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</p:sldMasterIdLst>
  <p:notesMasterIdLst>
    <p:notesMasterId r:id="rId97"/>
  </p:notesMasterIdLst>
  <p:handoutMasterIdLst>
    <p:handoutMasterId r:id="rId98"/>
  </p:handoutMasterIdLst>
  <p:sldIdLst>
    <p:sldId id="256" r:id="rId7"/>
    <p:sldId id="330" r:id="rId8"/>
    <p:sldId id="262" r:id="rId9"/>
    <p:sldId id="264" r:id="rId10"/>
    <p:sldId id="417" r:id="rId11"/>
    <p:sldId id="263" r:id="rId12"/>
    <p:sldId id="272" r:id="rId13"/>
    <p:sldId id="266" r:id="rId14"/>
    <p:sldId id="257" r:id="rId15"/>
    <p:sldId id="415" r:id="rId16"/>
    <p:sldId id="268" r:id="rId17"/>
    <p:sldId id="279" r:id="rId18"/>
    <p:sldId id="281" r:id="rId19"/>
    <p:sldId id="374" r:id="rId20"/>
    <p:sldId id="267" r:id="rId21"/>
    <p:sldId id="269" r:id="rId22"/>
    <p:sldId id="376" r:id="rId23"/>
    <p:sldId id="271" r:id="rId24"/>
    <p:sldId id="377" r:id="rId25"/>
    <p:sldId id="335" r:id="rId26"/>
    <p:sldId id="411" r:id="rId27"/>
    <p:sldId id="381" r:id="rId28"/>
    <p:sldId id="382" r:id="rId29"/>
    <p:sldId id="412" r:id="rId30"/>
    <p:sldId id="413" r:id="rId31"/>
    <p:sldId id="311" r:id="rId32"/>
    <p:sldId id="312" r:id="rId33"/>
    <p:sldId id="313" r:id="rId34"/>
    <p:sldId id="336" r:id="rId35"/>
    <p:sldId id="315" r:id="rId36"/>
    <p:sldId id="414" r:id="rId37"/>
    <p:sldId id="307" r:id="rId38"/>
    <p:sldId id="314" r:id="rId39"/>
    <p:sldId id="369" r:id="rId40"/>
    <p:sldId id="340" r:id="rId41"/>
    <p:sldId id="355" r:id="rId42"/>
    <p:sldId id="338" r:id="rId43"/>
    <p:sldId id="273" r:id="rId44"/>
    <p:sldId id="275" r:id="rId45"/>
    <p:sldId id="291" r:id="rId46"/>
    <p:sldId id="416" r:id="rId47"/>
    <p:sldId id="274" r:id="rId48"/>
    <p:sldId id="317" r:id="rId49"/>
    <p:sldId id="378" r:id="rId50"/>
    <p:sldId id="371" r:id="rId51"/>
    <p:sldId id="343" r:id="rId52"/>
    <p:sldId id="353" r:id="rId53"/>
    <p:sldId id="358" r:id="rId54"/>
    <p:sldId id="379" r:id="rId55"/>
    <p:sldId id="373" r:id="rId56"/>
    <p:sldId id="380" r:id="rId57"/>
    <p:sldId id="349" r:id="rId58"/>
    <p:sldId id="394" r:id="rId59"/>
    <p:sldId id="352" r:id="rId60"/>
    <p:sldId id="395" r:id="rId61"/>
    <p:sldId id="354" r:id="rId62"/>
    <p:sldId id="357" r:id="rId63"/>
    <p:sldId id="356" r:id="rId64"/>
    <p:sldId id="396" r:id="rId65"/>
    <p:sldId id="398" r:id="rId66"/>
    <p:sldId id="331" r:id="rId67"/>
    <p:sldId id="397" r:id="rId68"/>
    <p:sldId id="350" r:id="rId69"/>
    <p:sldId id="399" r:id="rId70"/>
    <p:sldId id="400" r:id="rId71"/>
    <p:sldId id="401" r:id="rId72"/>
    <p:sldId id="402" r:id="rId73"/>
    <p:sldId id="403" r:id="rId74"/>
    <p:sldId id="368" r:id="rId75"/>
    <p:sldId id="370" r:id="rId76"/>
    <p:sldId id="404" r:id="rId77"/>
    <p:sldId id="372" r:id="rId78"/>
    <p:sldId id="405" r:id="rId79"/>
    <p:sldId id="406" r:id="rId80"/>
    <p:sldId id="407" r:id="rId81"/>
    <p:sldId id="375" r:id="rId82"/>
    <p:sldId id="408" r:id="rId83"/>
    <p:sldId id="410" r:id="rId84"/>
    <p:sldId id="365" r:id="rId85"/>
    <p:sldId id="383" r:id="rId86"/>
    <p:sldId id="385" r:id="rId87"/>
    <p:sldId id="386" r:id="rId88"/>
    <p:sldId id="387" r:id="rId89"/>
    <p:sldId id="388" r:id="rId90"/>
    <p:sldId id="389" r:id="rId91"/>
    <p:sldId id="409" r:id="rId92"/>
    <p:sldId id="421" r:id="rId93"/>
    <p:sldId id="418" r:id="rId94"/>
    <p:sldId id="419" r:id="rId95"/>
    <p:sldId id="420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82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hpccsystems.com/releases/CE-Candidate-7.0.2/docs/EN_US/HPCCSystemAdministratorsGuide_EN_US-7.0.2-1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40.76.26.67:8010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hpccsystems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hpccsystems-solutions-lab.github.io/" TargetMode="External"/><Relationship Id="rId5" Type="http://schemas.openxmlformats.org/officeDocument/2006/relationships/hyperlink" Target="https://ide.hpccsystems.com/workspaces/share/291d17d9-e5cb-4fac-83c2-ac5997c28a31" TargetMode="External"/><Relationship Id="rId4" Type="http://schemas.openxmlformats.org/officeDocument/2006/relationships/hyperlink" Target="https://ide.hpccsystems.com/workspaces/share/8ccac7cb-2af6-47f9-ba12-1066e41aedf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7" Type="http://schemas.openxmlformats.org/officeDocument/2006/relationships/image" Target="../media/image73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8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mailto:Bahareh.Fardanian@lexisnexisrisk.com" TargetMode="External"/><Relationship Id="rId1" Type="http://schemas.openxmlformats.org/officeDocument/2006/relationships/slideLayout" Target="../slideLayouts/slideLayout2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Parallel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30019"/>
            <a:ext cx="8596383" cy="320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9000" y="1566485"/>
            <a:ext cx="9345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Capability to scale horizontally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is your cluster management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node processes the job and returns the result to primary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collects and combines individual results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Near infinite scale of compute ability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– Cluster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900" y="6263953"/>
            <a:ext cx="435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Note: Architect slides were from a </a:t>
            </a:r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CloudGuru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course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" y="1949198"/>
            <a:ext cx="12068061" cy="34376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5FABEF-F2B8-42CB-BC91-EE289C73837D}"/>
              </a:ext>
            </a:extLst>
          </p:cNvPr>
          <p:cNvSpPr/>
          <p:nvPr/>
        </p:nvSpPr>
        <p:spPr>
          <a:xfrm>
            <a:off x="1490228" y="1513135"/>
            <a:ext cx="1533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27573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native,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Integrates with: Couchbase, MySQL, Kafka, 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Setting up workstation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ECL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Hands-on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91A-4EE6-414D-B231-7AE8E28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B206-A36B-4638-BF2A-7F6465DC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Enterprise Control Language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Specifically, big data language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Declarative Language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You say want you want to be done, not how to do it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C++ compiler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Used with both Thor and ROXIE</a:t>
            </a:r>
          </a:p>
        </p:txBody>
      </p:sp>
    </p:spTree>
    <p:extLst>
      <p:ext uri="{BB962C8B-B14F-4D97-AF65-F5344CB8AC3E}">
        <p14:creationId xmlns:p14="http://schemas.microsoft.com/office/powerpoint/2010/main" val="2446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Security management</a:t>
            </a:r>
          </a:p>
          <a:p>
            <a:r>
              <a:rPr lang="en-US" sz="1800" dirty="0"/>
              <a:t>Default URL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Name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236617" y="5484904"/>
            <a:ext cx="1311930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23086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stCxn id="51" idx="0"/>
            <a:endCxn id="49" idx="4"/>
          </p:cNvCxnSpPr>
          <p:nvPr/>
        </p:nvCxnSpPr>
        <p:spPr>
          <a:xfrm flipV="1">
            <a:off x="5414312" y="842094"/>
            <a:ext cx="395756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9" y="4214949"/>
            <a:ext cx="11590075" cy="1941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0" y="1488889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Workunits displays: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Workunit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job ran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state (Compile, execute, complete, fail)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88578" y="579842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Workunits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9276" y="1429611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workunit provides details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action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the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9020" y="2828835"/>
            <a:ext cx="512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Upload, download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Spray, de-spray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View/modify 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59020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Landing zone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5154" y="2422927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Workunit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status of a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6405154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4133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49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look around ECL Watch: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http://40.76.26.67:8010/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" y="1451720"/>
            <a:ext cx="8681520" cy="451988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Declarative Lang</a:t>
            </a:r>
          </a:p>
          <a:p>
            <a:pPr lvl="1"/>
            <a:r>
              <a:rPr lang="en-US" sz="2000" b="1" dirty="0"/>
              <a:t>Not</a:t>
            </a:r>
            <a:r>
              <a:rPr lang="en-US" sz="2000" dirty="0"/>
              <a:t> case-sensitive</a:t>
            </a:r>
          </a:p>
          <a:p>
            <a:pPr lvl="1"/>
            <a:r>
              <a:rPr lang="en-US" sz="2000" dirty="0"/>
              <a:t>White space is ignored</a:t>
            </a:r>
          </a:p>
          <a:p>
            <a:pPr lvl="1"/>
            <a:r>
              <a:rPr lang="en-US" sz="2000" dirty="0"/>
              <a:t>Formatting is recommended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// This is a single line comment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/* A  block comment */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Object.Property</a:t>
            </a:r>
            <a:r>
              <a:rPr lang="en-US" sz="2000" dirty="0"/>
              <a:t> syntax  is used to qualify definition scope and disambiguate field references within datasets: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ModuleName.Definition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//reference a definition from another module/folder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Dataset.Field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//reference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Definition assignment is :=</a:t>
            </a:r>
          </a:p>
          <a:p>
            <a:pPr lvl="1"/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actually compiled and used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instead.</a:t>
            </a:r>
          </a:p>
          <a:p>
            <a:pPr lvl="1"/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Optional, recommended.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NAMED: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1945" y="2226624"/>
            <a:ext cx="5354595" cy="13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, NAMED(‘</a:t>
            </a:r>
            <a:r>
              <a:rPr lang="en-US" sz="1600" dirty="0" err="1">
                <a:solidFill>
                  <a:srgbClr val="00B0F0"/>
                </a:solidFill>
              </a:rPr>
              <a:t>attribName_exp</a:t>
            </a:r>
            <a:r>
              <a:rPr lang="en-US" sz="1600" dirty="0">
                <a:solidFill>
                  <a:srgbClr val="00B0F0"/>
                </a:solidFill>
              </a:rPr>
              <a:t>’));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3101184"/>
            <a:ext cx="5268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539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Setting up your workstation: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Create a login for CloudIDE: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Click to load the following workspace, this is our workshop: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https://ide.hpccsystems.com/workspaces/share/8ccac7cb-2af6-47f9-ba12-1066e41aedf8</a:t>
            </a:r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//Need some hands-on practices: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https://ide.hpccsystems.com/workspaces/share/291d17d9-e5cb-4fac-83c2-ac5997c28a31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https://hpccsystems-solutions-lab.github.io/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32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Let’s review the result together</a:t>
            </a:r>
          </a:p>
          <a:p>
            <a:r>
              <a:rPr lang="en-US" dirty="0">
                <a:solidFill>
                  <a:schemeClr val="tx2"/>
                </a:solidFill>
              </a:rPr>
              <a:t>//3- Challenge question: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//4- TODO: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030921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Valid values are 4, and 8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 with </a:t>
            </a:r>
            <a:r>
              <a:rPr lang="en-US" sz="1600" i="1" dirty="0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 digits after the decimal. Example: DECIMAL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ECL Keyword,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memory.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file.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DATASET: ECL Keyword,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: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Local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SHARED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EXPORT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30D01-A9FB-47E0-8AA5-D577E4672A8D}"/>
              </a:ext>
            </a:extLst>
          </p:cNvPr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Data’s “Three V”s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Velocity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Speed at which data is created in </a:t>
            </a:r>
            <a:r>
              <a:rPr lang="en-US" sz="1800" u="sng" dirty="0">
                <a:solidFill>
                  <a:schemeClr val="tx2"/>
                </a:solidFill>
              </a:rPr>
              <a:t>real-time</a:t>
            </a:r>
            <a:r>
              <a:rPr lang="en-US" sz="1800" dirty="0">
                <a:solidFill>
                  <a:schemeClr val="tx2"/>
                </a:solidFill>
              </a:rPr>
              <a:t>. How fast data can be processed.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Variety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come from many different sources, from tables and databases to pictures, emails, audios, and much more.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big is the dataset?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43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11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54381" y="1417887"/>
            <a:ext cx="5880814" cy="263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Ascending or descending sort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smaller part of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3829251"/>
            <a:ext cx="7532960" cy="201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1708936"/>
            <a:ext cx="5766619" cy="147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82" y="3829251"/>
            <a:ext cx="3160087" cy="65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97" y="5212121"/>
            <a:ext cx="3435859" cy="12697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961" y="4155097"/>
            <a:ext cx="944921" cy="18622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28823" y="5533504"/>
            <a:ext cx="3344174" cy="31350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21F4A90-A511-4ECE-A9C6-4462CE3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SORT - Filter</a:t>
            </a:r>
          </a:p>
        </p:txBody>
      </p:sp>
    </p:spTree>
    <p:extLst>
      <p:ext uri="{BB962C8B-B14F-4D97-AF65-F5344CB8AC3E}">
        <p14:creationId xmlns:p14="http://schemas.microsoft.com/office/powerpoint/2010/main" val="396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 Function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392665" y="1406819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Boolean 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517388" y="3089142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7743567" y="2470245"/>
            <a:ext cx="3756449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6" y="5535112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2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attr_name</a:t>
            </a:r>
            <a:r>
              <a:rPr lang="en-US" sz="1800" dirty="0">
                <a:solidFill>
                  <a:schemeClr val="tx2"/>
                </a:solidFill>
              </a:rPr>
              <a:t> :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: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BETWEEN: ECL keyword,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NOT: ECL keyword, optional.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: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AND: ECL keyword,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: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Sort by effective date and flight number, save result in </a:t>
            </a:r>
            <a:r>
              <a:rPr lang="en-US" dirty="0" err="1">
                <a:solidFill>
                  <a:schemeClr val="tx2"/>
                </a:solidFill>
              </a:rPr>
              <a:t>sortedData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 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//3- 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In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656834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Context </a:t>
            </a:r>
            <a:r>
              <a:rPr lang="en-US" altLang="en-US" sz="2000" b="1" dirty="0">
                <a:solidFill>
                  <a:schemeClr val="tx2"/>
                </a:solidFill>
              </a:rPr>
              <a:t>helps</a:t>
            </a:r>
            <a:r>
              <a:rPr lang="en-US" altLang="en-US" b="1" dirty="0">
                <a:solidFill>
                  <a:schemeClr val="tx2"/>
                </a:solidFill>
              </a:rPr>
              <a:t> users understand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4" y="2331776"/>
            <a:ext cx="5496692" cy="37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24511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Format of each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Field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42926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Does it help with data quality?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131" y="47879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YES, the more you know about the data,</a:t>
            </a:r>
          </a:p>
          <a:p>
            <a:r>
              <a:rPr lang="en-US" dirty="0">
                <a:solidFill>
                  <a:srgbClr val="FF0000"/>
                </a:solidFill>
              </a:rPr>
              <a:t>The better you can handle it!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It’s all about knowing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26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Get the min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, save and display result as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 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3792780"/>
            <a:ext cx="9341708" cy="252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13B44-1586-4FEC-A711-BA96CCD34767}"/>
              </a:ext>
            </a:extLst>
          </p:cNvPr>
          <p:cNvSpPr/>
          <p:nvPr/>
        </p:nvSpPr>
        <p:spPr>
          <a:xfrm>
            <a:off x="1209402" y="1919821"/>
            <a:ext cx="9341708" cy="12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 specialized function, and its purpose is to create a record.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Return value is the output record definition. 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It acts like an object constructor.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>
              <a:solidFill>
                <a:srgbClr val="00B050"/>
              </a:solidFill>
            </a:endParaRPr>
          </a:p>
          <a:p>
            <a:r>
              <a:rPr lang="en-US" sz="160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51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record in input ds, create a record in new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76" y="3429000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21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146" y="1769290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5146" y="4035232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 Techniques</a:t>
            </a:r>
            <a:r>
              <a:rPr lang="en-US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94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TODO: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82208" y="1668584"/>
            <a:ext cx="5759451" cy="483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Std.Date.Date_t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date in YYYYMMDD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Std.Date.Time_t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time in HHMMSS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Date_t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Time_t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3" y="1516849"/>
            <a:ext cx="5127457" cy="449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50447" y="1580704"/>
            <a:ext cx="5759451" cy="48311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Std.Date.Year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Std.Date.Month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Std.Date.Hour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Std.Date.Minute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Std.Date.Second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950637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Std.Date.DayOfWeek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1-7, where 1=Sunday</a:t>
            </a:r>
          </a:p>
          <a:p>
            <a:pPr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Std.Date.DaysBetween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22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960927" cy="428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22" y="224903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 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83F-5448-4C5D-9683-0012C438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INNER</a:t>
            </a:r>
            <a:r>
              <a:rPr lang="en-US" sz="1800" b="1" dirty="0"/>
              <a:t> </a:t>
            </a:r>
            <a:r>
              <a:rPr lang="en-US" sz="1800" dirty="0"/>
              <a:t>Keep only those records that exist in both datasets. Default value if no type is listed.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LEFT,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RIGHT,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right.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left.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and right record with no match in the opposite.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record in left and right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3B123-7278-4E3A-8001-BFFFD73A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1" y="1631056"/>
            <a:ext cx="8805643" cy="4521550"/>
          </a:xfrm>
          <a:prstGeom prst="rect">
            <a:avLst/>
          </a:prstGeom>
          <a:ln w="190500" cap="sq">
            <a:solidFill>
              <a:srgbClr val="FF9999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592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84" y="790154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73" y="565902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B03A74-EC0F-46B1-B133-01E45BC2DA7C}"/>
              </a:ext>
            </a:extLst>
          </p:cNvPr>
          <p:cNvSpPr txBox="1"/>
          <p:nvPr/>
        </p:nvSpPr>
        <p:spPr>
          <a:xfrm>
            <a:off x="6342511" y="38078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EmpDS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A078F-6CF8-41AD-9AB3-EF38F8A9B665}"/>
              </a:ext>
            </a:extLst>
          </p:cNvPr>
          <p:cNvSpPr txBox="1"/>
          <p:nvPr/>
        </p:nvSpPr>
        <p:spPr>
          <a:xfrm>
            <a:off x="9535740" y="219630"/>
            <a:ext cx="87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</a:rPr>
              <a:t>JobCatDS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TODO: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//3- </a:t>
            </a:r>
            <a:r>
              <a:rPr lang="en-US" dirty="0">
                <a:solidFill>
                  <a:schemeClr val="tx2"/>
                </a:solidFill>
              </a:rPr>
              <a:t>TODO: 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678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country. 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7781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9" y="33692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332035"/>
            <a:ext cx="52377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72" y="141282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2245360"/>
          <a:ext cx="8128000" cy="4251960"/>
        </p:xfrm>
        <a:graphic>
          <a:graphicData uri="http://schemas.openxmlformats.org/drawingml/2006/table">
            <a:tbl>
              <a:tblPr firstRow="1" bandRow="1"/>
              <a:tblGrid>
                <a:gridCol w="1725353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6402647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71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//1-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//2-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047-E911-4EF2-8AA8-2E68C2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5C2B-D714-4DB7-A5FE-1E0FCCF4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7030A0"/>
                </a:solidFill>
              </a:rPr>
              <a:t>Let’s book a flight </a:t>
            </a:r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b="1" dirty="0"/>
              <a:t>Maximum Team of two </a:t>
            </a:r>
          </a:p>
          <a:p>
            <a:r>
              <a:rPr lang="en-US" b="1" dirty="0"/>
              <a:t>Due Monday Jan 25</a:t>
            </a:r>
            <a:r>
              <a:rPr lang="en-US" b="1" baseline="30000" dirty="0"/>
              <a:t>th</a:t>
            </a:r>
            <a:r>
              <a:rPr lang="en-US" b="1" dirty="0"/>
              <a:t> @7 PM</a:t>
            </a:r>
          </a:p>
          <a:p>
            <a:r>
              <a:rPr lang="en-US" b="1" dirty="0"/>
              <a:t>Submission by email:  </a:t>
            </a:r>
            <a:r>
              <a:rPr lang="en-US" b="1" dirty="0">
                <a:hlinkClick r:id="rId2"/>
              </a:rPr>
              <a:t>Bahareh.Fardanian@lexisnexisrisk.com</a:t>
            </a:r>
            <a:endParaRPr lang="en-US" b="1" dirty="0"/>
          </a:p>
          <a:p>
            <a:pPr lvl="1"/>
            <a:r>
              <a:rPr lang="en-US" b="1" dirty="0"/>
              <a:t>WUID</a:t>
            </a:r>
          </a:p>
          <a:p>
            <a:pPr lvl="1"/>
            <a:r>
              <a:rPr lang="en-US" b="1" dirty="0"/>
              <a:t>Team’s participants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F792-2575-440D-83AF-D68D9DB1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AEB-30E1-4C1B-8D04-08B2B5B5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I want to fly from Austin to Chicago sometime during the month of March, 2020. Exactly when is not important. </a:t>
            </a:r>
            <a:br>
              <a:rPr lang="en-US" dirty="0"/>
            </a:br>
            <a:r>
              <a:rPr lang="en-US" dirty="0"/>
              <a:t>During that trip, I want to visit some relatives during a brief overnight stay in Bloomington, IL.</a:t>
            </a:r>
            <a:br>
              <a:rPr lang="en-US" dirty="0"/>
            </a:br>
            <a:r>
              <a:rPr lang="en-US" dirty="0"/>
              <a:t>Output a dataset to the workunit where every record contains a flight that satisfies the following criteria</a:t>
            </a:r>
            <a:br>
              <a:rPr lang="en-US" dirty="0"/>
            </a:br>
            <a:r>
              <a:rPr lang="en-US" dirty="0"/>
              <a:t>Depart from Austin, TX airport (AUS)</a:t>
            </a:r>
            <a:br>
              <a:rPr lang="en-US" dirty="0"/>
            </a:br>
            <a:r>
              <a:rPr lang="en-US" dirty="0"/>
              <a:t>Arrive at the Bloomington/Normal airport in Illinois (BMI)</a:t>
            </a:r>
          </a:p>
          <a:p>
            <a:pPr>
              <a:lnSpc>
                <a:spcPct val="160000"/>
              </a:lnSpc>
            </a:pPr>
            <a:r>
              <a:rPr lang="en-US" dirty="0"/>
              <a:t>Hint: There will be one layover</a:t>
            </a:r>
          </a:p>
          <a:p>
            <a:pPr>
              <a:lnSpc>
                <a:spcPct val="160000"/>
              </a:lnSpc>
            </a:pPr>
            <a:r>
              <a:rPr lang="en-US" dirty="0"/>
              <a:t>For the connecting flight, I want to stay on the same airline because I want my bags to be transferred automatically</a:t>
            </a:r>
            <a:br>
              <a:rPr lang="en-US" dirty="0"/>
            </a:br>
            <a:r>
              <a:rPr lang="en-US" dirty="0"/>
              <a:t>The layover time should be no less than 1 hour and no more than 2 hours</a:t>
            </a:r>
            <a:br>
              <a:rPr lang="en-US" dirty="0"/>
            </a:br>
            <a:r>
              <a:rPr lang="en-US" dirty="0"/>
              <a:t>The very next day, before 10am, depart from the Bloomington/Normal airport and fly to O’Hare International Airport in Chicago (ORD)</a:t>
            </a:r>
            <a:br>
              <a:rPr lang="en-US" dirty="0"/>
            </a:br>
            <a:r>
              <a:rPr lang="en-US" dirty="0"/>
              <a:t>Only the record(s) matching the minimum sum total flight time + layover should be shown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7136-D210-4F53-8DC7-7E698B17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7B9-4AFF-4F01-9416-4422CF40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10756174" cy="4572000"/>
          </a:xfrm>
        </p:spPr>
        <p:txBody>
          <a:bodyPr/>
          <a:lstStyle/>
          <a:p>
            <a:r>
              <a:rPr lang="en-US" dirty="0"/>
              <a:t>1- Filter down to the month you are after</a:t>
            </a:r>
          </a:p>
          <a:p>
            <a:r>
              <a:rPr lang="en-US" dirty="0"/>
              <a:t>2- Keep in mind what your final dataset should look like </a:t>
            </a:r>
          </a:p>
          <a:p>
            <a:r>
              <a:rPr lang="en-US" dirty="0"/>
              <a:t>3- Since you are building connections, you need to join </a:t>
            </a:r>
            <a:r>
              <a:rPr lang="en-US" dirty="0" err="1"/>
              <a:t>gsec</a:t>
            </a:r>
            <a:r>
              <a:rPr lang="en-US" dirty="0"/>
              <a:t> </a:t>
            </a:r>
            <a:r>
              <a:rPr lang="en-US" dirty="0" err="1"/>
              <a:t>withself</a:t>
            </a:r>
            <a:endParaRPr lang="en-US" dirty="0"/>
          </a:p>
          <a:p>
            <a:r>
              <a:rPr lang="en-US" dirty="0"/>
              <a:t>4- Calculate depart or arrival time in min:</a:t>
            </a:r>
          </a:p>
          <a:p>
            <a:r>
              <a:rPr lang="en-US" dirty="0" err="1"/>
              <a:t>depart_minutes_after_midnight</a:t>
            </a:r>
            <a:r>
              <a:rPr lang="en-US" dirty="0"/>
              <a:t> := ((UNSIGNED1)</a:t>
            </a:r>
            <a:r>
              <a:rPr lang="en-US" dirty="0" err="1"/>
              <a:t>LEFT.DepartTimePassenger</a:t>
            </a:r>
            <a:r>
              <a:rPr lang="en-US" dirty="0"/>
              <a:t>[1..2] * 60 + </a:t>
            </a:r>
          </a:p>
          <a:p>
            <a:pPr marL="0" indent="0">
              <a:buNone/>
            </a:pPr>
            <a:r>
              <a:rPr lang="en-US" dirty="0"/>
              <a:t>	(UNSIGNED1)</a:t>
            </a:r>
            <a:r>
              <a:rPr lang="en-US" dirty="0" err="1"/>
              <a:t>LEFT.DepartTimePassenger</a:t>
            </a:r>
            <a:r>
              <a:rPr lang="en-US" dirty="0"/>
              <a:t>[3..4]);</a:t>
            </a:r>
          </a:p>
          <a:p>
            <a:r>
              <a:rPr lang="en-US" dirty="0"/>
              <a:t>5- Keep in mind your layover time is between one to two hours, so your operation day should be same day</a:t>
            </a:r>
          </a:p>
          <a:p>
            <a:r>
              <a:rPr lang="en-US" dirty="0"/>
              <a:t>6- We are staying with same Carrier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9CC3-DD42-4939-96A2-7A77FD3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Hints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7B79-1FD4-44DE-B115-0F7E91B7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34" y="5531802"/>
            <a:ext cx="9982200" cy="1587137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RECORDOF: </a:t>
            </a:r>
            <a:r>
              <a:rPr lang="en-US" dirty="0">
                <a:solidFill>
                  <a:srgbClr val="0070C0"/>
                </a:solidFill>
              </a:rPr>
              <a:t>https://hpccsystems.com/training/documentation/ecl-language-reference/html/RECORDOF.html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79468-E168-4F1B-9DEA-B91CA586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6" y="1617722"/>
            <a:ext cx="3631134" cy="391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0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28628</TotalTime>
  <Words>5368</Words>
  <Application>Microsoft Office PowerPoint</Application>
  <PresentationFormat>Widescreen</PresentationFormat>
  <Paragraphs>814</Paragraphs>
  <Slides>90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90</vt:i4>
      </vt:variant>
    </vt:vector>
  </HeadingPairs>
  <TitlesOfParts>
    <vt:vector size="104" baseType="lpstr">
      <vt:lpstr>-apple-system</vt:lpstr>
      <vt:lpstr>Arial</vt:lpstr>
      <vt:lpstr>Calibri</vt:lpstr>
      <vt:lpstr>Consolas</vt:lpstr>
      <vt:lpstr>Courier New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Introduction to Big data &amp; ECL</vt:lpstr>
      <vt:lpstr>Objective</vt:lpstr>
      <vt:lpstr>Big Data</vt:lpstr>
      <vt:lpstr>Big Data’s “Three V”s</vt:lpstr>
      <vt:lpstr>Data In Context</vt:lpstr>
      <vt:lpstr>Big Data Types</vt:lpstr>
      <vt:lpstr>Note</vt:lpstr>
      <vt:lpstr>Architecture - Big Data Life Cycle</vt:lpstr>
      <vt:lpstr>Batch Processing</vt:lpstr>
      <vt:lpstr>Real-Time &amp; Streaming Processing</vt:lpstr>
      <vt:lpstr>HPCC Platform Supports</vt:lpstr>
      <vt:lpstr>Architecture - Parallel Processing</vt:lpstr>
      <vt:lpstr>Architecture – Cluster Management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ECL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 </vt:lpstr>
      <vt:lpstr>House Keeping </vt:lpstr>
      <vt:lpstr>House Keeping Cont </vt:lpstr>
      <vt:lpstr>Statement Types</vt:lpstr>
      <vt:lpstr>OUTPUT</vt:lpstr>
      <vt:lpstr>PowerPoint Presentation</vt:lpstr>
      <vt:lpstr>PowerPoint Presentation</vt:lpstr>
      <vt:lpstr>Common Data Types</vt:lpstr>
      <vt:lpstr>RECORD</vt:lpstr>
      <vt:lpstr>DATASET </vt:lpstr>
      <vt:lpstr>DATASET - Files</vt:lpstr>
      <vt:lpstr>Dataset File Types</vt:lpstr>
      <vt:lpstr>MODULE</vt:lpstr>
      <vt:lpstr>MODULE</vt:lpstr>
      <vt:lpstr>CHOOSEN</vt:lpstr>
      <vt:lpstr>Aviation Industry: What used to be</vt:lpstr>
      <vt:lpstr>PowerPoint Presentation</vt:lpstr>
      <vt:lpstr>The Data – Scheduled Flight Information</vt:lpstr>
      <vt:lpstr>PowerPoint Presentation</vt:lpstr>
      <vt:lpstr>SORT - Filter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Data Validation</vt:lpstr>
      <vt:lpstr>Data Cleansing</vt:lpstr>
      <vt:lpstr>PowerPoint Presentation</vt:lpstr>
      <vt:lpstr>Data Enrichment/Enhancement</vt:lpstr>
      <vt:lpstr>Useful Date-Oriented ECL Types And Functions – Std Library</vt:lpstr>
      <vt:lpstr>Useful Date-Oriented ECL Types And Functions – Std Library</vt:lpstr>
      <vt:lpstr>PowerPoint Presentation</vt:lpstr>
      <vt:lpstr>PowerPoint Presentation</vt:lpstr>
      <vt:lpstr>JOIN </vt:lpstr>
      <vt:lpstr>Join Types </vt:lpstr>
      <vt:lpstr>Join Types </vt:lpstr>
      <vt:lpstr>Join Types</vt:lpstr>
      <vt:lpstr>Join Types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  <vt:lpstr>Final Project </vt:lpstr>
      <vt:lpstr>Final Project</vt:lpstr>
      <vt:lpstr>Final Project Hints - 1</vt:lpstr>
      <vt:lpstr>Final Project Hints - 2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239</cp:revision>
  <dcterms:created xsi:type="dcterms:W3CDTF">2020-11-17T14:26:47Z</dcterms:created>
  <dcterms:modified xsi:type="dcterms:W3CDTF">2021-01-22T14:23:39Z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