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330" r:id="rId6"/>
    <p:sldId id="262" r:id="rId7"/>
    <p:sldId id="263" r:id="rId8"/>
    <p:sldId id="272" r:id="rId9"/>
    <p:sldId id="266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A3E0FF"/>
    <a:srgbClr val="FFEC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59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1/6/2021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1/6/2021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orbes.com/sites/gartnergroup/2013/03/27/gartners-big-data-definition-consists-of-three-parts-not-to-be-confused-with-three-vs/?sh=202f66942f68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>
                <a:solidFill>
                  <a:schemeClr val="tx2"/>
                </a:solidFill>
              </a:rPr>
              <a:t>Introduction to Big data &amp; ECL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829" y="4095870"/>
            <a:ext cx="2546785" cy="10945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141" y="2241168"/>
            <a:ext cx="2538582" cy="10882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C28FC59-1B12-4D4F-8887-EAAF3BBC2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222" y="4089941"/>
            <a:ext cx="2314712" cy="11004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Objective</a:t>
            </a:r>
          </a:p>
        </p:txBody>
      </p:sp>
      <p:sp>
        <p:nvSpPr>
          <p:cNvPr id="3" name="Rectangle 2"/>
          <p:cNvSpPr/>
          <p:nvPr/>
        </p:nvSpPr>
        <p:spPr>
          <a:xfrm>
            <a:off x="906162" y="193554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Intro to big data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Big data architecture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Intro to HPCC systems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258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5842000" cy="45719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Big data is complex and massive volume of data sets that need to be </a:t>
            </a:r>
            <a:r>
              <a:rPr lang="en-US" sz="1800" dirty="0">
                <a:solidFill>
                  <a:schemeClr val="tx2"/>
                </a:solidFill>
              </a:rPr>
              <a:t>processed</a:t>
            </a:r>
            <a:r>
              <a:rPr lang="en-US" dirty="0">
                <a:solidFill>
                  <a:schemeClr val="tx2"/>
                </a:solidFill>
              </a:rPr>
              <a:t> and analyzed to uncover valuable information.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According to </a:t>
            </a:r>
            <a:r>
              <a:rPr lang="en-US" dirty="0">
                <a:solidFill>
                  <a:schemeClr val="tx2"/>
                </a:solidFill>
                <a:hlinkClick r:id="rId2"/>
              </a:rPr>
              <a:t>Gartner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2"/>
                </a:solidFill>
              </a:rPr>
              <a:t>“Big data” is high-volume, velocity, and variety information assets that demand cost-effective, innovative forms of information processing for enhanced insight and decision making.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602" y="2088918"/>
            <a:ext cx="3543795" cy="3315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896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Data can be processes, analyzed, stored and retrieved in a fixed (defined) format. It has both form and format.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Exp: Employee table, address book.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Unstructured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Unstructured data refers to the data that lacks any specific form or structure whatsoever. Processing data is difficult, time consuming and prone to errors.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</a:rPr>
              <a:t>Exp</a:t>
            </a:r>
            <a:r>
              <a:rPr lang="en-US" sz="1800" dirty="0">
                <a:solidFill>
                  <a:schemeClr val="tx2"/>
                </a:solidFill>
              </a:rPr>
              <a:t>: Email, pictures, videos, audios.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Semi-structured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Contains both Structure and Unstructured data. Exp: CSV, Json, YAML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970314"/>
            <a:ext cx="6419306" cy="1626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To work with data you </a:t>
            </a:r>
            <a:r>
              <a:rPr lang="en-US" b="1" i="1" u="sng" dirty="0">
                <a:solidFill>
                  <a:schemeClr val="tx2"/>
                </a:solidFill>
              </a:rPr>
              <a:t>absolutely must</a:t>
            </a:r>
            <a:r>
              <a:rPr lang="en-US" b="1" u="sng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impose a structure on the data before you start working with it. So, structured vs unstructured describes data </a:t>
            </a:r>
            <a:r>
              <a:rPr lang="en-US" b="1" i="1" dirty="0">
                <a:solidFill>
                  <a:schemeClr val="tx2"/>
                </a:solidFill>
              </a:rPr>
              <a:t>at a certain point in time</a:t>
            </a:r>
            <a:r>
              <a:rPr lang="en-US" b="1" dirty="0">
                <a:solidFill>
                  <a:schemeClr val="tx2"/>
                </a:solidFill>
              </a:rPr>
              <a:t> instead.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96" y="4292601"/>
            <a:ext cx="4054252" cy="13859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117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Architecture - Big Data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Collection</a:t>
            </a:r>
            <a:r>
              <a:rPr lang="en-US" dirty="0">
                <a:solidFill>
                  <a:schemeClr val="tx2"/>
                </a:solidFill>
              </a:rPr>
              <a:t>: Collecting data in structured or unstructured format</a:t>
            </a:r>
          </a:p>
          <a:p>
            <a:r>
              <a:rPr lang="en-US" b="1" dirty="0">
                <a:solidFill>
                  <a:schemeClr val="tx2"/>
                </a:solidFill>
              </a:rPr>
              <a:t>Ingestion</a:t>
            </a:r>
            <a:r>
              <a:rPr lang="en-US" dirty="0">
                <a:solidFill>
                  <a:schemeClr val="tx2"/>
                </a:solidFill>
              </a:rPr>
              <a:t>:  Extracting, transform, loading, data to cluster</a:t>
            </a:r>
          </a:p>
          <a:p>
            <a:r>
              <a:rPr lang="en-US" b="1" dirty="0">
                <a:solidFill>
                  <a:schemeClr val="tx2"/>
                </a:solidFill>
              </a:rPr>
              <a:t>Discovery</a:t>
            </a:r>
            <a:r>
              <a:rPr lang="en-US" dirty="0">
                <a:solidFill>
                  <a:schemeClr val="tx2"/>
                </a:solidFill>
              </a:rPr>
              <a:t>: Getting to know data, cleaning and shaping it</a:t>
            </a:r>
          </a:p>
          <a:p>
            <a:r>
              <a:rPr lang="en-US" b="1" dirty="0">
                <a:solidFill>
                  <a:schemeClr val="tx2"/>
                </a:solidFill>
              </a:rPr>
              <a:t>Integration</a:t>
            </a:r>
            <a:r>
              <a:rPr lang="en-US" dirty="0">
                <a:solidFill>
                  <a:schemeClr val="tx2"/>
                </a:solidFill>
              </a:rPr>
              <a:t>: Linking, indexing, data fusion </a:t>
            </a:r>
          </a:p>
          <a:p>
            <a:r>
              <a:rPr lang="en-US" b="1" dirty="0">
                <a:solidFill>
                  <a:schemeClr val="tx2"/>
                </a:solidFill>
              </a:rPr>
              <a:t>Analysis</a:t>
            </a:r>
            <a:r>
              <a:rPr lang="en-US" dirty="0">
                <a:solidFill>
                  <a:schemeClr val="tx2"/>
                </a:solidFill>
              </a:rPr>
              <a:t>: Machine learning, analytics and statics, visualization</a:t>
            </a:r>
          </a:p>
          <a:p>
            <a:r>
              <a:rPr lang="en-US" b="1" dirty="0">
                <a:solidFill>
                  <a:schemeClr val="tx2"/>
                </a:solidFill>
              </a:rPr>
              <a:t>Delivery</a:t>
            </a:r>
            <a:r>
              <a:rPr lang="en-US" dirty="0">
                <a:solidFill>
                  <a:schemeClr val="tx2"/>
                </a:solidFill>
              </a:rPr>
              <a:t>: Query, summary, result, and availability 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2BFC9-4EB2-4BCA-A156-D5D946A2D83B}"/>
              </a:ext>
            </a:extLst>
          </p:cNvPr>
          <p:cNvSpPr/>
          <p:nvPr/>
        </p:nvSpPr>
        <p:spPr>
          <a:xfrm>
            <a:off x="997130" y="5527655"/>
            <a:ext cx="100884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66CCFF"/>
                </a:solidFill>
              </a:rPr>
              <a:t>Data fusion</a:t>
            </a:r>
            <a:r>
              <a:rPr lang="en-US" sz="1600" dirty="0">
                <a:solidFill>
                  <a:srgbClr val="66CCFF"/>
                </a:solidFill>
              </a:rPr>
              <a:t> </a:t>
            </a:r>
            <a:r>
              <a:rPr lang="en-US" sz="1600" dirty="0">
                <a:solidFill>
                  <a:schemeClr val="tx2"/>
                </a:solidFill>
              </a:rPr>
              <a:t>is the process of getting data from multiple sources in order to build more sophisticated models and understand more about a project.</a:t>
            </a:r>
          </a:p>
        </p:txBody>
      </p:sp>
    </p:spTree>
    <p:extLst>
      <p:ext uri="{BB962C8B-B14F-4D97-AF65-F5344CB8AC3E}">
        <p14:creationId xmlns:p14="http://schemas.microsoft.com/office/powerpoint/2010/main" val="415072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Architecture – Distributed Storage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9001" y="1566485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Monolithic Storage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Write to Active Node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Active Node in sync with Passive Node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Read is preferred from Active Node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03" y="3597810"/>
            <a:ext cx="9673675" cy="27322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5240" y="1425008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Distributed Storage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Master node to manage all nodes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Data is spread across all nodes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Data on one node is replicated to another (DR – Disaster Recovery)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Horizontally scalable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Fault tolerant</a:t>
            </a:r>
          </a:p>
        </p:txBody>
      </p:sp>
    </p:spTree>
    <p:extLst>
      <p:ext uri="{BB962C8B-B14F-4D97-AF65-F5344CB8AC3E}">
        <p14:creationId xmlns:p14="http://schemas.microsoft.com/office/powerpoint/2010/main" val="304910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8A7E2D8B51DA48885A02F71AA7F0DE" ma:contentTypeVersion="9" ma:contentTypeDescription="Create a new document." ma:contentTypeScope="" ma:versionID="5078ac861602a8c57757c8e0d532233e">
  <xsd:schema xmlns:xsd="http://www.w3.org/2001/XMLSchema" xmlns:xs="http://www.w3.org/2001/XMLSchema" xmlns:p="http://schemas.microsoft.com/office/2006/metadata/properties" xmlns:ns3="79a2e984-739a-41a6-bfcb-0021a5d9d21e" xmlns:ns4="f5d3a732-a2ce-4562-91fa-e37b501f5836" targetNamespace="http://schemas.microsoft.com/office/2006/metadata/properties" ma:root="true" ma:fieldsID="7a87d62cbc57b570d55ea41375332ae6" ns3:_="" ns4:_="">
    <xsd:import namespace="79a2e984-739a-41a6-bfcb-0021a5d9d21e"/>
    <xsd:import namespace="f5d3a732-a2ce-4562-91fa-e37b501f583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2e984-739a-41a6-bfcb-0021a5d9d21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d3a732-a2ce-4562-91fa-e37b501f58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17BD85-9AD0-4914-9247-57C01EBDB4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openxmlformats.org/package/2006/metadata/core-properties"/>
    <ds:schemaRef ds:uri="http://schemas.microsoft.com/office/2006/documentManagement/types"/>
    <ds:schemaRef ds:uri="f5d3a732-a2ce-4562-91fa-e37b501f5836"/>
    <ds:schemaRef ds:uri="79a2e984-739a-41a6-bfcb-0021a5d9d21e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33CA5FE-7C8E-4BB1-8220-05C7F621AD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a2e984-739a-41a6-bfcb-0021a5d9d21e"/>
    <ds:schemaRef ds:uri="f5d3a732-a2ce-4562-91fa-e37b501f58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10996</TotalTime>
  <Words>377</Words>
  <Application>Microsoft Office PowerPoint</Application>
  <PresentationFormat>Widescreen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Euphemia</vt:lpstr>
      <vt:lpstr>Plantagenet Cherokee</vt:lpstr>
      <vt:lpstr>Wingdings</vt:lpstr>
      <vt:lpstr>Academic Literature 16x9</vt:lpstr>
      <vt:lpstr>Introduction to Big data &amp; ECL</vt:lpstr>
      <vt:lpstr>Objective</vt:lpstr>
      <vt:lpstr>Big Data</vt:lpstr>
      <vt:lpstr>Big Data Types</vt:lpstr>
      <vt:lpstr>Note</vt:lpstr>
      <vt:lpstr>Architecture - Big Data Life Cycle</vt:lpstr>
      <vt:lpstr>Architecture – Distributed Storage</vt:lpstr>
    </vt:vector>
  </TitlesOfParts>
  <Company>LexisNexis Risk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Big data</dc:title>
  <dc:creator>Fardanian, Bahareh (RIS-ATL)</dc:creator>
  <cp:lastModifiedBy>Fardanian, Bahareh (RIS-ATL)</cp:lastModifiedBy>
  <cp:revision>109</cp:revision>
  <dcterms:created xsi:type="dcterms:W3CDTF">2020-11-17T14:26:47Z</dcterms:created>
  <dcterms:modified xsi:type="dcterms:W3CDTF">2021-01-06T15:33:40Z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0x010100F18A7E2D8B51DA48885A02F71AA7F0DE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