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  <p:sldMasterId id="2147483701" r:id="rId7"/>
  </p:sldMasterIdLst>
  <p:notesMasterIdLst>
    <p:notesMasterId r:id="rId118"/>
  </p:notesMasterIdLst>
  <p:handoutMasterIdLst>
    <p:handoutMasterId r:id="rId119"/>
  </p:handoutMasterIdLst>
  <p:sldIdLst>
    <p:sldId id="256" r:id="rId8"/>
    <p:sldId id="598" r:id="rId9"/>
    <p:sldId id="599" r:id="rId10"/>
    <p:sldId id="262" r:id="rId11"/>
    <p:sldId id="264" r:id="rId12"/>
    <p:sldId id="417" r:id="rId13"/>
    <p:sldId id="263" r:id="rId14"/>
    <p:sldId id="272" r:id="rId15"/>
    <p:sldId id="266" r:id="rId16"/>
    <p:sldId id="257" r:id="rId17"/>
    <p:sldId id="415" r:id="rId18"/>
    <p:sldId id="600" r:id="rId19"/>
    <p:sldId id="268" r:id="rId20"/>
    <p:sldId id="279" r:id="rId21"/>
    <p:sldId id="374" r:id="rId22"/>
    <p:sldId id="267" r:id="rId23"/>
    <p:sldId id="269" r:id="rId24"/>
    <p:sldId id="376" r:id="rId25"/>
    <p:sldId id="271" r:id="rId26"/>
    <p:sldId id="377" r:id="rId27"/>
    <p:sldId id="605" r:id="rId28"/>
    <p:sldId id="588" r:id="rId29"/>
    <p:sldId id="411" r:id="rId30"/>
    <p:sldId id="381" r:id="rId31"/>
    <p:sldId id="586" r:id="rId32"/>
    <p:sldId id="587" r:id="rId33"/>
    <p:sldId id="422" r:id="rId34"/>
    <p:sldId id="581" r:id="rId35"/>
    <p:sldId id="580" r:id="rId36"/>
    <p:sldId id="582" r:id="rId37"/>
    <p:sldId id="413" r:id="rId38"/>
    <p:sldId id="589" r:id="rId39"/>
    <p:sldId id="416" r:id="rId40"/>
    <p:sldId id="274" r:id="rId41"/>
    <p:sldId id="317" r:id="rId42"/>
    <p:sldId id="462" r:id="rId43"/>
    <p:sldId id="311" r:id="rId44"/>
    <p:sldId id="312" r:id="rId45"/>
    <p:sldId id="313" r:id="rId46"/>
    <p:sldId id="336" r:id="rId47"/>
    <p:sldId id="315" r:id="rId48"/>
    <p:sldId id="307" r:id="rId49"/>
    <p:sldId id="314" r:id="rId50"/>
    <p:sldId id="470" r:id="rId51"/>
    <p:sldId id="473" r:id="rId52"/>
    <p:sldId id="333" r:id="rId53"/>
    <p:sldId id="369" r:id="rId54"/>
    <p:sldId id="340" r:id="rId55"/>
    <p:sldId id="355" r:id="rId56"/>
    <p:sldId id="338" r:id="rId57"/>
    <p:sldId id="273" r:id="rId58"/>
    <p:sldId id="371" r:id="rId59"/>
    <p:sldId id="275" r:id="rId60"/>
    <p:sldId id="594" r:id="rId61"/>
    <p:sldId id="291" r:id="rId62"/>
    <p:sldId id="378" r:id="rId63"/>
    <p:sldId id="342" r:id="rId64"/>
    <p:sldId id="590" r:id="rId65"/>
    <p:sldId id="591" r:id="rId66"/>
    <p:sldId id="592" r:id="rId67"/>
    <p:sldId id="593" r:id="rId68"/>
    <p:sldId id="353" r:id="rId69"/>
    <p:sldId id="358" r:id="rId70"/>
    <p:sldId id="379" r:id="rId71"/>
    <p:sldId id="373" r:id="rId72"/>
    <p:sldId id="380" r:id="rId73"/>
    <p:sldId id="491" r:id="rId74"/>
    <p:sldId id="494" r:id="rId75"/>
    <p:sldId id="595" r:id="rId76"/>
    <p:sldId id="495" r:id="rId77"/>
    <p:sldId id="349" r:id="rId78"/>
    <p:sldId id="394" r:id="rId79"/>
    <p:sldId id="352" r:id="rId80"/>
    <p:sldId id="395" r:id="rId81"/>
    <p:sldId id="354" r:id="rId82"/>
    <p:sldId id="357" r:id="rId83"/>
    <p:sldId id="356" r:id="rId84"/>
    <p:sldId id="396" r:id="rId85"/>
    <p:sldId id="397" r:id="rId86"/>
    <p:sldId id="601" r:id="rId87"/>
    <p:sldId id="350" r:id="rId88"/>
    <p:sldId id="401" r:id="rId89"/>
    <p:sldId id="402" r:id="rId90"/>
    <p:sldId id="403" r:id="rId91"/>
    <p:sldId id="368" r:id="rId92"/>
    <p:sldId id="370" r:id="rId93"/>
    <p:sldId id="517" r:id="rId94"/>
    <p:sldId id="604" r:id="rId95"/>
    <p:sldId id="405" r:id="rId96"/>
    <p:sldId id="406" r:id="rId97"/>
    <p:sldId id="407" r:id="rId98"/>
    <p:sldId id="375" r:id="rId99"/>
    <p:sldId id="408" r:id="rId100"/>
    <p:sldId id="542" r:id="rId101"/>
    <p:sldId id="410" r:id="rId102"/>
    <p:sldId id="365" r:id="rId103"/>
    <p:sldId id="383" r:id="rId104"/>
    <p:sldId id="385" r:id="rId105"/>
    <p:sldId id="386" r:id="rId106"/>
    <p:sldId id="596" r:id="rId107"/>
    <p:sldId id="388" r:id="rId108"/>
    <p:sldId id="389" r:id="rId109"/>
    <p:sldId id="597" r:id="rId110"/>
    <p:sldId id="409" r:id="rId111"/>
    <p:sldId id="421" r:id="rId112"/>
    <p:sldId id="606" r:id="rId113"/>
    <p:sldId id="602" r:id="rId114"/>
    <p:sldId id="418" r:id="rId115"/>
    <p:sldId id="419" r:id="rId116"/>
    <p:sldId id="420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  <a:srgbClr val="FF3399"/>
    <a:srgbClr val="FFECAF"/>
    <a:srgbClr val="66CCF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2" autoAdjust="0"/>
    <p:restoredTop sz="81360"/>
  </p:normalViewPr>
  <p:slideViewPr>
    <p:cSldViewPr snapToGrid="0" showGuides="1">
      <p:cViewPr varScale="1">
        <p:scale>
          <a:sx n="180" d="100"/>
          <a:sy n="180" d="100"/>
        </p:scale>
        <p:origin x="24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1/20/22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1/20/22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3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2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475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29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53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34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3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8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6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7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99.JP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mailto:Bahareh.Fardanian@lexisnexisrisk.com" TargetMode="External"/><Relationship Id="rId1" Type="http://schemas.openxmlformats.org/officeDocument/2006/relationships/slideLayout" Target="../slideLayouts/slideLayout2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52.167.137.162:8010/" TargetMode="External"/><Relationship Id="rId2" Type="http://schemas.openxmlformats.org/officeDocument/2006/relationships/hyperlink" Target="https://github.com/hpccsystems-solutions-lab/ScheduledFlights-Worksho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lay.hpccsystems.com:801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5" Type="http://schemas.openxmlformats.org/officeDocument/2006/relationships/hyperlink" Target="CrazyBigData.pptx" TargetMode="Externa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ide.hpccsystems.com/auth/login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w.githubusercontent.com/hpccsystems-solutions-lab/BigData-Workshop/main/launch.json?token=AGG25XI46SJE7H4ASBUDRPTASBEW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52.167.137.162:8010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ium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7" Type="http://schemas.openxmlformats.org/officeDocument/2006/relationships/image" Target="../media/image94.JP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3.JPG"/><Relationship Id="rId5" Type="http://schemas.openxmlformats.org/officeDocument/2006/relationships/image" Target="../media/image92.JPG"/><Relationship Id="rId4" Type="http://schemas.openxmlformats.org/officeDocument/2006/relationships/image" Target="../media/image91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005656" y="2055578"/>
          <a:ext cx="10437963" cy="38811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15695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8222268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0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67054-EA51-4284-9336-AF6512B9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6" y="1673245"/>
            <a:ext cx="4201692" cy="2160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EBEC4-FDD0-4F24-9F6D-857C731C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645" y="3329848"/>
            <a:ext cx="4201692" cy="2961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DC928-74A0-46BB-952D-45E1FB90A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130" y="2324820"/>
            <a:ext cx="1762371" cy="2010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4A4E7-6F5F-466C-B9B3-0E28F7425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631" y="4782884"/>
            <a:ext cx="2333951" cy="1600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0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9047-E911-4EF2-8AA8-2E68C23E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5C2B-D714-4DB7-A5FE-1E0FCCF4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7030A0"/>
                </a:solidFill>
              </a:rPr>
              <a:t>Let’s book a flight </a:t>
            </a:r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b="1" dirty="0"/>
              <a:t>Maximum Team of two </a:t>
            </a:r>
          </a:p>
          <a:p>
            <a:r>
              <a:rPr lang="en-US" b="1" dirty="0"/>
              <a:t>Due Monday Jan 31</a:t>
            </a:r>
            <a:r>
              <a:rPr lang="en-US" b="1" baseline="30000" dirty="0"/>
              <a:t>th</a:t>
            </a:r>
            <a:r>
              <a:rPr lang="en-US" b="1" dirty="0"/>
              <a:t> @7 PM</a:t>
            </a:r>
          </a:p>
          <a:p>
            <a:r>
              <a:rPr lang="en-US" b="1" dirty="0"/>
              <a:t>Submission by email:  </a:t>
            </a:r>
            <a:r>
              <a:rPr lang="en-US" b="1" dirty="0">
                <a:hlinkClick r:id="rId2"/>
              </a:rPr>
              <a:t>Bahareh.Fardanian@lexisnexisrisk.com</a:t>
            </a:r>
            <a:endParaRPr lang="en-US" b="1" dirty="0"/>
          </a:p>
          <a:p>
            <a:pPr lvl="1"/>
            <a:r>
              <a:rPr lang="en-US" b="1" dirty="0"/>
              <a:t>WUID</a:t>
            </a:r>
          </a:p>
          <a:p>
            <a:pPr lvl="1"/>
            <a:r>
              <a:rPr lang="en-US" b="1" dirty="0"/>
              <a:t>Team’s participants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E54-4683-4603-9252-BBF7E74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3236-A823-4448-A80B-3C3692AEF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43" y="2155371"/>
            <a:ext cx="5204460" cy="1273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open Data-Profiling PowerPoint.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4479-D575-4C00-8F81-10174325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46" y="4573562"/>
            <a:ext cx="6325483" cy="1028844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Perfiles de datos y limpieza de datos: diferencias clave, casos de uso e  importancia en los entornos empresariales actuales - Data Ladder">
            <a:extLst>
              <a:ext uri="{FF2B5EF4-FFF2-40B4-BE49-F238E27FC236}">
                <a16:creationId xmlns:a16="http://schemas.microsoft.com/office/drawing/2014/main" id="{8DF33B91-7BBC-480B-92B7-2B102823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02" y="1600200"/>
            <a:ext cx="3840480" cy="3840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EDF-4302-4D2A-8771-CFA1C57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Finale project</a:t>
            </a:r>
          </a:p>
        </p:txBody>
      </p:sp>
    </p:spTree>
    <p:extLst>
      <p:ext uri="{BB962C8B-B14F-4D97-AF65-F5344CB8AC3E}">
        <p14:creationId xmlns:p14="http://schemas.microsoft.com/office/powerpoint/2010/main" val="21578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F792-2575-440D-83AF-D68D9DB1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FAEB-30E1-4C1B-8D04-08B2B5B5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 want to fly from Austin to Chicago sometime during the month of March, 2020. Exactly when is not important. </a:t>
            </a:r>
            <a:br>
              <a:rPr lang="en-US" dirty="0"/>
            </a:br>
            <a:r>
              <a:rPr lang="en-US" dirty="0"/>
              <a:t>During that trip, I want to visit some relatives during a brief overnight stay in Bloomington, IL.</a:t>
            </a:r>
            <a:br>
              <a:rPr lang="en-US" dirty="0"/>
            </a:br>
            <a:r>
              <a:rPr lang="en-US" dirty="0"/>
              <a:t>Output a dataset to the workunit where every record contains a flight that satisfies the following criteria</a:t>
            </a:r>
            <a:br>
              <a:rPr lang="en-US" dirty="0"/>
            </a:br>
            <a:r>
              <a:rPr lang="en-US" dirty="0"/>
              <a:t>Depart from Austin, TX airport (AUS)</a:t>
            </a:r>
            <a:br>
              <a:rPr lang="en-US" dirty="0"/>
            </a:br>
            <a:r>
              <a:rPr lang="en-US" dirty="0"/>
              <a:t>Arrive at the Bloomington/Normal airport in Illinois (BMI)</a:t>
            </a:r>
          </a:p>
          <a:p>
            <a:pPr>
              <a:lnSpc>
                <a:spcPct val="160000"/>
              </a:lnSpc>
            </a:pPr>
            <a:r>
              <a:rPr lang="en-US" dirty="0"/>
              <a:t>Hint: There will be one layover</a:t>
            </a:r>
          </a:p>
          <a:p>
            <a:pPr>
              <a:lnSpc>
                <a:spcPct val="160000"/>
              </a:lnSpc>
            </a:pPr>
            <a:r>
              <a:rPr lang="en-US" dirty="0"/>
              <a:t>For the connecting flight, I want to stay on the same airline because I want my bags to be transferred automatically</a:t>
            </a:r>
            <a:br>
              <a:rPr lang="en-US" dirty="0"/>
            </a:br>
            <a:r>
              <a:rPr lang="en-US" dirty="0"/>
              <a:t>The layover time should be no less than 1 hour and no more than 2 hours</a:t>
            </a:r>
            <a:br>
              <a:rPr lang="en-US" dirty="0"/>
            </a:br>
            <a:r>
              <a:rPr lang="en-US" dirty="0"/>
              <a:t>The very next day, before 10am, depart from the Bloomington/Normal airport and fly to O’Hare International Airport in Chicago (ORD)</a:t>
            </a:r>
            <a:br>
              <a:rPr lang="en-US" dirty="0"/>
            </a:br>
            <a:r>
              <a:rPr lang="en-US" dirty="0"/>
              <a:t>Only the record(s) matching the minimum sum total flight time + layover should be shown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7136-D210-4F53-8DC7-7E698B17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A7B9-4AFF-4F01-9416-4422CF40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/>
          <a:lstStyle/>
          <a:p>
            <a:r>
              <a:rPr lang="en-US" dirty="0"/>
              <a:t>1- Filter down to the month you are after</a:t>
            </a:r>
          </a:p>
          <a:p>
            <a:r>
              <a:rPr lang="en-US" dirty="0"/>
              <a:t>2- Keep in mind what your final dataset should look like </a:t>
            </a:r>
          </a:p>
          <a:p>
            <a:r>
              <a:rPr lang="en-US" dirty="0"/>
              <a:t>3- Since you are building connections, you need to join </a:t>
            </a:r>
            <a:r>
              <a:rPr lang="en-US" dirty="0" err="1"/>
              <a:t>gsec</a:t>
            </a:r>
            <a:r>
              <a:rPr lang="en-US" dirty="0"/>
              <a:t> </a:t>
            </a:r>
            <a:r>
              <a:rPr lang="en-US" dirty="0" err="1"/>
              <a:t>withself</a:t>
            </a:r>
            <a:endParaRPr lang="en-US" dirty="0"/>
          </a:p>
          <a:p>
            <a:r>
              <a:rPr lang="en-US" dirty="0"/>
              <a:t>4- Calculate depart or arrival time in min:</a:t>
            </a:r>
          </a:p>
          <a:p>
            <a:r>
              <a:rPr lang="en-US" dirty="0" err="1"/>
              <a:t>depart_minutes_after_midnight</a:t>
            </a:r>
            <a:r>
              <a:rPr lang="en-US" dirty="0"/>
              <a:t> := ((UNSIGNED1)</a:t>
            </a:r>
            <a:r>
              <a:rPr lang="en-US" dirty="0" err="1"/>
              <a:t>LEFT.DepartTimePassenger</a:t>
            </a:r>
            <a:r>
              <a:rPr lang="en-US" dirty="0"/>
              <a:t>[1..2] * 60 + </a:t>
            </a:r>
          </a:p>
          <a:p>
            <a:pPr marL="0" indent="0">
              <a:buNone/>
            </a:pPr>
            <a:r>
              <a:rPr lang="en-US" dirty="0"/>
              <a:t>	(UNSIGNED1)</a:t>
            </a:r>
            <a:r>
              <a:rPr lang="en-US" dirty="0" err="1"/>
              <a:t>LEFT.DepartTimePassenger</a:t>
            </a:r>
            <a:r>
              <a:rPr lang="en-US" dirty="0"/>
              <a:t>[3..4]);</a:t>
            </a:r>
          </a:p>
          <a:p>
            <a:r>
              <a:rPr lang="en-US" dirty="0"/>
              <a:t>5- Keep in mind your layover time is between one to two hours, so your operation day should be same day</a:t>
            </a:r>
          </a:p>
          <a:p>
            <a:r>
              <a:rPr lang="en-US" dirty="0"/>
              <a:t>6- We are staying with same Carrier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359A3-4C05-4DE9-AAD5-999D8079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57" y="1332201"/>
            <a:ext cx="2096799" cy="20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965" y="3360205"/>
            <a:ext cx="4237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Real-Time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In seconds or milliseconds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8" y="440083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770163"/>
            <a:ext cx="1818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Stock market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27" y="1500926"/>
            <a:ext cx="7754432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FA3E0-D1BE-4AE7-8686-0D90B73A7CD1}"/>
              </a:ext>
            </a:extLst>
          </p:cNvPr>
          <p:cNvSpPr/>
          <p:nvPr/>
        </p:nvSpPr>
        <p:spPr>
          <a:xfrm>
            <a:off x="5433648" y="3429000"/>
            <a:ext cx="5651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input and output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Events that are happening frequently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processing as data flows through the system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Close to Real-Time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20533-3D35-4DE6-86F0-D88827D3FF27}"/>
              </a:ext>
            </a:extLst>
          </p:cNvPr>
          <p:cNvSpPr txBox="1"/>
          <p:nvPr/>
        </p:nvSpPr>
        <p:spPr>
          <a:xfrm>
            <a:off x="5480235" y="501852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EF874-8897-4074-B79B-BE2CDB07FAE3}"/>
              </a:ext>
            </a:extLst>
          </p:cNvPr>
          <p:cNvSpPr txBox="1"/>
          <p:nvPr/>
        </p:nvSpPr>
        <p:spPr>
          <a:xfrm>
            <a:off x="5716819" y="5387852"/>
            <a:ext cx="1951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Fraud detection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Cyber security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9CC3-DD42-4939-96A2-7A77FD34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7B79-1FD4-44DE-B115-0F7E91B7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13" y="5756246"/>
            <a:ext cx="10958055" cy="158713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RECORDOF: </a:t>
            </a:r>
            <a:r>
              <a:rPr lang="en-US" dirty="0">
                <a:solidFill>
                  <a:srgbClr val="0070C0"/>
                </a:solidFill>
              </a:rPr>
              <a:t>https://hpccsystems.com/training/documentation/ecl-language-reference/html/RECORDOF.html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79468-E168-4F1B-9DEA-B91CA586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363" y="1626033"/>
            <a:ext cx="3631134" cy="391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0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Hpcc systems</a:t>
            </a:r>
          </a:p>
        </p:txBody>
      </p:sp>
    </p:spTree>
    <p:extLst>
      <p:ext uri="{BB962C8B-B14F-4D97-AF65-F5344CB8AC3E}">
        <p14:creationId xmlns:p14="http://schemas.microsoft.com/office/powerpoint/2010/main" val="21981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Parallel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30019"/>
            <a:ext cx="8596383" cy="320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9000" y="1566485"/>
            <a:ext cx="9345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Capability to scale horizontally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is your cluster management code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Data node processes the job and returns the result to primary node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collects and combines individual results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Near infinite scale of compute ability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native,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Integrates with: Couchbase, MySQL, Kafka, 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Housekeeping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809897" y="1695396"/>
            <a:ext cx="1106424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All materials are uploaded in GitHub: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hpccsystems</a:t>
            </a:r>
            <a:r>
              <a:rPr lang="en-US" dirty="0">
                <a:hlinkClick r:id="rId2"/>
              </a:rPr>
              <a:t>-solutions-lab/</a:t>
            </a:r>
            <a:r>
              <a:rPr lang="en-US" dirty="0" err="1">
                <a:hlinkClick r:id="rId2"/>
              </a:rPr>
              <a:t>ScheduledFlights</a:t>
            </a:r>
            <a:r>
              <a:rPr lang="en-US" dirty="0">
                <a:hlinkClick r:id="rId2"/>
              </a:rPr>
              <a:t>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Some slides include additional information and are for students to study on their 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HPCC cluster used for this workshop, will be available for a week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ECL Watch URL: 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http://52.167.137.162:8010/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 public HPCC cluster is also available for experimentation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hlinkClick r:id="rId4"/>
              </a:rPr>
              <a:t>http://play.hpccsystems.com:8010/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Contents of repo are subject to minor changes during workshop, please always use the latest copy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It’s strongly suggested to try and review/finish TODOs part after workshop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DED5-FD38-4206-82DE-C002991C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CrazyBigData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dirty="0"/>
              <a:t>– Play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6B93-EE08-4505-A993-CED1CEE48E5A}"/>
              </a:ext>
            </a:extLst>
          </p:cNvPr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Card Dealer (5e Class) - D&amp;D Wiki">
            <a:extLst>
              <a:ext uri="{FF2B5EF4-FFF2-40B4-BE49-F238E27FC236}">
                <a16:creationId xmlns:a16="http://schemas.microsoft.com/office/drawing/2014/main" id="{362CC188-7597-4EDB-925D-7FC47B56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95" y="1605469"/>
            <a:ext cx="4181439" cy="26060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n on Anime Bishounen">
            <a:extLst>
              <a:ext uri="{FF2B5EF4-FFF2-40B4-BE49-F238E27FC236}">
                <a16:creationId xmlns:a16="http://schemas.microsoft.com/office/drawing/2014/main" id="{FFBFFE6F-1834-4CF7-8165-C21356EE3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7"/>
          <a:stretch/>
        </p:blipFill>
        <p:spPr bwMode="auto">
          <a:xfrm>
            <a:off x="4576077" y="3034145"/>
            <a:ext cx="3329242" cy="360910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isugawa Dice - Hypnosis Mic -Division Rap Battle- - Image #3001338 -  Zerochan Anime Image Board">
            <a:extLst>
              <a:ext uri="{FF2B5EF4-FFF2-40B4-BE49-F238E27FC236}">
                <a16:creationId xmlns:a16="http://schemas.microsoft.com/office/drawing/2014/main" id="{9610CBF4-8E02-4D1E-947E-1210A3FE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915292"/>
            <a:ext cx="3903306" cy="272796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DA0F92-DAC6-4011-86DC-DC1102AF869A}"/>
              </a:ext>
            </a:extLst>
          </p:cNvPr>
          <p:cNvSpPr txBox="1"/>
          <p:nvPr/>
        </p:nvSpPr>
        <p:spPr>
          <a:xfrm>
            <a:off x="1349829" y="182149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Please Open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  <a:hlinkClick r:id="rId5"/>
              </a:rPr>
              <a:t>CrazyBigData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PowerPoint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16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 Setups &amp; ECL watch</a:t>
            </a:r>
          </a:p>
        </p:txBody>
      </p:sp>
    </p:spTree>
    <p:extLst>
      <p:ext uri="{BB962C8B-B14F-4D97-AF65-F5344CB8AC3E}">
        <p14:creationId xmlns:p14="http://schemas.microsoft.com/office/powerpoint/2010/main" val="33469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58293" y="528032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  <a:latin typeface="+mj-lt"/>
              </a:rPr>
              <a:t>ECL Watch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/>
        </p:nvSpPr>
        <p:spPr>
          <a:xfrm>
            <a:off x="1058293" y="163316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Browser-based interface that provides admin control over a cluster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Monitor cluster status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Job information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View Data Profile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Schedule and reschedule periodic tasks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Manage data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Maintain ROXIE queries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Security management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Default URL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http://hostname:8010</a:t>
            </a:r>
          </a:p>
        </p:txBody>
      </p:sp>
    </p:spTree>
    <p:extLst>
      <p:ext uri="{BB962C8B-B14F-4D97-AF65-F5344CB8AC3E}">
        <p14:creationId xmlns:p14="http://schemas.microsoft.com/office/powerpoint/2010/main" val="3723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03" y="1197623"/>
            <a:ext cx="8772117" cy="53861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6065" y="5315088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Cluster Names</a:t>
            </a:r>
          </a:p>
        </p:txBody>
      </p:sp>
      <p:cxnSp>
        <p:nvCxnSpPr>
          <p:cNvPr id="7" name="Straight Arrow Connector 6"/>
          <p:cNvCxnSpPr>
            <a:stCxn id="10" idx="1"/>
            <a:endCxn id="3" idx="6"/>
          </p:cNvCxnSpPr>
          <p:nvPr/>
        </p:nvCxnSpPr>
        <p:spPr>
          <a:xfrm flipH="1">
            <a:off x="1562682" y="5484904"/>
            <a:ext cx="985865" cy="121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8547" y="4522606"/>
            <a:ext cx="3291842" cy="19245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48547" y="220574"/>
            <a:ext cx="1376600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View Workunits</a:t>
            </a:r>
          </a:p>
        </p:txBody>
      </p:sp>
      <p:cxnSp>
        <p:nvCxnSpPr>
          <p:cNvPr id="20" name="Straight Arrow Connector 19"/>
          <p:cNvCxnSpPr>
            <a:stCxn id="21" idx="0"/>
            <a:endCxn id="19" idx="4"/>
          </p:cNvCxnSpPr>
          <p:nvPr/>
        </p:nvCxnSpPr>
        <p:spPr>
          <a:xfrm flipH="1" flipV="1">
            <a:off x="3236847" y="962843"/>
            <a:ext cx="1083896" cy="363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89965" y="1326564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81081" y="121734"/>
            <a:ext cx="919078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View Files</a:t>
            </a:r>
          </a:p>
        </p:txBody>
      </p:sp>
      <p:cxnSp>
        <p:nvCxnSpPr>
          <p:cNvPr id="40" name="Straight Arrow Connector 39"/>
          <p:cNvCxnSpPr>
            <a:stCxn id="41" idx="0"/>
            <a:endCxn id="39" idx="4"/>
          </p:cNvCxnSpPr>
          <p:nvPr/>
        </p:nvCxnSpPr>
        <p:spPr>
          <a:xfrm flipH="1" flipV="1">
            <a:off x="4640620" y="864003"/>
            <a:ext cx="228762" cy="450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38604" y="1314530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8525" y="121734"/>
            <a:ext cx="1173540" cy="720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Published Queries</a:t>
            </a:r>
          </a:p>
        </p:txBody>
      </p:sp>
      <p:cxnSp>
        <p:nvCxnSpPr>
          <p:cNvPr id="50" name="Straight Arrow Connector 49"/>
          <p:cNvCxnSpPr>
            <a:cxnSpLocks/>
            <a:stCxn id="51" idx="0"/>
            <a:endCxn id="49" idx="4"/>
          </p:cNvCxnSpPr>
          <p:nvPr/>
        </p:nvCxnSpPr>
        <p:spPr>
          <a:xfrm flipV="1">
            <a:off x="5414312" y="842094"/>
            <a:ext cx="420983" cy="476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83534" y="1318748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2388" y="220573"/>
            <a:ext cx="1571897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Cluster Information</a:t>
            </a:r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5962299" y="962842"/>
            <a:ext cx="1426038" cy="347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731521" y="1310169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5269" y="3237576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Data Usage</a:t>
            </a:r>
          </a:p>
        </p:txBody>
      </p:sp>
      <p:cxnSp>
        <p:nvCxnSpPr>
          <p:cNvPr id="61" name="Straight Arrow Connector 60"/>
          <p:cNvCxnSpPr>
            <a:stCxn id="62" idx="1"/>
            <a:endCxn id="60" idx="6"/>
          </p:cNvCxnSpPr>
          <p:nvPr/>
        </p:nvCxnSpPr>
        <p:spPr>
          <a:xfrm flipH="1">
            <a:off x="1571886" y="3526635"/>
            <a:ext cx="2439703" cy="2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11589" y="2981191"/>
            <a:ext cx="1236936" cy="10908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CloudIDE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04900" y="1537454"/>
            <a:ext cx="908107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CloudIDE is our cloud-based IDE which developers can simply login and start coding.</a:t>
            </a:r>
          </a:p>
          <a:p>
            <a:r>
              <a:rPr lang="en-US" dirty="0">
                <a:hlinkClick r:id="rId2"/>
              </a:rPr>
              <a:t>ECL Cloud IDE (hpccsystems.com)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Enter required information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Username: </a:t>
            </a:r>
            <a:r>
              <a:rPr lang="en-US" dirty="0" err="1">
                <a:solidFill>
                  <a:schemeClr val="tx2"/>
                </a:solidFill>
                <a:highlight>
                  <a:srgbClr val="00FFFF"/>
                </a:highlight>
              </a:rPr>
              <a:t>FirstName_LastNameInitial</a:t>
            </a:r>
            <a:endParaRPr lang="en-US" dirty="0">
              <a:solidFill>
                <a:schemeClr val="tx2"/>
              </a:solidFill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Create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confirmation email is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Confirm the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64F8-8A44-42C8-A01A-51F9EE75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14" y="2614671"/>
            <a:ext cx="3596462" cy="2530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7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CloudIDE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1"/>
            <a:ext cx="108254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Once logged in please click on the following: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https://ide.hpccsystems.com/workspaces/share/8ccac7cb-2af6-47f9-ba12-1066e41aedf8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E6027-23DD-4BAD-ADD9-40B4BD26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13" y="2029234"/>
            <a:ext cx="4119157" cy="4559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EE7103-40B9-4824-855C-F294BD609B0A}"/>
              </a:ext>
            </a:extLst>
          </p:cNvPr>
          <p:cNvCxnSpPr>
            <a:cxnSpLocks/>
          </p:cNvCxnSpPr>
          <p:nvPr/>
        </p:nvCxnSpPr>
        <p:spPr>
          <a:xfrm flipV="1">
            <a:off x="2547258" y="2287968"/>
            <a:ext cx="1867988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3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013273" y="1567216"/>
            <a:ext cx="941956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Clone or copy the repo in your local machine: </a:t>
            </a:r>
          </a:p>
          <a:p>
            <a:r>
              <a:rPr lang="en-US" dirty="0"/>
              <a:t>https://github.com/hpccsystems-solutions-lab/ScheduledFlights-Workshop/Workshop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VSCode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Extension installation: search for ECL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Install the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File/Open Folder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</a:t>
            </a:r>
            <a:r>
              <a:rPr lang="en-US" dirty="0" err="1">
                <a:solidFill>
                  <a:schemeClr val="tx2"/>
                </a:solidFill>
              </a:rPr>
              <a:t>SourceCode</a:t>
            </a:r>
            <a:r>
              <a:rPr lang="en-US" dirty="0">
                <a:solidFill>
                  <a:schemeClr val="tx2"/>
                </a:solidFill>
              </a:rPr>
              <a:t> folder from </a:t>
            </a:r>
            <a:r>
              <a:rPr lang="en-US" dirty="0" err="1">
                <a:solidFill>
                  <a:schemeClr val="tx2"/>
                </a:solidFill>
              </a:rPr>
              <a:t>BigData</a:t>
            </a:r>
            <a:r>
              <a:rPr lang="en-US" dirty="0">
                <a:solidFill>
                  <a:schemeClr val="tx2"/>
                </a:solidFill>
              </a:rPr>
              <a:t>-Workshop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2EF85-4841-4386-8394-EBB99817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41" y="4257286"/>
            <a:ext cx="5367623" cy="1477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884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04900" y="1537454"/>
            <a:ext cx="10006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Once plugin is installed and you have </a:t>
            </a:r>
            <a:r>
              <a:rPr lang="en-US" dirty="0" err="1">
                <a:solidFill>
                  <a:schemeClr val="tx2"/>
                </a:solidFill>
              </a:rPr>
              <a:t>SourceCode</a:t>
            </a:r>
            <a:r>
              <a:rPr lang="en-US" dirty="0">
                <a:solidFill>
                  <a:schemeClr val="tx2"/>
                </a:solidFill>
              </a:rPr>
              <a:t> open, select Run/Debug from left panel.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E20EB-90E9-4EA9-8A89-21FBB552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2303916"/>
            <a:ext cx="7038954" cy="2352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4440C8-8BD4-4F95-BC59-D5C9E0110830}"/>
              </a:ext>
            </a:extLst>
          </p:cNvPr>
          <p:cNvCxnSpPr/>
          <p:nvPr/>
        </p:nvCxnSpPr>
        <p:spPr>
          <a:xfrm flipV="1">
            <a:off x="396240" y="4165600"/>
            <a:ext cx="637540" cy="721360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8C97FC-9388-423A-AA36-C2736A436D70}"/>
              </a:ext>
            </a:extLst>
          </p:cNvPr>
          <p:cNvSpPr/>
          <p:nvPr/>
        </p:nvSpPr>
        <p:spPr>
          <a:xfrm>
            <a:off x="5720080" y="2859878"/>
            <a:ext cx="833120" cy="289722"/>
          </a:xfrm>
          <a:prstGeom prst="roundRect">
            <a:avLst/>
          </a:prstGeom>
          <a:solidFill>
            <a:schemeClr val="bg2">
              <a:lumMod val="50000"/>
              <a:alpha val="4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42E59A-3070-46B8-9EEC-A295149BC5B1}"/>
              </a:ext>
            </a:extLst>
          </p:cNvPr>
          <p:cNvCxnSpPr>
            <a:cxnSpLocks/>
          </p:cNvCxnSpPr>
          <p:nvPr/>
        </p:nvCxnSpPr>
        <p:spPr>
          <a:xfrm flipV="1">
            <a:off x="2296160" y="4084320"/>
            <a:ext cx="0" cy="1290320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ptagon 13">
            <a:extLst>
              <a:ext uri="{FF2B5EF4-FFF2-40B4-BE49-F238E27FC236}">
                <a16:creationId xmlns:a16="http://schemas.microsoft.com/office/drawing/2014/main" id="{2F5ABEF5-228F-4180-9CDA-8ACDB3AB50A5}"/>
              </a:ext>
            </a:extLst>
          </p:cNvPr>
          <p:cNvSpPr/>
          <p:nvPr/>
        </p:nvSpPr>
        <p:spPr>
          <a:xfrm>
            <a:off x="325120" y="4074160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4D954FF1-F12D-4D51-B51C-37667E3105DB}"/>
              </a:ext>
            </a:extLst>
          </p:cNvPr>
          <p:cNvSpPr/>
          <p:nvPr/>
        </p:nvSpPr>
        <p:spPr>
          <a:xfrm>
            <a:off x="2409190" y="4886960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B693E6-E315-4643-ACFA-8D46E58A92D5}"/>
              </a:ext>
            </a:extLst>
          </p:cNvPr>
          <p:cNvCxnSpPr>
            <a:cxnSpLocks/>
          </p:cNvCxnSpPr>
          <p:nvPr/>
        </p:nvCxnSpPr>
        <p:spPr>
          <a:xfrm flipH="1" flipV="1">
            <a:off x="6394994" y="2978457"/>
            <a:ext cx="2448560" cy="1206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ptagon 18">
            <a:extLst>
              <a:ext uri="{FF2B5EF4-FFF2-40B4-BE49-F238E27FC236}">
                <a16:creationId xmlns:a16="http://schemas.microsoft.com/office/drawing/2014/main" id="{F16C25AC-F8AA-4303-81C0-2B9D619B1B51}"/>
              </a:ext>
            </a:extLst>
          </p:cNvPr>
          <p:cNvSpPr/>
          <p:nvPr/>
        </p:nvSpPr>
        <p:spPr>
          <a:xfrm>
            <a:off x="8193349" y="2542459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4346D8-9475-4568-A0C4-3A5919BE703B}"/>
              </a:ext>
            </a:extLst>
          </p:cNvPr>
          <p:cNvSpPr/>
          <p:nvPr/>
        </p:nvSpPr>
        <p:spPr>
          <a:xfrm>
            <a:off x="9103869" y="2490546"/>
            <a:ext cx="21940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Now you have the default </a:t>
            </a:r>
            <a:r>
              <a:rPr lang="en-US" dirty="0" err="1">
                <a:solidFill>
                  <a:schemeClr val="tx2"/>
                </a:solidFill>
              </a:rPr>
              <a:t>lunch.json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Loaded. </a:t>
            </a:r>
          </a:p>
          <a:p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dirty="0" err="1">
                <a:solidFill>
                  <a:schemeClr val="tx2"/>
                </a:solidFill>
              </a:rPr>
              <a:t>Github</a:t>
            </a:r>
            <a:r>
              <a:rPr lang="en-US" dirty="0">
                <a:solidFill>
                  <a:schemeClr val="tx2"/>
                </a:solidFill>
              </a:rPr>
              <a:t> copy the content of json file. </a:t>
            </a:r>
          </a:p>
          <a:p>
            <a:r>
              <a:rPr lang="en-US" dirty="0">
                <a:solidFill>
                  <a:schemeClr val="tx2"/>
                </a:solidFill>
              </a:rPr>
              <a:t>Update </a:t>
            </a:r>
            <a:r>
              <a:rPr lang="en-US" dirty="0">
                <a:solidFill>
                  <a:srgbClr val="00B0F0"/>
                </a:solidFill>
              </a:rPr>
              <a:t>“user”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69DECF-F697-4F54-9D32-09CB46A3A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82"/>
          <a:stretch/>
        </p:blipFill>
        <p:spPr>
          <a:xfrm>
            <a:off x="8193349" y="5146107"/>
            <a:ext cx="3775330" cy="796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2DE731-A5AF-41A2-81EC-003EA9E0611E}"/>
              </a:ext>
            </a:extLst>
          </p:cNvPr>
          <p:cNvSpPr/>
          <p:nvPr/>
        </p:nvSpPr>
        <p:spPr>
          <a:xfrm>
            <a:off x="1566110" y="5537732"/>
            <a:ext cx="6053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Json: </a:t>
            </a:r>
            <a:r>
              <a:rPr lang="en-US" sz="1200" b="1" dirty="0">
                <a:solidFill>
                  <a:schemeClr val="tx2"/>
                </a:solidFill>
                <a:hlinkClick r:id="rId4"/>
              </a:rPr>
              <a:t>https://raw.githubusercontent.com/hpccsystems-solutions-lab/BigData-Workshop/main/launch.json?token=AGG25XI46SJE7H4ASBUDRPTASBEWS</a:t>
            </a:r>
            <a:endParaRPr lang="en-US" sz="1200" b="1" dirty="0">
              <a:solidFill>
                <a:schemeClr val="tx2"/>
              </a:solidFill>
            </a:endParaRPr>
          </a:p>
          <a:p>
            <a:endParaRPr lang="en-US" sz="12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42C135-4EF2-4928-A705-C570E5760602}"/>
              </a:ext>
            </a:extLst>
          </p:cNvPr>
          <p:cNvSpPr/>
          <p:nvPr/>
        </p:nvSpPr>
        <p:spPr>
          <a:xfrm>
            <a:off x="8256550" y="5365065"/>
            <a:ext cx="3552997" cy="289722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96340" y="2859878"/>
            <a:ext cx="1612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Once you have source code open you should see the same files on the left panel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F4DF84-CE68-4559-B618-10DCBB91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43" y="1633603"/>
            <a:ext cx="7986140" cy="4606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56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data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7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Test Connection Cloud IDE &amp; </a:t>
            </a:r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020134" y="1484428"/>
            <a:ext cx="5681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Please run </a:t>
            </a:r>
            <a:r>
              <a:rPr lang="en-US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TestConnection.ecl</a:t>
            </a:r>
            <a:r>
              <a:rPr lang="en-US" sz="1400" dirty="0">
                <a:solidFill>
                  <a:schemeClr val="tx2"/>
                </a:solidFill>
              </a:rPr>
              <a:t> to make sure everything is working.</a:t>
            </a:r>
          </a:p>
          <a:p>
            <a:r>
              <a:rPr lang="en-US" sz="1400" dirty="0">
                <a:solidFill>
                  <a:schemeClr val="tx2"/>
                </a:solidFill>
              </a:rPr>
              <a:t>Results can be viewed in both platform (</a:t>
            </a:r>
            <a:r>
              <a:rPr lang="en-US" sz="1400" dirty="0" err="1">
                <a:solidFill>
                  <a:schemeClr val="tx2"/>
                </a:solidFill>
              </a:rPr>
              <a:t>VSCode</a:t>
            </a:r>
            <a:r>
              <a:rPr lang="en-US" sz="1400" dirty="0">
                <a:solidFill>
                  <a:schemeClr val="tx2"/>
                </a:solidFill>
              </a:rPr>
              <a:t> and CloudIDE)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7FF98-D835-412A-A84C-EDB766E26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879" y="2338689"/>
            <a:ext cx="3120709" cy="3910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E28F3E-DE27-4B7B-BC09-A6616B611430}"/>
              </a:ext>
            </a:extLst>
          </p:cNvPr>
          <p:cNvCxnSpPr>
            <a:cxnSpLocks/>
          </p:cNvCxnSpPr>
          <p:nvPr/>
        </p:nvCxnSpPr>
        <p:spPr>
          <a:xfrm flipH="1">
            <a:off x="8960956" y="4927334"/>
            <a:ext cx="3088804" cy="0"/>
          </a:xfrm>
          <a:prstGeom prst="straightConnector1">
            <a:avLst/>
          </a:prstGeom>
          <a:ln w="57150">
            <a:solidFill>
              <a:srgbClr val="66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9B3A30-E95B-4BD4-A2D1-8869D6F44B28}"/>
              </a:ext>
            </a:extLst>
          </p:cNvPr>
          <p:cNvSpPr/>
          <p:nvPr/>
        </p:nvSpPr>
        <p:spPr>
          <a:xfrm>
            <a:off x="10265281" y="4460240"/>
            <a:ext cx="1503680" cy="391191"/>
          </a:xfrm>
          <a:prstGeom prst="round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D3033-5CC8-4C7E-A18F-97AAC24FE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54" y="3429000"/>
            <a:ext cx="4315427" cy="1181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5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20" y="2033193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010371" y="2033193"/>
            <a:ext cx="9159814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Let’s look around ECL Watch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Can you find the WUID you just ran? </a:t>
            </a:r>
            <a:r>
              <a:rPr lang="en-US" sz="1800" dirty="0" err="1">
                <a:solidFill>
                  <a:schemeClr val="tx2"/>
                </a:solidFill>
              </a:rPr>
              <a:t>TestConnection.ecl</a:t>
            </a:r>
            <a:r>
              <a:rPr lang="en-US" sz="1800" dirty="0">
                <a:solidFill>
                  <a:schemeClr val="tx2"/>
                </a:solidFill>
              </a:rPr>
              <a:t>?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hlinkClick r:id="rId3"/>
              </a:rPr>
              <a:t>http://52.167.137.162:8010/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Aviation Industry</a:t>
            </a:r>
          </a:p>
        </p:txBody>
      </p:sp>
    </p:spTree>
    <p:extLst>
      <p:ext uri="{BB962C8B-B14F-4D97-AF65-F5344CB8AC3E}">
        <p14:creationId xmlns:p14="http://schemas.microsoft.com/office/powerpoint/2010/main" val="31726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Industry: What used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086" y="2121016"/>
            <a:ext cx="10840914" cy="392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Worldwide Annually</a:t>
            </a:r>
          </a:p>
          <a:p>
            <a:r>
              <a:rPr lang="en-US" sz="1600" dirty="0"/>
              <a:t>Over $800 billion in revenue </a:t>
            </a:r>
          </a:p>
          <a:p>
            <a:r>
              <a:rPr lang="en-US" sz="1600" dirty="0"/>
              <a:t>Over 4 billion passengers </a:t>
            </a:r>
          </a:p>
          <a:p>
            <a:r>
              <a:rPr lang="en-US" sz="1600" dirty="0"/>
              <a:t>Over 40,000 airports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 (FAA, Federal Aviation Administration) Annually</a:t>
            </a:r>
          </a:p>
          <a:p>
            <a:r>
              <a:rPr lang="en-US" sz="1600" dirty="0"/>
              <a:t>Over $200 billion in revenue</a:t>
            </a:r>
          </a:p>
          <a:p>
            <a:r>
              <a:rPr lang="en-US" sz="1600" dirty="0"/>
              <a:t>Over 16 million flights</a:t>
            </a:r>
          </a:p>
          <a:p>
            <a:r>
              <a:rPr lang="en-US" sz="1600" dirty="0"/>
              <a:t>Over 1 billion passengers 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8" y="2323097"/>
            <a:ext cx="3740451" cy="1066074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7903029" y="1658983"/>
            <a:ext cx="1785055" cy="462033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73" y="3781827"/>
            <a:ext cx="2827620" cy="124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18" y="5430326"/>
            <a:ext cx="3464742" cy="12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07" y="1511792"/>
            <a:ext cx="5130208" cy="4632252"/>
          </a:xfrm>
        </p:spPr>
        <p:txBody>
          <a:bodyPr>
            <a:normAutofit/>
          </a:bodyPr>
          <a:lstStyle/>
          <a:p>
            <a:r>
              <a:rPr lang="en-US" sz="1800" dirty="0"/>
              <a:t>Cirium a sister company to LexisNexis Risk and both under RELX. </a:t>
            </a:r>
          </a:p>
          <a:p>
            <a:r>
              <a:rPr lang="en-US" sz="1800" dirty="0"/>
              <a:t>Collecting data from trusted industry relationships with IATA, ARC, airlines, airports, GDSs, the FAA, OEMs, banks, lessors...it equates to over 2000 sources.</a:t>
            </a:r>
          </a:p>
          <a:p>
            <a:r>
              <a:rPr lang="en-US" sz="1800" dirty="0"/>
              <a:t>We have data sets that can be delivered in real time, refreshed weekly or extracted from our extensive historical records, including the most comprehensive archive of fleet data sources.</a:t>
            </a:r>
          </a:p>
          <a:p>
            <a:r>
              <a:rPr lang="en-US" sz="1800" dirty="0"/>
              <a:t>Employing sophisticated tools and statistics to corroborate information, throw out outliers and fill in gaps.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99" y="1511792"/>
            <a:ext cx="3339029" cy="1401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7770737" y="5346208"/>
            <a:ext cx="285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https://www.cirium.com/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0" y="3248253"/>
            <a:ext cx="5837705" cy="1479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600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17450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ECL Basics</a:t>
            </a:r>
          </a:p>
        </p:txBody>
      </p:sp>
    </p:spTree>
    <p:extLst>
      <p:ext uri="{BB962C8B-B14F-4D97-AF65-F5344CB8AC3E}">
        <p14:creationId xmlns:p14="http://schemas.microsoft.com/office/powerpoint/2010/main" val="15921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it’s target location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85" y="1503972"/>
            <a:ext cx="11271026" cy="4519888"/>
          </a:xfrm>
        </p:spPr>
        <p:txBody>
          <a:bodyPr>
            <a:normAutofit/>
          </a:bodyPr>
          <a:lstStyle/>
          <a:p>
            <a:pPr lvl="1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C++ compiler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/>
              <a:t>Declarative Lang: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You say want you want to be done, not how to do it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Not</a:t>
            </a:r>
            <a:r>
              <a:rPr lang="en-US" dirty="0"/>
              <a:t> case-sensitive      </a:t>
            </a:r>
            <a:r>
              <a:rPr lang="en-US" sz="1600" dirty="0">
                <a:solidFill>
                  <a:srgbClr val="00B050"/>
                </a:solidFill>
              </a:rPr>
              <a:t>// Using upper case for keywords are recommended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White space is ignored  </a:t>
            </a:r>
            <a:r>
              <a:rPr lang="en-US" sz="1600" dirty="0">
                <a:solidFill>
                  <a:srgbClr val="00B050"/>
                </a:solidFill>
              </a:rPr>
              <a:t>// Using white space and line break are recommended for clean code and readability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Formatting is recommended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This is a single line comment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>
                <a:solidFill>
                  <a:srgbClr val="00B050"/>
                </a:solidFill>
              </a:rPr>
              <a:t>/*  A  block comment  */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err="1">
                <a:solidFill>
                  <a:srgbClr val="FFC000"/>
                </a:solidFill>
              </a:rPr>
              <a:t>Object.Property</a:t>
            </a:r>
            <a:r>
              <a:rPr lang="en-US" dirty="0"/>
              <a:t> syntax  is used to qualify definition scope and disambiguate field references within datasets: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sz="1600" dirty="0" err="1">
                <a:solidFill>
                  <a:srgbClr val="FFC000"/>
                </a:solidFill>
              </a:rPr>
              <a:t>ModuleName.Definition</a:t>
            </a:r>
            <a:r>
              <a:rPr lang="en-US" sz="1600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00B050"/>
                </a:solidFill>
              </a:rPr>
              <a:t>// Reference a definition from another module/folder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sz="1600" dirty="0" err="1">
                <a:solidFill>
                  <a:srgbClr val="FFC000"/>
                </a:solidFill>
              </a:rPr>
              <a:t>Dataset.Field</a:t>
            </a:r>
            <a:r>
              <a:rPr lang="en-US" sz="1600" dirty="0"/>
              <a:t>     </a:t>
            </a:r>
            <a:r>
              <a:rPr lang="en-US" sz="1600" dirty="0">
                <a:solidFill>
                  <a:srgbClr val="00B050"/>
                </a:solidFill>
              </a:rPr>
              <a:t>// 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Cont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Definition assignment is  :=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Semicolon terminator:  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 := 12;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Equality test is =    </a:t>
            </a:r>
            <a:r>
              <a:rPr lang="en-US" dirty="0" err="1">
                <a:solidFill>
                  <a:srgbClr val="00B050"/>
                </a:solidFill>
              </a:rPr>
              <a:t>valOne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valTwo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Attributes can be defined only once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dirty="0"/>
              <a:t>are compiled and used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There are no loops. </a:t>
            </a:r>
            <a:r>
              <a:rPr lang="en-US" dirty="0">
                <a:solidFill>
                  <a:srgbClr val="00B05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is used instead.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Order of operators remains the same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pPr marL="914400" lvl="2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OUTPUT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0" y="2964901"/>
            <a:ext cx="5268060" cy="3324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83AA5A-67CD-4905-9855-87772D59D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511" y="1592936"/>
            <a:ext cx="3616801" cy="1202023"/>
          </a:xfrm>
          <a:prstGeom prst="rect">
            <a:avLst/>
          </a:prstGeom>
          <a:ln w="38100" cap="sq">
            <a:solidFill>
              <a:srgbClr val="FF99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4605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Let’s review the result together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 My random value is : (the number)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 Hint: use RANDOM() function to get a random value.</a:t>
            </a:r>
          </a:p>
          <a:p>
            <a:r>
              <a:rPr lang="en-US" dirty="0">
                <a:solidFill>
                  <a:schemeClr val="tx2"/>
                </a:solidFill>
              </a:rPr>
              <a:t>// Exp: My random value is: 32 and my 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 day is Friday.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lnSpc>
                <a:spcPct val="100000"/>
              </a:lnSpc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030921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Valid values are 4, and 8</a:t>
            </a:r>
            <a:endParaRPr lang="en-US" sz="1600" b="1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 with </a:t>
            </a:r>
            <a:r>
              <a:rPr lang="en-US" sz="1600" i="1" dirty="0">
                <a:solidFill>
                  <a:schemeClr val="tx2"/>
                </a:solidFill>
              </a:rPr>
              <a:t>y</a:t>
            </a:r>
            <a:r>
              <a:rPr lang="en-US" sz="1600" dirty="0">
                <a:solidFill>
                  <a:schemeClr val="tx2"/>
                </a:solidFill>
              </a:rPr>
              <a:t> digits after the decimal. Example: DECIMAL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05ED-063B-410A-BD9A-BC267A98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806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4351" y="1642246"/>
            <a:ext cx="93417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structure is about data management, storage format, retrieving and processing it.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collection of data types which are stored and organized for further usage.</a:t>
            </a:r>
          </a:p>
          <a:p>
            <a:pPr marL="285750" indent="-285750">
              <a:buFontTx/>
              <a:buChar char="-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Benefits</a:t>
            </a:r>
          </a:p>
          <a:p>
            <a:pPr>
              <a:defRPr/>
            </a:pP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Increased efficiency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Easy modification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Easy access to data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3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778" y="2325009"/>
            <a:ext cx="6096000" cy="33650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Linear representation of file’s record structure.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the layout of fields.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fields types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the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order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of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can include child record.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dataset within dataset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032" name="Picture 8" descr="3d Man Writing Images, Stock Photos &amp; Vectors | Shutterstock">
            <a:extLst>
              <a:ext uri="{FF2B5EF4-FFF2-40B4-BE49-F238E27FC236}">
                <a16:creationId xmlns:a16="http://schemas.microsoft.com/office/drawing/2014/main" id="{83812660-8DE5-4B4E-B36B-D6A809691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-609" r="-492" b="7084"/>
          <a:stretch/>
        </p:blipFill>
        <p:spPr bwMode="auto">
          <a:xfrm>
            <a:off x="7290262" y="2325009"/>
            <a:ext cx="3570836" cy="26983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82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RECORD: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</a:rPr>
              <a:t>data_type</a:t>
            </a:r>
            <a:r>
              <a:rPr lang="en-US" sz="1600" dirty="0">
                <a:solidFill>
                  <a:schemeClr val="tx2"/>
                </a:solidFill>
              </a:rPr>
              <a:t>: 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fieldname: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END: Required.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Inline 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attr_name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 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DATASET </a:t>
            </a:r>
            <a:r>
              <a:rPr lang="en-US" sz="1600" dirty="0">
                <a:solidFill>
                  <a:schemeClr val="tx2"/>
                </a:solidFill>
              </a:rPr>
              <a:t>  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 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Data’s “Three V”s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Velocity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Speed at which data is created in </a:t>
            </a:r>
            <a:r>
              <a:rPr lang="en-US" sz="1800" u="sng" dirty="0">
                <a:solidFill>
                  <a:schemeClr val="tx2"/>
                </a:solidFill>
              </a:rPr>
              <a:t>real-time</a:t>
            </a:r>
            <a:r>
              <a:rPr lang="en-US" sz="1800" dirty="0">
                <a:solidFill>
                  <a:schemeClr val="tx2"/>
                </a:solidFill>
              </a:rPr>
              <a:t>. How fast data can be processed.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Variety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come from many different sources, from tables and databases to pictures, emails, audios, and much more.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Volume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How big is the dataset?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Your file name should be exactly the same as Module name.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Local</a:t>
            </a:r>
            <a:r>
              <a:rPr lang="en-US" dirty="0">
                <a:solidFill>
                  <a:schemeClr val="tx2"/>
                </a:solidFill>
              </a:rPr>
              <a:t>   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SHARED</a:t>
            </a:r>
            <a:r>
              <a:rPr lang="en-US" dirty="0">
                <a:solidFill>
                  <a:schemeClr val="tx2"/>
                </a:solidFill>
              </a:rPr>
              <a:t> 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EXPORT</a:t>
            </a:r>
            <a:r>
              <a:rPr lang="en-US" dirty="0">
                <a:solidFill>
                  <a:schemeClr val="tx2"/>
                </a:solidFill>
              </a:rPr>
              <a:t> 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051-C7B0-5B4B-9550-108472B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C4B8C-4158-8B42-92AE-131B4659EA6C}"/>
              </a:ext>
            </a:extLst>
          </p:cNvPr>
          <p:cNvSpPr/>
          <p:nvPr/>
        </p:nvSpPr>
        <p:spPr>
          <a:xfrm>
            <a:off x="1375051" y="1396452"/>
            <a:ext cx="878686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EXPORT</a:t>
            </a:r>
            <a:r>
              <a:rPr lang="en-US" sz="1600" dirty="0">
                <a:solidFill>
                  <a:schemeClr val="tx2"/>
                </a:solidFill>
              </a:rPr>
              <a:t>         Optional, indicates that this module is available outside of this file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00B0F0"/>
                </a:solidFill>
              </a:rPr>
              <a:t>moduleName</a:t>
            </a:r>
            <a:r>
              <a:rPr lang="en-US" sz="1600" dirty="0">
                <a:solidFill>
                  <a:schemeClr val="tx2"/>
                </a:solidFill>
              </a:rPr>
              <a:t>     The name of the function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MODULE    </a:t>
            </a:r>
            <a:r>
              <a:rPr lang="en-US" sz="1600" dirty="0">
                <a:solidFill>
                  <a:schemeClr val="tx2"/>
                </a:solidFill>
              </a:rPr>
              <a:t>     Required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00B0F0"/>
                </a:solidFill>
              </a:rPr>
              <a:t>param_data_type</a:t>
            </a:r>
            <a:r>
              <a:rPr lang="en-US" sz="1600" dirty="0">
                <a:solidFill>
                  <a:schemeClr val="tx2"/>
                </a:solidFill>
              </a:rPr>
              <a:t> Data type of each parameter (string, integer, Boolean, …)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END</a:t>
            </a:r>
            <a:r>
              <a:rPr lang="en-US" sz="1600" dirty="0">
                <a:solidFill>
                  <a:schemeClr val="tx2"/>
                </a:solidFill>
              </a:rPr>
              <a:t>             Required. Indicates the end of module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2E79E-B022-4407-8B9E-B6D3418D65A5}"/>
              </a:ext>
            </a:extLst>
          </p:cNvPr>
          <p:cNvSpPr/>
          <p:nvPr/>
        </p:nvSpPr>
        <p:spPr>
          <a:xfrm>
            <a:off x="7248078" y="3948559"/>
            <a:ext cx="3164006" cy="523220"/>
          </a:xfrm>
          <a:prstGeom prst="rect">
            <a:avLst/>
          </a:prstGeom>
          <a:solidFill>
            <a:srgbClr val="FFE2D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400" dirty="0">
                <a:solidFill>
                  <a:srgbClr val="00B0F0"/>
                </a:solidFill>
              </a:rPr>
              <a:t>SHARED</a:t>
            </a:r>
            <a:r>
              <a:rPr lang="en-US" sz="1400" dirty="0">
                <a:solidFill>
                  <a:schemeClr val="tx2"/>
                </a:solidFill>
              </a:rPr>
              <a:t> The attribute or function can be accessed within the module</a:t>
            </a: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0D262-24EC-4B98-905D-A55E46137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45"/>
          <a:stretch/>
        </p:blipFill>
        <p:spPr>
          <a:xfrm>
            <a:off x="1777760" y="3613614"/>
            <a:ext cx="5133745" cy="2352464"/>
          </a:xfrm>
          <a:prstGeom prst="rect">
            <a:avLst/>
          </a:prstGeom>
          <a:ln w="38100" cap="sq">
            <a:solidFill>
              <a:srgbClr val="FF7C8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3B6B01-ECAE-477A-9A3C-E96C358D0814}"/>
              </a:ext>
            </a:extLst>
          </p:cNvPr>
          <p:cNvSpPr/>
          <p:nvPr/>
        </p:nvSpPr>
        <p:spPr>
          <a:xfrm>
            <a:off x="7248077" y="4937560"/>
            <a:ext cx="3224391" cy="738664"/>
          </a:xfrm>
          <a:prstGeom prst="rect">
            <a:avLst/>
          </a:prstGeom>
          <a:solidFill>
            <a:srgbClr val="FFE2D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400" dirty="0">
                <a:solidFill>
                  <a:srgbClr val="00B0F0"/>
                </a:solidFill>
              </a:rPr>
              <a:t>EXPORT</a:t>
            </a:r>
            <a:r>
              <a:rPr lang="en-US" sz="1400" dirty="0">
                <a:solidFill>
                  <a:schemeClr val="tx2"/>
                </a:solidFill>
              </a:rPr>
              <a:t> The attribute or function can be accessed from outside of the module as well as with the module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C8FD5-159D-4669-B704-B20C7861FFF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98475" y="4210169"/>
            <a:ext cx="4349603" cy="26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ADD961-4962-434B-9ABF-AA24C8E5839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898475" y="4641011"/>
            <a:ext cx="4349602" cy="6658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051-C7B0-5B4B-9550-108472B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D959C8-769C-0744-9A48-941259DB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48" y="1881957"/>
            <a:ext cx="7967181" cy="4113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5990B-9202-4FBA-87B8-E6ABD242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651" y="4646091"/>
            <a:ext cx="2734553" cy="1206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2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26194" y="2202639"/>
            <a:ext cx="9159814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SORT Function</a:t>
            </a:r>
          </a:p>
          <a:p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094E78-E413-42C4-A4C1-692BED4D20D8}"/>
              </a:ext>
            </a:extLst>
          </p:cNvPr>
          <p:cNvSpPr>
            <a:spLocks noGrp="1"/>
          </p:cNvSpPr>
          <p:nvPr/>
        </p:nvSpPr>
        <p:spPr>
          <a:xfrm>
            <a:off x="1126194" y="2622441"/>
            <a:ext cx="7114479" cy="263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Ascending or descending sort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    </a:t>
            </a:r>
            <a:r>
              <a:rPr lang="en-US" sz="1800" dirty="0">
                <a:solidFill>
                  <a:schemeClr val="tx2"/>
                </a:solidFill>
              </a:rPr>
              <a:t>The name by which the function will be invoked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SORT</a:t>
            </a:r>
            <a:r>
              <a:rPr lang="en-US" sz="1800" dirty="0">
                <a:solidFill>
                  <a:schemeClr val="tx2"/>
                </a:solidFill>
              </a:rPr>
              <a:t>         Required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dataset_name</a:t>
            </a:r>
            <a:r>
              <a:rPr lang="en-US" sz="1800" dirty="0">
                <a:solidFill>
                  <a:schemeClr val="tx2"/>
                </a:solidFill>
              </a:rPr>
              <a:t> The dataset to perform action on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-</a:t>
            </a:r>
            <a:r>
              <a:rPr lang="en-US" sz="1800" dirty="0">
                <a:solidFill>
                  <a:schemeClr val="tx2"/>
                </a:solidFill>
              </a:rPr>
              <a:t>             To sorts </a:t>
            </a:r>
            <a:r>
              <a:rPr lang="en-US" sz="1800" dirty="0" err="1">
                <a:solidFill>
                  <a:schemeClr val="tx2"/>
                </a:solidFill>
                <a:cs typeface="Calibri" panose="020F0502020204030204" pitchFamily="34" charset="0"/>
              </a:rPr>
              <a:t>descendingly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00B050"/>
                </a:solidFill>
                <a:cs typeface="Calibri" panose="020F0502020204030204" pitchFamily="34" charset="0"/>
              </a:rPr>
              <a:t>field(s)        </a:t>
            </a: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Field or fields to sort 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FCF030-5918-4E57-A818-09AA1258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64" y="1606513"/>
            <a:ext cx="5873048" cy="57498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9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SORT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81395-29D0-4A64-82EE-6ACDB407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0" y="1501906"/>
            <a:ext cx="6392810" cy="1796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780A1C-201D-4973-BA68-47467C15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4" y="4445989"/>
            <a:ext cx="4329433" cy="808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8625C-790E-4C93-AF23-7E9F1391A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323" y="2752066"/>
            <a:ext cx="5182323" cy="1752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3B407-7B2A-4957-A547-20AB5782C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533" y="4850069"/>
            <a:ext cx="5106113" cy="1810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2FD167-146B-4031-8B14-85B1AFE4EFFC}"/>
              </a:ext>
            </a:extLst>
          </p:cNvPr>
          <p:cNvCxnSpPr/>
          <p:nvPr/>
        </p:nvCxnSpPr>
        <p:spPr>
          <a:xfrm flipV="1">
            <a:off x="4434880" y="3628488"/>
            <a:ext cx="1809509" cy="979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AAF101-338F-4481-9EAD-A14B0E46658B}"/>
              </a:ext>
            </a:extLst>
          </p:cNvPr>
          <p:cNvCxnSpPr>
            <a:cxnSpLocks/>
          </p:cNvCxnSpPr>
          <p:nvPr/>
        </p:nvCxnSpPr>
        <p:spPr>
          <a:xfrm>
            <a:off x="4535905" y="5053263"/>
            <a:ext cx="1842418" cy="627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094E78-E413-42C4-A4C1-692BED4D20D8}"/>
              </a:ext>
            </a:extLst>
          </p:cNvPr>
          <p:cNvSpPr>
            <a:spLocks noGrp="1"/>
          </p:cNvSpPr>
          <p:nvPr/>
        </p:nvSpPr>
        <p:spPr>
          <a:xfrm>
            <a:off x="1126194" y="2317275"/>
            <a:ext cx="9258030" cy="2636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Choosing a smaller part of dataset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It’s recommended to filter down to the desire dataset before any processing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If filtering on STRING value, </a:t>
            </a:r>
            <a:r>
              <a:rPr lang="en-US" sz="1800" u="sng" dirty="0">
                <a:solidFill>
                  <a:schemeClr val="tx2"/>
                </a:solidFill>
                <a:cs typeface="Calibri" panose="020F0502020204030204" pitchFamily="34" charset="0"/>
              </a:rPr>
              <a:t>it is case sensitive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         </a:t>
            </a:r>
            <a:r>
              <a:rPr lang="en-US" sz="1800" dirty="0">
                <a:solidFill>
                  <a:schemeClr val="tx2"/>
                </a:solidFill>
              </a:rPr>
              <a:t>The name by which the function will be invoked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dataset_name</a:t>
            </a:r>
            <a:r>
              <a:rPr lang="en-US" sz="1800" dirty="0">
                <a:solidFill>
                  <a:schemeClr val="tx2"/>
                </a:solidFill>
              </a:rPr>
              <a:t>      The dataset to perform action on</a:t>
            </a:r>
          </a:p>
          <a:p>
            <a:r>
              <a:rPr lang="en-US" sz="1800" dirty="0">
                <a:solidFill>
                  <a:srgbClr val="00B050"/>
                </a:solidFill>
                <a:cs typeface="Calibri" panose="020F0502020204030204" pitchFamily="34" charset="0"/>
              </a:rPr>
              <a:t>Filtering conditions </a:t>
            </a: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 Field and required filtering conditions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627075-9343-4B8D-B5A6-199C65F5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577" y="1701168"/>
            <a:ext cx="4446980" cy="541700"/>
          </a:xfrm>
          <a:prstGeom prst="rect">
            <a:avLst/>
          </a:prstGeom>
          <a:ln w="38100" cap="sq">
            <a:solidFill>
              <a:srgbClr val="005C2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7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In Context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656834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Context </a:t>
            </a:r>
            <a:r>
              <a:rPr lang="en-US" altLang="en-US" sz="2000" b="1" dirty="0">
                <a:solidFill>
                  <a:schemeClr val="tx2"/>
                </a:solidFill>
              </a:rPr>
              <a:t>helps</a:t>
            </a:r>
            <a:r>
              <a:rPr lang="en-US" altLang="en-US" b="1" dirty="0">
                <a:solidFill>
                  <a:schemeClr val="tx2"/>
                </a:solidFill>
              </a:rPr>
              <a:t> users understand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54" y="2331776"/>
            <a:ext cx="5496692" cy="3743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0" y="24511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Format of each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Field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429260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Does it help with data quality?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6131" y="4787900"/>
            <a:ext cx="364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YES, the more you know about the data,</a:t>
            </a:r>
          </a:p>
          <a:p>
            <a:r>
              <a:rPr lang="en-US" dirty="0">
                <a:solidFill>
                  <a:srgbClr val="FF0000"/>
                </a:solidFill>
              </a:rPr>
              <a:t>The better you can handle it!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It’s all about knowing your data</a:t>
            </a:r>
          </a:p>
        </p:txBody>
      </p:sp>
    </p:spTree>
    <p:extLst>
      <p:ext uri="{BB962C8B-B14F-4D97-AF65-F5344CB8AC3E}">
        <p14:creationId xmlns:p14="http://schemas.microsoft.com/office/powerpoint/2010/main" val="18260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608325" y="1444105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 err="1">
                <a:solidFill>
                  <a:schemeClr val="tx2"/>
                </a:solidFill>
                <a:cs typeface="Consolas" panose="020B0609020204030204" pitchFamily="49" charset="0"/>
              </a:rPr>
              <a:t>boolean_expression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1276512" y="3063263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8125218" y="2454340"/>
            <a:ext cx="3549394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0" y="5451181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85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2F95B-A46A-4092-8103-CA989976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37" y="1477843"/>
            <a:ext cx="5959004" cy="1674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22801E-0507-4AEB-A2D2-6F571C4AE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59" y="3429000"/>
            <a:ext cx="5096586" cy="7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606EDA-FDDB-4950-A6F3-EECE6E52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59" y="4300309"/>
            <a:ext cx="5125165" cy="981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5CB2C-C1AE-4EEA-8722-74D631D3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859" y="5472048"/>
            <a:ext cx="5220429" cy="771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4EEB2-FA99-43B8-BB86-F15CE80BA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58" y="4170509"/>
            <a:ext cx="4635124" cy="1414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82E7E0-42EC-4B0C-B922-5C21FE2236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91326" y="3786238"/>
            <a:ext cx="3389533" cy="633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8A095-7718-4C62-B9BC-502C78CD6D8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17758" y="4773238"/>
            <a:ext cx="2463101" cy="1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B6991-60B6-4E24-8984-610FF3A10A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59179" y="5159054"/>
            <a:ext cx="1921680" cy="698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   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BETWEEN</a:t>
            </a:r>
            <a:r>
              <a:rPr lang="en-US" sz="1800" dirty="0">
                <a:solidFill>
                  <a:schemeClr val="tx2"/>
                </a:solidFill>
              </a:rPr>
              <a:t>  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NOT</a:t>
            </a:r>
            <a:r>
              <a:rPr lang="en-US" sz="1800" dirty="0">
                <a:solidFill>
                  <a:schemeClr val="tx2"/>
                </a:solidFill>
              </a:rPr>
              <a:t>        Usen for certain searches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    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AND</a:t>
            </a:r>
            <a:r>
              <a:rPr lang="en-US" sz="1800" dirty="0">
                <a:solidFill>
                  <a:schemeClr val="tx2"/>
                </a:solidFill>
              </a:rPr>
              <a:t>       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    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91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 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 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Display Flights that </a:t>
            </a:r>
            <a:r>
              <a:rPr lang="en-US" dirty="0" err="1">
                <a:solidFill>
                  <a:schemeClr val="tx2"/>
                </a:solidFill>
              </a:rPr>
              <a:t>thier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 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 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//Hint: remember to use CHOOSEN for the OUTPUT to view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//Hint: remember to use CHOOSEN for the OUTPUT to view results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1881-BBC3-4AE3-96CC-4B6B9BD7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cleansing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42078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Cleansing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4387" y="3625799"/>
            <a:ext cx="9341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Cleansing Techniques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sz="1600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26425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778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Transformation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Transformation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converting data from one format or structure into another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Changing the shape/format of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and Data Cleansing processes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6FEC0-DEA4-4114-8523-B9E93B0E0210}"/>
              </a:ext>
            </a:extLst>
          </p:cNvPr>
          <p:cNvSpPr/>
          <p:nvPr/>
        </p:nvSpPr>
        <p:spPr>
          <a:xfrm>
            <a:off x="1424387" y="3429000"/>
            <a:ext cx="78084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Examples</a:t>
            </a:r>
            <a:endParaRPr lang="en-US" sz="1600" dirty="0">
              <a:solidFill>
                <a:srgbClr val="110B89"/>
              </a:solidFill>
            </a:endParaRPr>
          </a:p>
          <a:p>
            <a:pPr>
              <a:defRPr/>
            </a:pPr>
            <a:endParaRPr lang="en-US" sz="1600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Address cleaning: breaking one line address to different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Converting all SSN or DOB to a business approved format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Adding leading 0 or blanks to make all values in a field unified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you think of 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8088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3792780"/>
            <a:ext cx="9341708" cy="252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B13B44-1586-4FEC-A711-BA96CCD34767}"/>
              </a:ext>
            </a:extLst>
          </p:cNvPr>
          <p:cNvSpPr/>
          <p:nvPr/>
        </p:nvSpPr>
        <p:spPr>
          <a:xfrm>
            <a:off x="1209402" y="1919821"/>
            <a:ext cx="9341708" cy="128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A specialized function, and its purpose is to create a record.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Return value is the output record definition. 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It acts like an object constructor.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               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496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exists in input dataset, assign default value.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example if there is a STRING field in result layout, that transform didn’t assign a definition for, it will be assigning to blank.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01" y="2080052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B7CC4-AC7C-4462-8827-1826511613BC}"/>
              </a:ext>
            </a:extLst>
          </p:cNvPr>
          <p:cNvSpPr/>
          <p:nvPr/>
        </p:nvSpPr>
        <p:spPr>
          <a:xfrm>
            <a:off x="1150329" y="1441941"/>
            <a:ext cx="884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TRANSFORM should be used with other functions such as JOIN, PROJECT, to generate result.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51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record in input ds, create a record in new dataset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76" y="3429000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500992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data, you </a:t>
            </a:r>
            <a:r>
              <a:rPr lang="en-US" b="1" i="1" u="sng" dirty="0">
                <a:solidFill>
                  <a:srgbClr val="FF0000"/>
                </a:solidFill>
              </a:rPr>
              <a:t>absolutely must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enrichment</a:t>
            </a:r>
          </a:p>
        </p:txBody>
      </p:sp>
    </p:spTree>
    <p:extLst>
      <p:ext uri="{BB962C8B-B14F-4D97-AF65-F5344CB8AC3E}">
        <p14:creationId xmlns:p14="http://schemas.microsoft.com/office/powerpoint/2010/main" val="31535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Add 3 more enrichments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81" y="1972491"/>
            <a:ext cx="6960927" cy="220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57" y="288911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both datasets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E46A91-AE37-4A1A-BD42-928E73889B23}"/>
              </a:ext>
            </a:extLst>
          </p:cNvPr>
          <p:cNvGraphicFramePr>
            <a:graphicFrameLocks noGrp="1"/>
          </p:cNvGraphicFramePr>
          <p:nvPr/>
        </p:nvGraphicFramePr>
        <p:xfrm>
          <a:off x="1307382" y="2131060"/>
          <a:ext cx="9449758" cy="259588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{22838BEF-8BB2-4498-84A7-C5851F593DF1}</a:tableStyleId>
              </a:tblPr>
              <a:tblGrid>
                <a:gridCol w="1927523">
                  <a:extLst>
                    <a:ext uri="{9D8B030D-6E8A-4147-A177-3AD203B41FA5}">
                      <a16:colId xmlns:a16="http://schemas.microsoft.com/office/drawing/2014/main" val="2488296188"/>
                    </a:ext>
                  </a:extLst>
                </a:gridCol>
                <a:gridCol w="7522235">
                  <a:extLst>
                    <a:ext uri="{9D8B030D-6E8A-4147-A177-3AD203B41FA5}">
                      <a16:colId xmlns:a16="http://schemas.microsoft.com/office/drawing/2014/main" val="760020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INNER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Default, keep only those records that exist in both datasets.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44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LEFT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Keep all records from LEFT, even if there are no matches.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5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RIGHT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Keep all records from RIGHT, even if there are no matches.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14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LEFT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left record with no match in the right.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1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RIGHT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right record with no match in the left.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6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FULL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left and right record with no match in the opposite.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FULLER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record in left and right dataset.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5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57B48-54E8-4C0B-83D2-1D29663B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20" y="1476914"/>
            <a:ext cx="7012560" cy="496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2E9E4-0AB8-4AEB-8640-6CAE8A8D4392}"/>
              </a:ext>
            </a:extLst>
          </p:cNvPr>
          <p:cNvSpPr/>
          <p:nvPr/>
        </p:nvSpPr>
        <p:spPr>
          <a:xfrm>
            <a:off x="5745933" y="172921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Inner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DC0A3-952C-4F9D-B18F-67ACA6D07469}"/>
              </a:ext>
            </a:extLst>
          </p:cNvPr>
          <p:cNvSpPr/>
          <p:nvPr/>
        </p:nvSpPr>
        <p:spPr>
          <a:xfrm>
            <a:off x="8154155" y="2832225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Right Outer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D7A26-631A-49C5-BB7E-6584DE8A3334}"/>
              </a:ext>
            </a:extLst>
          </p:cNvPr>
          <p:cNvSpPr/>
          <p:nvPr/>
        </p:nvSpPr>
        <p:spPr>
          <a:xfrm>
            <a:off x="8444946" y="435955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Right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DB858-B12A-44B4-90FF-A4E54C931E6B}"/>
              </a:ext>
            </a:extLst>
          </p:cNvPr>
          <p:cNvSpPr/>
          <p:nvPr/>
        </p:nvSpPr>
        <p:spPr>
          <a:xfrm>
            <a:off x="6424514" y="607820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Inner Join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50C93-B8DF-4D66-A9FC-A58B0F0B1E4F}"/>
              </a:ext>
            </a:extLst>
          </p:cNvPr>
          <p:cNvSpPr/>
          <p:nvPr/>
        </p:nvSpPr>
        <p:spPr>
          <a:xfrm>
            <a:off x="5061968" y="607820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Full Outer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1408F-8801-4753-9646-BD1CC85D255F}"/>
              </a:ext>
            </a:extLst>
          </p:cNvPr>
          <p:cNvSpPr/>
          <p:nvPr/>
        </p:nvSpPr>
        <p:spPr>
          <a:xfrm>
            <a:off x="2957037" y="435955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Left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E43D7-2D3A-46A1-AEB2-D5AE54B8F0B3}"/>
              </a:ext>
            </a:extLst>
          </p:cNvPr>
          <p:cNvSpPr/>
          <p:nvPr/>
        </p:nvSpPr>
        <p:spPr>
          <a:xfrm>
            <a:off x="3264855" y="2832225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Left Outer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9597C2-8035-40B3-BCDB-CC53055D228C}"/>
              </a:ext>
            </a:extLst>
          </p:cNvPr>
          <p:cNvSpPr/>
          <p:nvPr/>
        </p:nvSpPr>
        <p:spPr>
          <a:xfrm>
            <a:off x="5411568" y="3157081"/>
            <a:ext cx="1583780" cy="1703561"/>
          </a:xfrm>
          <a:prstGeom prst="ellipse">
            <a:avLst/>
          </a:prstGeom>
          <a:gradFill flip="none" rotWithShape="1">
            <a:gsLst>
              <a:gs pos="57000">
                <a:srgbClr val="0070C0"/>
              </a:gs>
              <a:gs pos="100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Types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267B6-6485-4D25-832F-7A9DE76A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54" y="54916"/>
            <a:ext cx="10199492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1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84" y="790154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73" y="565902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B03A74-EC0F-46B1-B133-01E45BC2DA7C}"/>
              </a:ext>
            </a:extLst>
          </p:cNvPr>
          <p:cNvSpPr txBox="1"/>
          <p:nvPr/>
        </p:nvSpPr>
        <p:spPr>
          <a:xfrm>
            <a:off x="6342511" y="38078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EmpDS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A078F-6CF8-41AD-9AB3-EF38F8A9B665}"/>
              </a:ext>
            </a:extLst>
          </p:cNvPr>
          <p:cNvSpPr txBox="1"/>
          <p:nvPr/>
        </p:nvSpPr>
        <p:spPr>
          <a:xfrm>
            <a:off x="9535740" y="219630"/>
            <a:ext cx="87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JobCatDS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Complete Part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>
                <a:solidFill>
                  <a:schemeClr val="tx2"/>
                </a:solidFill>
              </a:rPr>
              <a:t>Complete Part Two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EDF-4302-4D2A-8771-CFA1C57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17912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7712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99806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8" y="3369261"/>
            <a:ext cx="90449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881149" y="1332035"/>
            <a:ext cx="589372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36" y="141290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Grouping Conditions</a:t>
            </a: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3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31448</TotalTime>
  <Words>5572</Words>
  <Application>Microsoft Macintosh PowerPoint</Application>
  <PresentationFormat>Widescreen</PresentationFormat>
  <Paragraphs>888</Paragraphs>
  <Slides>110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110</vt:i4>
      </vt:variant>
    </vt:vector>
  </HeadingPairs>
  <TitlesOfParts>
    <vt:vector size="125" baseType="lpstr">
      <vt:lpstr>-apple-system</vt:lpstr>
      <vt:lpstr>Arial</vt:lpstr>
      <vt:lpstr>Calibri</vt:lpstr>
      <vt:lpstr>Consolas</vt:lpstr>
      <vt:lpstr>Courier New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3_Academic Literature 16x9</vt:lpstr>
      <vt:lpstr>Introduction to Big data &amp; ECL</vt:lpstr>
      <vt:lpstr>Housekeeping </vt:lpstr>
      <vt:lpstr>Big data Introduction</vt:lpstr>
      <vt:lpstr>Big Data</vt:lpstr>
      <vt:lpstr>Big Data’s “Three V”s</vt:lpstr>
      <vt:lpstr>Data In Context</vt:lpstr>
      <vt:lpstr>Big Data Types</vt:lpstr>
      <vt:lpstr>Note</vt:lpstr>
      <vt:lpstr>Big Data Life Cycle</vt:lpstr>
      <vt:lpstr>Batch Processing</vt:lpstr>
      <vt:lpstr>Real-Time &amp; Streaming Processing</vt:lpstr>
      <vt:lpstr>Hpcc systems</vt:lpstr>
      <vt:lpstr>HPCC Platform Supports</vt:lpstr>
      <vt:lpstr>Architecture - Parallel Processing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CrazyBigData – Play Time</vt:lpstr>
      <vt:lpstr>IDE Setups &amp; ECL watch</vt:lpstr>
      <vt:lpstr>PowerPoint Presentation</vt:lpstr>
      <vt:lpstr>PowerPoint Presentation</vt:lpstr>
      <vt:lpstr>CloudIDE</vt:lpstr>
      <vt:lpstr>ECL CloudIDE</vt:lpstr>
      <vt:lpstr>VSCode</vt:lpstr>
      <vt:lpstr>VSCode</vt:lpstr>
      <vt:lpstr>VSCode</vt:lpstr>
      <vt:lpstr>Test Connection Cloud IDE &amp; VSCode</vt:lpstr>
      <vt:lpstr>PowerPoint Presentation</vt:lpstr>
      <vt:lpstr>Aviation Industry</vt:lpstr>
      <vt:lpstr>Aviation Industry: What used to be</vt:lpstr>
      <vt:lpstr>PowerPoint Presentation</vt:lpstr>
      <vt:lpstr>The Data – Scheduled Flight Information</vt:lpstr>
      <vt:lpstr>ECL Basics</vt:lpstr>
      <vt:lpstr>ECL </vt:lpstr>
      <vt:lpstr>House Keeping </vt:lpstr>
      <vt:lpstr>House Keeping Cont.</vt:lpstr>
      <vt:lpstr>Statement Types</vt:lpstr>
      <vt:lpstr>OUTPUT Function</vt:lpstr>
      <vt:lpstr>PowerPoint Presentation</vt:lpstr>
      <vt:lpstr>Common Data Types</vt:lpstr>
      <vt:lpstr>Data Structure</vt:lpstr>
      <vt:lpstr>Data Structure</vt:lpstr>
      <vt:lpstr>RECORD</vt:lpstr>
      <vt:lpstr>RECORD</vt:lpstr>
      <vt:lpstr>Inline DATASET </vt:lpstr>
      <vt:lpstr>DATASET - Files</vt:lpstr>
      <vt:lpstr>Dataset File Types</vt:lpstr>
      <vt:lpstr>MODULE</vt:lpstr>
      <vt:lpstr>Module</vt:lpstr>
      <vt:lpstr>MODULE</vt:lpstr>
      <vt:lpstr>Module Example</vt:lpstr>
      <vt:lpstr>CHOOSEN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Data cleansing &amp; validation</vt:lpstr>
      <vt:lpstr>Data Cleansing</vt:lpstr>
      <vt:lpstr>Data Validation</vt:lpstr>
      <vt:lpstr>Data Transformation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PowerPoint Presentation</vt:lpstr>
      <vt:lpstr>Data enrichment</vt:lpstr>
      <vt:lpstr>Data Enrichment/Enhancement</vt:lpstr>
      <vt:lpstr>PowerPoint Presentation</vt:lpstr>
      <vt:lpstr>PowerPoint Presentation</vt:lpstr>
      <vt:lpstr>JOIN </vt:lpstr>
      <vt:lpstr>Join Types </vt:lpstr>
      <vt:lpstr>Join Types </vt:lpstr>
      <vt:lpstr>Join Types</vt:lpstr>
      <vt:lpstr>PowerPoint Presentation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PowerPoint Presentation</vt:lpstr>
      <vt:lpstr>PowerPoint Presentation</vt:lpstr>
      <vt:lpstr>Final Project </vt:lpstr>
      <vt:lpstr>Data Profiling </vt:lpstr>
      <vt:lpstr>Finale project</vt:lpstr>
      <vt:lpstr>Final Project</vt:lpstr>
      <vt:lpstr>Final Project Hints - 1</vt:lpstr>
      <vt:lpstr>Final Project Hints - 2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Camper, Dan (RIS-HBE)</cp:lastModifiedBy>
  <cp:revision>336</cp:revision>
  <dcterms:created xsi:type="dcterms:W3CDTF">2020-11-17T14:26:47Z</dcterms:created>
  <dcterms:modified xsi:type="dcterms:W3CDTF">2022-01-20T18:14:04Z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549ac42a-3eb4-4074-b885-aea26bd6241e_Enabled">
    <vt:lpwstr>true</vt:lpwstr>
  </property>
  <property fmtid="{D5CDD505-2E9C-101B-9397-08002B2CF9AE}" pid="9" name="MSIP_Label_549ac42a-3eb4-4074-b885-aea26bd6241e_SetDate">
    <vt:lpwstr>2022-01-12T20:48:56Z</vt:lpwstr>
  </property>
  <property fmtid="{D5CDD505-2E9C-101B-9397-08002B2CF9AE}" pid="10" name="MSIP_Label_549ac42a-3eb4-4074-b885-aea26bd6241e_Method">
    <vt:lpwstr>Standard</vt:lpwstr>
  </property>
  <property fmtid="{D5CDD505-2E9C-101B-9397-08002B2CF9AE}" pid="11" name="MSIP_Label_549ac42a-3eb4-4074-b885-aea26bd6241e_Name">
    <vt:lpwstr>General Business</vt:lpwstr>
  </property>
  <property fmtid="{D5CDD505-2E9C-101B-9397-08002B2CF9AE}" pid="12" name="MSIP_Label_549ac42a-3eb4-4074-b885-aea26bd6241e_SiteId">
    <vt:lpwstr>9274ee3f-9425-4109-a27f-9fb15c10675d</vt:lpwstr>
  </property>
  <property fmtid="{D5CDD505-2E9C-101B-9397-08002B2CF9AE}" pid="13" name="MSIP_Label_549ac42a-3eb4-4074-b885-aea26bd6241e_ActionId">
    <vt:lpwstr>452f9402-1836-470a-9685-e66c0088d6f8</vt:lpwstr>
  </property>
  <property fmtid="{D5CDD505-2E9C-101B-9397-08002B2CF9AE}" pid="14" name="MSIP_Label_549ac42a-3eb4-4074-b885-aea26bd6241e_ContentBits">
    <vt:lpwstr>0</vt:lpwstr>
  </property>
</Properties>
</file>