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20"/>
  </p:notesMasterIdLst>
  <p:handoutMasterIdLst>
    <p:handoutMasterId r:id="rId121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608" r:id="rId32"/>
    <p:sldId id="586" r:id="rId33"/>
    <p:sldId id="587" r:id="rId34"/>
    <p:sldId id="607" r:id="rId35"/>
    <p:sldId id="422" r:id="rId36"/>
    <p:sldId id="580" r:id="rId37"/>
    <p:sldId id="581" r:id="rId38"/>
    <p:sldId id="582" r:id="rId39"/>
    <p:sldId id="413" r:id="rId40"/>
    <p:sldId id="589" r:id="rId41"/>
    <p:sldId id="416" r:id="rId42"/>
    <p:sldId id="274" r:id="rId43"/>
    <p:sldId id="317" r:id="rId44"/>
    <p:sldId id="462" r:id="rId45"/>
    <p:sldId id="311" r:id="rId46"/>
    <p:sldId id="312" r:id="rId47"/>
    <p:sldId id="313" r:id="rId48"/>
    <p:sldId id="336" r:id="rId49"/>
    <p:sldId id="315" r:id="rId50"/>
    <p:sldId id="307" r:id="rId51"/>
    <p:sldId id="314" r:id="rId52"/>
    <p:sldId id="470" r:id="rId53"/>
    <p:sldId id="473" r:id="rId54"/>
    <p:sldId id="333" r:id="rId55"/>
    <p:sldId id="369" r:id="rId56"/>
    <p:sldId id="340" r:id="rId57"/>
    <p:sldId id="355" r:id="rId58"/>
    <p:sldId id="338" r:id="rId59"/>
    <p:sldId id="273" r:id="rId60"/>
    <p:sldId id="371" r:id="rId61"/>
    <p:sldId id="275" r:id="rId62"/>
    <p:sldId id="594" r:id="rId63"/>
    <p:sldId id="291" r:id="rId64"/>
    <p:sldId id="378" r:id="rId65"/>
    <p:sldId id="342" r:id="rId66"/>
    <p:sldId id="590" r:id="rId67"/>
    <p:sldId id="591" r:id="rId68"/>
    <p:sldId id="592" r:id="rId69"/>
    <p:sldId id="593" r:id="rId70"/>
    <p:sldId id="353" r:id="rId71"/>
    <p:sldId id="358" r:id="rId72"/>
    <p:sldId id="379" r:id="rId73"/>
    <p:sldId id="373" r:id="rId74"/>
    <p:sldId id="380" r:id="rId75"/>
    <p:sldId id="491" r:id="rId76"/>
    <p:sldId id="494" r:id="rId77"/>
    <p:sldId id="595" r:id="rId78"/>
    <p:sldId id="495" r:id="rId79"/>
    <p:sldId id="349" r:id="rId80"/>
    <p:sldId id="394" r:id="rId81"/>
    <p:sldId id="352" r:id="rId82"/>
    <p:sldId id="395" r:id="rId83"/>
    <p:sldId id="354" r:id="rId84"/>
    <p:sldId id="357" r:id="rId85"/>
    <p:sldId id="356" r:id="rId86"/>
    <p:sldId id="396" r:id="rId87"/>
    <p:sldId id="397" r:id="rId88"/>
    <p:sldId id="601" r:id="rId89"/>
    <p:sldId id="350" r:id="rId90"/>
    <p:sldId id="401" r:id="rId91"/>
    <p:sldId id="402" r:id="rId92"/>
    <p:sldId id="403" r:id="rId93"/>
    <p:sldId id="368" r:id="rId94"/>
    <p:sldId id="370" r:id="rId95"/>
    <p:sldId id="517" r:id="rId96"/>
    <p:sldId id="604" r:id="rId97"/>
    <p:sldId id="405" r:id="rId98"/>
    <p:sldId id="406" r:id="rId99"/>
    <p:sldId id="407" r:id="rId100"/>
    <p:sldId id="375" r:id="rId101"/>
    <p:sldId id="408" r:id="rId102"/>
    <p:sldId id="542" r:id="rId103"/>
    <p:sldId id="410" r:id="rId104"/>
    <p:sldId id="365" r:id="rId105"/>
    <p:sldId id="383" r:id="rId106"/>
    <p:sldId id="385" r:id="rId107"/>
    <p:sldId id="386" r:id="rId108"/>
    <p:sldId id="596" r:id="rId109"/>
    <p:sldId id="388" r:id="rId110"/>
    <p:sldId id="389" r:id="rId111"/>
    <p:sldId id="597" r:id="rId112"/>
    <p:sldId id="409" r:id="rId113"/>
    <p:sldId id="606" r:id="rId114"/>
    <p:sldId id="602" r:id="rId115"/>
    <p:sldId id="421" r:id="rId116"/>
    <p:sldId id="418" r:id="rId117"/>
    <p:sldId id="419" r:id="rId118"/>
    <p:sldId id="420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9704F"/>
    <a:srgbClr val="FFFFF3"/>
    <a:srgbClr val="FF3399"/>
    <a:srgbClr val="FFECA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81360"/>
  </p:normalViewPr>
  <p:slideViewPr>
    <p:cSldViewPr snapToGrid="0" showGuides="1">
      <p:cViewPr varScale="1">
        <p:scale>
          <a:sx n="59" d="100"/>
          <a:sy n="59" d="100"/>
        </p:scale>
        <p:origin x="148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heme" Target="theme/theme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3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lay.hpccsystems.com:8010/" TargetMode="External"/><Relationship Id="rId4" Type="http://schemas.openxmlformats.org/officeDocument/2006/relationships/hyperlink" Target="http://52.167.137.162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de.hpccsystems.com/workspaces/share/8ccac7cb-2af6-47f9-ba12-1066e41aedf8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/blob/main/vscode_hpcc_install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7" Type="http://schemas.openxmlformats.org/officeDocument/2006/relationships/image" Target="../media/image98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81C54D-A583-4C75-AE65-B23C72C5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r>
              <a:rPr lang="en-US" b="1" dirty="0"/>
              <a:t> &amp; </a:t>
            </a:r>
            <a:r>
              <a:rPr lang="en-US" b="1" u="sng" dirty="0" err="1">
                <a:solidFill>
                  <a:srgbClr val="59704F"/>
                </a:solidFill>
              </a:rPr>
              <a:t>Dan.Camper</a:t>
            </a:r>
            <a:r>
              <a:rPr lang="en-US" b="1" u="sng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pPr lvl="1"/>
            <a:r>
              <a:rPr lang="en-US" b="1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63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sequence of flights that satisfies the following criteria, as well as the total amount of time spent (time flying as well as layover time)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Depart from Austin, TX airport (AUS)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Arrive at the Bloomington/Normal airport in Illinois (BMI)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There will be one layover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The layover time should be no less than 1 hour and no more than 2 hours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very next day, before 10am, depart from the Bloomington/Normal airport and fly to O’Hare International Airport in Chicago (ORD)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 airline used on this day does not have to be the same as the day before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pPr lvl="1"/>
            <a:r>
              <a:rPr lang="en-US" dirty="0"/>
              <a:t>Think hard about how GSEC represents available flight dates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GSEC with itself</a:t>
            </a:r>
          </a:p>
          <a:p>
            <a:r>
              <a:rPr lang="en-US" dirty="0"/>
              <a:t>4- Calculate depart or arrival time in min: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depart_minutes_after_midnight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:= ((UNSIGNED1)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[1..2] * 60 +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	  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[3..4]);</a:t>
            </a:r>
          </a:p>
          <a:p>
            <a:r>
              <a:rPr lang="en-US" dirty="0"/>
              <a:t>5- Keep in mind your layover time is between one to two hours</a:t>
            </a:r>
          </a:p>
          <a:p>
            <a:pPr lvl="1"/>
            <a:r>
              <a:rPr lang="en-US" dirty="0"/>
              <a:t>Your operation day should be same day</a:t>
            </a:r>
          </a:p>
          <a:p>
            <a:r>
              <a:rPr lang="en-US" dirty="0"/>
              <a:t>6- We are staying with same Carrier for the first two flights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2" y="5386040"/>
            <a:ext cx="11358658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RECORDOF: 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r>
              <a:rPr lang="en-US" b="1" dirty="0"/>
              <a:t>Child Record Example: </a:t>
            </a:r>
            <a:r>
              <a:rPr lang="en-US" dirty="0">
                <a:solidFill>
                  <a:srgbClr val="0070C0"/>
                </a:solidFill>
              </a:rPr>
              <a:t>https://github.com/hpccsystems-solutions-lab/ScheduledFlights-Workshop/blob/main/workshop/childRecord.ecl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7" y="1471960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hpccsystems</a:t>
            </a:r>
            <a:r>
              <a:rPr lang="en-US" dirty="0">
                <a:hlinkClick r:id="rId3"/>
              </a:rPr>
              <a:t>-solutions-lab/</a:t>
            </a:r>
            <a:r>
              <a:rPr lang="en-US" dirty="0" err="1">
                <a:hlinkClick r:id="rId3"/>
              </a:rPr>
              <a:t>ScheduledFlights</a:t>
            </a:r>
            <a:r>
              <a:rPr lang="en-US" dirty="0">
                <a:hlinkClick r:id="rId3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9B4-D07C-4F62-9340-56E043E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A78-470D-48FD-98EF-7314364A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673" y="1600199"/>
            <a:ext cx="8819936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two options to work on code. Simple pick your favorite. </a:t>
            </a:r>
          </a:p>
        </p:txBody>
      </p:sp>
      <p:pic>
        <p:nvPicPr>
          <p:cNvPr id="1026" name="Picture 2" descr="Remote development on Apocrita with Visual Studio Code | QMUL ITS Research  Blog">
            <a:extLst>
              <a:ext uri="{FF2B5EF4-FFF2-40B4-BE49-F238E27FC236}">
                <a16:creationId xmlns:a16="http://schemas.microsoft.com/office/drawing/2014/main" id="{3CC827A5-E3C4-4287-A97C-9F7BDCE8A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8"/>
          <a:stretch/>
        </p:blipFill>
        <p:spPr bwMode="auto">
          <a:xfrm>
            <a:off x="7501169" y="3240032"/>
            <a:ext cx="3028950" cy="1096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7C981-AC70-44D4-960B-04DA7BBB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3" y="3429000"/>
            <a:ext cx="3801134" cy="728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DB6DB-EFE7-425B-9637-9489DD7CFBDA}"/>
              </a:ext>
            </a:extLst>
          </p:cNvPr>
          <p:cNvSpPr/>
          <p:nvPr/>
        </p:nvSpPr>
        <p:spPr>
          <a:xfrm>
            <a:off x="5519602" y="3326848"/>
            <a:ext cx="115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CC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C199-9B63-4EA5-8EBE-9AB94B60F181}"/>
              </a:ext>
            </a:extLst>
          </p:cNvPr>
          <p:cNvSpPr txBox="1"/>
          <p:nvPr/>
        </p:nvSpPr>
        <p:spPr>
          <a:xfrm>
            <a:off x="2147299" y="4598042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ECL CloudIDE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DCDB8-C16F-4A20-88A0-71BD35A61D43}"/>
              </a:ext>
            </a:extLst>
          </p:cNvPr>
          <p:cNvSpPr txBox="1"/>
          <p:nvPr/>
        </p:nvSpPr>
        <p:spPr>
          <a:xfrm>
            <a:off x="7995727" y="4700598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63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 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 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Once logged in please click on the following:</a:t>
            </a:r>
            <a:endParaRPr lang="en-US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tx2"/>
                </a:solidFill>
                <a:hlinkClick r:id="rId2"/>
              </a:rPr>
              <a:t>https://ide.hpccsystems.com/workspaces/share/8ccac7cb-2af6-47f9-ba12-1066e41aedf8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BC46AA-879D-4CB4-935D-2774164C198D}"/>
              </a:ext>
            </a:extLst>
          </p:cNvPr>
          <p:cNvGrpSpPr/>
          <p:nvPr/>
        </p:nvGrpSpPr>
        <p:grpSpPr>
          <a:xfrm>
            <a:off x="2628900" y="2334986"/>
            <a:ext cx="5864318" cy="4065814"/>
            <a:chOff x="2287995" y="2048303"/>
            <a:chExt cx="6205223" cy="43524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4B4CA6-C382-487E-8EF0-DB0830D4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1989" y="2048303"/>
              <a:ext cx="5271229" cy="43524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EE7103-40B9-4824-855C-F294BD609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995" y="2251665"/>
              <a:ext cx="1867988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8CC-C1C3-4EEE-B886-E9111C7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– HPCC Systems Client Tools &amp; VS Code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F50-ADF1-45C9-9BC1-2A09C4D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Installation Cheat Sheet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hpccsystems</a:t>
            </a:r>
            <a:r>
              <a:rPr lang="en-US" sz="1400" dirty="0">
                <a:hlinkClick r:id="rId3"/>
              </a:rPr>
              <a:t>-solutions-lab/</a:t>
            </a:r>
            <a:r>
              <a:rPr lang="en-US" sz="1400" dirty="0" err="1">
                <a:hlinkClick r:id="rId3"/>
              </a:rPr>
              <a:t>ScheduledFlights</a:t>
            </a:r>
            <a:r>
              <a:rPr lang="en-US" sz="1400" dirty="0">
                <a:hlinkClick r:id="rId3"/>
              </a:rPr>
              <a:t>-Workshop/blob/main/</a:t>
            </a:r>
            <a:r>
              <a:rPr lang="en-US" sz="1400" dirty="0" err="1">
                <a:hlinkClick r:id="rId3"/>
              </a:rPr>
              <a:t>vscode_hpcc_install.pdf</a:t>
            </a:r>
            <a:endParaRPr lang="en-US" sz="1400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Cheat Sheet’s cheat sheet: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first three steps are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 icons are web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A7F8A-2FE6-F142-A8D4-1B07C07F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68" y="408024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2" y="1567216"/>
            <a:ext cx="10449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the repo in your local machine: 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rgbClr val="C00000"/>
                </a:solidFill>
              </a:rPr>
              <a:t>git clone https://github.com/hpccsystems-solutions-lab/ScheduledFlights-Workshop.git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File -&gt; Open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“workshop” subdirectory within cloned repo and click “</a:t>
            </a:r>
            <a:r>
              <a:rPr lang="en-US" u="sng" dirty="0">
                <a:solidFill>
                  <a:schemeClr val="tx2"/>
                </a:solidFill>
              </a:rPr>
              <a:t>Select Folder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C61A6-9733-49BD-8734-21F7068467EB}"/>
              </a:ext>
            </a:extLst>
          </p:cNvPr>
          <p:cNvGrpSpPr/>
          <p:nvPr/>
        </p:nvGrpSpPr>
        <p:grpSpPr>
          <a:xfrm>
            <a:off x="3429901" y="3992595"/>
            <a:ext cx="4718057" cy="2377791"/>
            <a:chOff x="1013272" y="3750877"/>
            <a:chExt cx="3966943" cy="198373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6A7F22-A993-44E4-9886-2601DA95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873" y="3750877"/>
              <a:ext cx="3288342" cy="19129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54D262-313B-4BE3-B4F8-5AE4D98C8816}"/>
                </a:ext>
              </a:extLst>
            </p:cNvPr>
            <p:cNvCxnSpPr/>
            <p:nvPr/>
          </p:nvCxnSpPr>
          <p:spPr>
            <a:xfrm flipV="1">
              <a:off x="1013272" y="5143500"/>
              <a:ext cx="1093114" cy="5911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57414" y="2859878"/>
            <a:ext cx="195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86077" y="1639848"/>
            <a:ext cx="4320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Click on Run/Debug from left panel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Click on gear to open </a:t>
            </a:r>
            <a:r>
              <a:rPr lang="en-US" dirty="0" err="1">
                <a:solidFill>
                  <a:schemeClr val="tx2"/>
                </a:solidFill>
              </a:rPr>
              <a:t>lunch.json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 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989AA0-B550-4DA9-9250-BE0484E69373}"/>
              </a:ext>
            </a:extLst>
          </p:cNvPr>
          <p:cNvGrpSpPr/>
          <p:nvPr/>
        </p:nvGrpSpPr>
        <p:grpSpPr>
          <a:xfrm>
            <a:off x="5691431" y="3055401"/>
            <a:ext cx="6304246" cy="2051739"/>
            <a:chOff x="3412524" y="2823252"/>
            <a:chExt cx="6230161" cy="18703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9DA5FB-7BD7-4825-A42A-0DA00648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2524" y="2823252"/>
              <a:ext cx="6230161" cy="18703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42C135-4EF2-4928-A705-C570E5760602}"/>
                </a:ext>
              </a:extLst>
            </p:cNvPr>
            <p:cNvSpPr/>
            <p:nvPr/>
          </p:nvSpPr>
          <p:spPr>
            <a:xfrm>
              <a:off x="3657596" y="3755571"/>
              <a:ext cx="4050853" cy="35530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3EA59B4-D1BA-4DD5-84A0-8D25B757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52" y="2858252"/>
            <a:ext cx="4206267" cy="353505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91F056-DDE9-4D1B-91B0-E4D3B08E365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05410" y="5111948"/>
            <a:ext cx="801755" cy="26949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ptagon 24">
            <a:extLst>
              <a:ext uri="{FF2B5EF4-FFF2-40B4-BE49-F238E27FC236}">
                <a16:creationId xmlns:a16="http://schemas.microsoft.com/office/drawing/2014/main" id="{CDEE87BB-C271-41C8-AD45-D69FAE750A51}"/>
              </a:ext>
            </a:extLst>
          </p:cNvPr>
          <p:cNvSpPr/>
          <p:nvPr/>
        </p:nvSpPr>
        <p:spPr>
          <a:xfrm>
            <a:off x="323707" y="4746186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F73654-8B3E-4B19-AD9F-F6D5C20ED34B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669971" y="2484101"/>
            <a:ext cx="1144326" cy="506409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ptagon 27">
            <a:extLst>
              <a:ext uri="{FF2B5EF4-FFF2-40B4-BE49-F238E27FC236}">
                <a16:creationId xmlns:a16="http://schemas.microsoft.com/office/drawing/2014/main" id="{31A7CEE2-2D74-4765-91A6-9A1FCBA14592}"/>
              </a:ext>
            </a:extLst>
          </p:cNvPr>
          <p:cNvSpPr/>
          <p:nvPr/>
        </p:nvSpPr>
        <p:spPr>
          <a:xfrm>
            <a:off x="5706110" y="2118339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ACC7F4-2B5E-4675-862B-24F98D1D57EC}"/>
              </a:ext>
            </a:extLst>
          </p:cNvPr>
          <p:cNvCxnSpPr>
            <a:cxnSpLocks/>
          </p:cNvCxnSpPr>
          <p:nvPr/>
        </p:nvCxnSpPr>
        <p:spPr>
          <a:xfrm flipH="1" flipV="1">
            <a:off x="7620323" y="4466030"/>
            <a:ext cx="194945" cy="134304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ptagon 33">
            <a:extLst>
              <a:ext uri="{FF2B5EF4-FFF2-40B4-BE49-F238E27FC236}">
                <a16:creationId xmlns:a16="http://schemas.microsoft.com/office/drawing/2014/main" id="{EFD80F08-79F6-4982-A4E2-26F68B736D5B}"/>
              </a:ext>
            </a:extLst>
          </p:cNvPr>
          <p:cNvSpPr/>
          <p:nvPr/>
        </p:nvSpPr>
        <p:spPr>
          <a:xfrm>
            <a:off x="7620323" y="5626194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F154C0-6F42-4B31-9D67-2D1C920C2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9" b="12164"/>
          <a:stretch/>
        </p:blipFill>
        <p:spPr>
          <a:xfrm>
            <a:off x="661890" y="4023323"/>
            <a:ext cx="6372381" cy="228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71136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Please run </a:t>
            </a:r>
            <a:r>
              <a:rPr lang="en-US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dirty="0">
                <a:solidFill>
                  <a:schemeClr val="tx2"/>
                </a:solidFill>
              </a:rPr>
              <a:t>Results can be viewed in both platform (VS Code and CloudIDE)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F74C3-F756-41CE-BD2D-1E4F47EE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18" y="4393569"/>
            <a:ext cx="3923012" cy="1477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6CD6A8-1350-496F-A891-4BB0A4ACB7EB}"/>
              </a:ext>
            </a:extLst>
          </p:cNvPr>
          <p:cNvSpPr txBox="1"/>
          <p:nvPr/>
        </p:nvSpPr>
        <p:spPr>
          <a:xfrm>
            <a:off x="7208456" y="3281271"/>
            <a:ext cx="4215136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VS Code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F5 or Run/Start debugging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2CF58-A999-4E9C-9B54-29F098CE5F36}"/>
              </a:ext>
            </a:extLst>
          </p:cNvPr>
          <p:cNvSpPr txBox="1"/>
          <p:nvPr/>
        </p:nvSpPr>
        <p:spPr>
          <a:xfrm>
            <a:off x="2450919" y="2990610"/>
            <a:ext cx="230023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Cloud IDE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TARGET has a value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Click RUN</a:t>
            </a:r>
          </a:p>
        </p:txBody>
      </p:sp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(</a:t>
            </a:r>
            <a:r>
              <a:rPr lang="en-US" dirty="0" err="1">
                <a:solidFill>
                  <a:schemeClr val="tx2"/>
                </a:solidFill>
              </a:rPr>
              <a:t>WorkUnitID</a:t>
            </a:r>
            <a:r>
              <a:rPr lang="en-US" dirty="0">
                <a:solidFill>
                  <a:schemeClr val="tx2"/>
                </a:solidFill>
              </a:rPr>
              <a:t>)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its target location.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 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Operator precedence is what you think it should be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3103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RECORD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</a:rPr>
              <a:t>data_type</a:t>
            </a: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>
                <a:solidFill>
                  <a:schemeClr val="tx2"/>
                </a:solidFill>
              </a:rPr>
              <a:t>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fieldname</a:t>
            </a:r>
            <a:r>
              <a:rPr lang="en-US" sz="1600" dirty="0">
                <a:solidFill>
                  <a:schemeClr val="tx2"/>
                </a:solidFill>
              </a:rPr>
              <a:t>   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</a:t>
            </a:r>
            <a:r>
              <a:rPr lang="en-US" u="sng" dirty="0">
                <a:solidFill>
                  <a:schemeClr val="tx2"/>
                </a:solidFill>
              </a:rPr>
              <a:t>exactly the same</a:t>
            </a:r>
            <a:r>
              <a:rPr lang="en-US" dirty="0">
                <a:solidFill>
                  <a:schemeClr val="tx2"/>
                </a:solidFill>
              </a:rPr>
              <a:t>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C76D-E743-45E4-A72A-32D4007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75" y="5591646"/>
            <a:ext cx="5363323" cy="9145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83D2D-7A36-4FDA-849B-234422322923}"/>
              </a:ext>
            </a:extLst>
          </p:cNvPr>
          <p:cNvGrpSpPr/>
          <p:nvPr/>
        </p:nvGrpSpPr>
        <p:grpSpPr>
          <a:xfrm>
            <a:off x="7459038" y="5024063"/>
            <a:ext cx="2568540" cy="852755"/>
            <a:chOff x="7459038" y="5024063"/>
            <a:chExt cx="2568540" cy="85275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24C004-175F-44D6-82E8-8CC2B54C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038" y="5188449"/>
              <a:ext cx="267129" cy="6883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529DA5-A471-4184-9E6E-E43532235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029" y="5025960"/>
              <a:ext cx="8562" cy="7070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287380-4165-4036-B406-DE71FCC41390}"/>
                </a:ext>
              </a:extLst>
            </p:cNvPr>
            <p:cNvCxnSpPr/>
            <p:nvPr/>
          </p:nvCxnSpPr>
          <p:spPr>
            <a:xfrm flipV="1">
              <a:off x="7726166" y="5024063"/>
              <a:ext cx="2301412" cy="1643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attr_name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their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example,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31712</TotalTime>
  <Words>5707</Words>
  <Application>Microsoft Office PowerPoint</Application>
  <PresentationFormat>Widescreen</PresentationFormat>
  <Paragraphs>914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112</vt:i4>
      </vt:variant>
    </vt:vector>
  </HeadingPairs>
  <TitlesOfParts>
    <vt:vector size="127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IDE Options</vt:lpstr>
      <vt:lpstr>ECL Cloud IDE</vt:lpstr>
      <vt:lpstr>ECL Cloud IDE</vt:lpstr>
      <vt:lpstr>VS Code – HPCC Systems Client Tools &amp; VS Code Installation</vt:lpstr>
      <vt:lpstr>VS Code</vt:lpstr>
      <vt:lpstr>VS Code</vt:lpstr>
      <vt:lpstr>VS Code</vt:lpstr>
      <vt:lpstr>Test Connection Cloud IDE &amp; VS 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TABLE Function</vt:lpstr>
      <vt:lpstr>PowerPoint Presentation</vt:lpstr>
      <vt:lpstr>Data Profiling </vt:lpstr>
      <vt:lpstr>Finale project</vt:lpstr>
      <vt:lpstr>Final Project 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400</cp:revision>
  <dcterms:created xsi:type="dcterms:W3CDTF">2020-11-17T14:26:47Z</dcterms:created>
  <dcterms:modified xsi:type="dcterms:W3CDTF">2022-01-21T16:55:17Z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