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18"/>
  </p:notesMasterIdLst>
  <p:handoutMasterIdLst>
    <p:handoutMasterId r:id="rId119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586" r:id="rId32"/>
    <p:sldId id="587" r:id="rId33"/>
    <p:sldId id="422" r:id="rId34"/>
    <p:sldId id="581" r:id="rId35"/>
    <p:sldId id="580" r:id="rId36"/>
    <p:sldId id="582" r:id="rId37"/>
    <p:sldId id="413" r:id="rId38"/>
    <p:sldId id="589" r:id="rId39"/>
    <p:sldId id="416" r:id="rId40"/>
    <p:sldId id="274" r:id="rId41"/>
    <p:sldId id="317" r:id="rId42"/>
    <p:sldId id="462" r:id="rId43"/>
    <p:sldId id="311" r:id="rId44"/>
    <p:sldId id="312" r:id="rId45"/>
    <p:sldId id="313" r:id="rId46"/>
    <p:sldId id="336" r:id="rId47"/>
    <p:sldId id="315" r:id="rId48"/>
    <p:sldId id="307" r:id="rId49"/>
    <p:sldId id="314" r:id="rId50"/>
    <p:sldId id="470" r:id="rId51"/>
    <p:sldId id="473" r:id="rId52"/>
    <p:sldId id="333" r:id="rId53"/>
    <p:sldId id="369" r:id="rId54"/>
    <p:sldId id="340" r:id="rId55"/>
    <p:sldId id="355" r:id="rId56"/>
    <p:sldId id="338" r:id="rId57"/>
    <p:sldId id="273" r:id="rId58"/>
    <p:sldId id="371" r:id="rId59"/>
    <p:sldId id="275" r:id="rId60"/>
    <p:sldId id="594" r:id="rId61"/>
    <p:sldId id="291" r:id="rId62"/>
    <p:sldId id="378" r:id="rId63"/>
    <p:sldId id="342" r:id="rId64"/>
    <p:sldId id="590" r:id="rId65"/>
    <p:sldId id="591" r:id="rId66"/>
    <p:sldId id="592" r:id="rId67"/>
    <p:sldId id="593" r:id="rId68"/>
    <p:sldId id="353" r:id="rId69"/>
    <p:sldId id="358" r:id="rId70"/>
    <p:sldId id="379" r:id="rId71"/>
    <p:sldId id="373" r:id="rId72"/>
    <p:sldId id="380" r:id="rId73"/>
    <p:sldId id="491" r:id="rId74"/>
    <p:sldId id="494" r:id="rId75"/>
    <p:sldId id="595" r:id="rId76"/>
    <p:sldId id="495" r:id="rId77"/>
    <p:sldId id="349" r:id="rId78"/>
    <p:sldId id="394" r:id="rId79"/>
    <p:sldId id="352" r:id="rId80"/>
    <p:sldId id="395" r:id="rId81"/>
    <p:sldId id="354" r:id="rId82"/>
    <p:sldId id="357" r:id="rId83"/>
    <p:sldId id="356" r:id="rId84"/>
    <p:sldId id="396" r:id="rId85"/>
    <p:sldId id="397" r:id="rId86"/>
    <p:sldId id="601" r:id="rId87"/>
    <p:sldId id="350" r:id="rId88"/>
    <p:sldId id="401" r:id="rId89"/>
    <p:sldId id="402" r:id="rId90"/>
    <p:sldId id="403" r:id="rId91"/>
    <p:sldId id="368" r:id="rId92"/>
    <p:sldId id="370" r:id="rId93"/>
    <p:sldId id="517" r:id="rId94"/>
    <p:sldId id="604" r:id="rId95"/>
    <p:sldId id="405" r:id="rId96"/>
    <p:sldId id="406" r:id="rId97"/>
    <p:sldId id="407" r:id="rId98"/>
    <p:sldId id="375" r:id="rId99"/>
    <p:sldId id="408" r:id="rId100"/>
    <p:sldId id="542" r:id="rId101"/>
    <p:sldId id="410" r:id="rId102"/>
    <p:sldId id="365" r:id="rId103"/>
    <p:sldId id="383" r:id="rId104"/>
    <p:sldId id="385" r:id="rId105"/>
    <p:sldId id="386" r:id="rId106"/>
    <p:sldId id="596" r:id="rId107"/>
    <p:sldId id="388" r:id="rId108"/>
    <p:sldId id="389" r:id="rId109"/>
    <p:sldId id="597" r:id="rId110"/>
    <p:sldId id="409" r:id="rId111"/>
    <p:sldId id="421" r:id="rId112"/>
    <p:sldId id="606" r:id="rId113"/>
    <p:sldId id="602" r:id="rId114"/>
    <p:sldId id="418" r:id="rId115"/>
    <p:sldId id="419" r:id="rId116"/>
    <p:sldId id="420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2" autoAdjust="0"/>
    <p:restoredTop sz="81360"/>
  </p:normalViewPr>
  <p:slideViewPr>
    <p:cSldViewPr snapToGrid="0" showGuides="1">
      <p:cViewPr varScale="1">
        <p:scale>
          <a:sx n="59" d="100"/>
          <a:sy n="59" d="100"/>
        </p:scale>
        <p:origin x="142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9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hyperlink" Target="https://github.com/hpccsystems-solutions-lab/ScheduledFlights-Worksho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lay.hpccsystems.com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de.hpccsystems.com/workspaces/share/8ccac7cb-2af6-47f9-ba12-1066e41aedf8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hpccsystems-solutions-lab/BigData-Workshop/main/launch.json?token=AGG25XI46SJE7H4ASBUDRPTASBEW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2" y="5386040"/>
            <a:ext cx="11358658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RECORDOF: 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r>
              <a:rPr lang="en-US" b="1" dirty="0"/>
              <a:t>Child Record Example: </a:t>
            </a:r>
            <a:r>
              <a:rPr lang="en-US" dirty="0">
                <a:solidFill>
                  <a:srgbClr val="0070C0"/>
                </a:solidFill>
              </a:rPr>
              <a:t>https://github.com/hpccsystems-solutions-lab/ScheduledFlights-Workshop/blob/main/workshop/childRecord.ecl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7" y="1471960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hpccsystems</a:t>
            </a:r>
            <a:r>
              <a:rPr lang="en-US" dirty="0">
                <a:hlinkClick r:id="rId2"/>
              </a:rPr>
              <a:t>-solutions-lab/</a:t>
            </a:r>
            <a:r>
              <a:rPr lang="en-US" dirty="0" err="1">
                <a:hlinkClick r:id="rId2"/>
              </a:rPr>
              <a:t>ScheduledFlights</a:t>
            </a:r>
            <a:r>
              <a:rPr lang="en-US" dirty="0">
                <a:hlinkClick r:id="rId2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4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Once logged in please click on the following: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tx2"/>
                </a:solidFill>
                <a:hlinkClick r:id="rId2"/>
              </a:rPr>
              <a:t>https://ide.hpccsystems.com/workspaces/share/8ccac7cb-2af6-47f9-ba12-1066e41aedf8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4CA6-C382-487E-8EF0-DB0830D4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89" y="1950332"/>
            <a:ext cx="5271229" cy="4352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E7103-40B9-4824-855C-F294BD609B0A}"/>
              </a:ext>
            </a:extLst>
          </p:cNvPr>
          <p:cNvCxnSpPr>
            <a:cxnSpLocks/>
          </p:cNvCxnSpPr>
          <p:nvPr/>
        </p:nvCxnSpPr>
        <p:spPr>
          <a:xfrm flipV="1">
            <a:off x="2287995" y="2251665"/>
            <a:ext cx="1867988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3" y="1567216"/>
            <a:ext cx="94195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or copy the repo in your local machine: </a:t>
            </a:r>
          </a:p>
          <a:p>
            <a:r>
              <a:rPr lang="en-US" dirty="0"/>
              <a:t>https://github.com/hpccsystems-solutions-lab/ScheduledFlights-Workshop/Workshop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VSCode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Extension installation: search for ECL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the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File/Open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folder from </a:t>
            </a:r>
            <a:r>
              <a:rPr lang="en-US" dirty="0" err="1">
                <a:solidFill>
                  <a:schemeClr val="tx2"/>
                </a:solidFill>
              </a:rPr>
              <a:t>BigData</a:t>
            </a:r>
            <a:r>
              <a:rPr lang="en-US" dirty="0">
                <a:solidFill>
                  <a:schemeClr val="tx2"/>
                </a:solidFill>
              </a:rPr>
              <a:t>-Workshop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EF85-4841-4386-8394-EBB99817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4257286"/>
            <a:ext cx="5367623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100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Once plugin is installed and you have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open, select Run/Debug from left panel.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E20EB-90E9-4EA9-8A89-21FBB55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303916"/>
            <a:ext cx="7038954" cy="2352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440C8-8BD4-4F95-BC59-D5C9E0110830}"/>
              </a:ext>
            </a:extLst>
          </p:cNvPr>
          <p:cNvCxnSpPr/>
          <p:nvPr/>
        </p:nvCxnSpPr>
        <p:spPr>
          <a:xfrm flipV="1">
            <a:off x="396240" y="4165600"/>
            <a:ext cx="637540" cy="72136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C97FC-9388-423A-AA36-C2736A436D70}"/>
              </a:ext>
            </a:extLst>
          </p:cNvPr>
          <p:cNvSpPr/>
          <p:nvPr/>
        </p:nvSpPr>
        <p:spPr>
          <a:xfrm>
            <a:off x="5720080" y="2859878"/>
            <a:ext cx="833120" cy="289722"/>
          </a:xfrm>
          <a:prstGeom prst="roundRect">
            <a:avLst/>
          </a:prstGeom>
          <a:solidFill>
            <a:schemeClr val="bg2">
              <a:lumMod val="5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2E59A-3070-46B8-9EEC-A295149BC5B1}"/>
              </a:ext>
            </a:extLst>
          </p:cNvPr>
          <p:cNvCxnSpPr>
            <a:cxnSpLocks/>
          </p:cNvCxnSpPr>
          <p:nvPr/>
        </p:nvCxnSpPr>
        <p:spPr>
          <a:xfrm flipV="1">
            <a:off x="2296160" y="4084320"/>
            <a:ext cx="0" cy="129032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ptagon 13">
            <a:extLst>
              <a:ext uri="{FF2B5EF4-FFF2-40B4-BE49-F238E27FC236}">
                <a16:creationId xmlns:a16="http://schemas.microsoft.com/office/drawing/2014/main" id="{2F5ABEF5-228F-4180-9CDA-8ACDB3AB50A5}"/>
              </a:ext>
            </a:extLst>
          </p:cNvPr>
          <p:cNvSpPr/>
          <p:nvPr/>
        </p:nvSpPr>
        <p:spPr>
          <a:xfrm>
            <a:off x="325120" y="40741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4D954FF1-F12D-4D51-B51C-37667E3105DB}"/>
              </a:ext>
            </a:extLst>
          </p:cNvPr>
          <p:cNvSpPr/>
          <p:nvPr/>
        </p:nvSpPr>
        <p:spPr>
          <a:xfrm>
            <a:off x="2409190" y="48869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93E6-E315-4643-ACFA-8D46E58A92D5}"/>
              </a:ext>
            </a:extLst>
          </p:cNvPr>
          <p:cNvCxnSpPr>
            <a:cxnSpLocks/>
          </p:cNvCxnSpPr>
          <p:nvPr/>
        </p:nvCxnSpPr>
        <p:spPr>
          <a:xfrm flipH="1" flipV="1">
            <a:off x="6394994" y="2978457"/>
            <a:ext cx="2448560" cy="1206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16C25AC-F8AA-4303-81C0-2B9D619B1B51}"/>
              </a:ext>
            </a:extLst>
          </p:cNvPr>
          <p:cNvSpPr/>
          <p:nvPr/>
        </p:nvSpPr>
        <p:spPr>
          <a:xfrm>
            <a:off x="8193349" y="2542459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46D8-9475-4568-A0C4-3A5919BE703B}"/>
              </a:ext>
            </a:extLst>
          </p:cNvPr>
          <p:cNvSpPr/>
          <p:nvPr/>
        </p:nvSpPr>
        <p:spPr>
          <a:xfrm>
            <a:off x="9103869" y="2490546"/>
            <a:ext cx="2194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Now you have the default </a:t>
            </a:r>
            <a:r>
              <a:rPr lang="en-US" dirty="0" err="1">
                <a:solidFill>
                  <a:schemeClr val="tx2"/>
                </a:solidFill>
              </a:rPr>
              <a:t>lunch.json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Loaded. </a:t>
            </a:r>
          </a:p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copy the content of json file. </a:t>
            </a:r>
          </a:p>
          <a:p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9DECF-F697-4F54-9D32-09CB46A3A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2"/>
          <a:stretch/>
        </p:blipFill>
        <p:spPr>
          <a:xfrm>
            <a:off x="8193349" y="5146107"/>
            <a:ext cx="3775330" cy="79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DE731-A5AF-41A2-81EC-003EA9E0611E}"/>
              </a:ext>
            </a:extLst>
          </p:cNvPr>
          <p:cNvSpPr/>
          <p:nvPr/>
        </p:nvSpPr>
        <p:spPr>
          <a:xfrm>
            <a:off x="1566110" y="5537732"/>
            <a:ext cx="605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Json: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https://raw.githubusercontent.com/hpccsystems-solutions-lab/BigData-Workshop/main/launch.json?token=AGG25XI46SJE7H4ASBUDRPTASBEWS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sz="12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42C135-4EF2-4928-A705-C570E5760602}"/>
              </a:ext>
            </a:extLst>
          </p:cNvPr>
          <p:cNvSpPr/>
          <p:nvPr/>
        </p:nvSpPr>
        <p:spPr>
          <a:xfrm>
            <a:off x="8256550" y="5365065"/>
            <a:ext cx="3552997" cy="28972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96340" y="2859878"/>
            <a:ext cx="1612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</a:t>
            </a:r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568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Please run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sz="1400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Results can be viewed in both platform (</a:t>
            </a:r>
            <a:r>
              <a:rPr lang="en-US" sz="1400" dirty="0" err="1">
                <a:solidFill>
                  <a:schemeClr val="tx2"/>
                </a:solidFill>
              </a:rPr>
              <a:t>VSCode</a:t>
            </a:r>
            <a:r>
              <a:rPr lang="en-US" sz="1400" dirty="0">
                <a:solidFill>
                  <a:schemeClr val="tx2"/>
                </a:solidFill>
              </a:rPr>
              <a:t> and CloudIDE)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7FF98-D835-412A-A84C-EDB766E2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79" y="2338689"/>
            <a:ext cx="3120709" cy="391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E28F3E-DE27-4B7B-BC09-A6616B611430}"/>
              </a:ext>
            </a:extLst>
          </p:cNvPr>
          <p:cNvCxnSpPr>
            <a:cxnSpLocks/>
          </p:cNvCxnSpPr>
          <p:nvPr/>
        </p:nvCxnSpPr>
        <p:spPr>
          <a:xfrm flipH="1">
            <a:off x="8960956" y="4927334"/>
            <a:ext cx="3088804" cy="0"/>
          </a:xfrm>
          <a:prstGeom prst="straightConnector1">
            <a:avLst/>
          </a:prstGeom>
          <a:ln w="5715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B3A30-E95B-4BD4-A2D1-8869D6F44B28}"/>
              </a:ext>
            </a:extLst>
          </p:cNvPr>
          <p:cNvSpPr/>
          <p:nvPr/>
        </p:nvSpPr>
        <p:spPr>
          <a:xfrm>
            <a:off x="10265281" y="4460240"/>
            <a:ext cx="1503680" cy="391191"/>
          </a:xfrm>
          <a:prstGeom prst="round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3033-5CC8-4C7E-A18F-97AAC24F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54" y="3429000"/>
            <a:ext cx="4315427" cy="1181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compiled and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exactly the same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31465</TotalTime>
  <Words>5595</Words>
  <Application>Microsoft Office PowerPoint</Application>
  <PresentationFormat>Widescreen</PresentationFormat>
  <Paragraphs>890</Paragraphs>
  <Slides>110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110</vt:i4>
      </vt:variant>
    </vt:vector>
  </HeadingPairs>
  <TitlesOfParts>
    <vt:vector size="125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CloudIDE</vt:lpstr>
      <vt:lpstr>ECL CloudIDE</vt:lpstr>
      <vt:lpstr>VSCode</vt:lpstr>
      <vt:lpstr>VSCode</vt:lpstr>
      <vt:lpstr>VSCode</vt:lpstr>
      <vt:lpstr>Test Connection Cloud IDE &amp; VSCode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  <vt:lpstr>PowerPoint Presentation</vt:lpstr>
      <vt:lpstr>Final Project </vt:lpstr>
      <vt:lpstr>Data Profiling </vt:lpstr>
      <vt:lpstr>Finale project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339</cp:revision>
  <dcterms:created xsi:type="dcterms:W3CDTF">2020-11-17T14:26:47Z</dcterms:created>
  <dcterms:modified xsi:type="dcterms:W3CDTF">2022-01-20T18:45:47Z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