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8" r:id="rId6"/>
    <p:sldId id="275" r:id="rId7"/>
    <p:sldId id="289" r:id="rId8"/>
    <p:sldId id="278" r:id="rId9"/>
    <p:sldId id="279" r:id="rId10"/>
    <p:sldId id="282" r:id="rId11"/>
    <p:sldId id="283" r:id="rId12"/>
    <p:sldId id="277" r:id="rId13"/>
    <p:sldId id="276" r:id="rId14"/>
    <p:sldId id="284" r:id="rId15"/>
    <p:sldId id="285" r:id="rId16"/>
    <p:sldId id="286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88" r:id="rId25"/>
    <p:sldId id="297" r:id="rId26"/>
    <p:sldId id="298" r:id="rId27"/>
    <p:sldId id="299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A3E0FF"/>
    <a:srgbClr val="FFE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9" autoAdjust="0"/>
    <p:restoredTop sz="96355"/>
  </p:normalViewPr>
  <p:slideViewPr>
    <p:cSldViewPr snapToGrid="0" showGuides="1">
      <p:cViewPr varScale="1">
        <p:scale>
          <a:sx n="113" d="100"/>
          <a:sy n="113" d="100"/>
        </p:scale>
        <p:origin x="208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1/14/21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1/14/21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F448D20E-0B82-5C48-A679-5672D1353F4D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DataPatterns: A Data Profiling Tool for HPCC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CF1C-0D01-FB43-8A7C-F585DFE5A4DB}" type="datetime1">
              <a:rPr lang="en-US" smtClean="0"/>
              <a:t>1/14/21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F944-84A4-054F-8917-0333E347A3E1}" type="datetime1">
              <a:rPr lang="en-US" smtClean="0"/>
              <a:t>1/14/21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9965-06F1-B144-8ABA-AD8172EECEFA}" type="datetime1">
              <a:rPr lang="en-US" smtClean="0"/>
              <a:t>1/14/21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596-94A9-B541-B7C4-B27FD8BFC142}" type="datetime1">
              <a:rPr lang="en-US" smtClean="0"/>
              <a:t>1/14/21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E9B9-2ADE-4847-AF72-7F51FE7E3E39}" type="datetime1">
              <a:rPr lang="en-US" smtClean="0"/>
              <a:t>1/14/21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FE1B-F1AB-9B4E-B94E-E536DDA25E98}" type="datetime1">
              <a:rPr lang="en-US" smtClean="0"/>
              <a:t>1/14/21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33F6-3537-8242-B129-48B8999B7281}" type="datetime1">
              <a:rPr lang="en-US" smtClean="0"/>
              <a:t>1/14/21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CA4-617B-3640-BCB1-25532C1A5B59}" type="datetime1">
              <a:rPr lang="en-US" smtClean="0"/>
              <a:t>1/14/21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2F00-C2C6-2E45-849B-FAE9AF239FEF}" type="datetime1">
              <a:rPr lang="en-US" smtClean="0"/>
              <a:t>1/14/21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AA52-05AF-F34A-B3C4-A65405249E0E}" type="datetime1">
              <a:rPr lang="en-US" smtClean="0"/>
              <a:t>1/14/21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933" y="76200"/>
            <a:ext cx="11795759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33" y="1600200"/>
            <a:ext cx="11795759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1638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1A38D55-EA7C-5541-97BB-D2FF768AB8CA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1196" y="6356350"/>
            <a:ext cx="8131695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DataPatterns: A Data Profiling Tool for HPCC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289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5934" y="1302277"/>
            <a:ext cx="11795760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cc-systems/DataPatterns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Data Profiling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How To Profile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CDFC4A-5A38-754B-95A7-E6C2DD0B4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999" y="1641764"/>
            <a:ext cx="3644521" cy="451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E8BE8-065A-3341-BFCC-41992F5A5D03}"/>
              </a:ext>
            </a:extLst>
          </p:cNvPr>
          <p:cNvSpPr txBox="1"/>
          <p:nvPr/>
        </p:nvSpPr>
        <p:spPr>
          <a:xfrm>
            <a:off x="336554" y="1466168"/>
            <a:ext cx="533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Import the DataPatterns 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6FF07-21C8-5D46-948B-A600C0EEA161}"/>
              </a:ext>
            </a:extLst>
          </p:cNvPr>
          <p:cNvSpPr txBox="1"/>
          <p:nvPr/>
        </p:nvSpPr>
        <p:spPr>
          <a:xfrm>
            <a:off x="513349" y="1757065"/>
            <a:ext cx="516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Define a record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64FD16-3F8C-0A4C-B5E0-06968D1D599C}"/>
              </a:ext>
            </a:extLst>
          </p:cNvPr>
          <p:cNvSpPr txBox="1"/>
          <p:nvPr/>
        </p:nvSpPr>
        <p:spPr>
          <a:xfrm>
            <a:off x="449179" y="4408747"/>
            <a:ext cx="522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Declare the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CF92FF-C0B3-194E-B2CB-BE08D299E51E}"/>
              </a:ext>
            </a:extLst>
          </p:cNvPr>
          <p:cNvSpPr txBox="1"/>
          <p:nvPr/>
        </p:nvSpPr>
        <p:spPr>
          <a:xfrm>
            <a:off x="449179" y="5033294"/>
            <a:ext cx="522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Call the profiler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D6ECF-264E-7144-8F78-DC1E551F901D}"/>
              </a:ext>
            </a:extLst>
          </p:cNvPr>
          <p:cNvSpPr txBox="1"/>
          <p:nvPr/>
        </p:nvSpPr>
        <p:spPr>
          <a:xfrm>
            <a:off x="449179" y="5776299"/>
            <a:ext cx="522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Show result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39C74E-D8D2-C940-B434-D8FF5EE297C7}"/>
              </a:ext>
            </a:extLst>
          </p:cNvPr>
          <p:cNvCxnSpPr>
            <a:cxnSpLocks/>
          </p:cNvCxnSpPr>
          <p:nvPr/>
        </p:nvCxnSpPr>
        <p:spPr>
          <a:xfrm>
            <a:off x="5674327" y="1707392"/>
            <a:ext cx="1045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59C614-FFFE-2D44-9E84-0F6506D00F4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674326" y="1987898"/>
            <a:ext cx="1045023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0F2B9-EB28-0D49-82AF-76CFA76C398C}"/>
              </a:ext>
            </a:extLst>
          </p:cNvPr>
          <p:cNvCxnSpPr>
            <a:stCxn id="19" idx="3"/>
          </p:cNvCxnSpPr>
          <p:nvPr/>
        </p:nvCxnSpPr>
        <p:spPr>
          <a:xfrm>
            <a:off x="5674326" y="4639580"/>
            <a:ext cx="1045023" cy="36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1B89A5-C451-2840-9A25-6DBF82B1E058}"/>
              </a:ext>
            </a:extLst>
          </p:cNvPr>
          <p:cNvCxnSpPr>
            <a:stCxn id="20" idx="3"/>
          </p:cNvCxnSpPr>
          <p:nvPr/>
        </p:nvCxnSpPr>
        <p:spPr>
          <a:xfrm>
            <a:off x="5674326" y="5264127"/>
            <a:ext cx="1045025" cy="63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F36AEF-27E8-8B40-B246-5930E05B78D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674326" y="6007132"/>
            <a:ext cx="1045023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Results – The Usual Suspects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3C73D-6CB0-D648-891A-5780BD1E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428" y="1475509"/>
            <a:ext cx="10210219" cy="4878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88C6ED-4638-5446-8017-54F6EA7B1144}"/>
              </a:ext>
            </a:extLst>
          </p:cNvPr>
          <p:cNvSpPr/>
          <p:nvPr/>
        </p:nvSpPr>
        <p:spPr>
          <a:xfrm>
            <a:off x="4521784" y="1762621"/>
            <a:ext cx="2768034" cy="27844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48F021-251B-984B-8D35-29B8B50749C2}"/>
              </a:ext>
            </a:extLst>
          </p:cNvPr>
          <p:cNvSpPr/>
          <p:nvPr/>
        </p:nvSpPr>
        <p:spPr>
          <a:xfrm>
            <a:off x="6419383" y="2446862"/>
            <a:ext cx="870435" cy="27844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A012F3-D7D7-0347-B37F-2D8E7D8661C4}"/>
              </a:ext>
            </a:extLst>
          </p:cNvPr>
          <p:cNvSpPr/>
          <p:nvPr/>
        </p:nvSpPr>
        <p:spPr>
          <a:xfrm>
            <a:off x="4581317" y="2805297"/>
            <a:ext cx="2708502" cy="994731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0CDD7A-027F-D84D-948A-2A83E1CAB7AB}"/>
              </a:ext>
            </a:extLst>
          </p:cNvPr>
          <p:cNvSpPr/>
          <p:nvPr/>
        </p:nvSpPr>
        <p:spPr>
          <a:xfrm>
            <a:off x="9121736" y="5928553"/>
            <a:ext cx="1606355" cy="27844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5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Results – Numeric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DFB10-2F98-724F-A806-7A877E511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990" y="1503928"/>
            <a:ext cx="10419644" cy="4852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8AD0A5-5258-DD46-88B9-3BAB657DE8F6}"/>
              </a:ext>
            </a:extLst>
          </p:cNvPr>
          <p:cNvSpPr/>
          <p:nvPr/>
        </p:nvSpPr>
        <p:spPr>
          <a:xfrm>
            <a:off x="3584760" y="2911438"/>
            <a:ext cx="929107" cy="33957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9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Results – Data Pattern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950F38-69F5-3149-9857-9F502E04F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664" y="1618192"/>
            <a:ext cx="11528882" cy="4613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BC7724-F81A-6E48-8C94-81198F3B2EF3}"/>
              </a:ext>
            </a:extLst>
          </p:cNvPr>
          <p:cNvSpPr/>
          <p:nvPr/>
        </p:nvSpPr>
        <p:spPr>
          <a:xfrm>
            <a:off x="2976085" y="1917466"/>
            <a:ext cx="4856964" cy="57171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6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from ECL Watch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256C-DC9A-E345-9B53-F79C4A2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E069A5-B87C-4F4F-B6A5-F790E68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CD2D3A-AAF6-BF43-8C02-23FA4E25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017" y="1526116"/>
            <a:ext cx="8401303" cy="48302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5EA1F99-836C-B340-8FA1-DE7849A246BE}"/>
              </a:ext>
            </a:extLst>
          </p:cNvPr>
          <p:cNvSpPr/>
          <p:nvPr/>
        </p:nvSpPr>
        <p:spPr>
          <a:xfrm>
            <a:off x="2922844" y="2094177"/>
            <a:ext cx="613840" cy="306257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File’s Record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256C-DC9A-E345-9B53-F79C4A2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E069A5-B87C-4F4F-B6A5-F790E68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CD2D3A-AAF6-BF43-8C02-23FA4E25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5348" y="1526117"/>
            <a:ext cx="8401303" cy="48302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0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dirty="0" err="1"/>
              <a:t>DataPatterns.Profile</a:t>
            </a:r>
            <a:r>
              <a:rPr lang="en-US" dirty="0"/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256C-DC9A-E345-9B53-F79C4A2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E069A5-B87C-4F4F-B6A5-F790E68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CD2D3A-AAF6-BF43-8C02-23FA4E25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5350" y="1526117"/>
            <a:ext cx="8401300" cy="48302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82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DataPatterns.Profile</a:t>
            </a:r>
            <a:r>
              <a:rPr lang="en-US" dirty="0"/>
              <a:t>() In Progress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256C-DC9A-E345-9B53-F79C4A2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E069A5-B87C-4F4F-B6A5-F790E68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CD2D3A-AAF6-BF43-8C02-23FA4E25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2887" y="1527530"/>
            <a:ext cx="8401300" cy="48302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A33D1DF-7AC9-E240-9A04-3CEAE424A2C2}"/>
              </a:ext>
            </a:extLst>
          </p:cNvPr>
          <p:cNvSpPr/>
          <p:nvPr/>
        </p:nvSpPr>
        <p:spPr>
          <a:xfrm>
            <a:off x="1892886" y="2787851"/>
            <a:ext cx="1330761" cy="306257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DataPatterns.Profile</a:t>
            </a:r>
            <a:r>
              <a:rPr lang="en-US" dirty="0"/>
              <a:t>() Workunit ECL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256C-DC9A-E345-9B53-F79C4A2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E069A5-B87C-4F4F-B6A5-F790E68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CD2D3A-AAF6-BF43-8C02-23FA4E25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5351" y="1526118"/>
            <a:ext cx="8401297" cy="48302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3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DataPatterns.Profile</a:t>
            </a:r>
            <a:r>
              <a:rPr lang="en-US" dirty="0"/>
              <a:t>() Raw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256C-DC9A-E345-9B53-F79C4A2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E069A5-B87C-4F4F-B6A5-F790E68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CD2D3A-AAF6-BF43-8C02-23FA4E25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2889" y="1526120"/>
            <a:ext cx="8401297" cy="48302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7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Profiling?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4" y="2047273"/>
            <a:ext cx="5419477" cy="3434965"/>
          </a:xfrm>
        </p:spPr>
        <p:txBody>
          <a:bodyPr>
            <a:normAutofit/>
          </a:bodyPr>
          <a:lstStyle/>
          <a:p>
            <a:r>
              <a:rPr lang="en-US" dirty="0"/>
              <a:t>A method of examining data to collect statistics and information about that data</a:t>
            </a:r>
          </a:p>
          <a:p>
            <a:r>
              <a:rPr lang="en-US" dirty="0"/>
              <a:t>Determines the “shape” of the data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Lengths</a:t>
            </a:r>
          </a:p>
          <a:p>
            <a:pPr lvl="1"/>
            <a:r>
              <a:rPr lang="en-US" dirty="0"/>
              <a:t>Cardinality</a:t>
            </a:r>
          </a:p>
          <a:p>
            <a:pPr lvl="1"/>
            <a:r>
              <a:rPr lang="en-US" dirty="0"/>
              <a:t>Prominent discrete values</a:t>
            </a:r>
          </a:p>
          <a:p>
            <a:pPr lvl="1"/>
            <a:r>
              <a:rPr lang="en-US" dirty="0"/>
              <a:t>Patterns</a:t>
            </a:r>
          </a:p>
          <a:p>
            <a:r>
              <a:rPr lang="en-US" dirty="0"/>
              <a:t>Also known as “Data Discovery”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86FA2-E2B4-1141-B336-F0C6FB2E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2811" y="2047273"/>
            <a:ext cx="5764975" cy="34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DataPatterns.Profile</a:t>
            </a:r>
            <a:r>
              <a:rPr lang="en-US" dirty="0"/>
              <a:t>() Report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256C-DC9A-E345-9B53-F79C4A2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E069A5-B87C-4F4F-B6A5-F790E68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CD2D3A-AAF6-BF43-8C02-23FA4E25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2888" y="1526120"/>
            <a:ext cx="8401296" cy="48302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B02B34-A510-2B44-8607-1D9AB1D9CC54}"/>
              </a:ext>
            </a:extLst>
          </p:cNvPr>
          <p:cNvSpPr/>
          <p:nvPr/>
        </p:nvSpPr>
        <p:spPr>
          <a:xfrm>
            <a:off x="2008510" y="3726291"/>
            <a:ext cx="1825276" cy="486271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1FFE4F-2BFE-2F4A-A42E-C28BAEEE0920}"/>
              </a:ext>
            </a:extLst>
          </p:cNvPr>
          <p:cNvSpPr/>
          <p:nvPr/>
        </p:nvSpPr>
        <p:spPr>
          <a:xfrm>
            <a:off x="2008509" y="4212563"/>
            <a:ext cx="1825276" cy="309644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8EFDD6-42FE-0646-A95D-C844B34C505A}"/>
              </a:ext>
            </a:extLst>
          </p:cNvPr>
          <p:cNvSpPr/>
          <p:nvPr/>
        </p:nvSpPr>
        <p:spPr>
          <a:xfrm>
            <a:off x="3897211" y="3733780"/>
            <a:ext cx="1240343" cy="87431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AACE06-1BEF-A641-B735-C8A27EA993C2}"/>
              </a:ext>
            </a:extLst>
          </p:cNvPr>
          <p:cNvSpPr/>
          <p:nvPr/>
        </p:nvSpPr>
        <p:spPr>
          <a:xfrm>
            <a:off x="5453546" y="3647888"/>
            <a:ext cx="1770039" cy="1099836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BE08E0-4C54-E840-899E-5EF2C1A28AFD}"/>
              </a:ext>
            </a:extLst>
          </p:cNvPr>
          <p:cNvSpPr/>
          <p:nvPr/>
        </p:nvSpPr>
        <p:spPr>
          <a:xfrm>
            <a:off x="7141876" y="3685764"/>
            <a:ext cx="1230433" cy="101262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80C70E-1A6E-3E48-9CCF-8B81096AC7E5}"/>
              </a:ext>
            </a:extLst>
          </p:cNvPr>
          <p:cNvSpPr/>
          <p:nvPr/>
        </p:nvSpPr>
        <p:spPr>
          <a:xfrm>
            <a:off x="8263176" y="2753746"/>
            <a:ext cx="1842793" cy="101262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1AD942-B9B0-734D-9BE7-C2E3D49C7183}"/>
              </a:ext>
            </a:extLst>
          </p:cNvPr>
          <p:cNvSpPr/>
          <p:nvPr/>
        </p:nvSpPr>
        <p:spPr>
          <a:xfrm>
            <a:off x="3897210" y="2753452"/>
            <a:ext cx="768169" cy="535460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2789-F353-744C-B39C-157CAE4C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8542-3FBE-4A43-A26C-D480F63F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DataPatterns is available as an open-source ECL bundle</a:t>
            </a:r>
          </a:p>
          <a:p>
            <a:pPr lvl="1"/>
            <a:r>
              <a:rPr lang="en-US" dirty="0">
                <a:hlinkClick r:id="rId2"/>
              </a:rPr>
              <a:t>https://github.com/hpcc-systems/DataPatterns.git</a:t>
            </a:r>
            <a:endParaRPr lang="en-US" dirty="0"/>
          </a:p>
          <a:p>
            <a:r>
              <a:rPr lang="en-US" dirty="0"/>
              <a:t>Bundle contains a number of functions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Profile()</a:t>
            </a:r>
          </a:p>
          <a:p>
            <a:pPr lvl="2"/>
            <a:r>
              <a:rPr lang="en-US" dirty="0"/>
              <a:t>Data profiling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BestRecordStructure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US" dirty="0"/>
              <a:t>Generate ECL RECORD and TRANSFORM functions for converting an existing dataset to an optimally-defined dataset</a:t>
            </a:r>
          </a:p>
          <a:p>
            <a:pPr lvl="1"/>
            <a:r>
              <a:rPr lang="en-US" dirty="0" err="1"/>
              <a:t>NormalizeProfileResults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Rewrite the results from Profile() into a simple, standardized three-field flat dataset to ease analysis of profile results</a:t>
            </a:r>
          </a:p>
          <a:p>
            <a:pPr lvl="1"/>
            <a:r>
              <a:rPr lang="en-US" dirty="0" err="1"/>
              <a:t>Validation.Validate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Simplified data validation checks, ideal for integration with an external tool</a:t>
            </a:r>
          </a:p>
          <a:p>
            <a:pPr lvl="1"/>
            <a:r>
              <a:rPr lang="en-US" dirty="0" err="1"/>
              <a:t>Validation.Fix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Simplified repair of problems found with Validate()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Benford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US" dirty="0"/>
              <a:t>Easily check numeric data with </a:t>
            </a:r>
            <a:r>
              <a:rPr lang="en-US" dirty="0" err="1"/>
              <a:t>Benford’s</a:t>
            </a:r>
            <a:r>
              <a:rPr lang="en-US" dirty="0"/>
              <a:t> Law</a:t>
            </a:r>
          </a:p>
          <a:p>
            <a:r>
              <a:rPr lang="en-US" dirty="0"/>
              <a:t>Parts of the DataPatterns bundle are built in to the ECL Std library</a:t>
            </a:r>
          </a:p>
          <a:p>
            <a:pPr lvl="1"/>
            <a:r>
              <a:rPr lang="en-US" dirty="0"/>
              <a:t>Functions above,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/>
              <a:t>Within </a:t>
            </a:r>
            <a:r>
              <a:rPr lang="en-US" dirty="0" err="1"/>
              <a:t>Std.DataPatterns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0803C-5A21-1E41-A812-4D29F7E1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67E4-DCDF-BA4C-B38F-5946257F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6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2789-F353-744C-B39C-157CAE4C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8542-3FBE-4A43-A26C-D480F63F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Stock price data</a:t>
            </a:r>
          </a:p>
          <a:p>
            <a:pPr lvl="1"/>
            <a:r>
              <a:rPr lang="en-US" dirty="0"/>
              <a:t>January 1, 2002 through November 1, 2018</a:t>
            </a:r>
          </a:p>
          <a:p>
            <a:pPr lvl="1"/>
            <a:r>
              <a:rPr lang="en-US" dirty="0"/>
              <a:t>Selected American exchanges</a:t>
            </a:r>
          </a:p>
          <a:p>
            <a:pPr lvl="1"/>
            <a:r>
              <a:rPr lang="en-US" dirty="0"/>
              <a:t>~21M rows of data (~1GB) in a tab-delimited text file</a:t>
            </a:r>
          </a:p>
          <a:p>
            <a:pPr lvl="2"/>
            <a:r>
              <a:rPr lang="en-US" dirty="0"/>
              <a:t>First line of file contains field names</a:t>
            </a:r>
          </a:p>
          <a:p>
            <a:r>
              <a:rPr lang="en-US" dirty="0"/>
              <a:t>Data points</a:t>
            </a:r>
          </a:p>
          <a:p>
            <a:pPr lvl="1"/>
            <a:r>
              <a:rPr lang="en-US" dirty="0"/>
              <a:t>Trade Date in YYYYMMDD format</a:t>
            </a:r>
          </a:p>
          <a:p>
            <a:pPr lvl="1"/>
            <a:r>
              <a:rPr lang="en-US" dirty="0"/>
              <a:t>Exchange Code</a:t>
            </a:r>
          </a:p>
          <a:p>
            <a:pPr lvl="1"/>
            <a:r>
              <a:rPr lang="en-US" dirty="0"/>
              <a:t>Stock Symbol</a:t>
            </a:r>
          </a:p>
          <a:p>
            <a:pPr lvl="1"/>
            <a:r>
              <a:rPr lang="en-US" dirty="0"/>
              <a:t>Opening Price</a:t>
            </a:r>
          </a:p>
          <a:p>
            <a:pPr lvl="1"/>
            <a:r>
              <a:rPr lang="en-US" dirty="0"/>
              <a:t>High Price</a:t>
            </a:r>
          </a:p>
          <a:p>
            <a:pPr lvl="1"/>
            <a:r>
              <a:rPr lang="en-US" dirty="0"/>
              <a:t>Low Price</a:t>
            </a:r>
          </a:p>
          <a:p>
            <a:pPr lvl="1"/>
            <a:r>
              <a:rPr lang="en-US" dirty="0"/>
              <a:t>Closing Price</a:t>
            </a:r>
          </a:p>
          <a:p>
            <a:pPr lvl="1"/>
            <a:r>
              <a:rPr lang="en-US" dirty="0"/>
              <a:t>Number of shares traded</a:t>
            </a:r>
          </a:p>
          <a:p>
            <a:pPr lvl="1"/>
            <a:r>
              <a:rPr lang="en-US" dirty="0"/>
              <a:t>Share value</a:t>
            </a:r>
          </a:p>
          <a:p>
            <a:pPr lvl="2"/>
            <a:r>
              <a:rPr lang="en-US" dirty="0"/>
              <a:t>Closing price * number of shares traded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0803C-5A21-1E41-A812-4D29F7E1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DataPatterns: A Data Profiling Tool for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67E4-DCDF-BA4C-B38F-5946257F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BDDC6-8122-7C40-9F9F-CE5A1915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92" y="2209800"/>
            <a:ext cx="3352800" cy="335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2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2789-F353-744C-B39C-157CAE4C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Apply Some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0803C-5A21-1E41-A812-4D29F7E1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DataPatterns: A Data Profiling Tool for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67E4-DCDF-BA4C-B38F-5946257F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77C0AE-9E0B-C749-8282-70BB61EF0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046237"/>
              </p:ext>
            </p:extLst>
          </p:nvPr>
        </p:nvGraphicFramePr>
        <p:xfrm>
          <a:off x="185738" y="1600200"/>
          <a:ext cx="11796711" cy="467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106">
                  <a:extLst>
                    <a:ext uri="{9D8B030D-6E8A-4147-A177-3AD203B41FA5}">
                      <a16:colId xmlns:a16="http://schemas.microsoft.com/office/drawing/2014/main" val="1049728982"/>
                    </a:ext>
                  </a:extLst>
                </a:gridCol>
                <a:gridCol w="4538134">
                  <a:extLst>
                    <a:ext uri="{9D8B030D-6E8A-4147-A177-3AD203B41FA5}">
                      <a16:colId xmlns:a16="http://schemas.microsoft.com/office/drawing/2014/main" val="1436803883"/>
                    </a:ext>
                  </a:extLst>
                </a:gridCol>
                <a:gridCol w="4949471">
                  <a:extLst>
                    <a:ext uri="{9D8B030D-6E8A-4147-A177-3AD203B41FA5}">
                      <a16:colId xmlns:a16="http://schemas.microsoft.com/office/drawing/2014/main" val="2278249971"/>
                    </a:ext>
                  </a:extLst>
                </a:gridCol>
              </a:tblGrid>
              <a:tr h="467642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02628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en-US" b="1" dirty="0" err="1"/>
                        <a:t>trade_date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9893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en-US" b="1" dirty="0" err="1"/>
                        <a:t>exchange_code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95683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en-US" b="1" dirty="0" err="1"/>
                        <a:t>stock_symbol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84587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en-US" b="1" dirty="0" err="1"/>
                        <a:t>opening_price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25274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en-US" b="1" dirty="0" err="1"/>
                        <a:t>high_price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8641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en-US" b="1" dirty="0" err="1"/>
                        <a:t>low_price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70350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en-US" b="1" dirty="0" err="1"/>
                        <a:t>closing_price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03847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en-US" b="1" dirty="0" err="1"/>
                        <a:t>shares_traded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349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en-US" b="1" dirty="0" err="1"/>
                        <a:t>share_value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3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5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2789-F353-744C-B39C-157CAE4C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Go Forth And Validate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0803C-5A21-1E41-A812-4D29F7E1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DataPatterns: A Data Profiling Tool for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67E4-DCDF-BA4C-B38F-5946257F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472564-CA1B-9E4F-A352-7770BBBA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91" y="1762125"/>
            <a:ext cx="6807817" cy="45385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8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715B8-4031-7B44-820C-70904A2E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7534" y="889000"/>
            <a:ext cx="7636933" cy="508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43F361-1E46-8E41-8AFD-39A6B73D398B}"/>
              </a:ext>
            </a:extLst>
          </p:cNvPr>
          <p:cNvSpPr txBox="1">
            <a:spLocks/>
          </p:cNvSpPr>
          <p:nvPr/>
        </p:nvSpPr>
        <p:spPr>
          <a:xfrm>
            <a:off x="339017" y="197224"/>
            <a:ext cx="11513969" cy="613611"/>
          </a:xfrm>
          <a:prstGeom prst="rect">
            <a:avLst/>
          </a:prstGeom>
        </p:spPr>
        <p:txBody>
          <a:bodyPr/>
          <a:lstStyle>
            <a:lvl1pPr marL="0"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sz="3733" b="1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8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Would You Profile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812" y="1985424"/>
            <a:ext cx="5885692" cy="3429000"/>
          </a:xfrm>
        </p:spPr>
        <p:txBody>
          <a:bodyPr>
            <a:normAutofit/>
          </a:bodyPr>
          <a:lstStyle/>
          <a:p>
            <a:r>
              <a:rPr lang="en-US" dirty="0"/>
              <a:t>Explore a new dataset</a:t>
            </a:r>
          </a:p>
          <a:p>
            <a:pPr lvl="1"/>
            <a:r>
              <a:rPr lang="en-US" dirty="0"/>
              <a:t>Determine the real data types</a:t>
            </a:r>
          </a:p>
          <a:p>
            <a:pPr lvl="1"/>
            <a:r>
              <a:rPr lang="en-US" dirty="0"/>
              <a:t>Determine field population</a:t>
            </a:r>
          </a:p>
          <a:p>
            <a:pPr lvl="1"/>
            <a:r>
              <a:rPr lang="en-US" dirty="0"/>
              <a:t>Spot garbage data</a:t>
            </a:r>
          </a:p>
          <a:p>
            <a:pPr lvl="1"/>
            <a:r>
              <a:rPr lang="en-US" dirty="0"/>
              <a:t>Find highly-correlated fields</a:t>
            </a:r>
          </a:p>
          <a:p>
            <a:r>
              <a:rPr lang="en-US" dirty="0"/>
              <a:t>Verify data updates</a:t>
            </a:r>
          </a:p>
          <a:p>
            <a:pPr lvl="1"/>
            <a:r>
              <a:rPr lang="en-US" dirty="0"/>
              <a:t>Ensure that structure has not changed</a:t>
            </a:r>
          </a:p>
          <a:p>
            <a:pPr lvl="1"/>
            <a:r>
              <a:rPr lang="en-US" dirty="0"/>
              <a:t>Check for expected cardinality</a:t>
            </a:r>
          </a:p>
          <a:p>
            <a:pPr lvl="1"/>
            <a:r>
              <a:rPr lang="en-US" dirty="0"/>
              <a:t>Check for expected fill rates</a:t>
            </a:r>
          </a:p>
          <a:p>
            <a:pPr lvl="1"/>
            <a:r>
              <a:rPr lang="en-US" dirty="0"/>
              <a:t>Check for unexpected garbage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F011AC-DF29-1B44-92DF-594E190C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939" y="1986707"/>
            <a:ext cx="5159624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8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4BD5-A5B4-DC46-BB00-566CDAAD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DataPatterns.Profile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4852-ABA4-584F-829D-11B9493C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33" y="1600200"/>
            <a:ext cx="8209922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Built into the ECL Std library</a:t>
            </a:r>
          </a:p>
          <a:p>
            <a:pPr lvl="1"/>
            <a:r>
              <a:rPr lang="en-US" dirty="0"/>
              <a:t>As a separate ECL bundle (includes more functionality)</a:t>
            </a:r>
          </a:p>
          <a:p>
            <a:pPr lvl="1"/>
            <a:r>
              <a:rPr lang="en-US" dirty="0"/>
              <a:t>Can be invoked within ECL Watch (Thor/flat files only)</a:t>
            </a:r>
          </a:p>
          <a:p>
            <a:r>
              <a:rPr lang="en-US" dirty="0"/>
              <a:t>Written entirely in ECL</a:t>
            </a:r>
          </a:p>
          <a:p>
            <a:pPr lvl="1"/>
            <a:r>
              <a:rPr lang="en-US" dirty="0"/>
              <a:t>It is a single FUNCTIONMACRO</a:t>
            </a:r>
          </a:p>
          <a:p>
            <a:pPr lvl="1"/>
            <a:r>
              <a:rPr lang="en-US" dirty="0"/>
              <a:t>No library or module dependencies</a:t>
            </a:r>
          </a:p>
          <a:p>
            <a:r>
              <a:rPr lang="en-US" dirty="0"/>
              <a:t>Numerous parameters for controlling analysis and output</a:t>
            </a:r>
          </a:p>
          <a:p>
            <a:pPr lvl="1"/>
            <a:r>
              <a:rPr lang="en-US" dirty="0"/>
              <a:t>Analyze all rows in a dataset or just a sample</a:t>
            </a:r>
          </a:p>
          <a:p>
            <a:pPr lvl="1"/>
            <a:r>
              <a:rPr lang="en-US" dirty="0"/>
              <a:t>Analyze all fields or only certain fields</a:t>
            </a:r>
          </a:p>
          <a:p>
            <a:pPr lvl="1"/>
            <a:r>
              <a:rPr lang="en-US" dirty="0"/>
              <a:t>Enable only specified profiling checks</a:t>
            </a:r>
          </a:p>
          <a:p>
            <a:pPr lvl="1"/>
            <a:r>
              <a:rPr lang="en-US" dirty="0"/>
              <a:t>Specify returned pattern counts</a:t>
            </a:r>
          </a:p>
          <a:p>
            <a:r>
              <a:rPr lang="en-US" dirty="0"/>
              <a:t>Performs all profiling checks by default</a:t>
            </a:r>
          </a:p>
          <a:p>
            <a:r>
              <a:rPr lang="en-US" dirty="0"/>
              <a:t>Creates a single dataset as a result</a:t>
            </a:r>
          </a:p>
          <a:p>
            <a:pPr lvl="1"/>
            <a:r>
              <a:rPr lang="en-US" dirty="0"/>
              <a:t>One record for each field analyzed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D8ED9-BCFD-4A42-B0D6-A2CD2D3C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F6BE6-0D57-0A4E-9A44-5164C430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369DD-8335-1D4A-82F0-03B612DAE4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8136" y="1493837"/>
            <a:ext cx="2525965" cy="4677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3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89FF-5132-A148-BA82-F1079F89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DataPatterns.Profile</a:t>
            </a:r>
            <a:r>
              <a:rPr lang="en-US" dirty="0"/>
              <a:t>() – The Usual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63D7-1807-F24E-8616-81ED9BB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4E0F-4C5A-BD46-A9EF-A151E964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7DFEA-0F31-544B-9FB8-D7D7B7D8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50444"/>
              </p:ext>
            </p:extLst>
          </p:nvPr>
        </p:nvGraphicFramePr>
        <p:xfrm>
          <a:off x="185932" y="1479775"/>
          <a:ext cx="11795759" cy="487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46">
                  <a:extLst>
                    <a:ext uri="{9D8B030D-6E8A-4147-A177-3AD203B41FA5}">
                      <a16:colId xmlns:a16="http://schemas.microsoft.com/office/drawing/2014/main" val="2307595093"/>
                    </a:ext>
                  </a:extLst>
                </a:gridCol>
                <a:gridCol w="9060213">
                  <a:extLst>
                    <a:ext uri="{9D8B030D-6E8A-4147-A177-3AD203B41FA5}">
                      <a16:colId xmlns:a16="http://schemas.microsoft.com/office/drawing/2014/main" val="4099596817"/>
                    </a:ext>
                  </a:extLst>
                </a:gridCol>
              </a:tblGrid>
              <a:tr h="357775"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26167696"/>
                  </a:ext>
                </a:extLst>
              </a:tr>
              <a:tr h="357775">
                <a:tc>
                  <a:txBody>
                    <a:bodyPr/>
                    <a:lstStyle/>
                    <a:p>
                      <a:r>
                        <a:rPr lang="en-US" sz="1400" dirty="0"/>
                        <a:t>attribute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name of the field in the input dataset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4986031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given_attribute_type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ECL type of the attribute as it was defined in the RECORD definition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22128802"/>
                  </a:ext>
                </a:extLst>
              </a:tr>
              <a:tr h="5854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best_attribute_type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ECL data type that both allows all values in the input dataset and consumes the least amount of memory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11426133"/>
                  </a:ext>
                </a:extLst>
              </a:tr>
              <a:tr h="357775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rec_count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number of records analyzed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28217377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fill_count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number of </a:t>
                      </a:r>
                      <a:r>
                        <a:rPr lang="en-US" sz="1400" dirty="0" err="1"/>
                        <a:t>rec_count</a:t>
                      </a:r>
                      <a:r>
                        <a:rPr lang="en-US" sz="1400" dirty="0"/>
                        <a:t> records containing non-nil values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2507598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fill_rate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percentage of </a:t>
                      </a:r>
                      <a:r>
                        <a:rPr lang="en-US" sz="1400" dirty="0" err="1"/>
                        <a:t>rec_count</a:t>
                      </a:r>
                      <a:r>
                        <a:rPr lang="en-US" sz="1400" dirty="0"/>
                        <a:t> records containing non-nil values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66039331"/>
                  </a:ext>
                </a:extLst>
              </a:tr>
              <a:tr h="357775">
                <a:tc>
                  <a:txBody>
                    <a:bodyPr/>
                    <a:lstStyle/>
                    <a:p>
                      <a:r>
                        <a:rPr lang="en-US" sz="1400" dirty="0"/>
                        <a:t>cardinality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number of unique, non-nil values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44894539"/>
                  </a:ext>
                </a:extLst>
              </a:tr>
              <a:tr h="679956">
                <a:tc>
                  <a:txBody>
                    <a:bodyPr/>
                    <a:lstStyle/>
                    <a:p>
                      <a:r>
                        <a:rPr lang="en-US" sz="1400" dirty="0"/>
                        <a:t>modes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most common value(s) in the attribute, after coercing all values to STRING, along with the number of records in which the values were found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46906798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min_length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shortest length of a value when expressed as a string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92208528"/>
                  </a:ext>
                </a:extLst>
              </a:tr>
              <a:tr h="357775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max_length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longest length of a value when expressed as a string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11256329"/>
                  </a:ext>
                </a:extLst>
              </a:tr>
              <a:tr h="357775">
                <a:tc>
                  <a:txBody>
                    <a:bodyPr/>
                    <a:lstStyle/>
                    <a:p>
                      <a:r>
                        <a:rPr lang="en-US" sz="1400" dirty="0" err="1"/>
                        <a:t>ave_length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average length of a value when expressed as a string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6360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1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89FF-5132-A148-BA82-F1079F89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DataPatterns.Profile</a:t>
            </a:r>
            <a:r>
              <a:rPr lang="en-US" dirty="0"/>
              <a:t>() – Analysis For Numeric Fields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63D7-1807-F24E-8616-81ED9BB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4E0F-4C5A-BD46-A9EF-A151E964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7DFEA-0F31-544B-9FB8-D7D7B7D8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28219"/>
              </p:ext>
            </p:extLst>
          </p:nvPr>
        </p:nvGraphicFramePr>
        <p:xfrm>
          <a:off x="185932" y="1544894"/>
          <a:ext cx="11795759" cy="481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46">
                  <a:extLst>
                    <a:ext uri="{9D8B030D-6E8A-4147-A177-3AD203B41FA5}">
                      <a16:colId xmlns:a16="http://schemas.microsoft.com/office/drawing/2014/main" val="2307595093"/>
                    </a:ext>
                  </a:extLst>
                </a:gridCol>
                <a:gridCol w="9060213">
                  <a:extLst>
                    <a:ext uri="{9D8B030D-6E8A-4147-A177-3AD203B41FA5}">
                      <a16:colId xmlns:a16="http://schemas.microsoft.com/office/drawing/2014/main" val="4099596817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26167696"/>
                  </a:ext>
                </a:extLst>
              </a:tr>
              <a:tr h="730413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is_numeric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Boolean indicating if the original attribute was numeric and therefore whether or not the </a:t>
                      </a:r>
                      <a:r>
                        <a:rPr lang="en-US" sz="1400" dirty="0" err="1"/>
                        <a:t>numeric_xxxx</a:t>
                      </a:r>
                      <a:r>
                        <a:rPr lang="en-US" sz="1400" dirty="0"/>
                        <a:t> output fields will be populated with actual values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49860314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numeric_min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smallest non-nil value as a DECIMAL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22128802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numeric_max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largest non-nil value as a DECIMAL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0196567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numeric_mean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mean (average) non-nil value as a DECIMAL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28217377"/>
                  </a:ext>
                </a:extLst>
              </a:tr>
              <a:tr h="5112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numeric_std_dev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standard deviation of the non-nil values as a DECIMAL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25075980"/>
                  </a:ext>
                </a:extLst>
              </a:tr>
              <a:tr h="5112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numeric_lower_quartile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value separating the first (bottom) and second quarters of non-nil values as a DECIMAL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66039331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numeric_median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median non-nil value as a DECIMAL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44894539"/>
                  </a:ext>
                </a:extLst>
              </a:tr>
              <a:tr h="5112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numeric_upper_quartile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value separating the third and fourth (top) quarters of non-nil values as a DECIMAL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46906798"/>
                  </a:ext>
                </a:extLst>
              </a:tr>
              <a:tr h="73041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numeric_correlations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child dataset containing correlation values comparing the current numeric attribute with all other numeric attributes, listed in descending correlation value order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9220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C86D-8081-9248-BAD7-193676CF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DataPatterns.Profile</a:t>
            </a:r>
            <a:r>
              <a:rPr lang="en-US" dirty="0"/>
              <a:t>() – Text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BB6C-B3FD-9C4D-A48C-EC7039B3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33" y="1638054"/>
            <a:ext cx="8021089" cy="4718295"/>
          </a:xfrm>
        </p:spPr>
        <p:txBody>
          <a:bodyPr>
            <a:normAutofit/>
          </a:bodyPr>
          <a:lstStyle/>
          <a:p>
            <a:r>
              <a:rPr lang="en-US" dirty="0"/>
              <a:t>Text patterns give you an idea of what your data looks like when it is  expressed as a human-readable generalized string</a:t>
            </a:r>
          </a:p>
          <a:p>
            <a:pPr lvl="1"/>
            <a:r>
              <a:rPr lang="en-US" dirty="0"/>
              <a:t>Very useful for spotting data that doesn’t belong</a:t>
            </a:r>
          </a:p>
          <a:p>
            <a:r>
              <a:rPr lang="en-US" dirty="0"/>
              <a:t>Converts each character of the string into a fixed character palette to produce a new string pattern</a:t>
            </a:r>
          </a:p>
          <a:p>
            <a:pPr lvl="1"/>
            <a:r>
              <a:rPr lang="en-US" dirty="0"/>
              <a:t>Any uppercase letter =&gt; A</a:t>
            </a:r>
          </a:p>
          <a:p>
            <a:pPr lvl="1"/>
            <a:r>
              <a:rPr lang="en-US" dirty="0"/>
              <a:t>Any lowercase letter =&gt; a</a:t>
            </a:r>
          </a:p>
          <a:p>
            <a:pPr lvl="1"/>
            <a:r>
              <a:rPr lang="en-US" dirty="0"/>
              <a:t>Any numeric digit =&gt; 9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boolean</a:t>
            </a:r>
            <a:r>
              <a:rPr lang="en-US" dirty="0"/>
              <a:t> value =&gt; B</a:t>
            </a:r>
          </a:p>
          <a:p>
            <a:pPr lvl="1"/>
            <a:r>
              <a:rPr lang="en-US" dirty="0"/>
              <a:t>All other characters remain as-is</a:t>
            </a:r>
          </a:p>
          <a:p>
            <a:r>
              <a:rPr lang="en-US" dirty="0"/>
              <a:t>By counting the unique patterns and ranking them, you can easily see what kind of data is very common or very rare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FCC1E-1418-EA46-871E-6BE6CE4B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75E31-5088-3B43-BCCB-1DC3F168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A3790-AB7D-5E4E-844F-C2BE53B6AC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8553" y="1490472"/>
            <a:ext cx="2523191" cy="4672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0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89FF-5132-A148-BA82-F1079F89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DataPatterns.Profile</a:t>
            </a:r>
            <a:r>
              <a:rPr lang="en-US" dirty="0"/>
              <a:t>() – Text Pattern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63D7-1807-F24E-8616-81ED9BB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4E0F-4C5A-BD46-A9EF-A151E964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7DFEA-0F31-544B-9FB8-D7D7B7D8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36454"/>
              </p:ext>
            </p:extLst>
          </p:nvPr>
        </p:nvGraphicFramePr>
        <p:xfrm>
          <a:off x="185932" y="1590802"/>
          <a:ext cx="11654861" cy="22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870">
                  <a:extLst>
                    <a:ext uri="{9D8B030D-6E8A-4147-A177-3AD203B41FA5}">
                      <a16:colId xmlns:a16="http://schemas.microsoft.com/office/drawing/2014/main" val="2307595093"/>
                    </a:ext>
                  </a:extLst>
                </a:gridCol>
                <a:gridCol w="8951991">
                  <a:extLst>
                    <a:ext uri="{9D8B030D-6E8A-4147-A177-3AD203B41FA5}">
                      <a16:colId xmlns:a16="http://schemas.microsoft.com/office/drawing/2014/main" val="4099596817"/>
                    </a:ext>
                  </a:extLst>
                </a:gridCol>
              </a:tblGrid>
              <a:tr h="338840"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26167696"/>
                  </a:ext>
                </a:extLst>
              </a:tr>
              <a:tr h="8471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popular_patterns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most common patterns of values; patterns are listed from most- to least-common and an example (pulled from the data) is shown for each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49860314"/>
                  </a:ext>
                </a:extLst>
              </a:tr>
              <a:tr h="1101231">
                <a:tc>
                  <a:txBody>
                    <a:bodyPr/>
                    <a:lstStyle/>
                    <a:p>
                      <a:r>
                        <a:rPr lang="en-US" sz="1400" dirty="0" err="1"/>
                        <a:t>rare_patterns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least common patterns of values; patterns are listed from least- to most-common and an example (pulled from the data) is shown for each; patterns already shown in </a:t>
                      </a:r>
                      <a:r>
                        <a:rPr lang="en-US" sz="1400" dirty="0" err="1"/>
                        <a:t>popular_patterns</a:t>
                      </a:r>
                      <a:r>
                        <a:rPr lang="en-US" sz="1400" dirty="0"/>
                        <a:t> are not repeated here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221288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943419-A91C-FA40-8FBE-64388C547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30141"/>
              </p:ext>
            </p:extLst>
          </p:nvPr>
        </p:nvGraphicFramePr>
        <p:xfrm>
          <a:off x="185934" y="4835546"/>
          <a:ext cx="11654861" cy="152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874">
                  <a:extLst>
                    <a:ext uri="{9D8B030D-6E8A-4147-A177-3AD203B41FA5}">
                      <a16:colId xmlns:a16="http://schemas.microsoft.com/office/drawing/2014/main" val="3082958628"/>
                    </a:ext>
                  </a:extLst>
                </a:gridCol>
                <a:gridCol w="8951987">
                  <a:extLst>
                    <a:ext uri="{9D8B030D-6E8A-4147-A177-3AD203B41FA5}">
                      <a16:colId xmlns:a16="http://schemas.microsoft.com/office/drawing/2014/main" val="1339521527"/>
                    </a:ext>
                  </a:extLst>
                </a:gridCol>
              </a:tblGrid>
              <a:tr h="380201">
                <a:tc>
                  <a:txBody>
                    <a:bodyPr/>
                    <a:lstStyle/>
                    <a:p>
                      <a:r>
                        <a:rPr lang="en-US" sz="1400" dirty="0"/>
                        <a:t>Original Value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Pattern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9736452"/>
                  </a:ext>
                </a:extLst>
              </a:tr>
              <a:tr h="380201">
                <a:tc>
                  <a:txBody>
                    <a:bodyPr/>
                    <a:lstStyle/>
                    <a:p>
                      <a:r>
                        <a:rPr lang="en-US" sz="1400" dirty="0"/>
                        <a:t>45816.01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99999.99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3614274"/>
                  </a:ext>
                </a:extLst>
              </a:tr>
              <a:tr h="380201">
                <a:tc>
                  <a:txBody>
                    <a:bodyPr/>
                    <a:lstStyle/>
                    <a:p>
                      <a:r>
                        <a:rPr lang="en-US" sz="1400" dirty="0"/>
                        <a:t>Dan Camper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Aaa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Aaaaaa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5666839"/>
                  </a:ext>
                </a:extLst>
              </a:tr>
              <a:tr h="380201">
                <a:tc>
                  <a:txBody>
                    <a:bodyPr/>
                    <a:lstStyle/>
                    <a:p>
                      <a:r>
                        <a:rPr lang="en-US" sz="1400" dirty="0"/>
                        <a:t>For *only* $10!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Aaa</a:t>
                      </a:r>
                      <a:r>
                        <a:rPr lang="en-US" sz="1400" dirty="0"/>
                        <a:t> *</a:t>
                      </a:r>
                      <a:r>
                        <a:rPr lang="en-US" sz="1400" dirty="0" err="1"/>
                        <a:t>aaaa</a:t>
                      </a:r>
                      <a:r>
                        <a:rPr lang="en-US" sz="1400" dirty="0"/>
                        <a:t>* $99!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510461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3F6862-6D34-5C4F-99CE-3DADA87F1ABB}"/>
              </a:ext>
            </a:extLst>
          </p:cNvPr>
          <p:cNvSpPr txBox="1"/>
          <p:nvPr/>
        </p:nvSpPr>
        <p:spPr>
          <a:xfrm>
            <a:off x="185934" y="4241929"/>
            <a:ext cx="1165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974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To Profile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DataPatterns: A Data Profiling Tool for HPCC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A6A7D-7508-414A-B93A-6EFB72F27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786" y="1539187"/>
            <a:ext cx="11720624" cy="469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23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12814</TotalTime>
  <Words>1330</Words>
  <Application>Microsoft Macintosh PowerPoint</Application>
  <PresentationFormat>Widescreen</PresentationFormat>
  <Paragraphs>226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Euphemia</vt:lpstr>
      <vt:lpstr>Plantagenet Cherokee</vt:lpstr>
      <vt:lpstr>Wingdings</vt:lpstr>
      <vt:lpstr>Academic Literature 16x9</vt:lpstr>
      <vt:lpstr>Data Profiling</vt:lpstr>
      <vt:lpstr>What Is Data Profiling?</vt:lpstr>
      <vt:lpstr>When Would You Profile Data?</vt:lpstr>
      <vt:lpstr>DataPatterns.Profile()</vt:lpstr>
      <vt:lpstr>DataPatterns.Profile() – The Usual Analysis</vt:lpstr>
      <vt:lpstr>DataPatterns.Profile() – Analysis For Numeric Fields</vt:lpstr>
      <vt:lpstr>DataPatterns.Profile() – Text Patterns</vt:lpstr>
      <vt:lpstr>DataPatterns.Profile() – Text Pattern Analysis</vt:lpstr>
      <vt:lpstr>Some Data To Profile …</vt:lpstr>
      <vt:lpstr>… And How To Profile It</vt:lpstr>
      <vt:lpstr>Profiling Results – The Usual Suspects</vt:lpstr>
      <vt:lpstr>Profiling Results – Numeric Fields</vt:lpstr>
      <vt:lpstr>Profiling Results – Data Pattern Analysis</vt:lpstr>
      <vt:lpstr>Data Profiling from ECL Watch</vt:lpstr>
      <vt:lpstr>Logical File’s Record Structure</vt:lpstr>
      <vt:lpstr>Executing DataPatterns.Profile()</vt:lpstr>
      <vt:lpstr>DataPatterns.Profile() In Progress</vt:lpstr>
      <vt:lpstr>DataPatterns.Profile() Workunit ECL</vt:lpstr>
      <vt:lpstr>DataPatterns.Profile() Raw Results</vt:lpstr>
      <vt:lpstr>DataPatterns.Profile() Report Results</vt:lpstr>
      <vt:lpstr>Availability</vt:lpstr>
      <vt:lpstr>Exercise – The Data</vt:lpstr>
      <vt:lpstr>Exercise – Apply Some Logic</vt:lpstr>
      <vt:lpstr>Exercise – Go Forth And Validate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Dan Camper</cp:lastModifiedBy>
  <cp:revision>143</cp:revision>
  <dcterms:created xsi:type="dcterms:W3CDTF">2020-11-17T14:26:47Z</dcterms:created>
  <dcterms:modified xsi:type="dcterms:W3CDTF">2021-01-15T15:13:30Z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