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2" r:id="rId2"/>
    <p:sldId id="261" r:id="rId3"/>
    <p:sldId id="256" r:id="rId4"/>
    <p:sldId id="264" r:id="rId5"/>
    <p:sldId id="265" r:id="rId6"/>
    <p:sldId id="257" r:id="rId7"/>
    <p:sldId id="259" r:id="rId8"/>
    <p:sldId id="266" r:id="rId9"/>
    <p:sldId id="282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87" r:id="rId18"/>
    <p:sldId id="275" r:id="rId19"/>
    <p:sldId id="286" r:id="rId20"/>
    <p:sldId id="276" r:id="rId21"/>
    <p:sldId id="277" r:id="rId22"/>
    <p:sldId id="278" r:id="rId23"/>
    <p:sldId id="279" r:id="rId24"/>
    <p:sldId id="280" r:id="rId25"/>
    <p:sldId id="284" r:id="rId26"/>
    <p:sldId id="285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1" autoAdjust="0"/>
    <p:restoredTop sz="79035" autoAdjust="0"/>
  </p:normalViewPr>
  <p:slideViewPr>
    <p:cSldViewPr>
      <p:cViewPr>
        <p:scale>
          <a:sx n="58" d="100"/>
          <a:sy n="58" d="100"/>
        </p:scale>
        <p:origin x="-55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F72EB-2A74-43AA-A342-244B8D2CC884}" type="datetimeFigureOut">
              <a:rPr lang="fr-FR" smtClean="0"/>
              <a:t>09/01/2017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A9F2C-BC97-4036-8D2D-BADEA8CB8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9F2C-BC97-4036-8D2D-BADEA8CB8C02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9F2C-BC97-4036-8D2D-BADEA8CB8C0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3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9F2C-BC97-4036-8D2D-BADEA8CB8C0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70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A9F2C-BC97-4036-8D2D-BADEA8CB8C0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8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5B922-D9A2-4A12-AB16-94E719ED1506}" type="datetime1">
              <a:rPr lang="fr-FR" smtClean="0"/>
              <a:t>09/01/2017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D9CE-B1B6-477E-8CF0-D2013EFD1637}" type="datetime1">
              <a:rPr lang="fr-FR" smtClean="0"/>
              <a:t>09/01/2017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4AC9-B37B-4D65-B742-9D7F33472D77}" type="datetime1">
              <a:rPr lang="fr-FR" smtClean="0"/>
              <a:t>09/01/2017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C8F-136A-45FF-8EFE-1B0D479F9249}" type="datetime1">
              <a:rPr lang="fr-FR" smtClean="0"/>
              <a:t>09/01/2017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A84DA-7439-4049-B784-625BF54DCE3C}" type="datetime1">
              <a:rPr lang="fr-FR" smtClean="0"/>
              <a:t>09/01/2017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39570-94BA-4776-B5E4-4E5E276A418C}" type="datetime1">
              <a:rPr lang="fr-FR" smtClean="0"/>
              <a:t>09/01/2017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91EB-3879-45B6-8BDB-4211B1DC2117}" type="datetime1">
              <a:rPr lang="fr-FR" smtClean="0"/>
              <a:t>09/01/2017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B5CF-7319-41FB-B017-444CD4CDA53F}" type="datetime1">
              <a:rPr lang="fr-FR" smtClean="0"/>
              <a:t>09/01/2017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1BDF-C6CD-466E-B018-64EF6944566D}" type="datetime1">
              <a:rPr lang="fr-FR" smtClean="0"/>
              <a:t>09/01/2017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3845-4B63-4A6D-9CC2-258134CA101A}" type="datetime1">
              <a:rPr lang="fr-FR" smtClean="0"/>
              <a:t>09/01/2017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2F28-DCFC-4518-8E47-8E66394DC380}" type="datetime1">
              <a:rPr lang="fr-FR" smtClean="0"/>
              <a:t>09/01/2017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2DB87E-9E02-4A47-8152-83BCF341122C}" type="datetime1">
              <a:rPr lang="fr-FR" smtClean="0"/>
              <a:t>09/01/2017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 des Processeurs </a:t>
            </a:r>
            <a:br>
              <a:rPr lang="fr-FR" dirty="0" smtClean="0"/>
            </a:br>
            <a:r>
              <a:rPr lang="fr-FR" dirty="0" smtClean="0"/>
              <a:t>- DSP TI 66AK2H14 -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95536" y="4125359"/>
            <a:ext cx="4399892" cy="163234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Mohammed AISSAOUI</a:t>
            </a:r>
          </a:p>
          <a:p>
            <a:r>
              <a:rPr lang="fr-FR" dirty="0" err="1" smtClean="0"/>
              <a:t>Sebastien</a:t>
            </a:r>
            <a:r>
              <a:rPr lang="fr-FR" dirty="0" smtClean="0"/>
              <a:t> GARCIA</a:t>
            </a:r>
          </a:p>
          <a:p>
            <a:r>
              <a:rPr lang="fr-FR" dirty="0" err="1" smtClean="0"/>
              <a:t>Skandar</a:t>
            </a:r>
            <a:r>
              <a:rPr lang="fr-FR" dirty="0" smtClean="0"/>
              <a:t> Mohamed BOULEGHEB</a:t>
            </a:r>
          </a:p>
          <a:p>
            <a:r>
              <a:rPr lang="fr-FR" dirty="0" err="1" smtClean="0"/>
              <a:t>Hassouna</a:t>
            </a:r>
            <a:r>
              <a:rPr lang="fr-FR" dirty="0" smtClean="0"/>
              <a:t> AZOUZ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C:\Users\Med Aissaoui\Desktop\IESE5\Archi des proc\Image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d Aissaoui\Desktop\IESE5\Archi des proc\Images\logo_ug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4383"/>
            <a:ext cx="1296144" cy="8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d Aissaoui\Desktop\IESE5\Archi des proc\Images\5261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66" y="4002529"/>
            <a:ext cx="2520280" cy="18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6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8 instructions traitées par cycle</a:t>
            </a:r>
          </a:p>
          <a:p>
            <a:r>
              <a:rPr lang="fr-FR" dirty="0" smtClean="0"/>
              <a:t>Instructions en parallèle ou en série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Pipeline divisé en 3 étapes :</a:t>
            </a:r>
          </a:p>
          <a:p>
            <a:pPr lvl="1"/>
            <a:r>
              <a:rPr lang="fr-FR" dirty="0" err="1" smtClean="0"/>
              <a:t>Fetch</a:t>
            </a:r>
            <a:r>
              <a:rPr lang="fr-FR" dirty="0" smtClean="0"/>
              <a:t> (4 sous-étapes)</a:t>
            </a:r>
          </a:p>
          <a:p>
            <a:pPr lvl="1"/>
            <a:r>
              <a:rPr lang="fr-FR" dirty="0" err="1" smtClean="0"/>
              <a:t>Decode</a:t>
            </a:r>
            <a:r>
              <a:rPr lang="fr-FR" dirty="0" smtClean="0"/>
              <a:t> (2 sous-étapes)</a:t>
            </a:r>
          </a:p>
          <a:p>
            <a:pPr lvl="1"/>
            <a:r>
              <a:rPr lang="fr-FR" dirty="0" err="1" smtClean="0"/>
              <a:t>Execute</a:t>
            </a:r>
            <a:r>
              <a:rPr lang="fr-FR" dirty="0" smtClean="0"/>
              <a:t> (1-5 sous-étapes)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36059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4457700" cy="482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Pipeline : </a:t>
            </a:r>
            <a:r>
              <a:rPr lang="fr-FR" dirty="0" err="1" smtClean="0"/>
              <a:t>Fetch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36504" y="2924944"/>
            <a:ext cx="4572000" cy="2267744"/>
          </a:xfrm>
        </p:spPr>
        <p:txBody>
          <a:bodyPr>
            <a:noAutofit/>
          </a:bodyPr>
          <a:lstStyle/>
          <a:p>
            <a:r>
              <a:rPr lang="en-US" dirty="0" smtClean="0"/>
              <a:t>PG: Program address generate</a:t>
            </a:r>
          </a:p>
          <a:p>
            <a:r>
              <a:rPr lang="en-US" dirty="0" smtClean="0"/>
              <a:t>PS: Program address send</a:t>
            </a:r>
          </a:p>
          <a:p>
            <a:r>
              <a:rPr lang="en-US" dirty="0" smtClean="0"/>
              <a:t>PW: Program access ready wait</a:t>
            </a:r>
          </a:p>
          <a:p>
            <a:r>
              <a:rPr lang="en-US" dirty="0" smtClean="0"/>
              <a:t>PR: Program fetch packet receive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Pipeline : </a:t>
            </a:r>
            <a:r>
              <a:rPr lang="fr-FR" dirty="0" err="1" smtClean="0"/>
              <a:t>Decode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4221088"/>
            <a:ext cx="7772400" cy="1798712"/>
          </a:xfrm>
        </p:spPr>
        <p:txBody>
          <a:bodyPr/>
          <a:lstStyle/>
          <a:p>
            <a:r>
              <a:rPr lang="fr-FR" dirty="0" smtClean="0"/>
              <a:t>DP: Instruction </a:t>
            </a:r>
            <a:r>
              <a:rPr lang="fr-FR" dirty="0" err="1" smtClean="0"/>
              <a:t>dispatch</a:t>
            </a:r>
            <a:endParaRPr lang="fr-FR" dirty="0" smtClean="0"/>
          </a:p>
          <a:p>
            <a:r>
              <a:rPr lang="fr-FR" dirty="0" smtClean="0"/>
              <a:t>DC: Instruction </a:t>
            </a:r>
            <a:r>
              <a:rPr lang="fr-FR" dirty="0" err="1" smtClean="0"/>
              <a:t>decode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59817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Pipeline : </a:t>
            </a:r>
            <a:r>
              <a:rPr lang="fr-FR" dirty="0" err="1" smtClean="0"/>
              <a:t>Execute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4221088"/>
            <a:ext cx="7772400" cy="1798712"/>
          </a:xfrm>
        </p:spPr>
        <p:txBody>
          <a:bodyPr/>
          <a:lstStyle/>
          <a:p>
            <a:r>
              <a:rPr lang="fr-FR" dirty="0" smtClean="0"/>
              <a:t>1-5 phases</a:t>
            </a:r>
          </a:p>
          <a:p>
            <a:r>
              <a:rPr lang="fr-FR" dirty="0" smtClean="0"/>
              <a:t>Dépend de l’instruction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6328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138" y="2060848"/>
            <a:ext cx="315735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Pipeline : Exemple</a:t>
            </a:r>
            <a:endParaRPr lang="fr-FR" dirty="0"/>
          </a:p>
        </p:txBody>
      </p:sp>
      <p:pic>
        <p:nvPicPr>
          <p:cNvPr id="4100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85478"/>
            <a:ext cx="525658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Jeux d’instruction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809328"/>
            <a:ext cx="7772400" cy="4572000"/>
          </a:xfrm>
        </p:spPr>
        <p:txBody>
          <a:bodyPr>
            <a:normAutofit/>
          </a:bodyPr>
          <a:lstStyle/>
          <a:p>
            <a:r>
              <a:rPr lang="fr-FR" dirty="0" smtClean="0"/>
              <a:t>64 registres 32 bits, ~700 instructions</a:t>
            </a:r>
          </a:p>
          <a:p>
            <a:r>
              <a:rPr lang="fr-FR" dirty="0" smtClean="0"/>
              <a:t>Jusqu’à 8 instructions (codées sur 32 bit) en parallèles</a:t>
            </a:r>
          </a:p>
          <a:p>
            <a:r>
              <a:rPr lang="fr-FR" dirty="0" smtClean="0"/>
              <a:t>8 unités de calcul : </a:t>
            </a:r>
          </a:p>
          <a:p>
            <a:pPr lvl="1"/>
            <a:r>
              <a:rPr lang="fr-FR" dirty="0" smtClean="0"/>
              <a:t>2 multiplieurs (1 produit 32 bit, 2 produits 16 bit ou 4 produits 8 bit par multiplieur)</a:t>
            </a:r>
          </a:p>
          <a:p>
            <a:pPr lvl="1"/>
            <a:r>
              <a:rPr lang="fr-FR" dirty="0" smtClean="0"/>
              <a:t>6 ALU</a:t>
            </a:r>
          </a:p>
          <a:p>
            <a:r>
              <a:rPr lang="fr-FR" dirty="0" smtClean="0"/>
              <a:t>Exécution conditionnelle des instructions</a:t>
            </a:r>
          </a:p>
          <a:p>
            <a:r>
              <a:rPr lang="fr-FR" dirty="0" smtClean="0"/>
              <a:t>Pipeline logicielle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Jeux d’instruction : calcul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1881336"/>
            <a:ext cx="7772400" cy="4572000"/>
          </a:xfrm>
        </p:spPr>
        <p:txBody>
          <a:bodyPr>
            <a:normAutofit/>
          </a:bodyPr>
          <a:lstStyle/>
          <a:p>
            <a:r>
              <a:rPr lang="fr-FR" dirty="0" smtClean="0"/>
              <a:t>Données sur 8-32 bits (</a:t>
            </a:r>
            <a:r>
              <a:rPr lang="fr-FR" dirty="0" err="1" smtClean="0"/>
              <a:t>add</a:t>
            </a:r>
            <a:r>
              <a:rPr lang="fr-FR" dirty="0" smtClean="0"/>
              <a:t>, </a:t>
            </a:r>
            <a:r>
              <a:rPr lang="fr-FR" dirty="0" err="1" smtClean="0"/>
              <a:t>sub</a:t>
            </a:r>
            <a:r>
              <a:rPr lang="fr-FR" dirty="0" smtClean="0"/>
              <a:t>, </a:t>
            </a:r>
            <a:r>
              <a:rPr lang="fr-FR" dirty="0" err="1" smtClean="0"/>
              <a:t>mul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Normalisation et saturation</a:t>
            </a:r>
          </a:p>
          <a:p>
            <a:r>
              <a:rPr lang="fr-FR" dirty="0" smtClean="0"/>
              <a:t>Support Nombres complexes (64-32 bits -&gt; 32-16 bits partie réelle, 32-16 bits partie imaginaire)</a:t>
            </a:r>
          </a:p>
          <a:p>
            <a:r>
              <a:rPr lang="fr-FR" dirty="0" smtClean="0"/>
              <a:t>Format virgule flottante :</a:t>
            </a:r>
          </a:p>
          <a:p>
            <a:pPr lvl="1"/>
            <a:r>
              <a:rPr lang="fr-FR" dirty="0" smtClean="0"/>
              <a:t>configuration par registres : FADCR, FAUCR et FMCR</a:t>
            </a:r>
          </a:p>
          <a:p>
            <a:pPr lvl="1"/>
            <a:r>
              <a:rPr lang="fr-FR" dirty="0" smtClean="0"/>
              <a:t>Simple (32 bits) et double précision (64 bits)</a:t>
            </a:r>
          </a:p>
          <a:p>
            <a:r>
              <a:rPr lang="fr-FR" dirty="0" smtClean="0"/>
              <a:t>Calcul vectoriel et matriciel :</a:t>
            </a:r>
          </a:p>
          <a:p>
            <a:pPr lvl="1"/>
            <a:r>
              <a:rPr lang="fr-FR" dirty="0" smtClean="0"/>
              <a:t>addition, produit, conjugué, ...</a:t>
            </a:r>
          </a:p>
          <a:p>
            <a:pPr>
              <a:buNone/>
            </a:pPr>
            <a:endParaRPr lang="fr-FR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Jeux d’instruction : Software </a:t>
            </a:r>
            <a:r>
              <a:rPr lang="fr-FR" dirty="0" err="1" smtClean="0"/>
              <a:t>Pipelined</a:t>
            </a:r>
            <a:r>
              <a:rPr lang="fr-FR" dirty="0" smtClean="0"/>
              <a:t> </a:t>
            </a:r>
            <a:r>
              <a:rPr lang="fr-FR" dirty="0" err="1" smtClean="0"/>
              <a:t>Loop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843" y="3745377"/>
            <a:ext cx="5444487" cy="2079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83" y="1916833"/>
            <a:ext cx="5532505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31" y="2215820"/>
            <a:ext cx="2877309" cy="58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325129" y="2600883"/>
            <a:ext cx="4647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97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Jeux d’instruction : Produit complexe vecteur 1x2 avec matrice 2x2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043" y="3789040"/>
            <a:ext cx="384991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6"/>
            <a:ext cx="6478645" cy="50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149080"/>
            <a:ext cx="316500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>
            <a:off x="2195736" y="285293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635896" y="4869160"/>
            <a:ext cx="12408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/>
          <p:cNvSpPr/>
          <p:nvPr/>
        </p:nvSpPr>
        <p:spPr>
          <a:xfrm flipV="1">
            <a:off x="5148064" y="4293096"/>
            <a:ext cx="376786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Multiplication champs de Galois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381" y="1844824"/>
            <a:ext cx="7772400" cy="45720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Théorie de Galois</a:t>
            </a:r>
          </a:p>
          <a:p>
            <a:r>
              <a:rPr lang="fr-FR" dirty="0" smtClean="0"/>
              <a:t>Module GMPY du DSP</a:t>
            </a:r>
          </a:p>
          <a:p>
            <a:r>
              <a:rPr lang="fr-FR" dirty="0" smtClean="0"/>
              <a:t>4 cycles</a:t>
            </a:r>
          </a:p>
          <a:p>
            <a:r>
              <a:rPr lang="fr-FR" dirty="0" smtClean="0"/>
              <a:t>Communication : cryptographie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84" y="1450140"/>
            <a:ext cx="7886194" cy="2381681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12974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 de l’architecture </a:t>
            </a:r>
          </a:p>
          <a:p>
            <a:r>
              <a:rPr lang="fr-FR" dirty="0" smtClean="0"/>
              <a:t>Les éléments de performance </a:t>
            </a:r>
          </a:p>
          <a:p>
            <a:r>
              <a:rPr lang="fr-FR" dirty="0" smtClean="0"/>
              <a:t>La hiérarchie mémoire </a:t>
            </a:r>
          </a:p>
          <a:p>
            <a:r>
              <a:rPr lang="fr-FR" dirty="0" smtClean="0"/>
              <a:t>Pipeline </a:t>
            </a:r>
          </a:p>
          <a:p>
            <a:r>
              <a:rPr lang="fr-FR" dirty="0" smtClean="0"/>
              <a:t>Jeux d’instruction </a:t>
            </a:r>
          </a:p>
          <a:p>
            <a:r>
              <a:rPr lang="fr-FR" dirty="0" smtClean="0"/>
              <a:t>Instructions spécialisées </a:t>
            </a:r>
          </a:p>
          <a:p>
            <a:r>
              <a:rPr lang="fr-FR" dirty="0" smtClean="0"/>
              <a:t>Outils logiciels disponibles </a:t>
            </a:r>
          </a:p>
          <a:p>
            <a:r>
              <a:rPr lang="fr-FR" dirty="0" smtClean="0"/>
              <a:t>Domaine </a:t>
            </a:r>
            <a:r>
              <a:rPr lang="fr-FR" smtClean="0"/>
              <a:t>d’utilisation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33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Outils logiciels: Développement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410200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endParaRPr lang="fr-FR" sz="3000" dirty="0" smtClean="0"/>
          </a:p>
          <a:p>
            <a:pPr lvl="1"/>
            <a:r>
              <a:rPr lang="fr-FR" sz="2600" dirty="0" smtClean="0"/>
              <a:t>Les TI 66AK2Hxx sont </a:t>
            </a:r>
            <a:r>
              <a:rPr lang="fr-FR" sz="2600" dirty="0" err="1" smtClean="0"/>
              <a:t>co</a:t>
            </a:r>
            <a:r>
              <a:rPr lang="fr-FR" sz="2600" dirty="0" smtClean="0"/>
              <a:t>-conçu  par les architectes CPU,  les concepteurs de compilateurs et les ingénieurs systèmes. </a:t>
            </a:r>
          </a:p>
          <a:p>
            <a:pPr marL="320040" lvl="1" indent="0">
              <a:buNone/>
            </a:pPr>
            <a:r>
              <a:rPr lang="fr-FR" sz="2600" dirty="0" smtClean="0"/>
              <a:t> </a:t>
            </a:r>
          </a:p>
          <a:p>
            <a:pPr lvl="1"/>
            <a:r>
              <a:rPr lang="fr-FR" sz="2600" dirty="0" smtClean="0"/>
              <a:t>C </a:t>
            </a:r>
            <a:r>
              <a:rPr lang="fr-FR" sz="2600" dirty="0"/>
              <a:t>/ C++ </a:t>
            </a:r>
            <a:endParaRPr lang="fr-FR" sz="2600" dirty="0" smtClean="0"/>
          </a:p>
          <a:p>
            <a:pPr marL="320040" lvl="1" indent="0">
              <a:buNone/>
            </a:pPr>
            <a:endParaRPr lang="fr-FR" sz="2600" dirty="0"/>
          </a:p>
          <a:p>
            <a:pPr lvl="1"/>
            <a:r>
              <a:rPr lang="fr-FR" sz="2600" dirty="0" smtClean="0"/>
              <a:t>EVMK2H:   </a:t>
            </a:r>
            <a:r>
              <a:rPr lang="fr-FR" dirty="0"/>
              <a:t>* 66AK2H14 </a:t>
            </a:r>
          </a:p>
          <a:p>
            <a:pPr marL="457200" lvl="1" indent="0">
              <a:buNone/>
            </a:pPr>
            <a:r>
              <a:rPr lang="fr-FR" sz="2600" dirty="0"/>
              <a:t>		</a:t>
            </a:r>
            <a:r>
              <a:rPr lang="fr-FR" sz="2600" dirty="0" smtClean="0"/>
              <a:t>   * </a:t>
            </a:r>
            <a:r>
              <a:rPr lang="fr-FR" sz="2600" dirty="0"/>
              <a:t>LCD </a:t>
            </a:r>
          </a:p>
          <a:p>
            <a:pPr marL="457200" lvl="1" indent="0">
              <a:buNone/>
            </a:pPr>
            <a:r>
              <a:rPr lang="fr-FR" sz="2600" dirty="0"/>
              <a:t>		</a:t>
            </a:r>
            <a:r>
              <a:rPr lang="fr-FR" sz="2600" dirty="0" smtClean="0"/>
              <a:t>   * Sorties Ethernet / RS232 / USB</a:t>
            </a:r>
            <a:endParaRPr lang="fr-FR" sz="2600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dirty="0" smtClean="0"/>
              <a:t>   * </a:t>
            </a:r>
            <a:r>
              <a:rPr lang="fr-FR" dirty="0"/>
              <a:t>MCSDK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24944"/>
            <a:ext cx="3252578" cy="208823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670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logiciels: Développement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Ordinateur</a:t>
            </a:r>
            <a:r>
              <a:rPr lang="fr-FR" dirty="0"/>
              <a:t>: </a:t>
            </a:r>
            <a:r>
              <a:rPr lang="fr-FR" dirty="0" smtClean="0"/>
              <a:t>drivers pour Windows/Linux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DSP</a:t>
            </a:r>
            <a:r>
              <a:rPr lang="fr-FR" dirty="0" smtClean="0"/>
              <a:t>: </a:t>
            </a:r>
            <a:r>
              <a:rPr lang="fr-FR" dirty="0"/>
              <a:t>Code Composer Studio </a:t>
            </a:r>
            <a:r>
              <a:rPr lang="fr-FR" dirty="0" err="1"/>
              <a:t>Integated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(CCS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31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logiciels: </a:t>
            </a:r>
            <a:r>
              <a:rPr lang="fr-FR" dirty="0" smtClean="0"/>
              <a:t>Compilateur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C6000 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* </a:t>
            </a:r>
            <a:r>
              <a:rPr lang="fr-FR" dirty="0"/>
              <a:t>généralement utiliser en conjonction avec </a:t>
            </a:r>
            <a:r>
              <a:rPr lang="fr-FR" dirty="0" err="1"/>
              <a:t>CCStudio</a:t>
            </a:r>
            <a:r>
              <a:rPr lang="fr-FR" dirty="0"/>
              <a:t> </a:t>
            </a:r>
            <a:r>
              <a:rPr lang="fr-FR" dirty="0" smtClean="0"/>
              <a:t>	   pour </a:t>
            </a:r>
            <a:r>
              <a:rPr lang="fr-FR" dirty="0"/>
              <a:t>bien profiter des </a:t>
            </a:r>
            <a:r>
              <a:rPr lang="fr-FR" dirty="0" smtClean="0"/>
              <a:t>performances.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* </a:t>
            </a:r>
            <a:r>
              <a:rPr lang="fr-FR" dirty="0"/>
              <a:t>Assistance de programmation.</a:t>
            </a:r>
          </a:p>
          <a:p>
            <a:endParaRPr lang="fr-FR" dirty="0"/>
          </a:p>
        </p:txBody>
      </p:sp>
      <p:pic>
        <p:nvPicPr>
          <p:cNvPr id="1026" name="Picture 2" descr="C:\Users\Med Aissaoui\Downloads\15942398_10212447173761354_948912809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509120"/>
            <a:ext cx="59626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8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logiciels</a:t>
            </a:r>
            <a:r>
              <a:rPr lang="fr-FR" dirty="0" smtClean="0"/>
              <a:t>: Librairies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Bibliothèques CSL </a:t>
            </a:r>
            <a:r>
              <a:rPr lang="fr-FR" dirty="0"/>
              <a:t>(Chip Support Library</a:t>
            </a:r>
            <a:r>
              <a:rPr lang="fr-FR" dirty="0" smtClean="0"/>
              <a:t>)</a:t>
            </a:r>
          </a:p>
          <a:p>
            <a:r>
              <a:rPr lang="fr-FR" dirty="0"/>
              <a:t>Bibliothèque DSPLIB (Digital Signal </a:t>
            </a:r>
            <a:r>
              <a:rPr lang="fr-FR" dirty="0" err="1"/>
              <a:t>Processing</a:t>
            </a:r>
            <a:r>
              <a:rPr lang="fr-FR" dirty="0"/>
              <a:t> Library</a:t>
            </a:r>
            <a:r>
              <a:rPr lang="fr-FR" dirty="0" smtClean="0"/>
              <a:t>)</a:t>
            </a:r>
          </a:p>
          <a:p>
            <a:r>
              <a:rPr lang="fr-FR" dirty="0" smtClean="0"/>
              <a:t>Bibliothèque </a:t>
            </a:r>
            <a:r>
              <a:rPr lang="fr-FR" dirty="0" err="1" smtClean="0"/>
              <a:t>DSPMath</a:t>
            </a:r>
            <a:endParaRPr lang="fr-FR" dirty="0" smtClean="0"/>
          </a:p>
          <a:p>
            <a:r>
              <a:rPr lang="fr-FR" dirty="0"/>
              <a:t>Bibliothèque </a:t>
            </a:r>
            <a:r>
              <a:rPr lang="fr-FR" dirty="0" smtClean="0"/>
              <a:t>IMGLIB (Image Library)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71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logiciels: </a:t>
            </a:r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/>
              <a:t>BSDL </a:t>
            </a:r>
            <a:r>
              <a:rPr lang="fr-FR" dirty="0" smtClean="0"/>
              <a:t>Model (</a:t>
            </a:r>
            <a:r>
              <a:rPr lang="fr-FR" dirty="0" err="1"/>
              <a:t>Boundary</a:t>
            </a:r>
            <a:r>
              <a:rPr lang="fr-FR" dirty="0"/>
              <a:t> scan description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  <a:endParaRPr lang="fr-FR" dirty="0"/>
          </a:p>
          <a:p>
            <a:r>
              <a:rPr lang="fr-FR" dirty="0"/>
              <a:t>IBIS </a:t>
            </a:r>
            <a:r>
              <a:rPr lang="fr-FR" dirty="0" smtClean="0"/>
              <a:t>Model (</a:t>
            </a:r>
            <a:r>
              <a:rPr lang="fr-FR" dirty="0"/>
              <a:t>I/O Buffer Information </a:t>
            </a:r>
            <a:r>
              <a:rPr lang="fr-FR" dirty="0" err="1" smtClean="0"/>
              <a:t>Specification</a:t>
            </a:r>
            <a:r>
              <a:rPr lang="fr-FR" dirty="0" smtClean="0"/>
              <a:t>)</a:t>
            </a:r>
          </a:p>
          <a:p>
            <a:r>
              <a:rPr lang="en-US" dirty="0"/>
              <a:t>Power Consumption </a:t>
            </a:r>
            <a:r>
              <a:rPr lang="en-US" dirty="0" smtClean="0"/>
              <a:t>Model</a:t>
            </a:r>
          </a:p>
          <a:p>
            <a:r>
              <a:rPr lang="fr-FR" dirty="0" err="1"/>
              <a:t>FloTherm</a:t>
            </a:r>
            <a:r>
              <a:rPr lang="fr-FR" dirty="0"/>
              <a:t> Model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23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Domaine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ryptographie</a:t>
            </a:r>
          </a:p>
          <a:p>
            <a:r>
              <a:rPr lang="fr-FR" dirty="0" smtClean="0"/>
              <a:t>Traitement du signal / image</a:t>
            </a:r>
          </a:p>
          <a:p>
            <a:pPr lvl="1"/>
            <a:r>
              <a:rPr lang="fr-FR" dirty="0" smtClean="0"/>
              <a:t>Radars</a:t>
            </a:r>
          </a:p>
          <a:p>
            <a:pPr lvl="1"/>
            <a:r>
              <a:rPr lang="fr-FR" dirty="0" smtClean="0"/>
              <a:t>Militaire</a:t>
            </a:r>
          </a:p>
          <a:p>
            <a:pPr lvl="1"/>
            <a:r>
              <a:rPr lang="fr-FR" dirty="0" smtClean="0"/>
              <a:t>Médical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996952"/>
            <a:ext cx="1370529" cy="1370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70484"/>
            <a:ext cx="2584321" cy="193824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7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611560" y="3200400"/>
            <a:ext cx="8352928" cy="2964904"/>
          </a:xfrm>
        </p:spPr>
        <p:txBody>
          <a:bodyPr>
            <a:normAutofit/>
          </a:bodyPr>
          <a:lstStyle/>
          <a:p>
            <a:pPr algn="l"/>
            <a:r>
              <a:rPr lang="fr-FR" b="1" u="sng" dirty="0" smtClean="0"/>
              <a:t>Références:</a:t>
            </a:r>
          </a:p>
          <a:p>
            <a:pPr marL="457200" indent="-457200" algn="l">
              <a:buFontTx/>
              <a:buChar char="-"/>
            </a:pPr>
            <a:r>
              <a:rPr lang="fr-FR" sz="1800" b="1" dirty="0" smtClean="0"/>
              <a:t>TMS320C66x DSP </a:t>
            </a:r>
            <a:r>
              <a:rPr lang="fr-FR" sz="1800" dirty="0" err="1" smtClean="0"/>
              <a:t>Literature</a:t>
            </a:r>
            <a:r>
              <a:rPr lang="fr-FR" sz="1800" dirty="0" smtClean="0"/>
              <a:t> </a:t>
            </a:r>
            <a:r>
              <a:rPr lang="fr-FR" sz="1800" dirty="0" err="1"/>
              <a:t>Number</a:t>
            </a:r>
            <a:r>
              <a:rPr lang="fr-FR" sz="1800" dirty="0"/>
              <a:t>: </a:t>
            </a:r>
            <a:r>
              <a:rPr lang="fr-FR" sz="1800" dirty="0" smtClean="0"/>
              <a:t>SPRUGW0C July 2013 </a:t>
            </a:r>
            <a:r>
              <a:rPr lang="fr-FR" sz="1800" b="1" dirty="0" err="1" smtClean="0"/>
              <a:t>CorePac</a:t>
            </a:r>
            <a:r>
              <a:rPr lang="fr-FR" sz="1800" b="1" dirty="0" smtClean="0"/>
              <a:t> user guide</a:t>
            </a:r>
          </a:p>
          <a:p>
            <a:pPr marL="457200" indent="-457200" algn="l">
              <a:buFontTx/>
              <a:buChar char="-"/>
            </a:pPr>
            <a:r>
              <a:rPr lang="fr-FR" sz="1800" b="1" dirty="0"/>
              <a:t>66AK2H14/12/06 </a:t>
            </a:r>
            <a:r>
              <a:rPr lang="fr-FR" sz="1800" b="1" dirty="0" err="1"/>
              <a:t>Features</a:t>
            </a:r>
            <a:r>
              <a:rPr lang="fr-FR" sz="1800" b="1" dirty="0"/>
              <a:t> and </a:t>
            </a:r>
            <a:r>
              <a:rPr lang="fr-FR" sz="1800" b="1" dirty="0" smtClean="0"/>
              <a:t>Description </a:t>
            </a:r>
            <a:r>
              <a:rPr lang="fr-FR" sz="1800" b="1" dirty="0" err="1" smtClean="0"/>
              <a:t>datasheet</a:t>
            </a:r>
            <a:endParaRPr lang="fr-FR" sz="1800" b="1" dirty="0"/>
          </a:p>
          <a:p>
            <a:pPr marL="457200" indent="-457200" algn="l">
              <a:buFontTx/>
              <a:buChar char="-"/>
            </a:pPr>
            <a:r>
              <a:rPr lang="fr-FR" sz="1800" dirty="0" smtClean="0"/>
              <a:t>Cortex</a:t>
            </a:r>
            <a:r>
              <a:rPr lang="fr-FR" sz="1800" dirty="0"/>
              <a:t>™-A15 </a:t>
            </a:r>
            <a:r>
              <a:rPr lang="fr-FR" sz="1800" dirty="0" err="1"/>
              <a:t>MPCore</a:t>
            </a:r>
            <a:r>
              <a:rPr lang="fr-FR" sz="1800" dirty="0" smtClean="0"/>
              <a:t>™ </a:t>
            </a:r>
            <a:r>
              <a:rPr lang="fr-FR" sz="1800" b="1" dirty="0" err="1" smtClean="0"/>
              <a:t>Revision</a:t>
            </a:r>
            <a:r>
              <a:rPr lang="fr-FR" sz="1800" b="1" dirty="0"/>
              <a:t>: </a:t>
            </a:r>
            <a:r>
              <a:rPr lang="fr-FR" sz="1800" b="1" dirty="0" smtClean="0"/>
              <a:t>r3p2 </a:t>
            </a:r>
            <a:r>
              <a:rPr lang="fr-FR" sz="1800" b="1" dirty="0" err="1" smtClean="0"/>
              <a:t>Technical</a:t>
            </a:r>
            <a:r>
              <a:rPr lang="fr-FR" sz="1800" b="1" dirty="0" smtClean="0"/>
              <a:t> </a:t>
            </a:r>
            <a:r>
              <a:rPr lang="fr-FR" sz="1800" b="1" dirty="0"/>
              <a:t>Reference </a:t>
            </a:r>
            <a:r>
              <a:rPr lang="fr-FR" sz="1800" b="1" dirty="0" err="1" smtClean="0"/>
              <a:t>Manual</a:t>
            </a:r>
            <a:endParaRPr lang="fr-FR" sz="1800" b="1" dirty="0" smtClean="0"/>
          </a:p>
          <a:p>
            <a:pPr marL="457200" indent="-457200" algn="l">
              <a:buFontTx/>
              <a:buChar char="-"/>
            </a:pPr>
            <a:r>
              <a:rPr lang="fr-FR" sz="1800" b="1" dirty="0" smtClean="0"/>
              <a:t>TMS320C66x DSP </a:t>
            </a:r>
            <a:r>
              <a:rPr lang="fr-FR" sz="1800" dirty="0" err="1" smtClean="0"/>
              <a:t>Literature</a:t>
            </a:r>
            <a:r>
              <a:rPr lang="fr-FR" sz="1800" dirty="0" smtClean="0"/>
              <a:t> </a:t>
            </a:r>
            <a:r>
              <a:rPr lang="fr-FR" sz="1800" dirty="0" err="1"/>
              <a:t>Number</a:t>
            </a:r>
            <a:r>
              <a:rPr lang="fr-FR" sz="1800" dirty="0"/>
              <a:t>: </a:t>
            </a:r>
            <a:r>
              <a:rPr lang="fr-FR" sz="1800" dirty="0" smtClean="0"/>
              <a:t>SPRUGH7 </a:t>
            </a:r>
            <a:r>
              <a:rPr lang="fr-FR" sz="1800" b="1" dirty="0" smtClean="0"/>
              <a:t>CPU </a:t>
            </a:r>
            <a:r>
              <a:rPr lang="fr-FR" sz="1800" b="1" dirty="0"/>
              <a:t>and Instruction </a:t>
            </a:r>
            <a:r>
              <a:rPr lang="fr-FR" sz="1800" b="1" dirty="0" smtClean="0"/>
              <a:t>Set</a:t>
            </a:r>
          </a:p>
          <a:p>
            <a:pPr marL="457200" indent="-457200" algn="l">
              <a:buFontTx/>
              <a:buChar char="-"/>
            </a:pPr>
            <a:endParaRPr lang="fr-FR" sz="1800" b="1" dirty="0" smtClean="0"/>
          </a:p>
          <a:p>
            <a:pPr marL="457200" indent="-457200" algn="l">
              <a:buFontTx/>
              <a:buChar char="-"/>
            </a:pPr>
            <a:endParaRPr lang="fr-FR" b="1" dirty="0" smtClean="0"/>
          </a:p>
          <a:p>
            <a:pPr marL="457200" indent="-457200" algn="l">
              <a:buFontTx/>
              <a:buChar char="-"/>
            </a:pPr>
            <a:endParaRPr lang="fr-FR" b="1" dirty="0" smtClean="0"/>
          </a:p>
          <a:p>
            <a:pPr marL="457200" indent="-457200" algn="l">
              <a:buFontTx/>
              <a:buChar char="-"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83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Plateforme </a:t>
            </a:r>
            <a:r>
              <a:rPr lang="fr-FR" dirty="0" err="1"/>
              <a:t>Keystone</a:t>
            </a:r>
            <a:r>
              <a:rPr lang="fr-FR" dirty="0"/>
              <a:t> II</a:t>
            </a:r>
            <a:br>
              <a:rPr lang="fr-FR" dirty="0"/>
            </a:br>
            <a:r>
              <a:rPr lang="fr-FR" dirty="0"/>
              <a:t> (Texas </a:t>
            </a:r>
            <a:r>
              <a:rPr lang="fr-FR" dirty="0" err="1" smtClean="0"/>
              <a:t>Intrument</a:t>
            </a:r>
            <a:r>
              <a:rPr lang="fr-FR" dirty="0"/>
              <a:t>) </a:t>
            </a:r>
          </a:p>
        </p:txBody>
      </p:sp>
      <p:pic>
        <p:nvPicPr>
          <p:cNvPr id="2050" name="Picture 2" descr="C:\Users\Med Aissaoui\Desktop\IESE5\Archi des proc\Images\ds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25" y="1412776"/>
            <a:ext cx="19526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d Aissaoui\Desktop\IESE5\Archi des proc\Images\ARM-Cortex-A15-a-deeper-l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22" y="1520788"/>
            <a:ext cx="1787857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3419872" y="2098317"/>
            <a:ext cx="201622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ix 5"/>
          <p:cNvSpPr/>
          <p:nvPr/>
        </p:nvSpPr>
        <p:spPr>
          <a:xfrm>
            <a:off x="4231717" y="2636912"/>
            <a:ext cx="340283" cy="360040"/>
          </a:xfrm>
          <a:prstGeom prst="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13184" y="4653136"/>
            <a:ext cx="8229600" cy="4032448"/>
          </a:xfrm>
        </p:spPr>
        <p:txBody>
          <a:bodyPr>
            <a:normAutofit/>
          </a:bodyPr>
          <a:lstStyle/>
          <a:p>
            <a:r>
              <a:rPr lang="fr-FR" sz="2400" dirty="0"/>
              <a:t> </a:t>
            </a:r>
            <a:r>
              <a:rPr lang="fr-FR" sz="2400" dirty="0" smtClean="0"/>
              <a:t>DSP Ti 66AK2H14 (</a:t>
            </a:r>
            <a:r>
              <a:rPr lang="fr-FR" sz="2400" dirty="0" err="1" smtClean="0"/>
              <a:t>SoC</a:t>
            </a:r>
            <a:r>
              <a:rPr lang="fr-FR" sz="2400" dirty="0" smtClean="0"/>
              <a:t>):</a:t>
            </a:r>
          </a:p>
          <a:p>
            <a:pPr lvl="1"/>
            <a:r>
              <a:rPr lang="fr-FR" sz="2000" dirty="0" smtClean="0"/>
              <a:t>Libérer de la place sur le circuit imprimé</a:t>
            </a:r>
          </a:p>
          <a:p>
            <a:pPr lvl="1"/>
            <a:r>
              <a:rPr lang="fr-FR" sz="2000" dirty="0" smtClean="0"/>
              <a:t>Réduire le nombre de composants externe </a:t>
            </a:r>
          </a:p>
          <a:p>
            <a:pPr marL="320040" lvl="1" indent="0">
              <a:buNone/>
            </a:pPr>
            <a:r>
              <a:rPr lang="fr-FR" sz="2000" dirty="0" smtClean="0"/>
              <a:t>		</a:t>
            </a:r>
            <a:r>
              <a:rPr lang="fr-FR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fr-FR" sz="2000" dirty="0" smtClean="0">
                <a:solidFill>
                  <a:srgbClr val="FF0000"/>
                </a:solidFill>
              </a:rPr>
              <a:t>Abaisser le coût de la consommation </a:t>
            </a:r>
          </a:p>
          <a:p>
            <a:pPr marL="320040" lvl="1" indent="0">
              <a:buNone/>
            </a:pPr>
            <a:endParaRPr lang="fr-FR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4170068"/>
            <a:ext cx="2862227" cy="226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Med Aissaoui\Desktop\IESE5\Archi des proc\Images\KeyStone_Multicore_DSP_AR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98" y="3140968"/>
            <a:ext cx="1448371" cy="14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717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Plateforme </a:t>
            </a:r>
            <a:r>
              <a:rPr lang="fr-FR" dirty="0" err="1"/>
              <a:t>Keystone</a:t>
            </a:r>
            <a:r>
              <a:rPr lang="fr-FR" dirty="0"/>
              <a:t> II</a:t>
            </a:r>
            <a:br>
              <a:rPr lang="fr-FR" dirty="0"/>
            </a:br>
            <a:r>
              <a:rPr lang="fr-FR" dirty="0"/>
              <a:t> (Texas </a:t>
            </a:r>
            <a:r>
              <a:rPr lang="fr-FR" dirty="0" err="1" smtClean="0"/>
              <a:t>Intrument</a:t>
            </a:r>
            <a:r>
              <a:rPr lang="fr-FR" dirty="0"/>
              <a:t>) </a:t>
            </a:r>
          </a:p>
        </p:txBody>
      </p:sp>
      <p:pic>
        <p:nvPicPr>
          <p:cNvPr id="2050" name="Picture 2" descr="C:\Users\Med Aissaoui\Desktop\IESE5\Archi des proc\Images\ds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25" y="1412776"/>
            <a:ext cx="195262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ed Aissaoui\Desktop\IESE5\Archi des proc\Images\ARM-Cortex-A15-a-deeper-lo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22" y="1520788"/>
            <a:ext cx="1787857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uble flèche horizontale 3"/>
          <p:cNvSpPr/>
          <p:nvPr/>
        </p:nvSpPr>
        <p:spPr>
          <a:xfrm>
            <a:off x="3419872" y="2098317"/>
            <a:ext cx="201622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roix 5"/>
          <p:cNvSpPr/>
          <p:nvPr/>
        </p:nvSpPr>
        <p:spPr>
          <a:xfrm>
            <a:off x="4231717" y="2636912"/>
            <a:ext cx="340283" cy="360040"/>
          </a:xfrm>
          <a:prstGeom prst="pl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81966"/>
            <a:ext cx="575159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6876256" y="4944740"/>
            <a:ext cx="720080" cy="535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C:\Users\Med Aissaoui\Desktop\IESE5\Archi des proc\Images\KeyStone_Multicore_DSP_AR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98" y="3140968"/>
            <a:ext cx="1448371" cy="14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12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éléments de performance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85773"/>
              </p:ext>
            </p:extLst>
          </p:nvPr>
        </p:nvGraphicFramePr>
        <p:xfrm>
          <a:off x="539552" y="1700808"/>
          <a:ext cx="8136904" cy="3941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019"/>
                <a:gridCol w="3278573"/>
                <a:gridCol w="2808312"/>
              </a:tblGrid>
              <a:tr h="40696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Performances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DSP  TMS320C66x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ARM Cortex A-15 </a:t>
                      </a:r>
                      <a:r>
                        <a:rPr lang="fr-FR" dirty="0" err="1" smtClean="0"/>
                        <a:t>MPCore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412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Cœurs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412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Flops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19,2 </a:t>
                      </a:r>
                      <a:r>
                        <a:rPr lang="fr-FR" dirty="0" err="1" smtClean="0"/>
                        <a:t>Gflops</a:t>
                      </a:r>
                      <a:r>
                        <a:rPr lang="fr-FR" dirty="0" smtClean="0"/>
                        <a:t>/Cœur (153)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412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Horloge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1,2 </a:t>
                      </a:r>
                      <a:r>
                        <a:rPr lang="fr-FR" dirty="0" err="1" smtClean="0"/>
                        <a:t>Ghz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1,4 </a:t>
                      </a:r>
                      <a:r>
                        <a:rPr lang="fr-FR" dirty="0" err="1" smtClean="0"/>
                        <a:t>Ghz</a:t>
                      </a:r>
                      <a:endParaRPr lang="fr-FR" dirty="0"/>
                    </a:p>
                  </a:txBody>
                  <a:tcPr/>
                </a:tc>
              </a:tr>
              <a:tr h="75878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Mémoire</a:t>
                      </a:r>
                    </a:p>
                    <a:p>
                      <a:pPr algn="ctr"/>
                      <a:r>
                        <a:rPr lang="fr-FR" dirty="0" smtClean="0"/>
                        <a:t>(cache)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600" dirty="0" smtClean="0"/>
                        <a:t>32 K Byte L1P</a:t>
                      </a:r>
                      <a:r>
                        <a:rPr lang="fr-FR" sz="1600" baseline="0" dirty="0" smtClean="0"/>
                        <a:t> / L1D/</a:t>
                      </a:r>
                      <a:r>
                        <a:rPr lang="fr-FR" sz="1600" baseline="0" dirty="0" err="1" smtClean="0"/>
                        <a:t>Coeur</a:t>
                      </a:r>
                      <a:r>
                        <a:rPr lang="fr-FR" sz="1600" dirty="0" smtClean="0"/>
                        <a:t>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fr-FR" sz="1600" dirty="0" smtClean="0"/>
                        <a:t>1024</a:t>
                      </a:r>
                      <a:r>
                        <a:rPr lang="fr-FR" sz="1600" baseline="0" dirty="0" smtClean="0"/>
                        <a:t> K Byte </a:t>
                      </a:r>
                      <a:r>
                        <a:rPr lang="fr-FR" sz="1600" dirty="0" smtClean="0"/>
                        <a:t>L2 / </a:t>
                      </a:r>
                      <a:r>
                        <a:rPr lang="fr-FR" sz="1600" dirty="0" err="1" smtClean="0"/>
                        <a:t>Coeur</a:t>
                      </a:r>
                      <a:r>
                        <a:rPr lang="fr-FR" sz="1600" dirty="0" smtClean="0"/>
                        <a:t> 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- 32 KB L1P</a:t>
                      </a:r>
                      <a:r>
                        <a:rPr lang="fr-FR" sz="1600" baseline="0" dirty="0" smtClean="0"/>
                        <a:t> / L1D/</a:t>
                      </a:r>
                      <a:r>
                        <a:rPr lang="fr-FR" sz="1600" baseline="0" dirty="0" err="1" smtClean="0"/>
                        <a:t>Coeur</a:t>
                      </a:r>
                      <a:r>
                        <a:rPr lang="fr-FR" sz="16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- 4</a:t>
                      </a:r>
                      <a:r>
                        <a:rPr lang="fr-FR" sz="1600" baseline="0" dirty="0" smtClean="0"/>
                        <a:t> MB </a:t>
                      </a:r>
                      <a:r>
                        <a:rPr lang="fr-FR" sz="1600" dirty="0" smtClean="0"/>
                        <a:t>L2 pour</a:t>
                      </a:r>
                      <a:r>
                        <a:rPr lang="fr-FR" sz="1600" baseline="0" dirty="0" smtClean="0"/>
                        <a:t> l’ARM</a:t>
                      </a:r>
                      <a:r>
                        <a:rPr lang="fr-FR" sz="1600" dirty="0" smtClean="0"/>
                        <a:t> </a:t>
                      </a:r>
                    </a:p>
                  </a:txBody>
                  <a:tcPr/>
                </a:tc>
              </a:tr>
              <a:tr h="71218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Mémoire </a:t>
                      </a:r>
                    </a:p>
                    <a:p>
                      <a:pPr algn="ctr"/>
                      <a:r>
                        <a:rPr lang="fr-FR" dirty="0" smtClean="0"/>
                        <a:t>(partagée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fr-FR" sz="1600" dirty="0" smtClean="0"/>
                        <a:t>6 Mo MSM SRAM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fr-FR" sz="1600" dirty="0" smtClean="0"/>
                        <a:t>Mémoire de protection</a:t>
                      </a:r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12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Voltage 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- </a:t>
                      </a:r>
                      <a:r>
                        <a:rPr lang="fr-FR" dirty="0" err="1" smtClean="0"/>
                        <a:t>SmartReflex</a:t>
                      </a:r>
                      <a:r>
                        <a:rPr lang="fr-FR" dirty="0" smtClean="0"/>
                        <a:t>, tension variable (</a:t>
                      </a:r>
                      <a:r>
                        <a:rPr lang="fr-FR" i="1" dirty="0" smtClean="0"/>
                        <a:t>DVFS)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4126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Technologie CPU</a:t>
                      </a:r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0,028 </a:t>
                      </a:r>
                      <a:r>
                        <a:rPr lang="fr-FR" dirty="0" err="1" smtClean="0"/>
                        <a:t>um</a:t>
                      </a:r>
                      <a:endParaRPr lang="fr-F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93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764"/>
            <a:ext cx="8352928" cy="63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14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La hiérarchie mémoire 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9" y="1772816"/>
            <a:ext cx="4188289" cy="24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78" y="1766514"/>
            <a:ext cx="4143375" cy="24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932040" y="4293096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Associative à deux sens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3009" y="1178853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Cache: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1560" y="4343461"/>
            <a:ext cx="30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Correspondance directe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99788" y="4941168"/>
            <a:ext cx="3996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/>
              <a:t>Récupérer le code du programme à une vitesse d’horloge afin de maintenir une mémoire système étendue.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ctr"/>
            <a:r>
              <a:rPr lang="fr-FR" dirty="0" smtClean="0"/>
              <a:t>La hiérarchie mémoire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3009" y="1178853"/>
            <a:ext cx="243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L1P  (</a:t>
            </a:r>
            <a:r>
              <a:rPr lang="fr-FR" b="1" u="sng" dirty="0" err="1" smtClean="0"/>
              <a:t>level</a:t>
            </a:r>
            <a:r>
              <a:rPr lang="fr-FR" b="1" u="sng" dirty="0" smtClean="0"/>
              <a:t> 1 Program) :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39551" y="1576159"/>
            <a:ext cx="820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Une seule possibilité d’emplacement sur le cache.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DSP tente d’extraire un morceau de code, L1P doit vérifier l’existence de l’adresse demandée 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9" y="2328863"/>
            <a:ext cx="7504711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ccolade ouvrante 3"/>
          <p:cNvSpPr/>
          <p:nvPr/>
        </p:nvSpPr>
        <p:spPr>
          <a:xfrm rot="16200000">
            <a:off x="6656896" y="2558231"/>
            <a:ext cx="504056" cy="1374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868144" y="361880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La taille d’une ligne L1P est de 32 bytes </a:t>
            </a:r>
            <a:endParaRPr lang="fr-FR" dirty="0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4556031" y="2558231"/>
            <a:ext cx="504056" cy="1374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822735" y="3618800"/>
            <a:ext cx="20044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- Adresse de la ligne de cache où les données résident</a:t>
            </a:r>
          </a:p>
          <a:p>
            <a:pPr marL="285750" indent="-285750" algn="ctr">
              <a:buFontTx/>
              <a:buChar char="-"/>
            </a:pPr>
            <a:endParaRPr lang="fr-FR" dirty="0" smtClean="0"/>
          </a:p>
          <a:p>
            <a:pPr algn="ctr"/>
            <a:r>
              <a:rPr lang="fr-FR" dirty="0" smtClean="0"/>
              <a:t>- Dépend de la quantité de L1P configurée comme cache </a:t>
            </a:r>
            <a:endParaRPr lang="fr-FR" dirty="0"/>
          </a:p>
        </p:txBody>
      </p:sp>
      <p:sp>
        <p:nvSpPr>
          <p:cNvPr id="14" name="Accolade ouvrante 13"/>
          <p:cNvSpPr/>
          <p:nvPr/>
        </p:nvSpPr>
        <p:spPr>
          <a:xfrm rot="16200000">
            <a:off x="2155332" y="1820595"/>
            <a:ext cx="504056" cy="29126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67690" y="3650071"/>
            <a:ext cx="319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fr-FR" dirty="0" smtClean="0"/>
              <a:t>Identifier l’emplacement physique réel de l’élément de données</a:t>
            </a:r>
          </a:p>
          <a:p>
            <a:pPr marL="285750" indent="-285750" algn="ctr">
              <a:buFontTx/>
              <a:buChar char="-"/>
            </a:pPr>
            <a:endParaRPr lang="fr-FR" dirty="0" smtClean="0"/>
          </a:p>
          <a:p>
            <a:pPr marL="285750" indent="-285750" algn="ctr">
              <a:buFontTx/>
              <a:buChar char="-"/>
            </a:pPr>
            <a:r>
              <a:rPr lang="fr-FR" dirty="0" smtClean="0"/>
              <a:t>Si Tag correspond et </a:t>
            </a:r>
            <a:r>
              <a:rPr lang="fr-FR" dirty="0" err="1" smtClean="0"/>
              <a:t>Valid</a:t>
            </a:r>
            <a:r>
              <a:rPr lang="fr-FR" dirty="0" smtClean="0"/>
              <a:t> = set</a:t>
            </a:r>
          </a:p>
          <a:p>
            <a:pPr algn="ctr"/>
            <a:r>
              <a:rPr lang="fr-FR" dirty="0" smtClean="0"/>
              <a:t>  </a:t>
            </a:r>
            <a:r>
              <a:rPr lang="fr-FR" dirty="0" smtClean="0">
                <a:sym typeface="Wingdings" panose="05000000000000000000" pitchFamily="2" charset="2"/>
              </a:rPr>
              <a:t></a:t>
            </a:r>
            <a:r>
              <a:rPr lang="fr-FR" dirty="0" smtClean="0"/>
              <a:t> « hit » les données sont lues directement à partir de l’emplacement de L1P et renvoyées au DSP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Protection de la 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Cache DSP réparti en pages</a:t>
            </a:r>
          </a:p>
          <a:p>
            <a:r>
              <a:rPr lang="fr-FR" dirty="0" smtClean="0"/>
              <a:t>Autorisation d’accès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48" y="2852936"/>
            <a:ext cx="5508104" cy="363439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748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1600</TotalTime>
  <Words>686</Words>
  <Application>Microsoft Office PowerPoint</Application>
  <PresentationFormat>Affichage à l'écran (4:3)</PresentationFormat>
  <Paragraphs>202</Paragraphs>
  <Slides>26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Capitaux</vt:lpstr>
      <vt:lpstr>Architecture des Processeurs  - DSP TI 66AK2H14 -</vt:lpstr>
      <vt:lpstr>Plan</vt:lpstr>
      <vt:lpstr>Plateforme Keystone II  (Texas Intrument) </vt:lpstr>
      <vt:lpstr>Plateforme Keystone II  (Texas Intrument) </vt:lpstr>
      <vt:lpstr>Les éléments de performance</vt:lpstr>
      <vt:lpstr>Présentation PowerPoint</vt:lpstr>
      <vt:lpstr>La hiérarchie mémoire </vt:lpstr>
      <vt:lpstr>La hiérarchie mémoire </vt:lpstr>
      <vt:lpstr>Protection de la mémoire</vt:lpstr>
      <vt:lpstr>Pipeline</vt:lpstr>
      <vt:lpstr>Pipeline : Fetch</vt:lpstr>
      <vt:lpstr>Pipeline : Decode</vt:lpstr>
      <vt:lpstr>Pipeline : Execute</vt:lpstr>
      <vt:lpstr>Pipeline : Exemple</vt:lpstr>
      <vt:lpstr>Jeux d’instruction</vt:lpstr>
      <vt:lpstr>Jeux d’instruction : calcul</vt:lpstr>
      <vt:lpstr>Jeux d’instruction : Software Pipelined Loop</vt:lpstr>
      <vt:lpstr>Jeux d’instruction : Produit complexe vecteur 1x2 avec matrice 2x2</vt:lpstr>
      <vt:lpstr>Multiplication champs de Galois</vt:lpstr>
      <vt:lpstr>Outils logiciels: Développement</vt:lpstr>
      <vt:lpstr>Outils logiciels: Développement</vt:lpstr>
      <vt:lpstr>Outils logiciels: Compilateur</vt:lpstr>
      <vt:lpstr>Outils logiciels: Librairies</vt:lpstr>
      <vt:lpstr>Outils logiciels: Modèles</vt:lpstr>
      <vt:lpstr>Domaine d’utilisation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Keystone (Texas intrument)</dc:title>
  <dc:creator>Med Aissaoui</dc:creator>
  <cp:lastModifiedBy>Windows User</cp:lastModifiedBy>
  <cp:revision>131</cp:revision>
  <dcterms:created xsi:type="dcterms:W3CDTF">2017-01-02T21:42:41Z</dcterms:created>
  <dcterms:modified xsi:type="dcterms:W3CDTF">2017-01-09T13:35:49Z</dcterms:modified>
</cp:coreProperties>
</file>