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6"/>
    <p:sldMasterId id="2147483712" r:id="rId7"/>
  </p:sldMasterIdLst>
  <p:notesMasterIdLst>
    <p:notesMasterId r:id="rId18"/>
  </p:notesMasterIdLst>
  <p:handoutMasterIdLst>
    <p:handoutMasterId r:id="rId19"/>
  </p:handoutMasterIdLst>
  <p:sldIdLst>
    <p:sldId id="258" r:id="rId8"/>
    <p:sldId id="411" r:id="rId9"/>
    <p:sldId id="987" r:id="rId10"/>
    <p:sldId id="989" r:id="rId11"/>
    <p:sldId id="986" r:id="rId12"/>
    <p:sldId id="988" r:id="rId13"/>
    <p:sldId id="990" r:id="rId14"/>
    <p:sldId id="994" r:id="rId15"/>
    <p:sldId id="979" r:id="rId16"/>
    <p:sldId id="25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5865"/>
    <a:srgbClr val="DB6C30"/>
    <a:srgbClr val="DB6D32"/>
    <a:srgbClr val="F3F3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420" y="5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2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4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519A0-78CB-4E85-BDD7-0175329041AC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D04B4-5DD0-4898-8F9C-518F62E77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926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BDF4F-FAE4-4E7A-B003-7AAF79F14F3C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2FB45-5863-49D1-8926-D42AE452A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20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>
                <a:solidFill>
                  <a:schemeClr val="bg2"/>
                </a:solidFill>
              </a:rPr>
              <a:t>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189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6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52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9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08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79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88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21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9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2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47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8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42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2290-0477-46BB-87A2-28AB474124F3}" type="datetime1">
              <a:rPr lang="nl-BE" smtClean="0"/>
              <a:t>26/03/2021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10896533" y="6048000"/>
            <a:ext cx="1248000" cy="288000"/>
          </a:xfrm>
        </p:spPr>
        <p:txBody>
          <a:bodyPr/>
          <a:lstStyle>
            <a:lvl1pPr>
              <a:defRPr sz="1200"/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720000" y="1349999"/>
            <a:ext cx="11112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0337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96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32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1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2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8" r:id="rId4"/>
    <p:sldLayoutId id="2147483709" r:id="rId5"/>
    <p:sldLayoutId id="2147483711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65815-05F0-455F-BBD6-9680ABD9D1CB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07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dmin.kuleuven.be/icts/HPCinfo_form/HPC-info-formulier" TargetMode="External"/><Relationship Id="rId2" Type="http://schemas.openxmlformats.org/officeDocument/2006/relationships/hyperlink" Target="mailto:hpcinfo@kuleuven.be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status.kuleuven.be/hpc" TargetMode="External"/><Relationship Id="rId4" Type="http://schemas.openxmlformats.org/officeDocument/2006/relationships/hyperlink" Target="http://www.vscentrum.b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4E5865"/>
                </a:solidFill>
              </a:rPr>
              <a:t>Start with VSC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80693D-954B-42FB-8788-F8B384E06BD8}"/>
              </a:ext>
            </a:extLst>
          </p:cNvPr>
          <p:cNvSpPr/>
          <p:nvPr/>
        </p:nvSpPr>
        <p:spPr>
          <a:xfrm>
            <a:off x="731520" y="4599101"/>
            <a:ext cx="6875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800" dirty="0">
                <a:solidFill>
                  <a:srgbClr val="4E5865"/>
                </a:solidFill>
                <a:latin typeface="+mj-lt"/>
              </a:rPr>
              <a:t>https://hpcleuven.github.io/HPC-intro/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F58BFEB-B72A-4BCF-B58D-8428C7B964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7" t="11172" r="11763" b="11280"/>
          <a:stretch/>
        </p:blipFill>
        <p:spPr>
          <a:xfrm>
            <a:off x="8630175" y="2889101"/>
            <a:ext cx="3420000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382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7250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demo/test yourself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24691" y="1620000"/>
            <a:ext cx="11112000" cy="4428000"/>
          </a:xfrm>
        </p:spPr>
        <p:txBody>
          <a:bodyPr/>
          <a:lstStyle/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Request membership to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lp_hpcintro_training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group (account.vscentrum.be)</a:t>
            </a:r>
          </a:p>
          <a:p>
            <a:pPr marL="914400" lvl="2" indent="0">
              <a:buNone/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Login with putty</a:t>
            </a:r>
          </a:p>
          <a:p>
            <a:pPr marL="914400" lvl="2" indent="0">
              <a:buNone/>
            </a:pP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Filetransfer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with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Filezilla</a:t>
            </a: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Login with NX</a:t>
            </a:r>
          </a:p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 disk quota</a:t>
            </a:r>
          </a:p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 the credits</a:t>
            </a:r>
          </a:p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Check/load/list/unload/purge module</a:t>
            </a:r>
          </a:p>
          <a:p>
            <a:pPr marL="914400" lvl="2" indent="0">
              <a:buNone/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5" name="Freeform 88">
            <a:extLst>
              <a:ext uri="{FF2B5EF4-FFF2-40B4-BE49-F238E27FC236}">
                <a16:creationId xmlns:a16="http://schemas.microsoft.com/office/drawing/2014/main" id="{E59CD95E-A0B4-4CD0-A03F-26D376630962}"/>
              </a:ext>
            </a:extLst>
          </p:cNvPr>
          <p:cNvSpPr>
            <a:spLocks noEditPoints="1"/>
          </p:cNvSpPr>
          <p:nvPr/>
        </p:nvSpPr>
        <p:spPr bwMode="auto">
          <a:xfrm>
            <a:off x="1086903" y="4406886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Freeform 88">
            <a:extLst>
              <a:ext uri="{FF2B5EF4-FFF2-40B4-BE49-F238E27FC236}">
                <a16:creationId xmlns:a16="http://schemas.microsoft.com/office/drawing/2014/main" id="{65F637CD-E585-4211-9AC6-7F5088A21CEE}"/>
              </a:ext>
            </a:extLst>
          </p:cNvPr>
          <p:cNvSpPr>
            <a:spLocks noEditPoints="1"/>
          </p:cNvSpPr>
          <p:nvPr/>
        </p:nvSpPr>
        <p:spPr bwMode="auto">
          <a:xfrm>
            <a:off x="1073327" y="2467849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Freeform 88">
            <a:extLst>
              <a:ext uri="{FF2B5EF4-FFF2-40B4-BE49-F238E27FC236}">
                <a16:creationId xmlns:a16="http://schemas.microsoft.com/office/drawing/2014/main" id="{BC5445A2-941D-4AF1-A0F9-09503D94E0B9}"/>
              </a:ext>
            </a:extLst>
          </p:cNvPr>
          <p:cNvSpPr>
            <a:spLocks noEditPoints="1"/>
          </p:cNvSpPr>
          <p:nvPr/>
        </p:nvSpPr>
        <p:spPr bwMode="auto">
          <a:xfrm>
            <a:off x="1086903" y="2855141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88">
            <a:extLst>
              <a:ext uri="{FF2B5EF4-FFF2-40B4-BE49-F238E27FC236}">
                <a16:creationId xmlns:a16="http://schemas.microsoft.com/office/drawing/2014/main" id="{F701885F-A339-4619-93F3-EEE78CBA5609}"/>
              </a:ext>
            </a:extLst>
          </p:cNvPr>
          <p:cNvSpPr>
            <a:spLocks noEditPoints="1"/>
          </p:cNvSpPr>
          <p:nvPr/>
        </p:nvSpPr>
        <p:spPr bwMode="auto">
          <a:xfrm>
            <a:off x="1086903" y="3236819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Freeform 88">
            <a:extLst>
              <a:ext uri="{FF2B5EF4-FFF2-40B4-BE49-F238E27FC236}">
                <a16:creationId xmlns:a16="http://schemas.microsoft.com/office/drawing/2014/main" id="{78FFB05A-285A-4964-8605-BBA591D56CA2}"/>
              </a:ext>
            </a:extLst>
          </p:cNvPr>
          <p:cNvSpPr>
            <a:spLocks noEditPoints="1"/>
          </p:cNvSpPr>
          <p:nvPr/>
        </p:nvSpPr>
        <p:spPr bwMode="auto">
          <a:xfrm>
            <a:off x="1073327" y="1634966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88">
            <a:extLst>
              <a:ext uri="{FF2B5EF4-FFF2-40B4-BE49-F238E27FC236}">
                <a16:creationId xmlns:a16="http://schemas.microsoft.com/office/drawing/2014/main" id="{EE8040AE-C50F-4C1D-B275-E5E0D0909720}"/>
              </a:ext>
            </a:extLst>
          </p:cNvPr>
          <p:cNvSpPr>
            <a:spLocks noEditPoints="1"/>
          </p:cNvSpPr>
          <p:nvPr/>
        </p:nvSpPr>
        <p:spPr bwMode="auto">
          <a:xfrm>
            <a:off x="1086903" y="3632302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88">
            <a:extLst>
              <a:ext uri="{FF2B5EF4-FFF2-40B4-BE49-F238E27FC236}">
                <a16:creationId xmlns:a16="http://schemas.microsoft.com/office/drawing/2014/main" id="{D14B16C8-3491-4D77-83BA-8C2CF37F8F9C}"/>
              </a:ext>
            </a:extLst>
          </p:cNvPr>
          <p:cNvSpPr>
            <a:spLocks noEditPoints="1"/>
          </p:cNvSpPr>
          <p:nvPr/>
        </p:nvSpPr>
        <p:spPr bwMode="auto">
          <a:xfrm>
            <a:off x="1086903" y="4019594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787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demo/test yourself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24690" y="1620000"/>
            <a:ext cx="11667309" cy="4428000"/>
          </a:xfrm>
        </p:spPr>
        <p:txBody>
          <a:bodyPr/>
          <a:lstStyle/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Copy intro training files 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(/apps/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leuven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/training/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HPC_intro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to your 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$VSC_DATA</a:t>
            </a:r>
          </a:p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Submit 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cpujob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to the cluster</a:t>
            </a:r>
          </a:p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List all your jobs (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qstat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)</a:t>
            </a:r>
          </a:p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 the information about the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cpujob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(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checkjob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)</a:t>
            </a:r>
          </a:p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Modify the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mat.pbs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script to request 1 node, 36 cores for 30 minutes and get the notification about job start/end by e-mail</a:t>
            </a:r>
          </a:p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 the status of all the jobs</a:t>
            </a:r>
          </a:p>
          <a:p>
            <a:pPr marL="914400" lvl="2" indent="0">
              <a:buNone/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6" name="Freeform 88">
            <a:extLst>
              <a:ext uri="{FF2B5EF4-FFF2-40B4-BE49-F238E27FC236}">
                <a16:creationId xmlns:a16="http://schemas.microsoft.com/office/drawing/2014/main" id="{65F637CD-E585-4211-9AC6-7F5088A21CEE}"/>
              </a:ext>
            </a:extLst>
          </p:cNvPr>
          <p:cNvSpPr>
            <a:spLocks noEditPoints="1"/>
          </p:cNvSpPr>
          <p:nvPr/>
        </p:nvSpPr>
        <p:spPr bwMode="auto">
          <a:xfrm>
            <a:off x="1073327" y="2401174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Freeform 88">
            <a:extLst>
              <a:ext uri="{FF2B5EF4-FFF2-40B4-BE49-F238E27FC236}">
                <a16:creationId xmlns:a16="http://schemas.microsoft.com/office/drawing/2014/main" id="{BC5445A2-941D-4AF1-A0F9-09503D94E0B9}"/>
              </a:ext>
            </a:extLst>
          </p:cNvPr>
          <p:cNvSpPr>
            <a:spLocks noEditPoints="1"/>
          </p:cNvSpPr>
          <p:nvPr/>
        </p:nvSpPr>
        <p:spPr bwMode="auto">
          <a:xfrm>
            <a:off x="1086903" y="2807516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88">
            <a:extLst>
              <a:ext uri="{FF2B5EF4-FFF2-40B4-BE49-F238E27FC236}">
                <a16:creationId xmlns:a16="http://schemas.microsoft.com/office/drawing/2014/main" id="{F701885F-A339-4619-93F3-EEE78CBA5609}"/>
              </a:ext>
            </a:extLst>
          </p:cNvPr>
          <p:cNvSpPr>
            <a:spLocks noEditPoints="1"/>
          </p:cNvSpPr>
          <p:nvPr/>
        </p:nvSpPr>
        <p:spPr bwMode="auto">
          <a:xfrm>
            <a:off x="1086903" y="3170144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Freeform 88">
            <a:extLst>
              <a:ext uri="{FF2B5EF4-FFF2-40B4-BE49-F238E27FC236}">
                <a16:creationId xmlns:a16="http://schemas.microsoft.com/office/drawing/2014/main" id="{78FFB05A-285A-4964-8605-BBA591D56CA2}"/>
              </a:ext>
            </a:extLst>
          </p:cNvPr>
          <p:cNvSpPr>
            <a:spLocks noEditPoints="1"/>
          </p:cNvSpPr>
          <p:nvPr/>
        </p:nvSpPr>
        <p:spPr bwMode="auto">
          <a:xfrm>
            <a:off x="1073327" y="1634966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88">
            <a:extLst>
              <a:ext uri="{FF2B5EF4-FFF2-40B4-BE49-F238E27FC236}">
                <a16:creationId xmlns:a16="http://schemas.microsoft.com/office/drawing/2014/main" id="{EE8040AE-C50F-4C1D-B275-E5E0D0909720}"/>
              </a:ext>
            </a:extLst>
          </p:cNvPr>
          <p:cNvSpPr>
            <a:spLocks noEditPoints="1"/>
          </p:cNvSpPr>
          <p:nvPr/>
        </p:nvSpPr>
        <p:spPr bwMode="auto">
          <a:xfrm>
            <a:off x="1086903" y="3576475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88">
            <a:extLst>
              <a:ext uri="{FF2B5EF4-FFF2-40B4-BE49-F238E27FC236}">
                <a16:creationId xmlns:a16="http://schemas.microsoft.com/office/drawing/2014/main" id="{6E3C6FD9-C0E9-49F8-83EA-3D4B35E32B47}"/>
              </a:ext>
            </a:extLst>
          </p:cNvPr>
          <p:cNvSpPr>
            <a:spLocks noEditPoints="1"/>
          </p:cNvSpPr>
          <p:nvPr/>
        </p:nvSpPr>
        <p:spPr bwMode="auto">
          <a:xfrm>
            <a:off x="1073326" y="4279023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09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 - monitoring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87384" y="1619999"/>
            <a:ext cx="11817530" cy="4872875"/>
          </a:xfrm>
        </p:spPr>
        <p:txBody>
          <a:bodyPr/>
          <a:lstStyle/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Submit an interactive job</a:t>
            </a:r>
          </a:p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Run your program on a compute node</a:t>
            </a:r>
          </a:p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Open a new terminal and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ssh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to a compute node </a:t>
            </a:r>
          </a:p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 the resources usage (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top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)</a:t>
            </a:r>
          </a:p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Submit an interactive job to GPU node</a:t>
            </a:r>
          </a:p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Run your program on a compute node</a:t>
            </a:r>
          </a:p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Open a new terminal and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ssh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to a compute node </a:t>
            </a:r>
          </a:p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 the resources and GPU usage (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top, 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nvidia-smi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or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watch “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nvidia-smi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”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)</a:t>
            </a:r>
          </a:p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Submit a batch GPU job </a:t>
            </a:r>
          </a:p>
          <a:p>
            <a:pPr marL="357188" lvl="2" indent="0">
              <a:buNone/>
              <a:tabLst>
                <a:tab pos="1076325" algn="l"/>
              </a:tabLst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While the job is running get the information about the node (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checkjob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) and check usage of resources on the node (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ssh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top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nvidia-smi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Freeform 88">
            <a:extLst>
              <a:ext uri="{FF2B5EF4-FFF2-40B4-BE49-F238E27FC236}">
                <a16:creationId xmlns:a16="http://schemas.microsoft.com/office/drawing/2014/main" id="{78FFB05A-285A-4964-8605-BBA591D56CA2}"/>
              </a:ext>
            </a:extLst>
          </p:cNvPr>
          <p:cNvSpPr>
            <a:spLocks noEditPoints="1"/>
          </p:cNvSpPr>
          <p:nvPr/>
        </p:nvSpPr>
        <p:spPr bwMode="auto">
          <a:xfrm>
            <a:off x="287384" y="1639662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Freeform 88">
            <a:extLst>
              <a:ext uri="{FF2B5EF4-FFF2-40B4-BE49-F238E27FC236}">
                <a16:creationId xmlns:a16="http://schemas.microsoft.com/office/drawing/2014/main" id="{D00A06FB-9EC6-47F1-8614-0E4A5529A9F9}"/>
              </a:ext>
            </a:extLst>
          </p:cNvPr>
          <p:cNvSpPr>
            <a:spLocks noEditPoints="1"/>
          </p:cNvSpPr>
          <p:nvPr/>
        </p:nvSpPr>
        <p:spPr bwMode="auto">
          <a:xfrm>
            <a:off x="300966" y="3240943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88">
            <a:extLst>
              <a:ext uri="{FF2B5EF4-FFF2-40B4-BE49-F238E27FC236}">
                <a16:creationId xmlns:a16="http://schemas.microsoft.com/office/drawing/2014/main" id="{36530DC9-719C-4FEC-93F4-7409EF8CAECC}"/>
              </a:ext>
            </a:extLst>
          </p:cNvPr>
          <p:cNvSpPr>
            <a:spLocks noEditPoints="1"/>
          </p:cNvSpPr>
          <p:nvPr/>
        </p:nvSpPr>
        <p:spPr bwMode="auto">
          <a:xfrm>
            <a:off x="300966" y="5129685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450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 – </a:t>
            </a:r>
            <a:r>
              <a:rPr lang="en-US" altLang="zh-TW" dirty="0" err="1">
                <a:solidFill>
                  <a:srgbClr val="4E5865"/>
                </a:solidFill>
                <a:ea typeface="新細明體" panose="02020500000000000000" pitchFamily="18" charset="-120"/>
              </a:rPr>
              <a:t>conda</a:t>
            </a:r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 installation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87384" y="1619999"/>
            <a:ext cx="11817530" cy="4872875"/>
          </a:xfrm>
        </p:spPr>
        <p:txBody>
          <a:bodyPr/>
          <a:lstStyle/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Install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miniconda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in your 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$VSC_DATA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directory</a:t>
            </a:r>
          </a:p>
          <a:p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https://repo.continuum.io/miniconda/Miniconda3-latest-Linux-x86_64.sh </a:t>
            </a:r>
          </a:p>
          <a:p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Miniconda3-latest-Linux-x86_64.sh -b -p $VSC_DATA/miniconda3 </a:t>
            </a:r>
          </a:p>
          <a:p>
            <a:pPr marL="357188" indent="0">
              <a:buNone/>
            </a:pP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Add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a PATH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to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conda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: </a:t>
            </a:r>
          </a:p>
          <a:p>
            <a:r>
              <a:rPr lang="nl-BE" alt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export PATH="${VSC_DATA}/miniconda3/bin:${PATH}" </a:t>
            </a:r>
          </a:p>
          <a:p>
            <a:pPr marL="357188" indent="0">
              <a:buNone/>
            </a:pP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Check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if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conda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in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added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to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your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$PATH ($ </a:t>
            </a:r>
            <a:r>
              <a:rPr lang="nl-BE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57188" indent="0">
              <a:buNone/>
            </a:pP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Add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it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to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$PATH 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in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your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BE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nl-BE" sz="2000" dirty="0">
              <a:solidFill>
                <a:srgbClr val="4E5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1463" indent="-271463"/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echo 'export PATH="${VSC_DATA}/miniconda3/bin:${PATH}" ' &gt;&gt; .</a:t>
            </a:r>
            <a:r>
              <a:rPr lang="nl-BE" sz="20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endParaRPr lang="nl-BE" sz="2400" dirty="0">
              <a:solidFill>
                <a:srgbClr val="4E5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Freeform 88">
            <a:extLst>
              <a:ext uri="{FF2B5EF4-FFF2-40B4-BE49-F238E27FC236}">
                <a16:creationId xmlns:a16="http://schemas.microsoft.com/office/drawing/2014/main" id="{78FFB05A-285A-4964-8605-BBA591D56CA2}"/>
              </a:ext>
            </a:extLst>
          </p:cNvPr>
          <p:cNvSpPr>
            <a:spLocks noEditPoints="1"/>
          </p:cNvSpPr>
          <p:nvPr/>
        </p:nvSpPr>
        <p:spPr bwMode="auto">
          <a:xfrm>
            <a:off x="287384" y="1639662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Freeform 88">
            <a:extLst>
              <a:ext uri="{FF2B5EF4-FFF2-40B4-BE49-F238E27FC236}">
                <a16:creationId xmlns:a16="http://schemas.microsoft.com/office/drawing/2014/main" id="{D00A06FB-9EC6-47F1-8614-0E4A5529A9F9}"/>
              </a:ext>
            </a:extLst>
          </p:cNvPr>
          <p:cNvSpPr>
            <a:spLocks noEditPoints="1"/>
          </p:cNvSpPr>
          <p:nvPr/>
        </p:nvSpPr>
        <p:spPr bwMode="auto">
          <a:xfrm>
            <a:off x="287383" y="2914163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88">
            <a:extLst>
              <a:ext uri="{FF2B5EF4-FFF2-40B4-BE49-F238E27FC236}">
                <a16:creationId xmlns:a16="http://schemas.microsoft.com/office/drawing/2014/main" id="{36530DC9-719C-4FEC-93F4-7409EF8CAECC}"/>
              </a:ext>
            </a:extLst>
          </p:cNvPr>
          <p:cNvSpPr>
            <a:spLocks noEditPoints="1"/>
          </p:cNvSpPr>
          <p:nvPr/>
        </p:nvSpPr>
        <p:spPr bwMode="auto">
          <a:xfrm>
            <a:off x="287383" y="3777169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88">
            <a:extLst>
              <a:ext uri="{FF2B5EF4-FFF2-40B4-BE49-F238E27FC236}">
                <a16:creationId xmlns:a16="http://schemas.microsoft.com/office/drawing/2014/main" id="{995BC0CE-550B-41AA-8DB3-9800E150E281}"/>
              </a:ext>
            </a:extLst>
          </p:cNvPr>
          <p:cNvSpPr>
            <a:spLocks noEditPoints="1"/>
          </p:cNvSpPr>
          <p:nvPr/>
        </p:nvSpPr>
        <p:spPr bwMode="auto">
          <a:xfrm>
            <a:off x="287383" y="4248987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51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 – </a:t>
            </a:r>
            <a:r>
              <a:rPr lang="en-US" altLang="zh-TW" dirty="0" err="1">
                <a:solidFill>
                  <a:srgbClr val="4E5865"/>
                </a:solidFill>
                <a:ea typeface="新細明體" panose="02020500000000000000" pitchFamily="18" charset="-120"/>
              </a:rPr>
              <a:t>conda</a:t>
            </a:r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 usage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87384" y="1620000"/>
            <a:ext cx="11817530" cy="4428000"/>
          </a:xfrm>
        </p:spPr>
        <p:txBody>
          <a:bodyPr/>
          <a:lstStyle/>
          <a:p>
            <a:pPr marL="361950" indent="0">
              <a:buNone/>
            </a:pPr>
            <a:r>
              <a:rPr lang="nl-BE" dirty="0" err="1">
                <a:solidFill>
                  <a:srgbClr val="4E5865"/>
                </a:solidFill>
              </a:rPr>
              <a:t>Create</a:t>
            </a:r>
            <a:r>
              <a:rPr lang="nl-BE" dirty="0">
                <a:solidFill>
                  <a:srgbClr val="4E5865"/>
                </a:solidFill>
              </a:rPr>
              <a:t> a </a:t>
            </a:r>
            <a:r>
              <a:rPr lang="nl-BE" dirty="0" err="1">
                <a:solidFill>
                  <a:srgbClr val="4E5865"/>
                </a:solidFill>
              </a:rPr>
              <a:t>conda</a:t>
            </a:r>
            <a:r>
              <a:rPr lang="nl-BE" dirty="0">
                <a:solidFill>
                  <a:srgbClr val="4E5865"/>
                </a:solidFill>
              </a:rPr>
              <a:t> environment </a:t>
            </a:r>
            <a:r>
              <a:rPr lang="nl-BE" dirty="0" err="1">
                <a:solidFill>
                  <a:srgbClr val="4E5865"/>
                </a:solidFill>
              </a:rPr>
              <a:t>including</a:t>
            </a:r>
            <a:r>
              <a:rPr lang="nl-BE" dirty="0">
                <a:solidFill>
                  <a:srgbClr val="4E5865"/>
                </a:solidFill>
              </a:rPr>
              <a:t> </a:t>
            </a:r>
            <a:r>
              <a:rPr lang="nl-BE" dirty="0" err="1">
                <a:solidFill>
                  <a:srgbClr val="4E5865"/>
                </a:solidFill>
              </a:rPr>
              <a:t>Jupyter</a:t>
            </a:r>
            <a:endParaRPr lang="nl-BE" dirty="0">
              <a:solidFill>
                <a:srgbClr val="4E5865"/>
              </a:solidFill>
            </a:endParaRPr>
          </a:p>
          <a:p>
            <a:pPr marL="361950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-n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endParaRPr lang="nl-BE" dirty="0">
              <a:solidFill>
                <a:srgbClr val="4E5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1950" indent="0">
              <a:buNone/>
            </a:pPr>
            <a:r>
              <a:rPr lang="nl-BE" dirty="0" err="1">
                <a:solidFill>
                  <a:srgbClr val="4E5865"/>
                </a:solidFill>
              </a:rPr>
              <a:t>Activate</a:t>
            </a:r>
            <a:r>
              <a:rPr lang="nl-BE" dirty="0">
                <a:solidFill>
                  <a:srgbClr val="4E5865"/>
                </a:solidFill>
              </a:rPr>
              <a:t> </a:t>
            </a:r>
            <a:r>
              <a:rPr lang="nl-BE" dirty="0" err="1">
                <a:solidFill>
                  <a:srgbClr val="4E5865"/>
                </a:solidFill>
              </a:rPr>
              <a:t>this</a:t>
            </a:r>
            <a:r>
              <a:rPr lang="nl-BE" dirty="0">
                <a:solidFill>
                  <a:srgbClr val="4E5865"/>
                </a:solidFill>
              </a:rPr>
              <a:t> environment</a:t>
            </a:r>
          </a:p>
          <a:p>
            <a:pPr marL="361950" indent="0">
              <a:buNone/>
            </a:pP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science</a:t>
            </a:r>
          </a:p>
          <a:p>
            <a:pPr marL="361950" indent="0">
              <a:buNone/>
            </a:pPr>
            <a:r>
              <a:rPr lang="en-US" dirty="0">
                <a:solidFill>
                  <a:srgbClr val="4E5865"/>
                </a:solidFill>
              </a:rPr>
              <a:t>Add matplotlib package to this environment</a:t>
            </a:r>
          </a:p>
          <a:p>
            <a:pPr marL="361950" indent="0">
              <a:buNone/>
            </a:pP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matplotlib</a:t>
            </a:r>
          </a:p>
          <a:p>
            <a:pPr marL="361950" indent="0">
              <a:buNone/>
            </a:pPr>
            <a:r>
              <a:rPr lang="en-US" dirty="0">
                <a:solidFill>
                  <a:srgbClr val="4E5865"/>
                </a:solidFill>
              </a:rPr>
              <a:t>Return to original environment</a:t>
            </a:r>
          </a:p>
          <a:p>
            <a:pPr marL="361950" indent="0">
              <a:buNone/>
            </a:pP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deactivate</a:t>
            </a:r>
          </a:p>
          <a:p>
            <a:pPr marL="361950" indent="0">
              <a:buNone/>
            </a:pPr>
            <a:endParaRPr lang="nl-BE" sz="2400" dirty="0">
              <a:solidFill>
                <a:srgbClr val="4E5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Freeform 88">
            <a:extLst>
              <a:ext uri="{FF2B5EF4-FFF2-40B4-BE49-F238E27FC236}">
                <a16:creationId xmlns:a16="http://schemas.microsoft.com/office/drawing/2014/main" id="{78FFB05A-285A-4964-8605-BBA591D56CA2}"/>
              </a:ext>
            </a:extLst>
          </p:cNvPr>
          <p:cNvSpPr>
            <a:spLocks noEditPoints="1"/>
          </p:cNvSpPr>
          <p:nvPr/>
        </p:nvSpPr>
        <p:spPr bwMode="auto">
          <a:xfrm>
            <a:off x="287384" y="1639662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Freeform 88">
            <a:extLst>
              <a:ext uri="{FF2B5EF4-FFF2-40B4-BE49-F238E27FC236}">
                <a16:creationId xmlns:a16="http://schemas.microsoft.com/office/drawing/2014/main" id="{D00A06FB-9EC6-47F1-8614-0E4A5529A9F9}"/>
              </a:ext>
            </a:extLst>
          </p:cNvPr>
          <p:cNvSpPr>
            <a:spLocks noEditPoints="1"/>
          </p:cNvSpPr>
          <p:nvPr/>
        </p:nvSpPr>
        <p:spPr bwMode="auto">
          <a:xfrm>
            <a:off x="287384" y="2733188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88">
            <a:extLst>
              <a:ext uri="{FF2B5EF4-FFF2-40B4-BE49-F238E27FC236}">
                <a16:creationId xmlns:a16="http://schemas.microsoft.com/office/drawing/2014/main" id="{5B24FBC8-96C3-4BAC-BFE7-A68F0A31EDD9}"/>
              </a:ext>
            </a:extLst>
          </p:cNvPr>
          <p:cNvSpPr>
            <a:spLocks noEditPoints="1"/>
          </p:cNvSpPr>
          <p:nvPr/>
        </p:nvSpPr>
        <p:spPr bwMode="auto">
          <a:xfrm>
            <a:off x="287383" y="3725684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88">
            <a:extLst>
              <a:ext uri="{FF2B5EF4-FFF2-40B4-BE49-F238E27FC236}">
                <a16:creationId xmlns:a16="http://schemas.microsoft.com/office/drawing/2014/main" id="{865ACDC8-39A6-4528-8542-8E16E836D201}"/>
              </a:ext>
            </a:extLst>
          </p:cNvPr>
          <p:cNvSpPr>
            <a:spLocks noEditPoints="1"/>
          </p:cNvSpPr>
          <p:nvPr/>
        </p:nvSpPr>
        <p:spPr bwMode="auto">
          <a:xfrm>
            <a:off x="287383" y="4718180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886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 – notebooks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74470" y="1639662"/>
            <a:ext cx="11817530" cy="4428000"/>
          </a:xfrm>
        </p:spPr>
        <p:txBody>
          <a:bodyPr/>
          <a:lstStyle/>
          <a:p>
            <a:pPr marL="361950" indent="0">
              <a:buNone/>
            </a:pPr>
            <a:r>
              <a:rPr lang="nl-BE" sz="2600" dirty="0">
                <a:solidFill>
                  <a:srgbClr val="4E5865"/>
                </a:solidFill>
              </a:rPr>
              <a:t>Start </a:t>
            </a:r>
            <a:r>
              <a:rPr lang="nl-BE" sz="2600" dirty="0" err="1">
                <a:solidFill>
                  <a:srgbClr val="4E5865"/>
                </a:solidFill>
              </a:rPr>
              <a:t>an</a:t>
            </a:r>
            <a:r>
              <a:rPr lang="nl-BE" sz="2600" dirty="0">
                <a:solidFill>
                  <a:srgbClr val="4E5865"/>
                </a:solidFill>
              </a:rPr>
              <a:t> </a:t>
            </a:r>
            <a:r>
              <a:rPr lang="nl-BE" sz="2600" dirty="0" err="1">
                <a:solidFill>
                  <a:srgbClr val="4E5865"/>
                </a:solidFill>
              </a:rPr>
              <a:t>interactive</a:t>
            </a:r>
            <a:r>
              <a:rPr lang="nl-BE" sz="2600" dirty="0">
                <a:solidFill>
                  <a:srgbClr val="4E5865"/>
                </a:solidFill>
              </a:rPr>
              <a:t> GPU job</a:t>
            </a:r>
          </a:p>
          <a:p>
            <a:pPr marL="361950" indent="0">
              <a:buNone/>
            </a:pPr>
            <a:r>
              <a:rPr lang="nl-BE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sz="26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nl-BE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–I –l </a:t>
            </a:r>
            <a:r>
              <a:rPr lang="nl-BE" sz="26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nl-BE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=30:00 –l </a:t>
            </a:r>
            <a:r>
              <a:rPr lang="nl-BE" sz="26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</a:t>
            </a:r>
            <a:r>
              <a:rPr lang="nl-BE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=1:ppn=9:gpus=1 –l </a:t>
            </a:r>
            <a:r>
              <a:rPr lang="nl-BE" sz="26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lang="nl-BE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sz="26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gpu</a:t>
            </a:r>
            <a:r>
              <a:rPr lang="nl-BE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–A </a:t>
            </a:r>
            <a:r>
              <a:rPr lang="nl-BE" sz="26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default_project</a:t>
            </a:r>
            <a:endParaRPr lang="nl-BE" sz="2600" dirty="0">
              <a:solidFill>
                <a:srgbClr val="4E5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1950" indent="0">
              <a:buNone/>
            </a:pPr>
            <a:r>
              <a:rPr lang="nl-BE" sz="2600" dirty="0" err="1">
                <a:solidFill>
                  <a:srgbClr val="4E5865"/>
                </a:solidFill>
              </a:rPr>
              <a:t>Activate</a:t>
            </a:r>
            <a:r>
              <a:rPr lang="nl-BE" sz="2600" dirty="0">
                <a:solidFill>
                  <a:srgbClr val="4E5865"/>
                </a:solidFill>
              </a:rPr>
              <a:t> </a:t>
            </a:r>
            <a:r>
              <a:rPr lang="nl-BE" sz="2600" dirty="0" err="1">
                <a:solidFill>
                  <a:srgbClr val="4E5865"/>
                </a:solidFill>
              </a:rPr>
              <a:t>conda</a:t>
            </a:r>
            <a:r>
              <a:rPr lang="nl-BE" sz="2600" dirty="0">
                <a:solidFill>
                  <a:srgbClr val="4E5865"/>
                </a:solidFill>
              </a:rPr>
              <a:t> environment</a:t>
            </a:r>
          </a:p>
          <a:p>
            <a:pPr marL="361950" indent="0">
              <a:buNone/>
            </a:pPr>
            <a:r>
              <a:rPr lang="en-US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science</a:t>
            </a:r>
          </a:p>
          <a:p>
            <a:pPr marL="361950" indent="0">
              <a:buNone/>
            </a:pPr>
            <a:r>
              <a:rPr lang="en-US" sz="2600" dirty="0">
                <a:solidFill>
                  <a:srgbClr val="4E5865"/>
                </a:solidFill>
              </a:rPr>
              <a:t>Go to your working directory (you can use </a:t>
            </a:r>
            <a:r>
              <a:rPr lang="en-US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$PBS_O_WORKDIR </a:t>
            </a:r>
            <a:r>
              <a:rPr lang="en-US" sz="2600" dirty="0">
                <a:solidFill>
                  <a:srgbClr val="4E5865"/>
                </a:solidFill>
              </a:rPr>
              <a:t>if you </a:t>
            </a:r>
            <a:r>
              <a:rPr lang="en-US" sz="2600" dirty="0" err="1">
                <a:solidFill>
                  <a:srgbClr val="4E5865"/>
                </a:solidFill>
              </a:rPr>
              <a:t>qsub</a:t>
            </a:r>
            <a:r>
              <a:rPr lang="en-US" sz="2600" dirty="0">
                <a:solidFill>
                  <a:srgbClr val="4E5865"/>
                </a:solidFill>
              </a:rPr>
              <a:t> from there)</a:t>
            </a:r>
            <a:br>
              <a:rPr lang="en-US" sz="2600" dirty="0">
                <a:solidFill>
                  <a:srgbClr val="4E5865"/>
                </a:solidFill>
              </a:rPr>
            </a:br>
            <a:r>
              <a:rPr lang="en-US" sz="2600" dirty="0">
                <a:solidFill>
                  <a:srgbClr val="4E5865"/>
                </a:solidFill>
              </a:rPr>
              <a:t>Start notebook</a:t>
            </a:r>
          </a:p>
          <a:p>
            <a:pPr marL="361950" indent="0">
              <a:buNone/>
            </a:pPr>
            <a:r>
              <a:rPr lang="en-US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6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notebook --port ${USER:3} --</a:t>
            </a:r>
            <a:r>
              <a:rPr lang="en-US" sz="26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$(hostname)</a:t>
            </a:r>
          </a:p>
          <a:p>
            <a:pPr marL="361950" indent="0">
              <a:buNone/>
            </a:pPr>
            <a:r>
              <a:rPr lang="en-US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6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notebook --port 30468 --</a:t>
            </a:r>
            <a:r>
              <a:rPr lang="en-US" sz="26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$(hostname)</a:t>
            </a:r>
          </a:p>
          <a:p>
            <a:pPr marL="361950" indent="0">
              <a:buNone/>
            </a:pPr>
            <a:r>
              <a:rPr lang="nl-BE" sz="2600" dirty="0">
                <a:solidFill>
                  <a:srgbClr val="4E5865"/>
                </a:solidFill>
                <a:cs typeface="Courier New" panose="02070309020205020404" pitchFamily="49" charset="0"/>
              </a:rPr>
              <a:t>Open </a:t>
            </a:r>
            <a:r>
              <a:rPr lang="nl-BE" sz="2600" dirty="0" err="1">
                <a:solidFill>
                  <a:srgbClr val="4E5865"/>
                </a:solidFill>
                <a:cs typeface="Courier New" panose="02070309020205020404" pitchFamily="49" charset="0"/>
              </a:rPr>
              <a:t>the</a:t>
            </a:r>
            <a:r>
              <a:rPr lang="nl-BE" sz="2600" dirty="0">
                <a:solidFill>
                  <a:srgbClr val="4E5865"/>
                </a:solidFill>
                <a:cs typeface="Courier New" panose="02070309020205020404" pitchFamily="49" charset="0"/>
              </a:rPr>
              <a:t> link in </a:t>
            </a:r>
            <a:r>
              <a:rPr lang="nl-BE" sz="2600" dirty="0" err="1">
                <a:solidFill>
                  <a:srgbClr val="4E5865"/>
                </a:solidFill>
                <a:cs typeface="Courier New" panose="02070309020205020404" pitchFamily="49" charset="0"/>
              </a:rPr>
              <a:t>the</a:t>
            </a:r>
            <a:r>
              <a:rPr lang="nl-BE" sz="2600" dirty="0">
                <a:solidFill>
                  <a:srgbClr val="4E5865"/>
                </a:solidFill>
                <a:cs typeface="Courier New" panose="02070309020205020404" pitchFamily="49" charset="0"/>
              </a:rPr>
              <a:t> browser in NX </a:t>
            </a:r>
            <a:r>
              <a:rPr lang="nl-BE" sz="2600" dirty="0" err="1">
                <a:solidFill>
                  <a:srgbClr val="4E5865"/>
                </a:solidFill>
                <a:cs typeface="Courier New" panose="02070309020205020404" pitchFamily="49" charset="0"/>
              </a:rPr>
              <a:t>and</a:t>
            </a:r>
            <a:r>
              <a:rPr lang="nl-BE" sz="2600" dirty="0">
                <a:solidFill>
                  <a:srgbClr val="4E5865"/>
                </a:solidFill>
                <a:cs typeface="Courier New" panose="02070309020205020404" pitchFamily="49" charset="0"/>
              </a:rPr>
              <a:t> test </a:t>
            </a:r>
            <a:r>
              <a:rPr lang="nl-BE" sz="2600" dirty="0" err="1">
                <a:solidFill>
                  <a:srgbClr val="4E5865"/>
                </a:solidFill>
                <a:cs typeface="Courier New" panose="02070309020205020404" pitchFamily="49" charset="0"/>
              </a:rPr>
              <a:t>your</a:t>
            </a:r>
            <a:r>
              <a:rPr lang="nl-BE" sz="2600" dirty="0">
                <a:solidFill>
                  <a:srgbClr val="4E5865"/>
                </a:solidFill>
                <a:cs typeface="Courier New" panose="02070309020205020404" pitchFamily="49" charset="0"/>
              </a:rPr>
              <a:t> notebook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Freeform 88">
            <a:extLst>
              <a:ext uri="{FF2B5EF4-FFF2-40B4-BE49-F238E27FC236}">
                <a16:creationId xmlns:a16="http://schemas.microsoft.com/office/drawing/2014/main" id="{78FFB05A-285A-4964-8605-BBA591D56CA2}"/>
              </a:ext>
            </a:extLst>
          </p:cNvPr>
          <p:cNvSpPr>
            <a:spLocks noEditPoints="1"/>
          </p:cNvSpPr>
          <p:nvPr/>
        </p:nvSpPr>
        <p:spPr bwMode="auto">
          <a:xfrm>
            <a:off x="287384" y="1639662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Freeform 88">
            <a:extLst>
              <a:ext uri="{FF2B5EF4-FFF2-40B4-BE49-F238E27FC236}">
                <a16:creationId xmlns:a16="http://schemas.microsoft.com/office/drawing/2014/main" id="{D00A06FB-9EC6-47F1-8614-0E4A5529A9F9}"/>
              </a:ext>
            </a:extLst>
          </p:cNvPr>
          <p:cNvSpPr>
            <a:spLocks noEditPoints="1"/>
          </p:cNvSpPr>
          <p:nvPr/>
        </p:nvSpPr>
        <p:spPr bwMode="auto">
          <a:xfrm>
            <a:off x="281912" y="3058110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88">
            <a:extLst>
              <a:ext uri="{FF2B5EF4-FFF2-40B4-BE49-F238E27FC236}">
                <a16:creationId xmlns:a16="http://schemas.microsoft.com/office/drawing/2014/main" id="{5B24FBC8-96C3-4BAC-BFE7-A68F0A31EDD9}"/>
              </a:ext>
            </a:extLst>
          </p:cNvPr>
          <p:cNvSpPr>
            <a:spLocks noEditPoints="1"/>
          </p:cNvSpPr>
          <p:nvPr/>
        </p:nvSpPr>
        <p:spPr bwMode="auto">
          <a:xfrm>
            <a:off x="316476" y="3968612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88">
            <a:extLst>
              <a:ext uri="{FF2B5EF4-FFF2-40B4-BE49-F238E27FC236}">
                <a16:creationId xmlns:a16="http://schemas.microsoft.com/office/drawing/2014/main" id="{865ACDC8-39A6-4528-8542-8E16E836D201}"/>
              </a:ext>
            </a:extLst>
          </p:cNvPr>
          <p:cNvSpPr>
            <a:spLocks noEditPoints="1"/>
          </p:cNvSpPr>
          <p:nvPr/>
        </p:nvSpPr>
        <p:spPr bwMode="auto">
          <a:xfrm>
            <a:off x="316476" y="4751900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88">
            <a:extLst>
              <a:ext uri="{FF2B5EF4-FFF2-40B4-BE49-F238E27FC236}">
                <a16:creationId xmlns:a16="http://schemas.microsoft.com/office/drawing/2014/main" id="{DCB5B946-C08C-4907-9BAB-0A4CAB5A6075}"/>
              </a:ext>
            </a:extLst>
          </p:cNvPr>
          <p:cNvSpPr>
            <a:spLocks noEditPoints="1"/>
          </p:cNvSpPr>
          <p:nvPr/>
        </p:nvSpPr>
        <p:spPr bwMode="auto">
          <a:xfrm>
            <a:off x="316477" y="6445690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88">
            <a:extLst>
              <a:ext uri="{FF2B5EF4-FFF2-40B4-BE49-F238E27FC236}">
                <a16:creationId xmlns:a16="http://schemas.microsoft.com/office/drawing/2014/main" id="{4F4182F5-ABFD-46B5-86EB-40BE6D73696C}"/>
              </a:ext>
            </a:extLst>
          </p:cNvPr>
          <p:cNvSpPr>
            <a:spLocks noEditPoints="1"/>
          </p:cNvSpPr>
          <p:nvPr/>
        </p:nvSpPr>
        <p:spPr bwMode="auto">
          <a:xfrm>
            <a:off x="316476" y="6148360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493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 – worker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57942" y="1639662"/>
            <a:ext cx="11234057" cy="4428000"/>
          </a:xfrm>
        </p:spPr>
        <p:txBody>
          <a:bodyPr/>
          <a:lstStyle/>
          <a:p>
            <a:pPr marL="358775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Copy intro training files 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(/apps/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leuven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/training/worker/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to your 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$VSC_DATA</a:t>
            </a:r>
          </a:p>
          <a:p>
            <a:pPr marL="358775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Go to 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exercise1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directory</a:t>
            </a:r>
          </a:p>
          <a:p>
            <a:pPr marL="358775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Submit worker job</a:t>
            </a:r>
          </a:p>
          <a:p>
            <a:pPr marL="358775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 the output file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Freeform 88">
            <a:extLst>
              <a:ext uri="{FF2B5EF4-FFF2-40B4-BE49-F238E27FC236}">
                <a16:creationId xmlns:a16="http://schemas.microsoft.com/office/drawing/2014/main" id="{78FFB05A-285A-4964-8605-BBA591D56CA2}"/>
              </a:ext>
            </a:extLst>
          </p:cNvPr>
          <p:cNvSpPr>
            <a:spLocks noEditPoints="1"/>
          </p:cNvSpPr>
          <p:nvPr/>
        </p:nvSpPr>
        <p:spPr bwMode="auto">
          <a:xfrm>
            <a:off x="850742" y="1711994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Freeform 88">
            <a:extLst>
              <a:ext uri="{FF2B5EF4-FFF2-40B4-BE49-F238E27FC236}">
                <a16:creationId xmlns:a16="http://schemas.microsoft.com/office/drawing/2014/main" id="{D00A06FB-9EC6-47F1-8614-0E4A5529A9F9}"/>
              </a:ext>
            </a:extLst>
          </p:cNvPr>
          <p:cNvSpPr>
            <a:spLocks noEditPoints="1"/>
          </p:cNvSpPr>
          <p:nvPr/>
        </p:nvSpPr>
        <p:spPr bwMode="auto">
          <a:xfrm>
            <a:off x="850743" y="2383196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88">
            <a:extLst>
              <a:ext uri="{FF2B5EF4-FFF2-40B4-BE49-F238E27FC236}">
                <a16:creationId xmlns:a16="http://schemas.microsoft.com/office/drawing/2014/main" id="{5B24FBC8-96C3-4BAC-BFE7-A68F0A31EDD9}"/>
              </a:ext>
            </a:extLst>
          </p:cNvPr>
          <p:cNvSpPr>
            <a:spLocks noEditPoints="1"/>
          </p:cNvSpPr>
          <p:nvPr/>
        </p:nvSpPr>
        <p:spPr bwMode="auto">
          <a:xfrm>
            <a:off x="850742" y="2837766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88">
            <a:extLst>
              <a:ext uri="{FF2B5EF4-FFF2-40B4-BE49-F238E27FC236}">
                <a16:creationId xmlns:a16="http://schemas.microsoft.com/office/drawing/2014/main" id="{865ACDC8-39A6-4528-8542-8E16E836D201}"/>
              </a:ext>
            </a:extLst>
          </p:cNvPr>
          <p:cNvSpPr>
            <a:spLocks noEditPoints="1"/>
          </p:cNvSpPr>
          <p:nvPr/>
        </p:nvSpPr>
        <p:spPr bwMode="auto">
          <a:xfrm>
            <a:off x="850742" y="3228441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88">
            <a:extLst>
              <a:ext uri="{FF2B5EF4-FFF2-40B4-BE49-F238E27FC236}">
                <a16:creationId xmlns:a16="http://schemas.microsoft.com/office/drawing/2014/main" id="{DCB5B946-C08C-4907-9BAB-0A4CAB5A6075}"/>
              </a:ext>
            </a:extLst>
          </p:cNvPr>
          <p:cNvSpPr>
            <a:spLocks noEditPoints="1"/>
          </p:cNvSpPr>
          <p:nvPr/>
        </p:nvSpPr>
        <p:spPr bwMode="auto">
          <a:xfrm>
            <a:off x="316477" y="6445690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677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68476" y="843262"/>
            <a:ext cx="898137" cy="2616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ea typeface="Roboto" panose="02000000000000000000" pitchFamily="2" charset="0"/>
              </a:rPr>
              <a:t>VSC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9533" y="1244807"/>
            <a:ext cx="4231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ea typeface="Roboto" panose="02000000000000000000" pitchFamily="2" charset="0"/>
              </a:rPr>
              <a:t>Questions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9533" y="1877115"/>
            <a:ext cx="11719554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altLang="en-US" sz="2200" dirty="0"/>
              <a:t>Helpdesk:</a:t>
            </a:r>
            <a:br>
              <a:rPr lang="nl-NL" altLang="en-US" sz="2200" dirty="0"/>
            </a:br>
            <a:r>
              <a:rPr lang="nl-NL" altLang="en-US" sz="2200" dirty="0">
                <a:solidFill>
                  <a:srgbClr val="DB6C3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hpcinfo@kuleuven.be</a:t>
            </a:r>
            <a:r>
              <a:rPr lang="pl-PL" altLang="en-US" sz="2200" dirty="0">
                <a:solidFill>
                  <a:srgbClr val="DB6C30"/>
                </a:solidFill>
              </a:rPr>
              <a:t> </a:t>
            </a:r>
            <a:r>
              <a:rPr lang="pl-PL" altLang="en-US" sz="2200" dirty="0"/>
              <a:t>or </a:t>
            </a:r>
            <a:r>
              <a:rPr lang="pl-PL" altLang="en-US" sz="2200" dirty="0">
                <a:solidFill>
                  <a:srgbClr val="DB6C3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https://admin.kuleuven.be/icts/HPCinfo_form/HPC-info-formulier</a:t>
            </a:r>
            <a:endParaRPr lang="pl-PL" altLang="en-US" sz="2200" dirty="0">
              <a:solidFill>
                <a:srgbClr val="DB6C30"/>
              </a:solidFill>
            </a:endParaRPr>
          </a:p>
          <a:p>
            <a:endParaRPr lang="nl-NL" altLang="en-US" sz="2200" dirty="0">
              <a:solidFill>
                <a:srgbClr val="DB6C30"/>
              </a:solidFill>
            </a:endParaRPr>
          </a:p>
          <a:p>
            <a:r>
              <a:rPr lang="nl-NL" altLang="en-US" sz="2200" dirty="0"/>
              <a:t>VSC web site:</a:t>
            </a:r>
            <a:br>
              <a:rPr lang="nl-NL" altLang="en-US" sz="2200" dirty="0"/>
            </a:br>
            <a:r>
              <a:rPr lang="nl-BE" altLang="en-US" sz="2200" dirty="0">
                <a:solidFill>
                  <a:srgbClr val="DB6C3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http://www.vscentrum.be/</a:t>
            </a:r>
            <a:endParaRPr lang="nl-BE" altLang="en-US" sz="2200" dirty="0">
              <a:solidFill>
                <a:srgbClr val="DB6C30"/>
              </a:solidFill>
            </a:endParaRPr>
          </a:p>
          <a:p>
            <a:endParaRPr lang="en-US" altLang="en-US" sz="2200" dirty="0"/>
          </a:p>
          <a:p>
            <a:r>
              <a:rPr lang="en-US" altLang="en-US" sz="2200" dirty="0"/>
              <a:t>VSC documentation: </a:t>
            </a:r>
            <a:r>
              <a:rPr lang="nl-BE" sz="2000" dirty="0">
                <a:solidFill>
                  <a:srgbClr val="DB6C30"/>
                </a:solidFill>
              </a:rPr>
              <a:t>https://docs.vscentrum.be/</a:t>
            </a:r>
            <a:br>
              <a:rPr lang="nl-BE" sz="2000" dirty="0"/>
            </a:br>
            <a:endParaRPr lang="nl-BE" sz="2000" dirty="0"/>
          </a:p>
          <a:p>
            <a:r>
              <a:rPr lang="en-US" altLang="en-US" sz="2200" dirty="0"/>
              <a:t>VSC agenda: training sessions, events</a:t>
            </a:r>
          </a:p>
          <a:p>
            <a:endParaRPr lang="en-US" altLang="en-US" sz="2200" dirty="0"/>
          </a:p>
          <a:p>
            <a:r>
              <a:rPr lang="en-US" altLang="en-US" sz="2200" dirty="0"/>
              <a:t>Systems status page:</a:t>
            </a:r>
            <a:br>
              <a:rPr lang="en-US" altLang="en-US" sz="2200" dirty="0"/>
            </a:br>
            <a:r>
              <a:rPr lang="nl-BE" altLang="en-US" sz="2200" dirty="0">
                <a:solidFill>
                  <a:srgbClr val="DB6C3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http://status.kuleuven.be/hpc</a:t>
            </a:r>
            <a:endParaRPr lang="pl-PL" altLang="en-US" sz="2200" dirty="0">
              <a:solidFill>
                <a:srgbClr val="DB6C30"/>
              </a:solidFill>
            </a:endParaRP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5A89C74F-8936-41AF-92D5-F7BAA4357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91789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customXsn xmlns="http://schemas.microsoft.com/office/2006/metadata/customXsn">
  <xsnLocation/>
  <cached>True</cached>
  <openByDefault>True</openByDefault>
  <xsnScope>/sites/hpc</xsnScope>
</customXsn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aff7d12c-bb71-4270-bd29-9c4d45ff3327">346bfafb-41a4-4705-9274-1725a8a4651c</_dlc_DocId>
    <_dlc_DocIdUrl xmlns="aff7d12c-bb71-4270-bd29-9c4d45ff3327">
      <Url>https://www.groupware.kuleuven.be/sites/hpc/_layouts/15/DocIdRedir.aspx?ID=346bfafb-41a4-4705-9274-1725a8a4651c</Url>
      <Description>346bfafb-41a4-4705-9274-1725a8a4651c</Description>
    </_dlc_DocIdUrl>
  </documentManagement>
</p:propertie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7C36A1CAF973428CFB8DC9B5B73D030400A741C9874CC89F4CB7C7A5AE62CBCD36" ma:contentTypeVersion="2" ma:contentTypeDescription="" ma:contentTypeScope="" ma:versionID="2a5b37c1a06f9995b1548b8fc9b10188">
  <xsd:schema xmlns:xsd="http://www.w3.org/2001/XMLSchema" xmlns:xs="http://www.w3.org/2001/XMLSchema" xmlns:p="http://schemas.microsoft.com/office/2006/metadata/properties" xmlns:ns2="aff7d12c-bb71-4270-bd29-9c4d45ff3327" targetNamespace="http://schemas.microsoft.com/office/2006/metadata/properties" ma:root="true" ma:fieldsID="535495b15c0addd8af32a03863086e70" ns2:_="">
    <xsd:import namespace="aff7d12c-bb71-4270-bd29-9c4d45ff3327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f7d12c-bb71-4270-bd29-9c4d45ff332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aarde van de document-id" ma:description="De waarde van de document-id die aan dit item is toegewezen." ma:internalName="_dlc_DocId" ma:readOnly="true">
      <xsd:simpleType>
        <xsd:restriction base="dms:Text"/>
      </xsd:simpleType>
    </xsd:element>
    <xsd:element name="_dlc_DocIdUrl" ma:index="9" nillable="true" ma:displayName="Document-id" ma:description="Permanente koppeling naar dit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4EE3F2-D13D-4835-816B-74B5A42185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EF99C1-AFFA-4072-A3F6-6A9C90E28E63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7732E273-8A47-4E01-AC36-8FF8A6317757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F0D56244-60B2-41FD-96AD-7AC25F221D7C}">
  <ds:schemaRefs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aff7d12c-bb71-4270-bd29-9c4d45ff3327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5.xml><?xml version="1.0" encoding="utf-8"?>
<ds:datastoreItem xmlns:ds="http://schemas.openxmlformats.org/officeDocument/2006/customXml" ds:itemID="{5D5B35C9-35F5-4278-990B-48710415D6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f7d12c-bb71-4270-bd29-9c4d45ff33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2850</TotalTime>
  <Words>611</Words>
  <Application>Microsoft Office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FlandersArtSans-Bold</vt:lpstr>
      <vt:lpstr>FlandersArtSans-Medium</vt:lpstr>
      <vt:lpstr>FlandersArtSans-Regular</vt:lpstr>
      <vt:lpstr>Office Theme</vt:lpstr>
      <vt:lpstr>1_Office Theme</vt:lpstr>
      <vt:lpstr>Start with VSC</vt:lpstr>
      <vt:lpstr>demo/test yourself</vt:lpstr>
      <vt:lpstr>demo/test yourself</vt:lpstr>
      <vt:lpstr>demo - monitoring</vt:lpstr>
      <vt:lpstr>demo – conda installation</vt:lpstr>
      <vt:lpstr>demo – conda usage</vt:lpstr>
      <vt:lpstr>demo – notebooks</vt:lpstr>
      <vt:lpstr>demo – worker</vt:lpstr>
      <vt:lpstr>PowerPoint Presentation</vt:lpstr>
      <vt:lpstr>PowerPoint Presentation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AL-TEKREETI Rafal</dc:creator>
  <cp:lastModifiedBy>Ehsan Moravveji</cp:lastModifiedBy>
  <cp:revision>129</cp:revision>
  <dcterms:created xsi:type="dcterms:W3CDTF">2018-06-21T07:15:36Z</dcterms:created>
  <dcterms:modified xsi:type="dcterms:W3CDTF">2021-03-26T13:12:21Z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0x010100317C36A1CAF973428CFB8DC9B5B73D030400A741C9874CC89F4CB7C7A5AE62CBCD36</vt:lpwstr>
  </property>
  <property fmtid="{D5CDD505-2E9C-101B-9397-08002B2CF9AE}" pid="3" name="_dlc_DocIdItemGuid">
    <vt:lpwstr>346bfafb-41a4-4705-9274-1725a8a4651c</vt:lpwstr>
  </property>
</Properties>
</file>