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87" r:id="rId6"/>
    <p:sldMasterId id="2147483710" r:id="rId7"/>
  </p:sldMasterIdLst>
  <p:notesMasterIdLst>
    <p:notesMasterId r:id="rId131"/>
  </p:notesMasterIdLst>
  <p:handoutMasterIdLst>
    <p:handoutMasterId r:id="rId132"/>
  </p:handoutMasterIdLst>
  <p:sldIdLst>
    <p:sldId id="495" r:id="rId8"/>
    <p:sldId id="853" r:id="rId9"/>
    <p:sldId id="731" r:id="rId10"/>
    <p:sldId id="732" r:id="rId11"/>
    <p:sldId id="626" r:id="rId12"/>
    <p:sldId id="730" r:id="rId13"/>
    <p:sldId id="729" r:id="rId14"/>
    <p:sldId id="776" r:id="rId15"/>
    <p:sldId id="733" r:id="rId16"/>
    <p:sldId id="734" r:id="rId17"/>
    <p:sldId id="736" r:id="rId18"/>
    <p:sldId id="735" r:id="rId19"/>
    <p:sldId id="737" r:id="rId20"/>
    <p:sldId id="738" r:id="rId21"/>
    <p:sldId id="739" r:id="rId22"/>
    <p:sldId id="743" r:id="rId23"/>
    <p:sldId id="740" r:id="rId24"/>
    <p:sldId id="741" r:id="rId25"/>
    <p:sldId id="742" r:id="rId26"/>
    <p:sldId id="744" r:id="rId27"/>
    <p:sldId id="777" r:id="rId28"/>
    <p:sldId id="745" r:id="rId29"/>
    <p:sldId id="746" r:id="rId30"/>
    <p:sldId id="757" r:id="rId31"/>
    <p:sldId id="752" r:id="rId32"/>
    <p:sldId id="758" r:id="rId33"/>
    <p:sldId id="751" r:id="rId34"/>
    <p:sldId id="759" r:id="rId35"/>
    <p:sldId id="749" r:id="rId36"/>
    <p:sldId id="760" r:id="rId37"/>
    <p:sldId id="750" r:id="rId38"/>
    <p:sldId id="761" r:id="rId39"/>
    <p:sldId id="762" r:id="rId40"/>
    <p:sldId id="753" r:id="rId41"/>
    <p:sldId id="763" r:id="rId42"/>
    <p:sldId id="756" r:id="rId43"/>
    <p:sldId id="764" r:id="rId44"/>
    <p:sldId id="765" r:id="rId45"/>
    <p:sldId id="766" r:id="rId46"/>
    <p:sldId id="778" r:id="rId47"/>
    <p:sldId id="755" r:id="rId48"/>
    <p:sldId id="768" r:id="rId49"/>
    <p:sldId id="769" r:id="rId50"/>
    <p:sldId id="770" r:id="rId51"/>
    <p:sldId id="767" r:id="rId52"/>
    <p:sldId id="771" r:id="rId53"/>
    <p:sldId id="772" r:id="rId54"/>
    <p:sldId id="773" r:id="rId55"/>
    <p:sldId id="774" r:id="rId56"/>
    <p:sldId id="779" r:id="rId57"/>
    <p:sldId id="780" r:id="rId58"/>
    <p:sldId id="781" r:id="rId59"/>
    <p:sldId id="782" r:id="rId60"/>
    <p:sldId id="784" r:id="rId61"/>
    <p:sldId id="783" r:id="rId62"/>
    <p:sldId id="785" r:id="rId63"/>
    <p:sldId id="788" r:id="rId64"/>
    <p:sldId id="789" r:id="rId65"/>
    <p:sldId id="790" r:id="rId66"/>
    <p:sldId id="791" r:id="rId67"/>
    <p:sldId id="792" r:id="rId68"/>
    <p:sldId id="786" r:id="rId69"/>
    <p:sldId id="793" r:id="rId70"/>
    <p:sldId id="794" r:id="rId71"/>
    <p:sldId id="795" r:id="rId72"/>
    <p:sldId id="797" r:id="rId73"/>
    <p:sldId id="798" r:id="rId74"/>
    <p:sldId id="799" r:id="rId75"/>
    <p:sldId id="796" r:id="rId76"/>
    <p:sldId id="800" r:id="rId77"/>
    <p:sldId id="813" r:id="rId78"/>
    <p:sldId id="815" r:id="rId79"/>
    <p:sldId id="812" r:id="rId80"/>
    <p:sldId id="816" r:id="rId81"/>
    <p:sldId id="817" r:id="rId82"/>
    <p:sldId id="818" r:id="rId83"/>
    <p:sldId id="819" r:id="rId84"/>
    <p:sldId id="820" r:id="rId85"/>
    <p:sldId id="811" r:id="rId86"/>
    <p:sldId id="801" r:id="rId87"/>
    <p:sldId id="802" r:id="rId88"/>
    <p:sldId id="804" r:id="rId89"/>
    <p:sldId id="805" r:id="rId90"/>
    <p:sldId id="806" r:id="rId91"/>
    <p:sldId id="807" r:id="rId92"/>
    <p:sldId id="808" r:id="rId93"/>
    <p:sldId id="809" r:id="rId94"/>
    <p:sldId id="810" r:id="rId95"/>
    <p:sldId id="803" r:id="rId96"/>
    <p:sldId id="787" r:id="rId97"/>
    <p:sldId id="821" r:id="rId98"/>
    <p:sldId id="823" r:id="rId99"/>
    <p:sldId id="824" r:id="rId100"/>
    <p:sldId id="825" r:id="rId101"/>
    <p:sldId id="826" r:id="rId102"/>
    <p:sldId id="827" r:id="rId103"/>
    <p:sldId id="822" r:id="rId104"/>
    <p:sldId id="829" r:id="rId105"/>
    <p:sldId id="830" r:id="rId106"/>
    <p:sldId id="831" r:id="rId107"/>
    <p:sldId id="832" r:id="rId108"/>
    <p:sldId id="834" r:id="rId109"/>
    <p:sldId id="833" r:id="rId110"/>
    <p:sldId id="835" r:id="rId111"/>
    <p:sldId id="836" r:id="rId112"/>
    <p:sldId id="837" r:id="rId113"/>
    <p:sldId id="838" r:id="rId114"/>
    <p:sldId id="839" r:id="rId115"/>
    <p:sldId id="840" r:id="rId116"/>
    <p:sldId id="841" r:id="rId117"/>
    <p:sldId id="842" r:id="rId118"/>
    <p:sldId id="843" r:id="rId119"/>
    <p:sldId id="828" r:id="rId120"/>
    <p:sldId id="849" r:id="rId121"/>
    <p:sldId id="848" r:id="rId122"/>
    <p:sldId id="555" r:id="rId123"/>
    <p:sldId id="845" r:id="rId124"/>
    <p:sldId id="846" r:id="rId125"/>
    <p:sldId id="844" r:id="rId126"/>
    <p:sldId id="847" r:id="rId127"/>
    <p:sldId id="850" r:id="rId128"/>
    <p:sldId id="851" r:id="rId129"/>
    <p:sldId id="852" r:id="rId130"/>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4BB5E38-4540-4832-BADF-F4B3347E09B6}">
          <p14:sldIdLst>
            <p14:sldId id="495"/>
            <p14:sldId id="853"/>
          </p14:sldIdLst>
        </p14:section>
        <p14:section name="intro" id="{C94F9B6B-AD2F-482B-B5F7-BACF306BAFDD}">
          <p14:sldIdLst>
            <p14:sldId id="731"/>
            <p14:sldId id="732"/>
            <p14:sldId id="626"/>
            <p14:sldId id="730"/>
            <p14:sldId id="729"/>
            <p14:sldId id="776"/>
            <p14:sldId id="733"/>
            <p14:sldId id="734"/>
            <p14:sldId id="736"/>
            <p14:sldId id="735"/>
            <p14:sldId id="737"/>
            <p14:sldId id="738"/>
            <p14:sldId id="739"/>
            <p14:sldId id="743"/>
            <p14:sldId id="740"/>
            <p14:sldId id="741"/>
            <p14:sldId id="742"/>
          </p14:sldIdLst>
        </p14:section>
        <p14:section name="Makefile intro" id="{27D7092D-9BE3-4B6A-A53A-F8BC2BCF315E}">
          <p14:sldIdLst>
            <p14:sldId id="744"/>
            <p14:sldId id="777"/>
            <p14:sldId id="745"/>
            <p14:sldId id="746"/>
            <p14:sldId id="757"/>
            <p14:sldId id="752"/>
            <p14:sldId id="758"/>
            <p14:sldId id="751"/>
            <p14:sldId id="759"/>
            <p14:sldId id="749"/>
            <p14:sldId id="760"/>
            <p14:sldId id="750"/>
            <p14:sldId id="761"/>
            <p14:sldId id="762"/>
            <p14:sldId id="753"/>
            <p14:sldId id="763"/>
            <p14:sldId id="756"/>
            <p14:sldId id="764"/>
            <p14:sldId id="765"/>
            <p14:sldId id="766"/>
          </p14:sldIdLst>
        </p14:section>
        <p14:section name="automation" id="{BF384532-5B27-4AF3-B99A-DE7FE7D3B7E6}">
          <p14:sldIdLst>
            <p14:sldId id="778"/>
            <p14:sldId id="755"/>
            <p14:sldId id="768"/>
            <p14:sldId id="769"/>
            <p14:sldId id="770"/>
            <p14:sldId id="767"/>
            <p14:sldId id="771"/>
            <p14:sldId id="772"/>
            <p14:sldId id="773"/>
            <p14:sldId id="774"/>
          </p14:sldIdLst>
        </p14:section>
        <p14:section name="data and code" id="{99DBACA6-1C72-4650-8C83-F01650D8FE34}">
          <p14:sldIdLst>
            <p14:sldId id="779"/>
            <p14:sldId id="780"/>
            <p14:sldId id="781"/>
            <p14:sldId id="782"/>
            <p14:sldId id="784"/>
            <p14:sldId id="783"/>
            <p14:sldId id="785"/>
            <p14:sldId id="788"/>
            <p14:sldId id="789"/>
            <p14:sldId id="790"/>
            <p14:sldId id="791"/>
            <p14:sldId id="792"/>
            <p14:sldId id="786"/>
          </p14:sldIdLst>
        </p14:section>
        <p14:section name="pattern rules" id="{401DE06C-C489-450C-A7C1-76D99B1F1F43}">
          <p14:sldIdLst>
            <p14:sldId id="793"/>
            <p14:sldId id="794"/>
            <p14:sldId id="795"/>
            <p14:sldId id="797"/>
            <p14:sldId id="798"/>
            <p14:sldId id="799"/>
            <p14:sldId id="796"/>
          </p14:sldIdLst>
        </p14:section>
        <p14:section name="variables" id="{0AA78495-EA78-4970-B732-940E6ABD87CA}">
          <p14:sldIdLst>
            <p14:sldId id="800"/>
            <p14:sldId id="813"/>
            <p14:sldId id="815"/>
            <p14:sldId id="812"/>
            <p14:sldId id="816"/>
            <p14:sldId id="817"/>
            <p14:sldId id="818"/>
            <p14:sldId id="819"/>
            <p14:sldId id="820"/>
          </p14:sldIdLst>
        </p14:section>
        <p14:section name="functions" id="{B7EFAC71-BF4C-4866-9E6B-AB8157106DFD}">
          <p14:sldIdLst>
            <p14:sldId id="811"/>
            <p14:sldId id="801"/>
            <p14:sldId id="802"/>
            <p14:sldId id="804"/>
            <p14:sldId id="805"/>
            <p14:sldId id="806"/>
            <p14:sldId id="807"/>
            <p14:sldId id="808"/>
            <p14:sldId id="809"/>
            <p14:sldId id="810"/>
            <p14:sldId id="803"/>
            <p14:sldId id="787"/>
          </p14:sldIdLst>
        </p14:section>
        <p14:section name="Self-documenting" id="{8B4F9EF4-7FFB-41B7-9C55-6095D37AE709}">
          <p14:sldIdLst>
            <p14:sldId id="821"/>
            <p14:sldId id="823"/>
            <p14:sldId id="824"/>
            <p14:sldId id="825"/>
            <p14:sldId id="826"/>
            <p14:sldId id="827"/>
            <p14:sldId id="822"/>
          </p14:sldIdLst>
        </p14:section>
        <p14:section name="Conclusion" id="{734B9464-C17F-43FE-ADF5-A1D15EA4179C}">
          <p14:sldIdLst>
            <p14:sldId id="829"/>
            <p14:sldId id="830"/>
            <p14:sldId id="831"/>
            <p14:sldId id="832"/>
            <p14:sldId id="834"/>
            <p14:sldId id="833"/>
            <p14:sldId id="835"/>
            <p14:sldId id="836"/>
            <p14:sldId id="837"/>
            <p14:sldId id="838"/>
            <p14:sldId id="839"/>
            <p14:sldId id="840"/>
            <p14:sldId id="841"/>
            <p14:sldId id="842"/>
            <p14:sldId id="843"/>
            <p14:sldId id="828"/>
            <p14:sldId id="849"/>
            <p14:sldId id="848"/>
            <p14:sldId id="555"/>
            <p14:sldId id="845"/>
            <p14:sldId id="846"/>
            <p14:sldId id="844"/>
            <p14:sldId id="847"/>
            <p14:sldId id="850"/>
            <p14:sldId id="851"/>
            <p14:sldId id="852"/>
          </p14:sldIdLst>
        </p14:section>
      </p14:sectionLst>
    </p:ext>
    <p:ext uri="{EFAFB233-063F-42B5-8137-9DF3F51BA10A}">
      <p15:sldGuideLst xmlns:p15="http://schemas.microsoft.com/office/powerpoint/2012/main">
        <p15:guide id="1" orient="horz" pos="799">
          <p15:clr>
            <a:srgbClr val="A4A3A4"/>
          </p15:clr>
        </p15:guide>
        <p15:guide id="2" pos="56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8DB0"/>
    <a:srgbClr val="116E8A"/>
    <a:srgbClr val="996633"/>
    <a:srgbClr val="86BCE5"/>
    <a:srgbClr val="00407A"/>
    <a:srgbClr val="E8B652"/>
    <a:srgbClr val="147694"/>
    <a:srgbClr val="177E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7" autoAdjust="0"/>
    <p:restoredTop sz="97815" autoAdjust="0"/>
  </p:normalViewPr>
  <p:slideViewPr>
    <p:cSldViewPr snapToObjects="1" showGuides="1">
      <p:cViewPr varScale="1">
        <p:scale>
          <a:sx n="68" d="100"/>
          <a:sy n="68" d="100"/>
        </p:scale>
        <p:origin x="1268" y="52"/>
      </p:cViewPr>
      <p:guideLst>
        <p:guide orient="horz" pos="799"/>
        <p:guide pos="5692"/>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9972"/>
    </p:cViewPr>
  </p:sorterViewPr>
  <p:notesViewPr>
    <p:cSldViewPr snapToObjects="1" showGuides="1">
      <p:cViewPr varScale="1">
        <p:scale>
          <a:sx n="57" d="100"/>
          <a:sy n="57" d="100"/>
        </p:scale>
        <p:origin x="3259" y="91"/>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0.xml"/><Relationship Id="rId21" Type="http://schemas.openxmlformats.org/officeDocument/2006/relationships/slide" Target="slides/slide14.xml"/><Relationship Id="rId42" Type="http://schemas.openxmlformats.org/officeDocument/2006/relationships/slide" Target="slides/slide35.xml"/><Relationship Id="rId63" Type="http://schemas.openxmlformats.org/officeDocument/2006/relationships/slide" Target="slides/slide56.xml"/><Relationship Id="rId84" Type="http://schemas.openxmlformats.org/officeDocument/2006/relationships/slide" Target="slides/slide77.xml"/><Relationship Id="rId16" Type="http://schemas.openxmlformats.org/officeDocument/2006/relationships/slide" Target="slides/slide9.xml"/><Relationship Id="rId107" Type="http://schemas.openxmlformats.org/officeDocument/2006/relationships/slide" Target="slides/slide100.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102" Type="http://schemas.openxmlformats.org/officeDocument/2006/relationships/slide" Target="slides/slide95.xml"/><Relationship Id="rId123" Type="http://schemas.openxmlformats.org/officeDocument/2006/relationships/slide" Target="slides/slide116.xml"/><Relationship Id="rId128" Type="http://schemas.openxmlformats.org/officeDocument/2006/relationships/slide" Target="slides/slide121.xml"/><Relationship Id="rId5" Type="http://schemas.openxmlformats.org/officeDocument/2006/relationships/customXml" Target="../customXml/item5.xml"/><Relationship Id="rId90" Type="http://schemas.openxmlformats.org/officeDocument/2006/relationships/slide" Target="slides/slide83.xml"/><Relationship Id="rId95" Type="http://schemas.openxmlformats.org/officeDocument/2006/relationships/slide" Target="slides/slide88.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113" Type="http://schemas.openxmlformats.org/officeDocument/2006/relationships/slide" Target="slides/slide106.xml"/><Relationship Id="rId118" Type="http://schemas.openxmlformats.org/officeDocument/2006/relationships/slide" Target="slides/slide111.xml"/><Relationship Id="rId134" Type="http://schemas.openxmlformats.org/officeDocument/2006/relationships/viewProps" Target="viewProps.xml"/><Relationship Id="rId80" Type="http://schemas.openxmlformats.org/officeDocument/2006/relationships/slide" Target="slides/slide73.xml"/><Relationship Id="rId85" Type="http://schemas.openxmlformats.org/officeDocument/2006/relationships/slide" Target="slides/slide78.xml"/><Relationship Id="rId12" Type="http://schemas.openxmlformats.org/officeDocument/2006/relationships/slide" Target="slides/slide5.xml"/><Relationship Id="rId17" Type="http://schemas.openxmlformats.org/officeDocument/2006/relationships/slide" Target="slides/slide10.xml"/><Relationship Id="rId33" Type="http://schemas.openxmlformats.org/officeDocument/2006/relationships/slide" Target="slides/slide26.xml"/><Relationship Id="rId38" Type="http://schemas.openxmlformats.org/officeDocument/2006/relationships/slide" Target="slides/slide31.xml"/><Relationship Id="rId59" Type="http://schemas.openxmlformats.org/officeDocument/2006/relationships/slide" Target="slides/slide52.xml"/><Relationship Id="rId103" Type="http://schemas.openxmlformats.org/officeDocument/2006/relationships/slide" Target="slides/slide96.xml"/><Relationship Id="rId108" Type="http://schemas.openxmlformats.org/officeDocument/2006/relationships/slide" Target="slides/slide101.xml"/><Relationship Id="rId124" Type="http://schemas.openxmlformats.org/officeDocument/2006/relationships/slide" Target="slides/slide117.xml"/><Relationship Id="rId129" Type="http://schemas.openxmlformats.org/officeDocument/2006/relationships/slide" Target="slides/slide122.xml"/><Relationship Id="rId54" Type="http://schemas.openxmlformats.org/officeDocument/2006/relationships/slide" Target="slides/slide47.xml"/><Relationship Id="rId70" Type="http://schemas.openxmlformats.org/officeDocument/2006/relationships/slide" Target="slides/slide63.xml"/><Relationship Id="rId75" Type="http://schemas.openxmlformats.org/officeDocument/2006/relationships/slide" Target="slides/slide68.xml"/><Relationship Id="rId91" Type="http://schemas.openxmlformats.org/officeDocument/2006/relationships/slide" Target="slides/slide84.xml"/><Relationship Id="rId96" Type="http://schemas.openxmlformats.org/officeDocument/2006/relationships/slide" Target="slides/slide89.xml"/><Relationship Id="rId1" Type="http://schemas.openxmlformats.org/officeDocument/2006/relationships/customXml" Target="../customXml/item1.xml"/><Relationship Id="rId6" Type="http://schemas.openxmlformats.org/officeDocument/2006/relationships/slideMaster" Target="slideMasters/slideMaster1.xml"/><Relationship Id="rId23" Type="http://schemas.openxmlformats.org/officeDocument/2006/relationships/slide" Target="slides/slide16.xml"/><Relationship Id="rId28" Type="http://schemas.openxmlformats.org/officeDocument/2006/relationships/slide" Target="slides/slide21.xml"/><Relationship Id="rId49" Type="http://schemas.openxmlformats.org/officeDocument/2006/relationships/slide" Target="slides/slide42.xml"/><Relationship Id="rId114" Type="http://schemas.openxmlformats.org/officeDocument/2006/relationships/slide" Target="slides/slide107.xml"/><Relationship Id="rId119" Type="http://schemas.openxmlformats.org/officeDocument/2006/relationships/slide" Target="slides/slide112.xml"/><Relationship Id="rId44" Type="http://schemas.openxmlformats.org/officeDocument/2006/relationships/slide" Target="slides/slide37.xml"/><Relationship Id="rId60" Type="http://schemas.openxmlformats.org/officeDocument/2006/relationships/slide" Target="slides/slide53.xml"/><Relationship Id="rId65" Type="http://schemas.openxmlformats.org/officeDocument/2006/relationships/slide" Target="slides/slide58.xml"/><Relationship Id="rId81" Type="http://schemas.openxmlformats.org/officeDocument/2006/relationships/slide" Target="slides/slide74.xml"/><Relationship Id="rId86" Type="http://schemas.openxmlformats.org/officeDocument/2006/relationships/slide" Target="slides/slide79.xml"/><Relationship Id="rId130" Type="http://schemas.openxmlformats.org/officeDocument/2006/relationships/slide" Target="slides/slide123.xml"/><Relationship Id="rId135" Type="http://schemas.openxmlformats.org/officeDocument/2006/relationships/theme" Target="theme/theme1.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109" Type="http://schemas.openxmlformats.org/officeDocument/2006/relationships/slide" Target="slides/slide10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slide" Target="slides/slide97.xml"/><Relationship Id="rId120" Type="http://schemas.openxmlformats.org/officeDocument/2006/relationships/slide" Target="slides/slide113.xml"/><Relationship Id="rId125" Type="http://schemas.openxmlformats.org/officeDocument/2006/relationships/slide" Target="slides/slide118.xml"/><Relationship Id="rId7" Type="http://schemas.openxmlformats.org/officeDocument/2006/relationships/slideMaster" Target="slideMasters/slideMaster2.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customXml" Target="../customXml/item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110" Type="http://schemas.openxmlformats.org/officeDocument/2006/relationships/slide" Target="slides/slide103.xml"/><Relationship Id="rId115" Type="http://schemas.openxmlformats.org/officeDocument/2006/relationships/slide" Target="slides/slide108.xml"/><Relationship Id="rId131" Type="http://schemas.openxmlformats.org/officeDocument/2006/relationships/notesMaster" Target="notesMasters/notesMaster1.xml"/><Relationship Id="rId136" Type="http://schemas.openxmlformats.org/officeDocument/2006/relationships/tableStyles" Target="tableStyles.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slide" Target="slides/slide98.xml"/><Relationship Id="rId126" Type="http://schemas.openxmlformats.org/officeDocument/2006/relationships/slide" Target="slides/slide119.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slide" Target="slides/slide86.xml"/><Relationship Id="rId98" Type="http://schemas.openxmlformats.org/officeDocument/2006/relationships/slide" Target="slides/slide91.xml"/><Relationship Id="rId121" Type="http://schemas.openxmlformats.org/officeDocument/2006/relationships/slide" Target="slides/slide114.xml"/><Relationship Id="rId3" Type="http://schemas.openxmlformats.org/officeDocument/2006/relationships/customXml" Target="../customXml/item3.xml"/><Relationship Id="rId25" Type="http://schemas.openxmlformats.org/officeDocument/2006/relationships/slide" Target="slides/slide18.xml"/><Relationship Id="rId46" Type="http://schemas.openxmlformats.org/officeDocument/2006/relationships/slide" Target="slides/slide39.xml"/><Relationship Id="rId67" Type="http://schemas.openxmlformats.org/officeDocument/2006/relationships/slide" Target="slides/slide60.xml"/><Relationship Id="rId116" Type="http://schemas.openxmlformats.org/officeDocument/2006/relationships/slide" Target="slides/slide109.xml"/><Relationship Id="rId20" Type="http://schemas.openxmlformats.org/officeDocument/2006/relationships/slide" Target="slides/slide13.xml"/><Relationship Id="rId41" Type="http://schemas.openxmlformats.org/officeDocument/2006/relationships/slide" Target="slides/slide34.xml"/><Relationship Id="rId62" Type="http://schemas.openxmlformats.org/officeDocument/2006/relationships/slide" Target="slides/slide55.xml"/><Relationship Id="rId83" Type="http://schemas.openxmlformats.org/officeDocument/2006/relationships/slide" Target="slides/slide76.xml"/><Relationship Id="rId88" Type="http://schemas.openxmlformats.org/officeDocument/2006/relationships/slide" Target="slides/slide81.xml"/><Relationship Id="rId111" Type="http://schemas.openxmlformats.org/officeDocument/2006/relationships/slide" Target="slides/slide104.xml"/><Relationship Id="rId132" Type="http://schemas.openxmlformats.org/officeDocument/2006/relationships/handoutMaster" Target="handoutMasters/handoutMaster1.xml"/><Relationship Id="rId15" Type="http://schemas.openxmlformats.org/officeDocument/2006/relationships/slide" Target="slides/slide8.xml"/><Relationship Id="rId36" Type="http://schemas.openxmlformats.org/officeDocument/2006/relationships/slide" Target="slides/slide29.xml"/><Relationship Id="rId57" Type="http://schemas.openxmlformats.org/officeDocument/2006/relationships/slide" Target="slides/slide50.xml"/><Relationship Id="rId106" Type="http://schemas.openxmlformats.org/officeDocument/2006/relationships/slide" Target="slides/slide99.xml"/><Relationship Id="rId127" Type="http://schemas.openxmlformats.org/officeDocument/2006/relationships/slide" Target="slides/slide120.xml"/><Relationship Id="rId10" Type="http://schemas.openxmlformats.org/officeDocument/2006/relationships/slide" Target="slides/slide3.xml"/><Relationship Id="rId31" Type="http://schemas.openxmlformats.org/officeDocument/2006/relationships/slide" Target="slides/slide24.xml"/><Relationship Id="rId52" Type="http://schemas.openxmlformats.org/officeDocument/2006/relationships/slide" Target="slides/slide45.xml"/><Relationship Id="rId73" Type="http://schemas.openxmlformats.org/officeDocument/2006/relationships/slide" Target="slides/slide66.xml"/><Relationship Id="rId78" Type="http://schemas.openxmlformats.org/officeDocument/2006/relationships/slide" Target="slides/slide71.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slide" Target="slides/slide94.xml"/><Relationship Id="rId122" Type="http://schemas.openxmlformats.org/officeDocument/2006/relationships/slide" Target="slides/slide115.xml"/><Relationship Id="rId4" Type="http://schemas.openxmlformats.org/officeDocument/2006/relationships/customXml" Target="../customXml/item4.xml"/><Relationship Id="rId9" Type="http://schemas.openxmlformats.org/officeDocument/2006/relationships/slide" Target="slides/slide2.xml"/><Relationship Id="rId26" Type="http://schemas.openxmlformats.org/officeDocument/2006/relationships/slide" Target="slides/slide19.xml"/><Relationship Id="rId47" Type="http://schemas.openxmlformats.org/officeDocument/2006/relationships/slide" Target="slides/slide40.xml"/><Relationship Id="rId68" Type="http://schemas.openxmlformats.org/officeDocument/2006/relationships/slide" Target="slides/slide61.xml"/><Relationship Id="rId89" Type="http://schemas.openxmlformats.org/officeDocument/2006/relationships/slide" Target="slides/slide82.xml"/><Relationship Id="rId112" Type="http://schemas.openxmlformats.org/officeDocument/2006/relationships/slide" Target="slides/slide105.xml"/><Relationship Id="rId13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sz="1000" dirty="0">
              <a:latin typeface="Arial" pitchFamily="34" charset="0"/>
              <a:cs typeface="Arial" pitchFamily="34" charset="0"/>
            </a:endParaRPr>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6185198-F140-406E-8F04-DE9D809B9791}" type="datetimeFigureOut">
              <a:rPr lang="nl-BE" sz="1000" smtClean="0">
                <a:latin typeface="Arial" pitchFamily="34" charset="0"/>
                <a:cs typeface="Arial" pitchFamily="34" charset="0"/>
              </a:rPr>
              <a:pPr/>
              <a:t>25/11/2021</a:t>
            </a:fld>
            <a:endParaRPr lang="nl-BE" sz="1000">
              <a:latin typeface="Arial" pitchFamily="34" charset="0"/>
              <a:cs typeface="Arial" pitchFamily="34" charset="0"/>
            </a:endParaRPr>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sz="1000">
              <a:latin typeface="Arial" pitchFamily="34" charset="0"/>
              <a:cs typeface="Arial" pitchFamily="34" charset="0"/>
            </a:endParaRPr>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A024B3E-C6E9-4CB0-843C-3CD5676655AA}" type="slidenum">
              <a:rPr lang="nl-BE" sz="1000" smtClean="0"/>
              <a:pPr/>
              <a:t>‹#›</a:t>
            </a:fld>
            <a:endParaRPr lang="nl-BE" sz="1000"/>
          </a:p>
        </p:txBody>
      </p:sp>
    </p:spTree>
    <p:extLst>
      <p:ext uri="{BB962C8B-B14F-4D97-AF65-F5344CB8AC3E}">
        <p14:creationId xmlns:p14="http://schemas.microsoft.com/office/powerpoint/2010/main" val="3973219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000">
                <a:latin typeface="Arial" pitchFamily="34" charset="0"/>
                <a:cs typeface="Arial" pitchFamily="34" charset="0"/>
              </a:defRPr>
            </a:lvl1pPr>
          </a:lstStyle>
          <a:p>
            <a:endParaRPr lang="nl-BE"/>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000">
                <a:latin typeface="Arial" pitchFamily="34" charset="0"/>
                <a:cs typeface="Arial" pitchFamily="34" charset="0"/>
              </a:defRPr>
            </a:lvl1pPr>
          </a:lstStyle>
          <a:p>
            <a:fld id="{7AF0A2F9-EF49-41B3-9E69-7CDBDC14786A}" type="datetimeFigureOut">
              <a:rPr lang="nl-BE" smtClean="0"/>
              <a:pPr/>
              <a:t>25/11/2021</a:t>
            </a:fld>
            <a:endParaRPr lang="nl-BE"/>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540000" y="4320000"/>
            <a:ext cx="5760000" cy="4140000"/>
          </a:xfrm>
          <a:prstGeom prst="rect">
            <a:avLst/>
          </a:prstGeom>
        </p:spPr>
        <p:txBody>
          <a:bodyPr vert="horz" lIns="91440" tIns="45720" rIns="91440" bIns="45720" rtlCol="0"/>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000">
                <a:latin typeface="Arial" pitchFamily="34" charset="0"/>
                <a:cs typeface="Arial" pitchFamily="34" charset="0"/>
              </a:defRPr>
            </a:lvl1pPr>
          </a:lstStyle>
          <a:p>
            <a:endParaRPr lang="nl-BE"/>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000">
                <a:latin typeface="Arial" pitchFamily="34" charset="0"/>
                <a:cs typeface="Arial" pitchFamily="34" charset="0"/>
              </a:defRPr>
            </a:lvl1pPr>
          </a:lstStyle>
          <a:p>
            <a:fld id="{17C257C2-8D60-4760-88CB-024AF3EEC641}" type="slidenum">
              <a:rPr lang="nl-BE" smtClean="0"/>
              <a:pPr/>
              <a:t>‹#›</a:t>
            </a:fld>
            <a:endParaRPr lang="nl-BE"/>
          </a:p>
        </p:txBody>
      </p:sp>
    </p:spTree>
    <p:extLst>
      <p:ext uri="{BB962C8B-B14F-4D97-AF65-F5344CB8AC3E}">
        <p14:creationId xmlns:p14="http://schemas.microsoft.com/office/powerpoint/2010/main" val="329475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457200" algn="l" defTabSz="914400" rtl="0" eaLnBrk="1" latinLnBrk="0" hangingPunct="1">
      <a:defRPr sz="1200" kern="1200">
        <a:solidFill>
          <a:schemeClr val="tx1"/>
        </a:solidFill>
        <a:latin typeface="Arial" pitchFamily="34" charset="0"/>
        <a:ea typeface="+mn-ea"/>
        <a:cs typeface="Arial" pitchFamily="34" charset="0"/>
      </a:defRPr>
    </a:lvl2pPr>
    <a:lvl3pPr marL="914400" algn="l" defTabSz="914400" rtl="0" eaLnBrk="1" latinLnBrk="0" hangingPunct="1">
      <a:defRPr sz="1200" kern="1200">
        <a:solidFill>
          <a:schemeClr val="tx1"/>
        </a:solidFill>
        <a:latin typeface="Arial" pitchFamily="34" charset="0"/>
        <a:ea typeface="+mn-ea"/>
        <a:cs typeface="Arial" pitchFamily="34" charset="0"/>
      </a:defRPr>
    </a:lvl3pPr>
    <a:lvl4pPr marL="1371600" algn="l" defTabSz="914400" rtl="0" eaLnBrk="1" latinLnBrk="0" hangingPunct="1">
      <a:defRPr sz="1200" kern="1200">
        <a:solidFill>
          <a:schemeClr val="tx1"/>
        </a:solidFill>
        <a:latin typeface="Arial" pitchFamily="34" charset="0"/>
        <a:ea typeface="+mn-ea"/>
        <a:cs typeface="Arial" pitchFamily="34" charset="0"/>
      </a:defRPr>
    </a:lvl4pPr>
    <a:lvl5pPr marL="1828800" algn="l" defTabSz="914400" rtl="0" eaLnBrk="1" latinLnBrk="0" hangingPunct="1">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C257C2-8D60-4760-88CB-024AF3EEC641}" type="slidenum">
              <a:rPr lang="nl-BE" smtClean="0"/>
              <a:pPr/>
              <a:t>1</a:t>
            </a:fld>
            <a:endParaRPr lang="nl-BE"/>
          </a:p>
        </p:txBody>
      </p:sp>
    </p:spTree>
    <p:extLst>
      <p:ext uri="{BB962C8B-B14F-4D97-AF65-F5344CB8AC3E}">
        <p14:creationId xmlns:p14="http://schemas.microsoft.com/office/powerpoint/2010/main" val="11487195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sp>
        <p:nvSpPr>
          <p:cNvPr id="13" name="Rechthoek 12"/>
          <p:cNvSpPr/>
          <p:nvPr userDrawn="1"/>
        </p:nvSpPr>
        <p:spPr>
          <a:xfrm>
            <a:off x="0" y="648000"/>
            <a:ext cx="9144000" cy="6228000"/>
          </a:xfrm>
          <a:prstGeom prst="rect">
            <a:avLst/>
          </a:prstGeom>
          <a:gradFill flip="none" rotWithShape="1">
            <a:gsLst>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9" name="Titel 1"/>
          <p:cNvSpPr>
            <a:spLocks noGrp="1"/>
          </p:cNvSpPr>
          <p:nvPr>
            <p:ph type="ctrTitle" hasCustomPrompt="1"/>
          </p:nvPr>
        </p:nvSpPr>
        <p:spPr>
          <a:xfrm>
            <a:off x="3096000" y="2088000"/>
            <a:ext cx="5580000" cy="1800000"/>
          </a:xfrm>
        </p:spPr>
        <p:txBody>
          <a:bodyPr>
            <a:noAutofit/>
          </a:bodyPr>
          <a:lstStyle>
            <a:lvl1pPr>
              <a:defRPr sz="4000">
                <a:solidFill>
                  <a:schemeClr val="bg1"/>
                </a:solidFill>
              </a:defRPr>
            </a:lvl1pPr>
          </a:lstStyle>
          <a:p>
            <a:r>
              <a:rPr lang="nl-NL" dirty="0"/>
              <a:t>Klik en typ de titel van de presentatie</a:t>
            </a:r>
            <a:endParaRPr lang="nl-BE" dirty="0"/>
          </a:p>
        </p:txBody>
      </p:sp>
      <p:sp>
        <p:nvSpPr>
          <p:cNvPr id="10" name="Ondertitel 2"/>
          <p:cNvSpPr>
            <a:spLocks noGrp="1"/>
          </p:cNvSpPr>
          <p:nvPr>
            <p:ph type="subTitle" idx="1" hasCustomPrompt="1"/>
          </p:nvPr>
        </p:nvSpPr>
        <p:spPr>
          <a:xfrm>
            <a:off x="3096000" y="4193675"/>
            <a:ext cx="5580000" cy="1080000"/>
          </a:xfrm>
        </p:spPr>
        <p:txBody>
          <a:bodyPr/>
          <a:lstStyle>
            <a:lvl1pPr marL="0" indent="0" algn="l">
              <a:spcBef>
                <a:spcPts val="0"/>
              </a:spcBef>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en typ de subtitel van de presentatie</a:t>
            </a:r>
            <a:endParaRPr lang="nl-BE" dirty="0"/>
          </a:p>
        </p:txBody>
      </p:sp>
      <p:pic>
        <p:nvPicPr>
          <p:cNvPr id="12" name="Afbeelding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2000" y="1800000"/>
            <a:ext cx="1840048" cy="4294442"/>
          </a:xfrm>
          <a:prstGeom prst="rect">
            <a:avLst/>
          </a:prstGeom>
        </p:spPr>
      </p:pic>
      <p:pic>
        <p:nvPicPr>
          <p:cNvPr id="11" name="Afbeelding 10"/>
          <p:cNvPicPr>
            <a:picLocks noChangeAspect="1"/>
          </p:cNvPicPr>
          <p:nvPr userDrawn="1"/>
        </p:nvPicPr>
        <p:blipFill>
          <a:blip r:embed="rId3" cstate="print"/>
          <a:stretch>
            <a:fillRect/>
          </a:stretch>
        </p:blipFill>
        <p:spPr>
          <a:xfrm>
            <a:off x="8283600" y="5706000"/>
            <a:ext cx="428400" cy="720000"/>
          </a:xfrm>
          <a:prstGeom prst="rect">
            <a:avLst/>
          </a:prstGeom>
        </p:spPr>
      </p:pic>
      <p:pic>
        <p:nvPicPr>
          <p:cNvPr id="3" name="Afbeelding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0000" y="360000"/>
            <a:ext cx="2014732" cy="719329"/>
          </a:xfrm>
          <a:prstGeom prst="rect">
            <a:avLst/>
          </a:prstGeom>
        </p:spPr>
      </p:pic>
    </p:spTree>
    <p:extLst>
      <p:ext uri="{BB962C8B-B14F-4D97-AF65-F5344CB8AC3E}">
        <p14:creationId xmlns:p14="http://schemas.microsoft.com/office/powerpoint/2010/main" val="3413924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1_Titeldia">
    <p:spTree>
      <p:nvGrpSpPr>
        <p:cNvPr id="1" name=""/>
        <p:cNvGrpSpPr/>
        <p:nvPr/>
      </p:nvGrpSpPr>
      <p:grpSpPr>
        <a:xfrm>
          <a:off x="0" y="0"/>
          <a:ext cx="0" cy="0"/>
          <a:chOff x="0" y="0"/>
          <a:chExt cx="0" cy="0"/>
        </a:xfrm>
      </p:grpSpPr>
      <p:sp>
        <p:nvSpPr>
          <p:cNvPr id="3" name="Text Box 15"/>
          <p:cNvSpPr txBox="1">
            <a:spLocks noChangeArrowheads="1"/>
          </p:cNvSpPr>
          <p:nvPr/>
        </p:nvSpPr>
        <p:spPr bwMode="auto">
          <a:xfrm>
            <a:off x="0" y="836729"/>
            <a:ext cx="9177120" cy="6021272"/>
          </a:xfrm>
          <a:prstGeom prst="rect">
            <a:avLst/>
          </a:prstGeom>
          <a:gradFill rotWithShape="1">
            <a:gsLst>
              <a:gs pos="0">
                <a:srgbClr val="158CAF"/>
              </a:gs>
              <a:gs pos="100000">
                <a:srgbClr val="0A415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08063" eaLnBrk="0" hangingPunct="0">
              <a:defRPr sz="2400">
                <a:solidFill>
                  <a:schemeClr val="bg1"/>
                </a:solidFill>
                <a:latin typeface="Arial" charset="0"/>
                <a:cs typeface="Arial" charset="0"/>
              </a:defRPr>
            </a:lvl1pPr>
            <a:lvl2pPr marL="742950" indent="-285750" defTabSz="1008063" eaLnBrk="0" hangingPunct="0">
              <a:defRPr sz="2400">
                <a:solidFill>
                  <a:schemeClr val="bg1"/>
                </a:solidFill>
                <a:latin typeface="Arial" charset="0"/>
                <a:cs typeface="Arial" charset="0"/>
              </a:defRPr>
            </a:lvl2pPr>
            <a:lvl3pPr marL="1143000" indent="-228600" defTabSz="1008063" eaLnBrk="0" hangingPunct="0">
              <a:defRPr sz="2400">
                <a:solidFill>
                  <a:schemeClr val="bg1"/>
                </a:solidFill>
                <a:latin typeface="Arial" charset="0"/>
                <a:cs typeface="Arial" charset="0"/>
              </a:defRPr>
            </a:lvl3pPr>
            <a:lvl4pPr marL="1600200" indent="-228600" defTabSz="1008063" eaLnBrk="0" hangingPunct="0">
              <a:defRPr sz="2400">
                <a:solidFill>
                  <a:schemeClr val="bg1"/>
                </a:solidFill>
                <a:latin typeface="Arial" charset="0"/>
                <a:cs typeface="Arial" charset="0"/>
              </a:defRPr>
            </a:lvl4pPr>
            <a:lvl5pPr marL="2057400" indent="-228600" defTabSz="1008063" eaLnBrk="0" hangingPunct="0">
              <a:defRPr sz="2400">
                <a:solidFill>
                  <a:schemeClr val="bg1"/>
                </a:solidFill>
                <a:latin typeface="Arial" charset="0"/>
                <a:cs typeface="Arial" charset="0"/>
              </a:defRPr>
            </a:lvl5pPr>
            <a:lvl6pPr marL="2514600" indent="-228600" defTabSz="1008063" eaLnBrk="0" fontAlgn="base" hangingPunct="0">
              <a:spcBef>
                <a:spcPct val="0"/>
              </a:spcBef>
              <a:spcAft>
                <a:spcPct val="0"/>
              </a:spcAft>
              <a:defRPr sz="2400">
                <a:solidFill>
                  <a:schemeClr val="bg1"/>
                </a:solidFill>
                <a:latin typeface="Arial" charset="0"/>
                <a:cs typeface="Arial" charset="0"/>
              </a:defRPr>
            </a:lvl6pPr>
            <a:lvl7pPr marL="2971800" indent="-228600" defTabSz="1008063" eaLnBrk="0" fontAlgn="base" hangingPunct="0">
              <a:spcBef>
                <a:spcPct val="0"/>
              </a:spcBef>
              <a:spcAft>
                <a:spcPct val="0"/>
              </a:spcAft>
              <a:defRPr sz="2400">
                <a:solidFill>
                  <a:schemeClr val="bg1"/>
                </a:solidFill>
                <a:latin typeface="Arial" charset="0"/>
                <a:cs typeface="Arial" charset="0"/>
              </a:defRPr>
            </a:lvl7pPr>
            <a:lvl8pPr marL="3429000" indent="-228600" defTabSz="1008063" eaLnBrk="0" fontAlgn="base" hangingPunct="0">
              <a:spcBef>
                <a:spcPct val="0"/>
              </a:spcBef>
              <a:spcAft>
                <a:spcPct val="0"/>
              </a:spcAft>
              <a:defRPr sz="2400">
                <a:solidFill>
                  <a:schemeClr val="bg1"/>
                </a:solidFill>
                <a:latin typeface="Arial" charset="0"/>
                <a:cs typeface="Arial" charset="0"/>
              </a:defRPr>
            </a:lvl8pPr>
            <a:lvl9pPr marL="3886200" indent="-228600" defTabSz="1008063" eaLnBrk="0" fontAlgn="base" hangingPunct="0">
              <a:spcBef>
                <a:spcPct val="0"/>
              </a:spcBef>
              <a:spcAft>
                <a:spcPct val="0"/>
              </a:spcAft>
              <a:defRPr sz="2400">
                <a:solidFill>
                  <a:schemeClr val="bg1"/>
                </a:solidFill>
                <a:latin typeface="Arial" charset="0"/>
                <a:cs typeface="Arial" charset="0"/>
              </a:defRPr>
            </a:lvl9pPr>
          </a:lstStyle>
          <a:p>
            <a:pPr eaLnBrk="1" hangingPunct="1">
              <a:spcBef>
                <a:spcPct val="50000"/>
              </a:spcBef>
              <a:defRPr/>
            </a:pPr>
            <a:endParaRPr lang="nl-BE" sz="1800">
              <a:solidFill>
                <a:schemeClr val="tx1"/>
              </a:solidFill>
            </a:endParaRPr>
          </a:p>
        </p:txBody>
      </p:sp>
      <p:pic>
        <p:nvPicPr>
          <p:cNvPr id="4" name="Picture 9" descr="KULLOGO_RGB 1CM_PS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838169"/>
            <a:ext cx="2479680" cy="82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Afbeelding 13" descr="HR_CORPORATE-versie3.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001" y="2160227"/>
            <a:ext cx="1596960" cy="3418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KULsedes_K_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86240" y="115212"/>
            <a:ext cx="370080" cy="610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5" name="Rectangle 15"/>
          <p:cNvSpPr>
            <a:spLocks noGrp="1" noChangeArrowheads="1"/>
          </p:cNvSpPr>
          <p:nvPr>
            <p:ph type="ctrTitle"/>
          </p:nvPr>
        </p:nvSpPr>
        <p:spPr>
          <a:xfrm>
            <a:off x="3238561" y="2158787"/>
            <a:ext cx="5398560" cy="3238900"/>
          </a:xfrm>
        </p:spPr>
        <p:txBody>
          <a:bodyPr tIns="0" bIns="0" anchor="t"/>
          <a:lstStyle>
            <a:lvl1pPr>
              <a:defRPr/>
            </a:lvl1pPr>
          </a:lstStyle>
          <a:p>
            <a:r>
              <a:rPr lang="nl-NL"/>
              <a:t>Klik en typ de titel</a:t>
            </a:r>
          </a:p>
        </p:txBody>
      </p:sp>
      <p:sp>
        <p:nvSpPr>
          <p:cNvPr id="7" name="Rectangle 4"/>
          <p:cNvSpPr>
            <a:spLocks noGrp="1" noChangeArrowheads="1"/>
          </p:cNvSpPr>
          <p:nvPr>
            <p:ph type="dt" sz="half" idx="10"/>
          </p:nvPr>
        </p:nvSpPr>
        <p:spPr>
          <a:xfrm>
            <a:off x="3238561" y="6368349"/>
            <a:ext cx="1258560" cy="361478"/>
          </a:xfrm>
        </p:spPr>
        <p:txBody>
          <a:bodyPr/>
          <a:lstStyle>
            <a:lvl1pPr>
              <a:defRPr>
                <a:solidFill>
                  <a:schemeClr val="bg1"/>
                </a:solidFill>
              </a:defRPr>
            </a:lvl1pPr>
          </a:lstStyle>
          <a:p>
            <a:pPr>
              <a:defRPr/>
            </a:pPr>
            <a:endParaRPr lang="nl-NL"/>
          </a:p>
        </p:txBody>
      </p:sp>
      <p:sp>
        <p:nvSpPr>
          <p:cNvPr id="8" name="Rectangle 8"/>
          <p:cNvSpPr>
            <a:spLocks noGrp="1" noChangeArrowheads="1"/>
          </p:cNvSpPr>
          <p:nvPr>
            <p:ph type="sldNum" sz="quarter" idx="11"/>
          </p:nvPr>
        </p:nvSpPr>
        <p:spPr>
          <a:xfrm>
            <a:off x="7557120" y="6368349"/>
            <a:ext cx="1078560" cy="361478"/>
          </a:xfrm>
        </p:spPr>
        <p:txBody>
          <a:bodyPr/>
          <a:lstStyle>
            <a:lvl1pPr eaLnBrk="0" hangingPunct="0">
              <a:spcBef>
                <a:spcPct val="20000"/>
              </a:spcBef>
              <a:defRPr>
                <a:solidFill>
                  <a:schemeClr val="bg1"/>
                </a:solidFill>
              </a:defRPr>
            </a:lvl1pPr>
          </a:lstStyle>
          <a:p>
            <a:pPr>
              <a:defRPr/>
            </a:pPr>
            <a:fld id="{03A61511-EAAF-4D23-8425-14D10B98125C}" type="slidenum">
              <a:rPr lang="nl-NL"/>
              <a:pPr>
                <a:defRPr/>
              </a:pPr>
              <a:t>‹#›</a:t>
            </a:fld>
            <a:endParaRPr lang="nl-NL"/>
          </a:p>
        </p:txBody>
      </p:sp>
      <p:sp>
        <p:nvSpPr>
          <p:cNvPr id="9" name="Rectangle 9"/>
          <p:cNvSpPr>
            <a:spLocks noGrp="1" noChangeArrowheads="1"/>
          </p:cNvSpPr>
          <p:nvPr>
            <p:ph type="ftr" sz="quarter" idx="12"/>
          </p:nvPr>
        </p:nvSpPr>
        <p:spPr>
          <a:xfrm>
            <a:off x="4678561" y="6368349"/>
            <a:ext cx="2698560" cy="361478"/>
          </a:xfrm>
        </p:spPr>
        <p:txBody>
          <a:bodyPr lIns="0" tIns="0" rIns="0" bIns="0"/>
          <a:lstStyle>
            <a:lvl1pPr>
              <a:defRPr>
                <a:solidFill>
                  <a:schemeClr val="bg1"/>
                </a:solidFill>
              </a:defRPr>
            </a:lvl1pPr>
          </a:lstStyle>
          <a:p>
            <a:pPr>
              <a:defRPr/>
            </a:pPr>
            <a:endParaRPr lang="nl-NL"/>
          </a:p>
        </p:txBody>
      </p:sp>
    </p:spTree>
    <p:extLst>
      <p:ext uri="{BB962C8B-B14F-4D97-AF65-F5344CB8AC3E}">
        <p14:creationId xmlns:p14="http://schemas.microsoft.com/office/powerpoint/2010/main" val="2869467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832F7BF9-BE81-4DBB-A705-1E77137F5832}" type="datetime1">
              <a:rPr lang="nl-BE" smtClean="0"/>
              <a:t>25/11/2021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2266C759-6229-40DE-AD56-03C6C1B55D06}" type="slidenum">
              <a:rPr lang="nl-BE" smtClean="0"/>
              <a:t>‹#›</a:t>
            </a:fld>
            <a:endParaRPr lang="nl-BE"/>
          </a:p>
        </p:txBody>
      </p:sp>
    </p:spTree>
    <p:extLst>
      <p:ext uri="{BB962C8B-B14F-4D97-AF65-F5344CB8AC3E}">
        <p14:creationId xmlns:p14="http://schemas.microsoft.com/office/powerpoint/2010/main" val="1041092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sp>
        <p:nvSpPr>
          <p:cNvPr id="13" name="Rechthoek 12"/>
          <p:cNvSpPr/>
          <p:nvPr userDrawn="1"/>
        </p:nvSpPr>
        <p:spPr>
          <a:xfrm>
            <a:off x="0" y="648000"/>
            <a:ext cx="9144000" cy="6228000"/>
          </a:xfrm>
          <a:prstGeom prst="rect">
            <a:avLst/>
          </a:prstGeom>
          <a:gradFill flip="none" rotWithShape="1">
            <a:gsLst>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9" name="Titel 1"/>
          <p:cNvSpPr>
            <a:spLocks noGrp="1"/>
          </p:cNvSpPr>
          <p:nvPr>
            <p:ph type="ctrTitle" hasCustomPrompt="1"/>
          </p:nvPr>
        </p:nvSpPr>
        <p:spPr>
          <a:xfrm>
            <a:off x="3096000" y="2088000"/>
            <a:ext cx="5580000" cy="1800000"/>
          </a:xfrm>
        </p:spPr>
        <p:txBody>
          <a:bodyPr>
            <a:noAutofit/>
          </a:bodyPr>
          <a:lstStyle>
            <a:lvl1pPr>
              <a:defRPr sz="4000">
                <a:solidFill>
                  <a:schemeClr val="bg1"/>
                </a:solidFill>
              </a:defRPr>
            </a:lvl1pPr>
          </a:lstStyle>
          <a:p>
            <a:r>
              <a:rPr lang="nl-NL" dirty="0"/>
              <a:t>Klik en typ de titel van de presentatie</a:t>
            </a:r>
            <a:endParaRPr lang="nl-BE" dirty="0"/>
          </a:p>
        </p:txBody>
      </p:sp>
      <p:sp>
        <p:nvSpPr>
          <p:cNvPr id="10" name="Ondertitel 2"/>
          <p:cNvSpPr>
            <a:spLocks noGrp="1"/>
          </p:cNvSpPr>
          <p:nvPr>
            <p:ph type="subTitle" idx="1" hasCustomPrompt="1"/>
          </p:nvPr>
        </p:nvSpPr>
        <p:spPr>
          <a:xfrm>
            <a:off x="3096000" y="4193675"/>
            <a:ext cx="5580000" cy="1080000"/>
          </a:xfrm>
        </p:spPr>
        <p:txBody>
          <a:bodyPr/>
          <a:lstStyle>
            <a:lvl1pPr marL="0" indent="0" algn="l">
              <a:spcBef>
                <a:spcPts val="0"/>
              </a:spcBef>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en typ de subtitel van de presentatie</a:t>
            </a:r>
            <a:endParaRPr lang="nl-BE" dirty="0"/>
          </a:p>
        </p:txBody>
      </p:sp>
      <p:pic>
        <p:nvPicPr>
          <p:cNvPr id="12" name="Afbeelding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2000" y="1800000"/>
            <a:ext cx="1840048" cy="4294442"/>
          </a:xfrm>
          <a:prstGeom prst="rect">
            <a:avLst/>
          </a:prstGeom>
        </p:spPr>
      </p:pic>
      <p:pic>
        <p:nvPicPr>
          <p:cNvPr id="11" name="Afbeelding 10"/>
          <p:cNvPicPr>
            <a:picLocks noChangeAspect="1"/>
          </p:cNvPicPr>
          <p:nvPr userDrawn="1"/>
        </p:nvPicPr>
        <p:blipFill>
          <a:blip r:embed="rId3" cstate="print"/>
          <a:stretch>
            <a:fillRect/>
          </a:stretch>
        </p:blipFill>
        <p:spPr>
          <a:xfrm>
            <a:off x="8283600" y="5706000"/>
            <a:ext cx="428400" cy="720000"/>
          </a:xfrm>
          <a:prstGeom prst="rect">
            <a:avLst/>
          </a:prstGeom>
        </p:spPr>
      </p:pic>
      <p:pic>
        <p:nvPicPr>
          <p:cNvPr id="3" name="Afbeelding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0000" y="360000"/>
            <a:ext cx="2014732" cy="719329"/>
          </a:xfrm>
          <a:prstGeom prst="rect">
            <a:avLst/>
          </a:prstGeom>
        </p:spPr>
      </p:pic>
    </p:spTree>
    <p:extLst>
      <p:ext uri="{BB962C8B-B14F-4D97-AF65-F5344CB8AC3E}">
        <p14:creationId xmlns:p14="http://schemas.microsoft.com/office/powerpoint/2010/main" val="540046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solidFill>
                  <a:srgbClr val="52BDEC"/>
                </a:solidFill>
              </a:defRPr>
            </a:lvl1pPr>
          </a:lstStyle>
          <a:p>
            <a:r>
              <a:rPr lang="nl-NL" dirty="0"/>
              <a:t>Klik en typ de titel</a:t>
            </a:r>
            <a:endParaRPr lang="nl-BE" dirty="0"/>
          </a:p>
        </p:txBody>
      </p:sp>
      <p:sp>
        <p:nvSpPr>
          <p:cNvPr id="3" name="Tijdelijke aanduiding voor datum 2"/>
          <p:cNvSpPr>
            <a:spLocks noGrp="1"/>
          </p:cNvSpPr>
          <p:nvPr>
            <p:ph type="dt" sz="half" idx="10"/>
          </p:nvPr>
        </p:nvSpPr>
        <p:spPr/>
        <p:txBody>
          <a:bodyPr/>
          <a:lstStyle/>
          <a:p>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F35D8031-C8E5-48F8-A3B6-81643B27A3AF}" type="slidenum">
              <a:rPr lang="nl-BE" smtClean="0"/>
              <a:pPr/>
              <a:t>‹#›</a:t>
            </a:fld>
            <a:endParaRPr lang="nl-BE" dirty="0"/>
          </a:p>
        </p:txBody>
      </p:sp>
      <p:sp>
        <p:nvSpPr>
          <p:cNvPr id="6" name="Tijdelijke aanduiding voor tekst 2"/>
          <p:cNvSpPr>
            <a:spLocks noGrp="1"/>
          </p:cNvSpPr>
          <p:nvPr>
            <p:ph idx="1" hasCustomPrompt="1"/>
          </p:nvPr>
        </p:nvSpPr>
        <p:spPr>
          <a:xfrm>
            <a:off x="540000" y="1349999"/>
            <a:ext cx="8334000" cy="4428000"/>
          </a:xfrm>
          <a:prstGeom prst="rect">
            <a:avLst/>
          </a:prstGeom>
        </p:spPr>
        <p:txBody>
          <a:bodyPr vert="horz" lIns="0" tIns="0" rIns="0" bIns="0" rtlCol="0">
            <a:noAutofit/>
          </a:bodyPr>
          <a:lstStyle>
            <a:lvl1pPr>
              <a:defRPr/>
            </a:lvl1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extLst>
      <p:ext uri="{BB962C8B-B14F-4D97-AF65-F5344CB8AC3E}">
        <p14:creationId xmlns:p14="http://schemas.microsoft.com/office/powerpoint/2010/main" val="2853669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sp>
        <p:nvSpPr>
          <p:cNvPr id="13" name="Rechthoek 12"/>
          <p:cNvSpPr/>
          <p:nvPr userDrawn="1"/>
        </p:nvSpPr>
        <p:spPr>
          <a:xfrm>
            <a:off x="0" y="0"/>
            <a:ext cx="9144000" cy="6408000"/>
          </a:xfrm>
          <a:prstGeom prst="rect">
            <a:avLst/>
          </a:prstGeom>
          <a:gradFill flip="none" rotWithShape="1">
            <a:gsLst>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9" name="Titel 1"/>
          <p:cNvSpPr>
            <a:spLocks noGrp="1"/>
          </p:cNvSpPr>
          <p:nvPr>
            <p:ph type="ctrTitle" hasCustomPrompt="1"/>
          </p:nvPr>
        </p:nvSpPr>
        <p:spPr>
          <a:xfrm>
            <a:off x="3780000" y="2304000"/>
            <a:ext cx="5094000" cy="1800200"/>
          </a:xfrm>
        </p:spPr>
        <p:txBody>
          <a:bodyPr>
            <a:noAutofit/>
          </a:bodyPr>
          <a:lstStyle>
            <a:lvl1pPr>
              <a:defRPr sz="4000">
                <a:solidFill>
                  <a:schemeClr val="bg1"/>
                </a:solidFill>
              </a:defRPr>
            </a:lvl1pPr>
          </a:lstStyle>
          <a:p>
            <a:r>
              <a:rPr lang="nl-NL" dirty="0"/>
              <a:t>Klik en typ de titel van de sectie</a:t>
            </a:r>
            <a:endParaRPr lang="nl-BE" dirty="0"/>
          </a:p>
        </p:txBody>
      </p:sp>
      <p:sp>
        <p:nvSpPr>
          <p:cNvPr id="10" name="Ondertitel 2"/>
          <p:cNvSpPr>
            <a:spLocks noGrp="1"/>
          </p:cNvSpPr>
          <p:nvPr>
            <p:ph type="subTitle" idx="1" hasCustomPrompt="1"/>
          </p:nvPr>
        </p:nvSpPr>
        <p:spPr>
          <a:xfrm>
            <a:off x="3780000" y="4419108"/>
            <a:ext cx="5094000" cy="1080000"/>
          </a:xfrm>
        </p:spPr>
        <p:txBody>
          <a:bodyPr anchor="t" anchorCtr="0"/>
          <a:lstStyle>
            <a:lvl1pPr marL="0" indent="0" algn="l">
              <a:spcBef>
                <a:spcPts val="0"/>
              </a:spcBef>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en typ de subtitel van de sectie</a:t>
            </a:r>
            <a:endParaRPr lang="nl-BE" dirty="0"/>
          </a:p>
        </p:txBody>
      </p:sp>
      <p:pic>
        <p:nvPicPr>
          <p:cNvPr id="17" name="Afbeelding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62000" y="6012000"/>
            <a:ext cx="1512458" cy="540000"/>
          </a:xfrm>
          <a:prstGeom prst="rect">
            <a:avLst/>
          </a:prstGeom>
        </p:spPr>
      </p:pic>
      <p:pic>
        <p:nvPicPr>
          <p:cNvPr id="4" name="Afbeelding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196800"/>
            <a:ext cx="3300991" cy="3209551"/>
          </a:xfrm>
          <a:prstGeom prst="rect">
            <a:avLst/>
          </a:prstGeom>
        </p:spPr>
      </p:pic>
    </p:spTree>
    <p:extLst>
      <p:ext uri="{BB962C8B-B14F-4D97-AF65-F5344CB8AC3E}">
        <p14:creationId xmlns:p14="http://schemas.microsoft.com/office/powerpoint/2010/main" val="483590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Klik en typ de titel</a:t>
            </a:r>
            <a:endParaRPr lang="nl-BE" dirty="0"/>
          </a:p>
        </p:txBody>
      </p:sp>
      <p:sp>
        <p:nvSpPr>
          <p:cNvPr id="3" name="Tijdelijke aanduiding voor inhoud 2"/>
          <p:cNvSpPr>
            <a:spLocks noGrp="1"/>
          </p:cNvSpPr>
          <p:nvPr>
            <p:ph sz="half" idx="1" hasCustomPrompt="1"/>
          </p:nvPr>
        </p:nvSpPr>
        <p:spPr>
          <a:xfrm>
            <a:off x="540000" y="1350000"/>
            <a:ext cx="4038600" cy="4428000"/>
          </a:xfrm>
        </p:spPr>
        <p:txBody>
          <a:bodyPr/>
          <a:lstStyle>
            <a:lvl1pPr>
              <a:defRPr sz="2400"/>
            </a:lvl1pPr>
            <a:lvl2pPr>
              <a:defRPr sz="2400"/>
            </a:lvl2pPr>
            <a:lvl3pPr>
              <a:defRPr sz="2000"/>
            </a:lvl3pPr>
            <a:lvl4pPr>
              <a:defRPr sz="1600"/>
            </a:lvl4pPr>
            <a:lvl5pPr marL="1435100" indent="-228600">
              <a:buFont typeface="Arial" pitchFamily="34" charset="0"/>
              <a:buChar char="-"/>
              <a:defRPr sz="1600">
                <a:solidFill>
                  <a:srgbClr val="00407A"/>
                </a:solidFill>
              </a:defRPr>
            </a:lvl5pPr>
            <a:lvl6pPr>
              <a:defRPr sz="1800"/>
            </a:lvl6pPr>
            <a:lvl7pPr>
              <a:defRPr sz="1800"/>
            </a:lvl7pPr>
            <a:lvl8pPr>
              <a:defRPr sz="1800"/>
            </a:lvl8pPr>
            <a:lvl9pPr>
              <a:defRPr sz="18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inhoud 3"/>
          <p:cNvSpPr>
            <a:spLocks noGrp="1"/>
          </p:cNvSpPr>
          <p:nvPr>
            <p:ph sz="half" idx="2" hasCustomPrompt="1"/>
          </p:nvPr>
        </p:nvSpPr>
        <p:spPr>
          <a:xfrm>
            <a:off x="4835400" y="1350000"/>
            <a:ext cx="4038600" cy="4428000"/>
          </a:xfrm>
        </p:spPr>
        <p:txBody>
          <a:bodyPr/>
          <a:lstStyle>
            <a:lvl1pPr>
              <a:defRPr sz="2400"/>
            </a:lvl1pPr>
            <a:lvl2pPr>
              <a:defRPr sz="2400"/>
            </a:lvl2pPr>
            <a:lvl3pPr>
              <a:defRPr sz="2000"/>
            </a:lvl3pPr>
            <a:lvl4pPr>
              <a:defRPr sz="1800"/>
            </a:lvl4pPr>
            <a:lvl5pPr marL="1435100" indent="-228600">
              <a:buFont typeface="Arial" pitchFamily="34" charset="0"/>
              <a:buChar char="-"/>
              <a:defRPr sz="1600">
                <a:solidFill>
                  <a:srgbClr val="00407A"/>
                </a:solidFill>
              </a:defRPr>
            </a:lvl5pPr>
            <a:lvl6pPr>
              <a:defRPr sz="1800"/>
            </a:lvl6pPr>
            <a:lvl7pPr>
              <a:defRPr sz="1800"/>
            </a:lvl7pPr>
            <a:lvl8pPr>
              <a:defRPr sz="1800"/>
            </a:lvl8pPr>
            <a:lvl9pPr>
              <a:defRPr sz="18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5" name="Tijdelijke aanduiding voor datum 4"/>
          <p:cNvSpPr>
            <a:spLocks noGrp="1"/>
          </p:cNvSpPr>
          <p:nvPr>
            <p:ph type="dt" sz="half" idx="10"/>
          </p:nvPr>
        </p:nvSpPr>
        <p:spPr/>
        <p:txBody>
          <a:bodyPr/>
          <a:lstStyle/>
          <a:p>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262595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Klik en typ de titel</a:t>
            </a:r>
            <a:endParaRPr lang="nl-BE" dirty="0"/>
          </a:p>
        </p:txBody>
      </p:sp>
      <p:sp>
        <p:nvSpPr>
          <p:cNvPr id="3" name="Tijdelijke aanduiding voor tekst 2"/>
          <p:cNvSpPr>
            <a:spLocks noGrp="1"/>
          </p:cNvSpPr>
          <p:nvPr>
            <p:ph type="body" idx="1" hasCustomPrompt="1"/>
          </p:nvPr>
        </p:nvSpPr>
        <p:spPr>
          <a:xfrm>
            <a:off x="540000" y="1350000"/>
            <a:ext cx="4040188" cy="639762"/>
          </a:xfrm>
        </p:spPr>
        <p:txBody>
          <a:bodyPr anchor="b"/>
          <a:lstStyle>
            <a:lvl1pPr marL="0" indent="0">
              <a:buNone/>
              <a:defRPr sz="2400" b="1">
                <a:solidFill>
                  <a:srgbClr val="00407A"/>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en typ de tekst</a:t>
            </a:r>
          </a:p>
        </p:txBody>
      </p:sp>
      <p:sp>
        <p:nvSpPr>
          <p:cNvPr id="4" name="Tijdelijke aanduiding voor inhoud 3"/>
          <p:cNvSpPr>
            <a:spLocks noGrp="1"/>
          </p:cNvSpPr>
          <p:nvPr>
            <p:ph sz="half" idx="2" hasCustomPrompt="1"/>
          </p:nvPr>
        </p:nvSpPr>
        <p:spPr>
          <a:xfrm>
            <a:off x="540000" y="1991922"/>
            <a:ext cx="4040188" cy="3798000"/>
          </a:xfrm>
        </p:spPr>
        <p:txBody>
          <a:bodyPr/>
          <a:lstStyle>
            <a:lvl1pPr>
              <a:defRPr sz="2400"/>
            </a:lvl1pPr>
            <a:lvl2pPr>
              <a:defRPr sz="2000"/>
            </a:lvl2pPr>
            <a:lvl3pPr>
              <a:defRPr sz="2000"/>
            </a:lvl3pPr>
            <a:lvl4pPr>
              <a:defRPr sz="1600"/>
            </a:lvl4pPr>
            <a:lvl5pPr marL="1435100" indent="-180000">
              <a:buFont typeface="Arial" pitchFamily="34" charset="0"/>
              <a:buChar char="-"/>
              <a:defRPr sz="1600">
                <a:solidFill>
                  <a:srgbClr val="00407A"/>
                </a:solidFill>
              </a:defRPr>
            </a:lvl5pPr>
            <a:lvl6pPr>
              <a:defRPr sz="1600"/>
            </a:lvl6pPr>
            <a:lvl7pPr>
              <a:defRPr sz="1600"/>
            </a:lvl7pPr>
            <a:lvl8pPr>
              <a:defRPr sz="1600"/>
            </a:lvl8pPr>
            <a:lvl9pPr>
              <a:defRPr sz="16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5" name="Tijdelijke aanduiding voor tekst 4"/>
          <p:cNvSpPr>
            <a:spLocks noGrp="1"/>
          </p:cNvSpPr>
          <p:nvPr>
            <p:ph type="body" sz="quarter" idx="3" hasCustomPrompt="1"/>
          </p:nvPr>
        </p:nvSpPr>
        <p:spPr>
          <a:xfrm>
            <a:off x="4824000" y="1350000"/>
            <a:ext cx="4039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en typ de tekst</a:t>
            </a:r>
          </a:p>
        </p:txBody>
      </p:sp>
      <p:sp>
        <p:nvSpPr>
          <p:cNvPr id="6" name="Tijdelijke aanduiding voor inhoud 5"/>
          <p:cNvSpPr>
            <a:spLocks noGrp="1"/>
          </p:cNvSpPr>
          <p:nvPr>
            <p:ph sz="quarter" idx="4" hasCustomPrompt="1"/>
          </p:nvPr>
        </p:nvSpPr>
        <p:spPr>
          <a:xfrm>
            <a:off x="4824000" y="1991922"/>
            <a:ext cx="4039200" cy="3798000"/>
          </a:xfrm>
        </p:spPr>
        <p:txBody>
          <a:bodyPr/>
          <a:lstStyle>
            <a:lvl1pPr>
              <a:defRPr sz="2400"/>
            </a:lvl1pPr>
            <a:lvl2pPr>
              <a:defRPr sz="2000"/>
            </a:lvl2pPr>
            <a:lvl3pPr>
              <a:defRPr sz="2000"/>
            </a:lvl3pPr>
            <a:lvl4pPr>
              <a:defRPr sz="1600"/>
            </a:lvl4pPr>
            <a:lvl5pPr marL="1584325" indent="-285750">
              <a:buFont typeface="Arial" pitchFamily="34" charset="0"/>
              <a:buChar char="-"/>
              <a:defRPr lang="nl-BE" sz="1600" kern="1200" dirty="0">
                <a:solidFill>
                  <a:srgbClr val="00407A"/>
                </a:solidFill>
                <a:latin typeface="Arial" pitchFamily="34" charset="0"/>
                <a:ea typeface="+mn-ea"/>
                <a:cs typeface="Arial" pitchFamily="34" charset="0"/>
              </a:defRPr>
            </a:lvl5pPr>
            <a:lvl6pPr>
              <a:defRPr sz="1600"/>
            </a:lvl6pPr>
            <a:lvl7pPr>
              <a:defRPr sz="1600"/>
            </a:lvl7pPr>
            <a:lvl8pPr>
              <a:defRPr sz="1600"/>
            </a:lvl8pPr>
            <a:lvl9pPr>
              <a:defRPr sz="16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7" name="Tijdelijke aanduiding voor datum 6"/>
          <p:cNvSpPr>
            <a:spLocks noGrp="1"/>
          </p:cNvSpPr>
          <p:nvPr>
            <p:ph type="dt" sz="half" idx="10"/>
          </p:nvPr>
        </p:nvSpPr>
        <p:spPr/>
        <p:txBody>
          <a:bodyPr/>
          <a:lstStyle/>
          <a:p>
            <a:endParaRPr lang="nl-BE"/>
          </a:p>
        </p:txBody>
      </p:sp>
      <p:sp>
        <p:nvSpPr>
          <p:cNvPr id="8" name="Tijdelijke aanduiding voor voettekst 7"/>
          <p:cNvSpPr>
            <a:spLocks noGrp="1"/>
          </p:cNvSpPr>
          <p:nvPr>
            <p:ph type="ftr" sz="quarter" idx="11"/>
          </p:nvPr>
        </p:nvSpPr>
        <p:spPr/>
        <p:txBody>
          <a:bodyPr/>
          <a:lstStyle/>
          <a:p>
            <a:endParaRPr lang="nl-BE" dirty="0"/>
          </a:p>
        </p:txBody>
      </p:sp>
      <p:sp>
        <p:nvSpPr>
          <p:cNvPr id="9" name="Tijdelijke aanduiding voor dianummer 8"/>
          <p:cNvSpPr>
            <a:spLocks noGrp="1"/>
          </p:cNvSpPr>
          <p:nvPr>
            <p:ph type="sldNum" sz="quarter" idx="12"/>
          </p:nvPr>
        </p:nvSpPr>
        <p:spPr/>
        <p:txBody>
          <a:bodyPr/>
          <a:lstStyle/>
          <a:p>
            <a:fld id="{F35D8031-C8E5-48F8-A3B6-81643B27A3AF}" type="slidenum">
              <a:rPr lang="nl-BE" smtClean="0"/>
              <a:pPr/>
              <a:t>‹#›</a:t>
            </a:fld>
            <a:endParaRPr lang="nl-BE" dirty="0"/>
          </a:p>
        </p:txBody>
      </p:sp>
    </p:spTree>
    <p:extLst>
      <p:ext uri="{BB962C8B-B14F-4D97-AF65-F5344CB8AC3E}">
        <p14:creationId xmlns:p14="http://schemas.microsoft.com/office/powerpoint/2010/main" val="6326396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Klik en typ de titel</a:t>
            </a:r>
            <a:endParaRPr lang="nl-BE" dirty="0"/>
          </a:p>
        </p:txBody>
      </p:sp>
      <p:sp>
        <p:nvSpPr>
          <p:cNvPr id="3" name="Tijdelijke aanduiding voor datum 2"/>
          <p:cNvSpPr>
            <a:spLocks noGrp="1"/>
          </p:cNvSpPr>
          <p:nvPr>
            <p:ph type="dt" sz="half" idx="10"/>
          </p:nvPr>
        </p:nvSpPr>
        <p:spPr/>
        <p:txBody>
          <a:bodyPr/>
          <a:lstStyle/>
          <a:p>
            <a:endParaRPr lang="nl-BE"/>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2601345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endParaRPr lang="nl-BE"/>
          </a:p>
        </p:txBody>
      </p:sp>
      <p:sp>
        <p:nvSpPr>
          <p:cNvPr id="3" name="Tijdelijke aanduiding voor voettekst 2"/>
          <p:cNvSpPr>
            <a:spLocks noGrp="1"/>
          </p:cNvSpPr>
          <p:nvPr>
            <p:ph type="ftr" sz="quarter" idx="11"/>
          </p:nvPr>
        </p:nvSpPr>
        <p:spPr/>
        <p:txBody>
          <a:bodyPr/>
          <a:lstStyle/>
          <a:p>
            <a:endParaRPr lang="nl-BE" dirty="0"/>
          </a:p>
        </p:txBody>
      </p:sp>
      <p:sp>
        <p:nvSpPr>
          <p:cNvPr id="4" name="Tijdelijke aanduiding voor dianummer 3"/>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41819745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0000" y="540000"/>
            <a:ext cx="3008313" cy="895100"/>
          </a:xfrm>
        </p:spPr>
        <p:txBody>
          <a:bodyPr anchor="t" anchorCtr="0"/>
          <a:lstStyle>
            <a:lvl1pPr algn="l">
              <a:defRPr sz="2000" b="1"/>
            </a:lvl1pPr>
          </a:lstStyle>
          <a:p>
            <a:r>
              <a:rPr lang="nl-NL" dirty="0"/>
              <a:t>Klik en typ de titel</a:t>
            </a:r>
            <a:endParaRPr lang="nl-BE" dirty="0"/>
          </a:p>
        </p:txBody>
      </p:sp>
      <p:sp>
        <p:nvSpPr>
          <p:cNvPr id="3" name="Tijdelijke aanduiding voor inhoud 2"/>
          <p:cNvSpPr>
            <a:spLocks noGrp="1"/>
          </p:cNvSpPr>
          <p:nvPr>
            <p:ph idx="1" hasCustomPrompt="1"/>
          </p:nvPr>
        </p:nvSpPr>
        <p:spPr>
          <a:xfrm>
            <a:off x="3761909" y="540000"/>
            <a:ext cx="5105139" cy="5256000"/>
          </a:xfrm>
        </p:spPr>
        <p:txBody>
          <a:bodyPr/>
          <a:lstStyle>
            <a:lvl1pPr>
              <a:defRPr sz="2400"/>
            </a:lvl1pPr>
            <a:lvl2pPr>
              <a:defRPr sz="2400"/>
            </a:lvl2pPr>
            <a:lvl3pPr>
              <a:defRPr sz="2000"/>
            </a:lvl3pPr>
            <a:lvl4pPr>
              <a:defRPr sz="1600"/>
            </a:lvl4pPr>
            <a:lvl5pPr marL="1435100" indent="-228600">
              <a:buFont typeface="Arial" pitchFamily="34" charset="0"/>
              <a:buChar char="-"/>
              <a:tabLst/>
              <a:defRPr sz="1600">
                <a:solidFill>
                  <a:srgbClr val="00407A"/>
                </a:solidFill>
              </a:defRPr>
            </a:lvl5pPr>
            <a:lvl6pPr>
              <a:defRPr sz="2000"/>
            </a:lvl6pPr>
            <a:lvl7pPr>
              <a:defRPr sz="2000"/>
            </a:lvl7pPr>
            <a:lvl8pPr>
              <a:defRPr sz="2000"/>
            </a:lvl8pPr>
            <a:lvl9pPr>
              <a:defRPr sz="20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tekst 3"/>
          <p:cNvSpPr>
            <a:spLocks noGrp="1"/>
          </p:cNvSpPr>
          <p:nvPr>
            <p:ph type="body" sz="half" idx="2" hasCustomPrompt="1"/>
          </p:nvPr>
        </p:nvSpPr>
        <p:spPr>
          <a:xfrm>
            <a:off x="539552" y="1435101"/>
            <a:ext cx="3008313" cy="4356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a:t>Klik en typ de tekst</a:t>
            </a:r>
          </a:p>
        </p:txBody>
      </p:sp>
      <p:sp>
        <p:nvSpPr>
          <p:cNvPr id="5" name="Tijdelijke aanduiding voor datum 4"/>
          <p:cNvSpPr>
            <a:spLocks noGrp="1"/>
          </p:cNvSpPr>
          <p:nvPr>
            <p:ph type="dt" sz="half" idx="10"/>
          </p:nvPr>
        </p:nvSpPr>
        <p:spPr/>
        <p:txBody>
          <a:bodyPr/>
          <a:lstStyle/>
          <a:p>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2725346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solidFill>
                  <a:srgbClr val="52BDEC"/>
                </a:solidFill>
              </a:defRPr>
            </a:lvl1pPr>
          </a:lstStyle>
          <a:p>
            <a:r>
              <a:rPr lang="nl-NL" dirty="0"/>
              <a:t>Klik en typ de titel</a:t>
            </a:r>
            <a:endParaRPr lang="nl-BE" dirty="0"/>
          </a:p>
        </p:txBody>
      </p:sp>
      <p:sp>
        <p:nvSpPr>
          <p:cNvPr id="3" name="Tijdelijke aanduiding voor datum 2"/>
          <p:cNvSpPr>
            <a:spLocks noGrp="1"/>
          </p:cNvSpPr>
          <p:nvPr>
            <p:ph type="dt" sz="half" idx="10"/>
          </p:nvPr>
        </p:nvSpPr>
        <p:spPr/>
        <p:txBody>
          <a:bodyPr/>
          <a:lstStyle/>
          <a:p>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F35D8031-C8E5-48F8-A3B6-81643B27A3AF}" type="slidenum">
              <a:rPr lang="nl-BE" smtClean="0"/>
              <a:pPr/>
              <a:t>‹#›</a:t>
            </a:fld>
            <a:endParaRPr lang="nl-BE" dirty="0"/>
          </a:p>
        </p:txBody>
      </p:sp>
      <p:sp>
        <p:nvSpPr>
          <p:cNvPr id="6" name="Tijdelijke aanduiding voor tekst 2"/>
          <p:cNvSpPr>
            <a:spLocks noGrp="1"/>
          </p:cNvSpPr>
          <p:nvPr>
            <p:ph idx="1" hasCustomPrompt="1"/>
          </p:nvPr>
        </p:nvSpPr>
        <p:spPr>
          <a:xfrm>
            <a:off x="540000" y="1349999"/>
            <a:ext cx="8334000" cy="4428000"/>
          </a:xfrm>
          <a:prstGeom prst="rect">
            <a:avLst/>
          </a:prstGeom>
        </p:spPr>
        <p:txBody>
          <a:bodyPr vert="horz" lIns="0" tIns="0" rIns="0" bIns="0" rtlCol="0">
            <a:noAutofit/>
          </a:bodyPr>
          <a:lstStyle>
            <a:lvl1pPr>
              <a:defRPr/>
            </a:lvl1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extLst>
      <p:ext uri="{BB962C8B-B14F-4D97-AF65-F5344CB8AC3E}">
        <p14:creationId xmlns:p14="http://schemas.microsoft.com/office/powerpoint/2010/main" val="24169003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0000" y="4788000"/>
            <a:ext cx="8334000" cy="540000"/>
          </a:xfrm>
        </p:spPr>
        <p:txBody>
          <a:bodyPr anchor="t" anchorCtr="0">
            <a:noAutofit/>
          </a:bodyPr>
          <a:lstStyle>
            <a:lvl1pPr algn="l">
              <a:defRPr sz="2000" b="1"/>
            </a:lvl1pPr>
          </a:lstStyle>
          <a:p>
            <a:r>
              <a:rPr lang="nl-NL" dirty="0"/>
              <a:t>Klik en typ de tekst</a:t>
            </a:r>
            <a:endParaRPr lang="nl-BE" dirty="0"/>
          </a:p>
        </p:txBody>
      </p:sp>
      <p:sp>
        <p:nvSpPr>
          <p:cNvPr id="3" name="Tijdelijke aanduiding voor afbeelding 2"/>
          <p:cNvSpPr>
            <a:spLocks noGrp="1"/>
          </p:cNvSpPr>
          <p:nvPr>
            <p:ph type="pic" idx="1"/>
          </p:nvPr>
        </p:nvSpPr>
        <p:spPr>
          <a:xfrm>
            <a:off x="540000" y="540000"/>
            <a:ext cx="83340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dirty="0"/>
          </a:p>
        </p:txBody>
      </p:sp>
      <p:sp>
        <p:nvSpPr>
          <p:cNvPr id="4" name="Tijdelijke aanduiding voor tekst 3"/>
          <p:cNvSpPr>
            <a:spLocks noGrp="1"/>
          </p:cNvSpPr>
          <p:nvPr>
            <p:ph type="body" sz="half" idx="2" hasCustomPrompt="1"/>
          </p:nvPr>
        </p:nvSpPr>
        <p:spPr>
          <a:xfrm>
            <a:off x="540000" y="5445224"/>
            <a:ext cx="8334000" cy="360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a:t>Klik en typ de tekst</a:t>
            </a:r>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dirty="0"/>
          </a:p>
        </p:txBody>
      </p:sp>
      <p:sp>
        <p:nvSpPr>
          <p:cNvPr id="8" name="Tijdelijke aanduiding voor voettekst 3"/>
          <p:cNvSpPr>
            <a:spLocks noGrp="1"/>
          </p:cNvSpPr>
          <p:nvPr>
            <p:ph type="ftr" sz="quarter" idx="11"/>
          </p:nvPr>
        </p:nvSpPr>
        <p:spPr>
          <a:xfrm>
            <a:off x="1566000" y="6048000"/>
            <a:ext cx="1980000" cy="288000"/>
          </a:xfrm>
        </p:spPr>
        <p:txBody>
          <a:bodyPr/>
          <a:lstStyle/>
          <a:p>
            <a:endParaRPr lang="nl-BE" dirty="0"/>
          </a:p>
        </p:txBody>
      </p:sp>
      <p:sp>
        <p:nvSpPr>
          <p:cNvPr id="9" name="Tijdelijke aanduiding voor datum 4"/>
          <p:cNvSpPr>
            <a:spLocks noGrp="1"/>
          </p:cNvSpPr>
          <p:nvPr>
            <p:ph type="dt" sz="half" idx="10"/>
          </p:nvPr>
        </p:nvSpPr>
        <p:spPr>
          <a:xfrm>
            <a:off x="540000" y="6048000"/>
            <a:ext cx="936000" cy="288000"/>
          </a:xfrm>
        </p:spPr>
        <p:txBody>
          <a:bodyPr/>
          <a:lstStyle/>
          <a:p>
            <a:endParaRPr lang="nl-BE" dirty="0"/>
          </a:p>
        </p:txBody>
      </p:sp>
    </p:spTree>
    <p:extLst>
      <p:ext uri="{BB962C8B-B14F-4D97-AF65-F5344CB8AC3E}">
        <p14:creationId xmlns:p14="http://schemas.microsoft.com/office/powerpoint/2010/main" val="2273489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sp>
        <p:nvSpPr>
          <p:cNvPr id="13" name="Rechthoek 12"/>
          <p:cNvSpPr/>
          <p:nvPr userDrawn="1"/>
        </p:nvSpPr>
        <p:spPr>
          <a:xfrm>
            <a:off x="0" y="0"/>
            <a:ext cx="9144000" cy="6408000"/>
          </a:xfrm>
          <a:prstGeom prst="rect">
            <a:avLst/>
          </a:prstGeom>
          <a:gradFill flip="none" rotWithShape="1">
            <a:gsLst>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9" name="Titel 1"/>
          <p:cNvSpPr>
            <a:spLocks noGrp="1"/>
          </p:cNvSpPr>
          <p:nvPr>
            <p:ph type="ctrTitle" hasCustomPrompt="1"/>
          </p:nvPr>
        </p:nvSpPr>
        <p:spPr>
          <a:xfrm>
            <a:off x="3780000" y="2304000"/>
            <a:ext cx="5094000" cy="1800200"/>
          </a:xfrm>
        </p:spPr>
        <p:txBody>
          <a:bodyPr>
            <a:noAutofit/>
          </a:bodyPr>
          <a:lstStyle>
            <a:lvl1pPr>
              <a:defRPr sz="4000">
                <a:solidFill>
                  <a:schemeClr val="bg1"/>
                </a:solidFill>
              </a:defRPr>
            </a:lvl1pPr>
          </a:lstStyle>
          <a:p>
            <a:r>
              <a:rPr lang="nl-NL" dirty="0"/>
              <a:t>Klik en typ de titel van de sectie</a:t>
            </a:r>
            <a:endParaRPr lang="nl-BE" dirty="0"/>
          </a:p>
        </p:txBody>
      </p:sp>
      <p:sp>
        <p:nvSpPr>
          <p:cNvPr id="10" name="Ondertitel 2"/>
          <p:cNvSpPr>
            <a:spLocks noGrp="1"/>
          </p:cNvSpPr>
          <p:nvPr>
            <p:ph type="subTitle" idx="1" hasCustomPrompt="1"/>
          </p:nvPr>
        </p:nvSpPr>
        <p:spPr>
          <a:xfrm>
            <a:off x="3780000" y="4419108"/>
            <a:ext cx="5094000" cy="1080000"/>
          </a:xfrm>
        </p:spPr>
        <p:txBody>
          <a:bodyPr anchor="t" anchorCtr="0"/>
          <a:lstStyle>
            <a:lvl1pPr marL="0" indent="0" algn="l">
              <a:spcBef>
                <a:spcPts val="0"/>
              </a:spcBef>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en typ de subtitel van de sectie</a:t>
            </a:r>
            <a:endParaRPr lang="nl-BE" dirty="0"/>
          </a:p>
        </p:txBody>
      </p:sp>
      <p:pic>
        <p:nvPicPr>
          <p:cNvPr id="17" name="Afbeelding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62000" y="6012000"/>
            <a:ext cx="1512458" cy="540000"/>
          </a:xfrm>
          <a:prstGeom prst="rect">
            <a:avLst/>
          </a:prstGeom>
        </p:spPr>
      </p:pic>
      <p:pic>
        <p:nvPicPr>
          <p:cNvPr id="4" name="Afbeelding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196800"/>
            <a:ext cx="3300991" cy="3209551"/>
          </a:xfrm>
          <a:prstGeom prst="rect">
            <a:avLst/>
          </a:prstGeom>
        </p:spPr>
      </p:pic>
    </p:spTree>
    <p:extLst>
      <p:ext uri="{BB962C8B-B14F-4D97-AF65-F5344CB8AC3E}">
        <p14:creationId xmlns:p14="http://schemas.microsoft.com/office/powerpoint/2010/main" val="3965196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solidFill>
                  <a:srgbClr val="52BDEC"/>
                </a:solidFill>
              </a:defRPr>
            </a:lvl1pPr>
          </a:lstStyle>
          <a:p>
            <a:r>
              <a:rPr lang="nl-NL" dirty="0"/>
              <a:t>Klik en typ de titel</a:t>
            </a:r>
            <a:endParaRPr lang="nl-BE" dirty="0"/>
          </a:p>
        </p:txBody>
      </p:sp>
      <p:sp>
        <p:nvSpPr>
          <p:cNvPr id="3" name="Tijdelijke aanduiding voor inhoud 2"/>
          <p:cNvSpPr>
            <a:spLocks noGrp="1"/>
          </p:cNvSpPr>
          <p:nvPr>
            <p:ph sz="half" idx="1" hasCustomPrompt="1"/>
          </p:nvPr>
        </p:nvSpPr>
        <p:spPr>
          <a:xfrm>
            <a:off x="540000" y="1350000"/>
            <a:ext cx="4038600" cy="4428000"/>
          </a:xfrm>
        </p:spPr>
        <p:txBody>
          <a:bodyPr/>
          <a:lstStyle>
            <a:lvl1pPr>
              <a:defRPr sz="2400"/>
            </a:lvl1pPr>
            <a:lvl2pPr>
              <a:defRPr sz="2400"/>
            </a:lvl2pPr>
            <a:lvl3pPr>
              <a:defRPr sz="2000"/>
            </a:lvl3pPr>
            <a:lvl4pPr>
              <a:defRPr sz="1600"/>
            </a:lvl4pPr>
            <a:lvl5pPr marL="1435100" indent="-228600">
              <a:buFont typeface="Arial" pitchFamily="34" charset="0"/>
              <a:buChar char="-"/>
              <a:defRPr sz="1600">
                <a:solidFill>
                  <a:srgbClr val="00407A"/>
                </a:solidFill>
              </a:defRPr>
            </a:lvl5pPr>
            <a:lvl6pPr>
              <a:defRPr sz="1800"/>
            </a:lvl6pPr>
            <a:lvl7pPr>
              <a:defRPr sz="1800"/>
            </a:lvl7pPr>
            <a:lvl8pPr>
              <a:defRPr sz="1800"/>
            </a:lvl8pPr>
            <a:lvl9pPr>
              <a:defRPr sz="18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inhoud 3"/>
          <p:cNvSpPr>
            <a:spLocks noGrp="1"/>
          </p:cNvSpPr>
          <p:nvPr>
            <p:ph sz="half" idx="2" hasCustomPrompt="1"/>
          </p:nvPr>
        </p:nvSpPr>
        <p:spPr>
          <a:xfrm>
            <a:off x="4835400" y="1350000"/>
            <a:ext cx="4038600" cy="4428000"/>
          </a:xfrm>
        </p:spPr>
        <p:txBody>
          <a:bodyPr/>
          <a:lstStyle>
            <a:lvl1pPr>
              <a:defRPr sz="2400"/>
            </a:lvl1pPr>
            <a:lvl2pPr>
              <a:defRPr sz="2400"/>
            </a:lvl2pPr>
            <a:lvl3pPr>
              <a:defRPr sz="2000"/>
            </a:lvl3pPr>
            <a:lvl4pPr>
              <a:defRPr sz="1800"/>
            </a:lvl4pPr>
            <a:lvl5pPr marL="1435100" indent="-228600">
              <a:buFont typeface="Arial" pitchFamily="34" charset="0"/>
              <a:buChar char="-"/>
              <a:defRPr sz="1600">
                <a:solidFill>
                  <a:srgbClr val="00407A"/>
                </a:solidFill>
              </a:defRPr>
            </a:lvl5pPr>
            <a:lvl6pPr>
              <a:defRPr sz="1800"/>
            </a:lvl6pPr>
            <a:lvl7pPr>
              <a:defRPr sz="1800"/>
            </a:lvl7pPr>
            <a:lvl8pPr>
              <a:defRPr sz="1800"/>
            </a:lvl8pPr>
            <a:lvl9pPr>
              <a:defRPr sz="18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5" name="Tijdelijke aanduiding voor datum 4"/>
          <p:cNvSpPr>
            <a:spLocks noGrp="1"/>
          </p:cNvSpPr>
          <p:nvPr>
            <p:ph type="dt" sz="half" idx="10"/>
          </p:nvPr>
        </p:nvSpPr>
        <p:spPr/>
        <p:txBody>
          <a:bodyPr/>
          <a:lstStyle/>
          <a:p>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4198030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Klik en typ de titel</a:t>
            </a:r>
            <a:endParaRPr lang="nl-BE" dirty="0"/>
          </a:p>
        </p:txBody>
      </p:sp>
      <p:sp>
        <p:nvSpPr>
          <p:cNvPr id="3" name="Tijdelijke aanduiding voor tekst 2"/>
          <p:cNvSpPr>
            <a:spLocks noGrp="1"/>
          </p:cNvSpPr>
          <p:nvPr>
            <p:ph type="body" idx="1" hasCustomPrompt="1"/>
          </p:nvPr>
        </p:nvSpPr>
        <p:spPr>
          <a:xfrm>
            <a:off x="540000" y="1350000"/>
            <a:ext cx="4040188" cy="639762"/>
          </a:xfrm>
        </p:spPr>
        <p:txBody>
          <a:bodyPr anchor="b"/>
          <a:lstStyle>
            <a:lvl1pPr marL="0" indent="0">
              <a:buNone/>
              <a:defRPr sz="2400" b="1">
                <a:solidFill>
                  <a:srgbClr val="00407A"/>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en typ de tekst</a:t>
            </a:r>
          </a:p>
        </p:txBody>
      </p:sp>
      <p:sp>
        <p:nvSpPr>
          <p:cNvPr id="4" name="Tijdelijke aanduiding voor inhoud 3"/>
          <p:cNvSpPr>
            <a:spLocks noGrp="1"/>
          </p:cNvSpPr>
          <p:nvPr>
            <p:ph sz="half" idx="2" hasCustomPrompt="1"/>
          </p:nvPr>
        </p:nvSpPr>
        <p:spPr>
          <a:xfrm>
            <a:off x="540000" y="1991922"/>
            <a:ext cx="4040188" cy="3798000"/>
          </a:xfrm>
        </p:spPr>
        <p:txBody>
          <a:bodyPr/>
          <a:lstStyle>
            <a:lvl1pPr>
              <a:defRPr sz="2400"/>
            </a:lvl1pPr>
            <a:lvl2pPr>
              <a:defRPr sz="2000"/>
            </a:lvl2pPr>
            <a:lvl3pPr>
              <a:defRPr sz="2000"/>
            </a:lvl3pPr>
            <a:lvl4pPr>
              <a:defRPr sz="1600"/>
            </a:lvl4pPr>
            <a:lvl5pPr marL="1435100" indent="-180000">
              <a:buFont typeface="Arial" pitchFamily="34" charset="0"/>
              <a:buChar char="-"/>
              <a:defRPr sz="1600">
                <a:solidFill>
                  <a:srgbClr val="00407A"/>
                </a:solidFill>
              </a:defRPr>
            </a:lvl5pPr>
            <a:lvl6pPr>
              <a:defRPr sz="1600"/>
            </a:lvl6pPr>
            <a:lvl7pPr>
              <a:defRPr sz="1600"/>
            </a:lvl7pPr>
            <a:lvl8pPr>
              <a:defRPr sz="1600"/>
            </a:lvl8pPr>
            <a:lvl9pPr>
              <a:defRPr sz="16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5" name="Tijdelijke aanduiding voor tekst 4"/>
          <p:cNvSpPr>
            <a:spLocks noGrp="1"/>
          </p:cNvSpPr>
          <p:nvPr>
            <p:ph type="body" sz="quarter" idx="3" hasCustomPrompt="1"/>
          </p:nvPr>
        </p:nvSpPr>
        <p:spPr>
          <a:xfrm>
            <a:off x="4824000" y="1350000"/>
            <a:ext cx="4039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en typ de tekst</a:t>
            </a:r>
          </a:p>
        </p:txBody>
      </p:sp>
      <p:sp>
        <p:nvSpPr>
          <p:cNvPr id="6" name="Tijdelijke aanduiding voor inhoud 5"/>
          <p:cNvSpPr>
            <a:spLocks noGrp="1"/>
          </p:cNvSpPr>
          <p:nvPr>
            <p:ph sz="quarter" idx="4" hasCustomPrompt="1"/>
          </p:nvPr>
        </p:nvSpPr>
        <p:spPr>
          <a:xfrm>
            <a:off x="4824000" y="1991922"/>
            <a:ext cx="4039200" cy="3798000"/>
          </a:xfrm>
        </p:spPr>
        <p:txBody>
          <a:bodyPr/>
          <a:lstStyle>
            <a:lvl1pPr>
              <a:defRPr sz="2400"/>
            </a:lvl1pPr>
            <a:lvl2pPr>
              <a:defRPr sz="2000"/>
            </a:lvl2pPr>
            <a:lvl3pPr>
              <a:defRPr sz="2000"/>
            </a:lvl3pPr>
            <a:lvl4pPr>
              <a:defRPr sz="1600"/>
            </a:lvl4pPr>
            <a:lvl5pPr marL="1584325" indent="-285750">
              <a:buFont typeface="Arial" pitchFamily="34" charset="0"/>
              <a:buChar char="-"/>
              <a:defRPr lang="nl-BE" sz="1600" kern="1200" dirty="0">
                <a:solidFill>
                  <a:srgbClr val="00407A"/>
                </a:solidFill>
                <a:latin typeface="Arial" pitchFamily="34" charset="0"/>
                <a:ea typeface="+mn-ea"/>
                <a:cs typeface="Arial" pitchFamily="34" charset="0"/>
              </a:defRPr>
            </a:lvl5pPr>
            <a:lvl6pPr>
              <a:defRPr sz="1600"/>
            </a:lvl6pPr>
            <a:lvl7pPr>
              <a:defRPr sz="1600"/>
            </a:lvl7pPr>
            <a:lvl8pPr>
              <a:defRPr sz="1600"/>
            </a:lvl8pPr>
            <a:lvl9pPr>
              <a:defRPr sz="16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7" name="Tijdelijke aanduiding voor datum 6"/>
          <p:cNvSpPr>
            <a:spLocks noGrp="1"/>
          </p:cNvSpPr>
          <p:nvPr>
            <p:ph type="dt" sz="half" idx="10"/>
          </p:nvPr>
        </p:nvSpPr>
        <p:spPr/>
        <p:txBody>
          <a:bodyPr/>
          <a:lstStyle/>
          <a:p>
            <a:endParaRPr lang="nl-BE"/>
          </a:p>
        </p:txBody>
      </p:sp>
      <p:sp>
        <p:nvSpPr>
          <p:cNvPr id="8" name="Tijdelijke aanduiding voor voettekst 7"/>
          <p:cNvSpPr>
            <a:spLocks noGrp="1"/>
          </p:cNvSpPr>
          <p:nvPr>
            <p:ph type="ftr" sz="quarter" idx="11"/>
          </p:nvPr>
        </p:nvSpPr>
        <p:spPr/>
        <p:txBody>
          <a:bodyPr/>
          <a:lstStyle/>
          <a:p>
            <a:endParaRPr lang="nl-BE" dirty="0"/>
          </a:p>
        </p:txBody>
      </p:sp>
      <p:sp>
        <p:nvSpPr>
          <p:cNvPr id="9" name="Tijdelijke aanduiding voor dianummer 8"/>
          <p:cNvSpPr>
            <a:spLocks noGrp="1"/>
          </p:cNvSpPr>
          <p:nvPr>
            <p:ph type="sldNum" sz="quarter" idx="12"/>
          </p:nvPr>
        </p:nvSpPr>
        <p:spPr/>
        <p:txBody>
          <a:bodyPr/>
          <a:lstStyle/>
          <a:p>
            <a:fld id="{F35D8031-C8E5-48F8-A3B6-81643B27A3AF}" type="slidenum">
              <a:rPr lang="nl-BE" smtClean="0"/>
              <a:pPr/>
              <a:t>‹#›</a:t>
            </a:fld>
            <a:endParaRPr lang="nl-BE" dirty="0"/>
          </a:p>
        </p:txBody>
      </p:sp>
    </p:spTree>
    <p:extLst>
      <p:ext uri="{BB962C8B-B14F-4D97-AF65-F5344CB8AC3E}">
        <p14:creationId xmlns:p14="http://schemas.microsoft.com/office/powerpoint/2010/main" val="437820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Klik en typ de titel</a:t>
            </a:r>
            <a:endParaRPr lang="nl-BE" dirty="0"/>
          </a:p>
        </p:txBody>
      </p:sp>
      <p:sp>
        <p:nvSpPr>
          <p:cNvPr id="3" name="Tijdelijke aanduiding voor datum 2"/>
          <p:cNvSpPr>
            <a:spLocks noGrp="1"/>
          </p:cNvSpPr>
          <p:nvPr>
            <p:ph type="dt" sz="half" idx="10"/>
          </p:nvPr>
        </p:nvSpPr>
        <p:spPr/>
        <p:txBody>
          <a:bodyPr/>
          <a:lstStyle/>
          <a:p>
            <a:endParaRPr lang="nl-BE"/>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4161822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endParaRPr lang="nl-BE"/>
          </a:p>
        </p:txBody>
      </p:sp>
      <p:sp>
        <p:nvSpPr>
          <p:cNvPr id="3" name="Tijdelijke aanduiding voor voettekst 2"/>
          <p:cNvSpPr>
            <a:spLocks noGrp="1"/>
          </p:cNvSpPr>
          <p:nvPr>
            <p:ph type="ftr" sz="quarter" idx="11"/>
          </p:nvPr>
        </p:nvSpPr>
        <p:spPr/>
        <p:txBody>
          <a:bodyPr/>
          <a:lstStyle/>
          <a:p>
            <a:endParaRPr lang="nl-BE" dirty="0"/>
          </a:p>
        </p:txBody>
      </p:sp>
      <p:sp>
        <p:nvSpPr>
          <p:cNvPr id="4" name="Tijdelijke aanduiding voor dianummer 3"/>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1689059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0000" y="540000"/>
            <a:ext cx="3008313" cy="895100"/>
          </a:xfrm>
        </p:spPr>
        <p:txBody>
          <a:bodyPr anchor="t" anchorCtr="0"/>
          <a:lstStyle>
            <a:lvl1pPr algn="l">
              <a:defRPr sz="2000" b="1"/>
            </a:lvl1pPr>
          </a:lstStyle>
          <a:p>
            <a:r>
              <a:rPr lang="nl-NL" dirty="0"/>
              <a:t>Klik en typ de titel</a:t>
            </a:r>
            <a:endParaRPr lang="nl-BE" dirty="0"/>
          </a:p>
        </p:txBody>
      </p:sp>
      <p:sp>
        <p:nvSpPr>
          <p:cNvPr id="3" name="Tijdelijke aanduiding voor inhoud 2"/>
          <p:cNvSpPr>
            <a:spLocks noGrp="1"/>
          </p:cNvSpPr>
          <p:nvPr>
            <p:ph idx="1" hasCustomPrompt="1"/>
          </p:nvPr>
        </p:nvSpPr>
        <p:spPr>
          <a:xfrm>
            <a:off x="3761909" y="540000"/>
            <a:ext cx="5105139" cy="5256000"/>
          </a:xfrm>
        </p:spPr>
        <p:txBody>
          <a:bodyPr/>
          <a:lstStyle>
            <a:lvl1pPr>
              <a:defRPr sz="2400"/>
            </a:lvl1pPr>
            <a:lvl2pPr>
              <a:defRPr sz="2400"/>
            </a:lvl2pPr>
            <a:lvl3pPr>
              <a:defRPr sz="2000"/>
            </a:lvl3pPr>
            <a:lvl4pPr>
              <a:defRPr sz="1600"/>
            </a:lvl4pPr>
            <a:lvl5pPr marL="1435100" indent="-228600">
              <a:buFont typeface="Arial" pitchFamily="34" charset="0"/>
              <a:buChar char="-"/>
              <a:tabLst/>
              <a:defRPr sz="1600">
                <a:solidFill>
                  <a:srgbClr val="00407A"/>
                </a:solidFill>
              </a:defRPr>
            </a:lvl5pPr>
            <a:lvl6pPr>
              <a:defRPr sz="2000"/>
            </a:lvl6pPr>
            <a:lvl7pPr>
              <a:defRPr sz="2000"/>
            </a:lvl7pPr>
            <a:lvl8pPr>
              <a:defRPr sz="2000"/>
            </a:lvl8pPr>
            <a:lvl9pPr>
              <a:defRPr sz="20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tekst 3"/>
          <p:cNvSpPr>
            <a:spLocks noGrp="1"/>
          </p:cNvSpPr>
          <p:nvPr>
            <p:ph type="body" sz="half" idx="2" hasCustomPrompt="1"/>
          </p:nvPr>
        </p:nvSpPr>
        <p:spPr>
          <a:xfrm>
            <a:off x="539552" y="1435101"/>
            <a:ext cx="3008313" cy="4356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a:t>Klik en typ de tekst</a:t>
            </a:r>
          </a:p>
        </p:txBody>
      </p:sp>
      <p:sp>
        <p:nvSpPr>
          <p:cNvPr id="5" name="Tijdelijke aanduiding voor datum 4"/>
          <p:cNvSpPr>
            <a:spLocks noGrp="1"/>
          </p:cNvSpPr>
          <p:nvPr>
            <p:ph type="dt" sz="half" idx="10"/>
          </p:nvPr>
        </p:nvSpPr>
        <p:spPr/>
        <p:txBody>
          <a:bodyPr/>
          <a:lstStyle/>
          <a:p>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2206352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0000" y="4788000"/>
            <a:ext cx="8334000" cy="540000"/>
          </a:xfrm>
        </p:spPr>
        <p:txBody>
          <a:bodyPr anchor="t" anchorCtr="0">
            <a:noAutofit/>
          </a:bodyPr>
          <a:lstStyle>
            <a:lvl1pPr algn="l">
              <a:defRPr sz="2000" b="1"/>
            </a:lvl1pPr>
          </a:lstStyle>
          <a:p>
            <a:r>
              <a:rPr lang="nl-NL" dirty="0"/>
              <a:t>Klik en typ de tekst</a:t>
            </a:r>
            <a:endParaRPr lang="nl-BE" dirty="0"/>
          </a:p>
        </p:txBody>
      </p:sp>
      <p:sp>
        <p:nvSpPr>
          <p:cNvPr id="3" name="Tijdelijke aanduiding voor afbeelding 2"/>
          <p:cNvSpPr>
            <a:spLocks noGrp="1"/>
          </p:cNvSpPr>
          <p:nvPr>
            <p:ph type="pic" idx="1"/>
          </p:nvPr>
        </p:nvSpPr>
        <p:spPr>
          <a:xfrm>
            <a:off x="540000" y="540000"/>
            <a:ext cx="83340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nl-BE" dirty="0"/>
          </a:p>
        </p:txBody>
      </p:sp>
      <p:sp>
        <p:nvSpPr>
          <p:cNvPr id="4" name="Tijdelijke aanduiding voor tekst 3"/>
          <p:cNvSpPr>
            <a:spLocks noGrp="1"/>
          </p:cNvSpPr>
          <p:nvPr>
            <p:ph type="body" sz="half" idx="2" hasCustomPrompt="1"/>
          </p:nvPr>
        </p:nvSpPr>
        <p:spPr>
          <a:xfrm>
            <a:off x="540000" y="5445224"/>
            <a:ext cx="8334000" cy="360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a:t>Klik en typ de tekst</a:t>
            </a:r>
          </a:p>
        </p:txBody>
      </p:sp>
      <p:sp>
        <p:nvSpPr>
          <p:cNvPr id="5" name="Tijdelijke aanduiding voor datum 4"/>
          <p:cNvSpPr>
            <a:spLocks noGrp="1"/>
          </p:cNvSpPr>
          <p:nvPr>
            <p:ph type="dt" sz="half" idx="10"/>
          </p:nvPr>
        </p:nvSpPr>
        <p:spPr>
          <a:xfrm>
            <a:off x="540000" y="6048000"/>
            <a:ext cx="936000" cy="288000"/>
          </a:xfrm>
        </p:spPr>
        <p:txBody>
          <a:bodyPr/>
          <a:lstStyle/>
          <a:p>
            <a:endParaRPr lang="nl-BE" dirty="0"/>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dirty="0"/>
          </a:p>
        </p:txBody>
      </p:sp>
      <p:sp>
        <p:nvSpPr>
          <p:cNvPr id="8" name="Tijdelijke aanduiding voor voettekst 3"/>
          <p:cNvSpPr>
            <a:spLocks noGrp="1"/>
          </p:cNvSpPr>
          <p:nvPr>
            <p:ph type="ftr" sz="quarter" idx="11"/>
          </p:nvPr>
        </p:nvSpPr>
        <p:spPr>
          <a:xfrm>
            <a:off x="1566000" y="6048000"/>
            <a:ext cx="1980000" cy="288000"/>
          </a:xfrm>
        </p:spPr>
        <p:txBody>
          <a:bodyPr/>
          <a:lstStyle/>
          <a:p>
            <a:endParaRPr lang="nl-BE" dirty="0"/>
          </a:p>
        </p:txBody>
      </p:sp>
    </p:spTree>
    <p:extLst>
      <p:ext uri="{BB962C8B-B14F-4D97-AF65-F5344CB8AC3E}">
        <p14:creationId xmlns:p14="http://schemas.microsoft.com/office/powerpoint/2010/main" val="4024263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9.pn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540000" y="180000"/>
            <a:ext cx="8334000" cy="900000"/>
          </a:xfrm>
          <a:prstGeom prst="rect">
            <a:avLst/>
          </a:prstGeom>
        </p:spPr>
        <p:txBody>
          <a:bodyPr vert="horz" lIns="0" tIns="0" rIns="0" bIns="0" rtlCol="0" anchor="b" anchorCtr="0">
            <a:normAutofit/>
          </a:bodyPr>
          <a:lstStyle/>
          <a:p>
            <a:r>
              <a:rPr lang="nl-NL" dirty="0"/>
              <a:t>Klik en typ de titel</a:t>
            </a:r>
            <a:endParaRPr lang="nl-BE" dirty="0"/>
          </a:p>
        </p:txBody>
      </p:sp>
      <p:sp>
        <p:nvSpPr>
          <p:cNvPr id="3" name="Tijdelijke aanduiding voor tekst 2"/>
          <p:cNvSpPr>
            <a:spLocks noGrp="1"/>
          </p:cNvSpPr>
          <p:nvPr>
            <p:ph type="body" idx="1"/>
          </p:nvPr>
        </p:nvSpPr>
        <p:spPr>
          <a:xfrm>
            <a:off x="540000" y="1349999"/>
            <a:ext cx="8334000" cy="4428000"/>
          </a:xfrm>
          <a:prstGeom prst="rect">
            <a:avLst/>
          </a:prstGeom>
        </p:spPr>
        <p:txBody>
          <a:bodyPr vert="horz" lIns="0" tIns="0" rIns="0" bIns="0" rtlCol="0">
            <a:noAutofit/>
          </a:body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datum 3"/>
          <p:cNvSpPr>
            <a:spLocks noGrp="1"/>
          </p:cNvSpPr>
          <p:nvPr>
            <p:ph type="dt" sz="half" idx="2"/>
          </p:nvPr>
        </p:nvSpPr>
        <p:spPr>
          <a:xfrm>
            <a:off x="539552" y="6048000"/>
            <a:ext cx="936000" cy="288000"/>
          </a:xfrm>
          <a:prstGeom prst="rect">
            <a:avLst/>
          </a:prstGeom>
        </p:spPr>
        <p:txBody>
          <a:bodyPr vert="horz" lIns="0" tIns="0" rIns="0" bIns="0" rtlCol="0" anchor="t" anchorCtr="0"/>
          <a:lstStyle>
            <a:lvl1pPr algn="l">
              <a:defRPr sz="1000">
                <a:solidFill>
                  <a:srgbClr val="00407A"/>
                </a:solidFill>
                <a:latin typeface="Arial" pitchFamily="34" charset="0"/>
                <a:cs typeface="Arial" pitchFamily="34" charset="0"/>
              </a:defRPr>
            </a:lvl1pPr>
          </a:lstStyle>
          <a:p>
            <a:endParaRPr lang="nl-BE" dirty="0"/>
          </a:p>
        </p:txBody>
      </p:sp>
      <p:sp>
        <p:nvSpPr>
          <p:cNvPr id="5" name="Tijdelijke aanduiding voor voettekst 4"/>
          <p:cNvSpPr>
            <a:spLocks noGrp="1"/>
          </p:cNvSpPr>
          <p:nvPr>
            <p:ph type="ftr" sz="quarter" idx="3"/>
          </p:nvPr>
        </p:nvSpPr>
        <p:spPr>
          <a:xfrm>
            <a:off x="1566000" y="6048000"/>
            <a:ext cx="1980000" cy="288000"/>
          </a:xfrm>
          <a:prstGeom prst="rect">
            <a:avLst/>
          </a:prstGeom>
        </p:spPr>
        <p:txBody>
          <a:bodyPr vert="horz" lIns="0" tIns="0" rIns="0" bIns="0" rtlCol="0" anchor="t" anchorCtr="0"/>
          <a:lstStyle>
            <a:lvl1pPr algn="ctr">
              <a:defRPr sz="1000">
                <a:solidFill>
                  <a:srgbClr val="00407A"/>
                </a:solidFill>
                <a:latin typeface="Arial" pitchFamily="34" charset="0"/>
                <a:cs typeface="Arial" pitchFamily="34" charset="0"/>
              </a:defRPr>
            </a:lvl1pPr>
          </a:lstStyle>
          <a:p>
            <a:endParaRPr lang="nl-BE" dirty="0"/>
          </a:p>
        </p:txBody>
      </p:sp>
      <p:sp>
        <p:nvSpPr>
          <p:cNvPr id="6" name="Tijdelijke aanduiding voor dianummer 5"/>
          <p:cNvSpPr>
            <a:spLocks noGrp="1"/>
          </p:cNvSpPr>
          <p:nvPr>
            <p:ph type="sldNum" sz="quarter" idx="4"/>
          </p:nvPr>
        </p:nvSpPr>
        <p:spPr>
          <a:xfrm>
            <a:off x="8172400" y="6173999"/>
            <a:ext cx="936000" cy="288000"/>
          </a:xfrm>
          <a:prstGeom prst="rect">
            <a:avLst/>
          </a:prstGeom>
        </p:spPr>
        <p:txBody>
          <a:bodyPr vert="horz" lIns="0" tIns="0" rIns="0" bIns="0" rtlCol="0" anchor="t" anchorCtr="0"/>
          <a:lstStyle>
            <a:lvl1pPr algn="r">
              <a:defRPr sz="1200">
                <a:solidFill>
                  <a:srgbClr val="00407A"/>
                </a:solidFill>
                <a:latin typeface="Arial" pitchFamily="34" charset="0"/>
                <a:cs typeface="Arial" pitchFamily="34" charset="0"/>
              </a:defRPr>
            </a:lvl1pPr>
          </a:lstStyle>
          <a:p>
            <a:fld id="{F35D8031-C8E5-48F8-A3B6-81643B27A3AF}" type="slidenum">
              <a:rPr lang="nl-BE" smtClean="0"/>
              <a:pPr/>
              <a:t>‹#›</a:t>
            </a:fld>
            <a:endParaRPr lang="nl-BE" dirty="0"/>
          </a:p>
        </p:txBody>
      </p:sp>
      <p:sp>
        <p:nvSpPr>
          <p:cNvPr id="7" name="Rechthoek 6"/>
          <p:cNvSpPr/>
          <p:nvPr/>
        </p:nvSpPr>
        <p:spPr>
          <a:xfrm>
            <a:off x="0" y="6408000"/>
            <a:ext cx="9144000" cy="486000"/>
          </a:xfrm>
          <a:prstGeom prst="rect">
            <a:avLst/>
          </a:prstGeom>
          <a:gradFill flip="none" rotWithShape="1">
            <a:gsLst>
              <a:gs pos="100000">
                <a:srgbClr val="116E8A"/>
              </a:gs>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362000" y="6012000"/>
            <a:ext cx="1512458" cy="540000"/>
          </a:xfrm>
          <a:prstGeom prst="rect">
            <a:avLst/>
          </a:prstGeom>
        </p:spPr>
      </p:pic>
    </p:spTree>
    <p:extLst>
      <p:ext uri="{BB962C8B-B14F-4D97-AF65-F5344CB8AC3E}">
        <p14:creationId xmlns:p14="http://schemas.microsoft.com/office/powerpoint/2010/main" val="606215082"/>
      </p:ext>
    </p:extLst>
  </p:cSld>
  <p:clrMap bg1="lt1" tx1="dk1" bg2="lt2" tx2="dk2" accent1="accent1" accent2="accent2" accent3="accent3" accent4="accent4" accent5="accent5" accent6="accent6" hlink="hlink" folHlink="folHlink"/>
  <p:sldLayoutIdLst>
    <p:sldLayoutId id="2147483688" r:id="rId1"/>
    <p:sldLayoutId id="2147483709" r:id="rId2"/>
    <p:sldLayoutId id="2147483698" r:id="rId3"/>
    <p:sldLayoutId id="2147483692" r:id="rId4"/>
    <p:sldLayoutId id="2147483693" r:id="rId5"/>
    <p:sldLayoutId id="2147483694" r:id="rId6"/>
    <p:sldLayoutId id="2147483695" r:id="rId7"/>
    <p:sldLayoutId id="2147483696" r:id="rId8"/>
    <p:sldLayoutId id="2147483697" r:id="rId9"/>
    <p:sldLayoutId id="2147483720" r:id="rId10"/>
    <p:sldLayoutId id="2147483721" r:id="rId11"/>
  </p:sldLayoutIdLst>
  <p:hf hdr="0" ftr="0" dt="0"/>
  <p:txStyles>
    <p:titleStyle>
      <a:lvl1pPr algn="l" defTabSz="914400" rtl="0" eaLnBrk="1" latinLnBrk="0" hangingPunct="1">
        <a:spcBef>
          <a:spcPct val="0"/>
        </a:spcBef>
        <a:buNone/>
        <a:defRPr sz="3600" kern="1200" baseline="0">
          <a:solidFill>
            <a:srgbClr val="52BDEC"/>
          </a:solidFill>
          <a:latin typeface="Arial" pitchFamily="34" charset="0"/>
          <a:ea typeface="+mj-ea"/>
          <a:cs typeface="Arial" pitchFamily="34" charset="0"/>
        </a:defRPr>
      </a:lvl1pPr>
    </p:titleStyle>
    <p:body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Afbeelding 9"/>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0" y="3744000"/>
            <a:ext cx="3240000" cy="2668236"/>
          </a:xfrm>
          <a:prstGeom prst="rect">
            <a:avLst/>
          </a:prstGeom>
        </p:spPr>
      </p:pic>
      <p:sp>
        <p:nvSpPr>
          <p:cNvPr id="2" name="Tijdelijke aanduiding voor titel 1"/>
          <p:cNvSpPr>
            <a:spLocks noGrp="1"/>
          </p:cNvSpPr>
          <p:nvPr>
            <p:ph type="title"/>
          </p:nvPr>
        </p:nvSpPr>
        <p:spPr>
          <a:xfrm>
            <a:off x="540000" y="180000"/>
            <a:ext cx="8334000" cy="900000"/>
          </a:xfrm>
          <a:prstGeom prst="rect">
            <a:avLst/>
          </a:prstGeom>
        </p:spPr>
        <p:txBody>
          <a:bodyPr vert="horz" lIns="0" tIns="0" rIns="0" bIns="0" rtlCol="0" anchor="b" anchorCtr="0">
            <a:normAutofit/>
          </a:bodyPr>
          <a:lstStyle/>
          <a:p>
            <a:r>
              <a:rPr lang="nl-NL" dirty="0"/>
              <a:t>Klik en typ de titel</a:t>
            </a:r>
            <a:endParaRPr lang="nl-BE" dirty="0"/>
          </a:p>
        </p:txBody>
      </p:sp>
      <p:sp>
        <p:nvSpPr>
          <p:cNvPr id="3" name="Tijdelijke aanduiding voor tekst 2"/>
          <p:cNvSpPr>
            <a:spLocks noGrp="1"/>
          </p:cNvSpPr>
          <p:nvPr>
            <p:ph type="body" idx="1"/>
          </p:nvPr>
        </p:nvSpPr>
        <p:spPr>
          <a:xfrm>
            <a:off x="540000" y="1349999"/>
            <a:ext cx="8334000" cy="4428000"/>
          </a:xfrm>
          <a:prstGeom prst="rect">
            <a:avLst/>
          </a:prstGeom>
        </p:spPr>
        <p:txBody>
          <a:bodyPr vert="horz" lIns="0" tIns="0" rIns="0" bIns="0" rtlCol="0">
            <a:noAutofit/>
          </a:body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datum 3"/>
          <p:cNvSpPr>
            <a:spLocks noGrp="1"/>
          </p:cNvSpPr>
          <p:nvPr>
            <p:ph type="dt" sz="half" idx="2"/>
          </p:nvPr>
        </p:nvSpPr>
        <p:spPr>
          <a:xfrm>
            <a:off x="539552" y="6048000"/>
            <a:ext cx="936000" cy="288000"/>
          </a:xfrm>
          <a:prstGeom prst="rect">
            <a:avLst/>
          </a:prstGeom>
        </p:spPr>
        <p:txBody>
          <a:bodyPr vert="horz" lIns="0" tIns="0" rIns="0" bIns="0" rtlCol="0" anchor="t" anchorCtr="0"/>
          <a:lstStyle>
            <a:lvl1pPr algn="l">
              <a:defRPr sz="1000">
                <a:solidFill>
                  <a:srgbClr val="00407A"/>
                </a:solidFill>
                <a:latin typeface="Arial" pitchFamily="34" charset="0"/>
                <a:cs typeface="Arial" pitchFamily="34" charset="0"/>
              </a:defRPr>
            </a:lvl1pPr>
          </a:lstStyle>
          <a:p>
            <a:endParaRPr lang="nl-BE" dirty="0"/>
          </a:p>
        </p:txBody>
      </p:sp>
      <p:sp>
        <p:nvSpPr>
          <p:cNvPr id="5" name="Tijdelijke aanduiding voor voettekst 4"/>
          <p:cNvSpPr>
            <a:spLocks noGrp="1"/>
          </p:cNvSpPr>
          <p:nvPr>
            <p:ph type="ftr" sz="quarter" idx="3"/>
          </p:nvPr>
        </p:nvSpPr>
        <p:spPr>
          <a:xfrm>
            <a:off x="1566000" y="6048000"/>
            <a:ext cx="1980000" cy="288000"/>
          </a:xfrm>
          <a:prstGeom prst="rect">
            <a:avLst/>
          </a:prstGeom>
        </p:spPr>
        <p:txBody>
          <a:bodyPr vert="horz" lIns="0" tIns="0" rIns="0" bIns="0" rtlCol="0" anchor="t" anchorCtr="0"/>
          <a:lstStyle>
            <a:lvl1pPr algn="ctr">
              <a:defRPr sz="1000">
                <a:solidFill>
                  <a:srgbClr val="00407A"/>
                </a:solidFill>
                <a:latin typeface="Arial" pitchFamily="34" charset="0"/>
                <a:cs typeface="Arial" pitchFamily="34" charset="0"/>
              </a:defRPr>
            </a:lvl1pPr>
          </a:lstStyle>
          <a:p>
            <a:endParaRPr lang="nl-BE" dirty="0"/>
          </a:p>
        </p:txBody>
      </p:sp>
      <p:sp>
        <p:nvSpPr>
          <p:cNvPr id="6" name="Tijdelijke aanduiding voor dianummer 5"/>
          <p:cNvSpPr>
            <a:spLocks noGrp="1"/>
          </p:cNvSpPr>
          <p:nvPr>
            <p:ph type="sldNum" sz="quarter" idx="4"/>
          </p:nvPr>
        </p:nvSpPr>
        <p:spPr>
          <a:xfrm>
            <a:off x="3636000" y="6048000"/>
            <a:ext cx="936000" cy="288000"/>
          </a:xfrm>
          <a:prstGeom prst="rect">
            <a:avLst/>
          </a:prstGeom>
        </p:spPr>
        <p:txBody>
          <a:bodyPr vert="horz" lIns="0" tIns="0" rIns="0" bIns="0" rtlCol="0" anchor="t" anchorCtr="0"/>
          <a:lstStyle>
            <a:lvl1pPr algn="r">
              <a:defRPr sz="1000">
                <a:solidFill>
                  <a:srgbClr val="00407A"/>
                </a:solidFill>
                <a:latin typeface="Arial" pitchFamily="34" charset="0"/>
                <a:cs typeface="Arial" pitchFamily="34" charset="0"/>
              </a:defRPr>
            </a:lvl1pPr>
          </a:lstStyle>
          <a:p>
            <a:fld id="{F35D8031-C8E5-48F8-A3B6-81643B27A3AF}" type="slidenum">
              <a:rPr lang="nl-BE" smtClean="0"/>
              <a:pPr/>
              <a:t>‹#›</a:t>
            </a:fld>
            <a:endParaRPr lang="nl-BE" dirty="0"/>
          </a:p>
        </p:txBody>
      </p:sp>
      <p:sp>
        <p:nvSpPr>
          <p:cNvPr id="7" name="Rechthoek 6"/>
          <p:cNvSpPr/>
          <p:nvPr/>
        </p:nvSpPr>
        <p:spPr>
          <a:xfrm>
            <a:off x="0" y="6408000"/>
            <a:ext cx="9144000" cy="486000"/>
          </a:xfrm>
          <a:prstGeom prst="rect">
            <a:avLst/>
          </a:prstGeom>
          <a:gradFill flip="none" rotWithShape="1">
            <a:gsLst>
              <a:gs pos="100000">
                <a:srgbClr val="116E8A"/>
              </a:gs>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362000" y="6012000"/>
            <a:ext cx="1512458" cy="540000"/>
          </a:xfrm>
          <a:prstGeom prst="rect">
            <a:avLst/>
          </a:prstGeom>
        </p:spPr>
      </p:pic>
    </p:spTree>
    <p:extLst>
      <p:ext uri="{BB962C8B-B14F-4D97-AF65-F5344CB8AC3E}">
        <p14:creationId xmlns:p14="http://schemas.microsoft.com/office/powerpoint/2010/main" val="3208455040"/>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Lst>
  <p:hf hdr="0" ftr="0" dt="0"/>
  <p:txStyles>
    <p:titleStyle>
      <a:lvl1pPr algn="l" defTabSz="914400" rtl="0" eaLnBrk="1" latinLnBrk="0" hangingPunct="1">
        <a:spcBef>
          <a:spcPct val="0"/>
        </a:spcBef>
        <a:buNone/>
        <a:defRPr sz="3600" kern="1200" baseline="0">
          <a:solidFill>
            <a:srgbClr val="52BDEC"/>
          </a:solidFill>
          <a:latin typeface="Arial" pitchFamily="34" charset="0"/>
          <a:ea typeface="+mj-ea"/>
          <a:cs typeface="Arial" pitchFamily="34" charset="0"/>
        </a:defRPr>
      </a:lvl1pPr>
    </p:titleStyle>
    <p:body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hyperlink" Target="https://admin.kuleuven.be/icts/HPCinfo_form/HPC-info-formulier" TargetMode="External"/><Relationship Id="rId7" Type="http://schemas.openxmlformats.org/officeDocument/2006/relationships/hyperlink" Target="http://status.kuleuven.be/hpc" TargetMode="External"/><Relationship Id="rId2" Type="http://schemas.openxmlformats.org/officeDocument/2006/relationships/hyperlink" Target="mailto:hpcinfo@kuleuven.be" TargetMode="External"/><Relationship Id="rId1" Type="http://schemas.openxmlformats.org/officeDocument/2006/relationships/slideLayout" Target="../slideLayouts/slideLayout2.xml"/><Relationship Id="rId6" Type="http://schemas.openxmlformats.org/officeDocument/2006/relationships/hyperlink" Target="http://www.vscentrum.be/training" TargetMode="External"/><Relationship Id="rId5" Type="http://schemas.openxmlformats.org/officeDocument/2006/relationships/hyperlink" Target="https://docs.vscentrum.be/en/latest/" TargetMode="External"/><Relationship Id="rId4" Type="http://schemas.openxmlformats.org/officeDocument/2006/relationships/hyperlink" Target="https://www.vscentrum.be/" TargetMode="External"/></Relationships>
</file>

<file path=ppt/slides/_rels/slide115.xml.rels><?xml version="1.0" encoding="UTF-8" standalone="yes"?>
<Relationships xmlns="http://schemas.openxmlformats.org/package/2006/relationships"><Relationship Id="rId2" Type="http://schemas.openxmlformats.org/officeDocument/2006/relationships/hyperlink" Target="https://www.vscentrum.be/training" TargetMode="External"/><Relationship Id="rId1" Type="http://schemas.openxmlformats.org/officeDocument/2006/relationships/slideLayout" Target="../slideLayouts/slideLayout11.xml"/></Relationships>
</file>

<file path=ppt/slides/_rels/slide116.xml.rels><?xml version="1.0" encoding="UTF-8" standalone="yes"?>
<Relationships xmlns="http://schemas.openxmlformats.org/package/2006/relationships"><Relationship Id="rId3" Type="http://schemas.openxmlformats.org/officeDocument/2006/relationships/hyperlink" Target="http://www.netlib.org/lapack/" TargetMode="External"/><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hpcleuven/Makefile-intro"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www.gutenberg.org/" TargetMode="Externa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ctrTitle"/>
          </p:nvPr>
        </p:nvSpPr>
        <p:spPr>
          <a:xfrm>
            <a:off x="2483768" y="2532453"/>
            <a:ext cx="6009337" cy="3086549"/>
          </a:xfrm>
        </p:spPr>
        <p:txBody>
          <a:bodyPr/>
          <a:lstStyle/>
          <a:p>
            <a:r>
              <a:rPr lang="nl-NL" altLang="en-US" b="1" dirty="0">
                <a:solidFill>
                  <a:schemeClr val="bg1"/>
                </a:solidFill>
              </a:rPr>
              <a:t>Make - </a:t>
            </a:r>
            <a:r>
              <a:rPr lang="nl-NL" altLang="en-US" b="1" dirty="0" err="1">
                <a:solidFill>
                  <a:schemeClr val="bg1"/>
                </a:solidFill>
              </a:rPr>
              <a:t>introduction</a:t>
            </a:r>
            <a:endParaRPr lang="nl-NL" altLang="en-US" dirty="0"/>
          </a:p>
        </p:txBody>
      </p:sp>
      <p:sp>
        <p:nvSpPr>
          <p:cNvPr id="11267" name="Rectangle 5"/>
          <p:cNvSpPr>
            <a:spLocks noGrp="1" noChangeArrowheads="1"/>
          </p:cNvSpPr>
          <p:nvPr>
            <p:ph type="subTitle" idx="4294967295"/>
          </p:nvPr>
        </p:nvSpPr>
        <p:spPr>
          <a:xfrm>
            <a:off x="2489722" y="3227898"/>
            <a:ext cx="6052929" cy="2482296"/>
          </a:xfrm>
          <a:noFill/>
        </p:spPr>
        <p:txBody>
          <a:bodyPr/>
          <a:lstStyle/>
          <a:p>
            <a:pPr marL="0" indent="0">
              <a:buNone/>
            </a:pPr>
            <a:r>
              <a:rPr lang="en-US" altLang="en-US" b="1" dirty="0"/>
              <a:t>Mag Selwa, Ehsan Moravveji </a:t>
            </a:r>
          </a:p>
          <a:p>
            <a:pPr marL="0" indent="0">
              <a:buNone/>
            </a:pPr>
            <a:r>
              <a:rPr lang="nl-NL" altLang="en-US" dirty="0"/>
              <a:t>ICTS,	Leuven</a:t>
            </a:r>
            <a:br>
              <a:rPr lang="nl-NL" altLang="en-US" dirty="0"/>
            </a:br>
            <a:br>
              <a:rPr lang="nl-NL" altLang="en-US" dirty="0"/>
            </a:br>
            <a:br>
              <a:rPr lang="nl-NL" altLang="en-US" dirty="0"/>
            </a:br>
            <a:r>
              <a:rPr lang="nl-NL" altLang="en-US" dirty="0"/>
              <a:t>Credit: Software Carpentry Foundation</a:t>
            </a:r>
          </a:p>
          <a:p>
            <a:pPr marL="0" indent="0">
              <a:buNone/>
            </a:pPr>
            <a:r>
              <a:rPr lang="nl-NL" altLang="en-US" dirty="0"/>
              <a:t>25 November 2021</a:t>
            </a:r>
          </a:p>
          <a:p>
            <a:pPr marL="0" indent="0">
              <a:buNone/>
            </a:pPr>
            <a:endParaRPr lang="nl-NL" altLang="en-US" dirty="0"/>
          </a:p>
        </p:txBody>
      </p:sp>
      <p:grpSp>
        <p:nvGrpSpPr>
          <p:cNvPr id="15" name="Group 14"/>
          <p:cNvGrpSpPr/>
          <p:nvPr/>
        </p:nvGrpSpPr>
        <p:grpSpPr>
          <a:xfrm>
            <a:off x="2483768" y="838648"/>
            <a:ext cx="1584176" cy="821425"/>
            <a:chOff x="2987824" y="764704"/>
            <a:chExt cx="1944216" cy="1008112"/>
          </a:xfrm>
        </p:grpSpPr>
        <p:sp>
          <p:nvSpPr>
            <p:cNvPr id="16" name="Rectangle 15"/>
            <p:cNvSpPr/>
            <p:nvPr/>
          </p:nvSpPr>
          <p:spPr>
            <a:xfrm>
              <a:off x="2987824" y="764704"/>
              <a:ext cx="1944216" cy="10081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7" name="Picture 27" descr="ogo universiteit hassel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0307" y="838648"/>
              <a:ext cx="1805058" cy="838972"/>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Slide Number Placeholder 2"/>
          <p:cNvSpPr>
            <a:spLocks noGrp="1"/>
          </p:cNvSpPr>
          <p:nvPr>
            <p:ph type="sldNum" sz="quarter" idx="11"/>
          </p:nvPr>
        </p:nvSpPr>
        <p:spPr/>
        <p:txBody>
          <a:bodyPr/>
          <a:lstStyle/>
          <a:p>
            <a:pPr>
              <a:defRPr/>
            </a:pPr>
            <a:fld id="{03A61511-EAAF-4D23-8425-14D10B98125C}" type="slidenum">
              <a:rPr lang="nl-NL" smtClean="0"/>
              <a:pPr>
                <a:defRPr/>
              </a:pPr>
              <a:t>1</a:t>
            </a:fld>
            <a:endParaRPr lang="nl-NL"/>
          </a:p>
        </p:txBody>
      </p:sp>
      <p:grpSp>
        <p:nvGrpSpPr>
          <p:cNvPr id="13" name="Group 12"/>
          <p:cNvGrpSpPr/>
          <p:nvPr/>
        </p:nvGrpSpPr>
        <p:grpSpPr>
          <a:xfrm>
            <a:off x="4865295" y="-7382"/>
            <a:ext cx="4459233" cy="1249683"/>
            <a:chOff x="4788024" y="-21230"/>
            <a:chExt cx="4459233" cy="1249683"/>
          </a:xfrm>
        </p:grpSpPr>
        <p:sp>
          <p:nvSpPr>
            <p:cNvPr id="14" name="Rectangle 13"/>
            <p:cNvSpPr/>
            <p:nvPr/>
          </p:nvSpPr>
          <p:spPr>
            <a:xfrm>
              <a:off x="4788024" y="-1"/>
              <a:ext cx="4385137" cy="12284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8024" y="-21230"/>
              <a:ext cx="4459233" cy="1249683"/>
            </a:xfrm>
            <a:prstGeom prst="rect">
              <a:avLst/>
            </a:prstGeom>
          </p:spPr>
        </p:pic>
      </p:grpSp>
    </p:spTree>
    <p:extLst>
      <p:ext uri="{BB962C8B-B14F-4D97-AF65-F5344CB8AC3E}">
        <p14:creationId xmlns:p14="http://schemas.microsoft.com/office/powerpoint/2010/main" val="617836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a:t>Hands-on</a:t>
            </a:r>
            <a:r>
              <a:rPr lang="pl-PL" altLang="en-US" dirty="0"/>
              <a:t> 1</a:t>
            </a:r>
            <a:endParaRPr lang="nl-BE" altLang="en-US" dirty="0"/>
          </a:p>
        </p:txBody>
      </p:sp>
      <p:sp>
        <p:nvSpPr>
          <p:cNvPr id="48131" name="Tijdelijke aanduiding voor inhoud 2"/>
          <p:cNvSpPr>
            <a:spLocks noGrp="1"/>
          </p:cNvSpPr>
          <p:nvPr>
            <p:ph idx="1"/>
          </p:nvPr>
        </p:nvSpPr>
        <p:spPr>
          <a:xfrm>
            <a:off x="107504" y="1080000"/>
            <a:ext cx="9108000" cy="5517352"/>
          </a:xfrm>
        </p:spPr>
        <p:txBody>
          <a:bodyPr lIns="0"/>
          <a:lstStyle/>
          <a:p>
            <a:r>
              <a:rPr lang="en-US" altLang="en-US" sz="1800" dirty="0">
                <a:latin typeface="+mj-lt"/>
              </a:rPr>
              <a:t>Download </a:t>
            </a:r>
            <a:r>
              <a:rPr lang="en-US" sz="1800" dirty="0">
                <a:latin typeface="+mj-lt"/>
              </a:rPr>
              <a:t>make-lesson.zip from </a:t>
            </a:r>
            <a:br>
              <a:rPr lang="en-US" sz="1800" dirty="0">
                <a:latin typeface="+mj-lt"/>
              </a:rPr>
            </a:br>
            <a:r>
              <a:rPr lang="en-US" altLang="en-US" sz="1800" dirty="0">
                <a:latin typeface="+mj-lt"/>
              </a:rPr>
              <a:t>https://swcarpentry.github.io/make-novice/files/make-lesson.zip</a:t>
            </a:r>
            <a:endParaRPr lang="pl-PL" altLang="en-US" sz="1800" dirty="0">
              <a:latin typeface="+mj-lt"/>
            </a:endParaRPr>
          </a:p>
          <a:p>
            <a:pPr eaLnBrk="0" fontAlgn="base" hangingPunct="0">
              <a:spcBef>
                <a:spcPct val="0"/>
              </a:spcBef>
              <a:spcAft>
                <a:spcPct val="0"/>
              </a:spcAft>
              <a:buSzTx/>
            </a:pPr>
            <a:r>
              <a:rPr lang="en-US" altLang="en-US" sz="1800" dirty="0">
                <a:solidFill>
                  <a:schemeClr val="tx1"/>
                </a:solidFill>
                <a:latin typeface="+mj-lt"/>
              </a:rPr>
              <a:t>Move make-lesson.zip into a directory which you can access via your bash shell.</a:t>
            </a:r>
          </a:p>
          <a:p>
            <a:pPr eaLnBrk="0" fontAlgn="base" hangingPunct="0">
              <a:spcBef>
                <a:spcPct val="0"/>
              </a:spcBef>
              <a:spcAft>
                <a:spcPct val="0"/>
              </a:spcAft>
              <a:buSzTx/>
            </a:pPr>
            <a:r>
              <a:rPr lang="en-US" altLang="en-US" sz="1800" dirty="0">
                <a:solidFill>
                  <a:schemeClr val="tx1"/>
                </a:solidFill>
                <a:latin typeface="+mj-lt"/>
              </a:rPr>
              <a:t>Open a Bash shell window.</a:t>
            </a:r>
          </a:p>
          <a:p>
            <a:pPr eaLnBrk="0" fontAlgn="base" hangingPunct="0">
              <a:spcBef>
                <a:spcPct val="0"/>
              </a:spcBef>
              <a:spcAft>
                <a:spcPct val="0"/>
              </a:spcAft>
              <a:buSzTx/>
            </a:pPr>
            <a:r>
              <a:rPr lang="en-US" altLang="en-US" sz="1800" dirty="0">
                <a:solidFill>
                  <a:schemeClr val="tx1"/>
                </a:solidFill>
                <a:latin typeface="+mj-lt"/>
              </a:rPr>
              <a:t>Navigate to the directory where you downloaded the file.</a:t>
            </a:r>
          </a:p>
          <a:p>
            <a:pPr eaLnBrk="0" fontAlgn="base" hangingPunct="0">
              <a:spcBef>
                <a:spcPct val="0"/>
              </a:spcBef>
              <a:spcAft>
                <a:spcPct val="0"/>
              </a:spcAft>
              <a:buSzTx/>
            </a:pPr>
            <a:r>
              <a:rPr lang="en-US" altLang="en-US" sz="1800" dirty="0">
                <a:solidFill>
                  <a:schemeClr val="tx1"/>
                </a:solidFill>
                <a:latin typeface="+mj-lt"/>
              </a:rPr>
              <a:t>Unpack make-lesson.zip (</a:t>
            </a:r>
            <a:r>
              <a:rPr lang="en-US" altLang="en-US" sz="1800" dirty="0">
                <a:solidFill>
                  <a:schemeClr val="tx1"/>
                </a:solidFill>
                <a:latin typeface="Courier New" panose="02070309020205020404" pitchFamily="49" charset="0"/>
                <a:cs typeface="Courier New" panose="02070309020205020404" pitchFamily="49" charset="0"/>
              </a:rPr>
              <a:t>$ unzip make-lesson.zip</a:t>
            </a:r>
            <a:r>
              <a:rPr lang="en-US" altLang="en-US" sz="1800" dirty="0">
                <a:solidFill>
                  <a:schemeClr val="tx1"/>
                </a:solidFill>
                <a:latin typeface="+mj-lt"/>
              </a:rPr>
              <a:t>).</a:t>
            </a:r>
          </a:p>
          <a:p>
            <a:pPr eaLnBrk="0" fontAlgn="base" hangingPunct="0">
              <a:spcBef>
                <a:spcPct val="0"/>
              </a:spcBef>
              <a:spcAft>
                <a:spcPct val="0"/>
              </a:spcAft>
              <a:buSzTx/>
            </a:pPr>
            <a:r>
              <a:rPr lang="en-US" altLang="en-US" sz="1800" dirty="0">
                <a:solidFill>
                  <a:schemeClr val="tx1"/>
                </a:solidFill>
                <a:latin typeface="+mj-lt"/>
              </a:rPr>
              <a:t>Change into make-lesson directory (</a:t>
            </a:r>
            <a:r>
              <a:rPr lang="en-US" altLang="en-US" sz="1800" dirty="0">
                <a:solidFill>
                  <a:schemeClr val="tx1"/>
                </a:solidFill>
                <a:latin typeface="Courier New" panose="02070309020205020404" pitchFamily="49" charset="0"/>
                <a:cs typeface="Courier New" panose="02070309020205020404" pitchFamily="49" charset="0"/>
              </a:rPr>
              <a:t>$ cd make-lesson</a:t>
            </a:r>
            <a:r>
              <a:rPr lang="en-US" altLang="en-US" sz="1800" dirty="0">
                <a:solidFill>
                  <a:schemeClr val="tx1"/>
                </a:solidFill>
                <a:latin typeface="+mj-lt"/>
              </a:rPr>
              <a:t>).</a:t>
            </a:r>
          </a:p>
          <a:p>
            <a:pPr eaLnBrk="0" fontAlgn="base" hangingPunct="0">
              <a:spcBef>
                <a:spcPct val="0"/>
              </a:spcBef>
              <a:spcAft>
                <a:spcPct val="0"/>
              </a:spcAft>
              <a:buSzTx/>
            </a:pPr>
            <a:r>
              <a:rPr lang="en-US" altLang="en-US" sz="1800" dirty="0">
                <a:solidFill>
                  <a:schemeClr val="tx1"/>
                </a:solidFill>
              </a:rPr>
              <a:t>Let’s take quick look at one of the books using the command head books/isles.txt (</a:t>
            </a:r>
            <a:r>
              <a:rPr lang="en-US" altLang="en-US" sz="1800" dirty="0">
                <a:solidFill>
                  <a:schemeClr val="tx1"/>
                </a:solidFill>
                <a:latin typeface="Courier New" panose="02070309020205020404" pitchFamily="49" charset="0"/>
                <a:cs typeface="Courier New" panose="02070309020205020404" pitchFamily="49" charset="0"/>
              </a:rPr>
              <a:t>$ head books/isles.txt</a:t>
            </a:r>
            <a:r>
              <a:rPr lang="en-US" altLang="en-US" sz="1800" dirty="0">
                <a:solidFill>
                  <a:schemeClr val="tx1"/>
                </a:solidFill>
              </a:rPr>
              <a:t>).</a:t>
            </a:r>
          </a:p>
          <a:p>
            <a:pPr eaLnBrk="0" fontAlgn="base" hangingPunct="0">
              <a:spcBef>
                <a:spcPct val="0"/>
              </a:spcBef>
              <a:spcAft>
                <a:spcPct val="0"/>
              </a:spcAft>
              <a:buSzTx/>
            </a:pPr>
            <a:r>
              <a:rPr lang="en-US" altLang="en-US" sz="1800" dirty="0">
                <a:solidFill>
                  <a:schemeClr val="tx1"/>
                </a:solidFill>
              </a:rPr>
              <a:t>Load Python/2.7 and </a:t>
            </a:r>
            <a:r>
              <a:rPr lang="en-US" altLang="en-US" sz="1800" dirty="0" err="1">
                <a:solidFill>
                  <a:schemeClr val="tx1"/>
                </a:solidFill>
              </a:rPr>
              <a:t>Matplotlib</a:t>
            </a:r>
            <a:r>
              <a:rPr lang="en-US" altLang="en-US" sz="1800" dirty="0">
                <a:solidFill>
                  <a:schemeClr val="tx1"/>
                </a:solidFill>
              </a:rPr>
              <a:t> modules for the whole exercises from now on.</a:t>
            </a:r>
          </a:p>
          <a:p>
            <a:pPr eaLnBrk="0" fontAlgn="base" hangingPunct="0">
              <a:spcBef>
                <a:spcPct val="0"/>
              </a:spcBef>
              <a:spcAft>
                <a:spcPct val="0"/>
              </a:spcAft>
              <a:buSzTx/>
            </a:pPr>
            <a:r>
              <a:rPr lang="en-US" altLang="en-US" sz="1800" dirty="0">
                <a:solidFill>
                  <a:schemeClr val="tx1"/>
                </a:solidFill>
                <a:latin typeface="+mj-lt"/>
              </a:rPr>
              <a:t>The first step is to count the frequency of each word in a book.</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python wordcount.py books/isles.txt isles.dat </a:t>
            </a:r>
          </a:p>
          <a:p>
            <a:pPr eaLnBrk="0" fontAlgn="base" hangingPunct="0">
              <a:spcBef>
                <a:spcPct val="0"/>
              </a:spcBef>
              <a:spcAft>
                <a:spcPct val="0"/>
              </a:spcAft>
              <a:buSzTx/>
            </a:pPr>
            <a:r>
              <a:rPr lang="en-US" altLang="en-US" sz="1800" dirty="0">
                <a:solidFill>
                  <a:schemeClr val="tx1"/>
                </a:solidFill>
                <a:latin typeface="+mj-lt"/>
              </a:rPr>
              <a:t>Take a quick peek at the result (</a:t>
            </a:r>
            <a:r>
              <a:rPr lang="en-US" altLang="en-US" sz="1800" dirty="0">
                <a:solidFill>
                  <a:schemeClr val="tx1"/>
                </a:solidFill>
                <a:latin typeface="Courier New" panose="02070309020205020404" pitchFamily="49" charset="0"/>
                <a:cs typeface="Courier New" panose="02070309020205020404" pitchFamily="49" charset="0"/>
              </a:rPr>
              <a:t>$ head -5 isles.dat</a:t>
            </a:r>
            <a:r>
              <a:rPr lang="en-US" altLang="en-US" sz="1800" dirty="0">
                <a:solidFill>
                  <a:schemeClr val="tx1"/>
                </a:solidFill>
                <a:latin typeface="+mj-lt"/>
                <a:cs typeface="Courier New" panose="02070309020205020404" pitchFamily="49" charset="0"/>
              </a:rPr>
              <a:t>)</a:t>
            </a:r>
          </a:p>
          <a:p>
            <a:r>
              <a:rPr lang="en-US" sz="1800" dirty="0"/>
              <a:t>We can see that the file consists of one row per word. Each row shows the word itself, the number of occurrences of that word, and the number of occurrences as a percentage of the total number of words in the text file.</a:t>
            </a:r>
          </a:p>
          <a:p>
            <a:r>
              <a:rPr lang="en-US" sz="1800" dirty="0"/>
              <a:t>We can do the same thing for a different book (abyss)</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python wordcount.py books/abyss.txt abyss.dat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head -5 abyss.dat</a:t>
            </a:r>
            <a:endParaRPr lang="en-US" altLang="en-US" sz="1800" dirty="0">
              <a:solidFill>
                <a:schemeClr val="tx1"/>
              </a:solidFill>
              <a:latin typeface="+mj-lt"/>
            </a:endParaRPr>
          </a:p>
          <a:p>
            <a:endParaRPr lang="pl-PL" altLang="en-US" sz="1800" dirty="0">
              <a:latin typeface="+mj-lt"/>
            </a:endParaRPr>
          </a:p>
          <a:p>
            <a:endParaRPr lang="pl-PL" altLang="en-US" sz="1800" dirty="0">
              <a:latin typeface="+mj-lt"/>
              <a:cs typeface="Courier New" panose="02070309020205020404" pitchFamily="49" charset="0"/>
            </a:endParaRPr>
          </a:p>
          <a:p>
            <a:endParaRPr lang="nl-BE" alt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10</a:t>
            </a:fld>
            <a:endParaRPr lang="nl-BE" dirty="0"/>
          </a:p>
        </p:txBody>
      </p:sp>
    </p:spTree>
    <p:extLst>
      <p:ext uri="{BB962C8B-B14F-4D97-AF65-F5344CB8AC3E}">
        <p14:creationId xmlns:p14="http://schemas.microsoft.com/office/powerpoint/2010/main" val="380376981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107504" y="1412776"/>
            <a:ext cx="8856984" cy="5256584"/>
          </a:xfrm>
        </p:spPr>
        <p:txBody>
          <a:bodyPr lIns="0"/>
          <a:lstStyle/>
          <a:p>
            <a:pPr marL="0" indent="0">
              <a:buNone/>
            </a:pPr>
            <a:r>
              <a:rPr lang="en-US" sz="1800" b="1" dirty="0"/>
              <a:t>Creating PNGs</a:t>
            </a:r>
            <a:endParaRPr lang="en-US" sz="1800" dirty="0"/>
          </a:p>
          <a:p>
            <a:pPr>
              <a:buFont typeface="+mj-lt"/>
              <a:buAutoNum type="arabicPeriod"/>
            </a:pPr>
            <a:r>
              <a:rPr lang="en-US" sz="1800" dirty="0"/>
              <a:t>Add new rules, update existing rules, and add new variables to:</a:t>
            </a:r>
          </a:p>
          <a:p>
            <a:pPr lvl="1"/>
            <a:r>
              <a:rPr lang="en-US" sz="1800" dirty="0"/>
              <a:t>Create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png</a:t>
            </a:r>
            <a:r>
              <a:rPr lang="en-US" sz="1800" dirty="0">
                <a:latin typeface="Courier New" panose="02070309020205020404" pitchFamily="49" charset="0"/>
                <a:cs typeface="Courier New" panose="02070309020205020404" pitchFamily="49" charset="0"/>
              </a:rPr>
              <a:t> </a:t>
            </a:r>
            <a:r>
              <a:rPr lang="en-US" sz="1800" dirty="0"/>
              <a:t>files from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a:t>
            </a:r>
            <a:r>
              <a:rPr lang="en-US" sz="1800" dirty="0"/>
              <a:t>files using </a:t>
            </a:r>
            <a:r>
              <a:rPr lang="en-US" sz="1800" dirty="0">
                <a:latin typeface="Courier New" panose="02070309020205020404" pitchFamily="49" charset="0"/>
                <a:cs typeface="Courier New" panose="02070309020205020404" pitchFamily="49" charset="0"/>
              </a:rPr>
              <a:t>plotcount.py</a:t>
            </a:r>
            <a:r>
              <a:rPr lang="en-US" sz="1800" dirty="0"/>
              <a:t>.</a:t>
            </a:r>
          </a:p>
          <a:p>
            <a:pPr lvl="1"/>
            <a:r>
              <a:rPr lang="en-US" sz="1800" dirty="0"/>
              <a:t>Remove all auto-generated files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png</a:t>
            </a:r>
            <a:r>
              <a:rPr lang="en-US" sz="1800" dirty="0">
                <a:latin typeface="Courier New" panose="02070309020205020404" pitchFamily="49" charset="0"/>
                <a:cs typeface="Courier New" panose="02070309020205020404" pitchFamily="49" charset="0"/>
              </a:rPr>
              <a:t>, results.txt</a:t>
            </a:r>
            <a:r>
              <a:rPr lang="en-US" sz="1800" dirty="0"/>
              <a:t>).</a:t>
            </a:r>
          </a:p>
          <a:p>
            <a:pPr>
              <a:buFont typeface="+mj-lt"/>
              <a:buAutoNum type="arabicPeriod" startAt="2"/>
            </a:pPr>
            <a:r>
              <a:rPr lang="en-US" sz="1800" dirty="0"/>
              <a:t>Finally, many </a:t>
            </a:r>
            <a:r>
              <a:rPr lang="en-US" sz="1800" dirty="0" err="1"/>
              <a:t>Makefiles</a:t>
            </a:r>
            <a:r>
              <a:rPr lang="en-US" sz="1800" dirty="0"/>
              <a:t> define a default phony target called </a:t>
            </a:r>
            <a:r>
              <a:rPr lang="en-US" sz="1800" dirty="0">
                <a:latin typeface="Courier New" panose="02070309020205020404" pitchFamily="49" charset="0"/>
                <a:cs typeface="Courier New" panose="02070309020205020404" pitchFamily="49" charset="0"/>
              </a:rPr>
              <a:t>all</a:t>
            </a:r>
            <a:r>
              <a:rPr lang="en-US" sz="1800" dirty="0"/>
              <a:t> as first target, that will build what the </a:t>
            </a:r>
            <a:r>
              <a:rPr lang="en-US" sz="1800" dirty="0" err="1"/>
              <a:t>Makefile</a:t>
            </a:r>
            <a:r>
              <a:rPr lang="en-US" sz="1800" dirty="0"/>
              <a:t> has been written to build (e.g. in our case, the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png</a:t>
            </a:r>
            <a:r>
              <a:rPr lang="en-US" sz="1800" dirty="0">
                <a:latin typeface="Courier New" panose="02070309020205020404" pitchFamily="49" charset="0"/>
                <a:cs typeface="Courier New" panose="02070309020205020404" pitchFamily="49" charset="0"/>
              </a:rPr>
              <a:t> </a:t>
            </a:r>
            <a:r>
              <a:rPr lang="en-US" sz="1800" dirty="0"/>
              <a:t>files and the </a:t>
            </a:r>
            <a:r>
              <a:rPr lang="en-US" sz="1800" dirty="0">
                <a:latin typeface="Courier New" panose="02070309020205020404" pitchFamily="49" charset="0"/>
                <a:cs typeface="Courier New" panose="02070309020205020404" pitchFamily="49" charset="0"/>
              </a:rPr>
              <a:t>results.txt</a:t>
            </a:r>
            <a:r>
              <a:rPr lang="en-US" sz="1800" dirty="0"/>
              <a:t> file). As others may assume your </a:t>
            </a:r>
            <a:r>
              <a:rPr lang="en-US" sz="1800" dirty="0" err="1"/>
              <a:t>Makefile</a:t>
            </a:r>
            <a:r>
              <a:rPr lang="en-US" sz="1800" dirty="0"/>
              <a:t> conforms to convention and supports an </a:t>
            </a:r>
            <a:r>
              <a:rPr lang="en-US" sz="1800" dirty="0">
                <a:latin typeface="Courier New" panose="02070309020205020404" pitchFamily="49" charset="0"/>
                <a:cs typeface="Courier New" panose="02070309020205020404" pitchFamily="49" charset="0"/>
              </a:rPr>
              <a:t>all</a:t>
            </a:r>
            <a:r>
              <a:rPr lang="en-US" sz="1800" dirty="0"/>
              <a:t> target, add an </a:t>
            </a:r>
            <a:r>
              <a:rPr lang="en-US" sz="1800" b="1" dirty="0">
                <a:latin typeface="Courier New" panose="02070309020205020404" pitchFamily="49" charset="0"/>
                <a:cs typeface="Courier New" panose="02070309020205020404" pitchFamily="49" charset="0"/>
              </a:rPr>
              <a:t>all</a:t>
            </a:r>
            <a:r>
              <a:rPr lang="en-US" sz="1800" dirty="0"/>
              <a:t> target to your </a:t>
            </a:r>
            <a:r>
              <a:rPr lang="en-US" sz="1800" dirty="0" err="1"/>
              <a:t>Makefile</a:t>
            </a:r>
            <a:r>
              <a:rPr lang="en-US" sz="1800" dirty="0"/>
              <a:t> (Hint: this rule has the </a:t>
            </a:r>
            <a:r>
              <a:rPr lang="en-US" sz="1800" dirty="0">
                <a:latin typeface="Courier New" panose="02070309020205020404" pitchFamily="49" charset="0"/>
                <a:cs typeface="Courier New" panose="02070309020205020404" pitchFamily="49" charset="0"/>
              </a:rPr>
              <a:t>results.txt </a:t>
            </a:r>
            <a:r>
              <a:rPr lang="en-US" sz="1800" dirty="0"/>
              <a:t>file and the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png</a:t>
            </a:r>
            <a:r>
              <a:rPr lang="en-US" sz="1800" dirty="0">
                <a:latin typeface="Courier New" panose="02070309020205020404" pitchFamily="49" charset="0"/>
                <a:cs typeface="Courier New" panose="02070309020205020404" pitchFamily="49" charset="0"/>
              </a:rPr>
              <a:t> </a:t>
            </a:r>
            <a:r>
              <a:rPr lang="en-US" sz="1800" dirty="0"/>
              <a:t>files as dependencies, but no actions). With that in place, instead of running </a:t>
            </a:r>
            <a:r>
              <a:rPr lang="en-US" sz="1800" dirty="0">
                <a:latin typeface="Courier New" panose="02070309020205020404" pitchFamily="49" charset="0"/>
                <a:cs typeface="Courier New" panose="02070309020205020404" pitchFamily="49" charset="0"/>
              </a:rPr>
              <a:t>make results.txt</a:t>
            </a:r>
            <a:r>
              <a:rPr lang="en-US" sz="1800" dirty="0"/>
              <a:t>, you should now run </a:t>
            </a:r>
            <a:r>
              <a:rPr lang="en-US" sz="1800" dirty="0">
                <a:latin typeface="Courier New" panose="02070309020205020404" pitchFamily="49" charset="0"/>
                <a:cs typeface="Courier New" panose="02070309020205020404" pitchFamily="49" charset="0"/>
              </a:rPr>
              <a:t>make all</a:t>
            </a:r>
            <a:r>
              <a:rPr lang="en-US" sz="1800" dirty="0"/>
              <a:t>, or just simply </a:t>
            </a:r>
            <a:r>
              <a:rPr lang="en-US" sz="1800" dirty="0">
                <a:latin typeface="Courier New" panose="02070309020205020404" pitchFamily="49" charset="0"/>
                <a:cs typeface="Courier New" panose="02070309020205020404" pitchFamily="49" charset="0"/>
              </a:rPr>
              <a:t>make</a:t>
            </a:r>
            <a:r>
              <a:rPr lang="en-US" sz="1800" dirty="0"/>
              <a:t>. By default, make runs the first target it finds in the </a:t>
            </a:r>
            <a:r>
              <a:rPr lang="en-US" sz="1800" dirty="0" err="1"/>
              <a:t>Makefile</a:t>
            </a:r>
            <a:r>
              <a:rPr lang="en-US" sz="1800" dirty="0"/>
              <a:t>, in this case your new </a:t>
            </a:r>
            <a:r>
              <a:rPr lang="en-US" sz="1800" dirty="0">
                <a:latin typeface="Courier New" panose="02070309020205020404" pitchFamily="49" charset="0"/>
                <a:cs typeface="Courier New" panose="02070309020205020404" pitchFamily="49" charset="0"/>
              </a:rPr>
              <a:t>all</a:t>
            </a:r>
            <a:r>
              <a:rPr lang="en-US" sz="1800" dirty="0"/>
              <a:t> target.</a:t>
            </a:r>
          </a:p>
          <a:p>
            <a:endParaRPr lang="en-US" dirty="0"/>
          </a:p>
        </p:txBody>
      </p:sp>
      <p:sp>
        <p:nvSpPr>
          <p:cNvPr id="48130" name="Titel 1"/>
          <p:cNvSpPr>
            <a:spLocks noGrp="1"/>
          </p:cNvSpPr>
          <p:nvPr>
            <p:ph type="title"/>
          </p:nvPr>
        </p:nvSpPr>
        <p:spPr/>
        <p:txBody>
          <a:bodyPr/>
          <a:lstStyle/>
          <a:p>
            <a:r>
              <a:rPr lang="nl-BE" altLang="en-US" dirty="0"/>
              <a:t>Hands-on</a:t>
            </a:r>
            <a:r>
              <a:rPr lang="pl-PL" altLang="en-US" dirty="0"/>
              <a:t> </a:t>
            </a:r>
            <a:r>
              <a:rPr lang="en-US" altLang="en-US" dirty="0"/>
              <a:t>6</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100</a:t>
            </a:fld>
            <a:endParaRPr lang="nl-BE" dirty="0"/>
          </a:p>
        </p:txBody>
      </p:sp>
    </p:spTree>
    <p:extLst>
      <p:ext uri="{BB962C8B-B14F-4D97-AF65-F5344CB8AC3E}">
        <p14:creationId xmlns:p14="http://schemas.microsoft.com/office/powerpoint/2010/main" val="51865161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0" y="1196752"/>
            <a:ext cx="8568952" cy="5256584"/>
          </a:xfrm>
        </p:spPr>
        <p:txBody>
          <a:bodyPr lIns="0"/>
          <a:lstStyle/>
          <a:p>
            <a:pPr marL="360000" lvl="1" indent="0">
              <a:spcBef>
                <a:spcPts val="0"/>
              </a:spcBef>
              <a:buNone/>
            </a:pPr>
            <a:r>
              <a:rPr lang="en-US" sz="1300" dirty="0">
                <a:latin typeface="Courier New" panose="02070309020205020404" pitchFamily="49" charset="0"/>
                <a:cs typeface="Courier New" panose="02070309020205020404" pitchFamily="49" charset="0"/>
              </a:rPr>
              <a:t>include config.mk</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p>
          <a:p>
            <a:pPr marL="360000" lvl="1" indent="0">
              <a:spcBef>
                <a:spcPts val="0"/>
              </a:spcBef>
              <a:buNone/>
            </a:pPr>
            <a:r>
              <a:rPr lang="en-US" sz="1300" dirty="0">
                <a:latin typeface="Courier New" panose="02070309020205020404" pitchFamily="49" charset="0"/>
                <a:cs typeface="Courier New" panose="02070309020205020404" pitchFamily="49" charset="0"/>
              </a:rPr>
              <a:t>TXT_FILES=$(wildcard books/*.txt)</a:t>
            </a:r>
          </a:p>
          <a:p>
            <a:pPr marL="360000" lvl="1" indent="0">
              <a:spcBef>
                <a:spcPts val="0"/>
              </a:spcBef>
              <a:buNone/>
            </a:pPr>
            <a:r>
              <a:rPr lang="en-US" sz="1300" dirty="0">
                <a:latin typeface="Courier New" panose="02070309020205020404" pitchFamily="49" charset="0"/>
                <a:cs typeface="Courier New" panose="02070309020205020404" pitchFamily="49" charset="0"/>
              </a:rPr>
              <a:t>DAT_FILES=$(</a:t>
            </a:r>
            <a:r>
              <a:rPr lang="en-US" sz="1300" dirty="0" err="1">
                <a:latin typeface="Courier New" panose="02070309020205020404" pitchFamily="49" charset="0"/>
                <a:cs typeface="Courier New" panose="02070309020205020404" pitchFamily="49" charset="0"/>
              </a:rPr>
              <a:t>patsubst</a:t>
            </a:r>
            <a:r>
              <a:rPr lang="en-US" sz="1300" dirty="0">
                <a:latin typeface="Courier New" panose="02070309020205020404" pitchFamily="49" charset="0"/>
                <a:cs typeface="Courier New" panose="02070309020205020404" pitchFamily="49" charset="0"/>
              </a:rPr>
              <a:t> books/%.txt, %.</a:t>
            </a:r>
            <a:r>
              <a:rPr lang="en-US" sz="1300" dirty="0" err="1">
                <a:latin typeface="Courier New" panose="02070309020205020404" pitchFamily="49" charset="0"/>
                <a:cs typeface="Courier New" panose="02070309020205020404" pitchFamily="49" charset="0"/>
              </a:rPr>
              <a:t>dat</a:t>
            </a:r>
            <a:r>
              <a:rPr lang="en-US" sz="1300" dirty="0">
                <a:latin typeface="Courier New" panose="02070309020205020404" pitchFamily="49" charset="0"/>
                <a:cs typeface="Courier New" panose="02070309020205020404" pitchFamily="49" charset="0"/>
              </a:rPr>
              <a:t>, $(TXT_FILES))</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p>
          <a:p>
            <a:pPr marL="360000" lvl="1" indent="0">
              <a:spcBef>
                <a:spcPts val="0"/>
              </a:spcBef>
              <a:buNone/>
            </a:pPr>
            <a:r>
              <a:rPr lang="en-US" sz="1300" dirty="0">
                <a:latin typeface="Courier New" panose="02070309020205020404" pitchFamily="49" charset="0"/>
                <a:cs typeface="Courier New" panose="02070309020205020404" pitchFamily="49" charset="0"/>
              </a:rPr>
              <a:t># Generate summary table.</a:t>
            </a:r>
          </a:p>
          <a:p>
            <a:pPr marL="360000" lvl="1" indent="0">
              <a:spcBef>
                <a:spcPts val="0"/>
              </a:spcBef>
              <a:buNone/>
            </a:pPr>
            <a:r>
              <a:rPr lang="nl-NL" sz="1300" dirty="0">
                <a:latin typeface="Courier New" panose="02070309020205020404" pitchFamily="49" charset="0"/>
                <a:cs typeface="Courier New" panose="02070309020205020404" pitchFamily="49" charset="0"/>
              </a:rPr>
              <a:t>results.txt : $(DAT_FILES) $(ZIPF_SRC)</a:t>
            </a:r>
            <a:endParaRPr lang="en-US" sz="1300" dirty="0">
              <a:latin typeface="Courier New" panose="02070309020205020404" pitchFamily="49" charset="0"/>
              <a:cs typeface="Courier New" panose="02070309020205020404" pitchFamily="49" charset="0"/>
            </a:endParaRPr>
          </a:p>
          <a:p>
            <a:pPr marL="360000" lvl="1" indent="0">
              <a:spcBef>
                <a:spcPts val="0"/>
              </a:spcBef>
              <a:buNone/>
            </a:pPr>
            <a:r>
              <a:rPr lang="nl-NL" sz="1300" dirty="0">
                <a:latin typeface="Courier New" panose="02070309020205020404" pitchFamily="49" charset="0"/>
                <a:cs typeface="Courier New" panose="02070309020205020404" pitchFamily="49" charset="0"/>
              </a:rPr>
              <a:t>	</a:t>
            </a:r>
            <a:r>
              <a:rPr lang="en-US" sz="1300" dirty="0">
                <a:latin typeface="Courier New" panose="02070309020205020404" pitchFamily="49" charset="0"/>
                <a:cs typeface="Courier New" panose="02070309020205020404" pitchFamily="49" charset="0"/>
              </a:rPr>
              <a:t>$(ZIPF_EXE) $(DAT_FILES) &gt; $@</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p>
          <a:p>
            <a:pPr marL="360000" lvl="1" indent="0">
              <a:spcBef>
                <a:spcPts val="0"/>
              </a:spcBef>
              <a:buNone/>
            </a:pPr>
            <a:r>
              <a:rPr lang="en-US" sz="1300" dirty="0">
                <a:latin typeface="Courier New" panose="02070309020205020404" pitchFamily="49" charset="0"/>
                <a:cs typeface="Courier New" panose="02070309020205020404" pitchFamily="49" charset="0"/>
              </a:rPr>
              <a:t># Count words.</a:t>
            </a:r>
          </a:p>
          <a:p>
            <a:pPr marL="360000" lvl="1" indent="0">
              <a:spcBef>
                <a:spcPts val="0"/>
              </a:spcBef>
              <a:buNone/>
            </a:pPr>
            <a:r>
              <a:rPr lang="en-US" sz="1300" dirty="0">
                <a:latin typeface="Courier New" panose="02070309020205020404" pitchFamily="49" charset="0"/>
                <a:cs typeface="Courier New" panose="02070309020205020404" pitchFamily="49" charset="0"/>
              </a:rPr>
              <a:t>.PHONY : </a:t>
            </a:r>
            <a:r>
              <a:rPr lang="en-US" sz="1300" dirty="0" err="1">
                <a:latin typeface="Courier New" panose="02070309020205020404" pitchFamily="49" charset="0"/>
                <a:cs typeface="Courier New" panose="02070309020205020404" pitchFamily="49" charset="0"/>
              </a:rPr>
              <a:t>dats</a:t>
            </a:r>
            <a:endParaRPr lang="en-US" sz="1300" dirty="0">
              <a:latin typeface="Courier New" panose="02070309020205020404" pitchFamily="49" charset="0"/>
              <a:cs typeface="Courier New" panose="02070309020205020404" pitchFamily="49" charset="0"/>
            </a:endParaRPr>
          </a:p>
          <a:p>
            <a:pPr marL="360000" lvl="1" indent="0">
              <a:spcBef>
                <a:spcPts val="0"/>
              </a:spcBef>
              <a:buNone/>
            </a:pPr>
            <a:r>
              <a:rPr lang="en-US" sz="1300" dirty="0" err="1">
                <a:latin typeface="Courier New" panose="02070309020205020404" pitchFamily="49" charset="0"/>
                <a:cs typeface="Courier New" panose="02070309020205020404" pitchFamily="49" charset="0"/>
              </a:rPr>
              <a:t>dats</a:t>
            </a:r>
            <a:r>
              <a:rPr lang="en-US" sz="1300" dirty="0">
                <a:latin typeface="Courier New" panose="02070309020205020404" pitchFamily="49" charset="0"/>
                <a:cs typeface="Courier New" panose="02070309020205020404" pitchFamily="49" charset="0"/>
              </a:rPr>
              <a:t> : $(DAT_FILES)</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p>
          <a:p>
            <a:pPr marL="360000" lvl="1" indent="0">
              <a:spcBef>
                <a:spcPts val="0"/>
              </a:spcBef>
              <a:buNone/>
            </a:pPr>
            <a:r>
              <a:rPr lang="en-US" sz="1300" dirty="0">
                <a:latin typeface="Courier New" panose="02070309020205020404" pitchFamily="49" charset="0"/>
                <a:cs typeface="Courier New" panose="02070309020205020404" pitchFamily="49" charset="0"/>
              </a:rPr>
              <a:t>%.dat : books/%.txt $(COUNT_SRC)</a:t>
            </a:r>
          </a:p>
          <a:p>
            <a:pPr marL="360000" lvl="1" indent="0">
              <a:spcBef>
                <a:spcPts val="0"/>
              </a:spcBef>
              <a:buNone/>
            </a:pPr>
            <a:r>
              <a:rPr lang="en-US" sz="1300" dirty="0">
                <a:latin typeface="Courier New" panose="02070309020205020404" pitchFamily="49" charset="0"/>
                <a:cs typeface="Courier New" panose="02070309020205020404" pitchFamily="49" charset="0"/>
              </a:rPr>
              <a:t>	$(COUNT_EXE) $&lt; $@</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p>
          <a:p>
            <a:pPr marL="360000" lvl="1" indent="0">
              <a:spcBef>
                <a:spcPts val="0"/>
              </a:spcBef>
              <a:buNone/>
            </a:pPr>
            <a:r>
              <a:rPr lang="en-US" sz="1300" dirty="0">
                <a:latin typeface="Courier New" panose="02070309020205020404" pitchFamily="49" charset="0"/>
                <a:cs typeface="Courier New" panose="02070309020205020404" pitchFamily="49" charset="0"/>
              </a:rPr>
              <a:t>.PHONY : clean</a:t>
            </a:r>
          </a:p>
          <a:p>
            <a:pPr marL="360000" lvl="1" indent="0">
              <a:spcBef>
                <a:spcPts val="0"/>
              </a:spcBef>
              <a:buNone/>
            </a:pPr>
            <a:r>
              <a:rPr lang="en-US" sz="1300" dirty="0">
                <a:latin typeface="Courier New" panose="02070309020205020404" pitchFamily="49" charset="0"/>
                <a:cs typeface="Courier New" panose="02070309020205020404" pitchFamily="49" charset="0"/>
              </a:rPr>
              <a:t>clean :</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rm</a:t>
            </a:r>
            <a:r>
              <a:rPr lang="en-US" sz="1300" dirty="0">
                <a:latin typeface="Courier New" panose="02070309020205020404" pitchFamily="49" charset="0"/>
                <a:cs typeface="Courier New" panose="02070309020205020404" pitchFamily="49" charset="0"/>
              </a:rPr>
              <a:t> -f $(DAT_FILES)</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rm</a:t>
            </a:r>
            <a:r>
              <a:rPr lang="en-US" sz="1300" dirty="0">
                <a:latin typeface="Courier New" panose="02070309020205020404" pitchFamily="49" charset="0"/>
                <a:cs typeface="Courier New" panose="02070309020205020404" pitchFamily="49" charset="0"/>
              </a:rPr>
              <a:t> -f results.txt</a:t>
            </a:r>
          </a:p>
          <a:p>
            <a:pPr marL="360000" lvl="1" indent="0">
              <a:spcBef>
                <a:spcPts val="0"/>
              </a:spcBef>
              <a:buNone/>
            </a:pPr>
            <a:endParaRPr lang="en-US" sz="1300" dirty="0">
              <a:latin typeface="Courier New" panose="02070309020205020404" pitchFamily="49" charset="0"/>
              <a:cs typeface="Courier New" panose="02070309020205020404" pitchFamily="49" charset="0"/>
            </a:endParaRPr>
          </a:p>
          <a:p>
            <a:pPr marL="360000" lvl="1" indent="0">
              <a:spcBef>
                <a:spcPts val="0"/>
              </a:spcBef>
              <a:buNone/>
            </a:pPr>
            <a:r>
              <a:rPr lang="en-US" sz="1300" dirty="0">
                <a:latin typeface="Courier New" panose="02070309020205020404" pitchFamily="49" charset="0"/>
                <a:cs typeface="Courier New" panose="02070309020205020404" pitchFamily="49" charset="0"/>
              </a:rPr>
              <a:t>.PHONY : variables</a:t>
            </a:r>
          </a:p>
          <a:p>
            <a:pPr marL="360000" lvl="1" indent="0">
              <a:spcBef>
                <a:spcPts val="0"/>
              </a:spcBef>
              <a:buNone/>
            </a:pPr>
            <a:r>
              <a:rPr lang="en-US" sz="1300" dirty="0">
                <a:latin typeface="Courier New" panose="02070309020205020404" pitchFamily="49" charset="0"/>
                <a:cs typeface="Courier New" panose="02070309020205020404" pitchFamily="49" charset="0"/>
              </a:rPr>
              <a:t>variables:</a:t>
            </a:r>
          </a:p>
          <a:p>
            <a:pPr marL="360000" lvl="1" indent="0">
              <a:spcBef>
                <a:spcPts val="0"/>
              </a:spcBef>
              <a:buNone/>
            </a:pPr>
            <a:r>
              <a:rPr lang="en-US" sz="1300" dirty="0">
                <a:latin typeface="Courier New" panose="02070309020205020404" pitchFamily="49" charset="0"/>
                <a:cs typeface="Courier New" panose="02070309020205020404" pitchFamily="49" charset="0"/>
              </a:rPr>
              <a:t>	@echo TXT_FILES: $(TXT_FILES)</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r>
              <a:rPr lang="nl-NL" sz="1300" dirty="0">
                <a:latin typeface="Courier New" panose="02070309020205020404" pitchFamily="49" charset="0"/>
                <a:cs typeface="Courier New" panose="02070309020205020404" pitchFamily="49" charset="0"/>
              </a:rPr>
              <a:t>@echo DAT_FILES: $(DAT_FILES)</a:t>
            </a:r>
            <a:endParaRPr lang="en-US" sz="1300" dirty="0">
              <a:latin typeface="Courier New" panose="02070309020205020404" pitchFamily="49" charset="0"/>
              <a:cs typeface="Courier New" panose="02070309020205020404" pitchFamily="49" charset="0"/>
            </a:endParaRPr>
          </a:p>
          <a:p>
            <a:endParaRPr lang="pl-PL" altLang="en-US" sz="1600" dirty="0">
              <a:latin typeface="Courier New" pitchFamily="49" charset="0"/>
              <a:cs typeface="Courier New" pitchFamily="49" charset="0"/>
            </a:endParaRPr>
          </a:p>
          <a:p>
            <a:endParaRPr lang="pl-PL" altLang="en-US" sz="1800" dirty="0">
              <a:latin typeface="+mj-lt"/>
              <a:cs typeface="Courier New" pitchFamily="49" charset="0"/>
            </a:endParaRPr>
          </a:p>
          <a:p>
            <a:endParaRPr lang="nl-BE" altLang="en-US" sz="1800" dirty="0">
              <a:latin typeface="+mj-lt"/>
              <a:cs typeface="Courier New" pitchFamily="49" charset="0"/>
            </a:endParaRPr>
          </a:p>
        </p:txBody>
      </p:sp>
      <p:sp>
        <p:nvSpPr>
          <p:cNvPr id="48130" name="Titel 1"/>
          <p:cNvSpPr>
            <a:spLocks noGrp="1"/>
          </p:cNvSpPr>
          <p:nvPr>
            <p:ph type="title"/>
          </p:nvPr>
        </p:nvSpPr>
        <p:spPr/>
        <p:txBody>
          <a:bodyPr/>
          <a:lstStyle/>
          <a:p>
            <a:r>
              <a:rPr lang="nl-BE" altLang="en-US" dirty="0"/>
              <a:t>Hands-on</a:t>
            </a:r>
            <a:r>
              <a:rPr lang="pl-PL" altLang="en-US" dirty="0"/>
              <a:t> </a:t>
            </a:r>
            <a:r>
              <a:rPr lang="en-US" altLang="en-US" dirty="0"/>
              <a:t>6</a:t>
            </a:r>
            <a:r>
              <a:rPr lang="pl-PL" altLang="en-US" dirty="0"/>
              <a:t> (original)</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101</a:t>
            </a:fld>
            <a:endParaRPr lang="nl-BE" dirty="0"/>
          </a:p>
        </p:txBody>
      </p:sp>
      <p:sp>
        <p:nvSpPr>
          <p:cNvPr id="3" name="Rectangle 2"/>
          <p:cNvSpPr/>
          <p:nvPr/>
        </p:nvSpPr>
        <p:spPr>
          <a:xfrm>
            <a:off x="4716016" y="2721168"/>
            <a:ext cx="4572000" cy="1892826"/>
          </a:xfrm>
          <a:prstGeom prst="rect">
            <a:avLst/>
          </a:prstGeom>
        </p:spPr>
        <p:txBody>
          <a:bodyPr>
            <a:spAutoFit/>
          </a:bodyPr>
          <a:lstStyle/>
          <a:p>
            <a:pPr lvl="0" eaLnBrk="0" fontAlgn="base" hangingPunct="0">
              <a:spcBef>
                <a:spcPct val="0"/>
              </a:spcBef>
              <a:spcAft>
                <a:spcPct val="0"/>
              </a:spcAft>
            </a:pPr>
            <a:r>
              <a:rPr lang="en-US" altLang="en-US" sz="1300" dirty="0">
                <a:latin typeface="+mj-lt"/>
                <a:cs typeface="Courier New" panose="02070309020205020404" pitchFamily="49" charset="0"/>
              </a:rPr>
              <a:t>config.mk:</a:t>
            </a:r>
          </a:p>
          <a:p>
            <a:pPr lvl="0" eaLnBrk="0" fontAlgn="base" hangingPunct="0">
              <a:spcBef>
                <a:spcPct val="0"/>
              </a:spcBef>
              <a:spcAft>
                <a:spcPct val="0"/>
              </a:spcAft>
            </a:pPr>
            <a:endParaRPr lang="en-US" altLang="en-US" sz="1300" dirty="0">
              <a:latin typeface="+mj-lt"/>
            </a:endParaRPr>
          </a:p>
          <a:p>
            <a:pPr indent="-97200" eaLnBrk="0" fontAlgn="base" hangingPunct="0">
              <a:spcBef>
                <a:spcPct val="0"/>
              </a:spcBef>
              <a:spcAft>
                <a:spcPct val="0"/>
              </a:spcAft>
            </a:pPr>
            <a:r>
              <a:rPr lang="en-US" altLang="en-US" sz="1300" dirty="0">
                <a:latin typeface="Courier New" panose="02070309020205020404" pitchFamily="49" charset="0"/>
                <a:cs typeface="Courier New" panose="02070309020205020404" pitchFamily="49" charset="0"/>
              </a:rPr>
              <a:t># Count words script. </a:t>
            </a:r>
          </a:p>
          <a:p>
            <a:pPr indent="-97200" eaLnBrk="0" fontAlgn="base" hangingPunct="0">
              <a:spcBef>
                <a:spcPct val="0"/>
              </a:spcBef>
              <a:spcAft>
                <a:spcPct val="0"/>
              </a:spcAft>
            </a:pPr>
            <a:r>
              <a:rPr lang="en-US" altLang="en-US" sz="1300" dirty="0">
                <a:latin typeface="Courier New" panose="02070309020205020404" pitchFamily="49" charset="0"/>
                <a:cs typeface="Courier New" panose="02070309020205020404" pitchFamily="49" charset="0"/>
              </a:rPr>
              <a:t>COUNT_SRC=wordcount.py </a:t>
            </a:r>
          </a:p>
          <a:p>
            <a:pPr indent="-97200" eaLnBrk="0" fontAlgn="base" hangingPunct="0">
              <a:spcBef>
                <a:spcPct val="0"/>
              </a:spcBef>
              <a:spcAft>
                <a:spcPct val="0"/>
              </a:spcAft>
            </a:pPr>
            <a:r>
              <a:rPr lang="en-US" altLang="en-US" sz="1300" dirty="0">
                <a:latin typeface="Courier New" panose="02070309020205020404" pitchFamily="49" charset="0"/>
                <a:cs typeface="Courier New" panose="02070309020205020404" pitchFamily="49" charset="0"/>
              </a:rPr>
              <a:t>COUNT_EXE=python $(COUNT_SRC) </a:t>
            </a:r>
          </a:p>
          <a:p>
            <a:pPr indent="-97200" eaLnBrk="0" fontAlgn="base" hangingPunct="0">
              <a:spcBef>
                <a:spcPct val="0"/>
              </a:spcBef>
              <a:spcAft>
                <a:spcPct val="0"/>
              </a:spcAft>
            </a:pPr>
            <a:endParaRPr lang="en-US" altLang="en-US" sz="1300" dirty="0">
              <a:latin typeface="Courier New" panose="02070309020205020404" pitchFamily="49" charset="0"/>
              <a:cs typeface="Courier New" panose="02070309020205020404" pitchFamily="49" charset="0"/>
            </a:endParaRPr>
          </a:p>
          <a:p>
            <a:pPr indent="-97200" eaLnBrk="0" fontAlgn="base" hangingPunct="0">
              <a:spcBef>
                <a:spcPct val="0"/>
              </a:spcBef>
              <a:spcAft>
                <a:spcPct val="0"/>
              </a:spcAft>
            </a:pPr>
            <a:r>
              <a:rPr lang="en-US" altLang="en-US" sz="1300" dirty="0">
                <a:latin typeface="Courier New" panose="02070309020205020404" pitchFamily="49" charset="0"/>
                <a:cs typeface="Courier New" panose="02070309020205020404" pitchFamily="49" charset="0"/>
              </a:rPr>
              <a:t># Test </a:t>
            </a:r>
            <a:r>
              <a:rPr lang="en-US" altLang="en-US" sz="1300" dirty="0" err="1">
                <a:latin typeface="Courier New" panose="02070309020205020404" pitchFamily="49" charset="0"/>
                <a:cs typeface="Courier New" panose="02070309020205020404" pitchFamily="49" charset="0"/>
              </a:rPr>
              <a:t>Zipf's</a:t>
            </a:r>
            <a:r>
              <a:rPr lang="en-US" altLang="en-US" sz="1300" dirty="0">
                <a:latin typeface="Courier New" panose="02070309020205020404" pitchFamily="49" charset="0"/>
                <a:cs typeface="Courier New" panose="02070309020205020404" pitchFamily="49" charset="0"/>
              </a:rPr>
              <a:t> rule </a:t>
            </a:r>
          </a:p>
          <a:p>
            <a:pPr indent="-97200" eaLnBrk="0" fontAlgn="base" hangingPunct="0">
              <a:spcBef>
                <a:spcPct val="0"/>
              </a:spcBef>
              <a:spcAft>
                <a:spcPct val="0"/>
              </a:spcAft>
            </a:pPr>
            <a:r>
              <a:rPr lang="en-US" altLang="en-US" sz="1300" dirty="0">
                <a:latin typeface="Courier New" panose="02070309020205020404" pitchFamily="49" charset="0"/>
                <a:cs typeface="Courier New" panose="02070309020205020404" pitchFamily="49" charset="0"/>
              </a:rPr>
              <a:t>ZIPF_SRC=zipf_test.py </a:t>
            </a:r>
          </a:p>
          <a:p>
            <a:pPr indent="-97200" eaLnBrk="0" fontAlgn="base" hangingPunct="0">
              <a:spcBef>
                <a:spcPct val="0"/>
              </a:spcBef>
              <a:spcAft>
                <a:spcPct val="0"/>
              </a:spcAft>
            </a:pPr>
            <a:r>
              <a:rPr lang="en-US" altLang="en-US" sz="1300" dirty="0">
                <a:latin typeface="Courier New" panose="02070309020205020404" pitchFamily="49" charset="0"/>
                <a:cs typeface="Courier New" panose="02070309020205020404" pitchFamily="49" charset="0"/>
              </a:rPr>
              <a:t>ZIPF_EXE=python $(ZIPF_SRC) </a:t>
            </a:r>
          </a:p>
        </p:txBody>
      </p:sp>
    </p:spTree>
    <p:extLst>
      <p:ext uri="{BB962C8B-B14F-4D97-AF65-F5344CB8AC3E}">
        <p14:creationId xmlns:p14="http://schemas.microsoft.com/office/powerpoint/2010/main" val="134746273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0" y="1196752"/>
            <a:ext cx="8568952" cy="5256584"/>
          </a:xfrm>
        </p:spPr>
        <p:txBody>
          <a:bodyPr lIns="0"/>
          <a:lstStyle/>
          <a:p>
            <a:pPr marL="360000" lvl="1" indent="0">
              <a:spcBef>
                <a:spcPts val="0"/>
              </a:spcBef>
              <a:buNone/>
            </a:pPr>
            <a:r>
              <a:rPr lang="en-US" sz="1700" dirty="0">
                <a:latin typeface="+mj-lt"/>
                <a:cs typeface="Courier New" panose="02070309020205020404" pitchFamily="49" charset="0"/>
              </a:rPr>
              <a:t>config.mk:</a:t>
            </a:r>
          </a:p>
          <a:p>
            <a:pPr marL="360000" lvl="1" indent="0">
              <a:spcBef>
                <a:spcPts val="0"/>
              </a:spcBef>
              <a:buNone/>
            </a:pPr>
            <a:endParaRPr lang="en-US" sz="1700" dirty="0">
              <a:latin typeface="Courier New" panose="02070309020205020404" pitchFamily="49" charset="0"/>
              <a:cs typeface="Courier New" panose="02070309020205020404" pitchFamily="49" charset="0"/>
            </a:endParaRPr>
          </a:p>
          <a:p>
            <a:pPr marL="360000" lvl="1" indent="0">
              <a:spcBef>
                <a:spcPts val="0"/>
              </a:spcBef>
              <a:buNone/>
            </a:pPr>
            <a:r>
              <a:rPr lang="en-US" sz="1700" dirty="0">
                <a:latin typeface="Courier New" panose="02070309020205020404" pitchFamily="49" charset="0"/>
                <a:cs typeface="Courier New" panose="02070309020205020404" pitchFamily="49" charset="0"/>
              </a:rPr>
              <a:t># Count words script.</a:t>
            </a:r>
          </a:p>
          <a:p>
            <a:pPr marL="360000" lvl="1" indent="0">
              <a:spcBef>
                <a:spcPts val="0"/>
              </a:spcBef>
              <a:buNone/>
            </a:pPr>
            <a:r>
              <a:rPr lang="en-US" sz="1700" dirty="0">
                <a:latin typeface="Courier New" panose="02070309020205020404" pitchFamily="49" charset="0"/>
                <a:cs typeface="Courier New" panose="02070309020205020404" pitchFamily="49" charset="0"/>
              </a:rPr>
              <a:t>COUNT_SRC=wordcount.py</a:t>
            </a:r>
          </a:p>
          <a:p>
            <a:pPr marL="360000" lvl="1" indent="0">
              <a:spcBef>
                <a:spcPts val="0"/>
              </a:spcBef>
              <a:buNone/>
            </a:pPr>
            <a:r>
              <a:rPr lang="en-US" sz="1700" dirty="0">
                <a:latin typeface="Courier New" panose="02070309020205020404" pitchFamily="49" charset="0"/>
                <a:cs typeface="Courier New" panose="02070309020205020404" pitchFamily="49" charset="0"/>
              </a:rPr>
              <a:t>COUNT_EXE=python $(COUNT_SRC)</a:t>
            </a:r>
          </a:p>
          <a:p>
            <a:pPr marL="360000" lvl="1" indent="0">
              <a:spcBef>
                <a:spcPts val="0"/>
              </a:spcBef>
              <a:buNone/>
            </a:pPr>
            <a:endParaRPr lang="en-US" sz="1700" dirty="0">
              <a:latin typeface="Courier New" panose="02070309020205020404" pitchFamily="49" charset="0"/>
              <a:cs typeface="Courier New" panose="02070309020205020404" pitchFamily="49" charset="0"/>
            </a:endParaRPr>
          </a:p>
          <a:p>
            <a:pPr marL="360000" lvl="1" indent="0">
              <a:spcBef>
                <a:spcPts val="0"/>
              </a:spcBef>
              <a:buNone/>
            </a:pPr>
            <a:r>
              <a:rPr lang="en-US" sz="1700" dirty="0">
                <a:latin typeface="Courier New" panose="02070309020205020404" pitchFamily="49" charset="0"/>
                <a:cs typeface="Courier New" panose="02070309020205020404" pitchFamily="49" charset="0"/>
              </a:rPr>
              <a:t># Plot word counts script.</a:t>
            </a:r>
          </a:p>
          <a:p>
            <a:pPr marL="360000" lvl="1" indent="0">
              <a:spcBef>
                <a:spcPts val="0"/>
              </a:spcBef>
              <a:buNone/>
            </a:pPr>
            <a:r>
              <a:rPr lang="en-US" sz="1700" dirty="0">
                <a:latin typeface="Courier New" panose="02070309020205020404" pitchFamily="49" charset="0"/>
                <a:cs typeface="Courier New" panose="02070309020205020404" pitchFamily="49" charset="0"/>
              </a:rPr>
              <a:t>PLOT_SRC=plotcount.py</a:t>
            </a:r>
          </a:p>
          <a:p>
            <a:pPr marL="360000" lvl="1" indent="0">
              <a:spcBef>
                <a:spcPts val="0"/>
              </a:spcBef>
              <a:buNone/>
            </a:pPr>
            <a:r>
              <a:rPr lang="en-US" sz="1700" dirty="0">
                <a:latin typeface="Courier New" panose="02070309020205020404" pitchFamily="49" charset="0"/>
                <a:cs typeface="Courier New" panose="02070309020205020404" pitchFamily="49" charset="0"/>
              </a:rPr>
              <a:t>PLOT_EXE=python $(PLOT_SRC)</a:t>
            </a:r>
          </a:p>
          <a:p>
            <a:pPr marL="360000" lvl="1" indent="0">
              <a:spcBef>
                <a:spcPts val="0"/>
              </a:spcBef>
              <a:buNone/>
            </a:pPr>
            <a:endParaRPr lang="en-US" sz="1700" dirty="0">
              <a:latin typeface="Courier New" panose="02070309020205020404" pitchFamily="49" charset="0"/>
              <a:cs typeface="Courier New" panose="02070309020205020404" pitchFamily="49" charset="0"/>
            </a:endParaRPr>
          </a:p>
          <a:p>
            <a:pPr marL="360000" lvl="1" indent="0">
              <a:spcBef>
                <a:spcPts val="0"/>
              </a:spcBef>
              <a:buNone/>
            </a:pPr>
            <a:r>
              <a:rPr lang="en-US" sz="1700" dirty="0">
                <a:latin typeface="Courier New" panose="02070309020205020404" pitchFamily="49" charset="0"/>
                <a:cs typeface="Courier New" panose="02070309020205020404" pitchFamily="49" charset="0"/>
              </a:rPr>
              <a:t># Test </a:t>
            </a:r>
            <a:r>
              <a:rPr lang="en-US" sz="1700" dirty="0" err="1">
                <a:latin typeface="Courier New" panose="02070309020205020404" pitchFamily="49" charset="0"/>
                <a:cs typeface="Courier New" panose="02070309020205020404" pitchFamily="49" charset="0"/>
              </a:rPr>
              <a:t>Zipf's</a:t>
            </a:r>
            <a:r>
              <a:rPr lang="en-US" sz="1700" dirty="0">
                <a:latin typeface="Courier New" panose="02070309020205020404" pitchFamily="49" charset="0"/>
                <a:cs typeface="Courier New" panose="02070309020205020404" pitchFamily="49" charset="0"/>
              </a:rPr>
              <a:t> rule</a:t>
            </a:r>
          </a:p>
          <a:p>
            <a:pPr marL="360000" lvl="1" indent="0">
              <a:spcBef>
                <a:spcPts val="0"/>
              </a:spcBef>
              <a:buNone/>
            </a:pPr>
            <a:r>
              <a:rPr lang="en-US" sz="1700" dirty="0">
                <a:latin typeface="Courier New" panose="02070309020205020404" pitchFamily="49" charset="0"/>
                <a:cs typeface="Courier New" panose="02070309020205020404" pitchFamily="49" charset="0"/>
              </a:rPr>
              <a:t>ZIPF_SRC=zipf_test.py</a:t>
            </a:r>
          </a:p>
          <a:p>
            <a:pPr marL="360000" lvl="1" indent="0">
              <a:spcBef>
                <a:spcPts val="0"/>
              </a:spcBef>
              <a:buNone/>
            </a:pPr>
            <a:r>
              <a:rPr lang="en-US" sz="1700" dirty="0">
                <a:latin typeface="Courier New" panose="02070309020205020404" pitchFamily="49" charset="0"/>
                <a:cs typeface="Courier New" panose="02070309020205020404" pitchFamily="49" charset="0"/>
              </a:rPr>
              <a:t>ZIPF_EXE=python $(ZIPF_SRC)</a:t>
            </a:r>
          </a:p>
          <a:p>
            <a:pPr marL="360000" lvl="1" indent="0">
              <a:spcBef>
                <a:spcPts val="0"/>
              </a:spcBef>
              <a:buNone/>
            </a:pPr>
            <a:r>
              <a:rPr lang="en-US" sz="1700" dirty="0">
                <a:latin typeface="Courier New" panose="02070309020205020404" pitchFamily="49" charset="0"/>
                <a:cs typeface="Courier New" panose="02070309020205020404" pitchFamily="49" charset="0"/>
              </a:rPr>
              <a:t> </a:t>
            </a:r>
          </a:p>
        </p:txBody>
      </p:sp>
      <p:sp>
        <p:nvSpPr>
          <p:cNvPr id="48130" name="Titel 1"/>
          <p:cNvSpPr>
            <a:spLocks noGrp="1"/>
          </p:cNvSpPr>
          <p:nvPr>
            <p:ph type="title"/>
          </p:nvPr>
        </p:nvSpPr>
        <p:spPr/>
        <p:txBody>
          <a:bodyPr/>
          <a:lstStyle/>
          <a:p>
            <a:r>
              <a:rPr lang="nl-BE" altLang="en-US" dirty="0"/>
              <a:t>Hands-on</a:t>
            </a:r>
            <a:r>
              <a:rPr lang="pl-PL" altLang="en-US" dirty="0"/>
              <a:t> </a:t>
            </a:r>
            <a:r>
              <a:rPr lang="en-US" altLang="en-US" dirty="0"/>
              <a:t>6</a:t>
            </a:r>
            <a:r>
              <a:rPr lang="pl-PL" altLang="en-US" dirty="0"/>
              <a:t> (after the changes)</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102</a:t>
            </a:fld>
            <a:endParaRPr lang="nl-BE" dirty="0"/>
          </a:p>
        </p:txBody>
      </p:sp>
    </p:spTree>
    <p:extLst>
      <p:ext uri="{BB962C8B-B14F-4D97-AF65-F5344CB8AC3E}">
        <p14:creationId xmlns:p14="http://schemas.microsoft.com/office/powerpoint/2010/main" val="26853641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0" y="1196752"/>
            <a:ext cx="9108400" cy="5256584"/>
          </a:xfrm>
        </p:spPr>
        <p:txBody>
          <a:bodyPr lIns="0"/>
          <a:lstStyle/>
          <a:p>
            <a:pPr marL="360000" lvl="1" indent="0">
              <a:spcBef>
                <a:spcPts val="0"/>
              </a:spcBef>
              <a:buNone/>
            </a:pPr>
            <a:r>
              <a:rPr lang="en-US" sz="1400" dirty="0">
                <a:latin typeface="Courier New" panose="02070309020205020404" pitchFamily="49" charset="0"/>
                <a:cs typeface="Courier New" panose="02070309020205020404" pitchFamily="49" charset="0"/>
              </a:rPr>
              <a:t>include config.mk</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TXT_FILES=$(wildcard books/*.txt)</a:t>
            </a:r>
          </a:p>
          <a:p>
            <a:pPr marL="360000" lvl="1" indent="0">
              <a:spcBef>
                <a:spcPts val="0"/>
              </a:spcBef>
              <a:buNone/>
            </a:pPr>
            <a:r>
              <a:rPr lang="en-US" sz="1400" dirty="0">
                <a:latin typeface="Courier New" panose="02070309020205020404" pitchFamily="49" charset="0"/>
                <a:cs typeface="Courier New" panose="02070309020205020404" pitchFamily="49" charset="0"/>
              </a:rPr>
              <a:t>DAT_FILES=$(</a:t>
            </a:r>
            <a:r>
              <a:rPr lang="en-US" sz="1400" dirty="0" err="1">
                <a:latin typeface="Courier New" panose="02070309020205020404" pitchFamily="49" charset="0"/>
                <a:cs typeface="Courier New" panose="02070309020205020404" pitchFamily="49" charset="0"/>
              </a:rPr>
              <a:t>patsubst</a:t>
            </a:r>
            <a:r>
              <a:rPr lang="en-US" sz="1400" dirty="0">
                <a:latin typeface="Courier New" panose="02070309020205020404" pitchFamily="49" charset="0"/>
                <a:cs typeface="Courier New" panose="02070309020205020404" pitchFamily="49" charset="0"/>
              </a:rPr>
              <a:t> books/%.txt,%.dat, $(TXT_FILES))</a:t>
            </a:r>
          </a:p>
          <a:p>
            <a:pPr marL="360000" lvl="1" indent="0">
              <a:spcBef>
                <a:spcPts val="0"/>
              </a:spcBef>
              <a:buNone/>
            </a:pPr>
            <a:r>
              <a:rPr lang="en-US" sz="1400" dirty="0">
                <a:latin typeface="Courier New" panose="02070309020205020404" pitchFamily="49" charset="0"/>
                <a:cs typeface="Courier New" panose="02070309020205020404" pitchFamily="49" charset="0"/>
              </a:rPr>
              <a:t>PNG_FILES=$(</a:t>
            </a:r>
            <a:r>
              <a:rPr lang="en-US" sz="1400" dirty="0" err="1">
                <a:latin typeface="Courier New" panose="02070309020205020404" pitchFamily="49" charset="0"/>
                <a:cs typeface="Courier New" panose="02070309020205020404" pitchFamily="49" charset="0"/>
              </a:rPr>
              <a:t>patsubst</a:t>
            </a:r>
            <a:r>
              <a:rPr lang="en-US" sz="1400" dirty="0">
                <a:latin typeface="Courier New" panose="02070309020205020404" pitchFamily="49" charset="0"/>
                <a:cs typeface="Courier New" panose="02070309020205020404" pitchFamily="49" charset="0"/>
              </a:rPr>
              <a:t> books/%.txt,%.png, $(TXT_FILES))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 all         : Generate </a:t>
            </a:r>
            <a:r>
              <a:rPr lang="en-US" sz="1400" dirty="0" err="1">
                <a:latin typeface="Courier New" panose="02070309020205020404" pitchFamily="49" charset="0"/>
                <a:cs typeface="Courier New" panose="02070309020205020404" pitchFamily="49" charset="0"/>
              </a:rPr>
              <a:t>Zipf</a:t>
            </a:r>
            <a:r>
              <a:rPr lang="en-US" sz="1400" dirty="0">
                <a:latin typeface="Courier New" panose="02070309020205020404" pitchFamily="49" charset="0"/>
                <a:cs typeface="Courier New" panose="02070309020205020404" pitchFamily="49" charset="0"/>
              </a:rPr>
              <a:t> summary table and plots of word counts.</a:t>
            </a:r>
          </a:p>
          <a:p>
            <a:pPr marL="360000" lvl="1" indent="0">
              <a:spcBef>
                <a:spcPts val="0"/>
              </a:spcBef>
              <a:buNone/>
            </a:pPr>
            <a:r>
              <a:rPr lang="en-US" sz="1400" dirty="0">
                <a:latin typeface="Courier New" panose="02070309020205020404" pitchFamily="49" charset="0"/>
                <a:cs typeface="Courier New" panose="02070309020205020404" pitchFamily="49" charset="0"/>
              </a:rPr>
              <a:t>.PHONY : all</a:t>
            </a:r>
          </a:p>
          <a:p>
            <a:pPr marL="360000" lvl="1" indent="0">
              <a:spcBef>
                <a:spcPts val="0"/>
              </a:spcBef>
              <a:buNone/>
            </a:pPr>
            <a:r>
              <a:rPr lang="en-US" sz="1400" dirty="0">
                <a:latin typeface="Courier New" panose="02070309020205020404" pitchFamily="49" charset="0"/>
                <a:cs typeface="Courier New" panose="02070309020205020404" pitchFamily="49" charset="0"/>
              </a:rPr>
              <a:t>all : results.txt $(PNG_FILES)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 results.txt : Generate </a:t>
            </a:r>
            <a:r>
              <a:rPr lang="en-US" sz="1400" dirty="0" err="1">
                <a:latin typeface="Courier New" panose="02070309020205020404" pitchFamily="49" charset="0"/>
                <a:cs typeface="Courier New" panose="02070309020205020404" pitchFamily="49" charset="0"/>
              </a:rPr>
              <a:t>Zipf</a:t>
            </a:r>
            <a:r>
              <a:rPr lang="en-US" sz="1400" dirty="0">
                <a:latin typeface="Courier New" panose="02070309020205020404" pitchFamily="49" charset="0"/>
                <a:cs typeface="Courier New" panose="02070309020205020404" pitchFamily="49" charset="0"/>
              </a:rPr>
              <a:t> summary table.</a:t>
            </a:r>
          </a:p>
          <a:p>
            <a:pPr marL="360000" lvl="1" indent="0">
              <a:spcBef>
                <a:spcPts val="0"/>
              </a:spcBef>
              <a:buNone/>
            </a:pPr>
            <a:r>
              <a:rPr lang="nl-NL" sz="1400" dirty="0">
                <a:latin typeface="Courier New" panose="02070309020205020404" pitchFamily="49" charset="0"/>
                <a:cs typeface="Courier New" panose="02070309020205020404" pitchFamily="49" charset="0"/>
              </a:rPr>
              <a:t>results.txt : $(DAT_FILES) $(ZIPF_SRC)</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nl-NL" sz="14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$(ZIPF_EXE) $(DAT_FILES) &gt; $@</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dats</a:t>
            </a:r>
            <a:r>
              <a:rPr lang="en-US" sz="1400" dirty="0">
                <a:latin typeface="Courier New" panose="02070309020205020404" pitchFamily="49" charset="0"/>
                <a:cs typeface="Courier New" panose="02070309020205020404" pitchFamily="49" charset="0"/>
              </a:rPr>
              <a:t>        : Count words in text files.</a:t>
            </a:r>
          </a:p>
          <a:p>
            <a:pPr marL="360000" lvl="1" indent="0">
              <a:spcBef>
                <a:spcPts val="0"/>
              </a:spcBef>
              <a:buNone/>
            </a:pPr>
            <a:r>
              <a:rPr lang="en-US" sz="1400" dirty="0">
                <a:latin typeface="Courier New" panose="02070309020205020404" pitchFamily="49" charset="0"/>
                <a:cs typeface="Courier New" panose="02070309020205020404" pitchFamily="49" charset="0"/>
              </a:rPr>
              <a:t>.PHONY : </a:t>
            </a:r>
            <a:r>
              <a:rPr lang="en-US" sz="1400" dirty="0" err="1">
                <a:latin typeface="Courier New" panose="02070309020205020404" pitchFamily="49" charset="0"/>
                <a:cs typeface="Courier New" panose="02070309020205020404" pitchFamily="49" charset="0"/>
              </a:rPr>
              <a:t>dats</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en-US" sz="1400" dirty="0" err="1">
                <a:latin typeface="Courier New" panose="02070309020205020404" pitchFamily="49" charset="0"/>
                <a:cs typeface="Courier New" panose="02070309020205020404" pitchFamily="49" charset="0"/>
              </a:rPr>
              <a:t>dats</a:t>
            </a:r>
            <a:r>
              <a:rPr lang="en-US" sz="1400" dirty="0">
                <a:latin typeface="Courier New" panose="02070309020205020404" pitchFamily="49" charset="0"/>
                <a:cs typeface="Courier New" panose="02070309020205020404" pitchFamily="49" charset="0"/>
              </a:rPr>
              <a:t> : $(DAT_FILES)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%.dat : books/%.txt $(COUNT_SRC)</a:t>
            </a:r>
          </a:p>
          <a:p>
            <a:pPr marL="360000" lvl="1" indent="0">
              <a:spcBef>
                <a:spcPts val="0"/>
              </a:spcBef>
              <a:buNone/>
            </a:pPr>
            <a:r>
              <a:rPr lang="en-US" sz="1400" dirty="0">
                <a:latin typeface="Courier New" panose="02070309020205020404" pitchFamily="49" charset="0"/>
                <a:cs typeface="Courier New" panose="02070309020205020404" pitchFamily="49" charset="0"/>
              </a:rPr>
              <a:t>	$(COUNT_EXE) $&lt; $@</a:t>
            </a:r>
          </a:p>
          <a:p>
            <a:pPr marL="360000" lvl="1" indent="0">
              <a:spcBef>
                <a:spcPts val="0"/>
              </a:spcBef>
              <a:buNone/>
            </a:pP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pngs</a:t>
            </a:r>
            <a:r>
              <a:rPr lang="en-US" sz="1400" dirty="0">
                <a:latin typeface="Courier New" panose="02070309020205020404" pitchFamily="49" charset="0"/>
                <a:cs typeface="Courier New" panose="02070309020205020404" pitchFamily="49" charset="0"/>
              </a:rPr>
              <a:t>        : Plot word counts.</a:t>
            </a:r>
          </a:p>
          <a:p>
            <a:pPr marL="360000" lvl="1" indent="0">
              <a:spcBef>
                <a:spcPts val="0"/>
              </a:spcBef>
              <a:buNone/>
            </a:pPr>
            <a:r>
              <a:rPr lang="en-US" sz="1400" dirty="0">
                <a:latin typeface="Courier New" panose="02070309020205020404" pitchFamily="49" charset="0"/>
                <a:cs typeface="Courier New" panose="02070309020205020404" pitchFamily="49" charset="0"/>
              </a:rPr>
              <a:t>.PHONY : </a:t>
            </a:r>
            <a:r>
              <a:rPr lang="en-US" sz="1400" dirty="0" err="1">
                <a:latin typeface="Courier New" panose="02070309020205020404" pitchFamily="49" charset="0"/>
                <a:cs typeface="Courier New" panose="02070309020205020404" pitchFamily="49" charset="0"/>
              </a:rPr>
              <a:t>pngs</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en-US" sz="1400" dirty="0" err="1">
                <a:latin typeface="Courier New" panose="02070309020205020404" pitchFamily="49" charset="0"/>
                <a:cs typeface="Courier New" panose="02070309020205020404" pitchFamily="49" charset="0"/>
              </a:rPr>
              <a:t>pngs</a:t>
            </a:r>
            <a:r>
              <a:rPr lang="en-US" sz="1400" dirty="0">
                <a:latin typeface="Courier New" panose="02070309020205020404" pitchFamily="49" charset="0"/>
                <a:cs typeface="Courier New" panose="02070309020205020404" pitchFamily="49" charset="0"/>
              </a:rPr>
              <a:t> : $(PNG_FILES)</a:t>
            </a:r>
          </a:p>
          <a:p>
            <a:pPr marL="360000" lvl="1" indent="0">
              <a:spcBef>
                <a:spcPts val="0"/>
              </a:spcBef>
              <a:buNone/>
            </a:pPr>
            <a:endParaRPr lang="en-US" sz="1400" dirty="0">
              <a:latin typeface="Courier New" panose="02070309020205020404" pitchFamily="49" charset="0"/>
              <a:cs typeface="Courier New" panose="02070309020205020404" pitchFamily="49" charset="0"/>
            </a:endParaRPr>
          </a:p>
        </p:txBody>
      </p:sp>
      <p:sp>
        <p:nvSpPr>
          <p:cNvPr id="48130" name="Titel 1"/>
          <p:cNvSpPr>
            <a:spLocks noGrp="1"/>
          </p:cNvSpPr>
          <p:nvPr>
            <p:ph type="title"/>
          </p:nvPr>
        </p:nvSpPr>
        <p:spPr/>
        <p:txBody>
          <a:bodyPr/>
          <a:lstStyle/>
          <a:p>
            <a:r>
              <a:rPr lang="nl-BE" altLang="en-US" dirty="0"/>
              <a:t>Hands-on</a:t>
            </a:r>
            <a:r>
              <a:rPr lang="pl-PL" altLang="en-US" dirty="0"/>
              <a:t> </a:t>
            </a:r>
            <a:r>
              <a:rPr lang="en-US" altLang="en-US" dirty="0"/>
              <a:t>6</a:t>
            </a:r>
            <a:r>
              <a:rPr lang="pl-PL" altLang="en-US" dirty="0"/>
              <a:t> (after the changes)</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103</a:t>
            </a:fld>
            <a:endParaRPr lang="nl-BE" dirty="0"/>
          </a:p>
        </p:txBody>
      </p:sp>
    </p:spTree>
    <p:extLst>
      <p:ext uri="{BB962C8B-B14F-4D97-AF65-F5344CB8AC3E}">
        <p14:creationId xmlns:p14="http://schemas.microsoft.com/office/powerpoint/2010/main" val="46961822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0" y="1196752"/>
            <a:ext cx="8568952" cy="5256584"/>
          </a:xfrm>
        </p:spPr>
        <p:txBody>
          <a:bodyPr lIns="0"/>
          <a:lstStyle/>
          <a:p>
            <a:pPr marL="360000" lvl="1" indent="0">
              <a:spcBef>
                <a:spcPts val="0"/>
              </a:spcBef>
              <a:buNone/>
            </a:pPr>
            <a:r>
              <a:rPr lang="nl-NL" sz="1400" dirty="0">
                <a:latin typeface="Courier New" panose="02070309020205020404" pitchFamily="49" charset="0"/>
                <a:cs typeface="Courier New" panose="02070309020205020404" pitchFamily="49" charset="0"/>
              </a:rPr>
              <a:t>%.png : %.dat $(PLOT_SRC)</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nl-NL" sz="1400" dirty="0">
                <a:latin typeface="Courier New" panose="02070309020205020404" pitchFamily="49" charset="0"/>
                <a:cs typeface="Courier New" panose="02070309020205020404" pitchFamily="49" charset="0"/>
              </a:rPr>
              <a:t>	$(PLOT_EXE) $&lt; $@</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nl-NL"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en-US" sz="1400" dirty="0">
                <a:latin typeface="Courier New" panose="02070309020205020404" pitchFamily="49" charset="0"/>
                <a:cs typeface="Courier New" panose="02070309020205020404" pitchFamily="49" charset="0"/>
              </a:rPr>
              <a:t>## clean       : Remove auto-generated files.</a:t>
            </a:r>
          </a:p>
          <a:p>
            <a:pPr marL="360000" lvl="1" indent="0">
              <a:spcBef>
                <a:spcPts val="0"/>
              </a:spcBef>
              <a:buNone/>
            </a:pPr>
            <a:r>
              <a:rPr lang="en-US" sz="1400" dirty="0">
                <a:latin typeface="Courier New" panose="02070309020205020404" pitchFamily="49" charset="0"/>
                <a:cs typeface="Courier New" panose="02070309020205020404" pitchFamily="49" charset="0"/>
              </a:rPr>
              <a:t>.PHONY : clean</a:t>
            </a:r>
          </a:p>
          <a:p>
            <a:pPr marL="360000" lvl="1" indent="0">
              <a:spcBef>
                <a:spcPts val="0"/>
              </a:spcBef>
              <a:buNone/>
            </a:pPr>
            <a:r>
              <a:rPr lang="en-US" sz="1400" dirty="0">
                <a:latin typeface="Courier New" panose="02070309020205020404" pitchFamily="49" charset="0"/>
                <a:cs typeface="Courier New" panose="02070309020205020404" pitchFamily="49" charset="0"/>
              </a:rPr>
              <a:t>clean :</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rm</a:t>
            </a:r>
            <a:r>
              <a:rPr lang="en-US" sz="1400" dirty="0">
                <a:latin typeface="Courier New" panose="02070309020205020404" pitchFamily="49" charset="0"/>
                <a:cs typeface="Courier New" panose="02070309020205020404" pitchFamily="49" charset="0"/>
              </a:rPr>
              <a:t> -f $(DAT_FILES)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rm</a:t>
            </a:r>
            <a:r>
              <a:rPr lang="en-US" sz="1400" dirty="0">
                <a:latin typeface="Courier New" panose="02070309020205020404" pitchFamily="49" charset="0"/>
                <a:cs typeface="Courier New" panose="02070309020205020404" pitchFamily="49" charset="0"/>
              </a:rPr>
              <a:t> -f $(PNG_FILES)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rm</a:t>
            </a:r>
            <a:r>
              <a:rPr lang="en-US" sz="1400" dirty="0">
                <a:latin typeface="Courier New" panose="02070309020205020404" pitchFamily="49" charset="0"/>
                <a:cs typeface="Courier New" panose="02070309020205020404" pitchFamily="49" charset="0"/>
              </a:rPr>
              <a:t> -f results.txt</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 variables   : Print variables.</a:t>
            </a:r>
          </a:p>
          <a:p>
            <a:pPr marL="360000" lvl="1" indent="0">
              <a:spcBef>
                <a:spcPts val="0"/>
              </a:spcBef>
              <a:buNone/>
            </a:pPr>
            <a:r>
              <a:rPr lang="en-US" sz="1400" dirty="0">
                <a:latin typeface="Courier New" panose="02070309020205020404" pitchFamily="49" charset="0"/>
                <a:cs typeface="Courier New" panose="02070309020205020404" pitchFamily="49" charset="0"/>
              </a:rPr>
              <a:t>.PHONY : variables</a:t>
            </a:r>
          </a:p>
          <a:p>
            <a:pPr marL="360000" lvl="1" indent="0">
              <a:spcBef>
                <a:spcPts val="0"/>
              </a:spcBef>
              <a:buNone/>
            </a:pPr>
            <a:r>
              <a:rPr lang="en-US" sz="1400" dirty="0">
                <a:latin typeface="Courier New" panose="02070309020205020404" pitchFamily="49" charset="0"/>
                <a:cs typeface="Courier New" panose="02070309020205020404" pitchFamily="49" charset="0"/>
              </a:rPr>
              <a:t>variables:</a:t>
            </a:r>
          </a:p>
          <a:p>
            <a:pPr marL="360000" lvl="1" indent="0">
              <a:spcBef>
                <a:spcPts val="0"/>
              </a:spcBef>
              <a:buNone/>
            </a:pPr>
            <a:r>
              <a:rPr lang="en-US" sz="1400" dirty="0">
                <a:latin typeface="Courier New" panose="02070309020205020404" pitchFamily="49" charset="0"/>
                <a:cs typeface="Courier New" panose="02070309020205020404" pitchFamily="49" charset="0"/>
              </a:rPr>
              <a:t>	@echo TXT_FILES: $(TXT_FILES)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r>
              <a:rPr lang="nl-NL" sz="1400" dirty="0">
                <a:latin typeface="Courier New" panose="02070309020205020404" pitchFamily="49" charset="0"/>
                <a:cs typeface="Courier New" panose="02070309020205020404" pitchFamily="49" charset="0"/>
              </a:rPr>
              <a:t>@echo DAT_FILES: $(DAT_FILES)</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nl-NL" sz="14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@echo PNG_FILES: $(PNG_FILES)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.PHONY : help</a:t>
            </a:r>
          </a:p>
          <a:p>
            <a:pPr marL="360000" lvl="1" indent="0">
              <a:spcBef>
                <a:spcPts val="0"/>
              </a:spcBef>
              <a:buNone/>
            </a:pPr>
            <a:r>
              <a:rPr lang="en-US" sz="1400" dirty="0">
                <a:latin typeface="Courier New" panose="02070309020205020404" pitchFamily="49" charset="0"/>
                <a:cs typeface="Courier New" panose="02070309020205020404" pitchFamily="49" charset="0"/>
              </a:rPr>
              <a:t>help : </a:t>
            </a:r>
            <a:r>
              <a:rPr lang="en-US" sz="1400" dirty="0" err="1">
                <a:latin typeface="Courier New" panose="02070309020205020404" pitchFamily="49" charset="0"/>
                <a:cs typeface="Courier New" panose="02070309020205020404" pitchFamily="49" charset="0"/>
              </a:rPr>
              <a:t>Makefile</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en-US" sz="1400" dirty="0">
                <a:latin typeface="Courier New" panose="02070309020205020404" pitchFamily="49" charset="0"/>
                <a:cs typeface="Courier New" panose="02070309020205020404" pitchFamily="49" charset="0"/>
              </a:rPr>
              <a:t>	@sed -n 's/^##//p' $&lt;</a:t>
            </a:r>
          </a:p>
        </p:txBody>
      </p:sp>
      <p:sp>
        <p:nvSpPr>
          <p:cNvPr id="48130" name="Titel 1"/>
          <p:cNvSpPr>
            <a:spLocks noGrp="1"/>
          </p:cNvSpPr>
          <p:nvPr>
            <p:ph type="title"/>
          </p:nvPr>
        </p:nvSpPr>
        <p:spPr/>
        <p:txBody>
          <a:bodyPr/>
          <a:lstStyle/>
          <a:p>
            <a:r>
              <a:rPr lang="nl-BE" altLang="en-US" dirty="0"/>
              <a:t>Hands-on</a:t>
            </a:r>
            <a:r>
              <a:rPr lang="pl-PL" altLang="en-US" dirty="0"/>
              <a:t> </a:t>
            </a:r>
            <a:r>
              <a:rPr lang="en-US" altLang="en-US" dirty="0"/>
              <a:t>6</a:t>
            </a:r>
            <a:r>
              <a:rPr lang="pl-PL" altLang="en-US" dirty="0"/>
              <a:t> (after the changes)</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104</a:t>
            </a:fld>
            <a:endParaRPr lang="nl-BE" dirty="0"/>
          </a:p>
        </p:txBody>
      </p:sp>
    </p:spTree>
    <p:extLst>
      <p:ext uri="{BB962C8B-B14F-4D97-AF65-F5344CB8AC3E}">
        <p14:creationId xmlns:p14="http://schemas.microsoft.com/office/powerpoint/2010/main" val="48184959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Makefiles</a:t>
            </a:r>
            <a:r>
              <a:rPr lang="nl-BE" dirty="0"/>
              <a:t>: Pros &amp; </a:t>
            </a:r>
            <a:r>
              <a:rPr lang="nl-BE" dirty="0" err="1"/>
              <a:t>Cons</a:t>
            </a:r>
            <a:endParaRPr lang="en-US"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105</a:t>
            </a:fld>
            <a:endParaRPr lang="nl-BE" dirty="0"/>
          </a:p>
        </p:txBody>
      </p:sp>
      <p:sp>
        <p:nvSpPr>
          <p:cNvPr id="3" name="Rectangle 1"/>
          <p:cNvSpPr>
            <a:spLocks noGrp="1" noChangeArrowheads="1"/>
          </p:cNvSpPr>
          <p:nvPr>
            <p:ph type="body" idx="1"/>
          </p:nvPr>
        </p:nvSpPr>
        <p:spPr bwMode="auto">
          <a:xfrm>
            <a:off x="540000" y="1202269"/>
            <a:ext cx="79204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The dependencies involved in building the </a:t>
            </a: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all</a:t>
            </a:r>
            <a:r>
              <a:rPr kumimoji="0" lang="en-US" altLang="en-US" sz="1800" b="0" i="0" u="none" strike="noStrike" cap="none" normalizeH="0" baseline="0" dirty="0">
                <a:ln>
                  <a:noFill/>
                </a:ln>
                <a:solidFill>
                  <a:schemeClr val="tx1"/>
                </a:solidFill>
                <a:effectLst/>
                <a:latin typeface="+mj-lt"/>
              </a:rPr>
              <a:t> target with support for images added: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87" y="2323181"/>
            <a:ext cx="8886825" cy="3305175"/>
          </a:xfrm>
          <a:prstGeom prst="rect">
            <a:avLst/>
          </a:prstGeom>
        </p:spPr>
      </p:pic>
    </p:spTree>
    <p:extLst>
      <p:ext uri="{BB962C8B-B14F-4D97-AF65-F5344CB8AC3E}">
        <p14:creationId xmlns:p14="http://schemas.microsoft.com/office/powerpoint/2010/main" val="178081179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Makefiles</a:t>
            </a:r>
            <a:r>
              <a:rPr lang="nl-BE" dirty="0"/>
              <a:t>: </a:t>
            </a:r>
            <a:r>
              <a:rPr lang="nl-BE" dirty="0" err="1"/>
              <a:t>Creating</a:t>
            </a:r>
            <a:r>
              <a:rPr lang="nl-BE" dirty="0"/>
              <a:t> </a:t>
            </a:r>
            <a:r>
              <a:rPr lang="nl-BE" dirty="0" err="1"/>
              <a:t>an</a:t>
            </a:r>
            <a:r>
              <a:rPr lang="nl-BE" dirty="0"/>
              <a:t> </a:t>
            </a:r>
            <a:r>
              <a:rPr lang="nl-BE" dirty="0" err="1"/>
              <a:t>Archive</a:t>
            </a:r>
            <a:endParaRPr lang="nl-BE"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Often it is useful to </a:t>
            </a:r>
            <a:r>
              <a:rPr lang="en-US" sz="1800" b="1" dirty="0"/>
              <a:t>create an archive file of your project </a:t>
            </a:r>
            <a:r>
              <a:rPr lang="en-US" sz="1800" dirty="0"/>
              <a:t>that includes all data, code and results. An archive file can package many files into a single file that can easily be downloaded and shared with collaborators. We can add steps to create the archive file inside the </a:t>
            </a:r>
            <a:r>
              <a:rPr lang="en-US" sz="1800" dirty="0" err="1"/>
              <a:t>Makefile</a:t>
            </a:r>
            <a:r>
              <a:rPr lang="en-US" sz="1800" dirty="0"/>
              <a:t> itself so it’s easy to update our archive file as the project changes.</a:t>
            </a:r>
          </a:p>
          <a:p>
            <a:r>
              <a:rPr lang="en-US" sz="1800" dirty="0"/>
              <a:t>Edit the </a:t>
            </a:r>
            <a:r>
              <a:rPr lang="en-US" sz="1800" dirty="0" err="1"/>
              <a:t>Makefile</a:t>
            </a:r>
            <a:r>
              <a:rPr lang="en-US" sz="1800" dirty="0"/>
              <a:t> to create an archive file of your project. Add new rules, update existing rules and add new variables to:</a:t>
            </a:r>
          </a:p>
          <a:p>
            <a:pPr lvl="1"/>
            <a:r>
              <a:rPr lang="en-US" sz="1800" dirty="0"/>
              <a:t>Create a new directory called </a:t>
            </a:r>
            <a:r>
              <a:rPr lang="en-US" sz="1800" dirty="0" err="1">
                <a:latin typeface="Courier New" panose="02070309020205020404" pitchFamily="49" charset="0"/>
                <a:cs typeface="Courier New" panose="02070309020205020404" pitchFamily="49" charset="0"/>
              </a:rPr>
              <a:t>zipf_analysis</a:t>
            </a:r>
            <a:r>
              <a:rPr lang="en-US" sz="1800" dirty="0"/>
              <a:t> in the project directory.</a:t>
            </a:r>
          </a:p>
          <a:p>
            <a:pPr lvl="1"/>
            <a:r>
              <a:rPr lang="en-US" sz="1800" dirty="0"/>
              <a:t>Copy all our code, data, plots and the </a:t>
            </a:r>
            <a:r>
              <a:rPr lang="en-US" sz="1800" dirty="0" err="1"/>
              <a:t>Zipf</a:t>
            </a:r>
            <a:r>
              <a:rPr lang="en-US" sz="1800" dirty="0"/>
              <a:t> summary table to this directory. The </a:t>
            </a:r>
            <a:r>
              <a:rPr lang="en-US" sz="1800" dirty="0" err="1">
                <a:latin typeface="Courier New" panose="02070309020205020404" pitchFamily="49" charset="0"/>
                <a:cs typeface="Courier New" panose="02070309020205020404" pitchFamily="49" charset="0"/>
              </a:rPr>
              <a:t>cp</a:t>
            </a:r>
            <a:r>
              <a:rPr lang="en-US" sz="1800" dirty="0">
                <a:latin typeface="Courier New" panose="02070309020205020404" pitchFamily="49" charset="0"/>
                <a:cs typeface="Courier New" panose="02070309020205020404" pitchFamily="49" charset="0"/>
              </a:rPr>
              <a:t> -r</a:t>
            </a:r>
            <a:r>
              <a:rPr lang="en-US" sz="1800" dirty="0"/>
              <a:t> command can be used to copy files and directories into the new </a:t>
            </a:r>
            <a:r>
              <a:rPr lang="en-US" sz="1800" dirty="0" err="1"/>
              <a:t>zipf_analysis</a:t>
            </a:r>
            <a:r>
              <a:rPr lang="en-US" sz="1800" dirty="0"/>
              <a:t> directory:</a:t>
            </a:r>
          </a:p>
          <a:p>
            <a:pPr marL="629637" lvl="2"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cp</a:t>
            </a:r>
            <a:r>
              <a:rPr lang="en-US" sz="1800" dirty="0">
                <a:latin typeface="Courier New" panose="02070309020205020404" pitchFamily="49" charset="0"/>
                <a:cs typeface="Courier New" panose="02070309020205020404" pitchFamily="49" charset="0"/>
              </a:rPr>
              <a:t> -r [files and directories to copy] </a:t>
            </a:r>
            <a:r>
              <a:rPr lang="en-US" sz="1800" dirty="0" err="1">
                <a:latin typeface="Courier New" panose="02070309020205020404" pitchFamily="49" charset="0"/>
                <a:cs typeface="Courier New" panose="02070309020205020404" pitchFamily="49" charset="0"/>
              </a:rPr>
              <a:t>zipf_analysis</a:t>
            </a:r>
            <a:r>
              <a:rPr lang="en-US" sz="1800" dirty="0">
                <a:latin typeface="Courier New" panose="02070309020205020404" pitchFamily="49" charset="0"/>
                <a:cs typeface="Courier New" panose="02070309020205020404" pitchFamily="49" charset="0"/>
              </a:rPr>
              <a:t>/ </a:t>
            </a:r>
          </a:p>
          <a:p>
            <a:pPr lvl="0"/>
            <a:r>
              <a:rPr lang="en-US" sz="1800" dirty="0"/>
              <a:t>Hint: create a new variable for the </a:t>
            </a:r>
            <a:r>
              <a:rPr lang="en-US" sz="1800" dirty="0">
                <a:latin typeface="Courier New" panose="02070309020205020404" pitchFamily="49" charset="0"/>
                <a:cs typeface="Courier New" panose="02070309020205020404" pitchFamily="49" charset="0"/>
              </a:rPr>
              <a:t>books</a:t>
            </a:r>
            <a:r>
              <a:rPr lang="en-US" sz="1800" dirty="0"/>
              <a:t> directory so that it can be copied to the new </a:t>
            </a:r>
            <a:r>
              <a:rPr lang="en-US" sz="1800" dirty="0" err="1">
                <a:latin typeface="Courier New" panose="02070309020205020404" pitchFamily="49" charset="0"/>
                <a:cs typeface="Courier New" panose="02070309020205020404" pitchFamily="49" charset="0"/>
              </a:rPr>
              <a:t>zipf_analysis</a:t>
            </a:r>
            <a:r>
              <a:rPr lang="en-US" sz="1800" dirty="0"/>
              <a:t> directory</a:t>
            </a:r>
          </a:p>
        </p:txBody>
      </p:sp>
      <p:sp>
        <p:nvSpPr>
          <p:cNvPr id="2" name="Slide Number Placeholder 1"/>
          <p:cNvSpPr>
            <a:spLocks noGrp="1"/>
          </p:cNvSpPr>
          <p:nvPr>
            <p:ph type="sldNum" sz="quarter" idx="12"/>
          </p:nvPr>
        </p:nvSpPr>
        <p:spPr/>
        <p:txBody>
          <a:bodyPr/>
          <a:lstStyle/>
          <a:p>
            <a:fld id="{F35D8031-C8E5-48F8-A3B6-81643B27A3AF}" type="slidenum">
              <a:rPr lang="nl-BE" smtClean="0"/>
              <a:pPr/>
              <a:t>106</a:t>
            </a:fld>
            <a:endParaRPr lang="nl-BE" dirty="0"/>
          </a:p>
        </p:txBody>
      </p:sp>
    </p:spTree>
    <p:extLst>
      <p:ext uri="{BB962C8B-B14F-4D97-AF65-F5344CB8AC3E}">
        <p14:creationId xmlns:p14="http://schemas.microsoft.com/office/powerpoint/2010/main" val="11528582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540000" y="1349998"/>
            <a:ext cx="8334000" cy="5175345"/>
          </a:xfrm>
        </p:spPr>
        <p:txBody>
          <a:bodyPr/>
          <a:lstStyle/>
          <a:p>
            <a:pPr lvl="0"/>
            <a:endParaRPr lang="en-US" sz="1800" dirty="0"/>
          </a:p>
          <a:p>
            <a:pPr lvl="0"/>
            <a:r>
              <a:rPr lang="en-US" sz="1800" dirty="0"/>
              <a:t>Create an archive, </a:t>
            </a:r>
            <a:r>
              <a:rPr lang="en-US" sz="1800" dirty="0">
                <a:latin typeface="Courier New" panose="02070309020205020404" pitchFamily="49" charset="0"/>
                <a:cs typeface="Courier New" panose="02070309020205020404" pitchFamily="49" charset="0"/>
              </a:rPr>
              <a:t>zipf_analysis.tar.gz</a:t>
            </a:r>
            <a:r>
              <a:rPr lang="en-US" sz="1800" dirty="0"/>
              <a:t>, of this directory. The bash command </a:t>
            </a:r>
            <a:r>
              <a:rPr lang="en-US" sz="1800" dirty="0">
                <a:latin typeface="Courier New" panose="02070309020205020404" pitchFamily="49" charset="0"/>
                <a:cs typeface="Courier New" panose="02070309020205020404" pitchFamily="49" charset="0"/>
              </a:rPr>
              <a:t>tar</a:t>
            </a:r>
            <a:r>
              <a:rPr lang="en-US" sz="1800" dirty="0"/>
              <a:t> can be used, as follows:</a:t>
            </a:r>
          </a:p>
          <a:p>
            <a:pPr marL="359637" lvl="1" indent="0">
              <a:buNone/>
            </a:pPr>
            <a:r>
              <a:rPr lang="nl-NL" sz="1800" dirty="0">
                <a:latin typeface="Courier New" panose="02070309020205020404" pitchFamily="49" charset="0"/>
                <a:cs typeface="Courier New" panose="02070309020205020404" pitchFamily="49" charset="0"/>
              </a:rPr>
              <a:t>$ </a:t>
            </a:r>
            <a:r>
              <a:rPr lang="nl-NL" sz="1800" dirty="0" err="1">
                <a:latin typeface="Courier New" panose="02070309020205020404" pitchFamily="49" charset="0"/>
                <a:cs typeface="Courier New" panose="02070309020205020404" pitchFamily="49" charset="0"/>
              </a:rPr>
              <a:t>tar</a:t>
            </a:r>
            <a:r>
              <a:rPr lang="nl-NL" sz="1800" dirty="0">
                <a:latin typeface="Courier New" panose="02070309020205020404" pitchFamily="49" charset="0"/>
                <a:cs typeface="Courier New" panose="02070309020205020404" pitchFamily="49" charset="0"/>
              </a:rPr>
              <a:t> -</a:t>
            </a:r>
            <a:r>
              <a:rPr lang="nl-NL" sz="1800" dirty="0" err="1">
                <a:latin typeface="Courier New" panose="02070309020205020404" pitchFamily="49" charset="0"/>
                <a:cs typeface="Courier New" panose="02070309020205020404" pitchFamily="49" charset="0"/>
              </a:rPr>
              <a:t>czf</a:t>
            </a:r>
            <a:r>
              <a:rPr lang="nl-NL" sz="1800" dirty="0">
                <a:latin typeface="Courier New" panose="02070309020205020404" pitchFamily="49" charset="0"/>
                <a:cs typeface="Courier New" panose="02070309020205020404" pitchFamily="49" charset="0"/>
              </a:rPr>
              <a:t> zipf_analysis.tar.gz </a:t>
            </a:r>
            <a:r>
              <a:rPr lang="nl-NL" sz="1800" dirty="0" err="1">
                <a:latin typeface="Courier New" panose="02070309020205020404" pitchFamily="49" charset="0"/>
                <a:cs typeface="Courier New" panose="02070309020205020404" pitchFamily="49" charset="0"/>
              </a:rPr>
              <a:t>zipf_analysis</a:t>
            </a:r>
            <a:endParaRPr lang="en-US" sz="1800" dirty="0">
              <a:latin typeface="Courier New" panose="02070309020205020404" pitchFamily="49" charset="0"/>
              <a:cs typeface="Courier New" panose="02070309020205020404" pitchFamily="49" charset="0"/>
            </a:endParaRPr>
          </a:p>
          <a:p>
            <a:pPr lvl="0"/>
            <a:r>
              <a:rPr lang="en-US" sz="1800" dirty="0"/>
              <a:t>Update all to create zipf_analysis.tar.gz.</a:t>
            </a:r>
          </a:p>
          <a:p>
            <a:pPr lvl="0"/>
            <a:r>
              <a:rPr lang="en-US" sz="1800" dirty="0"/>
              <a:t>Remove zipf_analysis.tar.gz when make clean is called.</a:t>
            </a:r>
          </a:p>
          <a:p>
            <a:pPr lvl="0"/>
            <a:r>
              <a:rPr lang="en-US" sz="1800" dirty="0"/>
              <a:t>Print the values of any additional variables you have defined when make variables is called.</a:t>
            </a:r>
          </a:p>
          <a:p>
            <a:endParaRPr lang="en-US" sz="18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107</a:t>
            </a:fld>
            <a:endParaRPr lang="nl-BE" dirty="0"/>
          </a:p>
        </p:txBody>
      </p:sp>
      <p:sp>
        <p:nvSpPr>
          <p:cNvPr id="7" name="Titel 1"/>
          <p:cNvSpPr>
            <a:spLocks noGrp="1"/>
          </p:cNvSpPr>
          <p:nvPr>
            <p:ph type="title"/>
          </p:nvPr>
        </p:nvSpPr>
        <p:spPr>
          <a:xfrm>
            <a:off x="540000" y="180000"/>
            <a:ext cx="8334000" cy="900000"/>
          </a:xfrm>
        </p:spPr>
        <p:txBody>
          <a:bodyPr/>
          <a:lstStyle/>
          <a:p>
            <a:r>
              <a:rPr lang="nl-BE" altLang="en-US" dirty="0"/>
              <a:t>Hands-on</a:t>
            </a:r>
            <a:r>
              <a:rPr lang="pl-PL" altLang="en-US" dirty="0"/>
              <a:t> </a:t>
            </a:r>
            <a:r>
              <a:rPr lang="en-US" altLang="en-US" dirty="0"/>
              <a:t>7</a:t>
            </a:r>
            <a:endParaRPr lang="nl-BE" altLang="en-US" dirty="0"/>
          </a:p>
        </p:txBody>
      </p:sp>
      <p:pic>
        <p:nvPicPr>
          <p:cNvPr id="8"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30013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540000" y="1349998"/>
            <a:ext cx="8334000" cy="5175345"/>
          </a:xfrm>
        </p:spPr>
        <p:txBody>
          <a:bodyPr/>
          <a:lstStyle/>
          <a:p>
            <a:pPr marL="0" indent="0">
              <a:spcBef>
                <a:spcPts val="0"/>
              </a:spcBef>
              <a:buNone/>
            </a:pPr>
            <a:r>
              <a:rPr lang="en-US" sz="1400" dirty="0"/>
              <a:t>include config.mk</a:t>
            </a:r>
          </a:p>
          <a:p>
            <a:pPr marL="0" indent="0">
              <a:spcBef>
                <a:spcPts val="0"/>
              </a:spcBef>
              <a:buNone/>
            </a:pPr>
            <a:r>
              <a:rPr lang="en-US" sz="1400" dirty="0"/>
              <a:t> </a:t>
            </a:r>
          </a:p>
          <a:p>
            <a:pPr marL="0" indent="0">
              <a:spcBef>
                <a:spcPts val="0"/>
              </a:spcBef>
              <a:buNone/>
            </a:pPr>
            <a:r>
              <a:rPr lang="en-US" sz="1400" dirty="0"/>
              <a:t>TXT_DIR=books</a:t>
            </a:r>
          </a:p>
          <a:p>
            <a:pPr marL="0" indent="0">
              <a:spcBef>
                <a:spcPts val="0"/>
              </a:spcBef>
              <a:buNone/>
            </a:pPr>
            <a:r>
              <a:rPr lang="en-US" sz="1400" dirty="0"/>
              <a:t>TXT_FILES=$(wildcard $(TXT_DIR)/*.txt)</a:t>
            </a:r>
          </a:p>
          <a:p>
            <a:pPr marL="0" indent="0">
              <a:spcBef>
                <a:spcPts val="0"/>
              </a:spcBef>
              <a:buNone/>
            </a:pPr>
            <a:r>
              <a:rPr lang="en-US" sz="1400" dirty="0"/>
              <a:t>DAT_FILES=$(</a:t>
            </a:r>
            <a:r>
              <a:rPr lang="en-US" sz="1400" dirty="0" err="1"/>
              <a:t>patsubst</a:t>
            </a:r>
            <a:r>
              <a:rPr lang="en-US" sz="1400" dirty="0"/>
              <a:t> $(TXT_DIR)/%.txt, %.</a:t>
            </a:r>
            <a:r>
              <a:rPr lang="en-US" sz="1400" dirty="0" err="1"/>
              <a:t>dat</a:t>
            </a:r>
            <a:r>
              <a:rPr lang="en-US" sz="1400" dirty="0"/>
              <a:t>, $(TXT_FILES))</a:t>
            </a:r>
          </a:p>
          <a:p>
            <a:pPr marL="0" indent="0">
              <a:spcBef>
                <a:spcPts val="0"/>
              </a:spcBef>
              <a:buNone/>
            </a:pPr>
            <a:r>
              <a:rPr lang="en-US" sz="1400" dirty="0"/>
              <a:t>PNG_FILES=$(</a:t>
            </a:r>
            <a:r>
              <a:rPr lang="en-US" sz="1400" dirty="0" err="1"/>
              <a:t>patsubst</a:t>
            </a:r>
            <a:r>
              <a:rPr lang="en-US" sz="1400" dirty="0"/>
              <a:t> $(TXT_DIR)/%.txt, %.</a:t>
            </a:r>
            <a:r>
              <a:rPr lang="en-US" sz="1400" dirty="0" err="1"/>
              <a:t>png</a:t>
            </a:r>
            <a:r>
              <a:rPr lang="en-US" sz="1400" dirty="0"/>
              <a:t>, $(TXT_FILES))</a:t>
            </a:r>
          </a:p>
          <a:p>
            <a:pPr marL="0" indent="0">
              <a:spcBef>
                <a:spcPts val="0"/>
              </a:spcBef>
              <a:buNone/>
            </a:pPr>
            <a:r>
              <a:rPr lang="en-US" sz="1400" dirty="0"/>
              <a:t>RESULTS_FILE=results.txt</a:t>
            </a:r>
          </a:p>
          <a:p>
            <a:pPr marL="0" indent="0">
              <a:spcBef>
                <a:spcPts val="0"/>
              </a:spcBef>
              <a:buNone/>
            </a:pPr>
            <a:r>
              <a:rPr lang="en-US" sz="1400" dirty="0"/>
              <a:t>ZIPF_DIR=</a:t>
            </a:r>
            <a:r>
              <a:rPr lang="en-US" sz="1400" dirty="0" err="1"/>
              <a:t>zipf_analysis</a:t>
            </a:r>
            <a:endParaRPr lang="en-US" sz="1400" dirty="0"/>
          </a:p>
          <a:p>
            <a:pPr marL="0" indent="0">
              <a:spcBef>
                <a:spcPts val="0"/>
              </a:spcBef>
              <a:buNone/>
            </a:pPr>
            <a:r>
              <a:rPr lang="en-US" sz="1400" dirty="0"/>
              <a:t>ZIPF_ARCHIVE=$(ZIPF_DIR).tar.gz</a:t>
            </a:r>
          </a:p>
          <a:p>
            <a:pPr marL="0" indent="0">
              <a:spcBef>
                <a:spcPts val="0"/>
              </a:spcBef>
              <a:buNone/>
            </a:pPr>
            <a:r>
              <a:rPr lang="en-US" sz="1400" dirty="0"/>
              <a:t> </a:t>
            </a:r>
          </a:p>
          <a:p>
            <a:pPr marL="0" indent="0">
              <a:spcBef>
                <a:spcPts val="0"/>
              </a:spcBef>
              <a:buNone/>
            </a:pPr>
            <a:r>
              <a:rPr lang="en-US" sz="1400" dirty="0"/>
              <a:t>## all         : Generate archive of code, data, plots and </a:t>
            </a:r>
            <a:r>
              <a:rPr lang="en-US" sz="1400" dirty="0" err="1"/>
              <a:t>Zipf</a:t>
            </a:r>
            <a:r>
              <a:rPr lang="en-US" sz="1400" dirty="0"/>
              <a:t> summary table.</a:t>
            </a:r>
          </a:p>
          <a:p>
            <a:pPr marL="0" indent="0">
              <a:spcBef>
                <a:spcPts val="0"/>
              </a:spcBef>
              <a:buNone/>
            </a:pPr>
            <a:r>
              <a:rPr lang="en-US" sz="1400" dirty="0"/>
              <a:t>.PHONY : all</a:t>
            </a:r>
          </a:p>
          <a:p>
            <a:pPr marL="0" indent="0">
              <a:spcBef>
                <a:spcPts val="0"/>
              </a:spcBef>
              <a:buNone/>
            </a:pPr>
            <a:r>
              <a:rPr lang="en-US" sz="1400" dirty="0"/>
              <a:t>all : $(ZIPF_ARCHIVE)</a:t>
            </a:r>
          </a:p>
          <a:p>
            <a:pPr marL="0" indent="0">
              <a:spcBef>
                <a:spcPts val="0"/>
              </a:spcBef>
              <a:buNone/>
            </a:pPr>
            <a:r>
              <a:rPr lang="en-US" sz="1400" dirty="0"/>
              <a:t> </a:t>
            </a:r>
          </a:p>
          <a:p>
            <a:pPr marL="0" indent="0">
              <a:spcBef>
                <a:spcPts val="0"/>
              </a:spcBef>
              <a:buNone/>
            </a:pPr>
            <a:r>
              <a:rPr lang="en-US" sz="1400" dirty="0"/>
              <a:t>$(ZIPF_ARCHIVE) : $(ZIPF_DIR)</a:t>
            </a:r>
          </a:p>
          <a:p>
            <a:pPr marL="0" indent="0">
              <a:spcBef>
                <a:spcPts val="0"/>
              </a:spcBef>
              <a:buNone/>
            </a:pPr>
            <a:r>
              <a:rPr lang="en-US" sz="1400" dirty="0"/>
              <a:t>	tar -</a:t>
            </a:r>
            <a:r>
              <a:rPr lang="en-US" sz="1400" dirty="0" err="1"/>
              <a:t>czf</a:t>
            </a:r>
            <a:r>
              <a:rPr lang="en-US" sz="1400" dirty="0"/>
              <a:t> $@ $&lt;</a:t>
            </a:r>
          </a:p>
          <a:p>
            <a:pPr marL="0" indent="0">
              <a:spcBef>
                <a:spcPts val="0"/>
              </a:spcBef>
              <a:buNone/>
            </a:pPr>
            <a:r>
              <a:rPr lang="en-US" sz="1400" dirty="0"/>
              <a:t> </a:t>
            </a:r>
          </a:p>
          <a:p>
            <a:pPr marL="0" indent="0">
              <a:spcBef>
                <a:spcPts val="0"/>
              </a:spcBef>
              <a:buNone/>
            </a:pPr>
            <a:r>
              <a:rPr lang="en-US" sz="1400" dirty="0"/>
              <a:t>$(ZIPF_DIR): </a:t>
            </a:r>
            <a:r>
              <a:rPr lang="en-US" sz="1400" dirty="0" err="1"/>
              <a:t>Makefile</a:t>
            </a:r>
            <a:r>
              <a:rPr lang="en-US" sz="1400" dirty="0"/>
              <a:t> config.mk $(RESULTS_FILE) \</a:t>
            </a:r>
          </a:p>
          <a:p>
            <a:pPr marL="0" indent="0">
              <a:spcBef>
                <a:spcPts val="0"/>
              </a:spcBef>
              <a:buNone/>
            </a:pPr>
            <a:r>
              <a:rPr lang="en-US" sz="1400" dirty="0"/>
              <a:t>             $(DAT_FILES) $(PNG_FILES) $(TXT_DIR) \</a:t>
            </a:r>
          </a:p>
          <a:p>
            <a:pPr marL="0" indent="0">
              <a:spcBef>
                <a:spcPts val="0"/>
              </a:spcBef>
              <a:buNone/>
            </a:pPr>
            <a:r>
              <a:rPr lang="en-US" sz="1400" dirty="0"/>
              <a:t>             $(COUNT_SRC) $(PLOT_SRC) $(ZIPF_SRC)</a:t>
            </a:r>
          </a:p>
          <a:p>
            <a:pPr marL="0" indent="0">
              <a:spcBef>
                <a:spcPts val="0"/>
              </a:spcBef>
              <a:buNone/>
            </a:pPr>
            <a:r>
              <a:rPr lang="en-US" sz="1400" dirty="0"/>
              <a:t>	</a:t>
            </a:r>
            <a:r>
              <a:rPr lang="en-US" sz="1400" dirty="0" err="1"/>
              <a:t>mkdir</a:t>
            </a:r>
            <a:r>
              <a:rPr lang="en-US" sz="1400" dirty="0"/>
              <a:t> -p $@</a:t>
            </a:r>
          </a:p>
          <a:p>
            <a:pPr marL="0" indent="0">
              <a:spcBef>
                <a:spcPts val="0"/>
              </a:spcBef>
              <a:buNone/>
            </a:pPr>
            <a:r>
              <a:rPr lang="en-US" sz="1400" dirty="0"/>
              <a:t>	</a:t>
            </a:r>
            <a:r>
              <a:rPr lang="en-US" sz="1400" dirty="0" err="1"/>
              <a:t>cp</a:t>
            </a:r>
            <a:r>
              <a:rPr lang="en-US" sz="1400" dirty="0"/>
              <a:t> -r $^ $@</a:t>
            </a:r>
          </a:p>
          <a:p>
            <a:pPr marL="0" indent="0">
              <a:spcBef>
                <a:spcPts val="0"/>
              </a:spcBef>
              <a:buNone/>
            </a:pPr>
            <a:r>
              <a:rPr lang="en-US" sz="1400" dirty="0"/>
              <a:t>	touch $@</a:t>
            </a:r>
          </a:p>
          <a:p>
            <a:pPr marL="0" indent="0">
              <a:spcBef>
                <a:spcPts val="0"/>
              </a:spcBef>
              <a:buNone/>
            </a:pPr>
            <a:r>
              <a:rPr lang="en-US" sz="1400" dirty="0"/>
              <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108</a:t>
            </a:fld>
            <a:endParaRPr lang="nl-BE" dirty="0"/>
          </a:p>
        </p:txBody>
      </p:sp>
      <p:cxnSp>
        <p:nvCxnSpPr>
          <p:cNvPr id="4" name="Straight Arrow Connector 3"/>
          <p:cNvCxnSpPr/>
          <p:nvPr/>
        </p:nvCxnSpPr>
        <p:spPr>
          <a:xfrm flipH="1">
            <a:off x="1979712" y="1376772"/>
            <a:ext cx="1740598" cy="10801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707904" y="1268760"/>
            <a:ext cx="1080120" cy="307777"/>
          </a:xfrm>
          <a:prstGeom prst="rect">
            <a:avLst/>
          </a:prstGeom>
          <a:noFill/>
          <a:ln w="12700">
            <a:solidFill>
              <a:srgbClr val="FF0000"/>
            </a:solidFill>
          </a:ln>
        </p:spPr>
        <p:txBody>
          <a:bodyPr wrap="square" rtlCol="0">
            <a:spAutoFit/>
          </a:bodyPr>
          <a:lstStyle/>
          <a:p>
            <a:pPr algn="ctr"/>
            <a:r>
              <a:rPr lang="en-US" sz="1400" dirty="0"/>
              <a:t>unchanged</a:t>
            </a:r>
          </a:p>
        </p:txBody>
      </p:sp>
      <p:pic>
        <p:nvPicPr>
          <p:cNvPr id="10"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12" name="Titel 1"/>
          <p:cNvSpPr>
            <a:spLocks noGrp="1"/>
          </p:cNvSpPr>
          <p:nvPr>
            <p:ph type="title"/>
          </p:nvPr>
        </p:nvSpPr>
        <p:spPr>
          <a:xfrm>
            <a:off x="540000" y="180000"/>
            <a:ext cx="8334000" cy="900000"/>
          </a:xfrm>
        </p:spPr>
        <p:txBody>
          <a:bodyPr/>
          <a:lstStyle/>
          <a:p>
            <a:r>
              <a:rPr lang="nl-BE" altLang="en-US" dirty="0"/>
              <a:t>Hands-on</a:t>
            </a:r>
            <a:r>
              <a:rPr lang="pl-PL" altLang="en-US" dirty="0"/>
              <a:t> </a:t>
            </a:r>
            <a:r>
              <a:rPr lang="en-US" altLang="en-US" dirty="0"/>
              <a:t>7</a:t>
            </a:r>
            <a:endParaRPr lang="nl-BE" altLang="en-US" dirty="0"/>
          </a:p>
        </p:txBody>
      </p:sp>
    </p:spTree>
    <p:extLst>
      <p:ext uri="{BB962C8B-B14F-4D97-AF65-F5344CB8AC3E}">
        <p14:creationId xmlns:p14="http://schemas.microsoft.com/office/powerpoint/2010/main" val="177086817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540000" y="1349998"/>
            <a:ext cx="8334000" cy="5175345"/>
          </a:xfrm>
        </p:spPr>
        <p:txBody>
          <a:bodyPr/>
          <a:lstStyle/>
          <a:p>
            <a:pPr marL="0" indent="0">
              <a:spcBef>
                <a:spcPts val="0"/>
              </a:spcBef>
              <a:buNone/>
            </a:pPr>
            <a:r>
              <a:rPr lang="en-US" sz="1400" dirty="0"/>
              <a:t> ## results.txt : Generate </a:t>
            </a:r>
            <a:r>
              <a:rPr lang="en-US" sz="1400" dirty="0" err="1"/>
              <a:t>Zipf</a:t>
            </a:r>
            <a:r>
              <a:rPr lang="en-US" sz="1400" dirty="0"/>
              <a:t> summary table.</a:t>
            </a:r>
          </a:p>
          <a:p>
            <a:pPr marL="0" indent="0">
              <a:spcBef>
                <a:spcPts val="0"/>
              </a:spcBef>
              <a:buNone/>
            </a:pPr>
            <a:r>
              <a:rPr lang="en-US" sz="1400" dirty="0"/>
              <a:t>$(RESULTS_FILE) : $(DAT_FILES) $(ZIPF_SRC)</a:t>
            </a:r>
          </a:p>
          <a:p>
            <a:pPr marL="0" indent="0">
              <a:spcBef>
                <a:spcPts val="0"/>
              </a:spcBef>
              <a:buNone/>
            </a:pPr>
            <a:r>
              <a:rPr lang="en-US" sz="1400" dirty="0"/>
              <a:t>	$(ZIPF_EXE) $(DAT_FILES) &gt; $@</a:t>
            </a:r>
          </a:p>
          <a:p>
            <a:pPr marL="0" indent="0">
              <a:spcBef>
                <a:spcPts val="0"/>
              </a:spcBef>
              <a:buNone/>
            </a:pPr>
            <a:r>
              <a:rPr lang="en-US" sz="1400" dirty="0"/>
              <a:t> </a:t>
            </a:r>
          </a:p>
          <a:p>
            <a:pPr marL="0" indent="0">
              <a:spcBef>
                <a:spcPts val="0"/>
              </a:spcBef>
              <a:buNone/>
            </a:pPr>
            <a:r>
              <a:rPr lang="en-US" sz="1400" dirty="0"/>
              <a:t>## </a:t>
            </a:r>
            <a:r>
              <a:rPr lang="en-US" sz="1400" dirty="0" err="1"/>
              <a:t>dats</a:t>
            </a:r>
            <a:r>
              <a:rPr lang="en-US" sz="1400" dirty="0"/>
              <a:t>        : Count words in text files.</a:t>
            </a:r>
          </a:p>
          <a:p>
            <a:pPr marL="0" indent="0">
              <a:spcBef>
                <a:spcPts val="0"/>
              </a:spcBef>
              <a:buNone/>
            </a:pPr>
            <a:r>
              <a:rPr lang="en-US" sz="1400" dirty="0"/>
              <a:t>.PHONY : </a:t>
            </a:r>
            <a:r>
              <a:rPr lang="en-US" sz="1400" dirty="0" err="1"/>
              <a:t>dats</a:t>
            </a:r>
            <a:endParaRPr lang="en-US" sz="1400" dirty="0"/>
          </a:p>
          <a:p>
            <a:pPr marL="0" indent="0">
              <a:spcBef>
                <a:spcPts val="0"/>
              </a:spcBef>
              <a:buNone/>
            </a:pPr>
            <a:r>
              <a:rPr lang="en-US" sz="1400" dirty="0" err="1"/>
              <a:t>dats</a:t>
            </a:r>
            <a:r>
              <a:rPr lang="en-US" sz="1400" dirty="0"/>
              <a:t> : $(DAT_FILES)</a:t>
            </a:r>
          </a:p>
          <a:p>
            <a:pPr marL="0" indent="0">
              <a:spcBef>
                <a:spcPts val="0"/>
              </a:spcBef>
              <a:buNone/>
            </a:pPr>
            <a:r>
              <a:rPr lang="en-US" sz="1400" dirty="0"/>
              <a:t> </a:t>
            </a:r>
          </a:p>
          <a:p>
            <a:pPr marL="0" indent="0">
              <a:spcBef>
                <a:spcPts val="0"/>
              </a:spcBef>
              <a:buNone/>
            </a:pPr>
            <a:r>
              <a:rPr lang="en-US" sz="1400" dirty="0"/>
              <a:t>%.dat : $(TXT_DIR)/%.txt $(COUNT_SRC)</a:t>
            </a:r>
          </a:p>
          <a:p>
            <a:pPr marL="0" indent="0">
              <a:spcBef>
                <a:spcPts val="0"/>
              </a:spcBef>
              <a:buNone/>
            </a:pPr>
            <a:r>
              <a:rPr lang="en-US" sz="1400" dirty="0"/>
              <a:t>	$(COUNT_EXE) $&lt; $@</a:t>
            </a:r>
          </a:p>
          <a:p>
            <a:pPr marL="0" indent="0">
              <a:spcBef>
                <a:spcPts val="0"/>
              </a:spcBef>
              <a:buNone/>
            </a:pPr>
            <a:r>
              <a:rPr lang="en-US" sz="1400" dirty="0"/>
              <a:t> </a:t>
            </a:r>
          </a:p>
          <a:p>
            <a:pPr marL="0" indent="0">
              <a:spcBef>
                <a:spcPts val="0"/>
              </a:spcBef>
              <a:buNone/>
            </a:pPr>
            <a:r>
              <a:rPr lang="en-US" sz="1400" dirty="0"/>
              <a:t>## </a:t>
            </a:r>
            <a:r>
              <a:rPr lang="en-US" sz="1400" dirty="0" err="1"/>
              <a:t>pngs</a:t>
            </a:r>
            <a:r>
              <a:rPr lang="en-US" sz="1400" dirty="0"/>
              <a:t>        : Plot word counts.</a:t>
            </a:r>
          </a:p>
          <a:p>
            <a:pPr marL="0" indent="0">
              <a:spcBef>
                <a:spcPts val="0"/>
              </a:spcBef>
              <a:buNone/>
            </a:pPr>
            <a:r>
              <a:rPr lang="en-US" sz="1400" dirty="0"/>
              <a:t>.PHONY : </a:t>
            </a:r>
            <a:r>
              <a:rPr lang="en-US" sz="1400" dirty="0" err="1"/>
              <a:t>pngs</a:t>
            </a:r>
            <a:endParaRPr lang="en-US" sz="1400" dirty="0"/>
          </a:p>
          <a:p>
            <a:pPr marL="0" indent="0">
              <a:spcBef>
                <a:spcPts val="0"/>
              </a:spcBef>
              <a:buNone/>
            </a:pPr>
            <a:r>
              <a:rPr lang="en-US" sz="1400" dirty="0" err="1"/>
              <a:t>pngs</a:t>
            </a:r>
            <a:r>
              <a:rPr lang="en-US" sz="1400" dirty="0"/>
              <a:t> : $(PNG_FILES)</a:t>
            </a:r>
          </a:p>
          <a:p>
            <a:pPr marL="0" indent="0">
              <a:spcBef>
                <a:spcPts val="0"/>
              </a:spcBef>
              <a:buNone/>
            </a:pPr>
            <a:r>
              <a:rPr lang="en-US" sz="1400" dirty="0"/>
              <a:t> </a:t>
            </a:r>
          </a:p>
          <a:p>
            <a:pPr marL="0" indent="0">
              <a:spcBef>
                <a:spcPts val="0"/>
              </a:spcBef>
              <a:buNone/>
            </a:pPr>
            <a:r>
              <a:rPr lang="nl-NL" sz="1400" dirty="0"/>
              <a:t>%.png : %.dat $(PLOT_SRC)</a:t>
            </a:r>
            <a:endParaRPr lang="en-US" sz="1400" dirty="0"/>
          </a:p>
          <a:p>
            <a:pPr marL="0" indent="0">
              <a:spcBef>
                <a:spcPts val="0"/>
              </a:spcBef>
              <a:buNone/>
            </a:pPr>
            <a:r>
              <a:rPr lang="nl-NL" sz="1400" dirty="0"/>
              <a:t>	$(PLOT_EXE) $&lt; $@</a:t>
            </a:r>
            <a:endParaRPr lang="en-US" sz="1400" dirty="0"/>
          </a:p>
          <a:p>
            <a:pPr marL="0" indent="0">
              <a:spcBef>
                <a:spcPts val="0"/>
              </a:spcBef>
              <a:buNone/>
            </a:pPr>
            <a:r>
              <a:rPr lang="nl-NL" sz="1400" dirty="0"/>
              <a:t> </a:t>
            </a:r>
            <a:endParaRPr lang="en-US" sz="14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109</a:t>
            </a:fld>
            <a:endParaRPr lang="nl-BE" dirty="0"/>
          </a:p>
        </p:txBody>
      </p:sp>
      <p:pic>
        <p:nvPicPr>
          <p:cNvPr id="7"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9" name="Titel 1"/>
          <p:cNvSpPr>
            <a:spLocks noGrp="1"/>
          </p:cNvSpPr>
          <p:nvPr>
            <p:ph type="title"/>
          </p:nvPr>
        </p:nvSpPr>
        <p:spPr>
          <a:xfrm>
            <a:off x="540000" y="180000"/>
            <a:ext cx="8334000" cy="900000"/>
          </a:xfrm>
        </p:spPr>
        <p:txBody>
          <a:bodyPr/>
          <a:lstStyle/>
          <a:p>
            <a:r>
              <a:rPr lang="nl-BE" altLang="en-US" dirty="0"/>
              <a:t>Hands-on</a:t>
            </a:r>
            <a:r>
              <a:rPr lang="pl-PL" altLang="en-US" dirty="0"/>
              <a:t> </a:t>
            </a:r>
            <a:r>
              <a:rPr lang="en-US" altLang="en-US" dirty="0"/>
              <a:t>7</a:t>
            </a:r>
            <a:endParaRPr lang="nl-BE" altLang="en-US" dirty="0"/>
          </a:p>
        </p:txBody>
      </p:sp>
    </p:spTree>
    <p:extLst>
      <p:ext uri="{BB962C8B-B14F-4D97-AF65-F5344CB8AC3E}">
        <p14:creationId xmlns:p14="http://schemas.microsoft.com/office/powerpoint/2010/main" val="3431809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a:t>Hands-on</a:t>
            </a:r>
            <a:r>
              <a:rPr lang="pl-PL" altLang="en-US" dirty="0"/>
              <a:t> 1</a:t>
            </a:r>
            <a:endParaRPr lang="nl-BE" altLang="en-US" dirty="0"/>
          </a:p>
        </p:txBody>
      </p:sp>
      <p:sp>
        <p:nvSpPr>
          <p:cNvPr id="48131" name="Tijdelijke aanduiding voor inhoud 2"/>
          <p:cNvSpPr>
            <a:spLocks noGrp="1"/>
          </p:cNvSpPr>
          <p:nvPr>
            <p:ph idx="1"/>
          </p:nvPr>
        </p:nvSpPr>
        <p:spPr>
          <a:xfrm>
            <a:off x="107504" y="1412776"/>
            <a:ext cx="9000896" cy="5256584"/>
          </a:xfrm>
        </p:spPr>
        <p:txBody>
          <a:bodyPr lIns="0"/>
          <a:lstStyle/>
          <a:p>
            <a:r>
              <a:rPr lang="en-US" altLang="en-US" sz="1800" dirty="0">
                <a:latin typeface="+mj-lt"/>
              </a:rPr>
              <a:t>Let’s visualize the results. The script plotcount.py reads in a data file and plots the 10 most frequently occurring words as a text-based bar plot: </a:t>
            </a:r>
          </a:p>
          <a:p>
            <a:pPr marL="359637" lvl="1" indent="0">
              <a:buNone/>
            </a:pPr>
            <a:r>
              <a:rPr lang="en-US" altLang="en-US" sz="1800" dirty="0">
                <a:solidFill>
                  <a:schemeClr val="tx1"/>
                </a:solidFill>
                <a:latin typeface="Courier New" panose="02070309020205020404" pitchFamily="49" charset="0"/>
                <a:cs typeface="Courier New" panose="02070309020205020404" pitchFamily="49" charset="0"/>
              </a:rPr>
              <a:t>$ python plotcount.py isles.dat ascii </a:t>
            </a:r>
          </a:p>
          <a:p>
            <a:r>
              <a:rPr lang="en-US" altLang="en-US" sz="1800" dirty="0">
                <a:solidFill>
                  <a:schemeClr val="tx1"/>
                </a:solidFill>
                <a:latin typeface="+mj-lt"/>
                <a:cs typeface="Courier New" panose="02070309020205020404" pitchFamily="49" charset="0"/>
              </a:rPr>
              <a:t>plotcount.py can also show the plot graphically or create the plot as an image file (e.g. PNG image): </a:t>
            </a:r>
          </a:p>
          <a:p>
            <a:pPr marL="360000" lvl="1" indent="0">
              <a:buNone/>
            </a:pPr>
            <a:r>
              <a:rPr lang="en-US" altLang="en-US" sz="1800" dirty="0">
                <a:solidFill>
                  <a:schemeClr val="tx1"/>
                </a:solidFill>
                <a:latin typeface="Courier New" panose="02070309020205020404" pitchFamily="49" charset="0"/>
                <a:cs typeface="Courier New" panose="02070309020205020404" pitchFamily="49" charset="0"/>
              </a:rPr>
              <a:t>$ python plotcount.py isles.dat show </a:t>
            </a:r>
          </a:p>
          <a:p>
            <a:pPr marL="360000" lvl="1" indent="0">
              <a:buNone/>
            </a:pPr>
            <a:r>
              <a:rPr lang="en-US" altLang="en-US" sz="1800" dirty="0">
                <a:solidFill>
                  <a:schemeClr val="tx1"/>
                </a:solidFill>
                <a:latin typeface="Courier New" panose="02070309020205020404" pitchFamily="49" charset="0"/>
                <a:cs typeface="Courier New" panose="02070309020205020404" pitchFamily="49" charset="0"/>
              </a:rPr>
              <a:t>$ python plotcount.py isles.dat isles.png </a:t>
            </a:r>
          </a:p>
          <a:p>
            <a:r>
              <a:rPr lang="en-US" sz="1800" dirty="0"/>
              <a:t>Finally, let’s test </a:t>
            </a:r>
            <a:r>
              <a:rPr lang="en-US" sz="1800" dirty="0" err="1"/>
              <a:t>Zipf’s</a:t>
            </a:r>
            <a:r>
              <a:rPr lang="en-US" sz="1800" dirty="0"/>
              <a:t> law for these books: </a:t>
            </a:r>
            <a:endParaRPr lang="en-US" altLang="en-US" sz="1800" dirty="0">
              <a:solidFill>
                <a:schemeClr val="tx1"/>
              </a:solidFill>
              <a:latin typeface="+mj-lt"/>
              <a:cs typeface="Courier New" panose="02070309020205020404" pitchFamily="49" charset="0"/>
            </a:endParaRPr>
          </a:p>
          <a:p>
            <a:pPr marL="360000" lvl="1" indent="0">
              <a:buNone/>
            </a:pPr>
            <a:r>
              <a:rPr lang="en-US" altLang="en-US" sz="1800" dirty="0">
                <a:solidFill>
                  <a:schemeClr val="tx1"/>
                </a:solidFill>
                <a:latin typeface="Courier New" panose="02070309020205020404" pitchFamily="49" charset="0"/>
                <a:cs typeface="Courier New" panose="02070309020205020404" pitchFamily="49" charset="0"/>
              </a:rPr>
              <a:t>$ python zipf_test.py abyss.dat isles.dat </a:t>
            </a:r>
          </a:p>
          <a:p>
            <a:r>
              <a:rPr lang="en-US" altLang="en-US" sz="1800" dirty="0">
                <a:solidFill>
                  <a:schemeClr val="tx1"/>
                </a:solidFill>
                <a:cs typeface="Courier New" panose="02070309020205020404" pitchFamily="49" charset="0"/>
              </a:rPr>
              <a:t>Conclusion: we are not too far from </a:t>
            </a:r>
            <a:r>
              <a:rPr lang="en-US" altLang="en-US" sz="1800" dirty="0" err="1">
                <a:solidFill>
                  <a:schemeClr val="tx1"/>
                </a:solidFill>
                <a:cs typeface="Courier New" panose="02070309020205020404" pitchFamily="49" charset="0"/>
              </a:rPr>
              <a:t>Zipf’s</a:t>
            </a:r>
            <a:r>
              <a:rPr lang="en-US" altLang="en-US" sz="1800" dirty="0">
                <a:solidFill>
                  <a:schemeClr val="tx1"/>
                </a:solidFill>
                <a:cs typeface="Courier New" panose="02070309020205020404" pitchFamily="49" charset="0"/>
              </a:rPr>
              <a:t> law.</a:t>
            </a:r>
          </a:p>
          <a:p>
            <a:endParaRPr lang="en-US" altLang="en-US" sz="1800" dirty="0">
              <a:solidFill>
                <a:schemeClr val="tx1"/>
              </a:solidFill>
              <a:latin typeface="Courier New" panose="02070309020205020404" pitchFamily="49" charset="0"/>
              <a:cs typeface="Courier New" panose="02070309020205020404" pitchFamily="49" charset="0"/>
            </a:endParaRPr>
          </a:p>
          <a:p>
            <a:endParaRPr lang="en-US" alt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a:t>
            </a:fld>
            <a:endParaRPr lang="nl-BE" dirty="0"/>
          </a:p>
        </p:txBody>
      </p:sp>
    </p:spTree>
    <p:extLst>
      <p:ext uri="{BB962C8B-B14F-4D97-AF65-F5344CB8AC3E}">
        <p14:creationId xmlns:p14="http://schemas.microsoft.com/office/powerpoint/2010/main" val="4794711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540000" y="1349998"/>
            <a:ext cx="8334000" cy="5175345"/>
          </a:xfrm>
        </p:spPr>
        <p:txBody>
          <a:bodyPr/>
          <a:lstStyle/>
          <a:p>
            <a:pPr marL="0" indent="0">
              <a:spcBef>
                <a:spcPts val="0"/>
              </a:spcBef>
              <a:buNone/>
            </a:pPr>
            <a:r>
              <a:rPr lang="en-US" sz="1400" dirty="0"/>
              <a:t>## clean       : Remove auto-generated files.</a:t>
            </a:r>
          </a:p>
          <a:p>
            <a:pPr marL="0" indent="0">
              <a:spcBef>
                <a:spcPts val="0"/>
              </a:spcBef>
              <a:buNone/>
            </a:pPr>
            <a:r>
              <a:rPr lang="en-US" sz="1400" dirty="0"/>
              <a:t>.PHONY : clean</a:t>
            </a:r>
          </a:p>
          <a:p>
            <a:pPr marL="0" indent="0">
              <a:spcBef>
                <a:spcPts val="0"/>
              </a:spcBef>
              <a:buNone/>
            </a:pPr>
            <a:r>
              <a:rPr lang="en-US" sz="1400" dirty="0"/>
              <a:t>clean :</a:t>
            </a:r>
          </a:p>
          <a:p>
            <a:pPr marL="0" indent="0">
              <a:spcBef>
                <a:spcPts val="0"/>
              </a:spcBef>
              <a:buNone/>
            </a:pPr>
            <a:r>
              <a:rPr lang="en-US" sz="1400" dirty="0"/>
              <a:t>	</a:t>
            </a:r>
            <a:r>
              <a:rPr lang="en-US" sz="1400" dirty="0" err="1"/>
              <a:t>rm</a:t>
            </a:r>
            <a:r>
              <a:rPr lang="en-US" sz="1400" dirty="0"/>
              <a:t> -f $(DAT_FILES)</a:t>
            </a:r>
          </a:p>
          <a:p>
            <a:pPr marL="0" indent="0">
              <a:spcBef>
                <a:spcPts val="0"/>
              </a:spcBef>
              <a:buNone/>
            </a:pPr>
            <a:r>
              <a:rPr lang="en-US" sz="1400" dirty="0"/>
              <a:t>	</a:t>
            </a:r>
            <a:r>
              <a:rPr lang="en-US" sz="1400" dirty="0" err="1"/>
              <a:t>rm</a:t>
            </a:r>
            <a:r>
              <a:rPr lang="en-US" sz="1400" dirty="0"/>
              <a:t> -f $(PNG_FILES)</a:t>
            </a:r>
          </a:p>
          <a:p>
            <a:pPr marL="0" indent="0">
              <a:spcBef>
                <a:spcPts val="0"/>
              </a:spcBef>
              <a:buNone/>
            </a:pPr>
            <a:r>
              <a:rPr lang="en-US" sz="1400" dirty="0"/>
              <a:t>	</a:t>
            </a:r>
            <a:r>
              <a:rPr lang="en-US" sz="1400" dirty="0" err="1"/>
              <a:t>rm</a:t>
            </a:r>
            <a:r>
              <a:rPr lang="en-US" sz="1400" dirty="0"/>
              <a:t> -f $(RESULTS_FILE)</a:t>
            </a:r>
          </a:p>
          <a:p>
            <a:pPr marL="0" indent="0">
              <a:spcBef>
                <a:spcPts val="0"/>
              </a:spcBef>
              <a:buNone/>
            </a:pPr>
            <a:r>
              <a:rPr lang="en-US" sz="1400" dirty="0"/>
              <a:t>	</a:t>
            </a:r>
            <a:r>
              <a:rPr lang="en-US" sz="1400" dirty="0" err="1"/>
              <a:t>rm</a:t>
            </a:r>
            <a:r>
              <a:rPr lang="en-US" sz="1400" dirty="0"/>
              <a:t> -</a:t>
            </a:r>
            <a:r>
              <a:rPr lang="en-US" sz="1400" dirty="0" err="1"/>
              <a:t>rf</a:t>
            </a:r>
            <a:r>
              <a:rPr lang="en-US" sz="1400" dirty="0"/>
              <a:t> $(ZIPF_DIR)</a:t>
            </a:r>
          </a:p>
          <a:p>
            <a:pPr marL="0" indent="0">
              <a:spcBef>
                <a:spcPts val="0"/>
              </a:spcBef>
              <a:buNone/>
            </a:pPr>
            <a:r>
              <a:rPr lang="en-US" sz="1400" dirty="0"/>
              <a:t>	</a:t>
            </a:r>
            <a:r>
              <a:rPr lang="en-US" sz="1400" dirty="0" err="1"/>
              <a:t>rm</a:t>
            </a:r>
            <a:r>
              <a:rPr lang="en-US" sz="1400" dirty="0"/>
              <a:t> -f $(ZIPF_ARCHIVE)</a:t>
            </a:r>
          </a:p>
          <a:p>
            <a:pPr marL="0" indent="0">
              <a:spcBef>
                <a:spcPts val="0"/>
              </a:spcBef>
              <a:buNone/>
            </a:pPr>
            <a:r>
              <a:rPr lang="en-US" sz="1400" dirty="0"/>
              <a:t> </a:t>
            </a:r>
          </a:p>
          <a:p>
            <a:pPr marL="0" indent="0">
              <a:spcBef>
                <a:spcPts val="0"/>
              </a:spcBef>
              <a:buNone/>
            </a:pPr>
            <a:r>
              <a:rPr lang="en-US" sz="1400" dirty="0"/>
              <a:t>## variables   : Print variables.</a:t>
            </a:r>
          </a:p>
          <a:p>
            <a:pPr marL="0" indent="0">
              <a:spcBef>
                <a:spcPts val="0"/>
              </a:spcBef>
              <a:buNone/>
            </a:pPr>
            <a:r>
              <a:rPr lang="en-US" sz="1400" dirty="0"/>
              <a:t>.PHONY : variables</a:t>
            </a:r>
          </a:p>
          <a:p>
            <a:pPr marL="0" indent="0">
              <a:spcBef>
                <a:spcPts val="0"/>
              </a:spcBef>
              <a:buNone/>
            </a:pPr>
            <a:r>
              <a:rPr lang="en-US" sz="1400" dirty="0"/>
              <a:t>variables:</a:t>
            </a:r>
          </a:p>
          <a:p>
            <a:pPr marL="0" indent="0">
              <a:spcBef>
                <a:spcPts val="0"/>
              </a:spcBef>
              <a:buNone/>
            </a:pPr>
            <a:r>
              <a:rPr lang="en-US" sz="1400" dirty="0"/>
              <a:t>	@echo TXT_DIR: $(TXT_DIR)</a:t>
            </a:r>
          </a:p>
          <a:p>
            <a:pPr marL="0" indent="0">
              <a:spcBef>
                <a:spcPts val="0"/>
              </a:spcBef>
              <a:buNone/>
            </a:pPr>
            <a:r>
              <a:rPr lang="en-US" sz="1400" dirty="0"/>
              <a:t>	@echo TXT_FILES: $(TXT_FILES)</a:t>
            </a:r>
          </a:p>
          <a:p>
            <a:pPr marL="0" indent="0">
              <a:spcBef>
                <a:spcPts val="0"/>
              </a:spcBef>
              <a:buNone/>
            </a:pPr>
            <a:r>
              <a:rPr lang="en-US" sz="1400" dirty="0"/>
              <a:t>	</a:t>
            </a:r>
            <a:r>
              <a:rPr lang="nl-NL" sz="1400" dirty="0"/>
              <a:t>@echo DAT_FILES: $(DAT_FILES)</a:t>
            </a:r>
            <a:endParaRPr lang="en-US" sz="1400" dirty="0"/>
          </a:p>
          <a:p>
            <a:pPr marL="0" indent="0">
              <a:spcBef>
                <a:spcPts val="0"/>
              </a:spcBef>
              <a:buNone/>
            </a:pPr>
            <a:r>
              <a:rPr lang="nl-NL" sz="1400" dirty="0"/>
              <a:t>	</a:t>
            </a:r>
            <a:r>
              <a:rPr lang="en-US" sz="1400" dirty="0"/>
              <a:t>@echo PNG_FILES: $(PNG_FILES)</a:t>
            </a:r>
          </a:p>
          <a:p>
            <a:pPr marL="0" indent="0">
              <a:spcBef>
                <a:spcPts val="0"/>
              </a:spcBef>
              <a:buNone/>
            </a:pPr>
            <a:r>
              <a:rPr lang="en-US" sz="1400" dirty="0"/>
              <a:t>	</a:t>
            </a:r>
            <a:r>
              <a:rPr lang="nl-NL" sz="1400" dirty="0"/>
              <a:t>@echo ZIPF_DIR: $(ZIPF_DIR)</a:t>
            </a:r>
            <a:endParaRPr lang="en-US" sz="1400" dirty="0"/>
          </a:p>
          <a:p>
            <a:pPr marL="0" indent="0">
              <a:spcBef>
                <a:spcPts val="0"/>
              </a:spcBef>
              <a:buNone/>
            </a:pPr>
            <a:r>
              <a:rPr lang="nl-NL" sz="1400" dirty="0"/>
              <a:t>	</a:t>
            </a:r>
            <a:r>
              <a:rPr lang="en-US" sz="1400" dirty="0"/>
              <a:t>@echo ZIPF_ARCHIVE: $(ZIPF_ARCHIVE)</a:t>
            </a:r>
          </a:p>
          <a:p>
            <a:pPr marL="0" indent="0">
              <a:spcBef>
                <a:spcPts val="0"/>
              </a:spcBef>
              <a:buNone/>
            </a:pPr>
            <a:r>
              <a:rPr lang="en-US" sz="1400" dirty="0"/>
              <a:t> </a:t>
            </a:r>
          </a:p>
          <a:p>
            <a:pPr marL="0" indent="0">
              <a:spcBef>
                <a:spcPts val="0"/>
              </a:spcBef>
              <a:buNone/>
            </a:pPr>
            <a:r>
              <a:rPr lang="en-US" sz="1400" dirty="0"/>
              <a:t>.PHONY : help</a:t>
            </a:r>
          </a:p>
          <a:p>
            <a:pPr marL="0" indent="0">
              <a:spcBef>
                <a:spcPts val="0"/>
              </a:spcBef>
              <a:buNone/>
            </a:pPr>
            <a:r>
              <a:rPr lang="en-US" sz="1400" dirty="0"/>
              <a:t>help : </a:t>
            </a:r>
            <a:r>
              <a:rPr lang="en-US" sz="1400" dirty="0" err="1"/>
              <a:t>Makefile</a:t>
            </a:r>
            <a:endParaRPr lang="en-US" sz="1400" dirty="0"/>
          </a:p>
          <a:p>
            <a:pPr marL="0" indent="0">
              <a:spcBef>
                <a:spcPts val="0"/>
              </a:spcBef>
              <a:buNone/>
            </a:pPr>
            <a:r>
              <a:rPr lang="en-US" sz="1400" dirty="0"/>
              <a:t>	@sed -n 's/^##//p' $&lt;</a:t>
            </a:r>
          </a:p>
          <a:p>
            <a:pPr marL="0" indent="0">
              <a:spcBef>
                <a:spcPts val="0"/>
              </a:spcBef>
              <a:buNone/>
            </a:pPr>
            <a:endParaRPr lang="en-US" sz="14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110</a:t>
            </a:fld>
            <a:endParaRPr lang="nl-BE" dirty="0"/>
          </a:p>
        </p:txBody>
      </p:sp>
      <p:pic>
        <p:nvPicPr>
          <p:cNvPr id="5"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p:cNvSpPr>
            <a:spLocks noGrp="1"/>
          </p:cNvSpPr>
          <p:nvPr>
            <p:ph type="title"/>
          </p:nvPr>
        </p:nvSpPr>
        <p:spPr>
          <a:xfrm>
            <a:off x="540000" y="180000"/>
            <a:ext cx="8334000" cy="900000"/>
          </a:xfrm>
        </p:spPr>
        <p:txBody>
          <a:bodyPr/>
          <a:lstStyle/>
          <a:p>
            <a:r>
              <a:rPr lang="nl-BE" altLang="en-US" dirty="0"/>
              <a:t>Hands-on</a:t>
            </a:r>
            <a:r>
              <a:rPr lang="pl-PL" altLang="en-US" dirty="0"/>
              <a:t> </a:t>
            </a:r>
            <a:r>
              <a:rPr lang="en-US" altLang="en-US" dirty="0"/>
              <a:t>7</a:t>
            </a:r>
            <a:endParaRPr lang="nl-BE" altLang="en-US" dirty="0"/>
          </a:p>
        </p:txBody>
      </p:sp>
    </p:spTree>
    <p:extLst>
      <p:ext uri="{BB962C8B-B14F-4D97-AF65-F5344CB8AC3E}">
        <p14:creationId xmlns:p14="http://schemas.microsoft.com/office/powerpoint/2010/main" val="307591452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Makefiles</a:t>
            </a:r>
            <a:r>
              <a:rPr lang="nl-BE" dirty="0"/>
              <a:t>: </a:t>
            </a:r>
            <a:r>
              <a:rPr lang="nl-BE" dirty="0" err="1"/>
              <a:t>Creating</a:t>
            </a:r>
            <a:r>
              <a:rPr lang="nl-BE" dirty="0"/>
              <a:t> </a:t>
            </a:r>
            <a:r>
              <a:rPr lang="nl-BE" dirty="0" err="1"/>
              <a:t>an</a:t>
            </a:r>
            <a:r>
              <a:rPr lang="nl-BE" dirty="0"/>
              <a:t> </a:t>
            </a:r>
            <a:r>
              <a:rPr lang="nl-BE" dirty="0" err="1"/>
              <a:t>Archive</a:t>
            </a:r>
            <a:endParaRPr lang="nl-BE" dirty="0"/>
          </a:p>
        </p:txBody>
      </p:sp>
      <p:sp>
        <p:nvSpPr>
          <p:cNvPr id="13315" name="Rectangle 3"/>
          <p:cNvSpPr>
            <a:spLocks noGrp="1" noChangeArrowheads="1"/>
          </p:cNvSpPr>
          <p:nvPr>
            <p:ph type="body" idx="1"/>
          </p:nvPr>
        </p:nvSpPr>
        <p:spPr>
          <a:xfrm>
            <a:off x="540000" y="1349999"/>
            <a:ext cx="8334000" cy="1070890"/>
          </a:xfrm>
        </p:spPr>
        <p:txBody>
          <a:bodyPr/>
          <a:lstStyle/>
          <a:p>
            <a:pPr marL="0" lvl="0" indent="0" eaLnBrk="0" fontAlgn="base" hangingPunct="0">
              <a:spcBef>
                <a:spcPct val="0"/>
              </a:spcBef>
              <a:spcAft>
                <a:spcPct val="0"/>
              </a:spcAft>
              <a:buSzTx/>
              <a:buNone/>
            </a:pPr>
            <a:r>
              <a:rPr lang="en-US" altLang="en-US" sz="1800" b="1" dirty="0">
                <a:solidFill>
                  <a:schemeClr val="tx1"/>
                </a:solidFill>
                <a:latin typeface="+mj-lt"/>
                <a:ea typeface="Times New Roman" panose="02020603050405020304" pitchFamily="18" charset="0"/>
              </a:rPr>
              <a:t>Archiving the </a:t>
            </a:r>
            <a:r>
              <a:rPr lang="en-US" altLang="en-US" sz="1800" b="1" dirty="0" err="1">
                <a:solidFill>
                  <a:schemeClr val="tx1"/>
                </a:solidFill>
                <a:latin typeface="+mj-lt"/>
                <a:ea typeface="Times New Roman" panose="02020603050405020304" pitchFamily="18" charset="0"/>
              </a:rPr>
              <a:t>Makefile</a:t>
            </a:r>
            <a:endParaRPr lang="en-US" altLang="en-US" sz="1800" b="1" dirty="0">
              <a:solidFill>
                <a:schemeClr val="tx1"/>
              </a:solidFill>
              <a:latin typeface="+mj-lt"/>
              <a:ea typeface="Times New Roman" panose="02020603050405020304" pitchFamily="18" charset="0"/>
            </a:endParaRPr>
          </a:p>
          <a:p>
            <a:pPr eaLnBrk="0" fontAlgn="base" hangingPunct="0">
              <a:spcBef>
                <a:spcPct val="0"/>
              </a:spcBef>
              <a:spcAft>
                <a:spcPct val="0"/>
              </a:spcAft>
              <a:buSzTx/>
            </a:pPr>
            <a:r>
              <a:rPr lang="en-US" altLang="en-US" sz="1800" dirty="0">
                <a:solidFill>
                  <a:schemeClr val="tx1"/>
                </a:solidFill>
                <a:latin typeface="+mj-lt"/>
                <a:ea typeface="Times New Roman" panose="02020603050405020304" pitchFamily="18" charset="0"/>
              </a:rPr>
              <a:t>Why does the </a:t>
            </a:r>
            <a:r>
              <a:rPr lang="en-US" altLang="en-US" sz="1800" dirty="0" err="1">
                <a:solidFill>
                  <a:schemeClr val="tx1"/>
                </a:solidFill>
                <a:latin typeface="+mj-lt"/>
                <a:ea typeface="Times New Roman" panose="02020603050405020304" pitchFamily="18" charset="0"/>
              </a:rPr>
              <a:t>Makefile</a:t>
            </a:r>
            <a:r>
              <a:rPr lang="en-US" altLang="en-US" sz="1800" dirty="0">
                <a:solidFill>
                  <a:schemeClr val="tx1"/>
                </a:solidFill>
                <a:latin typeface="+mj-lt"/>
                <a:ea typeface="Times New Roman" panose="02020603050405020304" pitchFamily="18" charset="0"/>
              </a:rPr>
              <a:t> rule for the archive directory add the </a:t>
            </a:r>
            <a:r>
              <a:rPr lang="en-US" altLang="en-US" sz="1800" dirty="0" err="1">
                <a:solidFill>
                  <a:schemeClr val="tx1"/>
                </a:solidFill>
                <a:latin typeface="+mj-lt"/>
                <a:ea typeface="Times New Roman" panose="02020603050405020304" pitchFamily="18" charset="0"/>
              </a:rPr>
              <a:t>Makefile</a:t>
            </a:r>
            <a:r>
              <a:rPr lang="en-US" altLang="en-US" sz="1800" dirty="0">
                <a:solidFill>
                  <a:schemeClr val="tx1"/>
                </a:solidFill>
                <a:latin typeface="+mj-lt"/>
                <a:ea typeface="Times New Roman" panose="02020603050405020304" pitchFamily="18" charset="0"/>
              </a:rPr>
              <a:t> to our archive of code, data, plots and </a:t>
            </a:r>
            <a:r>
              <a:rPr lang="en-US" altLang="en-US" sz="1800" dirty="0" err="1">
                <a:solidFill>
                  <a:schemeClr val="tx1"/>
                </a:solidFill>
                <a:latin typeface="+mj-lt"/>
                <a:ea typeface="Times New Roman" panose="02020603050405020304" pitchFamily="18" charset="0"/>
              </a:rPr>
              <a:t>Zipf</a:t>
            </a:r>
            <a:r>
              <a:rPr lang="en-US" altLang="en-US" sz="1800" dirty="0">
                <a:solidFill>
                  <a:schemeClr val="tx1"/>
                </a:solidFill>
                <a:latin typeface="+mj-lt"/>
                <a:ea typeface="Times New Roman" panose="02020603050405020304" pitchFamily="18" charset="0"/>
              </a:rPr>
              <a:t> summary table?</a:t>
            </a:r>
            <a:endParaRPr lang="en-US" altLang="en-US" sz="1800" b="1" dirty="0">
              <a:solidFill>
                <a:schemeClr val="tx1"/>
              </a:solidFill>
              <a:latin typeface="+mj-lt"/>
              <a:ea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111</a:t>
            </a:fld>
            <a:endParaRPr lang="nl-BE" dirty="0"/>
          </a:p>
        </p:txBody>
      </p:sp>
      <p:sp>
        <p:nvSpPr>
          <p:cNvPr id="8" name="Rectangle 3"/>
          <p:cNvSpPr txBox="1">
            <a:spLocks noChangeArrowheads="1"/>
          </p:cNvSpPr>
          <p:nvPr/>
        </p:nvSpPr>
        <p:spPr>
          <a:xfrm>
            <a:off x="540000" y="2420889"/>
            <a:ext cx="8334000" cy="230425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0" fontAlgn="base" hangingPunct="0">
              <a:spcBef>
                <a:spcPct val="0"/>
              </a:spcBef>
              <a:spcAft>
                <a:spcPct val="0"/>
              </a:spcAft>
              <a:buSzTx/>
            </a:pPr>
            <a:r>
              <a:rPr lang="en-US" altLang="en-US" sz="1800" b="1" dirty="0">
                <a:solidFill>
                  <a:schemeClr val="tx1"/>
                </a:solidFill>
                <a:latin typeface="+mj-lt"/>
                <a:ea typeface="Times New Roman" panose="02020603050405020304" pitchFamily="18" charset="0"/>
              </a:rPr>
              <a:t>Solution</a:t>
            </a:r>
          </a:p>
          <a:p>
            <a:pPr marL="645750" lvl="1" indent="-285750" eaLnBrk="0" fontAlgn="base" hangingPunct="0">
              <a:spcBef>
                <a:spcPct val="0"/>
              </a:spcBef>
              <a:spcAft>
                <a:spcPct val="0"/>
              </a:spcAft>
              <a:buSzTx/>
            </a:pPr>
            <a:r>
              <a:rPr lang="en-US" altLang="en-US" sz="1800" dirty="0">
                <a:solidFill>
                  <a:schemeClr val="tx1"/>
                </a:solidFill>
                <a:latin typeface="+mj-lt"/>
                <a:ea typeface="Times New Roman" panose="02020603050405020304" pitchFamily="18" charset="0"/>
              </a:rPr>
              <a:t>Our code files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wordcount.py</a:t>
            </a:r>
            <a:r>
              <a:rPr lang="en-US" altLang="en-US" sz="1800" dirty="0">
                <a:solidFill>
                  <a:schemeClr val="tx1"/>
                </a:solidFill>
                <a:latin typeface="+mj-lt"/>
                <a:ea typeface="Times New Roman" panose="02020603050405020304" pitchFamily="18" charset="0"/>
              </a:rPr>
              <a:t>,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plotcount.py</a:t>
            </a:r>
            <a:r>
              <a:rPr lang="en-US" altLang="en-US" sz="1800" dirty="0">
                <a:solidFill>
                  <a:schemeClr val="tx1"/>
                </a:solidFill>
                <a:latin typeface="+mj-lt"/>
                <a:ea typeface="Times New Roman" panose="02020603050405020304" pitchFamily="18" charset="0"/>
              </a:rPr>
              <a:t>,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zipf_test.py</a:t>
            </a:r>
            <a:r>
              <a:rPr lang="en-US" altLang="en-US" sz="1800" dirty="0">
                <a:solidFill>
                  <a:schemeClr val="tx1"/>
                </a:solidFill>
                <a:latin typeface="+mj-lt"/>
                <a:ea typeface="Times New Roman" panose="02020603050405020304" pitchFamily="18" charset="0"/>
              </a:rPr>
              <a:t>) implement the individual parts of our workflow. They allow us to create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18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dat</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800" dirty="0">
                <a:solidFill>
                  <a:schemeClr val="tx1"/>
                </a:solidFill>
                <a:latin typeface="+mj-lt"/>
                <a:ea typeface="Times New Roman" panose="02020603050405020304" pitchFamily="18" charset="0"/>
              </a:rPr>
              <a:t>files from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.txt </a:t>
            </a:r>
            <a:r>
              <a:rPr lang="en-US" altLang="en-US" sz="1800" dirty="0">
                <a:solidFill>
                  <a:schemeClr val="tx1"/>
                </a:solidFill>
                <a:latin typeface="+mj-lt"/>
                <a:ea typeface="Times New Roman" panose="02020603050405020304" pitchFamily="18" charset="0"/>
              </a:rPr>
              <a:t>files,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18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png</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800" dirty="0">
                <a:solidFill>
                  <a:schemeClr val="tx1"/>
                </a:solidFill>
                <a:latin typeface="+mj-lt"/>
                <a:ea typeface="Times New Roman" panose="02020603050405020304" pitchFamily="18" charset="0"/>
              </a:rPr>
              <a:t>files from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18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da</a:t>
            </a:r>
            <a:r>
              <a:rPr lang="en-US" altLang="en-US" sz="1800" dirty="0" err="1">
                <a:solidFill>
                  <a:schemeClr val="tx1"/>
                </a:solidFill>
                <a:latin typeface="+mj-lt"/>
                <a:ea typeface="Times New Roman" panose="02020603050405020304" pitchFamily="18" charset="0"/>
                <a:cs typeface="Courier New" panose="02070309020205020404" pitchFamily="49" charset="0"/>
              </a:rPr>
              <a:t>t</a:t>
            </a:r>
            <a:r>
              <a:rPr lang="en-US" altLang="en-US" sz="1800" dirty="0">
                <a:solidFill>
                  <a:schemeClr val="tx1"/>
                </a:solidFill>
                <a:latin typeface="+mj-lt"/>
                <a:ea typeface="Times New Roman" panose="02020603050405020304" pitchFamily="18" charset="0"/>
              </a:rPr>
              <a:t> files and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results.txt</a:t>
            </a:r>
            <a:r>
              <a:rPr lang="en-US" altLang="en-US" sz="1800" dirty="0">
                <a:solidFill>
                  <a:schemeClr val="tx1"/>
                </a:solidFill>
                <a:latin typeface="+mj-lt"/>
                <a:ea typeface="Times New Roman" panose="02020603050405020304" pitchFamily="18" charset="0"/>
              </a:rPr>
              <a:t>.</a:t>
            </a:r>
          </a:p>
          <a:p>
            <a:pPr marL="645750" lvl="1" indent="-285750" eaLnBrk="0" fontAlgn="base" hangingPunct="0">
              <a:spcBef>
                <a:spcPct val="0"/>
              </a:spcBef>
              <a:spcAft>
                <a:spcPct val="0"/>
              </a:spcAft>
              <a:buSzTx/>
            </a:pPr>
            <a:r>
              <a:rPr lang="en-US" altLang="en-US" sz="1800" dirty="0">
                <a:solidFill>
                  <a:schemeClr val="tx1"/>
                </a:solidFill>
                <a:latin typeface="+mj-lt"/>
                <a:ea typeface="Times New Roman" panose="02020603050405020304" pitchFamily="18" charset="0"/>
              </a:rPr>
              <a:t>Our </a:t>
            </a:r>
            <a:r>
              <a:rPr lang="en-US" altLang="en-US" sz="1800" dirty="0" err="1">
                <a:solidFill>
                  <a:schemeClr val="tx1"/>
                </a:solidFill>
                <a:latin typeface="+mj-lt"/>
                <a:ea typeface="Times New Roman" panose="02020603050405020304" pitchFamily="18" charset="0"/>
              </a:rPr>
              <a:t>Makefile</a:t>
            </a:r>
            <a:r>
              <a:rPr lang="en-US" altLang="en-US" sz="1800" dirty="0">
                <a:solidFill>
                  <a:schemeClr val="tx1"/>
                </a:solidFill>
                <a:latin typeface="+mj-lt"/>
                <a:ea typeface="Times New Roman" panose="02020603050405020304" pitchFamily="18" charset="0"/>
              </a:rPr>
              <a:t>, however, documents dependencies between our code, raw data, derived data, and plots, as well as implementing our workflow as a whole.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config.mk</a:t>
            </a:r>
            <a:r>
              <a:rPr lang="en-US" altLang="en-US" sz="1800" dirty="0">
                <a:solidFill>
                  <a:schemeClr val="tx1"/>
                </a:solidFill>
                <a:latin typeface="+mj-lt"/>
                <a:ea typeface="Times New Roman" panose="02020603050405020304" pitchFamily="18" charset="0"/>
              </a:rPr>
              <a:t> contains configuration information for our </a:t>
            </a:r>
            <a:r>
              <a:rPr lang="en-US" altLang="en-US" sz="1800" dirty="0" err="1">
                <a:solidFill>
                  <a:schemeClr val="tx1"/>
                </a:solidFill>
                <a:latin typeface="+mj-lt"/>
                <a:ea typeface="Times New Roman" panose="02020603050405020304" pitchFamily="18" charset="0"/>
              </a:rPr>
              <a:t>Makefile</a:t>
            </a:r>
            <a:r>
              <a:rPr lang="en-US" altLang="en-US" sz="1800" dirty="0">
                <a:solidFill>
                  <a:schemeClr val="tx1"/>
                </a:solidFill>
                <a:latin typeface="+mj-lt"/>
                <a:ea typeface="Times New Roman" panose="02020603050405020304" pitchFamily="18" charset="0"/>
              </a:rPr>
              <a:t>, so it must be archived too.</a:t>
            </a:r>
            <a:endParaRPr lang="en-US" altLang="en-US" sz="1800" b="1" dirty="0">
              <a:solidFill>
                <a:schemeClr val="tx1"/>
              </a:solidFill>
              <a:latin typeface="+mj-lt"/>
              <a:ea typeface="Times New Roman" panose="02020603050405020304" pitchFamily="18" charset="0"/>
            </a:endParaRPr>
          </a:p>
          <a:p>
            <a:pPr marL="0" indent="0" eaLnBrk="0" fontAlgn="base" hangingPunct="0">
              <a:spcBef>
                <a:spcPct val="0"/>
              </a:spcBef>
              <a:spcAft>
                <a:spcPct val="0"/>
              </a:spcAft>
              <a:buSzTx/>
              <a:buFont typeface="Arial" pitchFamily="34" charset="0"/>
              <a:buNone/>
            </a:pPr>
            <a:endParaRPr lang="en-US" altLang="en-US" sz="1800" dirty="0">
              <a:solidFill>
                <a:schemeClr val="tx1"/>
              </a:solidFill>
              <a:latin typeface="+mj-lt"/>
            </a:endParaRPr>
          </a:p>
        </p:txBody>
      </p:sp>
    </p:spTree>
    <p:extLst>
      <p:ext uri="{BB962C8B-B14F-4D97-AF65-F5344CB8AC3E}">
        <p14:creationId xmlns:p14="http://schemas.microsoft.com/office/powerpoint/2010/main" val="197124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Makefiles</a:t>
            </a:r>
            <a:r>
              <a:rPr lang="nl-BE" dirty="0"/>
              <a:t>: </a:t>
            </a:r>
            <a:r>
              <a:rPr lang="nl-BE" dirty="0" err="1"/>
              <a:t>Creating</a:t>
            </a:r>
            <a:r>
              <a:rPr lang="nl-BE" dirty="0"/>
              <a:t> </a:t>
            </a:r>
            <a:r>
              <a:rPr lang="nl-BE" dirty="0" err="1"/>
              <a:t>an</a:t>
            </a:r>
            <a:r>
              <a:rPr lang="nl-BE" dirty="0"/>
              <a:t> </a:t>
            </a:r>
            <a:r>
              <a:rPr lang="nl-BE" dirty="0" err="1"/>
              <a:t>Archive</a:t>
            </a:r>
            <a:endParaRPr lang="nl-BE" dirty="0"/>
          </a:p>
        </p:txBody>
      </p:sp>
      <p:sp>
        <p:nvSpPr>
          <p:cNvPr id="13315" name="Rectangle 3"/>
          <p:cNvSpPr>
            <a:spLocks noGrp="1" noChangeArrowheads="1"/>
          </p:cNvSpPr>
          <p:nvPr>
            <p:ph type="body" idx="1"/>
          </p:nvPr>
        </p:nvSpPr>
        <p:spPr>
          <a:xfrm>
            <a:off x="540000" y="1349999"/>
            <a:ext cx="8334000" cy="1142898"/>
          </a:xfrm>
        </p:spPr>
        <p:txBody>
          <a:bodyPr/>
          <a:lstStyle/>
          <a:p>
            <a:pPr marL="0" lvl="0" indent="0" eaLnBrk="0" fontAlgn="base" hangingPunct="0">
              <a:spcBef>
                <a:spcPct val="0"/>
              </a:spcBef>
              <a:spcAft>
                <a:spcPct val="0"/>
              </a:spcAft>
              <a:buSzTx/>
              <a:buNone/>
            </a:pPr>
            <a:r>
              <a:rPr lang="en-US" altLang="en-US" sz="1800" b="1" dirty="0">
                <a:solidFill>
                  <a:schemeClr val="tx1"/>
                </a:solidFill>
                <a:latin typeface="+mj-lt"/>
                <a:ea typeface="Times New Roman" panose="02020603050405020304" pitchFamily="18" charset="0"/>
                <a:cs typeface="Courier New" panose="02070309020205020404" pitchFamily="49" charset="0"/>
              </a:rPr>
              <a:t>touch</a:t>
            </a:r>
            <a:r>
              <a:rPr lang="en-US" altLang="en-US" sz="1800" b="1" dirty="0">
                <a:solidFill>
                  <a:schemeClr val="tx1"/>
                </a:solidFill>
                <a:latin typeface="+mj-lt"/>
                <a:ea typeface="Times New Roman" panose="02020603050405020304" pitchFamily="18" charset="0"/>
              </a:rPr>
              <a:t> the Archive Directory</a:t>
            </a:r>
          </a:p>
          <a:p>
            <a:pPr eaLnBrk="0" fontAlgn="base" hangingPunct="0">
              <a:spcBef>
                <a:spcPct val="0"/>
              </a:spcBef>
              <a:spcAft>
                <a:spcPct val="0"/>
              </a:spcAft>
              <a:buSzTx/>
            </a:pPr>
            <a:r>
              <a:rPr lang="en-US" altLang="en-US" sz="1800" dirty="0">
                <a:solidFill>
                  <a:schemeClr val="tx1"/>
                </a:solidFill>
                <a:latin typeface="+mj-lt"/>
                <a:ea typeface="Times New Roman" panose="02020603050405020304" pitchFamily="18" charset="0"/>
              </a:rPr>
              <a:t>Why does the </a:t>
            </a:r>
            <a:r>
              <a:rPr lang="en-US" altLang="en-US" sz="1800" dirty="0" err="1">
                <a:solidFill>
                  <a:schemeClr val="tx1"/>
                </a:solidFill>
                <a:latin typeface="+mj-lt"/>
                <a:ea typeface="Times New Roman" panose="02020603050405020304" pitchFamily="18" charset="0"/>
              </a:rPr>
              <a:t>Makefile</a:t>
            </a:r>
            <a:r>
              <a:rPr lang="en-US" altLang="en-US" sz="1800" dirty="0">
                <a:solidFill>
                  <a:schemeClr val="tx1"/>
                </a:solidFill>
                <a:latin typeface="+mj-lt"/>
                <a:ea typeface="Times New Roman" panose="02020603050405020304" pitchFamily="18" charset="0"/>
              </a:rPr>
              <a:t> rule for the archive directory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touch</a:t>
            </a:r>
            <a:r>
              <a:rPr lang="en-US" altLang="en-US" sz="1800" dirty="0">
                <a:solidFill>
                  <a:schemeClr val="tx1"/>
                </a:solidFill>
                <a:latin typeface="+mj-lt"/>
                <a:ea typeface="Times New Roman" panose="02020603050405020304" pitchFamily="18" charset="0"/>
              </a:rPr>
              <a:t> the archive directory after moving our code, data, plots and summary table into it?</a:t>
            </a:r>
            <a:endParaRPr lang="en-US" altLang="en-US" sz="1800" b="1" dirty="0">
              <a:solidFill>
                <a:schemeClr val="tx1"/>
              </a:solidFill>
              <a:latin typeface="+mj-lt"/>
              <a:ea typeface="Times New Roman" panose="02020603050405020304" pitchFamily="18" charset="0"/>
            </a:endParaRPr>
          </a:p>
          <a:p>
            <a:pPr marL="0" lvl="0" indent="0" eaLnBrk="0" fontAlgn="base" hangingPunct="0">
              <a:spcBef>
                <a:spcPct val="0"/>
              </a:spcBef>
              <a:spcAft>
                <a:spcPct val="0"/>
              </a:spcAft>
              <a:buSzTx/>
              <a:buNone/>
            </a:pPr>
            <a:endParaRPr lang="en-US" altLang="en-US" sz="1800" dirty="0">
              <a:solidFill>
                <a:schemeClr val="tx1"/>
              </a:solidFill>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112</a:t>
            </a:fld>
            <a:endParaRPr lang="nl-BE" dirty="0"/>
          </a:p>
        </p:txBody>
      </p:sp>
      <p:sp>
        <p:nvSpPr>
          <p:cNvPr id="5" name="Rectangle 3"/>
          <p:cNvSpPr txBox="1">
            <a:spLocks noChangeArrowheads="1"/>
          </p:cNvSpPr>
          <p:nvPr/>
        </p:nvSpPr>
        <p:spPr>
          <a:xfrm>
            <a:off x="540000" y="2348880"/>
            <a:ext cx="8334000" cy="2799081"/>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0" fontAlgn="base" hangingPunct="0">
              <a:spcBef>
                <a:spcPct val="0"/>
              </a:spcBef>
              <a:spcAft>
                <a:spcPct val="0"/>
              </a:spcAft>
              <a:buSzTx/>
            </a:pPr>
            <a:r>
              <a:rPr lang="en-US" altLang="en-US" sz="1800" b="1" dirty="0">
                <a:solidFill>
                  <a:schemeClr val="tx1"/>
                </a:solidFill>
                <a:latin typeface="+mj-lt"/>
                <a:ea typeface="Times New Roman" panose="02020603050405020304" pitchFamily="18" charset="0"/>
              </a:rPr>
              <a:t>Solution</a:t>
            </a:r>
          </a:p>
          <a:p>
            <a:pPr lvl="1" eaLnBrk="0" fontAlgn="base" hangingPunct="0">
              <a:spcBef>
                <a:spcPct val="0"/>
              </a:spcBef>
              <a:spcAft>
                <a:spcPct val="0"/>
              </a:spcAft>
              <a:buSzTx/>
            </a:pPr>
            <a:r>
              <a:rPr lang="en-US" altLang="en-US" sz="1800" dirty="0">
                <a:solidFill>
                  <a:schemeClr val="tx1"/>
                </a:solidFill>
                <a:latin typeface="+mj-lt"/>
                <a:ea typeface="Times New Roman" panose="02020603050405020304" pitchFamily="18" charset="0"/>
              </a:rPr>
              <a:t>A directory’s timestamp is not automatically updated when files are copied into it. If the code, data, plots, and summary table are updated and copied into the archive directory, the archive directory’s timestamp must be updated with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touch</a:t>
            </a:r>
            <a:r>
              <a:rPr lang="en-US" altLang="en-US" sz="1800" dirty="0">
                <a:solidFill>
                  <a:schemeClr val="tx1"/>
                </a:solidFill>
                <a:latin typeface="+mj-lt"/>
                <a:ea typeface="Times New Roman" panose="02020603050405020304" pitchFamily="18" charset="0"/>
              </a:rPr>
              <a:t> so that the rule that makes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zipf_analysis.tar.gz</a:t>
            </a:r>
            <a:r>
              <a:rPr lang="en-US" altLang="en-US" sz="1800" dirty="0">
                <a:solidFill>
                  <a:schemeClr val="tx1"/>
                </a:solidFill>
                <a:latin typeface="+mj-lt"/>
                <a:ea typeface="Times New Roman" panose="02020603050405020304" pitchFamily="18" charset="0"/>
              </a:rPr>
              <a:t> knows to run again; </a:t>
            </a:r>
          </a:p>
          <a:p>
            <a:pPr lvl="1" eaLnBrk="0" fontAlgn="base" hangingPunct="0">
              <a:spcBef>
                <a:spcPct val="0"/>
              </a:spcBef>
              <a:spcAft>
                <a:spcPct val="0"/>
              </a:spcAft>
              <a:buSzTx/>
            </a:pPr>
            <a:r>
              <a:rPr lang="en-US" altLang="en-US" sz="1800" dirty="0">
                <a:solidFill>
                  <a:schemeClr val="tx1"/>
                </a:solidFill>
                <a:latin typeface="+mj-lt"/>
                <a:ea typeface="Times New Roman" panose="02020603050405020304" pitchFamily="18" charset="0"/>
              </a:rPr>
              <a:t>without this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touch</a:t>
            </a:r>
            <a:r>
              <a:rPr lang="en-US" altLang="en-US" sz="1800" dirty="0">
                <a:solidFill>
                  <a:schemeClr val="tx1"/>
                </a:solidFill>
                <a:latin typeface="+mj-lt"/>
                <a:ea typeface="Times New Roman" panose="02020603050405020304" pitchFamily="18" charset="0"/>
              </a:rPr>
              <a:t>,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zipf_analysis.tar.gz </a:t>
            </a:r>
            <a:r>
              <a:rPr lang="en-US" altLang="en-US" sz="1800" dirty="0">
                <a:solidFill>
                  <a:schemeClr val="tx1"/>
                </a:solidFill>
                <a:latin typeface="+mj-lt"/>
                <a:ea typeface="Times New Roman" panose="02020603050405020304" pitchFamily="18" charset="0"/>
              </a:rPr>
              <a:t>will only be created the first time the rule is run and will not be updated on subsequent runs even if the contents of the archive directory have changed.</a:t>
            </a:r>
          </a:p>
          <a:p>
            <a:pPr marL="0" indent="0" eaLnBrk="0" fontAlgn="base" hangingPunct="0">
              <a:spcBef>
                <a:spcPct val="0"/>
              </a:spcBef>
              <a:spcAft>
                <a:spcPct val="0"/>
              </a:spcAft>
              <a:buSzTx/>
              <a:buFont typeface="Arial" pitchFamily="34" charset="0"/>
              <a:buNone/>
            </a:pPr>
            <a:endParaRPr lang="en-US" altLang="en-US" sz="1800" dirty="0">
              <a:solidFill>
                <a:schemeClr val="tx1"/>
              </a:solidFill>
              <a:latin typeface="+mj-lt"/>
            </a:endParaRPr>
          </a:p>
        </p:txBody>
      </p:sp>
    </p:spTree>
    <p:extLst>
      <p:ext uri="{BB962C8B-B14F-4D97-AF65-F5344CB8AC3E}">
        <p14:creationId xmlns:p14="http://schemas.microsoft.com/office/powerpoint/2010/main" val="1646139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Makefiles</a:t>
            </a:r>
            <a:r>
              <a:rPr lang="nl-BE" dirty="0"/>
              <a:t>: Pros &amp; </a:t>
            </a:r>
            <a:r>
              <a:rPr lang="nl-BE" dirty="0" err="1"/>
              <a:t>Cons</a:t>
            </a:r>
            <a:endParaRPr lang="en-US" altLang="en-US" dirty="0"/>
          </a:p>
        </p:txBody>
      </p:sp>
      <p:sp>
        <p:nvSpPr>
          <p:cNvPr id="13315" name="Rectangle 3"/>
          <p:cNvSpPr>
            <a:spLocks noGrp="1" noChangeArrowheads="1"/>
          </p:cNvSpPr>
          <p:nvPr>
            <p:ph type="body" idx="1"/>
          </p:nvPr>
        </p:nvSpPr>
        <p:spPr>
          <a:xfrm>
            <a:off x="540000" y="1349998"/>
            <a:ext cx="8280472" cy="5175345"/>
          </a:xfrm>
        </p:spPr>
        <p:txBody>
          <a:bodyPr/>
          <a:lstStyle/>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r>
              <a:rPr lang="en-US" altLang="en-US" b="1" dirty="0">
                <a:solidFill>
                  <a:schemeClr val="tx1"/>
                </a:solidFill>
              </a:rPr>
              <a:t>Key Points</a:t>
            </a:r>
          </a:p>
          <a:p>
            <a:pPr eaLnBrk="0" fontAlgn="base" hangingPunct="0">
              <a:spcBef>
                <a:spcPct val="0"/>
              </a:spcBef>
              <a:spcAft>
                <a:spcPct val="0"/>
              </a:spcAft>
              <a:buSzTx/>
            </a:pPr>
            <a:r>
              <a:rPr lang="en-US" dirty="0" err="1"/>
              <a:t>Makefiles</a:t>
            </a:r>
            <a:r>
              <a:rPr lang="en-US" dirty="0"/>
              <a:t> save time by automating repetitive work, and save thinking by documenting how to reproduce results.</a:t>
            </a:r>
            <a:endParaRPr lang="en-US" altLang="en-US" sz="60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113</a:t>
            </a:fld>
            <a:endParaRPr lang="nl-BE" dirty="0"/>
          </a:p>
        </p:txBody>
      </p:sp>
    </p:spTree>
    <p:extLst>
      <p:ext uri="{BB962C8B-B14F-4D97-AF65-F5344CB8AC3E}">
        <p14:creationId xmlns:p14="http://schemas.microsoft.com/office/powerpoint/2010/main" val="174054481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nl-NL" altLang="en-US" dirty="0" err="1"/>
              <a:t>Questions</a:t>
            </a:r>
            <a:endParaRPr lang="nl-NL" altLang="en-US" dirty="0"/>
          </a:p>
        </p:txBody>
      </p:sp>
      <p:sp>
        <p:nvSpPr>
          <p:cNvPr id="49155" name="Rectangle 3"/>
          <p:cNvSpPr>
            <a:spLocks noGrp="1" noChangeArrowheads="1"/>
          </p:cNvSpPr>
          <p:nvPr>
            <p:ph type="body" idx="1"/>
          </p:nvPr>
        </p:nvSpPr>
        <p:spPr>
          <a:xfrm>
            <a:off x="540000" y="1349999"/>
            <a:ext cx="8334000" cy="3519161"/>
          </a:xfrm>
        </p:spPr>
        <p:txBody>
          <a:bodyPr/>
          <a:lstStyle/>
          <a:p>
            <a:pPr eaLnBrk="1" hangingPunct="1"/>
            <a:r>
              <a:rPr lang="nl-NL" altLang="en-US" sz="2200" dirty="0" err="1"/>
              <a:t>Now</a:t>
            </a:r>
            <a:endParaRPr lang="nl-NL" altLang="en-US" sz="2200" dirty="0"/>
          </a:p>
          <a:p>
            <a:r>
              <a:rPr lang="nl-NL" altLang="en-US" sz="2200" dirty="0"/>
              <a:t>Helpdesk:</a:t>
            </a:r>
            <a:br>
              <a:rPr lang="nl-NL" altLang="en-US" sz="2200" dirty="0"/>
            </a:br>
            <a:r>
              <a:rPr lang="nl-NL" altLang="en-US" sz="2200" dirty="0">
                <a:hlinkClick r:id="rId2"/>
              </a:rPr>
              <a:t>hpcinfo@kuleuven.be</a:t>
            </a:r>
            <a:r>
              <a:rPr lang="pl-PL" altLang="en-US" sz="2200" dirty="0"/>
              <a:t> </a:t>
            </a:r>
            <a:r>
              <a:rPr lang="pl-PL" altLang="en-US" sz="2200" dirty="0" err="1"/>
              <a:t>or</a:t>
            </a:r>
            <a:r>
              <a:rPr lang="pl-PL" altLang="en-US" sz="2200" dirty="0"/>
              <a:t> </a:t>
            </a:r>
            <a:r>
              <a:rPr lang="pl-PL" altLang="en-US" sz="2200" dirty="0">
                <a:hlinkClick r:id="rId3"/>
              </a:rPr>
              <a:t>https://admin.kuleuven.be/icts/HPCinfo_form/HPC-info-formulier</a:t>
            </a:r>
            <a:endParaRPr lang="pl-PL" altLang="en-US" sz="2200" dirty="0"/>
          </a:p>
          <a:p>
            <a:pPr eaLnBrk="1" hangingPunct="1"/>
            <a:r>
              <a:rPr lang="nl-NL" altLang="en-US" sz="2200" dirty="0"/>
              <a:t>VSC web site: </a:t>
            </a:r>
            <a:r>
              <a:rPr lang="nl-BE" altLang="en-US" sz="2200" dirty="0">
                <a:hlinkClick r:id="rId4"/>
              </a:rPr>
              <a:t>https://www.vscentrum.be/</a:t>
            </a:r>
            <a:endParaRPr lang="nl-BE" altLang="en-US" sz="2200" dirty="0"/>
          </a:p>
          <a:p>
            <a:pPr eaLnBrk="1" hangingPunct="1"/>
            <a:r>
              <a:rPr lang="nl-BE" altLang="en-US" sz="2200" dirty="0"/>
              <a:t>VSC </a:t>
            </a:r>
            <a:r>
              <a:rPr lang="nl-BE" altLang="en-US" sz="2200" dirty="0" err="1"/>
              <a:t>documentation</a:t>
            </a:r>
            <a:r>
              <a:rPr lang="nl-BE" altLang="en-US" sz="2200" dirty="0"/>
              <a:t>: </a:t>
            </a:r>
            <a:r>
              <a:rPr lang="nl-BE" altLang="en-US" sz="2200" dirty="0">
                <a:hlinkClick r:id="rId5"/>
              </a:rPr>
              <a:t>https://docs.vscentrum.be/en/latest/</a:t>
            </a:r>
            <a:endParaRPr lang="nl-BE" altLang="en-US" sz="2200" dirty="0"/>
          </a:p>
          <a:p>
            <a:pPr eaLnBrk="1" hangingPunct="1"/>
            <a:r>
              <a:rPr lang="nl-BE" altLang="en-US" sz="2200" dirty="0"/>
              <a:t>VSC training agenda</a:t>
            </a:r>
            <a:r>
              <a:rPr lang="nl-BE" altLang="en-US" sz="2200"/>
              <a:t>: </a:t>
            </a:r>
            <a:r>
              <a:rPr lang="nl-BE" altLang="en-US" sz="2200">
                <a:hlinkClick r:id="rId6"/>
              </a:rPr>
              <a:t>https://</a:t>
            </a:r>
            <a:r>
              <a:rPr lang="nl-BE" altLang="en-US" sz="2200" dirty="0">
                <a:hlinkClick r:id="rId6"/>
              </a:rPr>
              <a:t>www.vscentrum.be/training</a:t>
            </a:r>
            <a:endParaRPr lang="nl-BE" altLang="en-US" sz="2200" dirty="0"/>
          </a:p>
          <a:p>
            <a:r>
              <a:rPr lang="en-US" altLang="en-US" sz="2200" dirty="0"/>
              <a:t>Systems status page: </a:t>
            </a:r>
            <a:r>
              <a:rPr lang="nl-BE" altLang="en-US" sz="2200" dirty="0">
                <a:hlinkClick r:id="rId7"/>
              </a:rPr>
              <a:t>http://status.kuleuven.be/hpc</a:t>
            </a:r>
            <a:endParaRPr lang="pl-PL" altLang="en-US" sz="2200" dirty="0"/>
          </a:p>
          <a:p>
            <a:endParaRPr lang="nl-NL" altLang="en-US" sz="2200" dirty="0"/>
          </a:p>
          <a:p>
            <a:pPr eaLnBrk="1" hangingPunct="1"/>
            <a:endParaRPr lang="nl-NL" altLang="en-US" sz="2200" dirty="0"/>
          </a:p>
          <a:p>
            <a:pPr eaLnBrk="1" hangingPunct="1"/>
            <a:endParaRPr lang="nl-NL"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114</a:t>
            </a:fld>
            <a:endParaRPr lang="nl-BE" dirty="0"/>
          </a:p>
        </p:txBody>
      </p:sp>
    </p:spTree>
    <p:extLst>
      <p:ext uri="{BB962C8B-B14F-4D97-AF65-F5344CB8AC3E}">
        <p14:creationId xmlns:p14="http://schemas.microsoft.com/office/powerpoint/2010/main" val="23757337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VSC training 2020/2021</a:t>
            </a:r>
            <a:endParaRPr lang="nl-BE" dirty="0"/>
          </a:p>
        </p:txBody>
      </p:sp>
      <p:sp>
        <p:nvSpPr>
          <p:cNvPr id="3" name="Content Placeholder 2"/>
          <p:cNvSpPr>
            <a:spLocks noGrp="1"/>
          </p:cNvSpPr>
          <p:nvPr>
            <p:ph idx="1"/>
          </p:nvPr>
        </p:nvSpPr>
        <p:spPr/>
        <p:txBody>
          <a:bodyPr/>
          <a:lstStyle/>
          <a:p>
            <a:r>
              <a:rPr lang="en-US" dirty="0"/>
              <a:t>Introductory</a:t>
            </a:r>
          </a:p>
          <a:p>
            <a:endParaRPr lang="en-US" dirty="0"/>
          </a:p>
          <a:p>
            <a:endParaRPr lang="pl-PL" dirty="0"/>
          </a:p>
          <a:p>
            <a:r>
              <a:rPr lang="en-US" dirty="0"/>
              <a:t>Intermediate</a:t>
            </a:r>
          </a:p>
          <a:p>
            <a:endParaRPr lang="en-US" dirty="0"/>
          </a:p>
          <a:p>
            <a:endParaRPr lang="en-US" dirty="0"/>
          </a:p>
          <a:p>
            <a:r>
              <a:rPr lang="en-US" dirty="0"/>
              <a:t>Advanced</a:t>
            </a:r>
            <a:endParaRPr lang="pl-PL" dirty="0"/>
          </a:p>
          <a:p>
            <a:endParaRPr lang="pl-PL" dirty="0"/>
          </a:p>
          <a:p>
            <a:r>
              <a:rPr lang="en-US" dirty="0"/>
              <a:t>Specialist track</a:t>
            </a:r>
          </a:p>
        </p:txBody>
      </p:sp>
      <p:sp>
        <p:nvSpPr>
          <p:cNvPr id="4" name="TextBox 3"/>
          <p:cNvSpPr txBox="1"/>
          <p:nvPr/>
        </p:nvSpPr>
        <p:spPr>
          <a:xfrm>
            <a:off x="1739580" y="1785590"/>
            <a:ext cx="736099" cy="369332"/>
          </a:xfrm>
          <a:prstGeom prst="rect">
            <a:avLst/>
          </a:prstGeom>
          <a:noFill/>
          <a:ln>
            <a:solidFill>
              <a:schemeClr val="tx1"/>
            </a:solidFill>
          </a:ln>
        </p:spPr>
        <p:txBody>
          <a:bodyPr wrap="none" rtlCol="0">
            <a:spAutoFit/>
          </a:bodyPr>
          <a:lstStyle/>
          <a:p>
            <a:r>
              <a:rPr lang="en-US" dirty="0">
                <a:solidFill>
                  <a:schemeClr val="tx1">
                    <a:lumMod val="75000"/>
                  </a:schemeClr>
                </a:solidFill>
              </a:rPr>
              <a:t>Linux</a:t>
            </a:r>
            <a:endParaRPr lang="nl-BE" dirty="0">
              <a:solidFill>
                <a:schemeClr val="tx1">
                  <a:lumMod val="75000"/>
                </a:schemeClr>
              </a:solidFill>
            </a:endParaRPr>
          </a:p>
        </p:txBody>
      </p:sp>
      <p:sp>
        <p:nvSpPr>
          <p:cNvPr id="5" name="TextBox 4"/>
          <p:cNvSpPr txBox="1"/>
          <p:nvPr/>
        </p:nvSpPr>
        <p:spPr>
          <a:xfrm>
            <a:off x="3140255" y="1916832"/>
            <a:ext cx="1215721" cy="369332"/>
          </a:xfrm>
          <a:prstGeom prst="rect">
            <a:avLst/>
          </a:prstGeom>
          <a:noFill/>
          <a:ln>
            <a:solidFill>
              <a:schemeClr val="tx1"/>
            </a:solidFill>
          </a:ln>
        </p:spPr>
        <p:txBody>
          <a:bodyPr wrap="square" rtlCol="0">
            <a:spAutoFit/>
          </a:bodyPr>
          <a:lstStyle/>
          <a:p>
            <a:r>
              <a:rPr lang="en-US" dirty="0">
                <a:solidFill>
                  <a:schemeClr val="tx1">
                    <a:lumMod val="75000"/>
                  </a:schemeClr>
                </a:solidFill>
              </a:rPr>
              <a:t>HPC intro</a:t>
            </a:r>
            <a:endParaRPr lang="nl-BE" dirty="0">
              <a:solidFill>
                <a:schemeClr val="tx1">
                  <a:lumMod val="75000"/>
                </a:schemeClr>
              </a:solidFill>
            </a:endParaRPr>
          </a:p>
        </p:txBody>
      </p:sp>
      <p:sp>
        <p:nvSpPr>
          <p:cNvPr id="6" name="TextBox 5"/>
          <p:cNvSpPr txBox="1"/>
          <p:nvPr/>
        </p:nvSpPr>
        <p:spPr>
          <a:xfrm>
            <a:off x="6428617" y="2271966"/>
            <a:ext cx="2567830" cy="369332"/>
          </a:xfrm>
          <a:prstGeom prst="rect">
            <a:avLst/>
          </a:prstGeom>
          <a:noFill/>
          <a:ln>
            <a:solidFill>
              <a:schemeClr val="tx1"/>
            </a:solidFill>
          </a:ln>
        </p:spPr>
        <p:txBody>
          <a:bodyPr wrap="square" rtlCol="0">
            <a:spAutoFit/>
          </a:bodyPr>
          <a:lstStyle/>
          <a:p>
            <a:r>
              <a:rPr lang="en-US" dirty="0">
                <a:solidFill>
                  <a:schemeClr val="tx1">
                    <a:lumMod val="75000"/>
                  </a:schemeClr>
                </a:solidFill>
              </a:rPr>
              <a:t>Version control with </a:t>
            </a:r>
            <a:r>
              <a:rPr lang="en-US" dirty="0" err="1">
                <a:solidFill>
                  <a:schemeClr val="tx1">
                    <a:lumMod val="75000"/>
                  </a:schemeClr>
                </a:solidFill>
              </a:rPr>
              <a:t>Git</a:t>
            </a:r>
            <a:endParaRPr lang="nl-BE" dirty="0">
              <a:solidFill>
                <a:schemeClr val="tx1">
                  <a:lumMod val="75000"/>
                </a:schemeClr>
              </a:solidFill>
            </a:endParaRPr>
          </a:p>
        </p:txBody>
      </p:sp>
      <p:sp>
        <p:nvSpPr>
          <p:cNvPr id="7" name="TextBox 6"/>
          <p:cNvSpPr txBox="1"/>
          <p:nvPr/>
        </p:nvSpPr>
        <p:spPr>
          <a:xfrm>
            <a:off x="4597739" y="2775288"/>
            <a:ext cx="3615376" cy="1754326"/>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solidFill>
                  <a:schemeClr val="tx1">
                    <a:lumMod val="75000"/>
                  </a:schemeClr>
                </a:solidFill>
              </a:rPr>
              <a:t>Python as a second language</a:t>
            </a:r>
          </a:p>
          <a:p>
            <a:pPr marL="285750" indent="-285750">
              <a:buFont typeface="Arial" panose="020B0604020202020204" pitchFamily="34" charset="0"/>
              <a:buChar char="•"/>
            </a:pPr>
            <a:r>
              <a:rPr lang="en-US" dirty="0">
                <a:solidFill>
                  <a:schemeClr val="tx1">
                    <a:lumMod val="75000"/>
                  </a:schemeClr>
                </a:solidFill>
              </a:rPr>
              <a:t>Python: System programming</a:t>
            </a:r>
          </a:p>
          <a:p>
            <a:pPr marL="285750" indent="-285750">
              <a:buFont typeface="Arial" panose="020B0604020202020204" pitchFamily="34" charset="0"/>
              <a:buChar char="•"/>
            </a:pPr>
            <a:r>
              <a:rPr lang="en-US" dirty="0">
                <a:solidFill>
                  <a:schemeClr val="tx1">
                    <a:lumMod val="75000"/>
                  </a:schemeClr>
                </a:solidFill>
              </a:rPr>
              <a:t>Scientific Python</a:t>
            </a:r>
          </a:p>
          <a:p>
            <a:pPr marL="285750" indent="-285750">
              <a:buFont typeface="Arial" panose="020B0604020202020204" pitchFamily="34" charset="0"/>
              <a:buChar char="•"/>
            </a:pPr>
            <a:r>
              <a:rPr lang="en-US" dirty="0">
                <a:solidFill>
                  <a:schemeClr val="tx1">
                    <a:lumMod val="75000"/>
                  </a:schemeClr>
                </a:solidFill>
              </a:rPr>
              <a:t>Software engineering</a:t>
            </a:r>
          </a:p>
          <a:p>
            <a:pPr marL="285750" indent="-285750">
              <a:buFont typeface="Arial" panose="020B0604020202020204" pitchFamily="34" charset="0"/>
              <a:buChar char="•"/>
            </a:pPr>
            <a:r>
              <a:rPr lang="en-US" dirty="0">
                <a:solidFill>
                  <a:schemeClr val="tx1">
                    <a:lumMod val="75000"/>
                  </a:schemeClr>
                </a:solidFill>
              </a:rPr>
              <a:t>Python for data science</a:t>
            </a:r>
          </a:p>
          <a:p>
            <a:pPr marL="285750" indent="-285750">
              <a:buFont typeface="Arial" panose="020B0604020202020204" pitchFamily="34" charset="0"/>
              <a:buChar char="•"/>
            </a:pPr>
            <a:r>
              <a:rPr lang="en-US" dirty="0">
                <a:solidFill>
                  <a:schemeClr val="tx1">
                    <a:lumMod val="75000"/>
                  </a:schemeClr>
                </a:solidFill>
              </a:rPr>
              <a:t>Python for machine learning</a:t>
            </a:r>
            <a:endParaRPr lang="nl-BE" dirty="0">
              <a:solidFill>
                <a:schemeClr val="tx1">
                  <a:lumMod val="75000"/>
                </a:schemeClr>
              </a:solidFill>
            </a:endParaRPr>
          </a:p>
        </p:txBody>
      </p:sp>
      <p:sp>
        <p:nvSpPr>
          <p:cNvPr id="8" name="TextBox 7"/>
          <p:cNvSpPr txBox="1"/>
          <p:nvPr/>
        </p:nvSpPr>
        <p:spPr>
          <a:xfrm>
            <a:off x="3812465" y="2981629"/>
            <a:ext cx="326884" cy="369332"/>
          </a:xfrm>
          <a:prstGeom prst="rect">
            <a:avLst/>
          </a:prstGeom>
          <a:noFill/>
          <a:ln>
            <a:solidFill>
              <a:schemeClr val="tx1"/>
            </a:solidFill>
          </a:ln>
        </p:spPr>
        <p:txBody>
          <a:bodyPr wrap="square" rtlCol="0">
            <a:spAutoFit/>
          </a:bodyPr>
          <a:lstStyle/>
          <a:p>
            <a:r>
              <a:rPr lang="en-US" dirty="0">
                <a:solidFill>
                  <a:schemeClr val="tx1">
                    <a:lumMod val="75000"/>
                  </a:schemeClr>
                </a:solidFill>
              </a:rPr>
              <a:t>C</a:t>
            </a:r>
          </a:p>
        </p:txBody>
      </p:sp>
      <p:sp>
        <p:nvSpPr>
          <p:cNvPr id="9" name="TextBox 8"/>
          <p:cNvSpPr txBox="1"/>
          <p:nvPr/>
        </p:nvSpPr>
        <p:spPr>
          <a:xfrm>
            <a:off x="3041629" y="1288796"/>
            <a:ext cx="877163" cy="369332"/>
          </a:xfrm>
          <a:prstGeom prst="rect">
            <a:avLst/>
          </a:prstGeom>
          <a:noFill/>
          <a:ln>
            <a:solidFill>
              <a:schemeClr val="tx1"/>
            </a:solidFill>
          </a:ln>
        </p:spPr>
        <p:txBody>
          <a:bodyPr wrap="none" rtlCol="0">
            <a:spAutoFit/>
          </a:bodyPr>
          <a:lstStyle/>
          <a:p>
            <a:r>
              <a:rPr lang="en-US" dirty="0" err="1">
                <a:solidFill>
                  <a:schemeClr val="tx1">
                    <a:lumMod val="75000"/>
                  </a:schemeClr>
                </a:solidFill>
              </a:rPr>
              <a:t>Matlab</a:t>
            </a:r>
            <a:endParaRPr lang="nl-BE" dirty="0">
              <a:solidFill>
                <a:schemeClr val="tx1">
                  <a:lumMod val="75000"/>
                </a:schemeClr>
              </a:solidFill>
            </a:endParaRPr>
          </a:p>
        </p:txBody>
      </p:sp>
      <p:sp>
        <p:nvSpPr>
          <p:cNvPr id="10" name="TextBox 9"/>
          <p:cNvSpPr txBox="1"/>
          <p:nvPr/>
        </p:nvSpPr>
        <p:spPr>
          <a:xfrm>
            <a:off x="5310255" y="4535896"/>
            <a:ext cx="1095172" cy="369332"/>
          </a:xfrm>
          <a:prstGeom prst="rect">
            <a:avLst/>
          </a:prstGeom>
          <a:noFill/>
          <a:ln>
            <a:solidFill>
              <a:schemeClr val="tx1"/>
            </a:solidFill>
          </a:ln>
        </p:spPr>
        <p:txBody>
          <a:bodyPr wrap="none" rtlCol="0">
            <a:spAutoFit/>
          </a:bodyPr>
          <a:lstStyle/>
          <a:p>
            <a:r>
              <a:rPr lang="en-US" dirty="0" err="1">
                <a:solidFill>
                  <a:schemeClr val="tx1">
                    <a:lumMod val="75000"/>
                  </a:schemeClr>
                </a:solidFill>
              </a:rPr>
              <a:t>OpenMP</a:t>
            </a:r>
            <a:endParaRPr lang="nl-BE" dirty="0">
              <a:solidFill>
                <a:schemeClr val="tx1">
                  <a:lumMod val="75000"/>
                </a:schemeClr>
              </a:solidFill>
            </a:endParaRPr>
          </a:p>
        </p:txBody>
      </p:sp>
      <p:sp>
        <p:nvSpPr>
          <p:cNvPr id="11" name="TextBox 10"/>
          <p:cNvSpPr txBox="1"/>
          <p:nvPr/>
        </p:nvSpPr>
        <p:spPr>
          <a:xfrm>
            <a:off x="4705449" y="4723004"/>
            <a:ext cx="595035" cy="369332"/>
          </a:xfrm>
          <a:prstGeom prst="rect">
            <a:avLst/>
          </a:prstGeom>
          <a:noFill/>
          <a:ln>
            <a:solidFill>
              <a:schemeClr val="tx1"/>
            </a:solidFill>
          </a:ln>
        </p:spPr>
        <p:txBody>
          <a:bodyPr wrap="none" rtlCol="0">
            <a:spAutoFit/>
          </a:bodyPr>
          <a:lstStyle/>
          <a:p>
            <a:r>
              <a:rPr lang="en-US" dirty="0">
                <a:solidFill>
                  <a:schemeClr val="tx1">
                    <a:lumMod val="75000"/>
                  </a:schemeClr>
                </a:solidFill>
              </a:rPr>
              <a:t>MPI</a:t>
            </a:r>
            <a:endParaRPr lang="nl-BE" dirty="0">
              <a:solidFill>
                <a:schemeClr val="tx1">
                  <a:lumMod val="75000"/>
                </a:schemeClr>
              </a:solidFill>
            </a:endParaRPr>
          </a:p>
        </p:txBody>
      </p:sp>
      <p:cxnSp>
        <p:nvCxnSpPr>
          <p:cNvPr id="13" name="Straight Arrow Connector 12"/>
          <p:cNvCxnSpPr>
            <a:endCxn id="5" idx="1"/>
          </p:cNvCxnSpPr>
          <p:nvPr/>
        </p:nvCxnSpPr>
        <p:spPr>
          <a:xfrm>
            <a:off x="2496865" y="1970256"/>
            <a:ext cx="643390" cy="131242"/>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496865" y="1958128"/>
            <a:ext cx="808191" cy="123558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496865" y="1962437"/>
            <a:ext cx="1315600" cy="1019192"/>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20" idx="3"/>
            <a:endCxn id="10" idx="1"/>
          </p:cNvCxnSpPr>
          <p:nvPr/>
        </p:nvCxnSpPr>
        <p:spPr>
          <a:xfrm>
            <a:off x="3635896" y="3757682"/>
            <a:ext cx="1674359" cy="96288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1" idx="1"/>
          </p:cNvCxnSpPr>
          <p:nvPr/>
        </p:nvCxnSpPr>
        <p:spPr>
          <a:xfrm>
            <a:off x="3661887" y="3782405"/>
            <a:ext cx="1043562" cy="112526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355291" y="247524"/>
            <a:ext cx="1588897" cy="923330"/>
          </a:xfrm>
          <a:prstGeom prst="rect">
            <a:avLst/>
          </a:prstGeom>
          <a:noFill/>
          <a:ln w="19050">
            <a:solidFill>
              <a:schemeClr val="tx1"/>
            </a:solidFill>
          </a:ln>
        </p:spPr>
        <p:txBody>
          <a:bodyPr wrap="none" rtlCol="0">
            <a:spAutoFit/>
          </a:bodyPr>
          <a:lstStyle/>
          <a:p>
            <a:r>
              <a:rPr lang="en-US" dirty="0"/>
              <a:t>Info sessions</a:t>
            </a:r>
            <a:r>
              <a:rPr lang="pl-PL" dirty="0"/>
              <a:t>:</a:t>
            </a:r>
            <a:endParaRPr lang="en-US" dirty="0"/>
          </a:p>
          <a:p>
            <a:pPr marL="285750" indent="-285750">
              <a:buFont typeface="Arial" panose="020B0604020202020204" pitchFamily="34" charset="0"/>
              <a:buChar char="•"/>
            </a:pPr>
            <a:r>
              <a:rPr lang="en-US" dirty="0"/>
              <a:t>Containers</a:t>
            </a:r>
          </a:p>
          <a:p>
            <a:pPr marL="285750" indent="-285750">
              <a:buFont typeface="Arial" panose="020B0604020202020204" pitchFamily="34" charset="0"/>
              <a:buChar char="•"/>
            </a:pPr>
            <a:r>
              <a:rPr lang="en-US" dirty="0"/>
              <a:t>Notebooks</a:t>
            </a:r>
          </a:p>
        </p:txBody>
      </p:sp>
      <p:sp>
        <p:nvSpPr>
          <p:cNvPr id="18" name="TextBox 17"/>
          <p:cNvSpPr txBox="1"/>
          <p:nvPr/>
        </p:nvSpPr>
        <p:spPr>
          <a:xfrm>
            <a:off x="6428616" y="4576523"/>
            <a:ext cx="2567830" cy="369332"/>
          </a:xfrm>
          <a:prstGeom prst="rect">
            <a:avLst/>
          </a:prstGeom>
          <a:noFill/>
          <a:ln>
            <a:solidFill>
              <a:schemeClr val="tx1"/>
            </a:solidFill>
          </a:ln>
        </p:spPr>
        <p:txBody>
          <a:bodyPr wrap="square" rtlCol="0">
            <a:spAutoFit/>
          </a:bodyPr>
          <a:lstStyle/>
          <a:p>
            <a:pPr algn="ctr"/>
            <a:r>
              <a:rPr lang="pl-PL" dirty="0">
                <a:solidFill>
                  <a:schemeClr val="tx1">
                    <a:lumMod val="75000"/>
                  </a:schemeClr>
                </a:solidFill>
              </a:rPr>
              <a:t>Debugging </a:t>
            </a:r>
            <a:r>
              <a:rPr lang="pl-PL" dirty="0" err="1">
                <a:solidFill>
                  <a:schemeClr val="tx1">
                    <a:lumMod val="75000"/>
                  </a:schemeClr>
                </a:solidFill>
              </a:rPr>
              <a:t>techniques</a:t>
            </a:r>
            <a:endParaRPr lang="nl-BE" dirty="0">
              <a:solidFill>
                <a:schemeClr val="tx1">
                  <a:lumMod val="75000"/>
                </a:schemeClr>
              </a:solidFill>
            </a:endParaRPr>
          </a:p>
        </p:txBody>
      </p:sp>
      <p:sp>
        <p:nvSpPr>
          <p:cNvPr id="15" name="Slide Number Placeholder 14"/>
          <p:cNvSpPr>
            <a:spLocks noGrp="1"/>
          </p:cNvSpPr>
          <p:nvPr>
            <p:ph type="sldNum" sz="quarter" idx="12"/>
          </p:nvPr>
        </p:nvSpPr>
        <p:spPr/>
        <p:txBody>
          <a:bodyPr/>
          <a:lstStyle/>
          <a:p>
            <a:fld id="{2266C759-6229-40DE-AD56-03C6C1B55D06}" type="slidenum">
              <a:rPr lang="nl-BE" smtClean="0"/>
              <a:pPr/>
              <a:t>115</a:t>
            </a:fld>
            <a:endParaRPr lang="nl-BE"/>
          </a:p>
        </p:txBody>
      </p:sp>
      <p:sp>
        <p:nvSpPr>
          <p:cNvPr id="20" name="TextBox 19"/>
          <p:cNvSpPr txBox="1"/>
          <p:nvPr/>
        </p:nvSpPr>
        <p:spPr>
          <a:xfrm>
            <a:off x="873601" y="3573016"/>
            <a:ext cx="2762295" cy="369332"/>
          </a:xfrm>
          <a:prstGeom prst="rect">
            <a:avLst/>
          </a:prstGeom>
          <a:noFill/>
          <a:ln>
            <a:solidFill>
              <a:schemeClr val="tx1"/>
            </a:solidFill>
          </a:ln>
        </p:spPr>
        <p:txBody>
          <a:bodyPr wrap="none" rtlCol="0">
            <a:spAutoFit/>
          </a:bodyPr>
          <a:lstStyle/>
          <a:p>
            <a:r>
              <a:rPr lang="pl-PL" dirty="0">
                <a:solidFill>
                  <a:schemeClr val="tx1">
                    <a:lumMod val="75000"/>
                  </a:schemeClr>
                </a:solidFill>
              </a:rPr>
              <a:t>Fortran for </a:t>
            </a:r>
            <a:r>
              <a:rPr lang="pl-PL" dirty="0" err="1">
                <a:solidFill>
                  <a:schemeClr val="tx1">
                    <a:lumMod val="75000"/>
                  </a:schemeClr>
                </a:solidFill>
              </a:rPr>
              <a:t>programmers</a:t>
            </a:r>
            <a:r>
              <a:rPr lang="pl-PL" dirty="0">
                <a:solidFill>
                  <a:schemeClr val="tx1">
                    <a:lumMod val="75000"/>
                  </a:schemeClr>
                </a:solidFill>
              </a:rPr>
              <a:t> </a:t>
            </a:r>
            <a:endParaRPr lang="nl-BE" dirty="0">
              <a:solidFill>
                <a:schemeClr val="tx1">
                  <a:lumMod val="75000"/>
                </a:schemeClr>
              </a:solidFill>
            </a:endParaRPr>
          </a:p>
        </p:txBody>
      </p:sp>
      <p:sp>
        <p:nvSpPr>
          <p:cNvPr id="25" name="TextBox 24"/>
          <p:cNvSpPr txBox="1"/>
          <p:nvPr/>
        </p:nvSpPr>
        <p:spPr>
          <a:xfrm>
            <a:off x="2942768" y="5235722"/>
            <a:ext cx="2567830" cy="369332"/>
          </a:xfrm>
          <a:prstGeom prst="rect">
            <a:avLst/>
          </a:prstGeom>
          <a:noFill/>
          <a:ln>
            <a:solidFill>
              <a:schemeClr val="tx1"/>
            </a:solidFill>
          </a:ln>
        </p:spPr>
        <p:txBody>
          <a:bodyPr wrap="square" rtlCol="0">
            <a:spAutoFit/>
          </a:bodyPr>
          <a:lstStyle/>
          <a:p>
            <a:pPr algn="ctr"/>
            <a:r>
              <a:rPr lang="en-US" dirty="0">
                <a:solidFill>
                  <a:schemeClr val="tx1">
                    <a:lumMod val="75000"/>
                  </a:schemeClr>
                </a:solidFill>
              </a:rPr>
              <a:t>?</a:t>
            </a:r>
            <a:endParaRPr lang="nl-BE" dirty="0">
              <a:solidFill>
                <a:schemeClr val="tx1">
                  <a:lumMod val="75000"/>
                </a:schemeClr>
              </a:solidFill>
            </a:endParaRPr>
          </a:p>
        </p:txBody>
      </p:sp>
      <p:sp>
        <p:nvSpPr>
          <p:cNvPr id="27" name="TextBox 26"/>
          <p:cNvSpPr txBox="1"/>
          <p:nvPr/>
        </p:nvSpPr>
        <p:spPr>
          <a:xfrm>
            <a:off x="1529561" y="4427820"/>
            <a:ext cx="1787669" cy="369332"/>
          </a:xfrm>
          <a:prstGeom prst="rect">
            <a:avLst/>
          </a:prstGeom>
          <a:noFill/>
          <a:ln>
            <a:solidFill>
              <a:schemeClr val="tx1"/>
            </a:solidFill>
          </a:ln>
        </p:spPr>
        <p:txBody>
          <a:bodyPr wrap="none" rtlCol="0">
            <a:spAutoFit/>
          </a:bodyPr>
          <a:lstStyle/>
          <a:p>
            <a:r>
              <a:rPr lang="en-US" dirty="0">
                <a:solidFill>
                  <a:schemeClr val="tx1">
                    <a:lumMod val="75000"/>
                  </a:schemeClr>
                </a:solidFill>
              </a:rPr>
              <a:t>Python for HPC</a:t>
            </a:r>
            <a:endParaRPr lang="nl-BE" dirty="0">
              <a:solidFill>
                <a:schemeClr val="tx1">
                  <a:lumMod val="75000"/>
                </a:schemeClr>
              </a:solidFill>
            </a:endParaRPr>
          </a:p>
        </p:txBody>
      </p:sp>
      <p:sp>
        <p:nvSpPr>
          <p:cNvPr id="16" name="Rectangle 15"/>
          <p:cNvSpPr/>
          <p:nvPr/>
        </p:nvSpPr>
        <p:spPr>
          <a:xfrm>
            <a:off x="107504" y="5950580"/>
            <a:ext cx="5328592" cy="369332"/>
          </a:xfrm>
          <a:prstGeom prst="rect">
            <a:avLst/>
          </a:prstGeom>
          <a:ln w="19050">
            <a:solidFill>
              <a:srgbClr val="FF0000"/>
            </a:solidFill>
          </a:ln>
        </p:spPr>
        <p:txBody>
          <a:bodyPr wrap="square">
            <a:spAutoFit/>
          </a:bodyPr>
          <a:lstStyle/>
          <a:p>
            <a:pPr marL="342900" indent="-342900" algn="ctr"/>
            <a:r>
              <a:rPr lang="pl-PL" altLang="en-US" dirty="0" err="1"/>
              <a:t>Stay</a:t>
            </a:r>
            <a:r>
              <a:rPr lang="pl-PL" altLang="en-US" dirty="0"/>
              <a:t> </a:t>
            </a:r>
            <a:r>
              <a:rPr lang="pl-PL" altLang="en-US" dirty="0" err="1"/>
              <a:t>up</a:t>
            </a:r>
            <a:r>
              <a:rPr lang="pl-PL" altLang="en-US" dirty="0"/>
              <a:t>-to-</a:t>
            </a:r>
            <a:r>
              <a:rPr lang="pl-PL" altLang="en-US" dirty="0" err="1"/>
              <a:t>date</a:t>
            </a:r>
            <a:r>
              <a:rPr lang="pl-PL" altLang="en-US" dirty="0"/>
              <a:t> </a:t>
            </a:r>
            <a:r>
              <a:rPr lang="pl-PL" altLang="en-US" dirty="0">
                <a:hlinkClick r:id="rId2"/>
              </a:rPr>
              <a:t>https://www.vscentrum.be/training</a:t>
            </a:r>
            <a:r>
              <a:rPr lang="en-US" altLang="en-US" dirty="0"/>
              <a:t> </a:t>
            </a:r>
          </a:p>
        </p:txBody>
      </p:sp>
      <p:cxnSp>
        <p:nvCxnSpPr>
          <p:cNvPr id="28" name="Straight Arrow Connector 27"/>
          <p:cNvCxnSpPr/>
          <p:nvPr/>
        </p:nvCxnSpPr>
        <p:spPr>
          <a:xfrm flipV="1">
            <a:off x="4355976" y="1680084"/>
            <a:ext cx="409726" cy="306883"/>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766622" y="1405701"/>
            <a:ext cx="1629034"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for HPC</a:t>
            </a:r>
            <a:endParaRPr lang="nl-BE" dirty="0">
              <a:solidFill>
                <a:schemeClr val="tx1">
                  <a:lumMod val="75000"/>
                </a:schemeClr>
              </a:solidFill>
            </a:endParaRPr>
          </a:p>
        </p:txBody>
      </p:sp>
      <p:cxnSp>
        <p:nvCxnSpPr>
          <p:cNvPr id="30" name="Straight Arrow Connector 29"/>
          <p:cNvCxnSpPr>
            <a:stCxn id="29" idx="3"/>
          </p:cNvCxnSpPr>
          <p:nvPr/>
        </p:nvCxnSpPr>
        <p:spPr>
          <a:xfrm flipV="1">
            <a:off x="6395656" y="1444710"/>
            <a:ext cx="306645" cy="145657"/>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685778" y="1288066"/>
            <a:ext cx="1725560"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a:t>
            </a:r>
            <a:r>
              <a:rPr lang="pl-PL" dirty="0" err="1">
                <a:solidFill>
                  <a:schemeClr val="tx1">
                    <a:lumMod val="75000"/>
                  </a:schemeClr>
                </a:solidFill>
              </a:rPr>
              <a:t>scripting</a:t>
            </a:r>
            <a:endParaRPr lang="nl-BE" dirty="0">
              <a:solidFill>
                <a:schemeClr val="tx1">
                  <a:lumMod val="75000"/>
                </a:schemeClr>
              </a:solidFill>
            </a:endParaRPr>
          </a:p>
        </p:txBody>
      </p:sp>
      <p:cxnSp>
        <p:nvCxnSpPr>
          <p:cNvPr id="31" name="Straight Arrow Connector 30"/>
          <p:cNvCxnSpPr/>
          <p:nvPr/>
        </p:nvCxnSpPr>
        <p:spPr>
          <a:xfrm>
            <a:off x="7020273" y="1657398"/>
            <a:ext cx="223213" cy="202968"/>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015667" y="1860366"/>
            <a:ext cx="1393728"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a:t>
            </a:r>
            <a:r>
              <a:rPr lang="pl-PL" dirty="0" err="1">
                <a:solidFill>
                  <a:schemeClr val="tx1">
                    <a:lumMod val="75000"/>
                  </a:schemeClr>
                </a:solidFill>
              </a:rPr>
              <a:t>tools</a:t>
            </a:r>
            <a:endParaRPr lang="nl-BE" dirty="0">
              <a:solidFill>
                <a:schemeClr val="tx1">
                  <a:lumMod val="75000"/>
                </a:schemeClr>
              </a:solidFill>
            </a:endParaRPr>
          </a:p>
        </p:txBody>
      </p:sp>
      <p:sp>
        <p:nvSpPr>
          <p:cNvPr id="35" name="TextBox 34"/>
          <p:cNvSpPr txBox="1"/>
          <p:nvPr/>
        </p:nvSpPr>
        <p:spPr>
          <a:xfrm>
            <a:off x="4757454" y="2350255"/>
            <a:ext cx="1272484" cy="369332"/>
          </a:xfrm>
          <a:prstGeom prst="rect">
            <a:avLst/>
          </a:prstGeom>
          <a:noFill/>
          <a:ln>
            <a:solidFill>
              <a:schemeClr val="tx1"/>
            </a:solidFill>
          </a:ln>
        </p:spPr>
        <p:txBody>
          <a:bodyPr wrap="square" rtlCol="0">
            <a:spAutoFit/>
          </a:bodyPr>
          <a:lstStyle/>
          <a:p>
            <a:r>
              <a:rPr lang="pl-PL" dirty="0" err="1">
                <a:solidFill>
                  <a:schemeClr val="tx1">
                    <a:lumMod val="75000"/>
                  </a:schemeClr>
                </a:solidFill>
              </a:rPr>
              <a:t>Make</a:t>
            </a:r>
            <a:r>
              <a:rPr lang="pl-PL" dirty="0">
                <a:solidFill>
                  <a:schemeClr val="tx1">
                    <a:lumMod val="75000"/>
                  </a:schemeClr>
                </a:solidFill>
              </a:rPr>
              <a:t> </a:t>
            </a:r>
            <a:r>
              <a:rPr lang="pl-PL" dirty="0" err="1">
                <a:solidFill>
                  <a:schemeClr val="tx1">
                    <a:lumMod val="75000"/>
                  </a:schemeClr>
                </a:solidFill>
              </a:rPr>
              <a:t>intro</a:t>
            </a:r>
            <a:endParaRPr lang="nl-BE" dirty="0">
              <a:solidFill>
                <a:schemeClr val="tx1">
                  <a:lumMod val="75000"/>
                </a:schemeClr>
              </a:solidFill>
            </a:endParaRPr>
          </a:p>
        </p:txBody>
      </p:sp>
      <p:sp>
        <p:nvSpPr>
          <p:cNvPr id="36" name="TextBox 35"/>
          <p:cNvSpPr txBox="1"/>
          <p:nvPr/>
        </p:nvSpPr>
        <p:spPr>
          <a:xfrm>
            <a:off x="613440" y="3193714"/>
            <a:ext cx="3031599" cy="369332"/>
          </a:xfrm>
          <a:prstGeom prst="rect">
            <a:avLst/>
          </a:prstGeom>
          <a:noFill/>
          <a:ln>
            <a:solidFill>
              <a:schemeClr val="tx1"/>
            </a:solidFill>
          </a:ln>
        </p:spPr>
        <p:txBody>
          <a:bodyPr wrap="none" rtlCol="0">
            <a:spAutoFit/>
          </a:bodyPr>
          <a:lstStyle/>
          <a:p>
            <a:r>
              <a:rPr lang="en-US" dirty="0">
                <a:solidFill>
                  <a:schemeClr val="tx1">
                    <a:lumMod val="75000"/>
                  </a:schemeClr>
                </a:solidFill>
              </a:rPr>
              <a:t>C++ for scientific computing</a:t>
            </a:r>
            <a:endParaRPr lang="nl-BE" dirty="0">
              <a:solidFill>
                <a:schemeClr val="tx1">
                  <a:lumMod val="75000"/>
                </a:schemeClr>
              </a:solidFill>
            </a:endParaRPr>
          </a:p>
        </p:txBody>
      </p:sp>
      <p:sp>
        <p:nvSpPr>
          <p:cNvPr id="34" name="TextBox 33"/>
          <p:cNvSpPr txBox="1"/>
          <p:nvPr/>
        </p:nvSpPr>
        <p:spPr>
          <a:xfrm>
            <a:off x="6413744" y="5062973"/>
            <a:ext cx="2567830" cy="369332"/>
          </a:xfrm>
          <a:prstGeom prst="rect">
            <a:avLst/>
          </a:prstGeom>
          <a:noFill/>
          <a:ln>
            <a:solidFill>
              <a:schemeClr val="tx1"/>
            </a:solidFill>
          </a:ln>
        </p:spPr>
        <p:txBody>
          <a:bodyPr wrap="square" rtlCol="0">
            <a:spAutoFit/>
          </a:bodyPr>
          <a:lstStyle/>
          <a:p>
            <a:pPr algn="ctr"/>
            <a:r>
              <a:rPr lang="en-US" dirty="0">
                <a:solidFill>
                  <a:schemeClr val="tx1">
                    <a:lumMod val="75000"/>
                  </a:schemeClr>
                </a:solidFill>
              </a:rPr>
              <a:t>Code optimization</a:t>
            </a:r>
            <a:endParaRPr lang="nl-BE" dirty="0">
              <a:solidFill>
                <a:schemeClr val="tx1">
                  <a:lumMod val="75000"/>
                </a:schemeClr>
              </a:solidFill>
            </a:endParaRPr>
          </a:p>
        </p:txBody>
      </p:sp>
      <p:sp>
        <p:nvSpPr>
          <p:cNvPr id="37" name="TextBox 36"/>
          <p:cNvSpPr txBox="1"/>
          <p:nvPr/>
        </p:nvSpPr>
        <p:spPr>
          <a:xfrm>
            <a:off x="4757454" y="1877978"/>
            <a:ext cx="1581178" cy="369332"/>
          </a:xfrm>
          <a:prstGeom prst="rect">
            <a:avLst/>
          </a:prstGeom>
          <a:noFill/>
          <a:ln>
            <a:solidFill>
              <a:schemeClr val="tx1"/>
            </a:solidFill>
          </a:ln>
        </p:spPr>
        <p:txBody>
          <a:bodyPr wrap="square" rtlCol="0">
            <a:spAutoFit/>
          </a:bodyPr>
          <a:lstStyle/>
          <a:p>
            <a:r>
              <a:rPr lang="en-US" dirty="0"/>
              <a:t>w</a:t>
            </a:r>
            <a:r>
              <a:rPr lang="pl-PL" dirty="0" err="1"/>
              <a:t>orker</a:t>
            </a:r>
            <a:r>
              <a:rPr lang="en-US" dirty="0"/>
              <a:t>/</a:t>
            </a:r>
            <a:r>
              <a:rPr lang="en-US" dirty="0" err="1"/>
              <a:t>atools</a:t>
            </a:r>
            <a:endParaRPr lang="en-US" dirty="0"/>
          </a:p>
        </p:txBody>
      </p:sp>
    </p:spTree>
    <p:extLst>
      <p:ext uri="{BB962C8B-B14F-4D97-AF65-F5344CB8AC3E}">
        <p14:creationId xmlns:p14="http://schemas.microsoft.com/office/powerpoint/2010/main" val="401999716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6516215" y="-24340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a:t>Hands-on</a:t>
            </a:r>
            <a:r>
              <a:rPr lang="pl-PL" altLang="en-US" dirty="0"/>
              <a:t> </a:t>
            </a:r>
            <a:r>
              <a:rPr lang="en-US" altLang="en-US" dirty="0"/>
              <a:t>8</a:t>
            </a:r>
            <a:endParaRPr lang="nl-BE" altLang="en-US" dirty="0"/>
          </a:p>
        </p:txBody>
      </p:sp>
      <p:sp>
        <p:nvSpPr>
          <p:cNvPr id="48131" name="Tijdelijke aanduiding voor inhoud 2"/>
          <p:cNvSpPr>
            <a:spLocks noGrp="1"/>
          </p:cNvSpPr>
          <p:nvPr>
            <p:ph idx="1"/>
          </p:nvPr>
        </p:nvSpPr>
        <p:spPr>
          <a:xfrm>
            <a:off x="107504" y="1412776"/>
            <a:ext cx="9108000" cy="4428000"/>
          </a:xfrm>
        </p:spPr>
        <p:txBody>
          <a:bodyPr lIns="0"/>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116</a:t>
            </a:fld>
            <a:endParaRPr lang="nl-BE" dirty="0"/>
          </a:p>
        </p:txBody>
      </p:sp>
      <p:sp>
        <p:nvSpPr>
          <p:cNvPr id="6" name="Rectangle 3"/>
          <p:cNvSpPr txBox="1">
            <a:spLocks noChangeArrowheads="1"/>
          </p:cNvSpPr>
          <p:nvPr/>
        </p:nvSpPr>
        <p:spPr>
          <a:xfrm>
            <a:off x="540000" y="1349998"/>
            <a:ext cx="8334000" cy="517534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t>Compiling LAPACK as a shared library in </a:t>
            </a:r>
            <a:r>
              <a:rPr lang="en-US" sz="1800" dirty="0" err="1"/>
              <a:t>linux</a:t>
            </a:r>
            <a:r>
              <a:rPr lang="en-US" sz="1800" dirty="0"/>
              <a:t> </a:t>
            </a:r>
          </a:p>
          <a:p>
            <a:endParaRPr lang="en-US" sz="1800" dirty="0"/>
          </a:p>
          <a:p>
            <a:r>
              <a:rPr lang="en-US" sz="1800" dirty="0"/>
              <a:t>Download LAPACK (e.g. version 3.3.0) from </a:t>
            </a:r>
            <a:r>
              <a:rPr lang="en-US" sz="1800" dirty="0">
                <a:hlinkClick r:id="rId3"/>
              </a:rPr>
              <a:t>http://www.netlib.org/lapack/</a:t>
            </a:r>
            <a:endParaRPr lang="en-US" sz="1800" dirty="0"/>
          </a:p>
          <a:p>
            <a:endParaRPr lang="en-US" sz="1800" dirty="0"/>
          </a:p>
          <a:p>
            <a:r>
              <a:rPr lang="en-US" sz="1800" dirty="0"/>
              <a:t>Modify the files </a:t>
            </a:r>
          </a:p>
          <a:p>
            <a:pPr marL="360000" lvl="1" indent="0">
              <a:buNone/>
            </a:pPr>
            <a:r>
              <a:rPr lang="en-US" sz="1800" dirty="0">
                <a:latin typeface="Courier New" panose="02070309020205020404" pitchFamily="49" charset="0"/>
                <a:cs typeface="Courier New" panose="02070309020205020404" pitchFamily="49" charset="0"/>
              </a:rPr>
              <a:t>(1) {path}/make.inc</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(2) {path}/SRC/</a:t>
            </a:r>
            <a:r>
              <a:rPr lang="en-US" sz="1800" dirty="0" err="1">
                <a:latin typeface="Courier New" panose="02070309020205020404" pitchFamily="49" charset="0"/>
                <a:cs typeface="Courier New" panose="02070309020205020404" pitchFamily="49" charset="0"/>
              </a:rPr>
              <a:t>Makefile</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(3) {path}/BLAS/SRC/</a:t>
            </a:r>
            <a:r>
              <a:rPr lang="en-US" sz="1800" dirty="0" err="1">
                <a:latin typeface="Courier New" panose="02070309020205020404" pitchFamily="49" charset="0"/>
                <a:cs typeface="Courier New" panose="02070309020205020404" pitchFamily="49" charset="0"/>
              </a:rPr>
              <a:t>Makefile</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(4) {path}/</a:t>
            </a:r>
            <a:r>
              <a:rPr lang="en-US" sz="1800" dirty="0" err="1">
                <a:latin typeface="Courier New" panose="02070309020205020404" pitchFamily="49" charset="0"/>
                <a:cs typeface="Courier New" panose="02070309020205020404" pitchFamily="49" charset="0"/>
              </a:rPr>
              <a:t>Makefile</a:t>
            </a:r>
            <a:br>
              <a:rPr lang="en-US" sz="1800" dirty="0">
                <a:latin typeface="Courier New" panose="02070309020205020404" pitchFamily="49" charset="0"/>
                <a:cs typeface="Courier New" panose="02070309020205020404" pitchFamily="49" charset="0"/>
              </a:rPr>
            </a:b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4104334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6516215" y="-24340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a:t>Hands-on</a:t>
            </a:r>
            <a:r>
              <a:rPr lang="pl-PL" altLang="en-US" dirty="0"/>
              <a:t> </a:t>
            </a:r>
            <a:r>
              <a:rPr lang="en-US" altLang="en-US" dirty="0"/>
              <a:t>8</a:t>
            </a:r>
            <a:endParaRPr lang="nl-BE" altLang="en-US" dirty="0"/>
          </a:p>
        </p:txBody>
      </p:sp>
      <p:sp>
        <p:nvSpPr>
          <p:cNvPr id="48131" name="Tijdelijke aanduiding voor inhoud 2"/>
          <p:cNvSpPr>
            <a:spLocks noGrp="1"/>
          </p:cNvSpPr>
          <p:nvPr>
            <p:ph idx="1"/>
          </p:nvPr>
        </p:nvSpPr>
        <p:spPr>
          <a:xfrm>
            <a:off x="107504" y="1412776"/>
            <a:ext cx="9108000" cy="4428000"/>
          </a:xfrm>
        </p:spPr>
        <p:txBody>
          <a:bodyPr lIns="0"/>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117</a:t>
            </a:fld>
            <a:endParaRPr lang="nl-BE" dirty="0"/>
          </a:p>
        </p:txBody>
      </p:sp>
      <p:sp>
        <p:nvSpPr>
          <p:cNvPr id="6" name="Rectangle 3"/>
          <p:cNvSpPr txBox="1">
            <a:spLocks noChangeArrowheads="1"/>
          </p:cNvSpPr>
          <p:nvPr/>
        </p:nvSpPr>
        <p:spPr>
          <a:xfrm>
            <a:off x="540000" y="1349998"/>
            <a:ext cx="8334000" cy="517534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(1) For </a:t>
            </a:r>
            <a:r>
              <a:rPr lang="en-US" sz="1800" dirty="0">
                <a:latin typeface="Courier New" panose="02070309020205020404" pitchFamily="49" charset="0"/>
                <a:cs typeface="Courier New" panose="02070309020205020404" pitchFamily="49" charset="0"/>
              </a:rPr>
              <a:t>{path}/make.inc</a:t>
            </a:r>
            <a:r>
              <a:rPr lang="en-US" sz="1800" dirty="0"/>
              <a:t>:</a:t>
            </a:r>
            <a:br>
              <a:rPr lang="en-US" sz="1800" dirty="0"/>
            </a:br>
            <a:r>
              <a:rPr lang="en-US" sz="1800" dirty="0"/>
              <a:t>add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fPIC</a:t>
            </a:r>
            <a:r>
              <a:rPr lang="en-US" sz="1800" dirty="0"/>
              <a:t>" to the configuration variables </a:t>
            </a:r>
            <a:br>
              <a:rPr lang="en-US" sz="1800" dirty="0"/>
            </a:br>
            <a:r>
              <a:rPr lang="en-US" sz="1800" dirty="0">
                <a:latin typeface="Courier New" panose="02070309020205020404" pitchFamily="49" charset="0"/>
                <a:cs typeface="Courier New" panose="02070309020205020404" pitchFamily="49" charset="0"/>
              </a:rPr>
              <a:t>FORTRAN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OPTS</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LOADER</a:t>
            </a:r>
            <a:br>
              <a:rPr lang="en-US" sz="1800" dirty="0">
                <a:latin typeface="Courier New" panose="02070309020205020404" pitchFamily="49" charset="0"/>
                <a:cs typeface="Courier New" panose="02070309020205020404" pitchFamily="49" charset="0"/>
              </a:rPr>
            </a:br>
            <a:br>
              <a:rPr lang="en-US" sz="1800" dirty="0"/>
            </a:br>
            <a:r>
              <a:rPr lang="en-US" sz="1800" dirty="0"/>
              <a:t>I also appended "-02" for optimization and speedier compilation on to </a:t>
            </a:r>
            <a:r>
              <a:rPr lang="en-US" sz="1800" dirty="0">
                <a:latin typeface="Courier New" panose="02070309020205020404" pitchFamily="49" charset="0"/>
                <a:cs typeface="Courier New" panose="02070309020205020404" pitchFamily="49" charset="0"/>
              </a:rPr>
              <a:t>FORTRAN</a:t>
            </a:r>
            <a:r>
              <a:rPr lang="en-US" sz="1800" dirty="0"/>
              <a:t> and </a:t>
            </a:r>
            <a:r>
              <a:rPr lang="en-US" sz="1800" dirty="0">
                <a:latin typeface="Courier New" panose="02070309020205020404" pitchFamily="49" charset="0"/>
                <a:cs typeface="Courier New" panose="02070309020205020404" pitchFamily="49" charset="0"/>
              </a:rPr>
              <a:t>LOADER</a:t>
            </a:r>
            <a:br>
              <a:rPr lang="en-US" sz="1800" dirty="0"/>
            </a:br>
            <a:br>
              <a:rPr lang="en-US" sz="1800" dirty="0"/>
            </a:br>
            <a:r>
              <a:rPr lang="en-US" sz="1800" dirty="0"/>
              <a:t>For ease of installation, add a new variable, </a:t>
            </a:r>
            <a:r>
              <a:rPr lang="en-US" sz="1800" dirty="0">
                <a:latin typeface="Courier New" panose="02070309020205020404" pitchFamily="49" charset="0"/>
                <a:cs typeface="Courier New" panose="02070309020205020404" pitchFamily="49" charset="0"/>
              </a:rPr>
              <a:t>PREFIX</a:t>
            </a:r>
            <a:r>
              <a:rPr lang="en-US" sz="1800" dirty="0"/>
              <a:t>, which designates the installation path:</a:t>
            </a:r>
            <a:br>
              <a:rPr lang="en-US" sz="1800" dirty="0"/>
            </a:br>
            <a:br>
              <a:rPr lang="en-US" sz="1800" dirty="0"/>
            </a:br>
            <a:r>
              <a:rPr lang="en-US" sz="1800" dirty="0">
                <a:latin typeface="Courier New" panose="02070309020205020404" pitchFamily="49" charset="0"/>
                <a:cs typeface="Courier New" panose="02070309020205020404" pitchFamily="49" charset="0"/>
              </a:rPr>
              <a:t>#INSTALLATION PATH</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PREFIX=/data/</a:t>
            </a:r>
            <a:r>
              <a:rPr lang="en-US" sz="1800" dirty="0" err="1">
                <a:latin typeface="Courier New" panose="02070309020205020404" pitchFamily="49" charset="0"/>
                <a:cs typeface="Courier New" panose="02070309020205020404" pitchFamily="49" charset="0"/>
              </a:rPr>
              <a:t>leuven</a:t>
            </a:r>
            <a:r>
              <a:rPr lang="en-US" sz="1800" dirty="0">
                <a:latin typeface="Courier New" panose="02070309020205020404" pitchFamily="49" charset="0"/>
                <a:cs typeface="Courier New" panose="02070309020205020404" pitchFamily="49" charset="0"/>
              </a:rPr>
              <a:t>/304/vsc30468/</a:t>
            </a:r>
            <a:r>
              <a:rPr lang="en-US" sz="1800" dirty="0" err="1">
                <a:latin typeface="Courier New" panose="02070309020205020404" pitchFamily="49" charset="0"/>
                <a:cs typeface="Courier New" panose="02070309020205020404" pitchFamily="49" charset="0"/>
              </a:rPr>
              <a:t>shared_libraries</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lapack</a:t>
            </a:r>
            <a:r>
              <a:rPr lang="en-US" sz="1800" dirty="0">
                <a:latin typeface="Courier New" panose="02070309020205020404" pitchFamily="49" charset="0"/>
                <a:cs typeface="Courier New" panose="02070309020205020404" pitchFamily="49" charset="0"/>
              </a:rPr>
              <a:t>/3.3.0/</a:t>
            </a:r>
            <a:br>
              <a:rPr lang="en-US" sz="1800" dirty="0">
                <a:latin typeface="Courier New" panose="02070309020205020404" pitchFamily="49" charset="0"/>
                <a:cs typeface="Courier New" panose="02070309020205020404" pitchFamily="49" charset="0"/>
              </a:rPr>
            </a:br>
            <a:br>
              <a:rPr lang="en-US" sz="1800" dirty="0"/>
            </a:br>
            <a:br>
              <a:rPr lang="en-US" sz="1800" dirty="0"/>
            </a:br>
            <a:endParaRPr lang="en-US" sz="1800" dirty="0"/>
          </a:p>
        </p:txBody>
      </p:sp>
    </p:spTree>
    <p:extLst>
      <p:ext uri="{BB962C8B-B14F-4D97-AF65-F5344CB8AC3E}">
        <p14:creationId xmlns:p14="http://schemas.microsoft.com/office/powerpoint/2010/main" val="43830492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6516215" y="-24340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a:t>Hands-on</a:t>
            </a:r>
            <a:r>
              <a:rPr lang="pl-PL" altLang="en-US" dirty="0"/>
              <a:t> </a:t>
            </a:r>
            <a:r>
              <a:rPr lang="en-US" altLang="en-US" dirty="0"/>
              <a:t>8</a:t>
            </a:r>
            <a:endParaRPr lang="nl-BE" altLang="en-US" dirty="0"/>
          </a:p>
        </p:txBody>
      </p:sp>
      <p:sp>
        <p:nvSpPr>
          <p:cNvPr id="48131" name="Tijdelijke aanduiding voor inhoud 2"/>
          <p:cNvSpPr>
            <a:spLocks noGrp="1"/>
          </p:cNvSpPr>
          <p:nvPr>
            <p:ph idx="1"/>
          </p:nvPr>
        </p:nvSpPr>
        <p:spPr>
          <a:xfrm>
            <a:off x="107504" y="1412776"/>
            <a:ext cx="9108000" cy="4428000"/>
          </a:xfrm>
        </p:spPr>
        <p:txBody>
          <a:bodyPr lIns="0"/>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118</a:t>
            </a:fld>
            <a:endParaRPr lang="nl-BE" dirty="0"/>
          </a:p>
        </p:txBody>
      </p:sp>
      <p:sp>
        <p:nvSpPr>
          <p:cNvPr id="6" name="Rectangle 3"/>
          <p:cNvSpPr txBox="1">
            <a:spLocks noChangeArrowheads="1"/>
          </p:cNvSpPr>
          <p:nvPr/>
        </p:nvSpPr>
        <p:spPr>
          <a:xfrm>
            <a:off x="540000" y="1349998"/>
            <a:ext cx="8334000" cy="517534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(2) For </a:t>
            </a:r>
            <a:r>
              <a:rPr lang="en-US" sz="1800" dirty="0">
                <a:latin typeface="Courier New" panose="02070309020205020404" pitchFamily="49" charset="0"/>
                <a:cs typeface="Courier New" panose="02070309020205020404" pitchFamily="49" charset="0"/>
              </a:rPr>
              <a:t>{path}/SRC/</a:t>
            </a:r>
            <a:r>
              <a:rPr lang="en-US" sz="1800" dirty="0" err="1">
                <a:latin typeface="Courier New" panose="02070309020205020404" pitchFamily="49" charset="0"/>
                <a:cs typeface="Courier New" panose="02070309020205020404" pitchFamily="49" charset="0"/>
              </a:rPr>
              <a:t>Makefile</a:t>
            </a:r>
            <a:r>
              <a:rPr lang="en-US" sz="1800" dirty="0"/>
              <a:t>:</a:t>
            </a:r>
            <a:br>
              <a:rPr lang="en-US" sz="1800" dirty="0"/>
            </a:br>
            <a:r>
              <a:rPr lang="en-US" sz="1800" dirty="0"/>
              <a:t>Update the main target:</a:t>
            </a:r>
            <a:br>
              <a:rPr lang="en-US" sz="1800" dirty="0"/>
            </a:br>
            <a:br>
              <a:rPr lang="en-US" sz="1800" dirty="0"/>
            </a:br>
            <a:r>
              <a:rPr lang="en-US" sz="1800" dirty="0">
                <a:latin typeface="Courier New" panose="02070309020205020404" pitchFamily="49" charset="0"/>
                <a:cs typeface="Courier New" panose="02070309020205020404" pitchFamily="49" charset="0"/>
              </a:rPr>
              <a:t>all: ../$(LAPACKLIB) liblapack.so</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dirty="0"/>
              <a:t>Add the following build target and rule</a:t>
            </a:r>
            <a:br>
              <a:rPr lang="en-US" sz="1800" dirty="0"/>
            </a:br>
            <a:br>
              <a:rPr lang="en-US" sz="1800" dirty="0"/>
            </a:br>
            <a:r>
              <a:rPr lang="en-US" sz="1800" dirty="0">
                <a:latin typeface="Courier New" panose="02070309020205020404" pitchFamily="49" charset="0"/>
                <a:cs typeface="Courier New" panose="02070309020205020404" pitchFamily="49" charset="0"/>
              </a:rPr>
              <a:t>liblapack.so: $(ALLOBJ)</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gfortran</a:t>
            </a:r>
            <a:r>
              <a:rPr lang="en-US" sz="1800" dirty="0">
                <a:latin typeface="Courier New" panose="02070309020205020404" pitchFamily="49" charset="0"/>
                <a:cs typeface="Courier New" panose="02070309020205020404" pitchFamily="49" charset="0"/>
              </a:rPr>
              <a:t> -shared -</a:t>
            </a:r>
            <a:r>
              <a:rPr lang="en-US" sz="1800" dirty="0" err="1">
                <a:latin typeface="Courier New" panose="02070309020205020404" pitchFamily="49" charset="0"/>
                <a:cs typeface="Courier New" panose="02070309020205020404" pitchFamily="49" charset="0"/>
              </a:rPr>
              <a:t>Wl</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soname</a:t>
            </a:r>
            <a:r>
              <a:rPr lang="en-US" sz="1800" dirty="0">
                <a:latin typeface="Courier New" panose="02070309020205020404" pitchFamily="49" charset="0"/>
                <a:cs typeface="Courier New" panose="02070309020205020404" pitchFamily="49" charset="0"/>
              </a:rPr>
              <a:t>,$@ -o $@ $(ALLOBJ)</a:t>
            </a:r>
            <a:br>
              <a:rPr lang="en-US" sz="1800" dirty="0">
                <a:latin typeface="Courier New" panose="02070309020205020404" pitchFamily="49" charset="0"/>
                <a:cs typeface="Courier New" panose="02070309020205020404" pitchFamily="49" charset="0"/>
              </a:rPr>
            </a:br>
            <a:br>
              <a:rPr lang="en-US" sz="1800" dirty="0"/>
            </a:br>
            <a:r>
              <a:rPr lang="en-US" sz="1800" dirty="0"/>
              <a:t>Remove some redundancy from the object files list:</a:t>
            </a:r>
            <a:br>
              <a:rPr lang="en-US" sz="1800" dirty="0"/>
            </a:br>
            <a:br>
              <a:rPr lang="en-US" sz="1800" dirty="0"/>
            </a:br>
            <a:r>
              <a:rPr lang="en-US" sz="1800" dirty="0">
                <a:latin typeface="Courier New" panose="02070309020205020404" pitchFamily="49" charset="0"/>
                <a:cs typeface="Courier New" panose="02070309020205020404" pitchFamily="49" charset="0"/>
              </a:rPr>
              <a:t>#DSLASRC = </a:t>
            </a:r>
            <a:r>
              <a:rPr lang="en-US" sz="1800" dirty="0" err="1">
                <a:latin typeface="Courier New" panose="02070309020205020404" pitchFamily="49" charset="0"/>
                <a:cs typeface="Courier New" panose="02070309020205020404" pitchFamily="49" charset="0"/>
              </a:rPr>
              <a:t>spotrs.o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sgetrs.o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spotrf.o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sgetrf.o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DSLASRC = </a:t>
            </a:r>
            <a:r>
              <a:rPr lang="en-US" sz="1800" dirty="0" err="1">
                <a:latin typeface="Courier New" panose="02070309020205020404" pitchFamily="49" charset="0"/>
                <a:cs typeface="Courier New" panose="02070309020205020404" pitchFamily="49" charset="0"/>
              </a:rPr>
              <a:t>spotrs.o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sgetrs.o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sgetrf.o</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#ZCLASRC = </a:t>
            </a:r>
            <a:r>
              <a:rPr lang="en-US" sz="1800" dirty="0" err="1">
                <a:latin typeface="Courier New" panose="02070309020205020404" pitchFamily="49" charset="0"/>
                <a:cs typeface="Courier New" panose="02070309020205020404" pitchFamily="49" charset="0"/>
              </a:rPr>
              <a:t>cpotrs.o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cgetrs.o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cpotrf.o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cgetrf.o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ZCLASRC =</a:t>
            </a:r>
            <a:br>
              <a:rPr lang="en-US" sz="1800" dirty="0">
                <a:latin typeface="Courier New" panose="02070309020205020404" pitchFamily="49" charset="0"/>
                <a:cs typeface="Courier New" panose="02070309020205020404" pitchFamily="49" charset="0"/>
              </a:rPr>
            </a:br>
            <a:br>
              <a:rPr lang="en-US" sz="1800" dirty="0"/>
            </a:br>
            <a:endParaRPr lang="en-US" sz="1800" dirty="0"/>
          </a:p>
        </p:txBody>
      </p:sp>
    </p:spTree>
    <p:extLst>
      <p:ext uri="{BB962C8B-B14F-4D97-AF65-F5344CB8AC3E}">
        <p14:creationId xmlns:p14="http://schemas.microsoft.com/office/powerpoint/2010/main" val="289730788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6516215" y="-24340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a:t>Hands-on</a:t>
            </a:r>
            <a:r>
              <a:rPr lang="pl-PL" altLang="en-US" dirty="0"/>
              <a:t> </a:t>
            </a:r>
            <a:r>
              <a:rPr lang="en-US" altLang="en-US" dirty="0"/>
              <a:t>8</a:t>
            </a:r>
            <a:endParaRPr lang="nl-BE" altLang="en-US" dirty="0"/>
          </a:p>
        </p:txBody>
      </p:sp>
      <p:sp>
        <p:nvSpPr>
          <p:cNvPr id="48131" name="Tijdelijke aanduiding voor inhoud 2"/>
          <p:cNvSpPr>
            <a:spLocks noGrp="1"/>
          </p:cNvSpPr>
          <p:nvPr>
            <p:ph idx="1"/>
          </p:nvPr>
        </p:nvSpPr>
        <p:spPr>
          <a:xfrm>
            <a:off x="107504" y="1412776"/>
            <a:ext cx="9108000" cy="4428000"/>
          </a:xfrm>
        </p:spPr>
        <p:txBody>
          <a:bodyPr lIns="0"/>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119</a:t>
            </a:fld>
            <a:endParaRPr lang="nl-BE" dirty="0"/>
          </a:p>
        </p:txBody>
      </p:sp>
      <p:sp>
        <p:nvSpPr>
          <p:cNvPr id="6" name="Rectangle 3"/>
          <p:cNvSpPr txBox="1">
            <a:spLocks noChangeArrowheads="1"/>
          </p:cNvSpPr>
          <p:nvPr/>
        </p:nvSpPr>
        <p:spPr>
          <a:xfrm>
            <a:off x="540000" y="1349998"/>
            <a:ext cx="8334000" cy="517534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(3) For </a:t>
            </a:r>
            <a:r>
              <a:rPr lang="en-US" sz="1800" dirty="0">
                <a:latin typeface="Courier New" panose="02070309020205020404" pitchFamily="49" charset="0"/>
                <a:cs typeface="Courier New" panose="02070309020205020404" pitchFamily="49" charset="0"/>
              </a:rPr>
              <a:t>{path}/BLAS/SRC/</a:t>
            </a:r>
            <a:r>
              <a:rPr lang="en-US" sz="1800" dirty="0" err="1">
                <a:latin typeface="Courier New" panose="02070309020205020404" pitchFamily="49" charset="0"/>
                <a:cs typeface="Courier New" panose="02070309020205020404" pitchFamily="49" charset="0"/>
              </a:rPr>
              <a:t>Makefile</a:t>
            </a:r>
            <a:r>
              <a:rPr lang="en-US" sz="1800" dirty="0"/>
              <a:t>:</a:t>
            </a:r>
            <a:br>
              <a:rPr lang="en-US" sz="1800" dirty="0"/>
            </a:br>
            <a:r>
              <a:rPr lang="en-US" sz="1800" dirty="0"/>
              <a:t>Update the main target to read as follows</a:t>
            </a:r>
            <a:br>
              <a:rPr lang="en-US" sz="1800" dirty="0"/>
            </a:br>
            <a:br>
              <a:rPr lang="en-US" sz="1800" dirty="0"/>
            </a:br>
            <a:r>
              <a:rPr lang="en-US" sz="1800" dirty="0">
                <a:latin typeface="Courier New" panose="02070309020205020404" pitchFamily="49" charset="0"/>
                <a:cs typeface="Courier New" panose="02070309020205020404" pitchFamily="49" charset="0"/>
              </a:rPr>
              <a:t>all: $(BLASLIB) libblas.so</a:t>
            </a:r>
            <a:br>
              <a:rPr lang="en-US" sz="1800" dirty="0">
                <a:latin typeface="Courier New" panose="02070309020205020404" pitchFamily="49" charset="0"/>
                <a:cs typeface="Courier New" panose="02070309020205020404" pitchFamily="49" charset="0"/>
              </a:rPr>
            </a:br>
            <a:br>
              <a:rPr lang="en-US" sz="1800" dirty="0"/>
            </a:br>
            <a:r>
              <a:rPr lang="en-US" sz="1800" dirty="0"/>
              <a:t>You can create an alias in the </a:t>
            </a:r>
            <a:r>
              <a:rPr lang="en-US" sz="1800" dirty="0">
                <a:latin typeface="Courier New" panose="02070309020205020404" pitchFamily="49" charset="0"/>
                <a:cs typeface="Courier New" panose="02070309020205020404" pitchFamily="49" charset="0"/>
              </a:rPr>
              <a:t>{path}/make.inc </a:t>
            </a:r>
            <a:r>
              <a:rPr lang="en-US" sz="1800" dirty="0"/>
              <a:t>for </a:t>
            </a:r>
            <a:r>
              <a:rPr lang="en-US" sz="1800" dirty="0">
                <a:latin typeface="Courier New" panose="02070309020205020404" pitchFamily="49" charset="0"/>
                <a:cs typeface="Courier New" panose="02070309020205020404" pitchFamily="49" charset="0"/>
              </a:rPr>
              <a:t>BLASLIBSO = libblas.so</a:t>
            </a:r>
            <a:br>
              <a:rPr lang="en-US" sz="1800" dirty="0"/>
            </a:br>
            <a:br>
              <a:rPr lang="en-US" sz="1800" dirty="0"/>
            </a:br>
            <a:r>
              <a:rPr lang="en-US" sz="1800" dirty="0"/>
              <a:t>Add the new target:</a:t>
            </a:r>
            <a:br>
              <a:rPr lang="en-US" sz="1800" dirty="0"/>
            </a:br>
            <a:br>
              <a:rPr lang="en-US" sz="1800" dirty="0"/>
            </a:br>
            <a:r>
              <a:rPr lang="en-US" sz="1800" dirty="0">
                <a:latin typeface="Courier New" panose="02070309020205020404" pitchFamily="49" charset="0"/>
                <a:cs typeface="Courier New" panose="02070309020205020404" pitchFamily="49" charset="0"/>
              </a:rPr>
              <a:t>libblas.so: $(ALLOBJ)</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gfortran</a:t>
            </a:r>
            <a:r>
              <a:rPr lang="en-US" sz="1800" dirty="0">
                <a:latin typeface="Courier New" panose="02070309020205020404" pitchFamily="49" charset="0"/>
                <a:cs typeface="Courier New" panose="02070309020205020404" pitchFamily="49" charset="0"/>
              </a:rPr>
              <a:t> -shared -</a:t>
            </a:r>
            <a:r>
              <a:rPr lang="en-US" sz="1800" dirty="0" err="1">
                <a:latin typeface="Courier New" panose="02070309020205020404" pitchFamily="49" charset="0"/>
                <a:cs typeface="Courier New" panose="02070309020205020404" pitchFamily="49" charset="0"/>
              </a:rPr>
              <a:t>Wl</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soname</a:t>
            </a:r>
            <a:r>
              <a:rPr lang="en-US" sz="1800" dirty="0">
                <a:latin typeface="Courier New" panose="02070309020205020404" pitchFamily="49" charset="0"/>
                <a:cs typeface="Courier New" panose="02070309020205020404" pitchFamily="49" charset="0"/>
              </a:rPr>
              <a:t>,$@ -o $@ $(ALLOBJ)</a:t>
            </a:r>
            <a:br>
              <a:rPr lang="en-US" sz="1800" dirty="0">
                <a:latin typeface="Courier New" panose="02070309020205020404" pitchFamily="49" charset="0"/>
                <a:cs typeface="Courier New" panose="02070309020205020404" pitchFamily="49" charset="0"/>
              </a:rPr>
            </a:br>
            <a:br>
              <a:rPr lang="en-US" sz="1800" dirty="0"/>
            </a:br>
            <a:br>
              <a:rPr lang="en-US" sz="1800" dirty="0"/>
            </a:br>
            <a:endParaRPr lang="en-US" sz="1800" dirty="0"/>
          </a:p>
        </p:txBody>
      </p:sp>
    </p:spTree>
    <p:extLst>
      <p:ext uri="{BB962C8B-B14F-4D97-AF65-F5344CB8AC3E}">
        <p14:creationId xmlns:p14="http://schemas.microsoft.com/office/powerpoint/2010/main" val="3630772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Make </a:t>
            </a:r>
            <a:r>
              <a:rPr lang="nl-BE" dirty="0" err="1"/>
              <a:t>introduction</a:t>
            </a:r>
            <a:endParaRPr lang="en-US" altLang="en-US" dirty="0"/>
          </a:p>
        </p:txBody>
      </p:sp>
      <p:sp>
        <p:nvSpPr>
          <p:cNvPr id="13315" name="Rectangle 3"/>
          <p:cNvSpPr>
            <a:spLocks noGrp="1" noChangeArrowheads="1"/>
          </p:cNvSpPr>
          <p:nvPr>
            <p:ph type="body" idx="1"/>
          </p:nvPr>
        </p:nvSpPr>
        <p:spPr/>
        <p:txBody>
          <a:bodyPr/>
          <a:lstStyle/>
          <a:p>
            <a:r>
              <a:rPr lang="en-US" sz="1800" dirty="0">
                <a:latin typeface="+mj-lt"/>
              </a:rPr>
              <a:t>The generic workflow is the following:</a:t>
            </a:r>
          </a:p>
          <a:p>
            <a:pPr lvl="1"/>
            <a:r>
              <a:rPr lang="en-US" sz="1800" dirty="0">
                <a:latin typeface="+mj-lt"/>
              </a:rPr>
              <a:t>Read a data file.</a:t>
            </a:r>
          </a:p>
          <a:p>
            <a:pPr lvl="1"/>
            <a:r>
              <a:rPr lang="en-US" sz="1800" dirty="0">
                <a:latin typeface="+mj-lt"/>
              </a:rPr>
              <a:t>Perform an analysis on this data file.</a:t>
            </a:r>
          </a:p>
          <a:p>
            <a:pPr lvl="1"/>
            <a:r>
              <a:rPr lang="en-US" sz="1800" dirty="0">
                <a:latin typeface="+mj-lt"/>
              </a:rPr>
              <a:t>Write the analysis results to a new file.</a:t>
            </a:r>
          </a:p>
          <a:p>
            <a:pPr lvl="1"/>
            <a:r>
              <a:rPr lang="en-US" sz="1800" dirty="0">
                <a:latin typeface="+mj-lt"/>
              </a:rPr>
              <a:t>Plot a graph of the analysis results.</a:t>
            </a:r>
          </a:p>
          <a:p>
            <a:pPr lvl="1"/>
            <a:r>
              <a:rPr lang="en-US" sz="1800" dirty="0">
                <a:latin typeface="+mj-lt"/>
              </a:rPr>
              <a:t>Save the graph as an image, so we can put it in a paper.</a:t>
            </a:r>
          </a:p>
          <a:p>
            <a:pPr lvl="1"/>
            <a:r>
              <a:rPr lang="en-US" sz="1800" dirty="0">
                <a:latin typeface="+mj-lt"/>
              </a:rPr>
              <a:t>Make a summary table of the analyses.</a:t>
            </a:r>
          </a:p>
          <a:p>
            <a:pPr eaLnBrk="0" fontAlgn="base" hangingPunct="0">
              <a:spcBef>
                <a:spcPct val="0"/>
              </a:spcBef>
              <a:spcAft>
                <a:spcPct val="0"/>
              </a:spcAft>
              <a:buSzTx/>
            </a:pPr>
            <a:r>
              <a:rPr lang="en-US" altLang="en-US" sz="1800" dirty="0">
                <a:solidFill>
                  <a:schemeClr val="tx1"/>
                </a:solidFill>
                <a:latin typeface="+mj-lt"/>
              </a:rPr>
              <a:t>Running </a:t>
            </a:r>
            <a:r>
              <a:rPr lang="en-US" altLang="en-US" sz="1800" dirty="0">
                <a:solidFill>
                  <a:schemeClr val="tx1"/>
                </a:solidFill>
                <a:latin typeface="Courier New" panose="02070309020205020404" pitchFamily="49" charset="0"/>
                <a:cs typeface="Courier New" panose="02070309020205020404" pitchFamily="49" charset="0"/>
              </a:rPr>
              <a:t>wordcount.py</a:t>
            </a:r>
            <a:r>
              <a:rPr lang="en-US" altLang="en-US" sz="1800" dirty="0">
                <a:solidFill>
                  <a:schemeClr val="tx1"/>
                </a:solidFill>
                <a:latin typeface="+mj-lt"/>
              </a:rPr>
              <a:t> and </a:t>
            </a:r>
            <a:r>
              <a:rPr lang="en-US" altLang="en-US" sz="1800" dirty="0">
                <a:solidFill>
                  <a:schemeClr val="tx1"/>
                </a:solidFill>
                <a:latin typeface="Courier New" panose="02070309020205020404" pitchFamily="49" charset="0"/>
                <a:cs typeface="Courier New" panose="02070309020205020404" pitchFamily="49" charset="0"/>
              </a:rPr>
              <a:t>plotcount.py</a:t>
            </a:r>
            <a:r>
              <a:rPr lang="en-US" altLang="en-US" sz="1800" dirty="0">
                <a:solidFill>
                  <a:schemeClr val="tx1"/>
                </a:solidFill>
                <a:latin typeface="+mj-lt"/>
              </a:rPr>
              <a:t> at the shell prompt, as we have been doing, is fine for one or two files. If, however, we had 5 or 10 or 20 text files, or if the number of steps in the pipeline were to expand, this could turn into a lot of work. Plus, no one wants to sit and wait for a command to finish, even just for 30 seconds.</a:t>
            </a:r>
          </a:p>
          <a:p>
            <a:pPr eaLnBrk="0" fontAlgn="base" hangingPunct="0">
              <a:spcBef>
                <a:spcPct val="0"/>
              </a:spcBef>
              <a:spcAft>
                <a:spcPct val="0"/>
              </a:spcAft>
              <a:buSzTx/>
            </a:pPr>
            <a:r>
              <a:rPr lang="en-US" altLang="en-US" sz="1800" dirty="0">
                <a:solidFill>
                  <a:schemeClr val="tx1"/>
                </a:solidFill>
                <a:latin typeface="+mj-lt"/>
              </a:rPr>
              <a:t>The most common solution to the tedium of data processing is to write a shell script that runs the whole pipeline from start to finish.</a:t>
            </a:r>
          </a:p>
          <a:p>
            <a:endParaRPr lang="en-US" alt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12</a:t>
            </a:fld>
            <a:endParaRPr lang="nl-BE" dirty="0"/>
          </a:p>
        </p:txBody>
      </p:sp>
    </p:spTree>
    <p:extLst>
      <p:ext uri="{BB962C8B-B14F-4D97-AF65-F5344CB8AC3E}">
        <p14:creationId xmlns:p14="http://schemas.microsoft.com/office/powerpoint/2010/main" val="409671133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6516215" y="-24340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a:t>Hands-on</a:t>
            </a:r>
            <a:r>
              <a:rPr lang="pl-PL" altLang="en-US" dirty="0"/>
              <a:t> </a:t>
            </a:r>
            <a:r>
              <a:rPr lang="en-US" altLang="en-US" dirty="0"/>
              <a:t>8</a:t>
            </a:r>
            <a:endParaRPr lang="nl-BE" altLang="en-US" dirty="0"/>
          </a:p>
        </p:txBody>
      </p:sp>
      <p:sp>
        <p:nvSpPr>
          <p:cNvPr id="48131" name="Tijdelijke aanduiding voor inhoud 2"/>
          <p:cNvSpPr>
            <a:spLocks noGrp="1"/>
          </p:cNvSpPr>
          <p:nvPr>
            <p:ph idx="1"/>
          </p:nvPr>
        </p:nvSpPr>
        <p:spPr>
          <a:xfrm>
            <a:off x="107504" y="1412776"/>
            <a:ext cx="9108000" cy="4428000"/>
          </a:xfrm>
        </p:spPr>
        <p:txBody>
          <a:bodyPr lIns="0"/>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120</a:t>
            </a:fld>
            <a:endParaRPr lang="nl-BE" dirty="0"/>
          </a:p>
        </p:txBody>
      </p:sp>
      <p:sp>
        <p:nvSpPr>
          <p:cNvPr id="6" name="Rectangle 3"/>
          <p:cNvSpPr txBox="1">
            <a:spLocks noChangeArrowheads="1"/>
          </p:cNvSpPr>
          <p:nvPr/>
        </p:nvSpPr>
        <p:spPr>
          <a:xfrm>
            <a:off x="540000" y="1349998"/>
            <a:ext cx="8334000" cy="517534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a:p>
            <a:r>
              <a:rPr lang="en-US" sz="1800" dirty="0"/>
              <a:t>(4) For </a:t>
            </a:r>
            <a:r>
              <a:rPr lang="en-US" sz="1800" dirty="0">
                <a:latin typeface="Courier New" panose="02070309020205020404" pitchFamily="49" charset="0"/>
                <a:cs typeface="Courier New" panose="02070309020205020404" pitchFamily="49" charset="0"/>
              </a:rPr>
              <a:t>{path}/</a:t>
            </a:r>
            <a:r>
              <a:rPr lang="en-US" sz="1800" dirty="0" err="1">
                <a:latin typeface="Courier New" panose="02070309020205020404" pitchFamily="49" charset="0"/>
                <a:cs typeface="Courier New" panose="02070309020205020404" pitchFamily="49" charset="0"/>
              </a:rPr>
              <a:t>Makefile</a:t>
            </a:r>
            <a:br>
              <a:rPr lang="en-US" sz="1800" dirty="0"/>
            </a:br>
            <a:r>
              <a:rPr lang="en-US" sz="1800" dirty="0"/>
              <a:t>Added an install rule which depends on the </a:t>
            </a:r>
            <a:r>
              <a:rPr lang="en-US" sz="1800" dirty="0">
                <a:latin typeface="Courier New" panose="02070309020205020404" pitchFamily="49" charset="0"/>
                <a:cs typeface="Courier New" panose="02070309020205020404" pitchFamily="49" charset="0"/>
              </a:rPr>
              <a:t>PREFIX</a:t>
            </a:r>
            <a:r>
              <a:rPr lang="en-US" sz="1800" dirty="0"/>
              <a:t> setting from </a:t>
            </a:r>
            <a:r>
              <a:rPr lang="en-US" sz="1800" dirty="0">
                <a:latin typeface="Courier New" panose="02070309020205020404" pitchFamily="49" charset="0"/>
                <a:cs typeface="Courier New" panose="02070309020205020404" pitchFamily="49" charset="0"/>
              </a:rPr>
              <a:t>make.inc</a:t>
            </a:r>
            <a:r>
              <a:rPr lang="en-US" sz="1800" dirty="0"/>
              <a:t>:</a:t>
            </a:r>
            <a:br>
              <a:rPr lang="en-US" sz="1800" dirty="0"/>
            </a:br>
            <a:br>
              <a:rPr lang="en-US" sz="1800" dirty="0"/>
            </a:br>
            <a:r>
              <a:rPr lang="en-US" sz="1800" dirty="0">
                <a:latin typeface="Courier New" panose="02070309020205020404" pitchFamily="49" charset="0"/>
                <a:cs typeface="Courier New" panose="02070309020205020404" pitchFamily="49" charset="0"/>
              </a:rPr>
              <a:t>install: all</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cp</a:t>
            </a:r>
            <a:r>
              <a:rPr lang="en-US" sz="1800" dirty="0">
                <a:latin typeface="Courier New" panose="02070309020205020404" pitchFamily="49" charset="0"/>
                <a:cs typeface="Courier New" panose="02070309020205020404" pitchFamily="49" charset="0"/>
              </a:rPr>
              <a:t> BLAS/SRC/libblas.so $(PREFIX)/lib</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cp</a:t>
            </a:r>
            <a:r>
              <a:rPr lang="en-US" sz="1800" dirty="0">
                <a:latin typeface="Courier New" panose="02070309020205020404" pitchFamily="49" charset="0"/>
                <a:cs typeface="Courier New" panose="02070309020205020404" pitchFamily="49" charset="0"/>
              </a:rPr>
              <a:t> SRC/liblapack.so $(PREFIX)/lib</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cp</a:t>
            </a:r>
            <a:r>
              <a:rPr lang="en-US" sz="1800" dirty="0">
                <a:latin typeface="Courier New" panose="02070309020205020404" pitchFamily="49" charset="0"/>
                <a:cs typeface="Courier New" panose="02070309020205020404" pitchFamily="49" charset="0"/>
              </a:rPr>
              <a:t> *.a $(PREFIX)/lib</a:t>
            </a:r>
            <a:br>
              <a:rPr lang="en-US" sz="1800" dirty="0">
                <a:latin typeface="Courier New" panose="02070309020205020404" pitchFamily="49" charset="0"/>
                <a:cs typeface="Courier New" panose="02070309020205020404" pitchFamily="49" charset="0"/>
              </a:rPr>
            </a:b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1626849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6516215" y="-24340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a:t>Hands-on</a:t>
            </a:r>
            <a:r>
              <a:rPr lang="pl-PL" altLang="en-US" dirty="0"/>
              <a:t> </a:t>
            </a:r>
            <a:r>
              <a:rPr lang="en-US" altLang="en-US" dirty="0"/>
              <a:t>9</a:t>
            </a:r>
            <a:endParaRPr lang="nl-BE" altLang="en-US" dirty="0"/>
          </a:p>
        </p:txBody>
      </p:sp>
      <p:sp>
        <p:nvSpPr>
          <p:cNvPr id="48131" name="Tijdelijke aanduiding voor inhoud 2"/>
          <p:cNvSpPr>
            <a:spLocks noGrp="1"/>
          </p:cNvSpPr>
          <p:nvPr>
            <p:ph idx="1"/>
          </p:nvPr>
        </p:nvSpPr>
        <p:spPr>
          <a:xfrm>
            <a:off x="107504" y="1412776"/>
            <a:ext cx="9108000" cy="4428000"/>
          </a:xfrm>
        </p:spPr>
        <p:txBody>
          <a:bodyPr lIns="0"/>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121</a:t>
            </a:fld>
            <a:endParaRPr lang="nl-BE" dirty="0"/>
          </a:p>
        </p:txBody>
      </p:sp>
      <p:sp>
        <p:nvSpPr>
          <p:cNvPr id="6" name="Rectangle 3"/>
          <p:cNvSpPr txBox="1">
            <a:spLocks noChangeArrowheads="1"/>
          </p:cNvSpPr>
          <p:nvPr/>
        </p:nvSpPr>
        <p:spPr>
          <a:xfrm>
            <a:off x="540000" y="1349998"/>
            <a:ext cx="8334000" cy="517534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b="1" dirty="0"/>
              <a:t>Compiling a simple C code</a:t>
            </a:r>
          </a:p>
          <a:p>
            <a:endParaRPr lang="en-US" sz="1800" dirty="0"/>
          </a:p>
          <a:p>
            <a:r>
              <a:rPr lang="en-US" sz="1800" dirty="0"/>
              <a:t>In the git repository, execute the bash script:</a:t>
            </a:r>
            <a:br>
              <a:rPr lang="en-US" sz="1800" dirty="0"/>
            </a:br>
            <a:r>
              <a:rPr lang="en-US" sz="1800" dirty="0">
                <a:latin typeface="Courier New" panose="02070309020205020404" pitchFamily="49" charset="0"/>
                <a:cs typeface="Courier New" panose="02070309020205020404" pitchFamily="49" charset="0"/>
              </a:rPr>
              <a:t>$ bash compilation_example.sh</a:t>
            </a:r>
          </a:p>
          <a:p>
            <a:r>
              <a:rPr lang="en-US" sz="1800" dirty="0"/>
              <a:t>Now, a new directory is created called </a:t>
            </a:r>
            <a:r>
              <a:rPr lang="en-US" sz="1800" dirty="0" err="1">
                <a:latin typeface="Courier New" panose="02070309020205020404" pitchFamily="49" charset="0"/>
                <a:cs typeface="Courier New" panose="02070309020205020404" pitchFamily="49" charset="0"/>
              </a:rPr>
              <a:t>compilation_example</a:t>
            </a:r>
            <a:r>
              <a:rPr lang="en-US" sz="1800" dirty="0">
                <a:latin typeface="Courier New" panose="02070309020205020404" pitchFamily="49" charset="0"/>
                <a:cs typeface="Courier New" panose="02070309020205020404" pitchFamily="49" charset="0"/>
              </a:rPr>
              <a:t>/</a:t>
            </a:r>
          </a:p>
          <a:p>
            <a:r>
              <a:rPr lang="en-US" sz="1800" dirty="0"/>
              <a:t>Go there, and take a look at these files:</a:t>
            </a:r>
            <a:br>
              <a:rPr lang="en-US" sz="1800" dirty="0"/>
            </a:br>
            <a:r>
              <a:rPr lang="en-US" sz="1800" dirty="0" err="1">
                <a:latin typeface="Courier New" panose="02070309020205020404" pitchFamily="49" charset="0"/>
                <a:cs typeface="Courier New" panose="02070309020205020404" pitchFamily="49" charset="0"/>
              </a:rPr>
              <a:t>hello.c</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lib.c</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lib.h</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compile.sh</a:t>
            </a:r>
          </a:p>
          <a:p>
            <a:r>
              <a:rPr lang="en-US" sz="1800" dirty="0"/>
              <a:t>execute the </a:t>
            </a:r>
            <a:r>
              <a:rPr lang="en-US" sz="1800" dirty="0">
                <a:latin typeface="Courier New" panose="02070309020205020404" pitchFamily="49" charset="0"/>
                <a:cs typeface="Courier New" panose="02070309020205020404" pitchFamily="49" charset="0"/>
              </a:rPr>
              <a:t>compile.sh </a:t>
            </a:r>
            <a:r>
              <a:rPr lang="en-US" sz="1800" dirty="0"/>
              <a:t>file, and see the output:</a:t>
            </a:r>
            <a:br>
              <a:rPr lang="en-US" sz="1800" dirty="0"/>
            </a:br>
            <a:r>
              <a:rPr lang="en-US" sz="1800" dirty="0">
                <a:latin typeface="Courier New" panose="02070309020205020404" pitchFamily="49" charset="0"/>
                <a:cs typeface="Courier New" panose="02070309020205020404" pitchFamily="49" charset="0"/>
              </a:rPr>
              <a:t>$ bash compile.sh</a:t>
            </a:r>
            <a:br>
              <a:rPr lang="en-US" sz="1800" dirty="0">
                <a:latin typeface="Courier New" panose="02070309020205020404" pitchFamily="49" charset="0"/>
                <a:cs typeface="Courier New" panose="02070309020205020404" pitchFamily="49" charset="0"/>
              </a:rPr>
            </a:br>
            <a:r>
              <a:rPr lang="en-US" sz="1800" b="0" dirty="0">
                <a:solidFill>
                  <a:srgbClr val="CE9178"/>
                </a:solidFill>
                <a:effectLst/>
                <a:latin typeface="Courier New" panose="02070309020205020404" pitchFamily="49" charset="0"/>
                <a:cs typeface="Courier New" panose="02070309020205020404" pitchFamily="49" charset="0"/>
              </a:rPr>
              <a:t>Everything is in place!</a:t>
            </a:r>
            <a:endParaRPr lang="en-US" sz="1800" b="0" dirty="0">
              <a:solidFill>
                <a:srgbClr val="D4D4D4"/>
              </a:solidFill>
              <a:effectLst/>
              <a:latin typeface="Courier New" panose="02070309020205020404" pitchFamily="49" charset="0"/>
              <a:cs typeface="Courier New" panose="02070309020205020404" pitchFamily="49" charset="0"/>
            </a:endParaRPr>
          </a:p>
          <a:p>
            <a:r>
              <a:rPr lang="en-US" sz="1800" dirty="0"/>
              <a:t>Create an empty </a:t>
            </a:r>
            <a:r>
              <a:rPr lang="en-US" sz="1800" dirty="0" err="1">
                <a:latin typeface="Courier New" panose="02070309020205020404" pitchFamily="49" charset="0"/>
                <a:cs typeface="Courier New" panose="02070309020205020404" pitchFamily="49" charset="0"/>
              </a:rPr>
              <a:t>Makefile</a:t>
            </a:r>
            <a:r>
              <a:rPr lang="en-US" sz="1800" dirty="0"/>
              <a:t>, and fill it in to build and run the code, clean the unnecessary files and produce a help message</a:t>
            </a:r>
          </a:p>
        </p:txBody>
      </p:sp>
    </p:spTree>
    <p:extLst>
      <p:ext uri="{BB962C8B-B14F-4D97-AF65-F5344CB8AC3E}">
        <p14:creationId xmlns:p14="http://schemas.microsoft.com/office/powerpoint/2010/main" val="190195583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6516215" y="-24340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a:t>Hands-on</a:t>
            </a:r>
            <a:r>
              <a:rPr lang="pl-PL" altLang="en-US" dirty="0"/>
              <a:t> </a:t>
            </a:r>
            <a:r>
              <a:rPr lang="en-US" altLang="en-US" dirty="0"/>
              <a:t>9</a:t>
            </a:r>
            <a:endParaRPr lang="nl-BE" altLang="en-US" dirty="0"/>
          </a:p>
        </p:txBody>
      </p:sp>
      <p:sp>
        <p:nvSpPr>
          <p:cNvPr id="48131" name="Tijdelijke aanduiding voor inhoud 2"/>
          <p:cNvSpPr>
            <a:spLocks noGrp="1"/>
          </p:cNvSpPr>
          <p:nvPr>
            <p:ph idx="1"/>
          </p:nvPr>
        </p:nvSpPr>
        <p:spPr>
          <a:xfrm>
            <a:off x="107504" y="1412776"/>
            <a:ext cx="9108000" cy="4428000"/>
          </a:xfrm>
        </p:spPr>
        <p:txBody>
          <a:bodyPr lIns="0"/>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122</a:t>
            </a:fld>
            <a:endParaRPr lang="nl-BE" dirty="0"/>
          </a:p>
        </p:txBody>
      </p:sp>
      <p:sp>
        <p:nvSpPr>
          <p:cNvPr id="6" name="Rectangle 3"/>
          <p:cNvSpPr txBox="1">
            <a:spLocks noChangeArrowheads="1"/>
          </p:cNvSpPr>
          <p:nvPr/>
        </p:nvSpPr>
        <p:spPr>
          <a:xfrm>
            <a:off x="540000" y="1349998"/>
            <a:ext cx="8334000" cy="4824001"/>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SRC_C := $(wildcard *.c)</a:t>
            </a: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SRC_H := $(wildcard *.h)</a:t>
            </a: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SRC_O := $(</a:t>
            </a:r>
            <a:r>
              <a:rPr lang="en-US" sz="1400" b="0" dirty="0" err="1">
                <a:solidFill>
                  <a:schemeClr val="accent6">
                    <a:lumMod val="50000"/>
                  </a:schemeClr>
                </a:solidFill>
                <a:effectLst/>
                <a:latin typeface="Courier New" panose="02070309020205020404" pitchFamily="49" charset="0"/>
                <a:cs typeface="Courier New" panose="02070309020205020404" pitchFamily="49" charset="0"/>
              </a:rPr>
              <a:t>patsubst</a:t>
            </a:r>
            <a:r>
              <a:rPr lang="en-US" sz="1400" b="0" dirty="0">
                <a:solidFill>
                  <a:schemeClr val="accent6">
                    <a:lumMod val="50000"/>
                  </a:schemeClr>
                </a:solidFill>
                <a:effectLst/>
                <a:latin typeface="Courier New" panose="02070309020205020404" pitchFamily="49" charset="0"/>
                <a:cs typeface="Courier New" panose="02070309020205020404" pitchFamily="49" charset="0"/>
              </a:rPr>
              <a:t> %.c, %.o, $(SRC_C))</a:t>
            </a: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TARGET := hello.exe</a:t>
            </a:r>
          </a:p>
          <a:p>
            <a:pPr marL="0" indent="0">
              <a:buNone/>
            </a:pPr>
            <a:br>
              <a:rPr lang="en-US" sz="1400" b="0" dirty="0">
                <a:solidFill>
                  <a:schemeClr val="accent6">
                    <a:lumMod val="50000"/>
                  </a:schemeClr>
                </a:solidFill>
                <a:effectLst/>
                <a:latin typeface="Courier New" panose="02070309020205020404" pitchFamily="49" charset="0"/>
                <a:cs typeface="Courier New" panose="02070309020205020404" pitchFamily="49" charset="0"/>
              </a:rPr>
            </a:br>
            <a:r>
              <a:rPr lang="en-US" sz="1400" b="0" dirty="0">
                <a:solidFill>
                  <a:schemeClr val="accent6">
                    <a:lumMod val="50000"/>
                  </a:schemeClr>
                </a:solidFill>
                <a:effectLst/>
                <a:latin typeface="Courier New" panose="02070309020205020404" pitchFamily="49" charset="0"/>
                <a:cs typeface="Courier New" panose="02070309020205020404" pitchFamily="49" charset="0"/>
              </a:rPr>
              <a:t>CC := </a:t>
            </a:r>
            <a:r>
              <a:rPr lang="en-US" sz="1400" b="0" dirty="0" err="1">
                <a:solidFill>
                  <a:schemeClr val="accent6">
                    <a:lumMod val="50000"/>
                  </a:schemeClr>
                </a:solidFill>
                <a:effectLst/>
                <a:latin typeface="Courier New" panose="02070309020205020404" pitchFamily="49" charset="0"/>
                <a:cs typeface="Courier New" panose="02070309020205020404" pitchFamily="49" charset="0"/>
              </a:rPr>
              <a:t>gcc</a:t>
            </a:r>
            <a:endParaRPr lang="en-US" sz="1400" b="0" dirty="0">
              <a:solidFill>
                <a:schemeClr val="accent6">
                  <a:lumMod val="50000"/>
                </a:schemeClr>
              </a:solidFill>
              <a:effectLst/>
              <a:latin typeface="Courier New" panose="02070309020205020404" pitchFamily="49" charset="0"/>
              <a:cs typeface="Courier New" panose="02070309020205020404" pitchFamily="49" charset="0"/>
            </a:endParaRP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CFLAGS := -Wall -</a:t>
            </a:r>
            <a:r>
              <a:rPr lang="en-US" sz="1400" b="0" dirty="0" err="1">
                <a:solidFill>
                  <a:schemeClr val="accent6">
                    <a:lumMod val="50000"/>
                  </a:schemeClr>
                </a:solidFill>
                <a:effectLst/>
                <a:latin typeface="Courier New" panose="02070309020205020404" pitchFamily="49" charset="0"/>
                <a:cs typeface="Courier New" panose="02070309020205020404" pitchFamily="49" charset="0"/>
              </a:rPr>
              <a:t>Wextra</a:t>
            </a:r>
            <a:r>
              <a:rPr lang="en-US" sz="1400" b="0" dirty="0">
                <a:solidFill>
                  <a:schemeClr val="accent6">
                    <a:lumMod val="50000"/>
                  </a:schemeClr>
                </a:solidFill>
                <a:effectLst/>
                <a:latin typeface="Courier New" panose="02070309020205020404" pitchFamily="49" charset="0"/>
                <a:cs typeface="Courier New" panose="02070309020205020404" pitchFamily="49" charset="0"/>
              </a:rPr>
              <a:t> -std=c99</a:t>
            </a: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INCDIR := -I.</a:t>
            </a:r>
          </a:p>
          <a:p>
            <a:pPr marL="0" indent="0">
              <a:buNone/>
            </a:pPr>
            <a:br>
              <a:rPr lang="en-US" sz="1400" b="0" dirty="0">
                <a:solidFill>
                  <a:schemeClr val="accent6">
                    <a:lumMod val="50000"/>
                  </a:schemeClr>
                </a:solidFill>
                <a:effectLst/>
                <a:latin typeface="Courier New" panose="02070309020205020404" pitchFamily="49" charset="0"/>
                <a:cs typeface="Courier New" panose="02070309020205020404" pitchFamily="49" charset="0"/>
              </a:rPr>
            </a:br>
            <a:r>
              <a:rPr lang="en-US" sz="1400" b="0" dirty="0">
                <a:solidFill>
                  <a:schemeClr val="accent6">
                    <a:lumMod val="50000"/>
                  </a:schemeClr>
                </a:solidFill>
                <a:effectLst/>
                <a:latin typeface="Courier New" panose="02070309020205020404" pitchFamily="49" charset="0"/>
                <a:cs typeface="Courier New" panose="02070309020205020404" pitchFamily="49" charset="0"/>
              </a:rPr>
              <a:t>## all     : compile the source codes</a:t>
            </a: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all : $(TARGET)</a:t>
            </a:r>
          </a:p>
          <a:p>
            <a:pPr marL="0" indent="0">
              <a:buNone/>
            </a:pPr>
            <a:br>
              <a:rPr lang="en-US" sz="1400" b="0" dirty="0">
                <a:solidFill>
                  <a:schemeClr val="accent6">
                    <a:lumMod val="50000"/>
                  </a:schemeClr>
                </a:solidFill>
                <a:effectLst/>
                <a:latin typeface="Courier New" panose="02070309020205020404" pitchFamily="49" charset="0"/>
                <a:cs typeface="Courier New" panose="02070309020205020404" pitchFamily="49" charset="0"/>
              </a:rPr>
            </a:br>
            <a:r>
              <a:rPr lang="en-US" sz="1400" b="0" dirty="0">
                <a:solidFill>
                  <a:schemeClr val="accent6">
                    <a:lumMod val="50000"/>
                  </a:schemeClr>
                </a:solidFill>
                <a:effectLst/>
                <a:latin typeface="Courier New" panose="02070309020205020404" pitchFamily="49" charset="0"/>
                <a:cs typeface="Courier New" panose="02070309020205020404" pitchFamily="49" charset="0"/>
              </a:rPr>
              <a:t>%.o : %.c</a:t>
            </a: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    $(CC) $(CFLAGS) -c $&lt; -o $*.o # $(INCDIR)</a:t>
            </a:r>
          </a:p>
          <a:p>
            <a:pPr marL="0" indent="0">
              <a:buNone/>
            </a:pPr>
            <a:br>
              <a:rPr lang="en-US" sz="1400" b="0" dirty="0">
                <a:solidFill>
                  <a:schemeClr val="accent6">
                    <a:lumMod val="50000"/>
                  </a:schemeClr>
                </a:solidFill>
                <a:effectLst/>
                <a:latin typeface="Courier New" panose="02070309020205020404" pitchFamily="49" charset="0"/>
                <a:cs typeface="Courier New" panose="02070309020205020404" pitchFamily="49" charset="0"/>
              </a:rPr>
            </a:br>
            <a:r>
              <a:rPr lang="en-US" sz="1400" b="0" dirty="0">
                <a:solidFill>
                  <a:schemeClr val="accent6">
                    <a:lumMod val="50000"/>
                  </a:schemeClr>
                </a:solidFill>
                <a:effectLst/>
                <a:latin typeface="Courier New" panose="02070309020205020404" pitchFamily="49" charset="0"/>
                <a:cs typeface="Courier New" panose="02070309020205020404" pitchFamily="49" charset="0"/>
              </a:rPr>
              <a:t>$(TARGET) : $(SRC_O)</a:t>
            </a: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    $(CC) $(CFLAGS) -o $@ $^ $(INCDIR)</a:t>
            </a:r>
          </a:p>
        </p:txBody>
      </p:sp>
      <p:sp>
        <p:nvSpPr>
          <p:cNvPr id="3" name="TextBox 2">
            <a:extLst>
              <a:ext uri="{FF2B5EF4-FFF2-40B4-BE49-F238E27FC236}">
                <a16:creationId xmlns:a16="http://schemas.microsoft.com/office/drawing/2014/main" id="{DE7E9947-4096-4AAD-A280-2A5DF4D8C7DB}"/>
              </a:ext>
            </a:extLst>
          </p:cNvPr>
          <p:cNvSpPr txBox="1"/>
          <p:nvPr/>
        </p:nvSpPr>
        <p:spPr>
          <a:xfrm>
            <a:off x="6516215" y="3279024"/>
            <a:ext cx="2016224" cy="369332"/>
          </a:xfrm>
          <a:prstGeom prst="rect">
            <a:avLst/>
          </a:prstGeom>
          <a:noFill/>
          <a:ln w="25400">
            <a:solidFill>
              <a:schemeClr val="accent1"/>
            </a:solidFill>
          </a:ln>
        </p:spPr>
        <p:txBody>
          <a:bodyPr wrap="square" rtlCol="0">
            <a:spAutoFit/>
          </a:bodyPr>
          <a:lstStyle/>
          <a:p>
            <a:pPr algn="ctr"/>
            <a:r>
              <a:rPr lang="en-US" dirty="0"/>
              <a:t>Solution </a:t>
            </a:r>
            <a:r>
              <a:rPr lang="en-US" dirty="0" err="1"/>
              <a:t>Makefile</a:t>
            </a:r>
            <a:endParaRPr lang="en-US" dirty="0"/>
          </a:p>
        </p:txBody>
      </p:sp>
    </p:spTree>
    <p:extLst>
      <p:ext uri="{BB962C8B-B14F-4D97-AF65-F5344CB8AC3E}">
        <p14:creationId xmlns:p14="http://schemas.microsoft.com/office/powerpoint/2010/main" val="240422633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6516215" y="-24340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a:t>Hands-on</a:t>
            </a:r>
            <a:r>
              <a:rPr lang="pl-PL" altLang="en-US" dirty="0"/>
              <a:t> </a:t>
            </a:r>
            <a:r>
              <a:rPr lang="en-US" altLang="en-US" dirty="0"/>
              <a:t>9</a:t>
            </a:r>
            <a:endParaRPr lang="nl-BE" altLang="en-US" dirty="0"/>
          </a:p>
        </p:txBody>
      </p:sp>
      <p:sp>
        <p:nvSpPr>
          <p:cNvPr id="48131" name="Tijdelijke aanduiding voor inhoud 2"/>
          <p:cNvSpPr>
            <a:spLocks noGrp="1"/>
          </p:cNvSpPr>
          <p:nvPr>
            <p:ph idx="1"/>
          </p:nvPr>
        </p:nvSpPr>
        <p:spPr>
          <a:xfrm>
            <a:off x="107504" y="1412776"/>
            <a:ext cx="9108000" cy="4428000"/>
          </a:xfrm>
        </p:spPr>
        <p:txBody>
          <a:bodyPr lIns="0"/>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123</a:t>
            </a:fld>
            <a:endParaRPr lang="nl-BE" dirty="0"/>
          </a:p>
        </p:txBody>
      </p:sp>
      <p:sp>
        <p:nvSpPr>
          <p:cNvPr id="6" name="Rectangle 3"/>
          <p:cNvSpPr txBox="1">
            <a:spLocks noChangeArrowheads="1"/>
          </p:cNvSpPr>
          <p:nvPr/>
        </p:nvSpPr>
        <p:spPr>
          <a:xfrm>
            <a:off x="540000" y="1349998"/>
            <a:ext cx="8334000" cy="4824001"/>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br>
              <a:rPr lang="en-US" sz="1400" b="0" dirty="0">
                <a:solidFill>
                  <a:schemeClr val="accent6">
                    <a:lumMod val="50000"/>
                  </a:schemeClr>
                </a:solidFill>
                <a:effectLst/>
                <a:latin typeface="Courier New" panose="02070309020205020404" pitchFamily="49" charset="0"/>
                <a:cs typeface="Courier New" panose="02070309020205020404" pitchFamily="49" charset="0"/>
              </a:rPr>
            </a:br>
            <a:r>
              <a:rPr lang="en-US" sz="1400" b="0" dirty="0">
                <a:solidFill>
                  <a:schemeClr val="accent6">
                    <a:lumMod val="50000"/>
                  </a:schemeClr>
                </a:solidFill>
                <a:effectLst/>
                <a:latin typeface="Courier New" panose="02070309020205020404" pitchFamily="49" charset="0"/>
                <a:cs typeface="Courier New" panose="02070309020205020404" pitchFamily="49" charset="0"/>
              </a:rPr>
              <a:t>## run     : execute the target</a:t>
            </a: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.PHONY : run</a:t>
            </a: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run :</a:t>
            </a: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    @echo Executing $(TARGET) ...</a:t>
            </a: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    @./$(TARGET)</a:t>
            </a:r>
          </a:p>
          <a:p>
            <a:pPr marL="0" indent="0">
              <a:buNone/>
            </a:pPr>
            <a:br>
              <a:rPr lang="en-US" sz="1400" b="0" dirty="0">
                <a:solidFill>
                  <a:schemeClr val="accent6">
                    <a:lumMod val="50000"/>
                  </a:schemeClr>
                </a:solidFill>
                <a:effectLst/>
                <a:latin typeface="Courier New" panose="02070309020205020404" pitchFamily="49" charset="0"/>
                <a:cs typeface="Courier New" panose="02070309020205020404" pitchFamily="49" charset="0"/>
              </a:rPr>
            </a:br>
            <a:r>
              <a:rPr lang="en-US" sz="1400" b="0" dirty="0">
                <a:solidFill>
                  <a:schemeClr val="accent6">
                    <a:lumMod val="50000"/>
                  </a:schemeClr>
                </a:solidFill>
                <a:effectLst/>
                <a:latin typeface="Courier New" panose="02070309020205020404" pitchFamily="49" charset="0"/>
                <a:cs typeface="Courier New" panose="02070309020205020404" pitchFamily="49" charset="0"/>
              </a:rPr>
              <a:t>## help    : create a help message</a:t>
            </a: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.PHONY : help</a:t>
            </a: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help : </a:t>
            </a:r>
            <a:r>
              <a:rPr lang="en-US" sz="1400" b="0" dirty="0" err="1">
                <a:solidFill>
                  <a:schemeClr val="accent6">
                    <a:lumMod val="50000"/>
                  </a:schemeClr>
                </a:solidFill>
                <a:effectLst/>
                <a:latin typeface="Courier New" panose="02070309020205020404" pitchFamily="49" charset="0"/>
                <a:cs typeface="Courier New" panose="02070309020205020404" pitchFamily="49" charset="0"/>
              </a:rPr>
              <a:t>Makefile</a:t>
            </a:r>
            <a:endParaRPr lang="en-US" sz="1400" b="0" dirty="0">
              <a:solidFill>
                <a:schemeClr val="accent6">
                  <a:lumMod val="50000"/>
                </a:schemeClr>
              </a:solidFill>
              <a:effectLst/>
              <a:latin typeface="Courier New" panose="02070309020205020404" pitchFamily="49" charset="0"/>
              <a:cs typeface="Courier New" panose="02070309020205020404" pitchFamily="49" charset="0"/>
            </a:endParaRP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    @sed -n 's/^##//p' $&lt;</a:t>
            </a:r>
          </a:p>
          <a:p>
            <a:pPr marL="0" indent="0">
              <a:buNone/>
            </a:pPr>
            <a:br>
              <a:rPr lang="en-US" sz="1400" b="0" dirty="0">
                <a:solidFill>
                  <a:schemeClr val="accent6">
                    <a:lumMod val="50000"/>
                  </a:schemeClr>
                </a:solidFill>
                <a:effectLst/>
                <a:latin typeface="Courier New" panose="02070309020205020404" pitchFamily="49" charset="0"/>
                <a:cs typeface="Courier New" panose="02070309020205020404" pitchFamily="49" charset="0"/>
              </a:rPr>
            </a:br>
            <a:r>
              <a:rPr lang="en-US" sz="1400" b="0" dirty="0">
                <a:solidFill>
                  <a:schemeClr val="accent6">
                    <a:lumMod val="50000"/>
                  </a:schemeClr>
                </a:solidFill>
                <a:effectLst/>
                <a:latin typeface="Courier New" panose="02070309020205020404" pitchFamily="49" charset="0"/>
                <a:cs typeface="Courier New" panose="02070309020205020404" pitchFamily="49" charset="0"/>
              </a:rPr>
              <a:t>## clean   : remove build artefacts</a:t>
            </a: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.PHONY : clean</a:t>
            </a: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clean :</a:t>
            </a: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    rm -rf $(TARGET) $(SRC_O)</a:t>
            </a:r>
          </a:p>
        </p:txBody>
      </p:sp>
      <p:sp>
        <p:nvSpPr>
          <p:cNvPr id="7" name="TextBox 6">
            <a:extLst>
              <a:ext uri="{FF2B5EF4-FFF2-40B4-BE49-F238E27FC236}">
                <a16:creationId xmlns:a16="http://schemas.microsoft.com/office/drawing/2014/main" id="{BD2E313E-C968-4D8B-815F-448CA936B81A}"/>
              </a:ext>
            </a:extLst>
          </p:cNvPr>
          <p:cNvSpPr txBox="1"/>
          <p:nvPr/>
        </p:nvSpPr>
        <p:spPr>
          <a:xfrm>
            <a:off x="6516215" y="3279024"/>
            <a:ext cx="2016224" cy="369332"/>
          </a:xfrm>
          <a:prstGeom prst="rect">
            <a:avLst/>
          </a:prstGeom>
          <a:noFill/>
          <a:ln w="25400">
            <a:solidFill>
              <a:schemeClr val="accent1"/>
            </a:solidFill>
          </a:ln>
        </p:spPr>
        <p:txBody>
          <a:bodyPr wrap="square" rtlCol="0">
            <a:spAutoFit/>
          </a:bodyPr>
          <a:lstStyle/>
          <a:p>
            <a:pPr algn="ctr"/>
            <a:r>
              <a:rPr lang="en-US" dirty="0"/>
              <a:t>Solution </a:t>
            </a:r>
            <a:r>
              <a:rPr lang="en-US" dirty="0" err="1"/>
              <a:t>Makefile</a:t>
            </a:r>
            <a:endParaRPr lang="en-US" dirty="0"/>
          </a:p>
        </p:txBody>
      </p:sp>
    </p:spTree>
    <p:extLst>
      <p:ext uri="{BB962C8B-B14F-4D97-AF65-F5344CB8AC3E}">
        <p14:creationId xmlns:p14="http://schemas.microsoft.com/office/powerpoint/2010/main" val="2879056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We start</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latin typeface="+mj-lt"/>
              </a:rPr>
              <a:t>Using your text editor of choice (e.g. </a:t>
            </a:r>
            <a:r>
              <a:rPr lang="en-US" sz="1800" dirty="0" err="1">
                <a:latin typeface="+mj-lt"/>
              </a:rPr>
              <a:t>nano</a:t>
            </a:r>
            <a:r>
              <a:rPr lang="en-US" sz="1800" dirty="0">
                <a:latin typeface="+mj-lt"/>
              </a:rPr>
              <a:t>), add the following to a new file named </a:t>
            </a:r>
            <a:r>
              <a:rPr lang="en-US" sz="1800" dirty="0">
                <a:latin typeface="Courier New" panose="02070309020205020404" pitchFamily="49" charset="0"/>
                <a:cs typeface="Courier New" panose="02070309020205020404" pitchFamily="49" charset="0"/>
              </a:rPr>
              <a:t>pipeline.sh</a:t>
            </a:r>
            <a:r>
              <a:rPr lang="en-US" sz="1800" dirty="0">
                <a:latin typeface="+mj-lt"/>
              </a:rPr>
              <a:t>.</a:t>
            </a:r>
          </a:p>
          <a:p>
            <a:pPr marL="360000" lvl="1" indent="0">
              <a:buNone/>
            </a:pPr>
            <a:r>
              <a:rPr lang="en-US" sz="1800" dirty="0">
                <a:latin typeface="Courier New" panose="02070309020205020404" pitchFamily="49" charset="0"/>
                <a:cs typeface="Courier New" panose="02070309020205020404" pitchFamily="49" charset="0"/>
              </a:rPr>
              <a:t># USAGE: bash pipeline.sh </a:t>
            </a:r>
          </a:p>
          <a:p>
            <a:pPr marL="360000" lvl="1" indent="0">
              <a:buNone/>
            </a:pPr>
            <a:r>
              <a:rPr lang="en-US" sz="1800" dirty="0">
                <a:latin typeface="Courier New" panose="02070309020205020404" pitchFamily="49" charset="0"/>
                <a:cs typeface="Courier New" panose="02070309020205020404" pitchFamily="49" charset="0"/>
              </a:rPr>
              <a:t># to produce plots for isles and abyss </a:t>
            </a:r>
          </a:p>
          <a:p>
            <a:pPr marL="360000" lvl="1" indent="0">
              <a:buNone/>
            </a:pPr>
            <a:r>
              <a:rPr lang="en-US" sz="1800" dirty="0">
                <a:latin typeface="Courier New" panose="02070309020205020404" pitchFamily="49" charset="0"/>
                <a:cs typeface="Courier New" panose="02070309020205020404" pitchFamily="49" charset="0"/>
              </a:rPr>
              <a:t># and the summary table for the </a:t>
            </a:r>
            <a:r>
              <a:rPr lang="en-US" sz="1800" dirty="0" err="1">
                <a:latin typeface="Courier New" panose="02070309020205020404" pitchFamily="49" charset="0"/>
                <a:cs typeface="Courier New" panose="02070309020205020404" pitchFamily="49" charset="0"/>
              </a:rPr>
              <a:t>Zipf's</a:t>
            </a:r>
            <a:r>
              <a:rPr lang="en-US" sz="1800" dirty="0">
                <a:latin typeface="Courier New" panose="02070309020205020404" pitchFamily="49" charset="0"/>
                <a:cs typeface="Courier New" panose="02070309020205020404" pitchFamily="49" charset="0"/>
              </a:rPr>
              <a:t> law tests </a:t>
            </a:r>
          </a:p>
          <a:p>
            <a:pPr marL="360000" lvl="1" indent="0">
              <a:buNone/>
            </a:pPr>
            <a:r>
              <a:rPr lang="en-US" sz="1800" dirty="0">
                <a:latin typeface="Courier New" panose="02070309020205020404" pitchFamily="49" charset="0"/>
                <a:cs typeface="Courier New" panose="02070309020205020404" pitchFamily="49" charset="0"/>
              </a:rPr>
              <a:t>python wordcount.py books/isles.txt isles.dat </a:t>
            </a:r>
          </a:p>
          <a:p>
            <a:pPr marL="360000" lvl="1" indent="0">
              <a:buNone/>
            </a:pPr>
            <a:r>
              <a:rPr lang="en-US" sz="1800" dirty="0">
                <a:latin typeface="Courier New" panose="02070309020205020404" pitchFamily="49" charset="0"/>
                <a:cs typeface="Courier New" panose="02070309020205020404" pitchFamily="49" charset="0"/>
              </a:rPr>
              <a:t>python wordcount.py books/abyss.txt abyss.dat </a:t>
            </a:r>
          </a:p>
          <a:p>
            <a:pPr marL="360000" lvl="1" indent="0">
              <a:buNone/>
            </a:pPr>
            <a:r>
              <a:rPr lang="en-US" sz="1800" dirty="0">
                <a:latin typeface="Courier New" panose="02070309020205020404" pitchFamily="49" charset="0"/>
                <a:cs typeface="Courier New" panose="02070309020205020404" pitchFamily="49" charset="0"/>
              </a:rPr>
              <a:t>python plotcount.py isles.dat isles.png </a:t>
            </a:r>
          </a:p>
          <a:p>
            <a:pPr marL="360000" lvl="1" indent="0">
              <a:buNone/>
            </a:pPr>
            <a:r>
              <a:rPr lang="en-US" sz="1800" dirty="0">
                <a:latin typeface="Courier New" panose="02070309020205020404" pitchFamily="49" charset="0"/>
                <a:cs typeface="Courier New" panose="02070309020205020404" pitchFamily="49" charset="0"/>
              </a:rPr>
              <a:t>python plotcount.py abyss.dat abyss.png </a:t>
            </a:r>
          </a:p>
          <a:p>
            <a:pPr marL="360000" lvl="1" indent="0">
              <a:buNone/>
            </a:pPr>
            <a:r>
              <a:rPr lang="en-US" sz="1800" dirty="0">
                <a:latin typeface="Courier New" panose="02070309020205020404" pitchFamily="49" charset="0"/>
                <a:cs typeface="Courier New" panose="02070309020205020404" pitchFamily="49" charset="0"/>
              </a:rPr>
              <a:t># Generate summary table </a:t>
            </a:r>
          </a:p>
          <a:p>
            <a:pPr marL="360000" lvl="1" indent="0">
              <a:buNone/>
            </a:pPr>
            <a:r>
              <a:rPr lang="en-US" sz="1800" dirty="0">
                <a:latin typeface="Courier New" panose="02070309020205020404" pitchFamily="49" charset="0"/>
                <a:cs typeface="Courier New" panose="02070309020205020404" pitchFamily="49" charset="0"/>
              </a:rPr>
              <a:t>python zipf_test.py abyss.dat isles.dat &gt; results.txt </a:t>
            </a:r>
          </a:p>
          <a:p>
            <a:pPr marL="360000" lvl="1" indent="0">
              <a:buNone/>
            </a:pPr>
            <a:endParaRPr lang="en-US" sz="1800" dirty="0">
              <a:latin typeface="Courier New" panose="02070309020205020404" pitchFamily="49" charset="0"/>
              <a:cs typeface="Courier New" panose="02070309020205020404" pitchFamily="49" charset="0"/>
            </a:endParaRPr>
          </a:p>
          <a:p>
            <a:pPr eaLnBrk="0" fontAlgn="base" hangingPunct="0">
              <a:spcBef>
                <a:spcPct val="0"/>
              </a:spcBef>
              <a:spcAft>
                <a:spcPct val="0"/>
              </a:spcAft>
              <a:buSzTx/>
            </a:pPr>
            <a:r>
              <a:rPr lang="en-US" altLang="en-US" sz="1800" dirty="0">
                <a:solidFill>
                  <a:schemeClr val="tx1"/>
                </a:solidFill>
              </a:rPr>
              <a:t>Run the script and check that the output is the same as before:</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bash pipeline.sh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cat results.txt </a:t>
            </a:r>
          </a:p>
          <a:p>
            <a:endParaRPr lang="en-US" alt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13</a:t>
            </a:fld>
            <a:endParaRPr lang="nl-BE" dirty="0"/>
          </a:p>
        </p:txBody>
      </p:sp>
    </p:spTree>
    <p:extLst>
      <p:ext uri="{BB962C8B-B14F-4D97-AF65-F5344CB8AC3E}">
        <p14:creationId xmlns:p14="http://schemas.microsoft.com/office/powerpoint/2010/main" val="189551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We start – shell script?</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latin typeface="+mj-lt"/>
              </a:rPr>
              <a:t>This </a:t>
            </a:r>
            <a:r>
              <a:rPr lang="en-US" sz="1800" b="1" dirty="0">
                <a:latin typeface="+mj-lt"/>
              </a:rPr>
              <a:t>shell script </a:t>
            </a:r>
            <a:r>
              <a:rPr lang="en-US" sz="1800" dirty="0">
                <a:latin typeface="+mj-lt"/>
              </a:rPr>
              <a:t>solves several problems in computational reproducibility:</a:t>
            </a:r>
          </a:p>
          <a:p>
            <a:pPr lvl="1"/>
            <a:r>
              <a:rPr lang="en-US" sz="1800" dirty="0">
                <a:latin typeface="+mj-lt"/>
              </a:rPr>
              <a:t>It explicitly documents our pipeline, making communication with colleagues (and our future selves) more efficient. </a:t>
            </a:r>
          </a:p>
          <a:p>
            <a:pPr lvl="1"/>
            <a:r>
              <a:rPr lang="en-US" sz="1800" dirty="0">
                <a:latin typeface="+mj-lt"/>
              </a:rPr>
              <a:t>It allows us to type a single command, bash pipeline.sh, to reproduce the full analysis. </a:t>
            </a:r>
          </a:p>
          <a:p>
            <a:pPr lvl="1"/>
            <a:r>
              <a:rPr lang="en-US" sz="1800" dirty="0">
                <a:latin typeface="+mj-lt"/>
              </a:rPr>
              <a:t>It prevents us from repeating typos or mistakes. You might not get it right the first time, but once you fix something it’ll stay fixed. </a:t>
            </a:r>
          </a:p>
          <a:p>
            <a:r>
              <a:rPr lang="en-US" sz="1800" dirty="0">
                <a:latin typeface="+mj-lt"/>
              </a:rPr>
              <a:t>Despite these benefits it has a few </a:t>
            </a:r>
            <a:r>
              <a:rPr lang="en-US" sz="1800" b="1" dirty="0">
                <a:latin typeface="+mj-lt"/>
              </a:rPr>
              <a:t>shortcomings</a:t>
            </a:r>
            <a:r>
              <a:rPr lang="en-US" sz="1800" dirty="0">
                <a:latin typeface="+mj-lt"/>
              </a:rPr>
              <a:t>.</a:t>
            </a:r>
          </a:p>
          <a:p>
            <a:r>
              <a:rPr lang="en-US" sz="1800" dirty="0">
                <a:latin typeface="+mj-lt"/>
              </a:rPr>
              <a:t>Let’s adjust the width of the bars in our plot produced by plotcount.py. Edit plotcount.py so that the bars are 0.8 units wide instead of 1 unit. (Hint: replace </a:t>
            </a:r>
            <a:r>
              <a:rPr lang="en-US" sz="1800" dirty="0">
                <a:latin typeface="Courier New" panose="02070309020205020404" pitchFamily="49" charset="0"/>
                <a:cs typeface="Courier New" panose="02070309020205020404" pitchFamily="49" charset="0"/>
              </a:rPr>
              <a:t>width = 1.0 </a:t>
            </a:r>
            <a:r>
              <a:rPr lang="en-US" sz="1800" dirty="0">
                <a:latin typeface="+mj-lt"/>
              </a:rPr>
              <a:t>with </a:t>
            </a:r>
            <a:r>
              <a:rPr lang="en-US" sz="1800" dirty="0">
                <a:latin typeface="Courier New" panose="02070309020205020404" pitchFamily="49" charset="0"/>
                <a:cs typeface="Courier New" panose="02070309020205020404" pitchFamily="49" charset="0"/>
              </a:rPr>
              <a:t>width = 0.8 </a:t>
            </a:r>
            <a:r>
              <a:rPr lang="en-US" sz="1800" dirty="0">
                <a:latin typeface="+mj-lt"/>
              </a:rPr>
              <a:t>in the function </a:t>
            </a:r>
            <a:r>
              <a:rPr lang="en-US" sz="1800" dirty="0" err="1">
                <a:latin typeface="Courier New" panose="02070309020205020404" pitchFamily="49" charset="0"/>
                <a:cs typeface="Courier New" panose="02070309020205020404" pitchFamily="49" charset="0"/>
              </a:rPr>
              <a:t>plot_word_counts</a:t>
            </a:r>
            <a:r>
              <a:rPr lang="en-US" sz="1800" dirty="0">
                <a:latin typeface="+mj-lt"/>
              </a:rPr>
              <a:t>).</a:t>
            </a:r>
          </a:p>
          <a:p>
            <a:r>
              <a:rPr lang="en-US" sz="1800" dirty="0">
                <a:latin typeface="+mj-lt"/>
              </a:rPr>
              <a:t>Now we want to recreate our figures. We could just </a:t>
            </a:r>
            <a:r>
              <a:rPr lang="en-US" sz="1800" dirty="0">
                <a:latin typeface="Courier New" panose="02070309020205020404" pitchFamily="49" charset="0"/>
                <a:cs typeface="Courier New" panose="02070309020205020404" pitchFamily="49" charset="0"/>
              </a:rPr>
              <a:t>bash pipeline.sh </a:t>
            </a:r>
            <a:r>
              <a:rPr lang="en-US" sz="1800" dirty="0">
                <a:latin typeface="+mj-lt"/>
              </a:rPr>
              <a:t>again. That would work, but it could also be a big pain if counting words takes more than a few seconds. The word counting routine hasn’t changed; we shouldn’t need to recreate those files.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14</a:t>
            </a:fld>
            <a:endParaRPr lang="nl-BE" dirty="0"/>
          </a:p>
        </p:txBody>
      </p:sp>
    </p:spTree>
    <p:extLst>
      <p:ext uri="{BB962C8B-B14F-4D97-AF65-F5344CB8AC3E}">
        <p14:creationId xmlns:p14="http://schemas.microsoft.com/office/powerpoint/2010/main" val="3886199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We start – shell script?</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latin typeface="+mj-lt"/>
              </a:rPr>
              <a:t>Alternatively, we could manually</a:t>
            </a:r>
            <a:r>
              <a:rPr lang="pl-PL" sz="1800" dirty="0">
                <a:latin typeface="+mj-lt"/>
              </a:rPr>
              <a:t> </a:t>
            </a:r>
            <a:r>
              <a:rPr lang="en-US" sz="1800" dirty="0">
                <a:latin typeface="+mj-lt"/>
              </a:rPr>
              <a:t>rerun the plotting for each word-count file. (Experienced shell scripters can make this easier on themselves using a for-loop.)</a:t>
            </a:r>
          </a:p>
          <a:p>
            <a:pPr marL="360000" lvl="1" indent="0">
              <a:buNone/>
            </a:pPr>
            <a:r>
              <a:rPr lang="en-US" altLang="en-US" sz="1800" dirty="0">
                <a:solidFill>
                  <a:schemeClr val="tx1"/>
                </a:solidFill>
                <a:latin typeface="Courier New" panose="02070309020205020404" pitchFamily="49" charset="0"/>
                <a:cs typeface="Courier New" panose="02070309020205020404" pitchFamily="49" charset="0"/>
              </a:rPr>
              <a:t>for book in abyss isles; do </a:t>
            </a:r>
          </a:p>
          <a:p>
            <a:pPr marL="629637" lvl="2" indent="0">
              <a:buNone/>
            </a:pPr>
            <a:r>
              <a:rPr lang="en-US" altLang="en-US" sz="1800" dirty="0">
                <a:solidFill>
                  <a:schemeClr val="tx1"/>
                </a:solidFill>
                <a:latin typeface="Courier New" panose="02070309020205020404" pitchFamily="49" charset="0"/>
                <a:cs typeface="Courier New" panose="02070309020205020404" pitchFamily="49" charset="0"/>
              </a:rPr>
              <a:t>python plotcount.py $book.dat $book.png </a:t>
            </a:r>
          </a:p>
          <a:p>
            <a:pPr marL="360000" lvl="1" indent="0">
              <a:buNone/>
            </a:pPr>
            <a:r>
              <a:rPr lang="en-US" altLang="en-US" sz="1800" dirty="0">
                <a:solidFill>
                  <a:schemeClr val="tx1"/>
                </a:solidFill>
                <a:latin typeface="Courier New" panose="02070309020205020404" pitchFamily="49" charset="0"/>
                <a:cs typeface="Courier New" panose="02070309020205020404" pitchFamily="49" charset="0"/>
              </a:rPr>
              <a:t>done </a:t>
            </a:r>
          </a:p>
          <a:p>
            <a:pPr eaLnBrk="0" fontAlgn="base" hangingPunct="0">
              <a:spcBef>
                <a:spcPct val="0"/>
              </a:spcBef>
              <a:spcAft>
                <a:spcPct val="0"/>
              </a:spcAft>
              <a:buSzTx/>
            </a:pPr>
            <a:r>
              <a:rPr lang="en-US" altLang="en-US" sz="1800" dirty="0">
                <a:solidFill>
                  <a:schemeClr val="tx1"/>
                </a:solidFill>
                <a:latin typeface="+mj-lt"/>
              </a:rPr>
              <a:t>With this approach, however, we don’t get many of the benefits of having a shell script in the first place.</a:t>
            </a:r>
          </a:p>
          <a:p>
            <a:endParaRPr 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15</a:t>
            </a:fld>
            <a:endParaRPr lang="nl-BE" dirty="0"/>
          </a:p>
        </p:txBody>
      </p:sp>
    </p:spTree>
    <p:extLst>
      <p:ext uri="{BB962C8B-B14F-4D97-AF65-F5344CB8AC3E}">
        <p14:creationId xmlns:p14="http://schemas.microsoft.com/office/powerpoint/2010/main" val="497804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We start – shell script?</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latin typeface="+mj-lt"/>
              </a:rPr>
              <a:t>Another popular option is to comment out a subset of the lines in pipeline.sh:</a:t>
            </a:r>
          </a:p>
          <a:p>
            <a:pPr marL="360000" lvl="1" indent="0">
              <a:spcBef>
                <a:spcPts val="0"/>
              </a:spcBef>
              <a:buNone/>
            </a:pPr>
            <a:r>
              <a:rPr lang="en-US" sz="1800" dirty="0">
                <a:latin typeface="Courier New" panose="02070309020205020404" pitchFamily="49" charset="0"/>
                <a:cs typeface="Courier New" panose="02070309020205020404" pitchFamily="49" charset="0"/>
              </a:rPr>
              <a:t># USAGE: bash pipeline.sh </a:t>
            </a:r>
          </a:p>
          <a:p>
            <a:pPr marL="360000" lvl="1" indent="0">
              <a:spcBef>
                <a:spcPts val="0"/>
              </a:spcBef>
              <a:buNone/>
            </a:pPr>
            <a:r>
              <a:rPr lang="en-US" sz="1800" dirty="0">
                <a:latin typeface="Courier New" panose="02070309020205020404" pitchFamily="49" charset="0"/>
                <a:cs typeface="Courier New" panose="02070309020205020404" pitchFamily="49" charset="0"/>
              </a:rPr>
              <a:t># to produce plots for isles and abyss </a:t>
            </a:r>
          </a:p>
          <a:p>
            <a:pPr marL="360000" lvl="1" indent="0">
              <a:spcBef>
                <a:spcPts val="0"/>
              </a:spcBef>
              <a:buNone/>
            </a:pPr>
            <a:r>
              <a:rPr lang="en-US" sz="1800" dirty="0">
                <a:latin typeface="Courier New" panose="02070309020205020404" pitchFamily="49" charset="0"/>
                <a:cs typeface="Courier New" panose="02070309020205020404" pitchFamily="49" charset="0"/>
              </a:rPr>
              <a:t># and the summary table for the </a:t>
            </a:r>
            <a:r>
              <a:rPr lang="en-US" sz="1800" dirty="0" err="1">
                <a:latin typeface="Courier New" panose="02070309020205020404" pitchFamily="49" charset="0"/>
                <a:cs typeface="Courier New" panose="02070309020205020404" pitchFamily="49" charset="0"/>
              </a:rPr>
              <a:t>Zipf's</a:t>
            </a:r>
            <a:r>
              <a:rPr lang="en-US" sz="1800" dirty="0">
                <a:latin typeface="Courier New" panose="02070309020205020404" pitchFamily="49" charset="0"/>
                <a:cs typeface="Courier New" panose="02070309020205020404" pitchFamily="49" charset="0"/>
              </a:rPr>
              <a:t> law tests </a:t>
            </a:r>
          </a:p>
          <a:p>
            <a:pPr marL="360000" lvl="1" indent="0">
              <a:spcBef>
                <a:spcPts val="0"/>
              </a:spcBef>
              <a:buNone/>
            </a:pPr>
            <a:r>
              <a:rPr lang="en-US" sz="1800" dirty="0">
                <a:latin typeface="Courier New" panose="02070309020205020404" pitchFamily="49" charset="0"/>
                <a:cs typeface="Courier New" panose="02070309020205020404" pitchFamily="49" charset="0"/>
              </a:rPr>
              <a:t>#python wordcount.py books/isles.txt isles.dat </a:t>
            </a:r>
          </a:p>
          <a:p>
            <a:pPr marL="360000" lvl="1" indent="0">
              <a:spcBef>
                <a:spcPts val="0"/>
              </a:spcBef>
              <a:buNone/>
            </a:pPr>
            <a:r>
              <a:rPr lang="en-US" sz="1800" dirty="0">
                <a:latin typeface="Courier New" panose="02070309020205020404" pitchFamily="49" charset="0"/>
                <a:cs typeface="Courier New" panose="02070309020205020404" pitchFamily="49" charset="0"/>
              </a:rPr>
              <a:t>#python wordcount.py books/abyss.txt abyss.dat </a:t>
            </a:r>
          </a:p>
          <a:p>
            <a:pPr marL="360000" lvl="1" indent="0">
              <a:spcBef>
                <a:spcPts val="0"/>
              </a:spcBef>
              <a:buNone/>
            </a:pPr>
            <a:r>
              <a:rPr lang="en-US" sz="1800" dirty="0">
                <a:latin typeface="Courier New" panose="02070309020205020404" pitchFamily="49" charset="0"/>
                <a:cs typeface="Courier New" panose="02070309020205020404" pitchFamily="49" charset="0"/>
              </a:rPr>
              <a:t>python plotcount.py isles.dat isles.png </a:t>
            </a:r>
          </a:p>
          <a:p>
            <a:pPr marL="360000" lvl="1" indent="0">
              <a:spcBef>
                <a:spcPts val="0"/>
              </a:spcBef>
              <a:buNone/>
            </a:pPr>
            <a:r>
              <a:rPr lang="en-US" sz="1800" dirty="0">
                <a:latin typeface="Courier New" panose="02070309020205020404" pitchFamily="49" charset="0"/>
                <a:cs typeface="Courier New" panose="02070309020205020404" pitchFamily="49" charset="0"/>
              </a:rPr>
              <a:t>python plotcount.py abyss.dat abyss.png </a:t>
            </a:r>
          </a:p>
          <a:p>
            <a:pPr marL="360000" lvl="1" indent="0">
              <a:spcBef>
                <a:spcPts val="0"/>
              </a:spcBef>
              <a:buNone/>
            </a:pPr>
            <a:r>
              <a:rPr lang="en-US" sz="1800" dirty="0">
                <a:latin typeface="Courier New" panose="02070309020205020404" pitchFamily="49" charset="0"/>
                <a:cs typeface="Courier New" panose="02070309020205020404" pitchFamily="49" charset="0"/>
              </a:rPr>
              <a:t># Generate summary table </a:t>
            </a:r>
          </a:p>
          <a:p>
            <a:pPr marL="360000" lvl="1" indent="0">
              <a:spcBef>
                <a:spcPts val="0"/>
              </a:spcBef>
              <a:buNone/>
            </a:pPr>
            <a:r>
              <a:rPr lang="en-US" sz="1800" dirty="0">
                <a:latin typeface="Courier New" panose="02070309020205020404" pitchFamily="49" charset="0"/>
                <a:cs typeface="Courier New" panose="02070309020205020404" pitchFamily="49" charset="0"/>
              </a:rPr>
              <a:t>python zipf_test.py abyss.dat isles.dat &gt; results.txt </a:t>
            </a:r>
          </a:p>
          <a:p>
            <a:r>
              <a:rPr lang="en-US" altLang="en-US" sz="1800" dirty="0">
                <a:solidFill>
                  <a:schemeClr val="tx1"/>
                </a:solidFill>
              </a:rPr>
              <a:t>Then, we would run our modified shell script using </a:t>
            </a:r>
            <a:r>
              <a:rPr lang="en-US" altLang="en-US" sz="1800" dirty="0">
                <a:solidFill>
                  <a:schemeClr val="tx1"/>
                </a:solidFill>
                <a:latin typeface="Courier New" panose="02070309020205020404" pitchFamily="49" charset="0"/>
                <a:cs typeface="Courier New" panose="02070309020205020404" pitchFamily="49" charset="0"/>
              </a:rPr>
              <a:t>bash pipeline.sh</a:t>
            </a:r>
            <a:r>
              <a:rPr lang="en-US" altLang="en-US" sz="600" dirty="0">
                <a:solidFill>
                  <a:schemeClr val="tx1"/>
                </a:solidFill>
              </a:rPr>
              <a:t>. .</a:t>
            </a:r>
            <a:endParaRPr lang="en-US" altLang="en-US" sz="1800" dirty="0">
              <a:solidFill>
                <a:schemeClr val="tx1"/>
              </a:solidFill>
            </a:endParaRPr>
          </a:p>
          <a:p>
            <a:endParaRPr 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16</a:t>
            </a:fld>
            <a:endParaRPr lang="nl-BE" dirty="0"/>
          </a:p>
        </p:txBody>
      </p:sp>
    </p:spTree>
    <p:extLst>
      <p:ext uri="{BB962C8B-B14F-4D97-AF65-F5344CB8AC3E}">
        <p14:creationId xmlns:p14="http://schemas.microsoft.com/office/powerpoint/2010/main" val="85828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We start – shell script?</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But commenting out these lines, and subsequently uncommenting them, can be a hassle and source of errors in complicated pipelines.</a:t>
            </a:r>
          </a:p>
          <a:p>
            <a:r>
              <a:rPr lang="en-US" sz="1800" dirty="0"/>
              <a:t>What we really want is an </a:t>
            </a:r>
            <a:r>
              <a:rPr lang="en-US" sz="1800" b="1" dirty="0"/>
              <a:t>executable description </a:t>
            </a:r>
            <a:r>
              <a:rPr lang="en-US" sz="1800" dirty="0"/>
              <a:t>of our pipeline that allows software to do the tricky part for us: </a:t>
            </a:r>
            <a:r>
              <a:rPr lang="en-US" sz="1800" dirty="0">
                <a:solidFill>
                  <a:srgbClr val="1D8DB0"/>
                </a:solidFill>
              </a:rPr>
              <a:t>figuring out what steps need to be rerun</a:t>
            </a:r>
            <a:r>
              <a:rPr lang="en-US" sz="1800" dirty="0"/>
              <a:t>.</a:t>
            </a:r>
          </a:p>
          <a:p>
            <a:r>
              <a:rPr lang="en-US" sz="1800" dirty="0"/>
              <a:t>Make can execute the commands needed to run our analysis and plot our results. Like shell scripts it allows us to execute complex sequences of commands via a single shell command. Unlike shell scripts it explicitly records the dependencies between files - what files are needed to create what other files - and so can determine when to recreate our data files or image files, if our text files change.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17</a:t>
            </a:fld>
            <a:endParaRPr lang="nl-BE" dirty="0"/>
          </a:p>
        </p:txBody>
      </p:sp>
    </p:spTree>
    <p:extLst>
      <p:ext uri="{BB962C8B-B14F-4D97-AF65-F5344CB8AC3E}">
        <p14:creationId xmlns:p14="http://schemas.microsoft.com/office/powerpoint/2010/main" val="1883714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We start</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Make can be used for any commands that follow the general pattern of processing files to create new files, for example:</a:t>
            </a:r>
          </a:p>
          <a:p>
            <a:pPr lvl="1"/>
            <a:r>
              <a:rPr lang="en-US" sz="1800" dirty="0"/>
              <a:t>Run analysis scripts on raw data files to get data files that summarize the raw data (e.g. creating files with word counts from book text).</a:t>
            </a:r>
          </a:p>
          <a:p>
            <a:pPr lvl="1"/>
            <a:r>
              <a:rPr lang="en-US" sz="1800" dirty="0"/>
              <a:t>Run visualization scripts on data files to produce plots (e.g. creating images of word counts).</a:t>
            </a:r>
          </a:p>
          <a:p>
            <a:pPr lvl="1"/>
            <a:r>
              <a:rPr lang="en-US" sz="1800" dirty="0"/>
              <a:t>Parse and combine text files and plots to create papers.</a:t>
            </a:r>
          </a:p>
          <a:p>
            <a:pPr lvl="1"/>
            <a:r>
              <a:rPr lang="en-US" sz="1800" dirty="0"/>
              <a:t>Compile source code into executable programs or libraries.</a:t>
            </a:r>
          </a:p>
          <a:p>
            <a:r>
              <a:rPr lang="en-US" sz="1800" dirty="0"/>
              <a:t>There are now many build tools available, for example Apache ANT, doit, and nmake for Windows. There are also build tools that build scripts for use with these build tools and others e.g. GNU Autoconf and CMake. Which is </a:t>
            </a:r>
            <a:r>
              <a:rPr lang="en-US" sz="1800" dirty="0">
                <a:solidFill>
                  <a:srgbClr val="1D8DB0"/>
                </a:solidFill>
              </a:rPr>
              <a:t>best for you</a:t>
            </a:r>
            <a:r>
              <a:rPr lang="en-US" sz="1800" dirty="0"/>
              <a:t> depends on your requirements, intended usage, and operating system. However, they all share the same fundamental concepts as Make.</a:t>
            </a:r>
          </a:p>
          <a:p>
            <a:endParaRPr 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18</a:t>
            </a:fld>
            <a:endParaRPr lang="nl-BE" dirty="0"/>
          </a:p>
        </p:txBody>
      </p:sp>
    </p:spTree>
    <p:extLst>
      <p:ext uri="{BB962C8B-B14F-4D97-AF65-F5344CB8AC3E}">
        <p14:creationId xmlns:p14="http://schemas.microsoft.com/office/powerpoint/2010/main" val="4052143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We start</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0" indent="0">
              <a:buNone/>
            </a:pPr>
            <a:r>
              <a:rPr lang="en-US" sz="1800" b="1" dirty="0">
                <a:solidFill>
                  <a:srgbClr val="1D8DB0"/>
                </a:solidFill>
              </a:rPr>
              <a:t>Why Use Make if it is Almost 40 Years Old?</a:t>
            </a:r>
          </a:p>
          <a:p>
            <a:r>
              <a:rPr lang="en-US" sz="1800" dirty="0"/>
              <a:t>Today, researchers working with legacy codes in C or FORTRAN, which are very common in high-performance computing, will, very likely encounter Make.</a:t>
            </a:r>
          </a:p>
          <a:p>
            <a:r>
              <a:rPr lang="en-US" sz="1800" dirty="0"/>
              <a:t>Researchers are also finding Make of use in implementing reproducible research workflows, automating data analysis and visualization (using Python or R) and combining tables and plots with text to produce reports and papers for publication.</a:t>
            </a:r>
          </a:p>
          <a:p>
            <a:r>
              <a:rPr lang="en-US" sz="1800" dirty="0"/>
              <a:t>Make’s fundamental concepts are common across build tools.</a:t>
            </a:r>
          </a:p>
          <a:p>
            <a:r>
              <a:rPr lang="en-US" sz="1800" dirty="0"/>
              <a:t>GNU Make is a free, fast, well-documented, and very popular Make implementation. From now on, we will focus on it, and when we say Make, we mean GNU Make.</a:t>
            </a:r>
          </a:p>
          <a:p>
            <a:r>
              <a:rPr lang="en-US" sz="1800" dirty="0"/>
              <a:t>Make is the most-widely know build system (which helps solving issues by asking around or Googling).</a:t>
            </a:r>
          </a:p>
          <a:p>
            <a:r>
              <a:rPr lang="en-US" sz="1800" b="1" dirty="0">
                <a:solidFill>
                  <a:srgbClr val="1D8DB0"/>
                </a:solidFill>
                <a:latin typeface="+mj-lt"/>
              </a:rPr>
              <a:t>Key Points</a:t>
            </a:r>
            <a:r>
              <a:rPr lang="en-US" sz="1800" dirty="0">
                <a:latin typeface="+mj-lt"/>
              </a:rPr>
              <a:t>: Make allows us to specify what depends on what and how to update things that are out of date.</a:t>
            </a:r>
          </a:p>
          <a:p>
            <a:endParaRPr lang="en-US" sz="1800" dirty="0">
              <a:latin typeface="+mj-lt"/>
            </a:endParaRPr>
          </a:p>
          <a:p>
            <a:endParaRPr 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19</a:t>
            </a:fld>
            <a:endParaRPr lang="nl-BE" dirty="0"/>
          </a:p>
        </p:txBody>
      </p:sp>
    </p:spTree>
    <p:extLst>
      <p:ext uri="{BB962C8B-B14F-4D97-AF65-F5344CB8AC3E}">
        <p14:creationId xmlns:p14="http://schemas.microsoft.com/office/powerpoint/2010/main" val="2328075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67AA842-EC6C-4770-B52D-E35D0171F702}"/>
              </a:ext>
            </a:extLst>
          </p:cNvPr>
          <p:cNvSpPr>
            <a:spLocks noGrp="1"/>
          </p:cNvSpPr>
          <p:nvPr>
            <p:ph type="title"/>
          </p:nvPr>
        </p:nvSpPr>
        <p:spPr/>
        <p:txBody>
          <a:bodyPr/>
          <a:lstStyle/>
          <a:p>
            <a:r>
              <a:rPr lang="en-US" dirty="0"/>
              <a:t>Training Material</a:t>
            </a:r>
          </a:p>
        </p:txBody>
      </p:sp>
      <p:sp>
        <p:nvSpPr>
          <p:cNvPr id="3" name="Slide Number Placeholder 2">
            <a:extLst>
              <a:ext uri="{FF2B5EF4-FFF2-40B4-BE49-F238E27FC236}">
                <a16:creationId xmlns:a16="http://schemas.microsoft.com/office/drawing/2014/main" id="{04D1790C-6513-4285-A10C-4022011FB9D8}"/>
              </a:ext>
            </a:extLst>
          </p:cNvPr>
          <p:cNvSpPr>
            <a:spLocks noGrp="1"/>
          </p:cNvSpPr>
          <p:nvPr>
            <p:ph type="sldNum" sz="quarter" idx="12"/>
          </p:nvPr>
        </p:nvSpPr>
        <p:spPr/>
        <p:txBody>
          <a:bodyPr/>
          <a:lstStyle/>
          <a:p>
            <a:fld id="{F35D8031-C8E5-48F8-A3B6-81643B27A3AF}" type="slidenum">
              <a:rPr lang="nl-BE" smtClean="0"/>
              <a:pPr/>
              <a:t>2</a:t>
            </a:fld>
            <a:endParaRPr lang="nl-BE" dirty="0"/>
          </a:p>
        </p:txBody>
      </p:sp>
      <p:sp>
        <p:nvSpPr>
          <p:cNvPr id="7" name="TextBox 6">
            <a:extLst>
              <a:ext uri="{FF2B5EF4-FFF2-40B4-BE49-F238E27FC236}">
                <a16:creationId xmlns:a16="http://schemas.microsoft.com/office/drawing/2014/main" id="{55E33AC5-F831-49E0-BE21-646C61162E6E}"/>
              </a:ext>
            </a:extLst>
          </p:cNvPr>
          <p:cNvSpPr txBox="1"/>
          <p:nvPr/>
        </p:nvSpPr>
        <p:spPr>
          <a:xfrm>
            <a:off x="1475654" y="5323665"/>
            <a:ext cx="6192689" cy="830997"/>
          </a:xfrm>
          <a:prstGeom prst="rect">
            <a:avLst/>
          </a:prstGeom>
          <a:noFill/>
        </p:spPr>
        <p:txBody>
          <a:bodyPr wrap="square">
            <a:spAutoFit/>
          </a:bodyPr>
          <a:lstStyle/>
          <a:p>
            <a:pPr algn="ctr"/>
            <a:r>
              <a:rPr lang="en-US" sz="2400" dirty="0"/>
              <a:t>Training Material on </a:t>
            </a:r>
            <a:r>
              <a:rPr lang="en-US" sz="2400" dirty="0" err="1"/>
              <a:t>Github</a:t>
            </a:r>
            <a:r>
              <a:rPr lang="en-US" sz="2400" dirty="0"/>
              <a:t>:</a:t>
            </a:r>
          </a:p>
          <a:p>
            <a:pPr algn="ctr"/>
            <a:r>
              <a:rPr lang="en-US" sz="2400" dirty="0">
                <a:hlinkClick r:id="rId2"/>
              </a:rPr>
              <a:t>https://github.com/hpcleuven/Makefile-intro</a:t>
            </a:r>
            <a:endParaRPr lang="en-US" sz="2400" dirty="0"/>
          </a:p>
        </p:txBody>
      </p:sp>
      <p:pic>
        <p:nvPicPr>
          <p:cNvPr id="8" name="Picture 7">
            <a:extLst>
              <a:ext uri="{FF2B5EF4-FFF2-40B4-BE49-F238E27FC236}">
                <a16:creationId xmlns:a16="http://schemas.microsoft.com/office/drawing/2014/main" id="{8BD20BD3-6C49-4F51-956F-ACA8C1AEC134}"/>
              </a:ext>
            </a:extLst>
          </p:cNvPr>
          <p:cNvPicPr>
            <a:picLocks noChangeAspect="1"/>
          </p:cNvPicPr>
          <p:nvPr/>
        </p:nvPicPr>
        <p:blipFill rotWithShape="1">
          <a:blip r:embed="rId3">
            <a:extLst>
              <a:ext uri="{28A0092B-C50C-407E-A947-70E740481C1C}">
                <a14:useLocalDpi xmlns:a14="http://schemas.microsoft.com/office/drawing/2010/main" val="0"/>
              </a:ext>
            </a:extLst>
          </a:blip>
          <a:srcRect l="7294" t="6981" r="5522" b="7450"/>
          <a:stretch/>
        </p:blipFill>
        <p:spPr>
          <a:xfrm>
            <a:off x="2762783" y="1341025"/>
            <a:ext cx="3888433" cy="3816424"/>
          </a:xfrm>
          <a:prstGeom prst="rect">
            <a:avLst/>
          </a:prstGeom>
        </p:spPr>
      </p:pic>
    </p:spTree>
    <p:extLst>
      <p:ext uri="{BB962C8B-B14F-4D97-AF65-F5344CB8AC3E}">
        <p14:creationId xmlns:p14="http://schemas.microsoft.com/office/powerpoint/2010/main" val="2214992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We start - </a:t>
            </a:r>
            <a:r>
              <a:rPr lang="nl-BE" dirty="0" err="1"/>
              <a:t>Makefile</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b="1" dirty="0"/>
              <a:t>Questions</a:t>
            </a:r>
            <a:endParaRPr lang="pl-PL" sz="1800" b="1" dirty="0"/>
          </a:p>
          <a:p>
            <a:pPr lvl="1"/>
            <a:r>
              <a:rPr lang="en-US" sz="1800" dirty="0"/>
              <a:t>How do I write a simple </a:t>
            </a:r>
            <a:r>
              <a:rPr lang="en-US" sz="1800" dirty="0" err="1"/>
              <a:t>Makefile</a:t>
            </a:r>
            <a:r>
              <a:rPr lang="en-US" sz="1800" dirty="0"/>
              <a:t>?</a:t>
            </a:r>
          </a:p>
          <a:p>
            <a:r>
              <a:rPr lang="en-US" sz="1800" b="1" dirty="0"/>
              <a:t>Objectives</a:t>
            </a:r>
            <a:endParaRPr lang="pl-PL" sz="1800" b="1" dirty="0"/>
          </a:p>
          <a:p>
            <a:pPr lvl="1"/>
            <a:r>
              <a:rPr lang="en-US" sz="1800" dirty="0"/>
              <a:t>Recognize the key parts of a </a:t>
            </a:r>
            <a:r>
              <a:rPr lang="en-US" sz="1800" dirty="0" err="1"/>
              <a:t>Makefile</a:t>
            </a:r>
            <a:r>
              <a:rPr lang="en-US" sz="1800" dirty="0"/>
              <a:t>, rules, targets, dependencies and actions.</a:t>
            </a:r>
          </a:p>
          <a:p>
            <a:pPr lvl="1"/>
            <a:r>
              <a:rPr lang="en-US" sz="1800" dirty="0"/>
              <a:t>Write a simple </a:t>
            </a:r>
            <a:r>
              <a:rPr lang="en-US" sz="1800" dirty="0" err="1"/>
              <a:t>Makefile</a:t>
            </a:r>
            <a:r>
              <a:rPr lang="en-US" sz="1800" dirty="0"/>
              <a:t>.</a:t>
            </a:r>
          </a:p>
          <a:p>
            <a:pPr lvl="1"/>
            <a:r>
              <a:rPr lang="en-US" sz="1800" dirty="0"/>
              <a:t>Run Make from the shell.</a:t>
            </a:r>
          </a:p>
          <a:p>
            <a:pPr lvl="1"/>
            <a:r>
              <a:rPr lang="en-US" sz="1800" dirty="0"/>
              <a:t>Explain when and why to mark targets as .PHONY.</a:t>
            </a:r>
          </a:p>
          <a:p>
            <a:pPr lvl="1"/>
            <a:r>
              <a:rPr lang="en-US" sz="1800" dirty="0"/>
              <a:t>Explain constraints on dependencies.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20</a:t>
            </a:fld>
            <a:endParaRPr lang="nl-BE" dirty="0"/>
          </a:p>
        </p:txBody>
      </p:sp>
    </p:spTree>
    <p:extLst>
      <p:ext uri="{BB962C8B-B14F-4D97-AF65-F5344CB8AC3E}">
        <p14:creationId xmlns:p14="http://schemas.microsoft.com/office/powerpoint/2010/main" val="2943420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We start - </a:t>
            </a:r>
            <a:r>
              <a:rPr lang="nl-BE" dirty="0" err="1"/>
              <a:t>Makefile</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latin typeface="+mj-lt"/>
              </a:rPr>
              <a:t>Create a file, called </a:t>
            </a:r>
            <a:r>
              <a:rPr lang="en-US" altLang="en-US" sz="1800" dirty="0">
                <a:solidFill>
                  <a:srgbClr val="1D8DB0"/>
                </a:solidFill>
                <a:latin typeface="Courier New" panose="02070309020205020404" pitchFamily="49" charset="0"/>
                <a:cs typeface="Courier New" panose="02070309020205020404" pitchFamily="49" charset="0"/>
              </a:rPr>
              <a:t>Makefile</a:t>
            </a:r>
            <a:r>
              <a:rPr lang="en-US" altLang="en-US" sz="1800" dirty="0">
                <a:solidFill>
                  <a:schemeClr val="tx1"/>
                </a:solidFill>
                <a:latin typeface="+mj-lt"/>
              </a:rPr>
              <a:t>, with the following content:</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Count words.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isles.dat : books/isles.txt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python wordcount.py books/isles.txt isles.dat </a:t>
            </a:r>
          </a:p>
          <a:p>
            <a:pPr eaLnBrk="0" fontAlgn="base" hangingPunct="0">
              <a:spcBef>
                <a:spcPct val="0"/>
              </a:spcBef>
              <a:spcAft>
                <a:spcPct val="0"/>
              </a:spcAft>
              <a:buSzTx/>
            </a:pPr>
            <a:r>
              <a:rPr lang="en-US" altLang="en-US" sz="1800" dirty="0">
                <a:solidFill>
                  <a:schemeClr val="tx1"/>
                </a:solidFill>
                <a:latin typeface="+mj-lt"/>
              </a:rPr>
              <a:t>This is a build file, which for Make is called a Makefile - a file executed by Make. Note how it resembles one of the lines from our shell script.</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21</a:t>
            </a:fld>
            <a:endParaRPr lang="nl-BE" dirty="0"/>
          </a:p>
        </p:txBody>
      </p:sp>
    </p:spTree>
    <p:extLst>
      <p:ext uri="{BB962C8B-B14F-4D97-AF65-F5344CB8AC3E}">
        <p14:creationId xmlns:p14="http://schemas.microsoft.com/office/powerpoint/2010/main" val="2943420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pl-PL" altLang="en-US" dirty="0"/>
              <a:t>Makefile components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0" indent="0" eaLnBrk="0" fontAlgn="base" hangingPunct="0">
              <a:spcBef>
                <a:spcPct val="0"/>
              </a:spcBef>
              <a:spcAft>
                <a:spcPct val="0"/>
              </a:spcAft>
              <a:buSzTx/>
              <a:buNone/>
            </a:pPr>
            <a:r>
              <a:rPr lang="en-US" altLang="en-US" sz="1800" b="1" dirty="0">
                <a:solidFill>
                  <a:srgbClr val="1D8DB0"/>
                </a:solidFill>
                <a:latin typeface="+mj-lt"/>
              </a:rPr>
              <a:t>Components:</a:t>
            </a:r>
          </a:p>
          <a:p>
            <a:pPr eaLnBrk="0" fontAlgn="base" hangingPunct="0">
              <a:spcBef>
                <a:spcPct val="0"/>
              </a:spcBef>
              <a:spcAft>
                <a:spcPct val="0"/>
              </a:spcAft>
              <a:buSzTx/>
            </a:pPr>
            <a:r>
              <a:rPr lang="en-US" altLang="en-US" sz="1800" dirty="0">
                <a:solidFill>
                  <a:srgbClr val="1D8DB0"/>
                </a:solidFill>
                <a:latin typeface="Courier New" panose="02070309020205020404" pitchFamily="49" charset="0"/>
                <a:cs typeface="Courier New" panose="02070309020205020404" pitchFamily="49" charset="0"/>
              </a:rPr>
              <a:t># </a:t>
            </a:r>
            <a:r>
              <a:rPr lang="en-US" altLang="en-US" sz="1800" dirty="0">
                <a:solidFill>
                  <a:schemeClr val="tx1"/>
                </a:solidFill>
                <a:latin typeface="+mj-lt"/>
              </a:rPr>
              <a:t>denotes a </a:t>
            </a:r>
            <a:r>
              <a:rPr lang="en-US" altLang="en-US" sz="1800" b="1" dirty="0">
                <a:solidFill>
                  <a:schemeClr val="tx1"/>
                </a:solidFill>
                <a:latin typeface="+mj-lt"/>
              </a:rPr>
              <a:t>comment</a:t>
            </a:r>
            <a:r>
              <a:rPr lang="en-US" altLang="en-US" sz="1800" dirty="0">
                <a:solidFill>
                  <a:schemeClr val="tx1"/>
                </a:solidFill>
                <a:latin typeface="+mj-lt"/>
              </a:rPr>
              <a:t>. Any text from # to the end of the line is ignored by Make. </a:t>
            </a:r>
          </a:p>
          <a:p>
            <a:pPr eaLnBrk="0" fontAlgn="base" hangingPunct="0">
              <a:spcBef>
                <a:spcPct val="0"/>
              </a:spcBef>
              <a:spcAft>
                <a:spcPct val="0"/>
              </a:spcAft>
              <a:buSzTx/>
            </a:pPr>
            <a:r>
              <a:rPr lang="en-US" altLang="en-US" sz="1800" dirty="0">
                <a:solidFill>
                  <a:srgbClr val="1D8DB0"/>
                </a:solidFill>
                <a:latin typeface="Courier New" panose="02070309020205020404" pitchFamily="49" charset="0"/>
                <a:cs typeface="Courier New" panose="02070309020205020404" pitchFamily="49" charset="0"/>
              </a:rPr>
              <a:t>isles.dat</a:t>
            </a:r>
            <a:r>
              <a:rPr lang="en-US" altLang="en-US" sz="1800" dirty="0">
                <a:solidFill>
                  <a:schemeClr val="tx1"/>
                </a:solidFill>
                <a:latin typeface="+mj-lt"/>
              </a:rPr>
              <a:t> is a </a:t>
            </a:r>
            <a:r>
              <a:rPr lang="en-US" altLang="en-US" sz="1800" b="1" dirty="0">
                <a:solidFill>
                  <a:schemeClr val="tx1"/>
                </a:solidFill>
                <a:latin typeface="+mj-lt"/>
              </a:rPr>
              <a:t>target</a:t>
            </a:r>
            <a:r>
              <a:rPr lang="en-US" altLang="en-US" sz="1800" dirty="0">
                <a:solidFill>
                  <a:schemeClr val="tx1"/>
                </a:solidFill>
                <a:latin typeface="+mj-lt"/>
              </a:rPr>
              <a:t>, a file to be created, or built. </a:t>
            </a:r>
          </a:p>
          <a:p>
            <a:pPr eaLnBrk="0" fontAlgn="base" hangingPunct="0">
              <a:spcBef>
                <a:spcPct val="0"/>
              </a:spcBef>
              <a:spcAft>
                <a:spcPct val="0"/>
              </a:spcAft>
              <a:buSzTx/>
            </a:pPr>
            <a:r>
              <a:rPr lang="en-US" altLang="en-US" sz="1800" dirty="0">
                <a:solidFill>
                  <a:srgbClr val="1D8DB0"/>
                </a:solidFill>
                <a:latin typeface="Courier New" panose="02070309020205020404" pitchFamily="49" charset="0"/>
                <a:cs typeface="Courier New" panose="02070309020205020404" pitchFamily="49" charset="0"/>
              </a:rPr>
              <a:t>books/isles.txt</a:t>
            </a:r>
            <a:r>
              <a:rPr lang="en-US" altLang="en-US" sz="1800" dirty="0">
                <a:solidFill>
                  <a:schemeClr val="tx1"/>
                </a:solidFill>
                <a:latin typeface="+mj-lt"/>
              </a:rPr>
              <a:t> is a </a:t>
            </a:r>
            <a:r>
              <a:rPr lang="en-US" altLang="en-US" sz="1800" b="1" dirty="0">
                <a:solidFill>
                  <a:schemeClr val="tx1"/>
                </a:solidFill>
                <a:latin typeface="+mj-lt"/>
              </a:rPr>
              <a:t>dependency</a:t>
            </a:r>
            <a:r>
              <a:rPr lang="en-US" altLang="en-US" sz="1800" dirty="0">
                <a:solidFill>
                  <a:schemeClr val="tx1"/>
                </a:solidFill>
                <a:latin typeface="+mj-lt"/>
              </a:rPr>
              <a:t>, a file that is needed to build or update the target. Targets can have zero or more dependencies. </a:t>
            </a:r>
          </a:p>
          <a:p>
            <a:pPr eaLnBrk="0" fontAlgn="base" hangingPunct="0">
              <a:spcBef>
                <a:spcPct val="0"/>
              </a:spcBef>
              <a:spcAft>
                <a:spcPct val="0"/>
              </a:spcAft>
              <a:buSzTx/>
            </a:pPr>
            <a:r>
              <a:rPr lang="en-US" altLang="en-US" sz="1800" dirty="0">
                <a:solidFill>
                  <a:schemeClr val="tx1"/>
                </a:solidFill>
                <a:latin typeface="+mj-lt"/>
              </a:rPr>
              <a:t>A colon, </a:t>
            </a:r>
            <a:r>
              <a:rPr lang="en-US" altLang="en-US" sz="1800" dirty="0">
                <a:solidFill>
                  <a:srgbClr val="1D8DB0"/>
                </a:solidFill>
                <a:latin typeface="Courier New" panose="02070309020205020404" pitchFamily="49" charset="0"/>
                <a:cs typeface="Courier New" panose="02070309020205020404" pitchFamily="49" charset="0"/>
              </a:rPr>
              <a:t>:</a:t>
            </a:r>
            <a:r>
              <a:rPr lang="en-US" altLang="en-US" sz="1800" dirty="0">
                <a:solidFill>
                  <a:schemeClr val="tx1"/>
                </a:solidFill>
                <a:latin typeface="+mj-lt"/>
              </a:rPr>
              <a:t>, </a:t>
            </a:r>
            <a:r>
              <a:rPr lang="en-US" altLang="en-US" sz="1800" b="1" dirty="0">
                <a:solidFill>
                  <a:schemeClr val="tx1"/>
                </a:solidFill>
                <a:latin typeface="+mj-lt"/>
              </a:rPr>
              <a:t>separates</a:t>
            </a:r>
            <a:r>
              <a:rPr lang="en-US" altLang="en-US" sz="1800" dirty="0">
                <a:solidFill>
                  <a:schemeClr val="tx1"/>
                </a:solidFill>
                <a:latin typeface="+mj-lt"/>
              </a:rPr>
              <a:t> targets from dependencies. </a:t>
            </a:r>
          </a:p>
          <a:p>
            <a:pPr eaLnBrk="0" fontAlgn="base" hangingPunct="0">
              <a:spcBef>
                <a:spcPct val="0"/>
              </a:spcBef>
              <a:spcAft>
                <a:spcPct val="0"/>
              </a:spcAft>
              <a:buSzTx/>
            </a:pPr>
            <a:r>
              <a:rPr lang="en-US" altLang="en-US" sz="1800" dirty="0">
                <a:solidFill>
                  <a:srgbClr val="1D8DB0"/>
                </a:solidFill>
                <a:latin typeface="Courier New" panose="02070309020205020404" pitchFamily="49" charset="0"/>
                <a:cs typeface="Courier New" panose="02070309020205020404" pitchFamily="49" charset="0"/>
              </a:rPr>
              <a:t>python wordcount.py books/isles.txt isles.dat</a:t>
            </a:r>
            <a:r>
              <a:rPr lang="en-US" altLang="en-US" sz="1800" dirty="0">
                <a:solidFill>
                  <a:schemeClr val="tx1"/>
                </a:solidFill>
                <a:latin typeface="+mj-lt"/>
              </a:rPr>
              <a:t> is an </a:t>
            </a:r>
            <a:r>
              <a:rPr lang="en-US" altLang="en-US" sz="1800" b="1" dirty="0">
                <a:solidFill>
                  <a:schemeClr val="tx1"/>
                </a:solidFill>
                <a:latin typeface="+mj-lt"/>
              </a:rPr>
              <a:t>action</a:t>
            </a:r>
            <a:r>
              <a:rPr lang="en-US" altLang="en-US" sz="1800" dirty="0">
                <a:solidFill>
                  <a:schemeClr val="tx1"/>
                </a:solidFill>
                <a:latin typeface="+mj-lt"/>
              </a:rPr>
              <a:t>, a command to run to build or update the target using the dependencies. Targets can have zero or more actions. These actions form a recipe to build the target from its dependencies and can be considered to be a shell script. </a:t>
            </a:r>
          </a:p>
          <a:p>
            <a:pPr eaLnBrk="0" fontAlgn="base" hangingPunct="0">
              <a:spcBef>
                <a:spcPct val="0"/>
              </a:spcBef>
              <a:spcAft>
                <a:spcPct val="0"/>
              </a:spcAft>
              <a:buSzTx/>
            </a:pPr>
            <a:r>
              <a:rPr lang="en-US" altLang="en-US" sz="1800" dirty="0">
                <a:solidFill>
                  <a:schemeClr val="tx1"/>
                </a:solidFill>
                <a:latin typeface="+mj-lt"/>
              </a:rPr>
              <a:t>Actions are </a:t>
            </a:r>
            <a:r>
              <a:rPr lang="en-US" altLang="en-US" sz="1800" b="1" dirty="0">
                <a:solidFill>
                  <a:schemeClr val="tx1"/>
                </a:solidFill>
                <a:latin typeface="+mj-lt"/>
              </a:rPr>
              <a:t>indented</a:t>
            </a:r>
            <a:r>
              <a:rPr lang="en-US" altLang="en-US" sz="1800" dirty="0">
                <a:solidFill>
                  <a:schemeClr val="tx1"/>
                </a:solidFill>
                <a:latin typeface="+mj-lt"/>
              </a:rPr>
              <a:t> using a single </a:t>
            </a:r>
            <a:r>
              <a:rPr lang="en-US" altLang="en-US" sz="1800" dirty="0">
                <a:solidFill>
                  <a:srgbClr val="1D8DB0"/>
                </a:solidFill>
                <a:latin typeface="Courier New" panose="02070309020205020404" pitchFamily="49" charset="0"/>
                <a:cs typeface="Courier New" panose="02070309020205020404" pitchFamily="49" charset="0"/>
              </a:rPr>
              <a:t>TAB</a:t>
            </a:r>
            <a:r>
              <a:rPr lang="en-US" altLang="en-US" sz="1800" dirty="0">
                <a:solidFill>
                  <a:schemeClr val="tx1"/>
                </a:solidFill>
                <a:latin typeface="+mj-lt"/>
              </a:rPr>
              <a:t> character, not 8 spaces. This is a legacy of Make’s 1970’s origins. If the difference between spaces and a TAB character isn’t obvious in your editor, try moving your cursor from one side of the TAB to the other. It should jump four or more spaces. </a:t>
            </a:r>
          </a:p>
          <a:p>
            <a:pPr eaLnBrk="0" fontAlgn="base" hangingPunct="0">
              <a:spcBef>
                <a:spcPct val="0"/>
              </a:spcBef>
              <a:spcAft>
                <a:spcPct val="0"/>
              </a:spcAft>
              <a:buSzTx/>
            </a:pPr>
            <a:r>
              <a:rPr lang="en-US" altLang="en-US" sz="1800" dirty="0">
                <a:solidFill>
                  <a:schemeClr val="tx1"/>
                </a:solidFill>
                <a:latin typeface="+mj-lt"/>
              </a:rPr>
              <a:t>Together, the </a:t>
            </a:r>
            <a:r>
              <a:rPr lang="en-US" altLang="en-US" sz="1800" dirty="0">
                <a:solidFill>
                  <a:srgbClr val="1D8DB0"/>
                </a:solidFill>
                <a:latin typeface="Courier New" panose="02070309020205020404" pitchFamily="49" charset="0"/>
                <a:cs typeface="Courier New" panose="02070309020205020404" pitchFamily="49" charset="0"/>
              </a:rPr>
              <a:t>target, dependencies, and actions </a:t>
            </a:r>
            <a:r>
              <a:rPr lang="en-US" altLang="en-US" sz="1800" dirty="0">
                <a:solidFill>
                  <a:schemeClr val="tx1"/>
                </a:solidFill>
                <a:latin typeface="+mj-lt"/>
              </a:rPr>
              <a:t>form a </a:t>
            </a:r>
            <a:r>
              <a:rPr lang="en-US" altLang="en-US" sz="1800" b="1" dirty="0">
                <a:solidFill>
                  <a:schemeClr val="tx1"/>
                </a:solidFill>
                <a:latin typeface="+mj-lt"/>
              </a:rPr>
              <a:t>rule</a:t>
            </a:r>
            <a:r>
              <a:rPr lang="en-US" altLang="en-US" sz="1800" dirty="0">
                <a:solidFill>
                  <a:schemeClr val="tx1"/>
                </a:solidFill>
                <a:latin typeface="+mj-lt"/>
              </a:rPr>
              <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22</a:t>
            </a:fld>
            <a:endParaRPr lang="nl-BE" dirty="0"/>
          </a:p>
        </p:txBody>
      </p:sp>
    </p:spTree>
    <p:extLst>
      <p:ext uri="{BB962C8B-B14F-4D97-AF65-F5344CB8AC3E}">
        <p14:creationId xmlns:p14="http://schemas.microsoft.com/office/powerpoint/2010/main" val="1320248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pl-PL" altLang="en-US" dirty="0"/>
              <a:t>Makefile components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latin typeface="+mj-lt"/>
              </a:rPr>
              <a:t>The rule above describes how to build the </a:t>
            </a:r>
            <a:r>
              <a:rPr lang="en-US" altLang="en-US" sz="1800" b="1" dirty="0">
                <a:solidFill>
                  <a:schemeClr val="tx1"/>
                </a:solidFill>
                <a:latin typeface="+mj-lt"/>
              </a:rPr>
              <a:t>target</a:t>
            </a:r>
            <a:r>
              <a:rPr lang="en-US" altLang="en-US" sz="1800" dirty="0">
                <a:solidFill>
                  <a:schemeClr val="tx1"/>
                </a:solidFill>
                <a:latin typeface="+mj-lt"/>
              </a:rPr>
              <a:t> </a:t>
            </a:r>
            <a:r>
              <a:rPr lang="en-US" altLang="en-US" sz="1800" dirty="0">
                <a:solidFill>
                  <a:srgbClr val="1D8DB0"/>
                </a:solidFill>
                <a:latin typeface="+mj-lt"/>
              </a:rPr>
              <a:t>isles.dat</a:t>
            </a:r>
            <a:r>
              <a:rPr lang="en-US" altLang="en-US" sz="1800" dirty="0">
                <a:solidFill>
                  <a:schemeClr val="tx1"/>
                </a:solidFill>
                <a:latin typeface="+mj-lt"/>
              </a:rPr>
              <a:t> using the </a:t>
            </a:r>
            <a:r>
              <a:rPr lang="en-US" altLang="en-US" sz="1800" b="1" dirty="0">
                <a:solidFill>
                  <a:schemeClr val="tx1"/>
                </a:solidFill>
                <a:latin typeface="+mj-lt"/>
              </a:rPr>
              <a:t>action</a:t>
            </a:r>
            <a:r>
              <a:rPr lang="en-US" altLang="en-US" sz="1800" dirty="0">
                <a:solidFill>
                  <a:schemeClr val="tx1"/>
                </a:solidFill>
                <a:latin typeface="+mj-lt"/>
              </a:rPr>
              <a:t> </a:t>
            </a:r>
            <a:r>
              <a:rPr lang="en-US" altLang="en-US" sz="1800" dirty="0">
                <a:solidFill>
                  <a:srgbClr val="1D8DB0"/>
                </a:solidFill>
                <a:latin typeface="+mj-lt"/>
              </a:rPr>
              <a:t>python wordcount.py</a:t>
            </a:r>
            <a:r>
              <a:rPr lang="en-US" altLang="en-US" sz="1800" dirty="0">
                <a:solidFill>
                  <a:schemeClr val="tx1"/>
                </a:solidFill>
                <a:latin typeface="+mj-lt"/>
              </a:rPr>
              <a:t> and the </a:t>
            </a:r>
            <a:r>
              <a:rPr lang="en-US" altLang="en-US" sz="1800" b="1" dirty="0">
                <a:solidFill>
                  <a:schemeClr val="tx1"/>
                </a:solidFill>
                <a:latin typeface="+mj-lt"/>
              </a:rPr>
              <a:t>dependency</a:t>
            </a:r>
            <a:r>
              <a:rPr lang="en-US" altLang="en-US" sz="1800" dirty="0">
                <a:solidFill>
                  <a:schemeClr val="tx1"/>
                </a:solidFill>
                <a:latin typeface="+mj-lt"/>
              </a:rPr>
              <a:t> </a:t>
            </a:r>
            <a:r>
              <a:rPr lang="en-US" altLang="en-US" sz="1800" dirty="0">
                <a:solidFill>
                  <a:srgbClr val="1D8DB0"/>
                </a:solidFill>
                <a:latin typeface="+mj-lt"/>
              </a:rPr>
              <a:t>books/isles.txt</a:t>
            </a:r>
            <a:r>
              <a:rPr lang="en-US" altLang="en-US" sz="1800" dirty="0">
                <a:solidFill>
                  <a:schemeClr val="tx1"/>
                </a:solidFill>
                <a:latin typeface="+mj-lt"/>
              </a:rPr>
              <a:t>.</a:t>
            </a:r>
            <a:endParaRPr lang="pl-PL" altLang="en-US" sz="1800" dirty="0">
              <a:solidFill>
                <a:schemeClr val="tx1"/>
              </a:solidFill>
              <a:latin typeface="+mj-lt"/>
            </a:endParaRPr>
          </a:p>
          <a:p>
            <a:pPr eaLnBrk="0" fontAlgn="base" hangingPunct="0">
              <a:spcBef>
                <a:spcPct val="0"/>
              </a:spcBef>
              <a:spcAft>
                <a:spcPct val="0"/>
              </a:spcAft>
              <a:buSzTx/>
            </a:pPr>
            <a:r>
              <a:rPr lang="en-US" altLang="en-US" sz="1800" dirty="0">
                <a:solidFill>
                  <a:schemeClr val="tx1"/>
                </a:solidFill>
                <a:latin typeface="+mj-lt"/>
              </a:rPr>
              <a:t>Information that was implicit in our shell script - that we are generating a file called isles.dat and that creating this file requires books/isles.txt - is now made explicit by Make’s syntax.</a:t>
            </a:r>
            <a:endParaRPr lang="pl-PL" altLang="en-US" sz="1800" dirty="0">
              <a:solidFill>
                <a:schemeClr val="tx1"/>
              </a:solidFill>
              <a:latin typeface="+mj-lt"/>
            </a:endParaRPr>
          </a:p>
          <a:p>
            <a:pPr eaLnBrk="0" fontAlgn="base" hangingPunct="0">
              <a:spcBef>
                <a:spcPct val="0"/>
              </a:spcBef>
              <a:spcAft>
                <a:spcPct val="0"/>
              </a:spcAft>
              <a:buSzTx/>
            </a:pPr>
            <a:r>
              <a:rPr lang="pl-PL" altLang="en-US" sz="1800" dirty="0">
                <a:solidFill>
                  <a:schemeClr val="tx1"/>
                </a:solidFill>
                <a:latin typeface="+mj-lt"/>
              </a:rPr>
              <a:t>Before we start: </a:t>
            </a:r>
            <a:r>
              <a:rPr lang="en-US" altLang="en-US" sz="1800" dirty="0">
                <a:solidFill>
                  <a:schemeClr val="tx1"/>
                </a:solidFill>
                <a:latin typeface="+mj-lt"/>
              </a:rPr>
              <a:t>first ensure we start from scratch and delete the .</a:t>
            </a:r>
            <a:r>
              <a:rPr lang="en-US" altLang="en-US" sz="1800" dirty="0" err="1">
                <a:solidFill>
                  <a:schemeClr val="tx1"/>
                </a:solidFill>
                <a:latin typeface="+mj-lt"/>
              </a:rPr>
              <a:t>dat</a:t>
            </a:r>
            <a:r>
              <a:rPr lang="en-US" altLang="en-US" sz="1800" dirty="0">
                <a:solidFill>
                  <a:schemeClr val="tx1"/>
                </a:solidFill>
                <a:latin typeface="+mj-lt"/>
              </a:rPr>
              <a:t> and .</a:t>
            </a:r>
            <a:r>
              <a:rPr lang="en-US" altLang="en-US" sz="1800" dirty="0" err="1">
                <a:solidFill>
                  <a:schemeClr val="tx1"/>
                </a:solidFill>
                <a:latin typeface="+mj-lt"/>
              </a:rPr>
              <a:t>png</a:t>
            </a:r>
            <a:r>
              <a:rPr lang="en-US" altLang="en-US" sz="1800" dirty="0">
                <a:solidFill>
                  <a:schemeClr val="tx1"/>
                </a:solidFill>
                <a:latin typeface="+mj-lt"/>
              </a:rPr>
              <a:t> files we created earlier:</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a:t>
            </a:r>
            <a:r>
              <a:rPr lang="en-US" altLang="en-US" sz="1800" dirty="0" err="1">
                <a:solidFill>
                  <a:schemeClr val="tx1"/>
                </a:solidFill>
                <a:latin typeface="Courier New" pitchFamily="49" charset="0"/>
                <a:cs typeface="Courier New" pitchFamily="49" charset="0"/>
              </a:rPr>
              <a:t>rm</a:t>
            </a:r>
            <a:r>
              <a:rPr lang="en-US" altLang="en-US" sz="1800" dirty="0">
                <a:solidFill>
                  <a:schemeClr val="tx1"/>
                </a:solidFill>
                <a:latin typeface="Courier New" pitchFamily="49" charset="0"/>
                <a:cs typeface="Courier New" pitchFamily="49" charset="0"/>
              </a:rPr>
              <a:t> *.dat *.png </a:t>
            </a:r>
            <a:endParaRPr lang="pl-PL" altLang="en-US" sz="1800" dirty="0">
              <a:solidFill>
                <a:schemeClr val="tx1"/>
              </a:solidFill>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23</a:t>
            </a:fld>
            <a:endParaRPr lang="nl-BE" dirty="0"/>
          </a:p>
        </p:txBody>
      </p:sp>
    </p:spTree>
    <p:extLst>
      <p:ext uri="{BB962C8B-B14F-4D97-AF65-F5344CB8AC3E}">
        <p14:creationId xmlns:p14="http://schemas.microsoft.com/office/powerpoint/2010/main" val="3190377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pl-PL" altLang="en-US" dirty="0"/>
              <a:t>Makefile components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pl-PL" altLang="en-US" sz="1800" dirty="0">
                <a:solidFill>
                  <a:srgbClr val="1D8DB0"/>
                </a:solidFill>
                <a:latin typeface="+mj-lt"/>
              </a:rPr>
              <a:t>How to use</a:t>
            </a:r>
            <a:r>
              <a:rPr lang="pl-PL" altLang="en-US" sz="1800" dirty="0">
                <a:solidFill>
                  <a:schemeClr val="tx1"/>
                </a:solidFill>
                <a:latin typeface="+mj-lt"/>
              </a:rPr>
              <a:t>:</a:t>
            </a:r>
            <a:endParaRPr lang="pl-PL" altLang="en-US" sz="18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800" dirty="0">
                <a:solidFill>
                  <a:schemeClr val="tx1"/>
                </a:solidFill>
                <a:latin typeface="+mj-lt"/>
              </a:rPr>
              <a:t>By default, Make looks for a Makefile, called Makefile, and we can run Make as follows:</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a:t>
            </a:r>
            <a:endParaRPr lang="pl-PL" altLang="en-US" sz="1800" dirty="0">
              <a:solidFill>
                <a:schemeClr val="tx1"/>
              </a:solidFill>
              <a:latin typeface="Courier New" pitchFamily="49" charset="0"/>
              <a:cs typeface="Courier New" pitchFamily="49" charset="0"/>
            </a:endParaRPr>
          </a:p>
          <a:p>
            <a:pPr marL="358775" indent="-358775" eaLnBrk="0" fontAlgn="base" hangingPunct="0">
              <a:spcBef>
                <a:spcPct val="0"/>
              </a:spcBef>
              <a:spcAft>
                <a:spcPct val="0"/>
              </a:spcAft>
              <a:buSzTx/>
            </a:pPr>
            <a:r>
              <a:rPr lang="en-US" altLang="en-US" sz="1800" dirty="0">
                <a:solidFill>
                  <a:schemeClr val="tx1"/>
                </a:solidFill>
                <a:latin typeface="+mj-lt"/>
              </a:rPr>
              <a:t>By default, Make prints out the actions it executes:</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python wordcount.py books/isles.txt isles.dat </a:t>
            </a:r>
          </a:p>
          <a:p>
            <a:pPr marL="358775" indent="-358775" eaLnBrk="0" fontAlgn="base" hangingPunct="0">
              <a:spcBef>
                <a:spcPct val="0"/>
              </a:spcBef>
              <a:spcAft>
                <a:spcPct val="0"/>
              </a:spcAft>
              <a:buSzTx/>
            </a:pPr>
            <a:r>
              <a:rPr lang="pl-PL" altLang="en-US" sz="1800" dirty="0">
                <a:solidFill>
                  <a:schemeClr val="tx1"/>
                </a:solidFill>
                <a:latin typeface="+mj-lt"/>
              </a:rPr>
              <a:t>Common problem:</a:t>
            </a:r>
          </a:p>
          <a:p>
            <a:pPr marL="360000" lvl="1" indent="0" eaLnBrk="0" fontAlgn="base" hangingPunct="0">
              <a:spcBef>
                <a:spcPct val="0"/>
              </a:spcBef>
              <a:spcAft>
                <a:spcPct val="0"/>
              </a:spcAft>
              <a:buSzTx/>
              <a:buNone/>
            </a:pPr>
            <a:r>
              <a:rPr lang="en-US" altLang="en-US" sz="1800" dirty="0">
                <a:solidFill>
                  <a:schemeClr val="tx1"/>
                </a:solidFill>
                <a:latin typeface="+mj-lt"/>
              </a:rPr>
              <a:t>If we see,</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Makefile:3: *** missing separator. Stop. </a:t>
            </a:r>
          </a:p>
          <a:p>
            <a:pPr marL="360000" lvl="1" indent="0" eaLnBrk="0" fontAlgn="base" hangingPunct="0">
              <a:spcBef>
                <a:spcPct val="0"/>
              </a:spcBef>
              <a:spcAft>
                <a:spcPct val="0"/>
              </a:spcAft>
              <a:buSzTx/>
              <a:buNone/>
            </a:pPr>
            <a:r>
              <a:rPr lang="en-US" altLang="en-US" sz="1800" dirty="0">
                <a:solidFill>
                  <a:schemeClr val="tx1"/>
                </a:solidFill>
                <a:latin typeface="+mj-lt"/>
              </a:rPr>
              <a:t>then we have used a space instead of a TAB characters to indent one of our actions.</a:t>
            </a:r>
            <a:endParaRPr lang="pl-PL" altLang="en-US" sz="1800" dirty="0">
              <a:solidFill>
                <a:schemeClr val="tx1"/>
              </a:solidFill>
              <a:latin typeface="+mj-lt"/>
            </a:endParaRPr>
          </a:p>
          <a:p>
            <a:pPr marL="358775" indent="-358775" eaLnBrk="0" fontAlgn="base" hangingPunct="0">
              <a:spcBef>
                <a:spcPct val="0"/>
              </a:spcBef>
              <a:spcAft>
                <a:spcPct val="0"/>
              </a:spcAft>
              <a:buSzTx/>
            </a:pPr>
            <a:r>
              <a:rPr lang="pl-PL" altLang="en-US" sz="1800" dirty="0">
                <a:solidFill>
                  <a:schemeClr val="tx1"/>
                </a:solidFill>
                <a:latin typeface="+mj-lt"/>
              </a:rPr>
              <a:t>Check if the result is as exected:</a:t>
            </a:r>
          </a:p>
          <a:p>
            <a:pPr marL="718775" lvl="1" indent="-358775" eaLnBrk="0" fontAlgn="base" hangingPunct="0">
              <a:spcBef>
                <a:spcPct val="0"/>
              </a:spcBef>
              <a:spcAft>
                <a:spcPct val="0"/>
              </a:spcAft>
              <a:buSzTx/>
              <a:buNone/>
            </a:pPr>
            <a:r>
              <a:rPr lang="pl-PL" altLang="en-US" sz="1800" dirty="0">
                <a:solidFill>
                  <a:schemeClr val="tx1"/>
                </a:solidFill>
                <a:latin typeface="Courier New" pitchFamily="49" charset="0"/>
                <a:cs typeface="Courier New" pitchFamily="49" charset="0"/>
              </a:rPr>
              <a:t>$ </a:t>
            </a:r>
            <a:r>
              <a:rPr lang="en-US" altLang="en-US" sz="1800" dirty="0">
                <a:solidFill>
                  <a:schemeClr val="tx1"/>
                </a:solidFill>
                <a:latin typeface="Courier New" pitchFamily="49" charset="0"/>
                <a:cs typeface="Courier New" pitchFamily="49" charset="0"/>
              </a:rPr>
              <a:t>head -5 isles.dat </a:t>
            </a:r>
          </a:p>
          <a:p>
            <a:pPr marL="360000" lvl="1" indent="0" eaLnBrk="0" fontAlgn="base" hangingPunct="0">
              <a:spcBef>
                <a:spcPct val="0"/>
              </a:spcBef>
              <a:spcAft>
                <a:spcPct val="0"/>
              </a:spcAft>
              <a:buSzTx/>
              <a:buNone/>
            </a:pPr>
            <a:r>
              <a:rPr lang="en-US" altLang="en-US" sz="1800" dirty="0">
                <a:solidFill>
                  <a:schemeClr val="tx1"/>
                </a:solidFill>
                <a:latin typeface="+mj-lt"/>
              </a:rPr>
              <a:t>The first 5 lines of isles.dat should look exactly like before.</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24</a:t>
            </a:fld>
            <a:endParaRPr lang="nl-BE" dirty="0"/>
          </a:p>
        </p:txBody>
      </p:sp>
    </p:spTree>
    <p:extLst>
      <p:ext uri="{BB962C8B-B14F-4D97-AF65-F5344CB8AC3E}">
        <p14:creationId xmlns:p14="http://schemas.microsoft.com/office/powerpoint/2010/main" val="3190377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filename</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358775" indent="-358775" eaLnBrk="0" fontAlgn="base" hangingPunct="0">
              <a:spcBef>
                <a:spcPct val="0"/>
              </a:spcBef>
              <a:spcAft>
                <a:spcPct val="0"/>
              </a:spcAft>
              <a:buSzTx/>
            </a:pPr>
            <a:r>
              <a:rPr lang="en-US" altLang="en-US" sz="1800" b="1" dirty="0" err="1">
                <a:solidFill>
                  <a:schemeClr val="tx1"/>
                </a:solidFill>
              </a:rPr>
              <a:t>Makefiles</a:t>
            </a:r>
            <a:r>
              <a:rPr lang="en-US" altLang="en-US" sz="1800" b="1" dirty="0">
                <a:solidFill>
                  <a:schemeClr val="tx1"/>
                </a:solidFill>
              </a:rPr>
              <a:t> Do Not Have to be Called Makefile</a:t>
            </a:r>
          </a:p>
          <a:p>
            <a:pPr marL="360000" lvl="1" indent="0" eaLnBrk="0" fontAlgn="base" hangingPunct="0">
              <a:spcBef>
                <a:spcPct val="0"/>
              </a:spcBef>
              <a:spcAft>
                <a:spcPct val="0"/>
              </a:spcAft>
              <a:buSzTx/>
              <a:buNone/>
            </a:pPr>
            <a:r>
              <a:rPr lang="en-US" altLang="en-US" sz="1800" dirty="0">
                <a:solidFill>
                  <a:schemeClr val="tx1"/>
                </a:solidFill>
              </a:rPr>
              <a:t>We don’t have to call our Makefile </a:t>
            </a:r>
            <a:r>
              <a:rPr lang="en-US" altLang="en-US" sz="1800" dirty="0" err="1">
                <a:solidFill>
                  <a:schemeClr val="tx1"/>
                </a:solidFill>
              </a:rPr>
              <a:t>Makefile</a:t>
            </a:r>
            <a:r>
              <a:rPr lang="en-US" altLang="en-US" sz="1800" dirty="0">
                <a:solidFill>
                  <a:schemeClr val="tx1"/>
                </a:solidFill>
              </a:rPr>
              <a:t>. However, if we call it something else we need to tell Make where to find it. This we can do using -f flag. For example, if our Makefile is named </a:t>
            </a:r>
            <a:r>
              <a:rPr lang="en-US" altLang="en-US" sz="1800" dirty="0" err="1">
                <a:solidFill>
                  <a:schemeClr val="tx1"/>
                </a:solidFill>
              </a:rPr>
              <a:t>MyOtherMakefile</a:t>
            </a:r>
            <a:r>
              <a:rPr lang="en-US" altLang="en-US" sz="1800" dirty="0">
                <a:solidFill>
                  <a:schemeClr val="tx1"/>
                </a:solidFill>
              </a:rPr>
              <a:t>:</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-f </a:t>
            </a:r>
            <a:r>
              <a:rPr lang="en-US" altLang="en-US" sz="1800" dirty="0" err="1">
                <a:solidFill>
                  <a:schemeClr val="tx1"/>
                </a:solidFill>
                <a:latin typeface="Courier New" pitchFamily="49" charset="0"/>
                <a:cs typeface="Courier New" pitchFamily="49" charset="0"/>
              </a:rPr>
              <a:t>MyOtherMakefile</a:t>
            </a:r>
            <a:r>
              <a:rPr lang="en-US" altLang="en-US" sz="1800" dirty="0">
                <a:solidFill>
                  <a:schemeClr val="tx1"/>
                </a:solidFill>
                <a:latin typeface="Courier New" pitchFamily="49" charset="0"/>
                <a:cs typeface="Courier New" pitchFamily="49" charset="0"/>
              </a:rPr>
              <a:t> </a:t>
            </a:r>
          </a:p>
          <a:p>
            <a:pPr marL="358775" indent="-358775" eaLnBrk="0" fontAlgn="base" hangingPunct="0">
              <a:spcBef>
                <a:spcPct val="0"/>
              </a:spcBef>
              <a:spcAft>
                <a:spcPct val="0"/>
              </a:spcAft>
              <a:buSzTx/>
            </a:pPr>
            <a:r>
              <a:rPr lang="en-US" altLang="en-US" sz="1800" dirty="0">
                <a:solidFill>
                  <a:schemeClr val="tx1"/>
                </a:solidFill>
              </a:rPr>
              <a:t>Sometimes, the suffix </a:t>
            </a:r>
            <a:r>
              <a:rPr lang="en-US" altLang="en-US" sz="1800" dirty="0">
                <a:solidFill>
                  <a:schemeClr val="tx1"/>
                </a:solidFill>
                <a:latin typeface="Courier New" pitchFamily="49" charset="0"/>
                <a:cs typeface="Courier New" pitchFamily="49" charset="0"/>
              </a:rPr>
              <a:t>.</a:t>
            </a:r>
            <a:r>
              <a:rPr lang="en-US" altLang="en-US" sz="1800" dirty="0" err="1">
                <a:solidFill>
                  <a:schemeClr val="tx1"/>
                </a:solidFill>
                <a:latin typeface="Courier New" pitchFamily="49" charset="0"/>
                <a:cs typeface="Courier New" pitchFamily="49" charset="0"/>
              </a:rPr>
              <a:t>mk</a:t>
            </a:r>
            <a:r>
              <a:rPr lang="en-US" altLang="en-US" sz="1800" dirty="0">
                <a:solidFill>
                  <a:schemeClr val="tx1"/>
                </a:solidFill>
                <a:latin typeface="Courier New" pitchFamily="49" charset="0"/>
                <a:cs typeface="Courier New" pitchFamily="49" charset="0"/>
              </a:rPr>
              <a:t> </a:t>
            </a:r>
            <a:r>
              <a:rPr lang="en-US" altLang="en-US" sz="1800" dirty="0">
                <a:solidFill>
                  <a:schemeClr val="tx1"/>
                </a:solidFill>
              </a:rPr>
              <a:t>will be used to identify </a:t>
            </a:r>
            <a:r>
              <a:rPr lang="en-US" altLang="en-US" sz="1800" dirty="0" err="1">
                <a:solidFill>
                  <a:schemeClr val="tx1"/>
                </a:solidFill>
              </a:rPr>
              <a:t>Makefiles</a:t>
            </a:r>
            <a:r>
              <a:rPr lang="en-US" altLang="en-US" sz="1800" dirty="0">
                <a:solidFill>
                  <a:schemeClr val="tx1"/>
                </a:solidFill>
              </a:rPr>
              <a:t> that are not called Makefile e.g. install.mk, common.mk etc.</a:t>
            </a:r>
          </a:p>
          <a:p>
            <a:pPr marL="358775" indent="-358775" eaLnBrk="0" fontAlgn="base" hangingPunct="0">
              <a:spcBef>
                <a:spcPct val="0"/>
              </a:spcBef>
              <a:spcAft>
                <a:spcPct val="0"/>
              </a:spcAft>
              <a:buSzTx/>
            </a:pPr>
            <a:r>
              <a:rPr lang="pl-PL" altLang="en-US" sz="1800" b="1" dirty="0">
                <a:solidFill>
                  <a:schemeClr val="tx1"/>
                </a:solidFill>
              </a:rPr>
              <a:t>Rerun</a:t>
            </a:r>
            <a:r>
              <a:rPr lang="pl-PL" altLang="en-US" sz="1800" dirty="0">
                <a:solidFill>
                  <a:schemeClr val="tx1"/>
                </a:solidFill>
              </a:rPr>
              <a:t>:</a:t>
            </a:r>
          </a:p>
          <a:p>
            <a:pPr marL="718775" lvl="1" indent="-358775" eaLnBrk="0" fontAlgn="base" hangingPunct="0">
              <a:spcBef>
                <a:spcPct val="0"/>
              </a:spcBef>
              <a:spcAft>
                <a:spcPct val="0"/>
              </a:spcAft>
              <a:buSzTx/>
              <a:buNone/>
            </a:pPr>
            <a:r>
              <a:rPr lang="en-US" altLang="en-US" sz="1800" dirty="0">
                <a:solidFill>
                  <a:schemeClr val="tx1"/>
                </a:solidFill>
              </a:rPr>
              <a:t>When we re-run our Makefile, Make now informs us that:</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make: `isles.dat' is up to date. </a:t>
            </a:r>
          </a:p>
          <a:p>
            <a:pPr marL="360000" lvl="1" indent="0" eaLnBrk="0" fontAlgn="base" hangingPunct="0">
              <a:spcBef>
                <a:spcPct val="0"/>
              </a:spcBef>
              <a:spcAft>
                <a:spcPct val="0"/>
              </a:spcAft>
              <a:buSzTx/>
              <a:buNone/>
            </a:pPr>
            <a:r>
              <a:rPr lang="en-US" altLang="en-US" sz="1800" dirty="0">
                <a:solidFill>
                  <a:schemeClr val="tx1"/>
                </a:solidFill>
              </a:rPr>
              <a:t>This is because our target, isles.dat, has now been created, and Make will not create it again.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25</a:t>
            </a:fld>
            <a:endParaRPr lang="nl-BE" dirty="0"/>
          </a:p>
        </p:txBody>
      </p:sp>
    </p:spTree>
    <p:extLst>
      <p:ext uri="{BB962C8B-B14F-4D97-AF65-F5344CB8AC3E}">
        <p14:creationId xmlns:p14="http://schemas.microsoft.com/office/powerpoint/2010/main" val="738634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We start - </a:t>
            </a:r>
            <a:r>
              <a:rPr lang="pl-PL" dirty="0"/>
              <a:t>rebuild</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358775" indent="-358775" eaLnBrk="0" fontAlgn="base" hangingPunct="0">
              <a:spcBef>
                <a:spcPct val="0"/>
              </a:spcBef>
              <a:spcAft>
                <a:spcPct val="0"/>
              </a:spcAft>
              <a:buSzTx/>
              <a:buNone/>
            </a:pPr>
            <a:r>
              <a:rPr lang="pl-PL" altLang="en-US" sz="1800" b="1" dirty="0">
                <a:solidFill>
                  <a:schemeClr val="tx1"/>
                </a:solidFill>
              </a:rPr>
              <a:t>Rerun for changes</a:t>
            </a:r>
            <a:r>
              <a:rPr lang="pl-PL" altLang="en-US" sz="1800" dirty="0">
                <a:solidFill>
                  <a:schemeClr val="tx1"/>
                </a:solidFill>
              </a:rPr>
              <a:t>:</a:t>
            </a:r>
          </a:p>
          <a:p>
            <a:pPr marL="359138" eaLnBrk="0" fontAlgn="base" hangingPunct="0">
              <a:spcBef>
                <a:spcPct val="0"/>
              </a:spcBef>
              <a:spcAft>
                <a:spcPct val="0"/>
              </a:spcAft>
              <a:buSzTx/>
            </a:pPr>
            <a:r>
              <a:rPr lang="pl-PL" altLang="en-US" sz="1800" dirty="0">
                <a:solidFill>
                  <a:schemeClr val="tx1"/>
                </a:solidFill>
              </a:rPr>
              <a:t>L</a:t>
            </a:r>
            <a:r>
              <a:rPr lang="en-US" altLang="en-US" sz="1800" dirty="0" err="1">
                <a:solidFill>
                  <a:schemeClr val="tx1"/>
                </a:solidFill>
              </a:rPr>
              <a:t>et’s</a:t>
            </a:r>
            <a:r>
              <a:rPr lang="en-US" altLang="en-US" sz="1800" dirty="0">
                <a:solidFill>
                  <a:schemeClr val="tx1"/>
                </a:solidFill>
              </a:rPr>
              <a:t> pretend to update one of the text files. Rather than</a:t>
            </a:r>
            <a:r>
              <a:rPr lang="pl-PL" altLang="en-US" sz="1800" dirty="0">
                <a:solidFill>
                  <a:schemeClr val="tx1"/>
                </a:solidFill>
              </a:rPr>
              <a:t> </a:t>
            </a:r>
            <a:r>
              <a:rPr lang="en-US" altLang="en-US" sz="1800" dirty="0">
                <a:solidFill>
                  <a:schemeClr val="tx1"/>
                </a:solidFill>
              </a:rPr>
              <a:t>opening the file in an editor, we can use the shell touch command to update its timestamp (which would happen if we did edit the file):</a:t>
            </a:r>
          </a:p>
          <a:p>
            <a:pPr marL="359138"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touch books/isles.txt </a:t>
            </a:r>
          </a:p>
          <a:p>
            <a:pPr marL="359138" eaLnBrk="0" fontAlgn="base" hangingPunct="0">
              <a:spcBef>
                <a:spcPct val="0"/>
              </a:spcBef>
              <a:spcAft>
                <a:spcPct val="0"/>
              </a:spcAft>
              <a:buSzTx/>
            </a:pPr>
            <a:r>
              <a:rPr lang="pl-PL" altLang="en-US" sz="1800" dirty="0">
                <a:solidFill>
                  <a:schemeClr val="tx1"/>
                </a:solidFill>
              </a:rPr>
              <a:t>To make sure - </a:t>
            </a:r>
            <a:r>
              <a:rPr lang="en-US" altLang="en-US" sz="1800" dirty="0">
                <a:solidFill>
                  <a:schemeClr val="tx1"/>
                </a:solidFill>
              </a:rPr>
              <a:t>compare the timestamps of books/isles.txt and isles.dat,</a:t>
            </a:r>
          </a:p>
          <a:p>
            <a:pPr marL="0" indent="359138"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ls -l books/isles.txt isles.dat </a:t>
            </a:r>
          </a:p>
          <a:p>
            <a:pPr marL="359138" indent="0" eaLnBrk="0" fontAlgn="base" hangingPunct="0">
              <a:spcBef>
                <a:spcPct val="0"/>
              </a:spcBef>
              <a:spcAft>
                <a:spcPct val="0"/>
              </a:spcAft>
              <a:buSzTx/>
              <a:buNone/>
            </a:pPr>
            <a:r>
              <a:rPr lang="en-US" altLang="en-US" sz="1800" dirty="0">
                <a:solidFill>
                  <a:schemeClr val="tx1"/>
                </a:solidFill>
              </a:rPr>
              <a:t>we see that isles.dat, the target, is now older than books/isles.txt, its dependency:</a:t>
            </a:r>
          </a:p>
          <a:p>
            <a:pPr marL="0" lvl="0" indent="0" eaLnBrk="0" fontAlgn="base" hangingPunct="0">
              <a:spcBef>
                <a:spcPct val="0"/>
              </a:spcBef>
              <a:spcAft>
                <a:spcPct val="0"/>
              </a:spcAft>
              <a:buSzTx/>
              <a:buNone/>
            </a:pPr>
            <a:r>
              <a:rPr lang="en-US" altLang="en-US" sz="1600" dirty="0">
                <a:solidFill>
                  <a:schemeClr val="tx1"/>
                </a:solidFill>
                <a:latin typeface="Courier New" pitchFamily="49" charset="0"/>
                <a:cs typeface="Courier New" pitchFamily="49" charset="0"/>
              </a:rPr>
              <a:t>-</a:t>
            </a:r>
            <a:r>
              <a:rPr lang="en-US" altLang="en-US" sz="1600" dirty="0" err="1">
                <a:solidFill>
                  <a:schemeClr val="tx1"/>
                </a:solidFill>
                <a:latin typeface="Courier New" pitchFamily="49" charset="0"/>
                <a:cs typeface="Courier New" pitchFamily="49" charset="0"/>
              </a:rPr>
              <a:t>rw</a:t>
            </a:r>
            <a:r>
              <a:rPr lang="en-US" altLang="en-US" sz="1600" dirty="0">
                <a:solidFill>
                  <a:schemeClr val="tx1"/>
                </a:solidFill>
                <a:latin typeface="Courier New" pitchFamily="49" charset="0"/>
                <a:cs typeface="Courier New" pitchFamily="49" charset="0"/>
              </a:rPr>
              <a:t>-r--r-- 1 </a:t>
            </a:r>
            <a:r>
              <a:rPr lang="pl-PL" altLang="en-US" sz="1600" dirty="0">
                <a:solidFill>
                  <a:schemeClr val="tx1"/>
                </a:solidFill>
                <a:latin typeface="Courier New" pitchFamily="49" charset="0"/>
                <a:cs typeface="Courier New" pitchFamily="49" charset="0"/>
              </a:rPr>
              <a:t>vsc30468</a:t>
            </a:r>
            <a:r>
              <a:rPr lang="en-US" altLang="en-US" sz="1600" dirty="0">
                <a:solidFill>
                  <a:schemeClr val="tx1"/>
                </a:solidFill>
                <a:latin typeface="Courier New" pitchFamily="49" charset="0"/>
                <a:cs typeface="Courier New" pitchFamily="49" charset="0"/>
              </a:rPr>
              <a:t> </a:t>
            </a:r>
            <a:r>
              <a:rPr lang="pl-PL" altLang="en-US" sz="1600" dirty="0">
                <a:solidFill>
                  <a:schemeClr val="tx1"/>
                </a:solidFill>
                <a:latin typeface="Courier New" pitchFamily="49" charset="0"/>
                <a:cs typeface="Courier New" pitchFamily="49" charset="0"/>
              </a:rPr>
              <a:t>vsc30468</a:t>
            </a:r>
            <a:r>
              <a:rPr lang="en-US" altLang="en-US" sz="1600" dirty="0">
                <a:solidFill>
                  <a:schemeClr val="tx1"/>
                </a:solidFill>
                <a:latin typeface="Courier New" pitchFamily="49" charset="0"/>
                <a:cs typeface="Courier New" pitchFamily="49" charset="0"/>
              </a:rPr>
              <a:t> 323972 </a:t>
            </a:r>
            <a:r>
              <a:rPr lang="pl-PL" altLang="en-US" sz="1600" dirty="0">
                <a:solidFill>
                  <a:schemeClr val="tx1"/>
                </a:solidFill>
                <a:latin typeface="Courier New" pitchFamily="49" charset="0"/>
                <a:cs typeface="Courier New" pitchFamily="49" charset="0"/>
              </a:rPr>
              <a:t>Dec</a:t>
            </a:r>
            <a:r>
              <a:rPr lang="en-US" altLang="en-US" sz="1600" dirty="0">
                <a:solidFill>
                  <a:schemeClr val="tx1"/>
                </a:solidFill>
                <a:latin typeface="Courier New" pitchFamily="49" charset="0"/>
                <a:cs typeface="Courier New" pitchFamily="49" charset="0"/>
              </a:rPr>
              <a:t> 1 10:35 books/isles.txt </a:t>
            </a:r>
            <a:endParaRPr lang="pl-PL" altLang="en-US" sz="1600" dirty="0">
              <a:solidFill>
                <a:schemeClr val="tx1"/>
              </a:solidFill>
              <a:latin typeface="Courier New" pitchFamily="49" charset="0"/>
              <a:cs typeface="Courier New" pitchFamily="49" charset="0"/>
            </a:endParaRPr>
          </a:p>
          <a:p>
            <a:pPr marL="0" lvl="0" indent="0" eaLnBrk="0" fontAlgn="base" hangingPunct="0">
              <a:spcBef>
                <a:spcPct val="0"/>
              </a:spcBef>
              <a:spcAft>
                <a:spcPct val="0"/>
              </a:spcAft>
              <a:buSzTx/>
              <a:buNone/>
            </a:pPr>
            <a:r>
              <a:rPr lang="en-US" altLang="en-US" sz="1600" dirty="0">
                <a:solidFill>
                  <a:schemeClr val="tx1"/>
                </a:solidFill>
                <a:latin typeface="Courier New" pitchFamily="49" charset="0"/>
                <a:cs typeface="Courier New" pitchFamily="49" charset="0"/>
              </a:rPr>
              <a:t>-</a:t>
            </a:r>
            <a:r>
              <a:rPr lang="en-US" altLang="en-US" sz="1600" dirty="0" err="1">
                <a:solidFill>
                  <a:schemeClr val="tx1"/>
                </a:solidFill>
                <a:latin typeface="Courier New" pitchFamily="49" charset="0"/>
                <a:cs typeface="Courier New" pitchFamily="49" charset="0"/>
              </a:rPr>
              <a:t>rw</a:t>
            </a:r>
            <a:r>
              <a:rPr lang="en-US" altLang="en-US" sz="1600" dirty="0">
                <a:solidFill>
                  <a:schemeClr val="tx1"/>
                </a:solidFill>
                <a:latin typeface="Courier New" pitchFamily="49" charset="0"/>
                <a:cs typeface="Courier New" pitchFamily="49" charset="0"/>
              </a:rPr>
              <a:t>-r--r-- 1 </a:t>
            </a:r>
            <a:r>
              <a:rPr lang="pl-PL" altLang="en-US" sz="1600" dirty="0">
                <a:solidFill>
                  <a:schemeClr val="tx1"/>
                </a:solidFill>
                <a:latin typeface="Courier New" pitchFamily="49" charset="0"/>
                <a:cs typeface="Courier New" pitchFamily="49" charset="0"/>
              </a:rPr>
              <a:t>vsc30468</a:t>
            </a:r>
            <a:r>
              <a:rPr lang="en-US" altLang="en-US" sz="1600" dirty="0">
                <a:solidFill>
                  <a:schemeClr val="tx1"/>
                </a:solidFill>
                <a:latin typeface="Courier New" pitchFamily="49" charset="0"/>
                <a:cs typeface="Courier New" pitchFamily="49" charset="0"/>
              </a:rPr>
              <a:t> </a:t>
            </a:r>
            <a:r>
              <a:rPr lang="pl-PL" altLang="en-US" sz="1600" dirty="0">
                <a:solidFill>
                  <a:schemeClr val="tx1"/>
                </a:solidFill>
                <a:latin typeface="Courier New" pitchFamily="49" charset="0"/>
                <a:cs typeface="Courier New" pitchFamily="49" charset="0"/>
              </a:rPr>
              <a:t>vsc30468</a:t>
            </a:r>
            <a:r>
              <a:rPr lang="en-US" altLang="en-US" sz="1600" dirty="0">
                <a:solidFill>
                  <a:schemeClr val="tx1"/>
                </a:solidFill>
                <a:latin typeface="Courier New" pitchFamily="49" charset="0"/>
                <a:cs typeface="Courier New" pitchFamily="49" charset="0"/>
              </a:rPr>
              <a:t> 182273 </a:t>
            </a:r>
            <a:r>
              <a:rPr lang="pl-PL" altLang="en-US" sz="1600" dirty="0">
                <a:solidFill>
                  <a:schemeClr val="tx1"/>
                </a:solidFill>
                <a:latin typeface="Courier New" pitchFamily="49" charset="0"/>
                <a:cs typeface="Courier New" pitchFamily="49" charset="0"/>
              </a:rPr>
              <a:t>Dec</a:t>
            </a:r>
            <a:r>
              <a:rPr lang="en-US" altLang="en-US" sz="1600" dirty="0">
                <a:solidFill>
                  <a:schemeClr val="tx1"/>
                </a:solidFill>
                <a:latin typeface="Courier New" pitchFamily="49" charset="0"/>
                <a:cs typeface="Courier New" pitchFamily="49" charset="0"/>
              </a:rPr>
              <a:t> 1 09:58 isles.dat </a:t>
            </a:r>
          </a:p>
          <a:p>
            <a:pPr marL="359138" eaLnBrk="0" fontAlgn="base" hangingPunct="0">
              <a:spcBef>
                <a:spcPct val="0"/>
              </a:spcBef>
              <a:spcAft>
                <a:spcPct val="0"/>
              </a:spcAft>
              <a:buSzTx/>
            </a:pPr>
            <a:r>
              <a:rPr lang="en-US" altLang="en-US" sz="1800" dirty="0">
                <a:solidFill>
                  <a:schemeClr val="tx1"/>
                </a:solidFill>
              </a:rPr>
              <a:t>If we run Make again,</a:t>
            </a:r>
            <a:r>
              <a:rPr lang="en-US" altLang="en-US" sz="1800" dirty="0">
                <a:solidFill>
                  <a:schemeClr val="tx1"/>
                </a:solidFill>
                <a:latin typeface="Courier New" pitchFamily="49" charset="0"/>
                <a:cs typeface="Courier New" pitchFamily="49" charset="0"/>
              </a:rPr>
              <a:t>$ make</a:t>
            </a:r>
            <a:r>
              <a:rPr lang="pl-PL" altLang="en-US" sz="1800" dirty="0">
                <a:solidFill>
                  <a:schemeClr val="tx1"/>
                </a:solidFill>
                <a:latin typeface="Courier New" pitchFamily="49" charset="0"/>
                <a:cs typeface="Courier New" pitchFamily="49" charset="0"/>
              </a:rPr>
              <a:t> </a:t>
            </a:r>
            <a:r>
              <a:rPr lang="en-US" altLang="en-US" sz="1800" dirty="0">
                <a:solidFill>
                  <a:schemeClr val="tx1"/>
                </a:solidFill>
              </a:rPr>
              <a:t>then it recreates isles.dat:</a:t>
            </a:r>
          </a:p>
          <a:p>
            <a:pPr marL="719138" lvl="1" indent="0" eaLnBrk="0" fontAlgn="base" hangingPunct="0">
              <a:spcBef>
                <a:spcPct val="0"/>
              </a:spcBef>
              <a:spcAft>
                <a:spcPct val="0"/>
              </a:spcAft>
              <a:buNone/>
            </a:pPr>
            <a:r>
              <a:rPr lang="en-US" altLang="en-US" sz="1800" dirty="0">
                <a:solidFill>
                  <a:schemeClr val="tx1"/>
                </a:solidFill>
                <a:latin typeface="Courier New" pitchFamily="49" charset="0"/>
                <a:cs typeface="Courier New" pitchFamily="49" charset="0"/>
              </a:rPr>
              <a:t>python wordcount.py books/isles.txt isles.dat </a:t>
            </a:r>
          </a:p>
          <a:p>
            <a:pPr marL="0" lvl="0" indent="0" eaLnBrk="0" fontAlgn="base" hangingPunct="0">
              <a:spcBef>
                <a:spcPct val="0"/>
              </a:spcBef>
              <a:spcAft>
                <a:spcPct val="0"/>
              </a:spcAft>
              <a:buSzTx/>
              <a:buNone/>
            </a:pPr>
            <a:r>
              <a:rPr lang="en-US" altLang="en-US" sz="1800" dirty="0">
                <a:solidFill>
                  <a:schemeClr val="tx1"/>
                </a:solidFill>
              </a:rPr>
              <a:t>When it is asked to build a target, Make checks the ‘</a:t>
            </a:r>
            <a:r>
              <a:rPr lang="en-US" altLang="en-US" sz="1800" b="1" dirty="0">
                <a:solidFill>
                  <a:schemeClr val="tx1"/>
                </a:solidFill>
              </a:rPr>
              <a:t>last modification time</a:t>
            </a:r>
            <a:r>
              <a:rPr lang="en-US" altLang="en-US" sz="1800" dirty="0">
                <a:solidFill>
                  <a:schemeClr val="tx1"/>
                </a:solidFill>
              </a:rPr>
              <a:t>’ of both the target and its dependencies. If any dependency has been updated since the target, then the actions are re-run to update the target. Using this approach, Make knows to only rebuild the files that, either directly or indirectly, depend on the file that changed. This is called an </a:t>
            </a:r>
            <a:r>
              <a:rPr lang="en-US" altLang="en-US" sz="1800" b="1" dirty="0">
                <a:solidFill>
                  <a:srgbClr val="1D8DB0"/>
                </a:solidFill>
              </a:rPr>
              <a:t>incremental build</a:t>
            </a:r>
            <a:r>
              <a:rPr lang="en-US" altLang="en-US" sz="1800" dirty="0">
                <a:solidFill>
                  <a:schemeClr val="tx1"/>
                </a:solidFill>
              </a:rPr>
              <a:t>.</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26</a:t>
            </a:fld>
            <a:endParaRPr lang="nl-BE" dirty="0"/>
          </a:p>
        </p:txBody>
      </p:sp>
    </p:spTree>
    <p:extLst>
      <p:ext uri="{BB962C8B-B14F-4D97-AF65-F5344CB8AC3E}">
        <p14:creationId xmlns:p14="http://schemas.microsoft.com/office/powerpoint/2010/main" val="738634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Makefiles</a:t>
            </a:r>
            <a:r>
              <a:rPr lang="nl-BE" dirty="0"/>
              <a:t> as </a:t>
            </a:r>
            <a:r>
              <a:rPr lang="nl-BE" dirty="0" err="1"/>
              <a:t>Documentation</a:t>
            </a:r>
            <a:endParaRPr lang="nl-BE"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By explicitly recording the inputs to and outputs from steps in our analysis and the dependencies between files, </a:t>
            </a:r>
            <a:r>
              <a:rPr lang="en-US" altLang="en-US" sz="1800" dirty="0" err="1">
                <a:solidFill>
                  <a:schemeClr val="tx1"/>
                </a:solidFill>
              </a:rPr>
              <a:t>Makefiles</a:t>
            </a:r>
            <a:r>
              <a:rPr lang="en-US" altLang="en-US" sz="1800" dirty="0">
                <a:solidFill>
                  <a:schemeClr val="tx1"/>
                </a:solidFill>
              </a:rPr>
              <a:t> act as a type of documentation, reducing the number of things we have to remember.</a:t>
            </a:r>
          </a:p>
          <a:p>
            <a:pPr marL="0" lvl="0" indent="0" eaLnBrk="0" fontAlgn="base" hangingPunct="0">
              <a:spcBef>
                <a:spcPct val="0"/>
              </a:spcBef>
              <a:spcAft>
                <a:spcPct val="0"/>
              </a:spcAft>
              <a:buSzTx/>
              <a:buNone/>
            </a:pPr>
            <a:endParaRPr lang="pl-PL" altLang="en-US" sz="1800" dirty="0">
              <a:solidFill>
                <a:schemeClr val="tx1"/>
              </a:solidFill>
            </a:endParaRPr>
          </a:p>
          <a:p>
            <a:pPr eaLnBrk="0" fontAlgn="base" hangingPunct="0">
              <a:spcBef>
                <a:spcPct val="0"/>
              </a:spcBef>
              <a:spcAft>
                <a:spcPct val="0"/>
              </a:spcAft>
              <a:buSzTx/>
            </a:pPr>
            <a:r>
              <a:rPr lang="en-US" altLang="en-US" sz="1800" dirty="0">
                <a:solidFill>
                  <a:schemeClr val="tx1"/>
                </a:solidFill>
              </a:rPr>
              <a:t>Let’s add another rule to the end of Makefile:</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abyss.dat : books/abyss.txt </a:t>
            </a:r>
            <a:endParaRPr lang="pl-PL" altLang="en-US" sz="18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pl-PL" altLang="en-US" sz="1800" dirty="0">
                <a:solidFill>
                  <a:schemeClr val="tx1"/>
                </a:solidFill>
                <a:latin typeface="Courier New" pitchFamily="49" charset="0"/>
                <a:cs typeface="Courier New" pitchFamily="49" charset="0"/>
              </a:rPr>
              <a:t>	</a:t>
            </a:r>
            <a:r>
              <a:rPr lang="en-US" altLang="en-US" sz="1800" dirty="0">
                <a:solidFill>
                  <a:schemeClr val="tx1"/>
                </a:solidFill>
                <a:latin typeface="Courier New" pitchFamily="49" charset="0"/>
                <a:cs typeface="Courier New" pitchFamily="49" charset="0"/>
              </a:rPr>
              <a:t>python wordcount.py books/abyss.txt abyss.dat </a:t>
            </a:r>
          </a:p>
          <a:p>
            <a:pPr marL="285750" indent="-285750" eaLnBrk="0" fontAlgn="base" hangingPunct="0">
              <a:spcBef>
                <a:spcPct val="0"/>
              </a:spcBef>
              <a:spcAft>
                <a:spcPct val="0"/>
              </a:spcAft>
              <a:buSzTx/>
            </a:pPr>
            <a:r>
              <a:rPr lang="en-US" altLang="en-US" sz="1800" dirty="0">
                <a:solidFill>
                  <a:schemeClr val="tx1"/>
                </a:solidFill>
              </a:rPr>
              <a:t>If we run Make,</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a:t>
            </a:r>
          </a:p>
          <a:p>
            <a:pPr eaLnBrk="0" fontAlgn="base" hangingPunct="0">
              <a:spcBef>
                <a:spcPct val="0"/>
              </a:spcBef>
              <a:spcAft>
                <a:spcPct val="0"/>
              </a:spcAft>
              <a:buSzTx/>
            </a:pPr>
            <a:r>
              <a:rPr lang="en-US" altLang="en-US" sz="1800" dirty="0">
                <a:solidFill>
                  <a:schemeClr val="tx1"/>
                </a:solidFill>
              </a:rPr>
              <a:t>then we get:</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make: `isles.dat' is up to date. </a:t>
            </a:r>
            <a:endParaRPr lang="pl-PL" altLang="en-US" sz="1800" dirty="0">
              <a:solidFill>
                <a:schemeClr val="tx1"/>
              </a:solidFill>
              <a:latin typeface="Courier New" pitchFamily="49" charset="0"/>
              <a:cs typeface="Courier New" pitchFamily="49" charset="0"/>
            </a:endParaRPr>
          </a:p>
          <a:p>
            <a:pPr marL="0" lvl="0" indent="0" eaLnBrk="0" fontAlgn="base" hangingPunct="0">
              <a:spcBef>
                <a:spcPct val="0"/>
              </a:spcBef>
              <a:spcAft>
                <a:spcPct val="0"/>
              </a:spcAft>
              <a:buSzTx/>
              <a:buNone/>
            </a:pPr>
            <a:endParaRPr lang="en-US" altLang="en-US" sz="1800" dirty="0">
              <a:solidFill>
                <a:schemeClr val="tx1"/>
              </a:solidFill>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27</a:t>
            </a:fld>
            <a:endParaRPr lang="nl-BE" dirty="0"/>
          </a:p>
        </p:txBody>
      </p:sp>
    </p:spTree>
    <p:extLst>
      <p:ext uri="{BB962C8B-B14F-4D97-AF65-F5344CB8AC3E}">
        <p14:creationId xmlns:p14="http://schemas.microsoft.com/office/powerpoint/2010/main" val="579302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Makefiles</a:t>
            </a:r>
            <a:r>
              <a:rPr lang="pl-PL" dirty="0"/>
              <a:t>: default target</a:t>
            </a:r>
            <a:endParaRPr lang="nl-BE"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Nothing happens because Make attempts to build the </a:t>
            </a:r>
            <a:r>
              <a:rPr lang="en-US" altLang="en-US" sz="1800" b="1" dirty="0">
                <a:solidFill>
                  <a:schemeClr val="tx1"/>
                </a:solidFill>
              </a:rPr>
              <a:t>first target it finds </a:t>
            </a:r>
            <a:r>
              <a:rPr lang="en-US" altLang="en-US" sz="1800" dirty="0">
                <a:solidFill>
                  <a:schemeClr val="tx1"/>
                </a:solidFill>
              </a:rPr>
              <a:t>in the Makefile, the </a:t>
            </a:r>
            <a:r>
              <a:rPr lang="en-US" altLang="en-US" sz="1800" b="1" dirty="0">
                <a:solidFill>
                  <a:srgbClr val="1D8DB0"/>
                </a:solidFill>
              </a:rPr>
              <a:t>default target</a:t>
            </a:r>
            <a:r>
              <a:rPr lang="en-US" altLang="en-US" sz="1800" dirty="0">
                <a:solidFill>
                  <a:schemeClr val="tx1"/>
                </a:solidFill>
              </a:rPr>
              <a:t>, which is isles.dat which is already up-to-date. </a:t>
            </a:r>
            <a:endParaRPr lang="pl-PL" altLang="en-US" sz="1800" dirty="0">
              <a:solidFill>
                <a:schemeClr val="tx1"/>
              </a:solidFill>
            </a:endParaRPr>
          </a:p>
          <a:p>
            <a:pPr marL="0" lvl="0" indent="0" eaLnBrk="0" fontAlgn="base" hangingPunct="0">
              <a:spcBef>
                <a:spcPct val="0"/>
              </a:spcBef>
              <a:spcAft>
                <a:spcPct val="0"/>
              </a:spcAft>
              <a:buSzTx/>
              <a:buNone/>
            </a:pPr>
            <a:endParaRPr lang="pl-PL" altLang="en-US" sz="1800" dirty="0">
              <a:solidFill>
                <a:schemeClr val="tx1"/>
              </a:solidFill>
            </a:endParaRPr>
          </a:p>
          <a:p>
            <a:pPr eaLnBrk="0" fontAlgn="base" hangingPunct="0">
              <a:spcBef>
                <a:spcPct val="0"/>
              </a:spcBef>
              <a:spcAft>
                <a:spcPct val="0"/>
              </a:spcAft>
              <a:buSzTx/>
            </a:pPr>
            <a:r>
              <a:rPr lang="pl-PL" altLang="en-US" sz="1800" dirty="0">
                <a:solidFill>
                  <a:schemeClr val="tx1"/>
                </a:solidFill>
              </a:rPr>
              <a:t>To change the target w</a:t>
            </a:r>
            <a:r>
              <a:rPr lang="en-US" altLang="en-US" sz="1800" dirty="0">
                <a:solidFill>
                  <a:schemeClr val="tx1"/>
                </a:solidFill>
              </a:rPr>
              <a:t>e need to explicitly tell Make we want to build abyss.dat:</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abyss.dat </a:t>
            </a:r>
            <a:endParaRPr lang="pl-PL" altLang="en-US" sz="1800" dirty="0">
              <a:solidFill>
                <a:schemeClr val="tx1"/>
              </a:solidFill>
              <a:latin typeface="Courier New" pitchFamily="49" charset="0"/>
              <a:cs typeface="Courier New" pitchFamily="49" charset="0"/>
            </a:endParaRPr>
          </a:p>
          <a:p>
            <a:pPr marL="0" lvl="0" indent="0" eaLnBrk="0" fontAlgn="base" hangingPunct="0">
              <a:spcBef>
                <a:spcPct val="0"/>
              </a:spcBef>
              <a:spcAft>
                <a:spcPct val="0"/>
              </a:spcAft>
              <a:buSzTx/>
              <a:buNone/>
            </a:pPr>
            <a:endParaRPr lang="en-US" altLang="en-US" sz="1800" dirty="0">
              <a:solidFill>
                <a:schemeClr val="tx1"/>
              </a:solidFill>
            </a:endParaRPr>
          </a:p>
          <a:p>
            <a:pPr eaLnBrk="0" fontAlgn="base" hangingPunct="0">
              <a:spcBef>
                <a:spcPct val="0"/>
              </a:spcBef>
              <a:spcAft>
                <a:spcPct val="0"/>
              </a:spcAft>
              <a:buSzTx/>
            </a:pPr>
            <a:r>
              <a:rPr lang="pl-PL" altLang="en-US" sz="1800" dirty="0">
                <a:solidFill>
                  <a:schemeClr val="tx1"/>
                </a:solidFill>
              </a:rPr>
              <a:t>W</a:t>
            </a:r>
            <a:r>
              <a:rPr lang="en-US" altLang="en-US" sz="1800" dirty="0">
                <a:solidFill>
                  <a:schemeClr val="tx1"/>
                </a:solidFill>
              </a:rPr>
              <a:t>e</a:t>
            </a:r>
            <a:r>
              <a:rPr lang="pl-PL" altLang="en-US" sz="1800" dirty="0">
                <a:solidFill>
                  <a:schemeClr val="tx1"/>
                </a:solidFill>
              </a:rPr>
              <a:t> will</a:t>
            </a:r>
            <a:r>
              <a:rPr lang="en-US" altLang="en-US" sz="1800" dirty="0">
                <a:solidFill>
                  <a:schemeClr val="tx1"/>
                </a:solidFill>
              </a:rPr>
              <a:t> get:</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python wordcount.py books/abyss.txt abyss.dat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28</a:t>
            </a:fld>
            <a:endParaRPr lang="nl-BE" dirty="0"/>
          </a:p>
        </p:txBody>
      </p:sp>
    </p:spTree>
    <p:extLst>
      <p:ext uri="{BB962C8B-B14F-4D97-AF65-F5344CB8AC3E}">
        <p14:creationId xmlns:p14="http://schemas.microsoft.com/office/powerpoint/2010/main" val="5793027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dirty="0"/>
              <a:t>“Up to Date” Versus “Nothing to be Done”</a:t>
            </a:r>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latin typeface="+mj-lt"/>
              </a:rPr>
              <a:t>If we ask Make to build a file that </a:t>
            </a:r>
            <a:r>
              <a:rPr lang="en-US" altLang="en-US" sz="1800" b="1" dirty="0">
                <a:solidFill>
                  <a:schemeClr val="tx1"/>
                </a:solidFill>
                <a:latin typeface="+mj-lt"/>
              </a:rPr>
              <a:t>already exists and is up to date</a:t>
            </a:r>
            <a:r>
              <a:rPr lang="en-US" altLang="en-US" sz="1800" dirty="0">
                <a:solidFill>
                  <a:schemeClr val="tx1"/>
                </a:solidFill>
                <a:latin typeface="+mj-lt"/>
              </a:rPr>
              <a:t>, then Make informs us that:</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make: `isles.dat' is up to date. </a:t>
            </a:r>
          </a:p>
          <a:p>
            <a:pPr marL="0" indent="0" eaLnBrk="0" fontAlgn="base" hangingPunct="0">
              <a:spcBef>
                <a:spcPct val="0"/>
              </a:spcBef>
              <a:spcAft>
                <a:spcPct val="0"/>
              </a:spcAft>
              <a:buSzTx/>
              <a:buNone/>
            </a:pPr>
            <a:endParaRPr lang="pl-PL" altLang="en-US" sz="1800" dirty="0">
              <a:solidFill>
                <a:schemeClr val="tx1"/>
              </a:solidFill>
              <a:latin typeface="+mj-lt"/>
            </a:endParaRPr>
          </a:p>
          <a:p>
            <a:pPr eaLnBrk="0" fontAlgn="base" hangingPunct="0">
              <a:spcBef>
                <a:spcPct val="0"/>
              </a:spcBef>
              <a:spcAft>
                <a:spcPct val="0"/>
              </a:spcAft>
              <a:buSzTx/>
            </a:pPr>
            <a:r>
              <a:rPr lang="en-US" altLang="en-US" sz="1800" dirty="0">
                <a:solidFill>
                  <a:schemeClr val="tx1"/>
                </a:solidFill>
                <a:latin typeface="+mj-lt"/>
              </a:rPr>
              <a:t>If we ask Make to build a file that </a:t>
            </a:r>
            <a:r>
              <a:rPr lang="en-US" altLang="en-US" sz="1800" b="1" dirty="0">
                <a:solidFill>
                  <a:schemeClr val="tx1"/>
                </a:solidFill>
                <a:latin typeface="+mj-lt"/>
              </a:rPr>
              <a:t>exists but for which there is no rule </a:t>
            </a:r>
            <a:r>
              <a:rPr lang="en-US" altLang="en-US" sz="1800" dirty="0">
                <a:solidFill>
                  <a:schemeClr val="tx1"/>
                </a:solidFill>
                <a:latin typeface="+mj-lt"/>
              </a:rPr>
              <a:t>in our Makefile, then we get message like:</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wordcount.py </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make: Nothing to be done for `wordcount.py'. </a:t>
            </a:r>
          </a:p>
          <a:p>
            <a:pPr marL="0" indent="0" eaLnBrk="0" fontAlgn="base" hangingPunct="0">
              <a:spcBef>
                <a:spcPct val="0"/>
              </a:spcBef>
              <a:spcAft>
                <a:spcPct val="0"/>
              </a:spcAft>
              <a:buSzTx/>
              <a:buNone/>
            </a:pPr>
            <a:endParaRPr lang="pl-PL" altLang="en-US" sz="1800" dirty="0">
              <a:solidFill>
                <a:schemeClr val="tx1"/>
              </a:solidFill>
              <a:latin typeface="+mj-lt"/>
            </a:endParaRPr>
          </a:p>
          <a:p>
            <a:pPr eaLnBrk="0" fontAlgn="base" hangingPunct="0">
              <a:spcBef>
                <a:spcPct val="0"/>
              </a:spcBef>
              <a:spcAft>
                <a:spcPct val="0"/>
              </a:spcAft>
              <a:buSzTx/>
            </a:pPr>
            <a:r>
              <a:rPr lang="en-US" altLang="en-US" sz="1800" b="1" dirty="0">
                <a:solidFill>
                  <a:srgbClr val="1D8DB0"/>
                </a:solidFill>
                <a:latin typeface="+mj-lt"/>
              </a:rPr>
              <a:t>up to date </a:t>
            </a:r>
            <a:r>
              <a:rPr lang="en-US" altLang="en-US" sz="1800" dirty="0">
                <a:solidFill>
                  <a:schemeClr val="tx1"/>
                </a:solidFill>
                <a:latin typeface="+mj-lt"/>
              </a:rPr>
              <a:t>means that the Makefile has a rule with one or more actions whose target is the name of a file (or directory) and the file is up to date.</a:t>
            </a:r>
            <a:endParaRPr lang="pl-PL" altLang="en-US" sz="1800" dirty="0">
              <a:solidFill>
                <a:schemeClr val="tx1"/>
              </a:solidFill>
              <a:latin typeface="+mj-lt"/>
            </a:endParaRPr>
          </a:p>
          <a:p>
            <a:pPr marL="0" indent="0" eaLnBrk="0" fontAlgn="base" hangingPunct="0">
              <a:spcBef>
                <a:spcPct val="0"/>
              </a:spcBef>
              <a:spcAft>
                <a:spcPct val="0"/>
              </a:spcAft>
              <a:buSzTx/>
              <a:buNone/>
            </a:pPr>
            <a:endParaRPr lang="en-US" altLang="en-US" sz="1800" dirty="0">
              <a:solidFill>
                <a:schemeClr val="tx1"/>
              </a:solidFill>
              <a:latin typeface="+mj-lt"/>
            </a:endParaRPr>
          </a:p>
          <a:p>
            <a:pPr eaLnBrk="0" fontAlgn="base" hangingPunct="0">
              <a:spcBef>
                <a:spcPct val="0"/>
              </a:spcBef>
              <a:spcAft>
                <a:spcPct val="0"/>
              </a:spcAft>
              <a:buSzTx/>
            </a:pPr>
            <a:r>
              <a:rPr lang="en-US" altLang="en-US" sz="1800" b="1" dirty="0">
                <a:solidFill>
                  <a:srgbClr val="1D8DB0"/>
                </a:solidFill>
                <a:latin typeface="+mj-lt"/>
              </a:rPr>
              <a:t>Nothing to be done </a:t>
            </a:r>
            <a:r>
              <a:rPr lang="en-US" altLang="en-US" sz="1800" dirty="0">
                <a:solidFill>
                  <a:schemeClr val="tx1"/>
                </a:solidFill>
                <a:latin typeface="+mj-lt"/>
              </a:rPr>
              <a:t>means that the file exists but either :</a:t>
            </a:r>
          </a:p>
          <a:p>
            <a:pPr lvl="1" eaLnBrk="0" fontAlgn="base" hangingPunct="0">
              <a:spcBef>
                <a:spcPct val="0"/>
              </a:spcBef>
              <a:spcAft>
                <a:spcPct val="0"/>
              </a:spcAft>
              <a:buSzTx/>
            </a:pPr>
            <a:r>
              <a:rPr lang="en-US" altLang="en-US" sz="1800" dirty="0">
                <a:solidFill>
                  <a:schemeClr val="tx1"/>
                </a:solidFill>
                <a:latin typeface="+mj-lt"/>
              </a:rPr>
              <a:t>the Makefile has no rule for it, or </a:t>
            </a:r>
          </a:p>
          <a:p>
            <a:pPr lvl="1" eaLnBrk="0" fontAlgn="base" hangingPunct="0">
              <a:spcBef>
                <a:spcPct val="0"/>
              </a:spcBef>
              <a:spcAft>
                <a:spcPct val="0"/>
              </a:spcAft>
              <a:buSzTx/>
            </a:pPr>
            <a:r>
              <a:rPr lang="en-US" altLang="en-US" sz="1800" dirty="0">
                <a:solidFill>
                  <a:schemeClr val="tx1"/>
                </a:solidFill>
                <a:latin typeface="+mj-lt"/>
              </a:rPr>
              <a:t>the Makefile has a rule for it, but that rule has no actions</a:t>
            </a:r>
            <a:r>
              <a:rPr lang="pl-PL" altLang="en-US" sz="1800" dirty="0">
                <a:solidFill>
                  <a:schemeClr val="tx1"/>
                </a:solidFill>
                <a:latin typeface="+mj-lt"/>
              </a:rPr>
              <a:t>.</a:t>
            </a:r>
            <a:endParaRPr lang="en-US" altLang="en-US" sz="1800" dirty="0">
              <a:solidFill>
                <a:schemeClr val="tx1"/>
              </a:solidFill>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29</a:t>
            </a:fld>
            <a:endParaRPr lang="nl-BE" dirty="0"/>
          </a:p>
        </p:txBody>
      </p:sp>
    </p:spTree>
    <p:extLst>
      <p:ext uri="{BB962C8B-B14F-4D97-AF65-F5344CB8AC3E}">
        <p14:creationId xmlns:p14="http://schemas.microsoft.com/office/powerpoint/2010/main" val="988595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Build</a:t>
            </a:r>
            <a:r>
              <a:rPr lang="nl-BE" dirty="0"/>
              <a:t> </a:t>
            </a:r>
            <a:r>
              <a:rPr lang="nl-BE" dirty="0" err="1"/>
              <a:t>automation</a:t>
            </a:r>
            <a:endParaRPr lang="en-US" altLang="en-US" dirty="0"/>
          </a:p>
        </p:txBody>
      </p:sp>
      <p:sp>
        <p:nvSpPr>
          <p:cNvPr id="13315" name="Rectangle 3"/>
          <p:cNvSpPr>
            <a:spLocks noGrp="1" noChangeArrowheads="1"/>
          </p:cNvSpPr>
          <p:nvPr>
            <p:ph type="body" idx="1"/>
          </p:nvPr>
        </p:nvSpPr>
        <p:spPr>
          <a:xfrm>
            <a:off x="540000" y="1349998"/>
            <a:ext cx="8334000" cy="4887313"/>
          </a:xfrm>
        </p:spPr>
        <p:txBody>
          <a:bodyPr/>
          <a:lstStyle/>
          <a:p>
            <a:r>
              <a:rPr lang="en-US" sz="2000" b="1" dirty="0"/>
              <a:t>Build automation</a:t>
            </a:r>
            <a:r>
              <a:rPr lang="en-US" sz="2000" dirty="0"/>
              <a:t> is the process of automating the creation of a software build and the associated processes including: compiling computer source code into binary code, packaging binary code, and running automated tests.</a:t>
            </a:r>
          </a:p>
          <a:p>
            <a:pPr eaLnBrk="0" fontAlgn="base" hangingPunct="0">
              <a:spcBef>
                <a:spcPct val="0"/>
              </a:spcBef>
              <a:spcAft>
                <a:spcPct val="0"/>
              </a:spcAft>
              <a:buSzTx/>
            </a:pPr>
            <a:r>
              <a:rPr lang="en-US" altLang="en-US" sz="2000" dirty="0">
                <a:solidFill>
                  <a:schemeClr val="tx1"/>
                </a:solidFill>
              </a:rPr>
              <a:t>Today, there are two general categories of tools:</a:t>
            </a:r>
          </a:p>
          <a:p>
            <a:pPr lvl="1" eaLnBrk="0" fontAlgn="base" hangingPunct="0">
              <a:spcBef>
                <a:spcPct val="0"/>
              </a:spcBef>
              <a:spcAft>
                <a:spcPct val="0"/>
              </a:spcAft>
              <a:buSzTx/>
            </a:pPr>
            <a:r>
              <a:rPr lang="en-US" altLang="en-US" sz="2000" dirty="0">
                <a:solidFill>
                  <a:schemeClr val="tx1"/>
                </a:solidFill>
              </a:rPr>
              <a:t>Build automation utility (like Make, Rake, Cake, MS build, Ant, </a:t>
            </a:r>
            <a:r>
              <a:rPr lang="en-US" altLang="en-US" sz="2000" dirty="0" err="1">
                <a:solidFill>
                  <a:schemeClr val="tx1"/>
                </a:solidFill>
              </a:rPr>
              <a:t>Gradle</a:t>
            </a:r>
            <a:r>
              <a:rPr lang="en-US" altLang="en-US" sz="2000" dirty="0">
                <a:solidFill>
                  <a:schemeClr val="tx1"/>
                </a:solidFill>
              </a:rPr>
              <a:t> etc.)</a:t>
            </a:r>
          </a:p>
          <a:p>
            <a:pPr marL="727200" lvl="2" indent="0" eaLnBrk="0" fontAlgn="base" hangingPunct="0">
              <a:spcBef>
                <a:spcPct val="0"/>
              </a:spcBef>
              <a:spcAft>
                <a:spcPct val="0"/>
              </a:spcAft>
              <a:buNone/>
            </a:pPr>
            <a:r>
              <a:rPr lang="en-US" altLang="en-US" sz="1600" dirty="0">
                <a:solidFill>
                  <a:schemeClr val="tx1"/>
                </a:solidFill>
              </a:rPr>
              <a:t>Primary purpose is to generate build artifacts through activities like compiling and linking source code.</a:t>
            </a:r>
          </a:p>
          <a:p>
            <a:pPr lvl="1" eaLnBrk="0" fontAlgn="base" hangingPunct="0">
              <a:spcBef>
                <a:spcPct val="0"/>
              </a:spcBef>
              <a:spcAft>
                <a:spcPct val="0"/>
              </a:spcAft>
              <a:buSzTx/>
            </a:pPr>
            <a:r>
              <a:rPr lang="en-US" altLang="en-US" sz="2000" dirty="0">
                <a:solidFill>
                  <a:schemeClr val="tx1"/>
                </a:solidFill>
              </a:rPr>
              <a:t>Build automation servers</a:t>
            </a:r>
          </a:p>
          <a:p>
            <a:pPr marL="727200" lvl="2" indent="0" eaLnBrk="0" fontAlgn="base" hangingPunct="0">
              <a:spcBef>
                <a:spcPct val="0"/>
              </a:spcBef>
              <a:spcAft>
                <a:spcPct val="0"/>
              </a:spcAft>
              <a:buNone/>
            </a:pPr>
            <a:r>
              <a:rPr lang="en-US" altLang="en-US" sz="1600" dirty="0">
                <a:solidFill>
                  <a:schemeClr val="tx1"/>
                </a:solidFill>
              </a:rPr>
              <a:t>These are general web based tools that execute build automation utilities on a scheduled or triggered basis; a continuous integration server is a type of build automation server.</a:t>
            </a:r>
          </a:p>
          <a:p>
            <a:pPr eaLnBrk="0" fontAlgn="base" hangingPunct="0">
              <a:spcBef>
                <a:spcPct val="0"/>
              </a:spcBef>
              <a:spcAft>
                <a:spcPct val="0"/>
              </a:spcAft>
              <a:buSzTx/>
            </a:pPr>
            <a:r>
              <a:rPr lang="en-US" sz="2000" dirty="0"/>
              <a:t>There are now a number of dependency-tracking build utilities, but Make is one of the most widespread, primarily due to its inclusion in Unix, starting with the PWB/UNIX 1.0, which featured a variety of tools targeting software development tasks</a:t>
            </a:r>
            <a:r>
              <a:rPr lang="en-US" sz="1800" dirty="0"/>
              <a:t>.</a:t>
            </a:r>
            <a:endParaRPr lang="en-US" altLang="en-US" sz="2000" dirty="0"/>
          </a:p>
          <a:p>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3</a:t>
            </a:fld>
            <a:endParaRPr lang="nl-BE" dirty="0"/>
          </a:p>
        </p:txBody>
      </p:sp>
      <p:sp>
        <p:nvSpPr>
          <p:cNvPr id="6" name="TextBox 5"/>
          <p:cNvSpPr txBox="1"/>
          <p:nvPr/>
        </p:nvSpPr>
        <p:spPr>
          <a:xfrm>
            <a:off x="5724128" y="6092667"/>
            <a:ext cx="1728192" cy="307777"/>
          </a:xfrm>
          <a:prstGeom prst="rect">
            <a:avLst/>
          </a:prstGeom>
          <a:noFill/>
        </p:spPr>
        <p:txBody>
          <a:bodyPr wrap="square" rtlCol="0">
            <a:spAutoFit/>
          </a:bodyPr>
          <a:lstStyle/>
          <a:p>
            <a:r>
              <a:rPr lang="en-US" sz="1400" dirty="0">
                <a:solidFill>
                  <a:srgbClr val="1D8DB0"/>
                </a:solidFill>
              </a:rPr>
              <a:t>Source: Wikipedia</a:t>
            </a:r>
          </a:p>
        </p:txBody>
      </p:sp>
    </p:spTree>
    <p:extLst>
      <p:ext uri="{BB962C8B-B14F-4D97-AF65-F5344CB8AC3E}">
        <p14:creationId xmlns:p14="http://schemas.microsoft.com/office/powerpoint/2010/main" val="24689569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pl-PL" dirty="0"/>
              <a:t>Makefile: clean</a:t>
            </a:r>
            <a:endParaRPr 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latin typeface="+mj-lt"/>
              </a:rPr>
              <a:t>We may want to </a:t>
            </a:r>
            <a:r>
              <a:rPr lang="en-US" altLang="en-US" sz="1800" b="1" dirty="0">
                <a:solidFill>
                  <a:schemeClr val="tx1"/>
                </a:solidFill>
                <a:latin typeface="+mj-lt"/>
              </a:rPr>
              <a:t>remove all our data files </a:t>
            </a:r>
            <a:r>
              <a:rPr lang="en-US" altLang="en-US" sz="1800" dirty="0">
                <a:solidFill>
                  <a:schemeClr val="tx1"/>
                </a:solidFill>
                <a:latin typeface="+mj-lt"/>
              </a:rPr>
              <a:t>so we can explicitly recreate them all. We can introduce a </a:t>
            </a:r>
            <a:r>
              <a:rPr lang="en-US" altLang="en-US" sz="1800" b="1" dirty="0">
                <a:solidFill>
                  <a:schemeClr val="tx1"/>
                </a:solidFill>
                <a:latin typeface="+mj-lt"/>
              </a:rPr>
              <a:t>new target, and associated rule</a:t>
            </a:r>
            <a:r>
              <a:rPr lang="en-US" altLang="en-US" sz="1800" dirty="0">
                <a:solidFill>
                  <a:schemeClr val="tx1"/>
                </a:solidFill>
                <a:latin typeface="+mj-lt"/>
              </a:rPr>
              <a:t>, to do this. We will call it </a:t>
            </a:r>
            <a:r>
              <a:rPr lang="en-US" altLang="en-US" sz="1800" b="1" dirty="0">
                <a:solidFill>
                  <a:srgbClr val="1D8DB0"/>
                </a:solidFill>
                <a:latin typeface="+mj-lt"/>
              </a:rPr>
              <a:t>clean</a:t>
            </a:r>
            <a:r>
              <a:rPr lang="en-US" altLang="en-US" sz="1800" dirty="0">
                <a:solidFill>
                  <a:schemeClr val="tx1"/>
                </a:solidFill>
                <a:latin typeface="+mj-lt"/>
              </a:rPr>
              <a:t>, as this is a common name for rules that delete auto-generated files, like our .</a:t>
            </a:r>
            <a:r>
              <a:rPr lang="en-US" altLang="en-US" sz="1800" dirty="0" err="1">
                <a:solidFill>
                  <a:schemeClr val="tx1"/>
                </a:solidFill>
                <a:latin typeface="+mj-lt"/>
              </a:rPr>
              <a:t>dat</a:t>
            </a:r>
            <a:r>
              <a:rPr lang="en-US" altLang="en-US" sz="1800" dirty="0">
                <a:solidFill>
                  <a:schemeClr val="tx1"/>
                </a:solidFill>
                <a:latin typeface="+mj-lt"/>
              </a:rPr>
              <a:t> files:</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clean : </a:t>
            </a:r>
            <a:endParaRPr lang="pl-PL" altLang="en-US" sz="18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pl-PL" altLang="en-US" sz="1800" dirty="0">
                <a:solidFill>
                  <a:schemeClr val="tx1"/>
                </a:solidFill>
                <a:latin typeface="Courier New" pitchFamily="49" charset="0"/>
                <a:cs typeface="Courier New" pitchFamily="49" charset="0"/>
              </a:rPr>
              <a:t>	</a:t>
            </a:r>
            <a:r>
              <a:rPr lang="en-US" altLang="en-US" sz="1800" dirty="0" err="1">
                <a:solidFill>
                  <a:schemeClr val="tx1"/>
                </a:solidFill>
                <a:latin typeface="Courier New" pitchFamily="49" charset="0"/>
                <a:cs typeface="Courier New" pitchFamily="49" charset="0"/>
              </a:rPr>
              <a:t>rm</a:t>
            </a:r>
            <a:r>
              <a:rPr lang="en-US" altLang="en-US" sz="1800" dirty="0">
                <a:solidFill>
                  <a:schemeClr val="tx1"/>
                </a:solidFill>
                <a:latin typeface="Courier New" pitchFamily="49" charset="0"/>
                <a:cs typeface="Courier New" pitchFamily="49" charset="0"/>
              </a:rPr>
              <a:t> -f *.</a:t>
            </a:r>
            <a:r>
              <a:rPr lang="en-US" altLang="en-US" sz="1800" dirty="0" err="1">
                <a:solidFill>
                  <a:schemeClr val="tx1"/>
                </a:solidFill>
                <a:latin typeface="Courier New" pitchFamily="49" charset="0"/>
                <a:cs typeface="Courier New" pitchFamily="49" charset="0"/>
              </a:rPr>
              <a:t>dat</a:t>
            </a:r>
            <a:r>
              <a:rPr lang="en-US" altLang="en-US" sz="1800" dirty="0">
                <a:solidFill>
                  <a:schemeClr val="tx1"/>
                </a:solidFill>
                <a:latin typeface="Courier New" pitchFamily="49" charset="0"/>
                <a:cs typeface="Courier New" pitchFamily="49" charset="0"/>
              </a:rPr>
              <a:t> </a:t>
            </a:r>
          </a:p>
          <a:p>
            <a:pPr marL="360000" lvl="1" indent="0" eaLnBrk="0" fontAlgn="base" hangingPunct="0">
              <a:spcBef>
                <a:spcPct val="0"/>
              </a:spcBef>
              <a:spcAft>
                <a:spcPct val="0"/>
              </a:spcAft>
              <a:buSzTx/>
              <a:buNone/>
            </a:pPr>
            <a:endParaRPr lang="en-US" altLang="en-US" sz="1800" dirty="0">
              <a:solidFill>
                <a:schemeClr val="tx1"/>
              </a:solidFill>
              <a:latin typeface="Courier New" pitchFamily="49" charset="0"/>
              <a:cs typeface="Courier New" pitchFamily="49" charset="0"/>
            </a:endParaRPr>
          </a:p>
          <a:p>
            <a:pPr eaLnBrk="0" fontAlgn="base" hangingPunct="0">
              <a:spcBef>
                <a:spcPct val="0"/>
              </a:spcBef>
              <a:spcAft>
                <a:spcPct val="0"/>
              </a:spcAft>
              <a:buSzTx/>
            </a:pPr>
            <a:r>
              <a:rPr lang="en-US" altLang="en-US" sz="1800" dirty="0">
                <a:solidFill>
                  <a:schemeClr val="tx1"/>
                </a:solidFill>
                <a:latin typeface="+mj-lt"/>
              </a:rPr>
              <a:t>This is an example of a rule that has </a:t>
            </a:r>
            <a:r>
              <a:rPr lang="en-US" altLang="en-US" sz="1800" b="1" dirty="0">
                <a:solidFill>
                  <a:schemeClr val="tx1"/>
                </a:solidFill>
                <a:latin typeface="+mj-lt"/>
              </a:rPr>
              <a:t>no dependencies</a:t>
            </a:r>
            <a:r>
              <a:rPr lang="en-US" altLang="en-US" sz="1800" dirty="0">
                <a:solidFill>
                  <a:schemeClr val="tx1"/>
                </a:solidFill>
                <a:latin typeface="+mj-lt"/>
              </a:rPr>
              <a:t>. clean has no dependencies on any .</a:t>
            </a:r>
            <a:r>
              <a:rPr lang="en-US" altLang="en-US" sz="1800" dirty="0" err="1">
                <a:solidFill>
                  <a:schemeClr val="tx1"/>
                </a:solidFill>
                <a:latin typeface="+mj-lt"/>
              </a:rPr>
              <a:t>dat</a:t>
            </a:r>
            <a:r>
              <a:rPr lang="en-US" altLang="en-US" sz="1800" dirty="0">
                <a:solidFill>
                  <a:schemeClr val="tx1"/>
                </a:solidFill>
                <a:latin typeface="+mj-lt"/>
              </a:rPr>
              <a:t> file as it makes no sense to create these just to remove them. We just want to remove the data files whether or not they exist. If we run Make and specify this target,</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clean </a:t>
            </a:r>
          </a:p>
          <a:p>
            <a:pPr marL="360000" lvl="1" indent="0" eaLnBrk="0" fontAlgn="base" hangingPunct="0">
              <a:spcBef>
                <a:spcPct val="0"/>
              </a:spcBef>
              <a:spcAft>
                <a:spcPct val="0"/>
              </a:spcAft>
              <a:buSzTx/>
              <a:buNone/>
            </a:pPr>
            <a:r>
              <a:rPr lang="en-US" altLang="en-US" sz="1800" dirty="0">
                <a:solidFill>
                  <a:schemeClr val="tx1"/>
                </a:solidFill>
                <a:latin typeface="+mj-lt"/>
              </a:rPr>
              <a:t>then we get:</a:t>
            </a:r>
          </a:p>
          <a:p>
            <a:pPr marL="360000" lvl="1" indent="0" eaLnBrk="0" fontAlgn="base" hangingPunct="0">
              <a:spcBef>
                <a:spcPct val="0"/>
              </a:spcBef>
              <a:spcAft>
                <a:spcPct val="0"/>
              </a:spcAft>
              <a:buSzTx/>
              <a:buNone/>
            </a:pPr>
            <a:r>
              <a:rPr lang="en-US" altLang="en-US" sz="1800" dirty="0" err="1">
                <a:solidFill>
                  <a:schemeClr val="tx1"/>
                </a:solidFill>
                <a:latin typeface="Courier New" pitchFamily="49" charset="0"/>
                <a:cs typeface="Courier New" pitchFamily="49" charset="0"/>
              </a:rPr>
              <a:t>rm</a:t>
            </a:r>
            <a:r>
              <a:rPr lang="en-US" altLang="en-US" sz="1800" dirty="0">
                <a:solidFill>
                  <a:schemeClr val="tx1"/>
                </a:solidFill>
                <a:latin typeface="Courier New" pitchFamily="49" charset="0"/>
                <a:cs typeface="Courier New" pitchFamily="49" charset="0"/>
              </a:rPr>
              <a:t> -f *.</a:t>
            </a:r>
            <a:r>
              <a:rPr lang="en-US" altLang="en-US" sz="1800" dirty="0" err="1">
                <a:solidFill>
                  <a:schemeClr val="tx1"/>
                </a:solidFill>
                <a:latin typeface="Courier New" pitchFamily="49" charset="0"/>
                <a:cs typeface="Courier New" pitchFamily="49" charset="0"/>
              </a:rPr>
              <a:t>dat</a:t>
            </a:r>
            <a:r>
              <a:rPr lang="en-US" altLang="en-US" sz="1800" dirty="0">
                <a:solidFill>
                  <a:schemeClr val="tx1"/>
                </a:solidFill>
                <a:latin typeface="Courier New" pitchFamily="49" charset="0"/>
                <a:cs typeface="Courier New" pitchFamily="49" charset="0"/>
              </a:rPr>
              <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30</a:t>
            </a:fld>
            <a:endParaRPr lang="nl-BE" dirty="0"/>
          </a:p>
        </p:txBody>
      </p:sp>
    </p:spTree>
    <p:extLst>
      <p:ext uri="{BB962C8B-B14F-4D97-AF65-F5344CB8AC3E}">
        <p14:creationId xmlns:p14="http://schemas.microsoft.com/office/powerpoint/2010/main" val="988595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pl-PL" dirty="0"/>
              <a:t>Clean – common problems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There is no actual thing built called </a:t>
            </a:r>
            <a:r>
              <a:rPr lang="en-US" altLang="en-US" sz="1800" dirty="0">
                <a:solidFill>
                  <a:schemeClr val="tx1"/>
                </a:solidFill>
                <a:latin typeface="Arial Unicode MS"/>
              </a:rPr>
              <a:t>clean</a:t>
            </a:r>
            <a:r>
              <a:rPr lang="en-US" altLang="en-US" sz="1800" dirty="0">
                <a:solidFill>
                  <a:schemeClr val="tx1"/>
                </a:solidFill>
              </a:rPr>
              <a:t>. Rather, it is a short-hand that we can use to execute a useful sequence of actions. Such targets, though very useful, can lead to problems. For example, let us recreate our data files, </a:t>
            </a:r>
            <a:r>
              <a:rPr lang="en-US" altLang="en-US" sz="1800" b="1" dirty="0">
                <a:solidFill>
                  <a:schemeClr val="tx1"/>
                </a:solidFill>
              </a:rPr>
              <a:t>create a directory called </a:t>
            </a:r>
            <a:r>
              <a:rPr lang="en-US" altLang="en-US" sz="1800" b="1" dirty="0">
                <a:solidFill>
                  <a:schemeClr val="tx1"/>
                </a:solidFill>
                <a:latin typeface="Arial Unicode MS"/>
              </a:rPr>
              <a:t>clean</a:t>
            </a:r>
            <a:r>
              <a:rPr lang="en-US" altLang="en-US" sz="1800" dirty="0">
                <a:solidFill>
                  <a:schemeClr val="tx1"/>
                </a:solidFill>
              </a:rPr>
              <a:t>, then run Make:</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isles.dat abyss.dat </a:t>
            </a:r>
            <a:endParaRPr lang="pl-PL" altLang="en-US" sz="18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a:t>
            </a:r>
            <a:r>
              <a:rPr lang="en-US" altLang="en-US" sz="1800" dirty="0" err="1">
                <a:solidFill>
                  <a:schemeClr val="tx1"/>
                </a:solidFill>
                <a:latin typeface="Courier New" pitchFamily="49" charset="0"/>
                <a:cs typeface="Courier New" pitchFamily="49" charset="0"/>
              </a:rPr>
              <a:t>mkdir</a:t>
            </a:r>
            <a:r>
              <a:rPr lang="en-US" altLang="en-US" sz="1800" dirty="0">
                <a:solidFill>
                  <a:schemeClr val="tx1"/>
                </a:solidFill>
                <a:latin typeface="Courier New" pitchFamily="49" charset="0"/>
                <a:cs typeface="Courier New" pitchFamily="49" charset="0"/>
              </a:rPr>
              <a:t> clean </a:t>
            </a:r>
            <a:endParaRPr lang="pl-PL" altLang="en-US" sz="18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clean </a:t>
            </a:r>
          </a:p>
          <a:p>
            <a:pPr marL="360000" lvl="1" indent="0" eaLnBrk="0" fontAlgn="base" hangingPunct="0">
              <a:spcBef>
                <a:spcPct val="0"/>
              </a:spcBef>
              <a:spcAft>
                <a:spcPct val="0"/>
              </a:spcAft>
              <a:buSzTx/>
              <a:buNone/>
            </a:pPr>
            <a:r>
              <a:rPr lang="en-US" altLang="en-US" sz="1800" dirty="0">
                <a:solidFill>
                  <a:schemeClr val="tx1"/>
                </a:solidFill>
              </a:rPr>
              <a:t>We get:</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make: `clean' is up to date. </a:t>
            </a:r>
          </a:p>
          <a:p>
            <a:pPr eaLnBrk="0" fontAlgn="base" hangingPunct="0">
              <a:spcBef>
                <a:spcPct val="0"/>
              </a:spcBef>
              <a:spcAft>
                <a:spcPct val="0"/>
              </a:spcAft>
              <a:buSzTx/>
            </a:pPr>
            <a:r>
              <a:rPr lang="en-US" altLang="en-US" sz="1800" dirty="0">
                <a:solidFill>
                  <a:schemeClr val="tx1"/>
                </a:solidFill>
              </a:rPr>
              <a:t>Make finds a file (or directory) called </a:t>
            </a:r>
            <a:r>
              <a:rPr lang="en-US" altLang="en-US" sz="1800" dirty="0">
                <a:solidFill>
                  <a:schemeClr val="tx1"/>
                </a:solidFill>
                <a:latin typeface="Arial Unicode MS"/>
              </a:rPr>
              <a:t>clean</a:t>
            </a:r>
            <a:r>
              <a:rPr lang="en-US" altLang="en-US" sz="1800" dirty="0">
                <a:solidFill>
                  <a:schemeClr val="tx1"/>
                </a:solidFill>
              </a:rPr>
              <a:t> and, as its </a:t>
            </a:r>
            <a:r>
              <a:rPr lang="en-US" altLang="en-US" sz="1800" dirty="0">
                <a:solidFill>
                  <a:schemeClr val="tx1"/>
                </a:solidFill>
                <a:latin typeface="Arial Unicode MS"/>
              </a:rPr>
              <a:t>clean</a:t>
            </a:r>
            <a:r>
              <a:rPr lang="en-US" altLang="en-US" sz="1800" dirty="0">
                <a:solidFill>
                  <a:schemeClr val="tx1"/>
                </a:solidFill>
              </a:rPr>
              <a:t> rule has no dependencies, assumes that </a:t>
            </a:r>
            <a:r>
              <a:rPr lang="en-US" altLang="en-US" sz="1800" dirty="0">
                <a:solidFill>
                  <a:schemeClr val="tx1"/>
                </a:solidFill>
                <a:latin typeface="Arial Unicode MS"/>
              </a:rPr>
              <a:t>clean</a:t>
            </a:r>
            <a:r>
              <a:rPr lang="en-US" altLang="en-US" sz="1800" dirty="0">
                <a:solidFill>
                  <a:schemeClr val="tx1"/>
                </a:solidFill>
              </a:rPr>
              <a:t> has been built and is up-to-date and so does not execute the rule’s actions.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31</a:t>
            </a:fld>
            <a:endParaRPr lang="nl-BE" dirty="0"/>
          </a:p>
        </p:txBody>
      </p:sp>
    </p:spTree>
    <p:extLst>
      <p:ext uri="{BB962C8B-B14F-4D97-AF65-F5344CB8AC3E}">
        <p14:creationId xmlns:p14="http://schemas.microsoft.com/office/powerpoint/2010/main" val="1265544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pl-PL" dirty="0"/>
              <a:t>Phony target</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As we are using </a:t>
            </a:r>
            <a:r>
              <a:rPr lang="en-US" altLang="en-US" sz="1800" dirty="0">
                <a:solidFill>
                  <a:schemeClr val="tx1"/>
                </a:solidFill>
                <a:latin typeface="Arial Unicode MS"/>
              </a:rPr>
              <a:t>clean</a:t>
            </a:r>
            <a:r>
              <a:rPr lang="en-US" altLang="en-US" sz="1800" dirty="0">
                <a:solidFill>
                  <a:schemeClr val="tx1"/>
                </a:solidFill>
              </a:rPr>
              <a:t> as a short-hand, we need to tell Make to always execute this rule if we run </a:t>
            </a:r>
            <a:r>
              <a:rPr lang="en-US" altLang="en-US" sz="1800" dirty="0">
                <a:solidFill>
                  <a:schemeClr val="tx1"/>
                </a:solidFill>
                <a:latin typeface="Arial Unicode MS"/>
              </a:rPr>
              <a:t>make clean</a:t>
            </a:r>
            <a:r>
              <a:rPr lang="en-US" altLang="en-US" sz="1800" dirty="0">
                <a:solidFill>
                  <a:schemeClr val="tx1"/>
                </a:solidFill>
              </a:rPr>
              <a:t>, by telling Make that this is a </a:t>
            </a:r>
            <a:r>
              <a:rPr lang="en-US" altLang="en-US" sz="1800" b="1" dirty="0">
                <a:solidFill>
                  <a:srgbClr val="1D8DB0"/>
                </a:solidFill>
              </a:rPr>
              <a:t>phony target</a:t>
            </a:r>
            <a:r>
              <a:rPr lang="en-US" altLang="en-US" sz="1800" dirty="0">
                <a:solidFill>
                  <a:schemeClr val="tx1"/>
                </a:solidFill>
              </a:rPr>
              <a:t>, that it </a:t>
            </a:r>
            <a:r>
              <a:rPr lang="en-US" altLang="en-US" sz="1800" b="1" dirty="0">
                <a:solidFill>
                  <a:schemeClr val="tx1"/>
                </a:solidFill>
              </a:rPr>
              <a:t>does not build anything</a:t>
            </a:r>
            <a:r>
              <a:rPr lang="en-US" altLang="en-US" sz="1800" dirty="0">
                <a:solidFill>
                  <a:schemeClr val="tx1"/>
                </a:solidFill>
              </a:rPr>
              <a:t>. This we do by marking the target as </a:t>
            </a:r>
            <a:r>
              <a:rPr lang="en-US" altLang="en-US" sz="1800" dirty="0">
                <a:solidFill>
                  <a:schemeClr val="tx1"/>
                </a:solidFill>
                <a:latin typeface="Courier New" pitchFamily="49" charset="0"/>
                <a:cs typeface="Courier New" pitchFamily="49" charset="0"/>
              </a:rPr>
              <a:t>.PHONY</a:t>
            </a:r>
            <a:r>
              <a:rPr lang="en-US" altLang="en-US" sz="1800" dirty="0">
                <a:solidFill>
                  <a:schemeClr val="tx1"/>
                </a:solidFill>
              </a:rPr>
              <a:t>:</a:t>
            </a:r>
          </a:p>
          <a:p>
            <a:pPr eaLnBrk="0" fontAlgn="base" hangingPunct="0">
              <a:spcBef>
                <a:spcPct val="0"/>
              </a:spcBef>
              <a:spcAft>
                <a:spcPct val="0"/>
              </a:spcAft>
              <a:buSzTx/>
            </a:pPr>
            <a:endParaRPr lang="en-US" altLang="en-US" sz="1800" dirty="0">
              <a:solidFill>
                <a:schemeClr val="tx1"/>
              </a:solidFill>
            </a:endParaRP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.PHONY : clean </a:t>
            </a:r>
            <a:endParaRPr lang="pl-PL" altLang="en-US" sz="18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clean : </a:t>
            </a:r>
            <a:endParaRPr lang="pl-PL" altLang="en-US" sz="18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pl-PL" altLang="en-US" sz="1800" dirty="0">
                <a:solidFill>
                  <a:schemeClr val="tx1"/>
                </a:solidFill>
                <a:latin typeface="Courier New" pitchFamily="49" charset="0"/>
                <a:cs typeface="Courier New" pitchFamily="49" charset="0"/>
              </a:rPr>
              <a:t>	</a:t>
            </a:r>
            <a:r>
              <a:rPr lang="en-US" altLang="en-US" sz="1800" dirty="0" err="1">
                <a:solidFill>
                  <a:schemeClr val="tx1"/>
                </a:solidFill>
                <a:latin typeface="Courier New" pitchFamily="49" charset="0"/>
                <a:cs typeface="Courier New" pitchFamily="49" charset="0"/>
              </a:rPr>
              <a:t>rm</a:t>
            </a:r>
            <a:r>
              <a:rPr lang="en-US" altLang="en-US" sz="1800" dirty="0">
                <a:solidFill>
                  <a:schemeClr val="tx1"/>
                </a:solidFill>
                <a:latin typeface="Courier New" pitchFamily="49" charset="0"/>
                <a:cs typeface="Courier New" pitchFamily="49" charset="0"/>
              </a:rPr>
              <a:t> -f *.dat </a:t>
            </a:r>
          </a:p>
          <a:p>
            <a:pPr marL="285750" indent="-285750" eaLnBrk="0" fontAlgn="base" hangingPunct="0">
              <a:spcBef>
                <a:spcPct val="0"/>
              </a:spcBef>
              <a:spcAft>
                <a:spcPct val="0"/>
              </a:spcAft>
              <a:buSzTx/>
            </a:pPr>
            <a:r>
              <a:rPr lang="en-US" altLang="en-US" sz="1800" dirty="0">
                <a:solidFill>
                  <a:schemeClr val="tx1"/>
                </a:solidFill>
              </a:rPr>
              <a:t>If we run Make,</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clean </a:t>
            </a:r>
          </a:p>
          <a:p>
            <a:pPr marL="360000" lvl="1" indent="0" eaLnBrk="0" fontAlgn="base" hangingPunct="0">
              <a:spcBef>
                <a:spcPct val="0"/>
              </a:spcBef>
              <a:spcAft>
                <a:spcPct val="0"/>
              </a:spcAft>
              <a:buSzTx/>
              <a:buNone/>
            </a:pPr>
            <a:r>
              <a:rPr lang="en-US" altLang="en-US" sz="1800" dirty="0">
                <a:solidFill>
                  <a:schemeClr val="tx1"/>
                </a:solidFill>
              </a:rPr>
              <a:t>then we get:</a:t>
            </a:r>
          </a:p>
          <a:p>
            <a:pPr marL="360000" lvl="1" indent="0" eaLnBrk="0" fontAlgn="base" hangingPunct="0">
              <a:spcBef>
                <a:spcPct val="0"/>
              </a:spcBef>
              <a:spcAft>
                <a:spcPct val="0"/>
              </a:spcAft>
              <a:buSzTx/>
              <a:buNone/>
            </a:pPr>
            <a:r>
              <a:rPr lang="en-US" altLang="en-US" sz="1800" dirty="0" err="1">
                <a:solidFill>
                  <a:schemeClr val="tx1"/>
                </a:solidFill>
                <a:latin typeface="Courier New" pitchFamily="49" charset="0"/>
                <a:cs typeface="Courier New" pitchFamily="49" charset="0"/>
              </a:rPr>
              <a:t>rm</a:t>
            </a:r>
            <a:r>
              <a:rPr lang="en-US" altLang="en-US" sz="1800" dirty="0">
                <a:solidFill>
                  <a:schemeClr val="tx1"/>
                </a:solidFill>
                <a:latin typeface="Courier New" pitchFamily="49" charset="0"/>
                <a:cs typeface="Courier New" pitchFamily="49" charset="0"/>
              </a:rPr>
              <a:t> -f *.</a:t>
            </a:r>
            <a:r>
              <a:rPr lang="en-US" altLang="en-US" sz="1800" dirty="0" err="1">
                <a:solidFill>
                  <a:schemeClr val="tx1"/>
                </a:solidFill>
                <a:latin typeface="Courier New" pitchFamily="49" charset="0"/>
                <a:cs typeface="Courier New" pitchFamily="49" charset="0"/>
              </a:rPr>
              <a:t>dat</a:t>
            </a:r>
            <a:endParaRPr lang="en-US" altLang="en-US" sz="18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endParaRPr lang="pl-PL" altLang="en-US" sz="1800" dirty="0">
              <a:solidFill>
                <a:schemeClr val="tx1"/>
              </a:solidFill>
              <a:latin typeface="Courier New" pitchFamily="49" charset="0"/>
              <a:cs typeface="Courier New" pitchFamily="49" charset="0"/>
            </a:endParaRPr>
          </a:p>
          <a:p>
            <a:pPr eaLnBrk="0" fontAlgn="base" hangingPunct="0">
              <a:spcBef>
                <a:spcPct val="0"/>
              </a:spcBef>
              <a:spcAft>
                <a:spcPct val="0"/>
              </a:spcAft>
              <a:buSzTx/>
            </a:pPr>
            <a:r>
              <a:rPr lang="en-US" sz="1800" dirty="0"/>
              <a:t>In terms of Make, a phony target is simply a target that </a:t>
            </a:r>
            <a:r>
              <a:rPr lang="en-US" sz="1800" b="1" dirty="0"/>
              <a:t>is always out-of-date</a:t>
            </a:r>
            <a:r>
              <a:rPr lang="en-US" sz="1800" dirty="0"/>
              <a:t>, so whenever you ask </a:t>
            </a:r>
            <a:r>
              <a:rPr lang="en-US" sz="1800" dirty="0">
                <a:latin typeface="Courier New" pitchFamily="49" charset="0"/>
                <a:cs typeface="Courier New" pitchFamily="49" charset="0"/>
              </a:rPr>
              <a:t>make </a:t>
            </a:r>
            <a:r>
              <a:rPr lang="pl-PL" sz="1800" dirty="0">
                <a:latin typeface="Courier New" pitchFamily="49" charset="0"/>
                <a:cs typeface="Courier New" pitchFamily="49" charset="0"/>
              </a:rPr>
              <a:t>&lt;</a:t>
            </a:r>
            <a:r>
              <a:rPr lang="en-US" sz="1800" dirty="0" err="1">
                <a:latin typeface="Courier New" pitchFamily="49" charset="0"/>
                <a:cs typeface="Courier New" pitchFamily="49" charset="0"/>
              </a:rPr>
              <a:t>phony_target</a:t>
            </a:r>
            <a:r>
              <a:rPr lang="en-US" sz="1800" dirty="0">
                <a:latin typeface="Courier New" pitchFamily="49" charset="0"/>
                <a:cs typeface="Courier New" pitchFamily="49" charset="0"/>
              </a:rPr>
              <a:t>&gt;, </a:t>
            </a:r>
            <a:r>
              <a:rPr lang="en-US" sz="1800" dirty="0"/>
              <a:t>it will run, independent from the state of the file system. Some common make targets that are often phony are: all, install, clean, </a:t>
            </a:r>
            <a:r>
              <a:rPr lang="en-US" sz="1800" dirty="0" err="1"/>
              <a:t>distclean</a:t>
            </a:r>
            <a:r>
              <a:rPr lang="en-US" sz="1800" dirty="0"/>
              <a:t>, info, check.</a:t>
            </a:r>
            <a:r>
              <a:rPr lang="en-US" altLang="en-US" sz="1800" dirty="0">
                <a:solidFill>
                  <a:schemeClr val="tx1"/>
                </a:solidFill>
                <a:latin typeface="Courier New" pitchFamily="49" charset="0"/>
                <a:cs typeface="Courier New" pitchFamily="49" charset="0"/>
              </a:rPr>
              <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32</a:t>
            </a:fld>
            <a:endParaRPr lang="nl-BE" dirty="0"/>
          </a:p>
        </p:txBody>
      </p:sp>
    </p:spTree>
    <p:extLst>
      <p:ext uri="{BB962C8B-B14F-4D97-AF65-F5344CB8AC3E}">
        <p14:creationId xmlns:p14="http://schemas.microsoft.com/office/powerpoint/2010/main" val="1265544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pl-PL" dirty="0"/>
              <a:t>Phony target</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We can add a similar command to create all the data files. We can put this at the top of our Makefile so that it is the default target, which is executed by default if no target is given to the </a:t>
            </a:r>
            <a:r>
              <a:rPr lang="en-US" altLang="en-US" sz="1800" dirty="0">
                <a:solidFill>
                  <a:schemeClr val="tx1"/>
                </a:solidFill>
                <a:latin typeface="Arial Unicode MS"/>
              </a:rPr>
              <a:t>make</a:t>
            </a:r>
            <a:r>
              <a:rPr lang="en-US" altLang="en-US" sz="1800" dirty="0">
                <a:solidFill>
                  <a:schemeClr val="tx1"/>
                </a:solidFill>
              </a:rPr>
              <a:t> command:</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.PHONY : </a:t>
            </a:r>
            <a:r>
              <a:rPr lang="en-US" altLang="en-US" sz="1800" dirty="0" err="1">
                <a:solidFill>
                  <a:schemeClr val="tx1"/>
                </a:solidFill>
                <a:latin typeface="Courier New" pitchFamily="49" charset="0"/>
                <a:cs typeface="Courier New" pitchFamily="49" charset="0"/>
              </a:rPr>
              <a:t>dats</a:t>
            </a:r>
            <a:r>
              <a:rPr lang="en-US" altLang="en-US" sz="1800" dirty="0">
                <a:solidFill>
                  <a:schemeClr val="tx1"/>
                </a:solidFill>
                <a:latin typeface="Courier New" pitchFamily="49" charset="0"/>
                <a:cs typeface="Courier New" pitchFamily="49" charset="0"/>
              </a:rPr>
              <a:t> </a:t>
            </a:r>
            <a:endParaRPr lang="pl-PL" altLang="en-US" sz="18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800" dirty="0" err="1">
                <a:solidFill>
                  <a:schemeClr val="tx1"/>
                </a:solidFill>
                <a:latin typeface="Courier New" pitchFamily="49" charset="0"/>
                <a:cs typeface="Courier New" pitchFamily="49" charset="0"/>
              </a:rPr>
              <a:t>dats</a:t>
            </a:r>
            <a:r>
              <a:rPr lang="en-US" altLang="en-US" sz="1800" dirty="0">
                <a:solidFill>
                  <a:schemeClr val="tx1"/>
                </a:solidFill>
                <a:latin typeface="Courier New" pitchFamily="49" charset="0"/>
                <a:cs typeface="Courier New" pitchFamily="49" charset="0"/>
              </a:rPr>
              <a:t> : isles.dat abyss.dat </a:t>
            </a:r>
          </a:p>
          <a:p>
            <a:pPr marL="0" lvl="0" indent="0" eaLnBrk="0" fontAlgn="base" hangingPunct="0">
              <a:spcBef>
                <a:spcPct val="0"/>
              </a:spcBef>
              <a:spcAft>
                <a:spcPct val="0"/>
              </a:spcAft>
              <a:buSzTx/>
              <a:buNone/>
            </a:pPr>
            <a:endParaRPr lang="en-US" altLang="en-US" sz="1800" dirty="0">
              <a:solidFill>
                <a:schemeClr val="tx1"/>
              </a:solidFill>
            </a:endParaRPr>
          </a:p>
          <a:p>
            <a:pPr eaLnBrk="0" fontAlgn="base" hangingPunct="0">
              <a:spcBef>
                <a:spcPct val="0"/>
              </a:spcBef>
              <a:spcAft>
                <a:spcPct val="0"/>
              </a:spcAft>
              <a:buSzTx/>
            </a:pPr>
            <a:r>
              <a:rPr lang="en-US" altLang="en-US" sz="1800" dirty="0">
                <a:solidFill>
                  <a:schemeClr val="tx1"/>
                </a:solidFill>
              </a:rPr>
              <a:t>This is an example of a rule that has dependencies that are targets of other rules. When Make runs, it will </a:t>
            </a:r>
            <a:r>
              <a:rPr lang="en-US" altLang="en-US" sz="1800" b="1" dirty="0">
                <a:solidFill>
                  <a:schemeClr val="tx1"/>
                </a:solidFill>
              </a:rPr>
              <a:t>check to see if the dependencies exist </a:t>
            </a:r>
            <a:r>
              <a:rPr lang="en-US" altLang="en-US" sz="1800" dirty="0">
                <a:solidFill>
                  <a:schemeClr val="tx1"/>
                </a:solidFill>
              </a:rPr>
              <a:t>and, if not, will see </a:t>
            </a:r>
            <a:r>
              <a:rPr lang="en-US" altLang="en-US" sz="1800" b="1" dirty="0">
                <a:solidFill>
                  <a:schemeClr val="tx1"/>
                </a:solidFill>
              </a:rPr>
              <a:t>if rules are available </a:t>
            </a:r>
            <a:r>
              <a:rPr lang="en-US" altLang="en-US" sz="1800" dirty="0">
                <a:solidFill>
                  <a:schemeClr val="tx1"/>
                </a:solidFill>
              </a:rPr>
              <a:t>that will create these. If such rules exist it will invoke these first, otherwise Make will raise an error.</a:t>
            </a:r>
          </a:p>
        </p:txBody>
      </p:sp>
      <p:sp>
        <p:nvSpPr>
          <p:cNvPr id="2" name="Slide Number Placeholder 1"/>
          <p:cNvSpPr>
            <a:spLocks noGrp="1"/>
          </p:cNvSpPr>
          <p:nvPr>
            <p:ph type="sldNum" sz="quarter" idx="12"/>
          </p:nvPr>
        </p:nvSpPr>
        <p:spPr/>
        <p:txBody>
          <a:bodyPr/>
          <a:lstStyle/>
          <a:p>
            <a:fld id="{F35D8031-C8E5-48F8-A3B6-81643B27A3AF}" type="slidenum">
              <a:rPr lang="nl-BE" smtClean="0"/>
              <a:pPr/>
              <a:t>33</a:t>
            </a:fld>
            <a:endParaRPr lang="nl-BE" dirty="0"/>
          </a:p>
        </p:txBody>
      </p:sp>
    </p:spTree>
    <p:extLst>
      <p:ext uri="{BB962C8B-B14F-4D97-AF65-F5344CB8AC3E}">
        <p14:creationId xmlns:p14="http://schemas.microsoft.com/office/powerpoint/2010/main" val="12655444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dependencies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The order of rebuilding dependencies is arbitrary. You should not assume that they will be built in the order in which they are listed.</a:t>
            </a:r>
          </a:p>
          <a:p>
            <a:pPr eaLnBrk="0" fontAlgn="base" hangingPunct="0">
              <a:spcBef>
                <a:spcPct val="0"/>
              </a:spcBef>
              <a:spcAft>
                <a:spcPct val="0"/>
              </a:spcAft>
              <a:buSzTx/>
            </a:pPr>
            <a:endParaRPr lang="en-US" altLang="en-US" sz="1800" dirty="0">
              <a:solidFill>
                <a:schemeClr val="tx1"/>
              </a:solidFill>
            </a:endParaRPr>
          </a:p>
          <a:p>
            <a:pPr eaLnBrk="0" fontAlgn="base" hangingPunct="0">
              <a:spcBef>
                <a:spcPct val="0"/>
              </a:spcBef>
              <a:spcAft>
                <a:spcPct val="0"/>
              </a:spcAft>
              <a:buSzTx/>
            </a:pPr>
            <a:r>
              <a:rPr lang="en-US" altLang="en-US" sz="1800" dirty="0">
                <a:solidFill>
                  <a:schemeClr val="tx1"/>
                </a:solidFill>
              </a:rPr>
              <a:t>Dependencies must form a directed acyclic graph. A target cannot depend on a dependency which itself, or one of its dependencies, depends on that target.</a:t>
            </a:r>
          </a:p>
          <a:p>
            <a:pPr eaLnBrk="0" fontAlgn="base" hangingPunct="0">
              <a:spcBef>
                <a:spcPct val="0"/>
              </a:spcBef>
              <a:spcAft>
                <a:spcPct val="0"/>
              </a:spcAft>
              <a:buSzTx/>
            </a:pPr>
            <a:endParaRPr lang="en-US" altLang="en-US" sz="1800" dirty="0">
              <a:solidFill>
                <a:schemeClr val="tx1"/>
              </a:solidFill>
            </a:endParaRPr>
          </a:p>
          <a:p>
            <a:pPr eaLnBrk="0" fontAlgn="base" hangingPunct="0">
              <a:spcBef>
                <a:spcPct val="0"/>
              </a:spcBef>
              <a:spcAft>
                <a:spcPct val="0"/>
              </a:spcAft>
              <a:buSzTx/>
            </a:pPr>
            <a:r>
              <a:rPr lang="en-US" altLang="en-US" sz="1800" dirty="0">
                <a:solidFill>
                  <a:schemeClr val="tx1"/>
                </a:solidFill>
              </a:rPr>
              <a:t>This rule is also an example of a rule that has no actions. It is used purely to trigger the build of its dependencies, if needed.</a:t>
            </a:r>
          </a:p>
          <a:p>
            <a:pPr marL="360000" lvl="1" indent="0" eaLnBrk="0" fontAlgn="base" hangingPunct="0">
              <a:spcBef>
                <a:spcPct val="0"/>
              </a:spcBef>
              <a:spcAft>
                <a:spcPct val="0"/>
              </a:spcAft>
              <a:buSzTx/>
              <a:buNone/>
            </a:pPr>
            <a:r>
              <a:rPr lang="en-US" altLang="en-US" sz="1800" dirty="0">
                <a:solidFill>
                  <a:schemeClr val="tx1"/>
                </a:solidFill>
              </a:rPr>
              <a:t>If we run,</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a:t>
            </a:r>
            <a:r>
              <a:rPr lang="en-US" altLang="en-US" sz="1800" dirty="0" err="1">
                <a:solidFill>
                  <a:schemeClr val="tx1"/>
                </a:solidFill>
                <a:latin typeface="Courier New" pitchFamily="49" charset="0"/>
                <a:cs typeface="Courier New" pitchFamily="49" charset="0"/>
              </a:rPr>
              <a:t>dats</a:t>
            </a:r>
            <a:r>
              <a:rPr lang="en-US" altLang="en-US" sz="1800" dirty="0">
                <a:solidFill>
                  <a:schemeClr val="tx1"/>
                </a:solidFill>
                <a:latin typeface="Courier New" pitchFamily="49" charset="0"/>
                <a:cs typeface="Courier New" pitchFamily="49" charset="0"/>
              </a:rPr>
              <a:t> </a:t>
            </a:r>
          </a:p>
          <a:p>
            <a:pPr marL="360000" lvl="1" indent="0" eaLnBrk="0" fontAlgn="base" hangingPunct="0">
              <a:spcBef>
                <a:spcPct val="0"/>
              </a:spcBef>
              <a:spcAft>
                <a:spcPct val="0"/>
              </a:spcAft>
              <a:buSzTx/>
              <a:buNone/>
            </a:pPr>
            <a:r>
              <a:rPr lang="en-US" altLang="en-US" sz="1800" dirty="0">
                <a:solidFill>
                  <a:schemeClr val="tx1"/>
                </a:solidFill>
              </a:rPr>
              <a:t>then Make creates the data files:</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python wordcount.py books/isles.txt isles.dat </a:t>
            </a:r>
            <a:endParaRPr lang="pl-PL" altLang="en-US" sz="18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python wordcount.py books/abyss.txt abyss.dat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34</a:t>
            </a:fld>
            <a:endParaRPr lang="nl-BE" dirty="0"/>
          </a:p>
        </p:txBody>
      </p:sp>
    </p:spTree>
    <p:extLst>
      <p:ext uri="{BB962C8B-B14F-4D97-AF65-F5344CB8AC3E}">
        <p14:creationId xmlns:p14="http://schemas.microsoft.com/office/powerpoint/2010/main" val="32391769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dependencies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If we run </a:t>
            </a:r>
            <a:r>
              <a:rPr lang="en-US" altLang="en-US" sz="1800" dirty="0" err="1">
                <a:solidFill>
                  <a:schemeClr val="tx1"/>
                </a:solidFill>
                <a:latin typeface="Courier New" panose="02070309020205020404" pitchFamily="49" charset="0"/>
                <a:cs typeface="Courier New" panose="02070309020205020404" pitchFamily="49" charset="0"/>
              </a:rPr>
              <a:t>dats</a:t>
            </a:r>
            <a:r>
              <a:rPr lang="en-US" altLang="en-US" sz="1800" dirty="0">
                <a:solidFill>
                  <a:schemeClr val="tx1"/>
                </a:solidFill>
              </a:rPr>
              <a:t> again, then Make will see that the dependencies (isles.dat and abyss.dat) are already up to date. Given the target </a:t>
            </a:r>
            <a:r>
              <a:rPr lang="en-US" altLang="en-US" sz="1800" dirty="0" err="1">
                <a:solidFill>
                  <a:schemeClr val="tx1"/>
                </a:solidFill>
                <a:latin typeface="Courier New" panose="02070309020205020404" pitchFamily="49" charset="0"/>
                <a:cs typeface="Courier New" panose="02070309020205020404" pitchFamily="49" charset="0"/>
              </a:rPr>
              <a:t>dats</a:t>
            </a:r>
            <a:r>
              <a:rPr lang="en-US" altLang="en-US" sz="1800" dirty="0">
                <a:solidFill>
                  <a:schemeClr val="tx1"/>
                </a:solidFill>
              </a:rPr>
              <a:t> has no actions, there is </a:t>
            </a:r>
            <a:r>
              <a:rPr lang="en-US" altLang="en-US" sz="1800" dirty="0">
                <a:solidFill>
                  <a:schemeClr val="tx1"/>
                </a:solidFill>
                <a:latin typeface="Arial Unicode MS"/>
              </a:rPr>
              <a:t>nothing to be done</a:t>
            </a:r>
            <a:r>
              <a:rPr lang="en-US" altLang="en-US" sz="1800" dirty="0">
                <a:solidFill>
                  <a:schemeClr val="tx1"/>
                </a:solidFill>
              </a:rPr>
              <a:t>:</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a:t>
            </a:r>
            <a:r>
              <a:rPr lang="en-US" altLang="en-US" sz="1800" dirty="0" err="1">
                <a:solidFill>
                  <a:schemeClr val="tx1"/>
                </a:solidFill>
                <a:latin typeface="Courier New" pitchFamily="49" charset="0"/>
                <a:cs typeface="Courier New" pitchFamily="49" charset="0"/>
              </a:rPr>
              <a:t>dats</a:t>
            </a:r>
            <a:r>
              <a:rPr lang="en-US" altLang="en-US" sz="1800" dirty="0">
                <a:solidFill>
                  <a:schemeClr val="tx1"/>
                </a:solidFill>
                <a:latin typeface="Courier New" pitchFamily="49" charset="0"/>
                <a:cs typeface="Courier New" pitchFamily="49" charset="0"/>
              </a:rPr>
              <a:t> </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make: Nothing to be done for `</a:t>
            </a:r>
            <a:r>
              <a:rPr lang="en-US" altLang="en-US" sz="1800" dirty="0" err="1">
                <a:solidFill>
                  <a:schemeClr val="tx1"/>
                </a:solidFill>
                <a:latin typeface="Courier New" pitchFamily="49" charset="0"/>
                <a:cs typeface="Courier New" pitchFamily="49" charset="0"/>
              </a:rPr>
              <a:t>dats</a:t>
            </a:r>
            <a:r>
              <a:rPr lang="en-US" altLang="en-US" sz="1800" dirty="0">
                <a:solidFill>
                  <a:schemeClr val="tx1"/>
                </a:solidFill>
                <a:latin typeface="Courier New" pitchFamily="49" charset="0"/>
                <a:cs typeface="Courier New" pitchFamily="49" charset="0"/>
              </a:rPr>
              <a:t>'. </a:t>
            </a:r>
          </a:p>
          <a:p>
            <a:pPr marL="0" lvl="0" indent="0" eaLnBrk="0" fontAlgn="base" hangingPunct="0">
              <a:spcBef>
                <a:spcPct val="0"/>
              </a:spcBef>
              <a:spcAft>
                <a:spcPct val="0"/>
              </a:spcAft>
              <a:buSzTx/>
              <a:buNone/>
            </a:pPr>
            <a:endParaRPr lang="pl-PL" altLang="en-US" sz="1800" dirty="0">
              <a:solidFill>
                <a:schemeClr val="tx1"/>
              </a:solidFill>
            </a:endParaRPr>
          </a:p>
          <a:p>
            <a:pPr eaLnBrk="0" fontAlgn="base" hangingPunct="0">
              <a:spcBef>
                <a:spcPct val="0"/>
              </a:spcBef>
              <a:spcAft>
                <a:spcPct val="0"/>
              </a:spcAft>
              <a:buSzTx/>
            </a:pPr>
            <a:r>
              <a:rPr lang="pl-PL" altLang="en-US" sz="1800" dirty="0">
                <a:solidFill>
                  <a:schemeClr val="tx1"/>
                </a:solidFill>
              </a:rPr>
              <a:t>Suppose the</a:t>
            </a:r>
            <a:r>
              <a:rPr lang="en-US" altLang="en-US" sz="1800" dirty="0">
                <a:solidFill>
                  <a:schemeClr val="tx1"/>
                </a:solidFill>
              </a:rPr>
              <a:t> </a:t>
            </a:r>
            <a:r>
              <a:rPr lang="en-US" altLang="en-US" sz="1800" dirty="0" err="1">
                <a:solidFill>
                  <a:schemeClr val="tx1"/>
                </a:solidFill>
              </a:rPr>
              <a:t>Makefile</a:t>
            </a:r>
            <a:r>
              <a:rPr lang="en-US" altLang="en-US" sz="1800" dirty="0">
                <a:solidFill>
                  <a:schemeClr val="tx1"/>
                </a:solidFill>
              </a:rPr>
              <a:t> looks like this:</a:t>
            </a:r>
          </a:p>
          <a:p>
            <a:pPr marL="360000" lvl="1" indent="0" eaLnBrk="0" fontAlgn="base" hangingPunct="0">
              <a:spcBef>
                <a:spcPct val="0"/>
              </a:spcBef>
              <a:spcAft>
                <a:spcPct val="0"/>
              </a:spcAft>
              <a:buSzTx/>
              <a:buNone/>
            </a:pPr>
            <a:r>
              <a:rPr lang="en-US" altLang="en-US" sz="1600" dirty="0">
                <a:solidFill>
                  <a:schemeClr val="tx1"/>
                </a:solidFill>
                <a:latin typeface="Courier New" pitchFamily="49" charset="0"/>
                <a:cs typeface="Courier New" pitchFamily="49" charset="0"/>
              </a:rPr>
              <a:t># Count words. </a:t>
            </a: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600" dirty="0">
                <a:solidFill>
                  <a:schemeClr val="tx1"/>
                </a:solidFill>
                <a:latin typeface="Courier New" pitchFamily="49" charset="0"/>
                <a:cs typeface="Courier New" pitchFamily="49" charset="0"/>
              </a:rPr>
              <a:t>.PHONY : </a:t>
            </a:r>
            <a:r>
              <a:rPr lang="en-US" altLang="en-US" sz="1600" dirty="0" err="1">
                <a:solidFill>
                  <a:schemeClr val="tx1"/>
                </a:solidFill>
                <a:latin typeface="Courier New" pitchFamily="49" charset="0"/>
                <a:cs typeface="Courier New" pitchFamily="49" charset="0"/>
              </a:rPr>
              <a:t>dats</a:t>
            </a:r>
            <a:r>
              <a:rPr lang="en-US" altLang="en-US" sz="1600" dirty="0">
                <a:solidFill>
                  <a:schemeClr val="tx1"/>
                </a:solidFill>
                <a:latin typeface="Courier New" pitchFamily="49" charset="0"/>
                <a:cs typeface="Courier New" pitchFamily="49" charset="0"/>
              </a:rPr>
              <a:t> </a:t>
            </a: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600" dirty="0" err="1">
                <a:solidFill>
                  <a:schemeClr val="tx1"/>
                </a:solidFill>
                <a:latin typeface="Courier New" pitchFamily="49" charset="0"/>
                <a:cs typeface="Courier New" pitchFamily="49" charset="0"/>
              </a:rPr>
              <a:t>dats</a:t>
            </a:r>
            <a:r>
              <a:rPr lang="en-US" altLang="en-US" sz="1600" dirty="0">
                <a:solidFill>
                  <a:schemeClr val="tx1"/>
                </a:solidFill>
                <a:latin typeface="Courier New" pitchFamily="49" charset="0"/>
                <a:cs typeface="Courier New" pitchFamily="49" charset="0"/>
              </a:rPr>
              <a:t> : isles.dat abyss.dat </a:t>
            </a: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600" dirty="0">
                <a:solidFill>
                  <a:schemeClr val="tx1"/>
                </a:solidFill>
                <a:latin typeface="Courier New" pitchFamily="49" charset="0"/>
                <a:cs typeface="Courier New" pitchFamily="49" charset="0"/>
              </a:rPr>
              <a:t>isles.dat : books/isles.txt </a:t>
            </a: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pl-PL" altLang="en-US" sz="1600" dirty="0">
                <a:solidFill>
                  <a:schemeClr val="tx1"/>
                </a:solidFill>
                <a:latin typeface="Courier New" pitchFamily="49" charset="0"/>
                <a:cs typeface="Courier New" pitchFamily="49" charset="0"/>
              </a:rPr>
              <a:t>	</a:t>
            </a:r>
            <a:r>
              <a:rPr lang="en-US" altLang="en-US" sz="1600" dirty="0">
                <a:solidFill>
                  <a:schemeClr val="tx1"/>
                </a:solidFill>
                <a:latin typeface="Courier New" pitchFamily="49" charset="0"/>
                <a:cs typeface="Courier New" pitchFamily="49" charset="0"/>
              </a:rPr>
              <a:t>python wordcount.py books/isles.txt isles.dat </a:t>
            </a: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600" dirty="0">
                <a:solidFill>
                  <a:schemeClr val="tx1"/>
                </a:solidFill>
                <a:latin typeface="Courier New" pitchFamily="49" charset="0"/>
                <a:cs typeface="Courier New" pitchFamily="49" charset="0"/>
              </a:rPr>
              <a:t>abyss.dat : books/abyss.txt </a:t>
            </a: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pl-PL" altLang="en-US" sz="1600" dirty="0">
                <a:solidFill>
                  <a:schemeClr val="tx1"/>
                </a:solidFill>
                <a:latin typeface="Courier New" pitchFamily="49" charset="0"/>
                <a:cs typeface="Courier New" pitchFamily="49" charset="0"/>
              </a:rPr>
              <a:t>	</a:t>
            </a:r>
            <a:r>
              <a:rPr lang="en-US" altLang="en-US" sz="1600" dirty="0">
                <a:solidFill>
                  <a:schemeClr val="tx1"/>
                </a:solidFill>
                <a:latin typeface="Courier New" pitchFamily="49" charset="0"/>
                <a:cs typeface="Courier New" pitchFamily="49" charset="0"/>
              </a:rPr>
              <a:t>python wordcount.py books/abyss.txt abyss.dat </a:t>
            </a: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600" dirty="0">
                <a:solidFill>
                  <a:schemeClr val="tx1"/>
                </a:solidFill>
                <a:latin typeface="Courier New" pitchFamily="49" charset="0"/>
                <a:cs typeface="Courier New" pitchFamily="49" charset="0"/>
              </a:rPr>
              <a:t>.PHONY : clean </a:t>
            </a: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600" dirty="0">
                <a:solidFill>
                  <a:schemeClr val="tx1"/>
                </a:solidFill>
                <a:latin typeface="Courier New" pitchFamily="49" charset="0"/>
                <a:cs typeface="Courier New" pitchFamily="49" charset="0"/>
              </a:rPr>
              <a:t>clean : </a:t>
            </a: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pl-PL" altLang="en-US" sz="1600" dirty="0">
                <a:solidFill>
                  <a:schemeClr val="tx1"/>
                </a:solidFill>
                <a:latin typeface="Courier New" pitchFamily="49" charset="0"/>
                <a:cs typeface="Courier New" pitchFamily="49" charset="0"/>
              </a:rPr>
              <a:t>	</a:t>
            </a:r>
            <a:r>
              <a:rPr lang="en-US" altLang="en-US" sz="1600" dirty="0" err="1">
                <a:solidFill>
                  <a:schemeClr val="tx1"/>
                </a:solidFill>
                <a:latin typeface="Courier New" pitchFamily="49" charset="0"/>
                <a:cs typeface="Courier New" pitchFamily="49" charset="0"/>
              </a:rPr>
              <a:t>rm</a:t>
            </a:r>
            <a:r>
              <a:rPr lang="en-US" altLang="en-US" sz="1600" dirty="0">
                <a:solidFill>
                  <a:schemeClr val="tx1"/>
                </a:solidFill>
                <a:latin typeface="Courier New" pitchFamily="49" charset="0"/>
                <a:cs typeface="Courier New" pitchFamily="49" charset="0"/>
              </a:rPr>
              <a:t> -f *.dat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35</a:t>
            </a:fld>
            <a:endParaRPr lang="nl-BE"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46873" y="1988840"/>
            <a:ext cx="3061631" cy="2088232"/>
          </a:xfrm>
          <a:prstGeom prst="rect">
            <a:avLst/>
          </a:prstGeom>
        </p:spPr>
      </p:pic>
      <p:sp>
        <p:nvSpPr>
          <p:cNvPr id="7" name="TextBox 6"/>
          <p:cNvSpPr txBox="1"/>
          <p:nvPr/>
        </p:nvSpPr>
        <p:spPr>
          <a:xfrm rot="10800000" flipV="1">
            <a:off x="4716016" y="3420000"/>
            <a:ext cx="2376264" cy="954107"/>
          </a:xfrm>
          <a:prstGeom prst="rect">
            <a:avLst/>
          </a:prstGeom>
          <a:noFill/>
          <a:ln>
            <a:solidFill>
              <a:schemeClr val="accent1"/>
            </a:solidFill>
          </a:ln>
        </p:spPr>
        <p:txBody>
          <a:bodyPr wrap="square" rtlCol="0">
            <a:spAutoFit/>
          </a:bodyPr>
          <a:lstStyle/>
          <a:p>
            <a:pPr lvl="0"/>
            <a:r>
              <a:rPr lang="pl-PL" altLang="en-US" sz="1400" dirty="0"/>
              <a:t>G</a:t>
            </a:r>
            <a:r>
              <a:rPr lang="en-US" altLang="en-US" sz="1400" dirty="0" err="1"/>
              <a:t>raph</a:t>
            </a:r>
            <a:r>
              <a:rPr lang="en-US" altLang="en-US" sz="1400" dirty="0"/>
              <a:t> of the dependencies embodied within our </a:t>
            </a:r>
            <a:r>
              <a:rPr lang="en-US" altLang="en-US" sz="1400" dirty="0" err="1"/>
              <a:t>Makefile</a:t>
            </a:r>
            <a:r>
              <a:rPr lang="en-US" altLang="en-US" sz="1400" dirty="0"/>
              <a:t>, involved in building the </a:t>
            </a:r>
            <a:r>
              <a:rPr lang="en-US" altLang="en-US" sz="1400" dirty="0" err="1">
                <a:latin typeface="Arial Unicode MS"/>
              </a:rPr>
              <a:t>dats</a:t>
            </a:r>
            <a:r>
              <a:rPr lang="en-US" altLang="en-US" sz="1400" dirty="0"/>
              <a:t> target</a:t>
            </a:r>
            <a:r>
              <a:rPr lang="pl-PL" altLang="en-US" sz="1400" dirty="0"/>
              <a:t>.</a:t>
            </a:r>
            <a:endParaRPr lang="en-US" sz="1400" dirty="0"/>
          </a:p>
        </p:txBody>
      </p:sp>
    </p:spTree>
    <p:extLst>
      <p:ext uri="{BB962C8B-B14F-4D97-AF65-F5344CB8AC3E}">
        <p14:creationId xmlns:p14="http://schemas.microsoft.com/office/powerpoint/2010/main" val="32391769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components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a:buNone/>
            </a:pPr>
            <a:r>
              <a:rPr lang="en-US" b="1" dirty="0"/>
              <a:t>Key Points</a:t>
            </a:r>
          </a:p>
          <a:p>
            <a:r>
              <a:rPr lang="en-US" dirty="0"/>
              <a:t>Use </a:t>
            </a:r>
            <a:r>
              <a:rPr lang="en-US" b="1" dirty="0">
                <a:solidFill>
                  <a:srgbClr val="1D8DB0"/>
                </a:solidFill>
                <a:latin typeface="Courier New" pitchFamily="49" charset="0"/>
                <a:cs typeface="Courier New" pitchFamily="49" charset="0"/>
              </a:rPr>
              <a:t>#</a:t>
            </a:r>
            <a:r>
              <a:rPr lang="en-US" dirty="0"/>
              <a:t> for comments in </a:t>
            </a:r>
            <a:r>
              <a:rPr lang="en-US" dirty="0" err="1"/>
              <a:t>Makefiles</a:t>
            </a:r>
            <a:r>
              <a:rPr lang="en-US" dirty="0"/>
              <a:t>.</a:t>
            </a:r>
          </a:p>
          <a:p>
            <a:r>
              <a:rPr lang="en-US" dirty="0"/>
              <a:t>Write rules as </a:t>
            </a:r>
            <a:r>
              <a:rPr lang="en-US" b="1" dirty="0">
                <a:solidFill>
                  <a:srgbClr val="1D8DB0"/>
                </a:solidFill>
                <a:latin typeface="Courier New" pitchFamily="49" charset="0"/>
                <a:cs typeface="Courier New" pitchFamily="49" charset="0"/>
              </a:rPr>
              <a:t>target: dependencies</a:t>
            </a:r>
            <a:r>
              <a:rPr lang="en-US" dirty="0"/>
              <a:t>.</a:t>
            </a:r>
          </a:p>
          <a:p>
            <a:r>
              <a:rPr lang="en-US" dirty="0"/>
              <a:t>Specify update actions in a tab-indented block under the rule.</a:t>
            </a:r>
          </a:p>
          <a:p>
            <a:r>
              <a:rPr lang="en-US" dirty="0"/>
              <a:t>Use</a:t>
            </a:r>
            <a:r>
              <a:rPr lang="en-US" dirty="0">
                <a:latin typeface="Courier New" pitchFamily="49" charset="0"/>
                <a:cs typeface="Courier New" pitchFamily="49" charset="0"/>
              </a:rPr>
              <a:t> </a:t>
            </a:r>
            <a:r>
              <a:rPr lang="en-US" b="1" dirty="0">
                <a:solidFill>
                  <a:srgbClr val="1D8DB0"/>
                </a:solidFill>
                <a:latin typeface="Courier New" pitchFamily="49" charset="0"/>
                <a:cs typeface="Courier New" pitchFamily="49" charset="0"/>
              </a:rPr>
              <a:t>.PHONY</a:t>
            </a:r>
            <a:r>
              <a:rPr lang="en-US" dirty="0"/>
              <a:t> to mark targets that don’t correspond to files.</a:t>
            </a:r>
          </a:p>
          <a:p>
            <a:pPr>
              <a:buNone/>
            </a:pPr>
            <a:br>
              <a:rPr lang="en-US" dirty="0"/>
            </a:br>
            <a:endParaRPr lang="en-US" altLang="en-US" sz="5400" dirty="0">
              <a:solidFill>
                <a:schemeClr val="tx1"/>
              </a:solidFill>
            </a:endParaRPr>
          </a:p>
          <a:p>
            <a:pPr marL="0" lvl="0" indent="0" eaLnBrk="0" fontAlgn="base" hangingPunct="0">
              <a:spcBef>
                <a:spcPct val="0"/>
              </a:spcBef>
              <a:spcAft>
                <a:spcPct val="0"/>
              </a:spcAft>
              <a:buSzTx/>
              <a:buNone/>
            </a:pPr>
            <a:endParaRPr lang="en-US" altLang="en-US" sz="20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36</a:t>
            </a:fld>
            <a:endParaRPr lang="nl-BE" dirty="0"/>
          </a:p>
        </p:txBody>
      </p:sp>
    </p:spTree>
    <p:extLst>
      <p:ext uri="{BB962C8B-B14F-4D97-AF65-F5344CB8AC3E}">
        <p14:creationId xmlns:p14="http://schemas.microsoft.com/office/powerpoint/2010/main" val="35049002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err="1"/>
              <a:t>Hands-on</a:t>
            </a:r>
            <a:r>
              <a:rPr lang="pl-PL" altLang="en-US" dirty="0"/>
              <a:t> 2</a:t>
            </a:r>
            <a:endParaRPr lang="nl-BE" altLang="en-US" dirty="0"/>
          </a:p>
        </p:txBody>
      </p:sp>
      <p:sp>
        <p:nvSpPr>
          <p:cNvPr id="48131" name="Tijdelijke aanduiding voor inhoud 2"/>
          <p:cNvSpPr>
            <a:spLocks noGrp="1"/>
          </p:cNvSpPr>
          <p:nvPr>
            <p:ph idx="1"/>
          </p:nvPr>
        </p:nvSpPr>
        <p:spPr>
          <a:xfrm>
            <a:off x="107504" y="1412776"/>
            <a:ext cx="9108000" cy="5256584"/>
          </a:xfrm>
        </p:spPr>
        <p:txBody>
          <a:bodyPr lIns="0"/>
          <a:lstStyle/>
          <a:p>
            <a:pPr marL="0" lvl="0" indent="0" eaLnBrk="0" fontAlgn="base" hangingPunct="0">
              <a:spcBef>
                <a:spcPct val="0"/>
              </a:spcBef>
              <a:spcAft>
                <a:spcPct val="0"/>
              </a:spcAft>
              <a:buSzTx/>
              <a:buNone/>
            </a:pPr>
            <a:r>
              <a:rPr lang="en-US" altLang="en-US" sz="1800" b="1" dirty="0">
                <a:solidFill>
                  <a:schemeClr val="tx1"/>
                </a:solidFill>
                <a:latin typeface="+mj-lt"/>
              </a:rPr>
              <a:t>Write Two New Rules</a:t>
            </a:r>
          </a:p>
          <a:p>
            <a:pPr marL="342900" lvl="0" indent="-342900" eaLnBrk="0" fontAlgn="base" hangingPunct="0">
              <a:spcBef>
                <a:spcPct val="0"/>
              </a:spcBef>
              <a:spcAft>
                <a:spcPct val="0"/>
              </a:spcAft>
              <a:buSzTx/>
              <a:buFont typeface="+mj-lt"/>
              <a:buAutoNum type="arabicPeriod"/>
            </a:pPr>
            <a:r>
              <a:rPr lang="en-US" altLang="en-US" sz="1800" dirty="0">
                <a:solidFill>
                  <a:schemeClr val="tx1"/>
                </a:solidFill>
                <a:latin typeface="+mj-lt"/>
              </a:rPr>
              <a:t>Write a new rule for </a:t>
            </a:r>
            <a:r>
              <a:rPr lang="en-US" altLang="en-US" sz="1800" dirty="0">
                <a:solidFill>
                  <a:schemeClr val="tx1"/>
                </a:solidFill>
                <a:latin typeface="Courier New" pitchFamily="49" charset="0"/>
                <a:cs typeface="Courier New" pitchFamily="49" charset="0"/>
              </a:rPr>
              <a:t>last.dat</a:t>
            </a:r>
            <a:r>
              <a:rPr lang="en-US" altLang="en-US" sz="1800" dirty="0">
                <a:solidFill>
                  <a:schemeClr val="tx1"/>
                </a:solidFill>
                <a:latin typeface="+mj-lt"/>
              </a:rPr>
              <a:t>, created from books/last.txt. </a:t>
            </a:r>
          </a:p>
          <a:p>
            <a:pPr marL="342900" lvl="0" indent="-342900" eaLnBrk="0" fontAlgn="base" hangingPunct="0">
              <a:spcBef>
                <a:spcPct val="0"/>
              </a:spcBef>
              <a:spcAft>
                <a:spcPct val="0"/>
              </a:spcAft>
              <a:buSzTx/>
              <a:buFont typeface="+mj-lt"/>
              <a:buAutoNum type="arabicPeriod"/>
            </a:pPr>
            <a:r>
              <a:rPr lang="en-US" altLang="en-US" sz="1800" dirty="0">
                <a:solidFill>
                  <a:schemeClr val="tx1"/>
                </a:solidFill>
                <a:latin typeface="+mj-lt"/>
              </a:rPr>
              <a:t>Update the </a:t>
            </a:r>
            <a:r>
              <a:rPr lang="en-US" altLang="en-US" sz="1800" dirty="0" err="1">
                <a:solidFill>
                  <a:schemeClr val="tx1"/>
                </a:solidFill>
                <a:latin typeface="Courier New" panose="02070309020205020404" pitchFamily="49" charset="0"/>
                <a:cs typeface="Courier New" panose="02070309020205020404" pitchFamily="49" charset="0"/>
              </a:rPr>
              <a:t>dats</a:t>
            </a:r>
            <a:r>
              <a:rPr lang="en-US" altLang="en-US" sz="1800" dirty="0">
                <a:solidFill>
                  <a:schemeClr val="tx1"/>
                </a:solidFill>
                <a:latin typeface="+mj-lt"/>
              </a:rPr>
              <a:t> rule with this target. </a:t>
            </a:r>
          </a:p>
          <a:p>
            <a:pPr marL="342900" lvl="0" indent="-342900" eaLnBrk="0" fontAlgn="base" hangingPunct="0">
              <a:spcBef>
                <a:spcPct val="0"/>
              </a:spcBef>
              <a:spcAft>
                <a:spcPct val="0"/>
              </a:spcAft>
              <a:buSzTx/>
              <a:buFont typeface="+mj-lt"/>
              <a:buAutoNum type="arabicPeriod"/>
            </a:pPr>
            <a:r>
              <a:rPr lang="en-US" altLang="en-US" sz="1800" dirty="0">
                <a:solidFill>
                  <a:schemeClr val="tx1"/>
                </a:solidFill>
                <a:latin typeface="+mj-lt"/>
              </a:rPr>
              <a:t>Write a new rule for </a:t>
            </a:r>
            <a:r>
              <a:rPr lang="en-US" altLang="en-US" sz="1800" dirty="0">
                <a:solidFill>
                  <a:schemeClr val="tx1"/>
                </a:solidFill>
                <a:latin typeface="Courier New" pitchFamily="49" charset="0"/>
                <a:cs typeface="Courier New" pitchFamily="49" charset="0"/>
              </a:rPr>
              <a:t>results.txt</a:t>
            </a:r>
            <a:r>
              <a:rPr lang="en-US" altLang="en-US" sz="1800" dirty="0">
                <a:solidFill>
                  <a:schemeClr val="tx1"/>
                </a:solidFill>
                <a:latin typeface="+mj-lt"/>
              </a:rPr>
              <a:t>, which creates the summary table. The rule needs to: </a:t>
            </a:r>
          </a:p>
          <a:p>
            <a:pPr marL="457200" lvl="1" indent="0" eaLnBrk="0" fontAlgn="base" hangingPunct="0">
              <a:spcBef>
                <a:spcPct val="0"/>
              </a:spcBef>
              <a:spcAft>
                <a:spcPct val="0"/>
              </a:spcAft>
              <a:buSzTx/>
              <a:buFontTx/>
              <a:buChar char="•"/>
            </a:pPr>
            <a:r>
              <a:rPr lang="en-US" altLang="en-US" sz="1800" dirty="0">
                <a:solidFill>
                  <a:schemeClr val="tx1"/>
                </a:solidFill>
                <a:latin typeface="+mj-lt"/>
              </a:rPr>
              <a:t>Depend upon each of the three .</a:t>
            </a:r>
            <a:r>
              <a:rPr lang="en-US" altLang="en-US" sz="1800" dirty="0" err="1">
                <a:solidFill>
                  <a:schemeClr val="tx1"/>
                </a:solidFill>
                <a:latin typeface="+mj-lt"/>
              </a:rPr>
              <a:t>dat</a:t>
            </a:r>
            <a:r>
              <a:rPr lang="en-US" altLang="en-US" sz="1800" dirty="0">
                <a:solidFill>
                  <a:schemeClr val="tx1"/>
                </a:solidFill>
                <a:latin typeface="+mj-lt"/>
              </a:rPr>
              <a:t> files. </a:t>
            </a:r>
          </a:p>
          <a:p>
            <a:pPr marL="457200" lvl="1" indent="0" eaLnBrk="0" fontAlgn="base" hangingPunct="0">
              <a:spcBef>
                <a:spcPct val="0"/>
              </a:spcBef>
              <a:spcAft>
                <a:spcPct val="0"/>
              </a:spcAft>
              <a:buSzTx/>
              <a:buFontTx/>
              <a:buChar char="•"/>
            </a:pPr>
            <a:r>
              <a:rPr lang="en-US" altLang="en-US" sz="1800" dirty="0">
                <a:solidFill>
                  <a:schemeClr val="tx1"/>
                </a:solidFill>
                <a:latin typeface="+mj-lt"/>
              </a:rPr>
              <a:t>Invoke the action </a:t>
            </a:r>
            <a:r>
              <a:rPr lang="en-US" altLang="en-US" sz="1800" dirty="0">
                <a:solidFill>
                  <a:schemeClr val="tx1"/>
                </a:solidFill>
                <a:latin typeface="Courier New" pitchFamily="49" charset="0"/>
                <a:cs typeface="Courier New" pitchFamily="49" charset="0"/>
              </a:rPr>
              <a:t>python zipf_test.py abyss.dat isles.dat last.dat &gt; results.txt</a:t>
            </a:r>
            <a:r>
              <a:rPr lang="en-US" altLang="en-US" sz="1800" dirty="0">
                <a:solidFill>
                  <a:schemeClr val="tx1"/>
                </a:solidFill>
                <a:latin typeface="+mj-lt"/>
              </a:rPr>
              <a:t>. </a:t>
            </a:r>
          </a:p>
          <a:p>
            <a:pPr marL="342900" lvl="0" indent="-342900" eaLnBrk="0" fontAlgn="base" hangingPunct="0">
              <a:spcBef>
                <a:spcPct val="0"/>
              </a:spcBef>
              <a:spcAft>
                <a:spcPct val="0"/>
              </a:spcAft>
              <a:buSzTx/>
              <a:buFont typeface="+mj-lt"/>
              <a:buAutoNum type="arabicPeriod"/>
            </a:pPr>
            <a:r>
              <a:rPr lang="en-US" altLang="en-US" sz="1800" dirty="0">
                <a:solidFill>
                  <a:schemeClr val="tx1"/>
                </a:solidFill>
                <a:latin typeface="+mj-lt"/>
              </a:rPr>
              <a:t>Put this rule at the top of the </a:t>
            </a:r>
            <a:r>
              <a:rPr lang="en-US" altLang="en-US" sz="1800" dirty="0" err="1">
                <a:solidFill>
                  <a:schemeClr val="tx1"/>
                </a:solidFill>
                <a:latin typeface="+mj-lt"/>
              </a:rPr>
              <a:t>Makefile</a:t>
            </a:r>
            <a:r>
              <a:rPr lang="en-US" altLang="en-US" sz="1800" dirty="0">
                <a:solidFill>
                  <a:schemeClr val="tx1"/>
                </a:solidFill>
                <a:latin typeface="+mj-lt"/>
              </a:rPr>
              <a:t> so that it is the default target. </a:t>
            </a:r>
          </a:p>
          <a:p>
            <a:pPr marL="342900" lvl="0" indent="-342900" eaLnBrk="0" fontAlgn="base" hangingPunct="0">
              <a:spcBef>
                <a:spcPct val="0"/>
              </a:spcBef>
              <a:spcAft>
                <a:spcPct val="0"/>
              </a:spcAft>
              <a:buSzTx/>
              <a:buFont typeface="+mj-lt"/>
              <a:buAutoNum type="arabicPeriod"/>
            </a:pPr>
            <a:r>
              <a:rPr lang="en-US" altLang="en-US" sz="1800" dirty="0">
                <a:solidFill>
                  <a:schemeClr val="tx1"/>
                </a:solidFill>
                <a:latin typeface="+mj-lt"/>
              </a:rPr>
              <a:t>Update clean so that it removes results.txt. </a:t>
            </a:r>
          </a:p>
          <a:p>
            <a:endParaRPr lang="pl-PL" altLang="en-US" sz="1800" dirty="0">
              <a:latin typeface="+mj-lt"/>
              <a:cs typeface="Courier New" panose="02070309020205020404" pitchFamily="49" charset="0"/>
            </a:endParaRPr>
          </a:p>
          <a:p>
            <a:endParaRPr lang="nl-BE" alt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37</a:t>
            </a:fld>
            <a:endParaRPr lang="nl-BE" dirty="0"/>
          </a:p>
        </p:txBody>
      </p:sp>
    </p:spTree>
    <p:extLst>
      <p:ext uri="{BB962C8B-B14F-4D97-AF65-F5344CB8AC3E}">
        <p14:creationId xmlns:p14="http://schemas.microsoft.com/office/powerpoint/2010/main" val="3803769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err="1"/>
              <a:t>Hands-on</a:t>
            </a:r>
            <a:r>
              <a:rPr lang="pl-PL" altLang="en-US" dirty="0"/>
              <a:t> 2</a:t>
            </a:r>
            <a:endParaRPr lang="nl-BE" altLang="en-US" dirty="0"/>
          </a:p>
        </p:txBody>
      </p:sp>
      <p:sp>
        <p:nvSpPr>
          <p:cNvPr id="48131" name="Tijdelijke aanduiding voor inhoud 2"/>
          <p:cNvSpPr>
            <a:spLocks noGrp="1"/>
          </p:cNvSpPr>
          <p:nvPr>
            <p:ph idx="1"/>
          </p:nvPr>
        </p:nvSpPr>
        <p:spPr>
          <a:xfrm>
            <a:off x="107504" y="1412776"/>
            <a:ext cx="9108000" cy="5256584"/>
          </a:xfrm>
        </p:spPr>
        <p:txBody>
          <a:bodyPr lIns="0"/>
          <a:lstStyle/>
          <a:p>
            <a:pPr marL="0" lvl="0" indent="0" eaLnBrk="0" fontAlgn="base" hangingPunct="0">
              <a:spcBef>
                <a:spcPct val="0"/>
              </a:spcBef>
              <a:spcAft>
                <a:spcPct val="0"/>
              </a:spcAft>
              <a:buSzTx/>
              <a:buNone/>
            </a:pPr>
            <a:r>
              <a:rPr lang="en-US" altLang="en-US" sz="1800" dirty="0">
                <a:solidFill>
                  <a:schemeClr val="tx1"/>
                </a:solidFill>
                <a:latin typeface="+mj-lt"/>
              </a:rPr>
              <a:t>The starting </a:t>
            </a:r>
            <a:r>
              <a:rPr lang="en-US" altLang="en-US" sz="1800" dirty="0" err="1">
                <a:solidFill>
                  <a:schemeClr val="tx1"/>
                </a:solidFill>
                <a:latin typeface="+mj-lt"/>
              </a:rPr>
              <a:t>Makefile</a:t>
            </a:r>
            <a:r>
              <a:rPr lang="pl-PL" altLang="en-US" sz="1800" dirty="0">
                <a:solidFill>
                  <a:schemeClr val="tx1"/>
                </a:solidFill>
                <a:latin typeface="+mj-lt"/>
              </a:rPr>
              <a:t>:</a:t>
            </a:r>
          </a:p>
          <a:p>
            <a:pPr marL="0" indent="0" eaLnBrk="0" fontAlgn="base" hangingPunct="0">
              <a:spcBef>
                <a:spcPct val="0"/>
              </a:spcBef>
              <a:spcAft>
                <a:spcPct val="0"/>
              </a:spcAft>
              <a:buSzTx/>
              <a:buNone/>
            </a:pPr>
            <a:r>
              <a:rPr lang="en-US" sz="1800" dirty="0">
                <a:latin typeface="Courier New" pitchFamily="49" charset="0"/>
                <a:cs typeface="Courier New" pitchFamily="49" charset="0"/>
              </a:rPr>
              <a:t># Count words.</a:t>
            </a:r>
            <a:br>
              <a:rPr lang="en-US" sz="1800" dirty="0">
                <a:latin typeface="Courier New" pitchFamily="49" charset="0"/>
                <a:cs typeface="Courier New" pitchFamily="49" charset="0"/>
              </a:rPr>
            </a:br>
            <a:r>
              <a:rPr lang="en-US" sz="1800" dirty="0">
                <a:latin typeface="Courier New" pitchFamily="49" charset="0"/>
                <a:cs typeface="Courier New" pitchFamily="49" charset="0"/>
              </a:rPr>
              <a:t>.PHONY : </a:t>
            </a:r>
            <a:r>
              <a:rPr lang="en-US" sz="1800" dirty="0" err="1">
                <a:latin typeface="Courier New" pitchFamily="49" charset="0"/>
                <a:cs typeface="Courier New" pitchFamily="49" charset="0"/>
              </a:rPr>
              <a:t>dats</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dats</a:t>
            </a:r>
            <a:r>
              <a:rPr lang="en-US" sz="1800" dirty="0">
                <a:latin typeface="Courier New" pitchFamily="49" charset="0"/>
                <a:cs typeface="Courier New" pitchFamily="49" charset="0"/>
              </a:rPr>
              <a:t> : isles.dat abyss.dat</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isles.dat : books/isles.txt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python wordcount.py books/isles.txt isles.dat</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abyss.dat : books/abyss.txt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python wordcount.py books/abyss.txt abyss.dat</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.PHONY : clean</a:t>
            </a:r>
            <a:br>
              <a:rPr lang="en-US" sz="1800" dirty="0">
                <a:latin typeface="Courier New" pitchFamily="49" charset="0"/>
                <a:cs typeface="Courier New" pitchFamily="49" charset="0"/>
              </a:rPr>
            </a:br>
            <a:r>
              <a:rPr lang="en-US" sz="1800" dirty="0">
                <a:latin typeface="Courier New" pitchFamily="49" charset="0"/>
                <a:cs typeface="Courier New" pitchFamily="49" charset="0"/>
              </a:rPr>
              <a:t>clean : </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rm -f *.dat</a:t>
            </a:r>
            <a:br>
              <a:rPr lang="en-US" sz="1800" dirty="0"/>
            </a:br>
            <a:r>
              <a:rPr lang="en-US" sz="1800" dirty="0"/>
              <a:t> </a:t>
            </a:r>
          </a:p>
          <a:p>
            <a:endParaRPr lang="pl-PL" altLang="en-US" sz="1800" dirty="0">
              <a:latin typeface="+mj-lt"/>
              <a:cs typeface="Courier New" panose="02070309020205020404" pitchFamily="49" charset="0"/>
            </a:endParaRPr>
          </a:p>
          <a:p>
            <a:endParaRPr lang="nl-BE" alt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38</a:t>
            </a:fld>
            <a:endParaRPr lang="nl-BE" dirty="0"/>
          </a:p>
        </p:txBody>
      </p:sp>
    </p:spTree>
    <p:extLst>
      <p:ext uri="{BB962C8B-B14F-4D97-AF65-F5344CB8AC3E}">
        <p14:creationId xmlns:p14="http://schemas.microsoft.com/office/powerpoint/2010/main" val="38037698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s.txt dependencies represented within the Makefile"/>
          <p:cNvPicPr>
            <a:picLocks noChangeAspect="1" noChangeArrowheads="1"/>
          </p:cNvPicPr>
          <p:nvPr/>
        </p:nvPicPr>
        <p:blipFill>
          <a:blip r:embed="rId2" cstate="print"/>
          <a:srcRect/>
          <a:stretch>
            <a:fillRect/>
          </a:stretch>
        </p:blipFill>
        <p:spPr bwMode="auto">
          <a:xfrm>
            <a:off x="4691918" y="2111328"/>
            <a:ext cx="4416482" cy="2037752"/>
          </a:xfrm>
          <a:prstGeom prst="rect">
            <a:avLst/>
          </a:prstGeom>
          <a:noFill/>
        </p:spPr>
      </p:pic>
      <p:pic>
        <p:nvPicPr>
          <p:cNvPr id="8194" name="Picture 2" descr="http://seniorsnoworlando.org/wp-content/uploads/2014/05/IMG_0009-300x18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0" y="1412776"/>
            <a:ext cx="8568952" cy="5256584"/>
          </a:xfrm>
        </p:spPr>
        <p:txBody>
          <a:bodyPr lIns="0"/>
          <a:lstStyle/>
          <a:p>
            <a:pPr>
              <a:buNone/>
            </a:pPr>
            <a:r>
              <a:rPr lang="pl-PL" sz="1400" dirty="0">
                <a:latin typeface="Courier New" pitchFamily="49" charset="0"/>
                <a:cs typeface="Courier New" pitchFamily="49" charset="0"/>
              </a:rPr>
              <a:t>   </a:t>
            </a:r>
            <a:r>
              <a:rPr lang="en-US" sz="1400" dirty="0">
                <a:latin typeface="Courier New" pitchFamily="49" charset="0"/>
                <a:cs typeface="Courier New" pitchFamily="49" charset="0"/>
              </a:rPr>
              <a:t># Generate summary table.</a:t>
            </a:r>
            <a:br>
              <a:rPr lang="en-US" sz="1400" dirty="0">
                <a:latin typeface="Courier New" pitchFamily="49" charset="0"/>
                <a:cs typeface="Courier New" pitchFamily="49" charset="0"/>
              </a:rPr>
            </a:br>
            <a:r>
              <a:rPr lang="en-US" sz="1400" dirty="0">
                <a:latin typeface="Courier New" pitchFamily="49" charset="0"/>
                <a:cs typeface="Courier New" pitchFamily="49" charset="0"/>
              </a:rPr>
              <a:t>results.txt : isles.dat abyss.dat last.dat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python zipf_test.py abyss.dat isles.dat last.dat &gt; results.txt</a:t>
            </a:r>
            <a:br>
              <a:rPr lang="en-US" sz="1400" dirty="0">
                <a:latin typeface="Courier New" pitchFamily="49" charset="0"/>
                <a:cs typeface="Courier New" pitchFamily="49" charset="0"/>
              </a:rPr>
            </a:br>
            <a:br>
              <a:rPr lang="en-US" sz="1400" dirty="0">
                <a:latin typeface="Courier New" pitchFamily="49" charset="0"/>
                <a:cs typeface="Courier New" pitchFamily="49" charset="0"/>
              </a:rPr>
            </a:br>
            <a:r>
              <a:rPr lang="en-US" sz="1400" dirty="0">
                <a:latin typeface="Courier New" pitchFamily="49" charset="0"/>
                <a:cs typeface="Courier New" pitchFamily="49" charset="0"/>
              </a:rPr>
              <a:t># Count words.</a:t>
            </a:r>
            <a:br>
              <a:rPr lang="en-US" sz="1400" dirty="0">
                <a:latin typeface="Courier New" pitchFamily="49" charset="0"/>
                <a:cs typeface="Courier New" pitchFamily="49" charset="0"/>
              </a:rPr>
            </a:br>
            <a:r>
              <a:rPr lang="en-US" sz="1400" dirty="0">
                <a:latin typeface="Courier New" pitchFamily="49" charset="0"/>
                <a:cs typeface="Courier New" pitchFamily="49" charset="0"/>
              </a:rPr>
              <a:t>.PHONY : </a:t>
            </a:r>
            <a:r>
              <a:rPr lang="en-US" sz="1400" dirty="0" err="1">
                <a:latin typeface="Courier New" pitchFamily="49" charset="0"/>
                <a:cs typeface="Courier New" pitchFamily="49" charset="0"/>
              </a:rPr>
              <a:t>dats</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dats</a:t>
            </a:r>
            <a:r>
              <a:rPr lang="en-US" sz="1400" dirty="0">
                <a:latin typeface="Courier New" pitchFamily="49" charset="0"/>
                <a:cs typeface="Courier New" pitchFamily="49" charset="0"/>
              </a:rPr>
              <a:t> : isles.dat abyss.dat last.dat</a:t>
            </a:r>
            <a:br>
              <a:rPr lang="en-US" sz="1400" dirty="0">
                <a:latin typeface="Courier New" pitchFamily="49" charset="0"/>
                <a:cs typeface="Courier New" pitchFamily="49" charset="0"/>
              </a:rPr>
            </a:br>
            <a:br>
              <a:rPr lang="en-US" sz="1400" dirty="0">
                <a:latin typeface="Courier New" pitchFamily="49" charset="0"/>
                <a:cs typeface="Courier New" pitchFamily="49" charset="0"/>
              </a:rPr>
            </a:br>
            <a:r>
              <a:rPr lang="en-US" sz="1400" dirty="0">
                <a:latin typeface="Courier New" pitchFamily="49" charset="0"/>
                <a:cs typeface="Courier New" pitchFamily="49" charset="0"/>
              </a:rPr>
              <a:t>isles.dat : books/isles.txt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python wordcount.py books/isles.txt isles.dat</a:t>
            </a:r>
            <a:br>
              <a:rPr lang="en-US" sz="1400" dirty="0">
                <a:latin typeface="Courier New" pitchFamily="49" charset="0"/>
                <a:cs typeface="Courier New" pitchFamily="49" charset="0"/>
              </a:rPr>
            </a:br>
            <a:br>
              <a:rPr lang="en-US" sz="1400" dirty="0">
                <a:latin typeface="Courier New" pitchFamily="49" charset="0"/>
                <a:cs typeface="Courier New" pitchFamily="49" charset="0"/>
              </a:rPr>
            </a:br>
            <a:r>
              <a:rPr lang="en-US" sz="1400" dirty="0">
                <a:latin typeface="Courier New" pitchFamily="49" charset="0"/>
                <a:cs typeface="Courier New" pitchFamily="49" charset="0"/>
              </a:rPr>
              <a:t>abyss.dat : books/abyss.txt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python wordcount.py books/abyss.txt abyss.dat</a:t>
            </a:r>
            <a:br>
              <a:rPr lang="en-US" sz="1400" dirty="0">
                <a:latin typeface="Courier New" pitchFamily="49" charset="0"/>
                <a:cs typeface="Courier New" pitchFamily="49" charset="0"/>
              </a:rPr>
            </a:br>
            <a:br>
              <a:rPr lang="en-US" sz="1400" dirty="0">
                <a:latin typeface="Courier New" pitchFamily="49" charset="0"/>
                <a:cs typeface="Courier New" pitchFamily="49" charset="0"/>
              </a:rPr>
            </a:br>
            <a:r>
              <a:rPr lang="en-US" sz="1400" dirty="0">
                <a:latin typeface="Courier New" pitchFamily="49" charset="0"/>
                <a:cs typeface="Courier New" pitchFamily="49" charset="0"/>
              </a:rPr>
              <a:t>last.dat : books/last.txt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python wordcount.py books/last.txt last.dat</a:t>
            </a:r>
            <a:br>
              <a:rPr lang="en-US" sz="1400" dirty="0">
                <a:latin typeface="Courier New" pitchFamily="49" charset="0"/>
                <a:cs typeface="Courier New" pitchFamily="49" charset="0"/>
              </a:rPr>
            </a:br>
            <a:br>
              <a:rPr lang="en-US" sz="1400" dirty="0">
                <a:latin typeface="Courier New" pitchFamily="49" charset="0"/>
                <a:cs typeface="Courier New" pitchFamily="49" charset="0"/>
              </a:rPr>
            </a:br>
            <a:r>
              <a:rPr lang="en-US" sz="1400" dirty="0">
                <a:latin typeface="Courier New" pitchFamily="49" charset="0"/>
                <a:cs typeface="Courier New" pitchFamily="49" charset="0"/>
              </a:rPr>
              <a:t>.PHONY : clean</a:t>
            </a:r>
            <a:br>
              <a:rPr lang="en-US" sz="1400" dirty="0">
                <a:latin typeface="Courier New" pitchFamily="49" charset="0"/>
                <a:cs typeface="Courier New" pitchFamily="49" charset="0"/>
              </a:rPr>
            </a:br>
            <a:r>
              <a:rPr lang="en-US" sz="1400" dirty="0">
                <a:latin typeface="Courier New" pitchFamily="49" charset="0"/>
                <a:cs typeface="Courier New" pitchFamily="49" charset="0"/>
              </a:rPr>
              <a:t>clean :</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rm -f *.dat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rm -f results.txt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a:t>
            </a:r>
          </a:p>
          <a:p>
            <a:endParaRPr lang="pl-PL" altLang="en-US" sz="1400" dirty="0">
              <a:latin typeface="Courier New" pitchFamily="49" charset="0"/>
              <a:cs typeface="Courier New" pitchFamily="49" charset="0"/>
            </a:endParaRPr>
          </a:p>
          <a:p>
            <a:endParaRPr lang="pl-PL" altLang="en-US" sz="1400" dirty="0">
              <a:latin typeface="Courier New" pitchFamily="49" charset="0"/>
              <a:cs typeface="Courier New" pitchFamily="49" charset="0"/>
            </a:endParaRPr>
          </a:p>
          <a:p>
            <a:endParaRPr lang="nl-BE" altLang="en-US" sz="1400" dirty="0">
              <a:latin typeface="Courier New" pitchFamily="49" charset="0"/>
              <a:cs typeface="Courier New" pitchFamily="49" charset="0"/>
            </a:endParaRPr>
          </a:p>
        </p:txBody>
      </p:sp>
      <p:sp>
        <p:nvSpPr>
          <p:cNvPr id="48130" name="Titel 1"/>
          <p:cNvSpPr>
            <a:spLocks noGrp="1"/>
          </p:cNvSpPr>
          <p:nvPr>
            <p:ph type="title"/>
          </p:nvPr>
        </p:nvSpPr>
        <p:spPr/>
        <p:txBody>
          <a:bodyPr/>
          <a:lstStyle/>
          <a:p>
            <a:r>
              <a:rPr lang="nl-BE" altLang="en-US" dirty="0" err="1"/>
              <a:t>Hands-on</a:t>
            </a:r>
            <a:r>
              <a:rPr lang="pl-PL" altLang="en-US" dirty="0"/>
              <a:t> 2 (after the changes)</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39</a:t>
            </a:fld>
            <a:endParaRPr lang="nl-BE" dirty="0"/>
          </a:p>
        </p:txBody>
      </p:sp>
    </p:spTree>
    <p:extLst>
      <p:ext uri="{BB962C8B-B14F-4D97-AF65-F5344CB8AC3E}">
        <p14:creationId xmlns:p14="http://schemas.microsoft.com/office/powerpoint/2010/main" val="3803769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Build</a:t>
            </a:r>
            <a:r>
              <a:rPr lang="nl-BE" dirty="0"/>
              <a:t> </a:t>
            </a:r>
            <a:r>
              <a:rPr lang="nl-BE" dirty="0" err="1"/>
              <a:t>automation</a:t>
            </a:r>
            <a:endParaRPr lang="en-US" altLang="en-US" dirty="0"/>
          </a:p>
        </p:txBody>
      </p:sp>
      <p:sp>
        <p:nvSpPr>
          <p:cNvPr id="13315" name="Rectangle 3"/>
          <p:cNvSpPr>
            <a:spLocks noGrp="1" noChangeArrowheads="1"/>
          </p:cNvSpPr>
          <p:nvPr>
            <p:ph type="body" idx="1"/>
          </p:nvPr>
        </p:nvSpPr>
        <p:spPr/>
        <p:txBody>
          <a:bodyPr/>
          <a:lstStyle/>
          <a:p>
            <a:pPr eaLnBrk="0" fontAlgn="base" hangingPunct="0">
              <a:spcBef>
                <a:spcPct val="0"/>
              </a:spcBef>
              <a:spcAft>
                <a:spcPct val="0"/>
              </a:spcAft>
              <a:buSzTx/>
            </a:pPr>
            <a:r>
              <a:rPr lang="en-US" altLang="en-US" sz="2000" dirty="0">
                <a:solidFill>
                  <a:schemeClr val="tx1"/>
                </a:solidFill>
              </a:rPr>
              <a:t>Depending on the Makefile level of automation the following classification is possible: </a:t>
            </a:r>
          </a:p>
          <a:p>
            <a:pPr lvl="1" eaLnBrk="0" fontAlgn="base" hangingPunct="0">
              <a:spcBef>
                <a:spcPct val="0"/>
              </a:spcBef>
              <a:spcAft>
                <a:spcPct val="0"/>
              </a:spcAft>
              <a:buSzTx/>
            </a:pPr>
            <a:r>
              <a:rPr lang="en-US" altLang="en-US" sz="2000" dirty="0">
                <a:solidFill>
                  <a:schemeClr val="tx1"/>
                </a:solidFill>
              </a:rPr>
              <a:t>Make-based tools (GNU make, make, </a:t>
            </a:r>
            <a:r>
              <a:rPr lang="en-US" altLang="en-US" sz="2000" dirty="0" err="1">
                <a:solidFill>
                  <a:schemeClr val="tx1"/>
                </a:solidFill>
              </a:rPr>
              <a:t>mk</a:t>
            </a:r>
            <a:r>
              <a:rPr lang="en-US" altLang="en-US" sz="2000" dirty="0">
                <a:solidFill>
                  <a:schemeClr val="tx1"/>
                </a:solidFill>
              </a:rPr>
              <a:t>, nmake, MPW make),</a:t>
            </a:r>
          </a:p>
          <a:p>
            <a:pPr lvl="1" eaLnBrk="0" fontAlgn="base" hangingPunct="0">
              <a:spcBef>
                <a:spcPct val="0"/>
              </a:spcBef>
              <a:spcAft>
                <a:spcPct val="0"/>
              </a:spcAft>
              <a:buSzTx/>
            </a:pPr>
            <a:r>
              <a:rPr lang="en-US" altLang="en-US" sz="2000" dirty="0">
                <a:solidFill>
                  <a:schemeClr val="tx1"/>
                </a:solidFill>
              </a:rPr>
              <a:t>Non-Make-based tools (Apache Ant, Apache </a:t>
            </a:r>
            <a:r>
              <a:rPr lang="en-US" altLang="en-US" sz="2000" dirty="0" err="1">
                <a:solidFill>
                  <a:schemeClr val="tx1"/>
                </a:solidFill>
              </a:rPr>
              <a:t>Moven</a:t>
            </a:r>
            <a:r>
              <a:rPr lang="en-US" altLang="en-US" sz="2000" dirty="0">
                <a:solidFill>
                  <a:schemeClr val="tx1"/>
                </a:solidFill>
              </a:rPr>
              <a:t>, A-A-P, </a:t>
            </a:r>
            <a:r>
              <a:rPr lang="en-US" altLang="en-US" sz="2000" dirty="0" err="1">
                <a:solidFill>
                  <a:schemeClr val="tx1"/>
                </a:solidFill>
              </a:rPr>
              <a:t>Bazel</a:t>
            </a:r>
            <a:r>
              <a:rPr lang="en-US" altLang="en-US" sz="2000" dirty="0">
                <a:solidFill>
                  <a:schemeClr val="tx1"/>
                </a:solidFill>
              </a:rPr>
              <a:t>, Boot, Ninja, </a:t>
            </a:r>
            <a:r>
              <a:rPr lang="en-US" altLang="en-US" sz="2000" dirty="0" err="1">
                <a:solidFill>
                  <a:schemeClr val="tx1"/>
                </a:solidFill>
              </a:rPr>
              <a:t>Scons</a:t>
            </a:r>
            <a:r>
              <a:rPr lang="en-US" altLang="en-US" sz="2000" dirty="0">
                <a:solidFill>
                  <a:schemeClr val="tx1"/>
                </a:solidFill>
              </a:rPr>
              <a:t>, ….).</a:t>
            </a:r>
          </a:p>
          <a:p>
            <a:pPr eaLnBrk="0" fontAlgn="base" hangingPunct="0">
              <a:spcBef>
                <a:spcPct val="0"/>
              </a:spcBef>
              <a:spcAft>
                <a:spcPct val="0"/>
              </a:spcAft>
              <a:buSzTx/>
            </a:pPr>
            <a:r>
              <a:rPr lang="en-US" altLang="en-US" sz="2000" dirty="0">
                <a:solidFill>
                  <a:schemeClr val="tx1"/>
                </a:solidFill>
              </a:rPr>
              <a:t>Another group are build script generation tools (configure, </a:t>
            </a:r>
            <a:r>
              <a:rPr lang="en-US" altLang="en-US" sz="2000" dirty="0" err="1">
                <a:solidFill>
                  <a:schemeClr val="tx1"/>
                </a:solidFill>
              </a:rPr>
              <a:t>Cmake</a:t>
            </a:r>
            <a:r>
              <a:rPr lang="en-US" altLang="en-US" sz="2000" dirty="0">
                <a:solidFill>
                  <a:schemeClr val="tx1"/>
                </a:solidFill>
              </a:rPr>
              <a:t>, </a:t>
            </a:r>
            <a:r>
              <a:rPr lang="en-US" altLang="en-US" sz="2000" dirty="0" err="1">
                <a:solidFill>
                  <a:schemeClr val="tx1"/>
                </a:solidFill>
              </a:rPr>
              <a:t>imake</a:t>
            </a:r>
            <a:r>
              <a:rPr lang="en-US" altLang="en-US" sz="2000" dirty="0">
                <a:solidFill>
                  <a:schemeClr val="tx1"/>
                </a:solidFill>
              </a:rPr>
              <a:t>, </a:t>
            </a:r>
            <a:r>
              <a:rPr lang="en-US" altLang="en-US" sz="2000" dirty="0" err="1">
                <a:solidFill>
                  <a:schemeClr val="tx1"/>
                </a:solidFill>
              </a:rPr>
              <a:t>OpenMake</a:t>
            </a:r>
            <a:r>
              <a:rPr lang="en-US" altLang="en-US" sz="2000" dirty="0">
                <a:solidFill>
                  <a:schemeClr val="tx1"/>
                </a:solidFill>
              </a:rPr>
              <a:t>, </a:t>
            </a:r>
            <a:r>
              <a:rPr lang="en-US" altLang="en-US" sz="2000" dirty="0" err="1">
                <a:solidFill>
                  <a:schemeClr val="tx1"/>
                </a:solidFill>
              </a:rPr>
              <a:t>Premake</a:t>
            </a:r>
            <a:r>
              <a:rPr lang="en-US" altLang="en-US" sz="2000" dirty="0">
                <a:solidFill>
                  <a:schemeClr val="tx1"/>
                </a:solidFill>
              </a:rPr>
              <a:t>, </a:t>
            </a:r>
            <a:r>
              <a:rPr lang="en-US" altLang="en-US" sz="2000" dirty="0" err="1">
                <a:solidFill>
                  <a:schemeClr val="tx1"/>
                </a:solidFill>
              </a:rPr>
              <a:t>qmake</a:t>
            </a:r>
            <a:r>
              <a:rPr lang="en-US" altLang="en-US" sz="2000" dirty="0">
                <a:solidFill>
                  <a:schemeClr val="tx1"/>
                </a:solidFill>
              </a:rPr>
              <a:t>, GNU build system – </a:t>
            </a:r>
            <a:r>
              <a:rPr lang="en-US" altLang="en-US" sz="2000" dirty="0" err="1">
                <a:solidFill>
                  <a:schemeClr val="tx1"/>
                </a:solidFill>
              </a:rPr>
              <a:t>autotools</a:t>
            </a:r>
            <a:r>
              <a:rPr lang="en-US" altLang="en-US" sz="2000" dirty="0">
                <a:solidFill>
                  <a:schemeClr val="tx1"/>
                </a:solidFill>
              </a:rPr>
              <a:t> - </a:t>
            </a:r>
            <a:r>
              <a:rPr lang="en-US" sz="2000" dirty="0"/>
              <a:t>a collection of tools for portable builds. These in particular include Autoconf and </a:t>
            </a:r>
            <a:r>
              <a:rPr lang="en-US" sz="2000" dirty="0" err="1"/>
              <a:t>Automake</a:t>
            </a:r>
            <a:r>
              <a:rPr lang="en-US" sz="2000" dirty="0"/>
              <a:t>, cross-platform tools that together generate appropriate localized </a:t>
            </a:r>
            <a:r>
              <a:rPr lang="en-US" sz="2000" dirty="0" err="1"/>
              <a:t>makefiles</a:t>
            </a:r>
            <a:r>
              <a:rPr lang="en-US" altLang="en-US" sz="2000" dirty="0">
                <a:solidFill>
                  <a:schemeClr val="tx1"/>
                </a:solidFill>
              </a:rPr>
              <a:t>).</a:t>
            </a:r>
          </a:p>
          <a:p>
            <a:pPr eaLnBrk="0" fontAlgn="base" hangingPunct="0">
              <a:spcBef>
                <a:spcPct val="0"/>
              </a:spcBef>
              <a:spcAft>
                <a:spcPct val="0"/>
              </a:spcAft>
              <a:buSzTx/>
            </a:pPr>
            <a:r>
              <a:rPr lang="en-US" altLang="en-US" sz="2000" dirty="0">
                <a:solidFill>
                  <a:schemeClr val="tx1"/>
                </a:solidFill>
              </a:rPr>
              <a:t>Other means of automation include </a:t>
            </a:r>
          </a:p>
          <a:p>
            <a:pPr lvl="1" eaLnBrk="0" fontAlgn="base" hangingPunct="0">
              <a:spcBef>
                <a:spcPct val="0"/>
              </a:spcBef>
              <a:spcAft>
                <a:spcPct val="0"/>
              </a:spcAft>
              <a:buSzTx/>
            </a:pPr>
            <a:r>
              <a:rPr lang="en-US" altLang="en-US" sz="2000" dirty="0">
                <a:solidFill>
                  <a:schemeClr val="tx1"/>
                </a:solidFill>
              </a:rPr>
              <a:t>Continuous integration tools,</a:t>
            </a:r>
          </a:p>
          <a:p>
            <a:pPr lvl="1" eaLnBrk="0" fontAlgn="base" hangingPunct="0">
              <a:spcBef>
                <a:spcPct val="0"/>
              </a:spcBef>
              <a:spcAft>
                <a:spcPct val="0"/>
              </a:spcAft>
              <a:buSzTx/>
            </a:pPr>
            <a:r>
              <a:rPr lang="en-US" altLang="en-US" sz="2000" dirty="0">
                <a:solidFill>
                  <a:schemeClr val="tx1"/>
                </a:solidFill>
              </a:rPr>
              <a:t>Configuration management tools,</a:t>
            </a:r>
          </a:p>
          <a:p>
            <a:pPr lvl="1" eaLnBrk="0" fontAlgn="base" hangingPunct="0">
              <a:spcBef>
                <a:spcPct val="0"/>
              </a:spcBef>
              <a:spcAft>
                <a:spcPct val="0"/>
              </a:spcAft>
              <a:buSzTx/>
            </a:pPr>
            <a:r>
              <a:rPr lang="en-US" altLang="en-US" sz="2000" dirty="0">
                <a:solidFill>
                  <a:schemeClr val="tx1"/>
                </a:solidFill>
              </a:rPr>
              <a:t>Meta-build tools or package managers.</a:t>
            </a:r>
          </a:p>
          <a:p>
            <a:pPr eaLnBrk="0" fontAlgn="base" hangingPunct="0">
              <a:spcBef>
                <a:spcPct val="0"/>
              </a:spcBef>
              <a:spcAft>
                <a:spcPct val="0"/>
              </a:spcAft>
              <a:buSzTx/>
            </a:pPr>
            <a:endParaRPr lang="en-US" altLang="en-US" sz="20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a:p>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4</a:t>
            </a:fld>
            <a:endParaRPr lang="nl-BE" dirty="0"/>
          </a:p>
        </p:txBody>
      </p:sp>
      <p:sp>
        <p:nvSpPr>
          <p:cNvPr id="6" name="TextBox 5"/>
          <p:cNvSpPr txBox="1"/>
          <p:nvPr/>
        </p:nvSpPr>
        <p:spPr>
          <a:xfrm>
            <a:off x="5724128" y="6092667"/>
            <a:ext cx="1728192" cy="307777"/>
          </a:xfrm>
          <a:prstGeom prst="rect">
            <a:avLst/>
          </a:prstGeom>
          <a:noFill/>
        </p:spPr>
        <p:txBody>
          <a:bodyPr wrap="square" rtlCol="0">
            <a:spAutoFit/>
          </a:bodyPr>
          <a:lstStyle/>
          <a:p>
            <a:r>
              <a:rPr lang="en-US" sz="1400" dirty="0">
                <a:solidFill>
                  <a:srgbClr val="1D8DB0"/>
                </a:solidFill>
              </a:rPr>
              <a:t>Source: Wikipedia</a:t>
            </a:r>
          </a:p>
        </p:txBody>
      </p:sp>
    </p:spTree>
    <p:extLst>
      <p:ext uri="{BB962C8B-B14F-4D97-AF65-F5344CB8AC3E}">
        <p14:creationId xmlns:p14="http://schemas.microsoft.com/office/powerpoint/2010/main" val="40386926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automation</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b="1" dirty="0"/>
              <a:t>Questions</a:t>
            </a:r>
            <a:endParaRPr lang="pl-PL" sz="1800" b="1" dirty="0"/>
          </a:p>
          <a:p>
            <a:pPr lvl="1"/>
            <a:r>
              <a:rPr lang="en-US" sz="1800" dirty="0"/>
              <a:t>How can I abbreviate the rules in my </a:t>
            </a:r>
            <a:r>
              <a:rPr lang="en-US" sz="1800" dirty="0" err="1"/>
              <a:t>Makefiles</a:t>
            </a:r>
            <a:r>
              <a:rPr lang="en-US" sz="1800" dirty="0"/>
              <a:t>?</a:t>
            </a:r>
          </a:p>
          <a:p>
            <a:r>
              <a:rPr lang="en-US" sz="1800" b="1" dirty="0"/>
              <a:t>Objectives</a:t>
            </a:r>
            <a:endParaRPr lang="pl-PL" sz="1800" b="1" dirty="0"/>
          </a:p>
          <a:p>
            <a:pPr lvl="1"/>
            <a:r>
              <a:rPr lang="en-US" sz="1800" dirty="0"/>
              <a:t>Use Make automatic variables to remove duplication in a </a:t>
            </a:r>
            <a:r>
              <a:rPr lang="en-US" sz="1800" dirty="0" err="1"/>
              <a:t>Makefile</a:t>
            </a:r>
            <a:r>
              <a:rPr lang="en-US" sz="1800" dirty="0"/>
              <a:t>.</a:t>
            </a:r>
          </a:p>
          <a:p>
            <a:pPr lvl="1"/>
            <a:r>
              <a:rPr lang="en-US" sz="1800" dirty="0"/>
              <a:t>Explain why shell wildcards in dependencies can cause problems.</a:t>
            </a: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40</a:t>
            </a:fld>
            <a:endParaRPr lang="nl-BE" dirty="0"/>
          </a:p>
        </p:txBody>
      </p:sp>
    </p:spTree>
    <p:extLst>
      <p:ext uri="{BB962C8B-B14F-4D97-AF65-F5344CB8AC3E}">
        <p14:creationId xmlns:p14="http://schemas.microsoft.com/office/powerpoint/2010/main" val="15287665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repetition?</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sz="1800" dirty="0"/>
              <a:t>Our </a:t>
            </a:r>
            <a:r>
              <a:rPr lang="en-US" sz="1800" dirty="0" err="1"/>
              <a:t>Makefile</a:t>
            </a:r>
            <a:r>
              <a:rPr lang="en-US" sz="1800" dirty="0"/>
              <a:t> has a lot of </a:t>
            </a:r>
            <a:r>
              <a:rPr lang="en-US" sz="1800" b="1" dirty="0"/>
              <a:t>duplication</a:t>
            </a:r>
            <a:r>
              <a:rPr lang="en-US" sz="1800" dirty="0"/>
              <a:t>. For example, the names of text files and data files are repeated in many places throughout the </a:t>
            </a:r>
            <a:r>
              <a:rPr lang="en-US" sz="1800" dirty="0" err="1"/>
              <a:t>Makefile</a:t>
            </a:r>
            <a:r>
              <a:rPr lang="en-US" sz="1800" dirty="0"/>
              <a:t>. </a:t>
            </a:r>
            <a:endParaRPr lang="pl-PL" sz="1800" dirty="0"/>
          </a:p>
          <a:p>
            <a:pPr marL="0" lvl="0" indent="0" eaLnBrk="0" fontAlgn="base" hangingPunct="0">
              <a:spcBef>
                <a:spcPct val="0"/>
              </a:spcBef>
              <a:spcAft>
                <a:spcPct val="0"/>
              </a:spcAft>
              <a:buSzTx/>
              <a:buNone/>
            </a:pPr>
            <a:endParaRPr lang="pl-PL" sz="1800" dirty="0"/>
          </a:p>
          <a:p>
            <a:pPr eaLnBrk="0" fontAlgn="base" hangingPunct="0">
              <a:spcBef>
                <a:spcPct val="0"/>
              </a:spcBef>
              <a:spcAft>
                <a:spcPct val="0"/>
              </a:spcAft>
              <a:buSzTx/>
            </a:pPr>
            <a:r>
              <a:rPr lang="en-US" sz="1800" dirty="0" err="1"/>
              <a:t>Makefiles</a:t>
            </a:r>
            <a:r>
              <a:rPr lang="en-US" sz="1800" dirty="0"/>
              <a:t> are a form of code and, in any code, </a:t>
            </a:r>
            <a:r>
              <a:rPr lang="en-US" sz="1800" b="1" dirty="0"/>
              <a:t>repeated code</a:t>
            </a:r>
            <a:r>
              <a:rPr lang="en-US" sz="1800" dirty="0"/>
              <a:t> can lead to problems e.g. we rename a data file in one part of the </a:t>
            </a:r>
            <a:r>
              <a:rPr lang="en-US" sz="1800" dirty="0" err="1"/>
              <a:t>Makefile</a:t>
            </a:r>
            <a:r>
              <a:rPr lang="en-US" sz="1800" dirty="0"/>
              <a:t> but </a:t>
            </a:r>
            <a:r>
              <a:rPr lang="en-US" sz="1800" b="1" dirty="0"/>
              <a:t>forget to rename</a:t>
            </a:r>
            <a:r>
              <a:rPr lang="en-US" sz="1800" dirty="0"/>
              <a:t> it elsewhere.</a:t>
            </a:r>
            <a:endParaRPr lang="en-US" altLang="en-US" sz="1800" dirty="0">
              <a:solidFill>
                <a:schemeClr val="tx1"/>
              </a:solidFill>
            </a:endParaRPr>
          </a:p>
          <a:p>
            <a:endParaRPr lang="pl-PL" sz="1800" dirty="0"/>
          </a:p>
          <a:p>
            <a:r>
              <a:rPr lang="en-US" sz="1800" dirty="0"/>
              <a:t>D.R.Y. (</a:t>
            </a:r>
            <a:r>
              <a:rPr lang="en-US" sz="1800" b="1" dirty="0"/>
              <a:t>Don’t Repeat Yourself</a:t>
            </a:r>
            <a:r>
              <a:rPr lang="en-US" sz="1800" dirty="0"/>
              <a:t>)</a:t>
            </a:r>
          </a:p>
          <a:p>
            <a:r>
              <a:rPr lang="en-US" sz="1800" dirty="0"/>
              <a:t>In many programming languages, the bulk of the language features are there to allow the programmer to describe long-winded computational routines as short, expressive, beautiful code. Features in Python or R or Java, such as user-defined variables and functions are useful in part because they mean we don’t have to write out (or think about) all of the details over and over again. This good habit of writing things out only once is known as the “Don’t Repeat Yourself” principle or D.R.Y.</a:t>
            </a:r>
          </a:p>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41</a:t>
            </a:fld>
            <a:endParaRPr lang="nl-BE" dirty="0"/>
          </a:p>
        </p:txBody>
      </p:sp>
    </p:spTree>
    <p:extLst>
      <p:ext uri="{BB962C8B-B14F-4D97-AF65-F5344CB8AC3E}">
        <p14:creationId xmlns:p14="http://schemas.microsoft.com/office/powerpoint/2010/main" val="15287665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automation</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Let us </a:t>
            </a:r>
            <a:r>
              <a:rPr lang="en-US" sz="1800" dirty="0" err="1"/>
              <a:t>remov</a:t>
            </a:r>
            <a:r>
              <a:rPr lang="pl-PL" sz="1800" dirty="0"/>
              <a:t>e</a:t>
            </a:r>
            <a:r>
              <a:rPr lang="en-US" sz="1800" dirty="0"/>
              <a:t> some of the repetition from our </a:t>
            </a:r>
            <a:r>
              <a:rPr lang="en-US" sz="1800" dirty="0" err="1"/>
              <a:t>Makefile</a:t>
            </a:r>
            <a:r>
              <a:rPr lang="en-US" sz="1800" dirty="0"/>
              <a:t>.</a:t>
            </a:r>
          </a:p>
          <a:p>
            <a:r>
              <a:rPr lang="en-US" sz="1800" dirty="0"/>
              <a:t>In </a:t>
            </a:r>
            <a:r>
              <a:rPr lang="en-US" sz="1800" dirty="0">
                <a:latin typeface="Courier New" pitchFamily="49" charset="0"/>
                <a:cs typeface="Courier New" pitchFamily="49" charset="0"/>
              </a:rPr>
              <a:t>results.txt</a:t>
            </a:r>
            <a:r>
              <a:rPr lang="en-US" sz="1800" dirty="0"/>
              <a:t> rule we duplicate the data file names and the name of the results file name:</a:t>
            </a:r>
          </a:p>
          <a:p>
            <a:pPr lvl="1">
              <a:buNone/>
            </a:pPr>
            <a:r>
              <a:rPr lang="en-US" sz="1600" dirty="0">
                <a:latin typeface="Courier New" pitchFamily="49" charset="0"/>
                <a:cs typeface="Courier New" pitchFamily="49" charset="0"/>
              </a:rPr>
              <a:t>results.txt : isles.dat abyss.dat last.dat </a:t>
            </a:r>
            <a:endParaRPr lang="pl-PL" sz="1600" dirty="0">
              <a:latin typeface="Courier New" pitchFamily="49" charset="0"/>
              <a:cs typeface="Courier New" pitchFamily="49" charset="0"/>
            </a:endParaRPr>
          </a:p>
          <a:p>
            <a:pPr lvl="1">
              <a:buNone/>
            </a:pPr>
            <a:r>
              <a:rPr lang="pl-PL" sz="1600" dirty="0">
                <a:latin typeface="Courier New" pitchFamily="49" charset="0"/>
                <a:cs typeface="Courier New" pitchFamily="49" charset="0"/>
              </a:rPr>
              <a:t>	</a:t>
            </a:r>
            <a:r>
              <a:rPr lang="en-US" sz="1600" dirty="0">
                <a:latin typeface="Courier New" pitchFamily="49" charset="0"/>
                <a:cs typeface="Courier New" pitchFamily="49" charset="0"/>
              </a:rPr>
              <a:t>python zipf_test.py abyss.dat isles.dat last.dat &gt; results.txt </a:t>
            </a:r>
          </a:p>
          <a:p>
            <a:r>
              <a:rPr lang="en-US" sz="1800" dirty="0"/>
              <a:t>Looking at the results file name first, we can replace it in the action with </a:t>
            </a:r>
            <a:r>
              <a:rPr lang="en-US" sz="1800" dirty="0">
                <a:latin typeface="Courier New" pitchFamily="49" charset="0"/>
                <a:cs typeface="Courier New" pitchFamily="49" charset="0"/>
              </a:rPr>
              <a:t>$@</a:t>
            </a:r>
            <a:r>
              <a:rPr lang="en-US" sz="1800" dirty="0"/>
              <a:t>:</a:t>
            </a:r>
          </a:p>
          <a:p>
            <a:pPr lvl="1">
              <a:buNone/>
            </a:pPr>
            <a:r>
              <a:rPr lang="en-US" sz="1600" dirty="0">
                <a:latin typeface="Courier New" pitchFamily="49" charset="0"/>
                <a:cs typeface="Courier New" pitchFamily="49" charset="0"/>
              </a:rPr>
              <a:t>results.txt : isles.dat abyss.dat last.dat </a:t>
            </a:r>
            <a:endParaRPr lang="pl-PL" sz="1600" dirty="0">
              <a:latin typeface="Courier New" pitchFamily="49" charset="0"/>
              <a:cs typeface="Courier New" pitchFamily="49" charset="0"/>
            </a:endParaRPr>
          </a:p>
          <a:p>
            <a:pPr lvl="1">
              <a:buNone/>
            </a:pPr>
            <a:r>
              <a:rPr lang="pl-PL" sz="1600" dirty="0">
                <a:latin typeface="Courier New" pitchFamily="49" charset="0"/>
                <a:cs typeface="Courier New" pitchFamily="49" charset="0"/>
              </a:rPr>
              <a:t>	</a:t>
            </a:r>
            <a:r>
              <a:rPr lang="en-US" sz="1600" dirty="0">
                <a:latin typeface="Courier New" pitchFamily="49" charset="0"/>
                <a:cs typeface="Courier New" pitchFamily="49" charset="0"/>
              </a:rPr>
              <a:t>python zipf_test.py abyss.dat isles.dat last.dat &gt; $@ </a:t>
            </a:r>
          </a:p>
          <a:p>
            <a:pPr>
              <a:buClr>
                <a:schemeClr val="tx1"/>
              </a:buClr>
            </a:pPr>
            <a:r>
              <a:rPr lang="en-US" sz="1800" b="1" dirty="0">
                <a:solidFill>
                  <a:srgbClr val="1D8DB0"/>
                </a:solidFill>
                <a:latin typeface="Courier New" pitchFamily="49" charset="0"/>
                <a:cs typeface="Courier New" pitchFamily="49" charset="0"/>
              </a:rPr>
              <a:t>$@</a:t>
            </a:r>
            <a:r>
              <a:rPr lang="en-US" sz="1800" dirty="0"/>
              <a:t> is a Make </a:t>
            </a:r>
            <a:r>
              <a:rPr lang="en-US" sz="1800" b="1" dirty="0"/>
              <a:t>automatic variable</a:t>
            </a:r>
            <a:r>
              <a:rPr lang="en-US" sz="1800" dirty="0"/>
              <a:t> which means ‘</a:t>
            </a:r>
            <a:r>
              <a:rPr lang="en-US" sz="1800" b="1" dirty="0"/>
              <a:t>the target of the current rule</a:t>
            </a:r>
            <a:r>
              <a:rPr lang="en-US" sz="1800" dirty="0"/>
              <a:t>’. When Make is run it will replace this variable with the target name.</a:t>
            </a:r>
          </a:p>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42</a:t>
            </a:fld>
            <a:endParaRPr lang="nl-BE" dirty="0"/>
          </a:p>
        </p:txBody>
      </p:sp>
    </p:spTree>
    <p:extLst>
      <p:ext uri="{BB962C8B-B14F-4D97-AF65-F5344CB8AC3E}">
        <p14:creationId xmlns:p14="http://schemas.microsoft.com/office/powerpoint/2010/main" val="15287665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automation</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We can replace the dependencies in the action with </a:t>
            </a:r>
            <a:r>
              <a:rPr lang="en-US" sz="1800" dirty="0">
                <a:latin typeface="Courier New" pitchFamily="49" charset="0"/>
                <a:cs typeface="Courier New" pitchFamily="49" charset="0"/>
              </a:rPr>
              <a:t>$^</a:t>
            </a:r>
            <a:r>
              <a:rPr lang="en-US" sz="1800" dirty="0"/>
              <a:t>:</a:t>
            </a:r>
          </a:p>
          <a:p>
            <a:pPr lvl="1">
              <a:buNone/>
            </a:pPr>
            <a:r>
              <a:rPr lang="en-US" sz="1800" dirty="0">
                <a:latin typeface="Courier New" pitchFamily="49" charset="0"/>
                <a:cs typeface="Courier New" pitchFamily="49" charset="0"/>
              </a:rPr>
              <a:t>results.txt : isles.dat abyss.dat last.dat </a:t>
            </a:r>
            <a:endParaRPr lang="pl-PL" sz="1800" dirty="0">
              <a:latin typeface="Courier New" pitchFamily="49" charset="0"/>
              <a:cs typeface="Courier New" pitchFamily="49" charset="0"/>
            </a:endParaRPr>
          </a:p>
          <a:p>
            <a:pPr lvl="1">
              <a:buNone/>
            </a:pPr>
            <a:r>
              <a:rPr lang="pl-PL" sz="1800" dirty="0">
                <a:latin typeface="Courier New" pitchFamily="49" charset="0"/>
                <a:cs typeface="Courier New" pitchFamily="49" charset="0"/>
              </a:rPr>
              <a:t>	</a:t>
            </a:r>
            <a:r>
              <a:rPr lang="en-US" sz="1800" dirty="0">
                <a:latin typeface="Courier New" pitchFamily="49" charset="0"/>
                <a:cs typeface="Courier New" pitchFamily="49" charset="0"/>
              </a:rPr>
              <a:t>python zipf_test.py $^ &gt; $@ </a:t>
            </a:r>
          </a:p>
          <a:p>
            <a:pPr>
              <a:buClr>
                <a:schemeClr val="tx1"/>
              </a:buClr>
            </a:pPr>
            <a:r>
              <a:rPr lang="en-US" sz="1800" b="1" dirty="0">
                <a:solidFill>
                  <a:srgbClr val="1D8DB0"/>
                </a:solidFill>
                <a:latin typeface="Courier New" pitchFamily="49" charset="0"/>
                <a:cs typeface="Courier New" pitchFamily="49" charset="0"/>
              </a:rPr>
              <a:t>$^</a:t>
            </a:r>
            <a:r>
              <a:rPr lang="en-US" sz="1800" dirty="0"/>
              <a:t> is another automatic variable which means ‘</a:t>
            </a:r>
            <a:r>
              <a:rPr lang="en-US" sz="1800" b="1" dirty="0"/>
              <a:t>all the dependencies of the current rule</a:t>
            </a:r>
            <a:r>
              <a:rPr lang="en-US" sz="1800" dirty="0"/>
              <a:t>’. Again, when Make is run it will replace this variable with the dependencies.</a:t>
            </a:r>
          </a:p>
          <a:p>
            <a:r>
              <a:rPr lang="pl-PL" sz="1800" dirty="0"/>
              <a:t>If we</a:t>
            </a:r>
            <a:r>
              <a:rPr lang="en-US" sz="1800" dirty="0"/>
              <a:t> update our text files and re-run our rule:</a:t>
            </a:r>
          </a:p>
          <a:p>
            <a:pPr lvl="1">
              <a:buNone/>
            </a:pPr>
            <a:r>
              <a:rPr lang="en-US" sz="1800" dirty="0">
                <a:latin typeface="Courier New" pitchFamily="49" charset="0"/>
                <a:cs typeface="Courier New" pitchFamily="49" charset="0"/>
              </a:rPr>
              <a:t>$ touch books/*.txt </a:t>
            </a:r>
            <a:endParaRPr lang="pl-PL" sz="1800" dirty="0">
              <a:latin typeface="Courier New" pitchFamily="49" charset="0"/>
              <a:cs typeface="Courier New" pitchFamily="49" charset="0"/>
            </a:endParaRPr>
          </a:p>
          <a:p>
            <a:pPr lvl="1">
              <a:buNone/>
            </a:pPr>
            <a:r>
              <a:rPr lang="en-US" sz="1800" dirty="0">
                <a:latin typeface="Courier New" pitchFamily="49" charset="0"/>
                <a:cs typeface="Courier New" pitchFamily="49" charset="0"/>
              </a:rPr>
              <a:t>$ make results.txt </a:t>
            </a:r>
          </a:p>
          <a:p>
            <a:r>
              <a:rPr lang="en-US" sz="1800" dirty="0"/>
              <a:t>We get:</a:t>
            </a:r>
          </a:p>
          <a:p>
            <a:pPr lvl="1">
              <a:buNone/>
            </a:pPr>
            <a:r>
              <a:rPr lang="en-US" sz="1600" dirty="0">
                <a:latin typeface="Courier New" pitchFamily="49" charset="0"/>
                <a:cs typeface="Courier New" pitchFamily="49" charset="0"/>
              </a:rPr>
              <a:t>python wordcount.py books/isles.txt isles.dat </a:t>
            </a:r>
            <a:endParaRPr lang="pl-PL" sz="1600" dirty="0">
              <a:latin typeface="Courier New" pitchFamily="49" charset="0"/>
              <a:cs typeface="Courier New" pitchFamily="49" charset="0"/>
            </a:endParaRPr>
          </a:p>
          <a:p>
            <a:pPr lvl="1">
              <a:buNone/>
            </a:pPr>
            <a:r>
              <a:rPr lang="en-US" sz="1600" dirty="0">
                <a:latin typeface="Courier New" pitchFamily="49" charset="0"/>
                <a:cs typeface="Courier New" pitchFamily="49" charset="0"/>
              </a:rPr>
              <a:t>python wordcount.py books/abyss.txt abyss.dat </a:t>
            </a:r>
            <a:endParaRPr lang="pl-PL" sz="1600" dirty="0">
              <a:latin typeface="Courier New" pitchFamily="49" charset="0"/>
              <a:cs typeface="Courier New" pitchFamily="49" charset="0"/>
            </a:endParaRPr>
          </a:p>
          <a:p>
            <a:pPr lvl="1">
              <a:buNone/>
            </a:pPr>
            <a:r>
              <a:rPr lang="en-US" sz="1600" dirty="0">
                <a:latin typeface="Courier New" pitchFamily="49" charset="0"/>
                <a:cs typeface="Courier New" pitchFamily="49" charset="0"/>
              </a:rPr>
              <a:t>python wordcount.py books/last.txt last.dat </a:t>
            </a:r>
            <a:endParaRPr lang="pl-PL" sz="1600" dirty="0">
              <a:latin typeface="Courier New" pitchFamily="49" charset="0"/>
              <a:cs typeface="Courier New" pitchFamily="49" charset="0"/>
            </a:endParaRPr>
          </a:p>
          <a:p>
            <a:pPr lvl="1">
              <a:buNone/>
            </a:pPr>
            <a:r>
              <a:rPr lang="en-US" sz="1600" dirty="0">
                <a:latin typeface="Courier New" pitchFamily="49" charset="0"/>
                <a:cs typeface="Courier New" pitchFamily="49" charset="0"/>
              </a:rPr>
              <a:t>python zipf_test.py isles.dat abyss.dat last.dat &gt; results.txt</a:t>
            </a:r>
          </a:p>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43</a:t>
            </a:fld>
            <a:endParaRPr lang="nl-BE" dirty="0"/>
          </a:p>
        </p:txBody>
      </p:sp>
    </p:spTree>
    <p:extLst>
      <p:ext uri="{BB962C8B-B14F-4D97-AF65-F5344CB8AC3E}">
        <p14:creationId xmlns:p14="http://schemas.microsoft.com/office/powerpoint/2010/main" val="15287665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automation</a:t>
            </a:r>
            <a:endParaRPr lang="en-US" altLang="en-US" dirty="0"/>
          </a:p>
        </p:txBody>
      </p:sp>
      <p:sp>
        <p:nvSpPr>
          <p:cNvPr id="13315" name="Rectangle 3"/>
          <p:cNvSpPr>
            <a:spLocks noGrp="1" noChangeArrowheads="1"/>
          </p:cNvSpPr>
          <p:nvPr>
            <p:ph type="body" idx="1"/>
          </p:nvPr>
        </p:nvSpPr>
        <p:spPr>
          <a:xfrm>
            <a:off x="540000" y="1349999"/>
            <a:ext cx="8334000" cy="2439042"/>
          </a:xfrm>
        </p:spPr>
        <p:txBody>
          <a:bodyPr/>
          <a:lstStyle/>
          <a:p>
            <a:r>
              <a:rPr lang="en-US" sz="1800" dirty="0"/>
              <a:t>What will happen if you now execute:</a:t>
            </a:r>
          </a:p>
          <a:p>
            <a:pPr lvl="1">
              <a:buNone/>
            </a:pPr>
            <a:r>
              <a:rPr lang="en-US" sz="1800" dirty="0">
                <a:latin typeface="Courier New" pitchFamily="49" charset="0"/>
                <a:cs typeface="Courier New" pitchFamily="49" charset="0"/>
              </a:rPr>
              <a:t>$ touch *.dat </a:t>
            </a:r>
            <a:endParaRPr lang="pl-PL" sz="1800" dirty="0">
              <a:latin typeface="Courier New" pitchFamily="49" charset="0"/>
              <a:cs typeface="Courier New" pitchFamily="49" charset="0"/>
            </a:endParaRPr>
          </a:p>
          <a:p>
            <a:pPr lvl="1">
              <a:buNone/>
            </a:pPr>
            <a:r>
              <a:rPr lang="en-US" sz="1800" dirty="0">
                <a:latin typeface="Courier New" pitchFamily="49" charset="0"/>
                <a:cs typeface="Courier New" pitchFamily="49" charset="0"/>
              </a:rPr>
              <a:t>$ make results.txt </a:t>
            </a:r>
          </a:p>
          <a:p>
            <a:pPr>
              <a:buFont typeface="+mj-lt"/>
              <a:buAutoNum type="arabicPeriod"/>
            </a:pPr>
            <a:r>
              <a:rPr lang="en-US" sz="1600" dirty="0"/>
              <a:t>nothing</a:t>
            </a:r>
          </a:p>
          <a:p>
            <a:pPr>
              <a:buFont typeface="+mj-lt"/>
              <a:buAutoNum type="arabicPeriod"/>
            </a:pPr>
            <a:r>
              <a:rPr lang="en-US" sz="1600" dirty="0"/>
              <a:t>all files recreated</a:t>
            </a:r>
          </a:p>
          <a:p>
            <a:pPr>
              <a:buFont typeface="+mj-lt"/>
              <a:buAutoNum type="arabicPeriod"/>
            </a:pPr>
            <a:r>
              <a:rPr lang="en-US" sz="1600" dirty="0"/>
              <a:t>only .</a:t>
            </a:r>
            <a:r>
              <a:rPr lang="en-US" sz="1600" dirty="0" err="1"/>
              <a:t>dat</a:t>
            </a:r>
            <a:r>
              <a:rPr lang="en-US" sz="1600" dirty="0"/>
              <a:t> files recreated</a:t>
            </a:r>
          </a:p>
          <a:p>
            <a:pPr>
              <a:buFont typeface="+mj-lt"/>
              <a:buAutoNum type="arabicPeriod"/>
            </a:pPr>
            <a:r>
              <a:rPr lang="en-US" sz="1600" dirty="0"/>
              <a:t>only results.txt recreated</a:t>
            </a: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44</a:t>
            </a:fld>
            <a:endParaRPr lang="nl-BE" dirty="0"/>
          </a:p>
        </p:txBody>
      </p:sp>
      <p:sp>
        <p:nvSpPr>
          <p:cNvPr id="5" name="TextBox 4"/>
          <p:cNvSpPr txBox="1"/>
          <p:nvPr/>
        </p:nvSpPr>
        <p:spPr>
          <a:xfrm>
            <a:off x="3203848" y="1700808"/>
            <a:ext cx="6155852" cy="2031325"/>
          </a:xfrm>
          <a:prstGeom prst="rect">
            <a:avLst/>
          </a:prstGeom>
          <a:noFill/>
        </p:spPr>
        <p:txBody>
          <a:bodyPr wrap="none" rtlCol="0">
            <a:spAutoFit/>
          </a:bodyPr>
          <a:lstStyle/>
          <a:p>
            <a:pPr lvl="1">
              <a:buNone/>
            </a:pPr>
            <a:r>
              <a:rPr lang="en-US" sz="1400" dirty="0">
                <a:latin typeface="Courier New" pitchFamily="49" charset="0"/>
                <a:cs typeface="Courier New" pitchFamily="49" charset="0"/>
              </a:rPr>
              <a:t>results.txt : isles.dat abyss.dat last.dat </a:t>
            </a:r>
            <a:endParaRPr lang="pl-PL" sz="1400" dirty="0">
              <a:latin typeface="Courier New" pitchFamily="49" charset="0"/>
              <a:cs typeface="Courier New" pitchFamily="49" charset="0"/>
            </a:endParaRPr>
          </a:p>
          <a:p>
            <a:pPr lvl="1">
              <a:buNone/>
            </a:pPr>
            <a:r>
              <a:rPr lang="pl-PL" sz="1400" dirty="0">
                <a:latin typeface="Courier New" pitchFamily="49" charset="0"/>
                <a:cs typeface="Courier New" pitchFamily="49" charset="0"/>
              </a:rPr>
              <a:t>	</a:t>
            </a:r>
            <a:r>
              <a:rPr lang="en-US" sz="1400" dirty="0">
                <a:latin typeface="Courier New" pitchFamily="49" charset="0"/>
                <a:cs typeface="Courier New" pitchFamily="49" charset="0"/>
              </a:rPr>
              <a:t>python zipf_test.py $^ &gt; $@ </a:t>
            </a:r>
            <a:endParaRPr lang="pl-PL" sz="1400" dirty="0">
              <a:latin typeface="Courier New" pitchFamily="49" charset="0"/>
              <a:cs typeface="Courier New" pitchFamily="49" charset="0"/>
            </a:endParaRPr>
          </a:p>
          <a:p>
            <a:pPr lvl="1">
              <a:buNone/>
            </a:pPr>
            <a:r>
              <a:rPr lang="en-US" sz="1400" dirty="0">
                <a:latin typeface="Courier New" pitchFamily="49" charset="0"/>
                <a:cs typeface="Courier New" pitchFamily="49" charset="0"/>
              </a:rPr>
              <a:t>isles.dat : books/isles.txt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python wordcount.py books/isles.txt isles.dat </a:t>
            </a:r>
            <a:endParaRPr lang="pl-PL" sz="1400" dirty="0">
              <a:latin typeface="Courier New" pitchFamily="49" charset="0"/>
              <a:cs typeface="Courier New" pitchFamily="49" charset="0"/>
            </a:endParaRPr>
          </a:p>
          <a:p>
            <a:pPr lvl="1">
              <a:buNone/>
            </a:pPr>
            <a:r>
              <a:rPr lang="en-US" sz="1400" dirty="0">
                <a:latin typeface="Courier New" pitchFamily="49" charset="0"/>
                <a:cs typeface="Courier New" pitchFamily="49" charset="0"/>
              </a:rPr>
              <a:t>abyss.dat : books/abyss.txt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python wordcount.py books/abyss.txt abyss.dat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last.dat : books/last.txt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python wordcount.py books/last.txt last.dat </a:t>
            </a:r>
            <a:br>
              <a:rPr lang="en-US" sz="1400" dirty="0">
                <a:latin typeface="Courier New" pitchFamily="49" charset="0"/>
                <a:cs typeface="Courier New" pitchFamily="49" charset="0"/>
              </a:rPr>
            </a:br>
            <a:endParaRPr lang="en-US" sz="1400" dirty="0">
              <a:latin typeface="Courier New" pitchFamily="49" charset="0"/>
              <a:cs typeface="Courier New" pitchFamily="49" charset="0"/>
            </a:endParaRPr>
          </a:p>
        </p:txBody>
      </p:sp>
      <p:sp>
        <p:nvSpPr>
          <p:cNvPr id="6" name="Rectangle 3"/>
          <p:cNvSpPr txBox="1">
            <a:spLocks noChangeArrowheads="1"/>
          </p:cNvSpPr>
          <p:nvPr/>
        </p:nvSpPr>
        <p:spPr>
          <a:xfrm>
            <a:off x="540000" y="3789041"/>
            <a:ext cx="8334000" cy="2465175"/>
          </a:xfrm>
          <a:prstGeom prst="rect">
            <a:avLst/>
          </a:prstGeom>
        </p:spPr>
        <p:txBody>
          <a:bodyPr vert="horz" lIns="0" tIns="0" rIns="0" bIns="0" rtlCol="0">
            <a:noAutofit/>
          </a:bodyPr>
          <a:lstStyle/>
          <a:p>
            <a:pPr marL="360000" marR="0" lvl="0" indent="-360000" algn="l" defTabSz="914400" rtl="0" eaLnBrk="1" fontAlgn="auto" latinLnBrk="0" hangingPunct="1">
              <a:lnSpc>
                <a:spcPct val="100000"/>
              </a:lnSpc>
              <a:spcBef>
                <a:spcPts val="580"/>
              </a:spcBef>
              <a:spcAft>
                <a:spcPts val="0"/>
              </a:spcAft>
              <a:buClrTx/>
              <a:buSzPct val="110000"/>
              <a:tabLst/>
              <a:defRPr/>
            </a:pPr>
            <a:r>
              <a:rPr kumimoji="0" lang="en-US" sz="1800" b="1" i="0" u="none" strike="noStrike" kern="1200" cap="none" spc="0" normalizeH="0" baseline="0" noProof="0" dirty="0">
                <a:ln>
                  <a:noFill/>
                </a:ln>
                <a:solidFill>
                  <a:srgbClr val="00407A"/>
                </a:solidFill>
                <a:effectLst/>
                <a:uLnTx/>
                <a:uFillTx/>
                <a:latin typeface="Arial" pitchFamily="34" charset="0"/>
                <a:ea typeface="+mn-ea"/>
                <a:cs typeface="Arial" pitchFamily="34" charset="0"/>
              </a:rPr>
              <a:t>Solution</a:t>
            </a:r>
          </a:p>
          <a:p>
            <a:pPr marL="360000" marR="0" lvl="0" indent="-360000" algn="l" defTabSz="914400" rtl="0" eaLnBrk="1" fontAlgn="auto" latinLnBrk="0" hangingPunct="1">
              <a:lnSpc>
                <a:spcPct val="100000"/>
              </a:lnSpc>
              <a:spcBef>
                <a:spcPts val="580"/>
              </a:spcBef>
              <a:spcAft>
                <a:spcPts val="0"/>
              </a:spcAft>
              <a:buClrTx/>
              <a:buSzPct val="110000"/>
              <a:buFont typeface="Arial" pitchFamily="34" charset="0"/>
              <a:buChar char="•"/>
              <a:tabLst/>
              <a:defRPr/>
            </a:pPr>
            <a:r>
              <a:rPr kumimoji="0" lang="en-US" sz="1800" b="0" i="0" u="none" strike="noStrike" kern="1200" cap="none" spc="0" normalizeH="0" baseline="0" noProof="0" dirty="0">
                <a:ln>
                  <a:noFill/>
                </a:ln>
                <a:solidFill>
                  <a:srgbClr val="00407A"/>
                </a:solidFill>
                <a:effectLst/>
                <a:uLnTx/>
                <a:uFillTx/>
                <a:latin typeface="Arial" pitchFamily="34" charset="0"/>
                <a:ea typeface="+mn-ea"/>
                <a:cs typeface="Arial" pitchFamily="34" charset="0"/>
              </a:rPr>
              <a:t>4. Only results.txt recreated.</a:t>
            </a:r>
          </a:p>
          <a:p>
            <a:pPr marL="360000" marR="0" lvl="0" indent="-360000" algn="l" defTabSz="914400" rtl="0" eaLnBrk="1" fontAlgn="auto" latinLnBrk="0" hangingPunct="1">
              <a:lnSpc>
                <a:spcPct val="100000"/>
              </a:lnSpc>
              <a:spcBef>
                <a:spcPts val="580"/>
              </a:spcBef>
              <a:spcAft>
                <a:spcPts val="0"/>
              </a:spcAft>
              <a:buClrTx/>
              <a:buSzPct val="110000"/>
              <a:buFont typeface="Arial" pitchFamily="34" charset="0"/>
              <a:buChar char="•"/>
              <a:tabLst/>
              <a:defRPr/>
            </a:pPr>
            <a:r>
              <a:rPr kumimoji="0" lang="en-US" sz="1800" b="0" i="0" u="none" strike="noStrike" kern="1200" cap="none" spc="0" normalizeH="0" baseline="0" noProof="0" dirty="0">
                <a:ln>
                  <a:noFill/>
                </a:ln>
                <a:solidFill>
                  <a:srgbClr val="00407A"/>
                </a:solidFill>
                <a:effectLst/>
                <a:uLnTx/>
                <a:uFillTx/>
                <a:latin typeface="Arial" pitchFamily="34" charset="0"/>
                <a:ea typeface="+mn-ea"/>
                <a:cs typeface="Arial" pitchFamily="34" charset="0"/>
              </a:rPr>
              <a:t>The rules for *.dat are not executed because their corresponding .txt files haven’t been modified.</a:t>
            </a:r>
          </a:p>
          <a:p>
            <a:pPr marL="360000" marR="0" lvl="0" indent="-360000" algn="l" defTabSz="914400" rtl="0" eaLnBrk="1" fontAlgn="auto" latinLnBrk="0" hangingPunct="1">
              <a:lnSpc>
                <a:spcPct val="100000"/>
              </a:lnSpc>
              <a:spcBef>
                <a:spcPts val="580"/>
              </a:spcBef>
              <a:spcAft>
                <a:spcPts val="0"/>
              </a:spcAft>
              <a:buClrTx/>
              <a:buSzPct val="110000"/>
              <a:buFont typeface="Arial" pitchFamily="34" charset="0"/>
              <a:buChar char="•"/>
              <a:tabLst/>
              <a:defRPr/>
            </a:pPr>
            <a:r>
              <a:rPr kumimoji="0" lang="en-US" sz="1800" b="0" i="0" u="none" strike="noStrike" kern="1200" cap="none" spc="0" normalizeH="0" baseline="0" noProof="0" dirty="0">
                <a:ln>
                  <a:noFill/>
                </a:ln>
                <a:solidFill>
                  <a:srgbClr val="00407A"/>
                </a:solidFill>
                <a:effectLst/>
                <a:uLnTx/>
                <a:uFillTx/>
                <a:latin typeface="Arial" pitchFamily="34" charset="0"/>
                <a:ea typeface="+mn-ea"/>
                <a:cs typeface="Arial" pitchFamily="34" charset="0"/>
              </a:rPr>
              <a:t>If you run:</a:t>
            </a:r>
          </a:p>
          <a:p>
            <a:pPr marL="817200" lvl="1" indent="-360000">
              <a:spcBef>
                <a:spcPts val="580"/>
              </a:spcBef>
              <a:buSzPct val="110000"/>
            </a:pPr>
            <a:r>
              <a:rPr kumimoji="0" lang="en-US" sz="1600" b="0" i="0" u="none" strike="noStrike" kern="1200" cap="none" spc="0" normalizeH="0" baseline="0" noProof="0" dirty="0">
                <a:ln>
                  <a:noFill/>
                </a:ln>
                <a:solidFill>
                  <a:srgbClr val="00407A"/>
                </a:solidFill>
                <a:effectLst/>
                <a:uLnTx/>
                <a:uFillTx/>
                <a:latin typeface="Courier New" pitchFamily="49" charset="0"/>
                <a:cs typeface="Courier New" pitchFamily="49" charset="0"/>
              </a:rPr>
              <a:t>$ touch books/*.txt </a:t>
            </a:r>
            <a:endParaRPr kumimoji="0" lang="pl-PL" sz="1600" b="0" i="0" u="none" strike="noStrike" kern="1200" cap="none" spc="0" normalizeH="0" baseline="0" noProof="0" dirty="0">
              <a:ln>
                <a:noFill/>
              </a:ln>
              <a:solidFill>
                <a:srgbClr val="00407A"/>
              </a:solidFill>
              <a:effectLst/>
              <a:uLnTx/>
              <a:uFillTx/>
              <a:latin typeface="Courier New" pitchFamily="49" charset="0"/>
              <a:cs typeface="Courier New" pitchFamily="49" charset="0"/>
            </a:endParaRPr>
          </a:p>
          <a:p>
            <a:pPr marL="817200" lvl="1" indent="-360000">
              <a:spcBef>
                <a:spcPts val="580"/>
              </a:spcBef>
              <a:buSzPct val="110000"/>
            </a:pPr>
            <a:r>
              <a:rPr kumimoji="0" lang="en-US" sz="1600" b="0" i="0" u="none" strike="noStrike" kern="1200" cap="none" spc="0" normalizeH="0" baseline="0" noProof="0" dirty="0">
                <a:ln>
                  <a:noFill/>
                </a:ln>
                <a:solidFill>
                  <a:srgbClr val="00407A"/>
                </a:solidFill>
                <a:effectLst/>
                <a:uLnTx/>
                <a:uFillTx/>
                <a:latin typeface="Courier New" pitchFamily="49" charset="0"/>
                <a:cs typeface="Courier New" pitchFamily="49" charset="0"/>
              </a:rPr>
              <a:t>$ make results.txt </a:t>
            </a:r>
          </a:p>
          <a:p>
            <a:pPr marL="360000" marR="0" lvl="0" indent="-360000" algn="l" defTabSz="914400" rtl="0" eaLnBrk="1" fontAlgn="auto" latinLnBrk="0" hangingPunct="1">
              <a:lnSpc>
                <a:spcPct val="100000"/>
              </a:lnSpc>
              <a:spcBef>
                <a:spcPts val="580"/>
              </a:spcBef>
              <a:spcAft>
                <a:spcPts val="0"/>
              </a:spcAft>
              <a:buClrTx/>
              <a:buSzPct val="110000"/>
              <a:buFont typeface="Arial" pitchFamily="34" charset="0"/>
              <a:buChar char="•"/>
              <a:tabLst/>
              <a:defRPr/>
            </a:pPr>
            <a:r>
              <a:rPr kumimoji="0" lang="en-US" sz="1800" b="0" i="0" u="none" strike="noStrike" kern="1200" cap="none" spc="0" normalizeH="0" baseline="0" noProof="0" dirty="0">
                <a:ln>
                  <a:noFill/>
                </a:ln>
                <a:solidFill>
                  <a:srgbClr val="00407A"/>
                </a:solidFill>
                <a:effectLst/>
                <a:uLnTx/>
                <a:uFillTx/>
                <a:latin typeface="Arial" pitchFamily="34" charset="0"/>
                <a:ea typeface="+mn-ea"/>
                <a:cs typeface="Arial" pitchFamily="34" charset="0"/>
              </a:rPr>
              <a:t>you will find that the .</a:t>
            </a:r>
            <a:r>
              <a:rPr kumimoji="0" lang="en-US" sz="1800" b="0" i="0" u="none" strike="noStrike" kern="1200" cap="none" spc="0" normalizeH="0" baseline="0" noProof="0" dirty="0" err="1">
                <a:ln>
                  <a:noFill/>
                </a:ln>
                <a:solidFill>
                  <a:srgbClr val="00407A"/>
                </a:solidFill>
                <a:effectLst/>
                <a:uLnTx/>
                <a:uFillTx/>
                <a:latin typeface="Arial" pitchFamily="34" charset="0"/>
                <a:ea typeface="+mn-ea"/>
                <a:cs typeface="Arial" pitchFamily="34" charset="0"/>
              </a:rPr>
              <a:t>dat</a:t>
            </a:r>
            <a:r>
              <a:rPr kumimoji="0" lang="en-US" sz="1800" b="0" i="0" u="none" strike="noStrike" kern="1200" cap="none" spc="0" normalizeH="0" baseline="0" noProof="0" dirty="0">
                <a:ln>
                  <a:noFill/>
                </a:ln>
                <a:solidFill>
                  <a:srgbClr val="00407A"/>
                </a:solidFill>
                <a:effectLst/>
                <a:uLnTx/>
                <a:uFillTx/>
                <a:latin typeface="Arial" pitchFamily="34" charset="0"/>
                <a:ea typeface="+mn-ea"/>
                <a:cs typeface="Arial" pitchFamily="34" charset="0"/>
              </a:rPr>
              <a:t> files as well as results.txt are recreated.</a:t>
            </a:r>
            <a:endParaRPr kumimoji="0" lang="en-US" altLang="en-US" sz="1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52876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automation</a:t>
            </a:r>
            <a:endParaRPr lang="en-US" altLang="en-US" dirty="0"/>
          </a:p>
        </p:txBody>
      </p:sp>
      <p:sp>
        <p:nvSpPr>
          <p:cNvPr id="13315" name="Rectangle 3"/>
          <p:cNvSpPr>
            <a:spLocks noGrp="1" noChangeArrowheads="1"/>
          </p:cNvSpPr>
          <p:nvPr>
            <p:ph type="body" idx="1"/>
          </p:nvPr>
        </p:nvSpPr>
        <p:spPr>
          <a:xfrm>
            <a:off x="540000" y="1349999"/>
            <a:ext cx="8334000" cy="4095226"/>
          </a:xfrm>
        </p:spPr>
        <p:txBody>
          <a:bodyPr/>
          <a:lstStyle/>
          <a:p>
            <a:r>
              <a:rPr lang="en-US" sz="1800" dirty="0"/>
              <a:t>As we saw, </a:t>
            </a:r>
            <a:r>
              <a:rPr lang="en-US" sz="1800" b="1" dirty="0"/>
              <a:t>$^</a:t>
            </a:r>
            <a:r>
              <a:rPr lang="en-US" sz="1800" dirty="0"/>
              <a:t> means ‘</a:t>
            </a:r>
            <a:r>
              <a:rPr lang="en-US" sz="1800" b="1" dirty="0"/>
              <a:t>all the dependencies of the current rule</a:t>
            </a:r>
            <a:r>
              <a:rPr lang="en-US" sz="1800" dirty="0"/>
              <a:t>’. This works well for results.txt as its action treats all the dependencies the same - as the input for the </a:t>
            </a:r>
            <a:r>
              <a:rPr lang="en-US" sz="1800" dirty="0">
                <a:latin typeface="Courier New" pitchFamily="49" charset="0"/>
                <a:cs typeface="Courier New" pitchFamily="49" charset="0"/>
              </a:rPr>
              <a:t>zipf_test.py </a:t>
            </a:r>
            <a:r>
              <a:rPr lang="en-US" sz="1800" dirty="0">
                <a:latin typeface="+mn-lt"/>
                <a:cs typeface="Courier New" pitchFamily="49" charset="0"/>
              </a:rPr>
              <a:t>script</a:t>
            </a:r>
            <a:r>
              <a:rPr lang="en-US" sz="1800" dirty="0"/>
              <a:t>.</a:t>
            </a:r>
          </a:p>
          <a:p>
            <a:r>
              <a:rPr lang="en-US" sz="1800" dirty="0"/>
              <a:t>However, for some rules, we may want to </a:t>
            </a:r>
            <a:r>
              <a:rPr lang="en-US" sz="1800" b="1" dirty="0"/>
              <a:t>treat the first dependency differently</a:t>
            </a:r>
            <a:r>
              <a:rPr lang="en-US" sz="1800" dirty="0"/>
              <a:t>. For example, our rules for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dat</a:t>
            </a:r>
            <a:r>
              <a:rPr lang="en-US" sz="1800" dirty="0"/>
              <a:t> use their first (and only) dependency specifically as the input file to </a:t>
            </a:r>
            <a:r>
              <a:rPr lang="en-US" sz="1800" dirty="0">
                <a:latin typeface="Courier New" pitchFamily="49" charset="0"/>
                <a:cs typeface="Courier New" pitchFamily="49" charset="0"/>
              </a:rPr>
              <a:t>wordcount.py</a:t>
            </a:r>
            <a:r>
              <a:rPr lang="en-US" sz="1800" dirty="0"/>
              <a:t>. If we add additional dependencies (as we will soon do) then we don’t want these being passed as input files to </a:t>
            </a:r>
            <a:r>
              <a:rPr lang="en-US" sz="1800" dirty="0">
                <a:latin typeface="Courier New" panose="02070309020205020404" pitchFamily="49" charset="0"/>
                <a:cs typeface="Courier New" panose="02070309020205020404" pitchFamily="49" charset="0"/>
              </a:rPr>
              <a:t>wordcount.py</a:t>
            </a:r>
            <a:r>
              <a:rPr lang="en-US" sz="1800" dirty="0"/>
              <a:t> as it expects only one input file to be named when it is invoked.</a:t>
            </a:r>
          </a:p>
          <a:p>
            <a:r>
              <a:rPr lang="en-US" sz="1800" dirty="0"/>
              <a:t>Make provides an automatic variable for this, </a:t>
            </a:r>
            <a:r>
              <a:rPr lang="en-US" sz="1800" b="1" dirty="0">
                <a:solidFill>
                  <a:srgbClr val="1D8DB0"/>
                </a:solidFill>
                <a:latin typeface="Courier New" pitchFamily="49" charset="0"/>
                <a:cs typeface="Courier New" pitchFamily="49" charset="0"/>
              </a:rPr>
              <a:t>$&lt;</a:t>
            </a:r>
            <a:r>
              <a:rPr lang="en-US" sz="1800" dirty="0"/>
              <a:t> which means ‘</a:t>
            </a:r>
            <a:r>
              <a:rPr lang="en-US" sz="1800" b="1" dirty="0"/>
              <a:t>the first dependency of the current rule</a:t>
            </a:r>
            <a:r>
              <a:rPr lang="en-US" sz="1800" dirty="0"/>
              <a:t>’.</a:t>
            </a:r>
          </a:p>
          <a:p>
            <a:pPr marL="0" lvl="0" indent="0" eaLnBrk="0" fontAlgn="base" hangingPunct="0">
              <a:spcBef>
                <a:spcPct val="0"/>
              </a:spcBef>
              <a:spcAft>
                <a:spcPct val="0"/>
              </a:spcAft>
              <a:buSzTx/>
              <a:buFontTx/>
              <a:buChar char="•"/>
            </a:pPr>
            <a:endParaRPr lang="en-US" altLang="en-US" sz="18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45</a:t>
            </a:fld>
            <a:endParaRPr lang="nl-BE" dirty="0"/>
          </a:p>
        </p:txBody>
      </p:sp>
    </p:spTree>
    <p:extLst>
      <p:ext uri="{BB962C8B-B14F-4D97-AF65-F5344CB8AC3E}">
        <p14:creationId xmlns:p14="http://schemas.microsoft.com/office/powerpoint/2010/main" val="35049002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automation</a:t>
            </a:r>
            <a:endParaRPr lang="en-US" altLang="en-US" dirty="0"/>
          </a:p>
        </p:txBody>
      </p:sp>
      <p:sp>
        <p:nvSpPr>
          <p:cNvPr id="13315" name="Rectangle 3"/>
          <p:cNvSpPr>
            <a:spLocks noGrp="1" noChangeArrowheads="1"/>
          </p:cNvSpPr>
          <p:nvPr>
            <p:ph type="body" idx="1"/>
          </p:nvPr>
        </p:nvSpPr>
        <p:spPr>
          <a:xfrm>
            <a:off x="540000" y="1349999"/>
            <a:ext cx="8334000" cy="3087114"/>
          </a:xfrm>
        </p:spPr>
        <p:txBody>
          <a:bodyPr/>
          <a:lstStyle/>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r>
              <a:rPr lang="en-US" altLang="en-US" b="1" dirty="0">
                <a:solidFill>
                  <a:schemeClr val="tx1"/>
                </a:solidFill>
              </a:rPr>
              <a:t>Key Points</a:t>
            </a:r>
          </a:p>
          <a:p>
            <a:pPr marL="358775" lvl="0" indent="-358775" eaLnBrk="0" fontAlgn="base" hangingPunct="0">
              <a:spcBef>
                <a:spcPct val="0"/>
              </a:spcBef>
              <a:spcAft>
                <a:spcPct val="0"/>
              </a:spcAft>
              <a:buSzTx/>
              <a:buFontTx/>
              <a:buChar char="•"/>
            </a:pPr>
            <a:r>
              <a:rPr lang="en-US" altLang="en-US" dirty="0">
                <a:solidFill>
                  <a:schemeClr val="tx1"/>
                </a:solidFill>
              </a:rPr>
              <a:t>Use </a:t>
            </a:r>
            <a:r>
              <a:rPr lang="en-US" altLang="en-US" b="1" dirty="0">
                <a:solidFill>
                  <a:srgbClr val="1D8DB0"/>
                </a:solidFill>
                <a:latin typeface="Arial Unicode MS"/>
              </a:rPr>
              <a:t>$@</a:t>
            </a:r>
            <a:r>
              <a:rPr lang="en-US" altLang="en-US" dirty="0">
                <a:solidFill>
                  <a:schemeClr val="tx1"/>
                </a:solidFill>
              </a:rPr>
              <a:t> to refer to the target of the current rule.</a:t>
            </a:r>
          </a:p>
          <a:p>
            <a:pPr marL="358775" lvl="0" indent="-358775" eaLnBrk="0" fontAlgn="base" hangingPunct="0">
              <a:spcBef>
                <a:spcPct val="0"/>
              </a:spcBef>
              <a:spcAft>
                <a:spcPct val="0"/>
              </a:spcAft>
              <a:buSzTx/>
              <a:buFontTx/>
              <a:buChar char="•"/>
            </a:pPr>
            <a:r>
              <a:rPr lang="en-US" altLang="en-US" dirty="0">
                <a:solidFill>
                  <a:schemeClr val="tx1"/>
                </a:solidFill>
              </a:rPr>
              <a:t>Use </a:t>
            </a:r>
            <a:r>
              <a:rPr lang="en-US" altLang="en-US" b="1" dirty="0">
                <a:solidFill>
                  <a:srgbClr val="1D8DB0"/>
                </a:solidFill>
                <a:latin typeface="Arial Unicode MS"/>
              </a:rPr>
              <a:t>$^</a:t>
            </a:r>
            <a:r>
              <a:rPr lang="en-US" altLang="en-US" dirty="0">
                <a:solidFill>
                  <a:schemeClr val="tx1"/>
                </a:solidFill>
              </a:rPr>
              <a:t> to refer to all dependencies of the current rule.</a:t>
            </a:r>
          </a:p>
          <a:p>
            <a:pPr marL="358775" lvl="0" indent="-358775" eaLnBrk="0" fontAlgn="base" hangingPunct="0">
              <a:spcBef>
                <a:spcPct val="0"/>
              </a:spcBef>
              <a:spcAft>
                <a:spcPct val="0"/>
              </a:spcAft>
              <a:buSzTx/>
              <a:buFontTx/>
              <a:buChar char="•"/>
            </a:pPr>
            <a:r>
              <a:rPr lang="en-US" altLang="en-US" dirty="0">
                <a:solidFill>
                  <a:schemeClr val="tx1"/>
                </a:solidFill>
              </a:rPr>
              <a:t>Use </a:t>
            </a:r>
            <a:r>
              <a:rPr lang="en-US" altLang="en-US" b="1" dirty="0">
                <a:solidFill>
                  <a:srgbClr val="1D8DB0"/>
                </a:solidFill>
                <a:latin typeface="Arial Unicode MS"/>
              </a:rPr>
              <a:t>$&lt;</a:t>
            </a:r>
            <a:r>
              <a:rPr lang="en-US" altLang="en-US" b="1" dirty="0">
                <a:solidFill>
                  <a:schemeClr val="tx1"/>
                </a:solidFill>
              </a:rPr>
              <a:t> </a:t>
            </a:r>
            <a:r>
              <a:rPr lang="en-US" altLang="en-US" dirty="0">
                <a:solidFill>
                  <a:schemeClr val="tx1"/>
                </a:solidFill>
              </a:rPr>
              <a:t>to refer to the first dependency of the current rule.</a:t>
            </a:r>
          </a:p>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46</a:t>
            </a:fld>
            <a:endParaRPr lang="nl-BE" dirty="0"/>
          </a:p>
        </p:txBody>
      </p:sp>
    </p:spTree>
    <p:extLst>
      <p:ext uri="{BB962C8B-B14F-4D97-AF65-F5344CB8AC3E}">
        <p14:creationId xmlns:p14="http://schemas.microsoft.com/office/powerpoint/2010/main" val="35049002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107504" y="1412776"/>
            <a:ext cx="8461448" cy="5256584"/>
          </a:xfrm>
        </p:spPr>
        <p:txBody>
          <a:bodyPr lIns="0"/>
          <a:lstStyle/>
          <a:p>
            <a:endParaRPr lang="pl-PL" sz="1800" dirty="0">
              <a:latin typeface="+mj-lt"/>
              <a:cs typeface="Courier New" pitchFamily="49" charset="0"/>
            </a:endParaRPr>
          </a:p>
          <a:p>
            <a:r>
              <a:rPr lang="en-US" sz="1800" dirty="0">
                <a:latin typeface="+mj-lt"/>
              </a:rPr>
              <a:t>Rewrite each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dat</a:t>
            </a:r>
            <a:r>
              <a:rPr lang="en-US" sz="1800" dirty="0">
                <a:latin typeface="+mj-lt"/>
              </a:rPr>
              <a:t> rule to use the automatic variables </a:t>
            </a:r>
            <a:r>
              <a:rPr lang="en-US" sz="1800" dirty="0">
                <a:latin typeface="Courier New" pitchFamily="49" charset="0"/>
                <a:cs typeface="Courier New" pitchFamily="49" charset="0"/>
              </a:rPr>
              <a:t>$@</a:t>
            </a:r>
            <a:r>
              <a:rPr lang="en-US" sz="1800" dirty="0">
                <a:latin typeface="+mj-lt"/>
              </a:rPr>
              <a:t> (‘the target of the current rule’) and </a:t>
            </a:r>
            <a:r>
              <a:rPr lang="en-US" sz="1800" dirty="0">
                <a:latin typeface="Courier New" pitchFamily="49" charset="0"/>
                <a:cs typeface="Courier New" pitchFamily="49" charset="0"/>
              </a:rPr>
              <a:t>$&lt;</a:t>
            </a:r>
            <a:r>
              <a:rPr lang="en-US" sz="1800" dirty="0">
                <a:latin typeface="+mj-lt"/>
              </a:rPr>
              <a:t> (‘the first dependency of the current rule’). </a:t>
            </a:r>
            <a:endParaRPr lang="pl-PL" sz="1800" dirty="0">
              <a:latin typeface="+mj-lt"/>
            </a:endParaRPr>
          </a:p>
          <a:p>
            <a:r>
              <a:rPr lang="en-US" sz="1800" dirty="0" err="1">
                <a:latin typeface="+mj-lt"/>
              </a:rPr>
              <a:t>Makefile</a:t>
            </a:r>
            <a:r>
              <a:rPr lang="en-US" sz="1800" dirty="0">
                <a:latin typeface="+mj-lt"/>
              </a:rPr>
              <a:t> before the challenge.</a:t>
            </a:r>
            <a:endParaRPr lang="pl-PL" sz="1800" dirty="0">
              <a:latin typeface="+mj-lt"/>
            </a:endParaRPr>
          </a:p>
          <a:p>
            <a:pPr>
              <a:buNone/>
            </a:pPr>
            <a:r>
              <a:rPr lang="pl-PL" sz="1600" dirty="0">
                <a:latin typeface="Courier New" pitchFamily="49" charset="0"/>
                <a:cs typeface="Courier New" pitchFamily="49" charset="0"/>
              </a:rPr>
              <a:t>   </a:t>
            </a:r>
            <a:endParaRPr lang="en-US" sz="1600" dirty="0">
              <a:latin typeface="Courier New" pitchFamily="49" charset="0"/>
              <a:cs typeface="Courier New" pitchFamily="49" charset="0"/>
            </a:endParaRPr>
          </a:p>
          <a:p>
            <a:endParaRPr lang="pl-PL" altLang="en-US" sz="1600" dirty="0">
              <a:latin typeface="Courier New" pitchFamily="49" charset="0"/>
              <a:cs typeface="Courier New" pitchFamily="49" charset="0"/>
            </a:endParaRPr>
          </a:p>
          <a:p>
            <a:endParaRPr lang="pl-PL" altLang="en-US" sz="1800" dirty="0">
              <a:latin typeface="+mj-lt"/>
              <a:cs typeface="Courier New" pitchFamily="49" charset="0"/>
            </a:endParaRPr>
          </a:p>
          <a:p>
            <a:endParaRPr lang="nl-BE" altLang="en-US" sz="1800" dirty="0">
              <a:latin typeface="+mj-lt"/>
              <a:cs typeface="Courier New" pitchFamily="49" charset="0"/>
            </a:endParaRPr>
          </a:p>
        </p:txBody>
      </p:sp>
      <p:sp>
        <p:nvSpPr>
          <p:cNvPr id="48130" name="Titel 1"/>
          <p:cNvSpPr>
            <a:spLocks noGrp="1"/>
          </p:cNvSpPr>
          <p:nvPr>
            <p:ph type="title"/>
          </p:nvPr>
        </p:nvSpPr>
        <p:spPr/>
        <p:txBody>
          <a:bodyPr/>
          <a:lstStyle/>
          <a:p>
            <a:r>
              <a:rPr lang="nl-BE" altLang="en-US" dirty="0" err="1"/>
              <a:t>Hands-on</a:t>
            </a:r>
            <a:r>
              <a:rPr lang="pl-PL" altLang="en-US" dirty="0"/>
              <a:t> 3</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47</a:t>
            </a:fld>
            <a:endParaRPr lang="nl-BE" dirty="0"/>
          </a:p>
        </p:txBody>
      </p:sp>
    </p:spTree>
    <p:extLst>
      <p:ext uri="{BB962C8B-B14F-4D97-AF65-F5344CB8AC3E}">
        <p14:creationId xmlns:p14="http://schemas.microsoft.com/office/powerpoint/2010/main" val="38037698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0" y="1196752"/>
            <a:ext cx="8568952" cy="5256584"/>
          </a:xfrm>
        </p:spPr>
        <p:txBody>
          <a:bodyPr lIns="0"/>
          <a:lstStyle/>
          <a:p>
            <a:pPr>
              <a:buNone/>
            </a:pPr>
            <a:r>
              <a:rPr lang="pl-PL" sz="1600" dirty="0">
                <a:latin typeface="Courier New" pitchFamily="49" charset="0"/>
                <a:cs typeface="Courier New" pitchFamily="49" charset="0"/>
              </a:rPr>
              <a:t>   </a:t>
            </a:r>
            <a:r>
              <a:rPr lang="en-US" sz="1600" dirty="0">
                <a:latin typeface="Courier New" pitchFamily="49" charset="0"/>
                <a:cs typeface="Courier New" pitchFamily="49" charset="0"/>
              </a:rPr>
              <a:t># Generate summary table.</a:t>
            </a:r>
            <a:br>
              <a:rPr lang="en-US" sz="1600" dirty="0">
                <a:latin typeface="Courier New" pitchFamily="49" charset="0"/>
                <a:cs typeface="Courier New" pitchFamily="49" charset="0"/>
              </a:rPr>
            </a:br>
            <a:r>
              <a:rPr lang="en-US" sz="1600" dirty="0">
                <a:latin typeface="Courier New" pitchFamily="49" charset="0"/>
                <a:cs typeface="Courier New" pitchFamily="49" charset="0"/>
              </a:rPr>
              <a:t>results.txt : *.dat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python zipf_test.py $^ &gt; $@</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r>
              <a:rPr lang="en-US" sz="1600" dirty="0">
                <a:latin typeface="Courier New" pitchFamily="49" charset="0"/>
                <a:cs typeface="Courier New" pitchFamily="49" charset="0"/>
              </a:rPr>
              <a:t># Count words.</a:t>
            </a:r>
            <a:br>
              <a:rPr lang="en-US" sz="1600" dirty="0">
                <a:latin typeface="Courier New" pitchFamily="49" charset="0"/>
                <a:cs typeface="Courier New" pitchFamily="49" charset="0"/>
              </a:rPr>
            </a:br>
            <a:r>
              <a:rPr lang="en-US" sz="1600" dirty="0">
                <a:latin typeface="Courier New" pitchFamily="49" charset="0"/>
                <a:cs typeface="Courier New" pitchFamily="49" charset="0"/>
              </a:rPr>
              <a:t>.PHONY : </a:t>
            </a:r>
            <a:r>
              <a:rPr lang="en-US" sz="1600" dirty="0" err="1">
                <a:latin typeface="Courier New" pitchFamily="49" charset="0"/>
                <a:cs typeface="Courier New" pitchFamily="49" charset="0"/>
              </a:rPr>
              <a:t>dats</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dats</a:t>
            </a:r>
            <a:r>
              <a:rPr lang="en-US" sz="1600" dirty="0">
                <a:latin typeface="Courier New" pitchFamily="49" charset="0"/>
                <a:cs typeface="Courier New" pitchFamily="49" charset="0"/>
              </a:rPr>
              <a:t> : isles.dat abyss.dat last.dat</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r>
              <a:rPr lang="en-US" sz="1600" dirty="0">
                <a:latin typeface="Courier New" pitchFamily="49" charset="0"/>
                <a:cs typeface="Courier New" pitchFamily="49" charset="0"/>
              </a:rPr>
              <a:t>isles.dat : books/isles.txt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python wordcount.py books/isles.txt isles.dat</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r>
              <a:rPr lang="en-US" sz="1600" dirty="0">
                <a:latin typeface="Courier New" pitchFamily="49" charset="0"/>
                <a:cs typeface="Courier New" pitchFamily="49" charset="0"/>
              </a:rPr>
              <a:t>abyss.dat : books/abyss.txt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python wordcount.py books/abyss.txt abyss.dat</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r>
              <a:rPr lang="en-US" sz="1600" dirty="0">
                <a:latin typeface="Courier New" pitchFamily="49" charset="0"/>
                <a:cs typeface="Courier New" pitchFamily="49" charset="0"/>
              </a:rPr>
              <a:t>last.dat : books/last.txt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python wordcount.py books/last.txt last.dat</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r>
              <a:rPr lang="en-US" sz="1600" dirty="0">
                <a:latin typeface="Courier New" pitchFamily="49" charset="0"/>
                <a:cs typeface="Courier New" pitchFamily="49" charset="0"/>
              </a:rPr>
              <a:t>.PHONY : clean</a:t>
            </a:r>
            <a:br>
              <a:rPr lang="en-US" sz="1600" dirty="0">
                <a:latin typeface="Courier New" pitchFamily="49" charset="0"/>
                <a:cs typeface="Courier New" pitchFamily="49" charset="0"/>
              </a:rPr>
            </a:br>
            <a:r>
              <a:rPr lang="en-US" sz="1600" dirty="0">
                <a:latin typeface="Courier New" pitchFamily="49" charset="0"/>
                <a:cs typeface="Courier New" pitchFamily="49" charset="0"/>
              </a:rPr>
              <a:t>clean :</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rm -f *.dat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rm -f results.txt</a:t>
            </a:r>
            <a:br>
              <a:rPr lang="en-US" sz="1600" dirty="0">
                <a:latin typeface="Courier New" pitchFamily="49" charset="0"/>
                <a:cs typeface="Courier New" pitchFamily="49" charset="0"/>
              </a:rPr>
            </a:br>
            <a:endParaRPr lang="en-US" sz="1600" dirty="0">
              <a:latin typeface="Courier New" pitchFamily="49" charset="0"/>
              <a:cs typeface="Courier New" pitchFamily="49" charset="0"/>
            </a:endParaRPr>
          </a:p>
          <a:p>
            <a:endParaRPr lang="en-US" sz="1600" dirty="0">
              <a:latin typeface="Courier New" pitchFamily="49" charset="0"/>
              <a:cs typeface="Courier New" pitchFamily="49" charset="0"/>
            </a:endParaRPr>
          </a:p>
          <a:p>
            <a:endParaRPr lang="pl-PL" altLang="en-US" sz="1600" dirty="0">
              <a:latin typeface="Courier New" pitchFamily="49" charset="0"/>
              <a:cs typeface="Courier New" pitchFamily="49" charset="0"/>
            </a:endParaRPr>
          </a:p>
          <a:p>
            <a:endParaRPr lang="pl-PL" altLang="en-US" sz="1800" dirty="0">
              <a:latin typeface="+mj-lt"/>
              <a:cs typeface="Courier New" pitchFamily="49" charset="0"/>
            </a:endParaRPr>
          </a:p>
          <a:p>
            <a:endParaRPr lang="nl-BE" altLang="en-US" sz="1800" dirty="0">
              <a:latin typeface="+mj-lt"/>
              <a:cs typeface="Courier New" pitchFamily="49" charset="0"/>
            </a:endParaRPr>
          </a:p>
        </p:txBody>
      </p:sp>
      <p:sp>
        <p:nvSpPr>
          <p:cNvPr id="48130" name="Titel 1"/>
          <p:cNvSpPr>
            <a:spLocks noGrp="1"/>
          </p:cNvSpPr>
          <p:nvPr>
            <p:ph type="title"/>
          </p:nvPr>
        </p:nvSpPr>
        <p:spPr/>
        <p:txBody>
          <a:bodyPr/>
          <a:lstStyle/>
          <a:p>
            <a:r>
              <a:rPr lang="nl-BE" altLang="en-US" dirty="0" err="1"/>
              <a:t>Hands-on</a:t>
            </a:r>
            <a:r>
              <a:rPr lang="pl-PL" altLang="en-US" dirty="0"/>
              <a:t> 3 (original)</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48</a:t>
            </a:fld>
            <a:endParaRPr lang="nl-BE" dirty="0"/>
          </a:p>
        </p:txBody>
      </p:sp>
    </p:spTree>
    <p:extLst>
      <p:ext uri="{BB962C8B-B14F-4D97-AF65-F5344CB8AC3E}">
        <p14:creationId xmlns:p14="http://schemas.microsoft.com/office/powerpoint/2010/main" val="38037698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0" y="1196752"/>
            <a:ext cx="8568952" cy="5256584"/>
          </a:xfrm>
        </p:spPr>
        <p:txBody>
          <a:bodyPr lIns="0"/>
          <a:lstStyle/>
          <a:p>
            <a:pPr>
              <a:buNone/>
            </a:pPr>
            <a:r>
              <a:rPr lang="pl-PL" sz="1600" dirty="0">
                <a:latin typeface="Courier New" pitchFamily="49" charset="0"/>
                <a:cs typeface="Courier New" pitchFamily="49" charset="0"/>
              </a:rPr>
              <a:t>   </a:t>
            </a:r>
            <a:r>
              <a:rPr lang="en-US" sz="1600" dirty="0">
                <a:latin typeface="Courier New" pitchFamily="49" charset="0"/>
                <a:cs typeface="Courier New" pitchFamily="49" charset="0"/>
              </a:rPr>
              <a:t># Generate summary table.</a:t>
            </a:r>
            <a:br>
              <a:rPr lang="en-US" sz="1600" dirty="0">
                <a:latin typeface="Courier New" pitchFamily="49" charset="0"/>
                <a:cs typeface="Courier New" pitchFamily="49" charset="0"/>
              </a:rPr>
            </a:br>
            <a:r>
              <a:rPr lang="en-US" sz="1600" dirty="0">
                <a:latin typeface="Courier New" pitchFamily="49" charset="0"/>
                <a:cs typeface="Courier New" pitchFamily="49" charset="0"/>
              </a:rPr>
              <a:t>results.txt : isles.dat abyss.dat last.dat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python zipf_test.py $^ &gt; $@</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r>
              <a:rPr lang="en-US" sz="1600" dirty="0">
                <a:latin typeface="Courier New" pitchFamily="49" charset="0"/>
                <a:cs typeface="Courier New" pitchFamily="49" charset="0"/>
              </a:rPr>
              <a:t># Count words.</a:t>
            </a:r>
            <a:br>
              <a:rPr lang="en-US" sz="1600" dirty="0">
                <a:latin typeface="Courier New" pitchFamily="49" charset="0"/>
                <a:cs typeface="Courier New" pitchFamily="49" charset="0"/>
              </a:rPr>
            </a:br>
            <a:r>
              <a:rPr lang="en-US" sz="1600" dirty="0">
                <a:latin typeface="Courier New" pitchFamily="49" charset="0"/>
                <a:cs typeface="Courier New" pitchFamily="49" charset="0"/>
              </a:rPr>
              <a:t>.PHONY : </a:t>
            </a:r>
            <a:r>
              <a:rPr lang="en-US" sz="1600" dirty="0" err="1">
                <a:latin typeface="Courier New" pitchFamily="49" charset="0"/>
                <a:cs typeface="Courier New" pitchFamily="49" charset="0"/>
              </a:rPr>
              <a:t>dats</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dats</a:t>
            </a:r>
            <a:r>
              <a:rPr lang="en-US" sz="1600" dirty="0">
                <a:latin typeface="Courier New" pitchFamily="49" charset="0"/>
                <a:cs typeface="Courier New" pitchFamily="49" charset="0"/>
              </a:rPr>
              <a:t> : isles.dat abyss.dat last.dat</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r>
              <a:rPr lang="en-US" sz="1600" dirty="0">
                <a:latin typeface="Courier New" pitchFamily="49" charset="0"/>
                <a:cs typeface="Courier New" pitchFamily="49" charset="0"/>
              </a:rPr>
              <a:t>isles.dat : books/isles.txt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python wordcount.py $&lt; $@</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r>
              <a:rPr lang="en-US" sz="1600" dirty="0">
                <a:latin typeface="Courier New" pitchFamily="49" charset="0"/>
                <a:cs typeface="Courier New" pitchFamily="49" charset="0"/>
              </a:rPr>
              <a:t>abyss.dat : books/abyss.txt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python wordcount.py $&lt; $@</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r>
              <a:rPr lang="en-US" sz="1600" dirty="0">
                <a:latin typeface="Courier New" pitchFamily="49" charset="0"/>
                <a:cs typeface="Courier New" pitchFamily="49" charset="0"/>
              </a:rPr>
              <a:t>last.dat : books/last.txt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python wordcount.py $&lt; $@</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r>
              <a:rPr lang="en-US" sz="1600" dirty="0">
                <a:latin typeface="Courier New" pitchFamily="49" charset="0"/>
                <a:cs typeface="Courier New" pitchFamily="49" charset="0"/>
              </a:rPr>
              <a:t>.PHONY : clean</a:t>
            </a:r>
            <a:br>
              <a:rPr lang="en-US" sz="1600" dirty="0">
                <a:latin typeface="Courier New" pitchFamily="49" charset="0"/>
                <a:cs typeface="Courier New" pitchFamily="49" charset="0"/>
              </a:rPr>
            </a:br>
            <a:r>
              <a:rPr lang="en-US" sz="1600" dirty="0">
                <a:latin typeface="Courier New" pitchFamily="49" charset="0"/>
                <a:cs typeface="Courier New" pitchFamily="49" charset="0"/>
              </a:rPr>
              <a:t>clean :</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rm -f *.dat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rm -f results.txt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a:t>
            </a:r>
          </a:p>
          <a:p>
            <a:endParaRPr lang="en-US" sz="1600" dirty="0">
              <a:latin typeface="Courier New" pitchFamily="49" charset="0"/>
              <a:cs typeface="Courier New" pitchFamily="49" charset="0"/>
            </a:endParaRPr>
          </a:p>
          <a:p>
            <a:endParaRPr lang="pl-PL" altLang="en-US" sz="1600" dirty="0">
              <a:latin typeface="Courier New" pitchFamily="49" charset="0"/>
              <a:cs typeface="Courier New" pitchFamily="49" charset="0"/>
            </a:endParaRPr>
          </a:p>
          <a:p>
            <a:endParaRPr lang="pl-PL" altLang="en-US" sz="1800" dirty="0">
              <a:latin typeface="+mj-lt"/>
              <a:cs typeface="Courier New" pitchFamily="49" charset="0"/>
            </a:endParaRPr>
          </a:p>
          <a:p>
            <a:endParaRPr lang="nl-BE" altLang="en-US" sz="1800" dirty="0">
              <a:latin typeface="+mj-lt"/>
              <a:cs typeface="Courier New" pitchFamily="49" charset="0"/>
            </a:endParaRPr>
          </a:p>
        </p:txBody>
      </p:sp>
      <p:sp>
        <p:nvSpPr>
          <p:cNvPr id="48130" name="Titel 1"/>
          <p:cNvSpPr>
            <a:spLocks noGrp="1"/>
          </p:cNvSpPr>
          <p:nvPr>
            <p:ph type="title"/>
          </p:nvPr>
        </p:nvSpPr>
        <p:spPr/>
        <p:txBody>
          <a:bodyPr/>
          <a:lstStyle/>
          <a:p>
            <a:r>
              <a:rPr lang="nl-BE" altLang="en-US" dirty="0" err="1"/>
              <a:t>Hands-on</a:t>
            </a:r>
            <a:r>
              <a:rPr lang="pl-PL" altLang="en-US" dirty="0"/>
              <a:t> 3 (after the changes)</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49</a:t>
            </a:fld>
            <a:endParaRPr lang="nl-BE" dirty="0"/>
          </a:p>
        </p:txBody>
      </p:sp>
    </p:spTree>
    <p:extLst>
      <p:ext uri="{BB962C8B-B14F-4D97-AF65-F5344CB8AC3E}">
        <p14:creationId xmlns:p14="http://schemas.microsoft.com/office/powerpoint/2010/main" val="3803769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What</a:t>
            </a:r>
            <a:r>
              <a:rPr lang="nl-BE" dirty="0"/>
              <a:t> is </a:t>
            </a:r>
            <a:r>
              <a:rPr lang="nl-BE" dirty="0" err="1"/>
              <a:t>Make</a:t>
            </a:r>
            <a:r>
              <a:rPr lang="pl-PL" dirty="0"/>
              <a:t>?</a:t>
            </a:r>
            <a:endParaRPr lang="en-US" altLang="en-US" dirty="0"/>
          </a:p>
        </p:txBody>
      </p:sp>
      <p:sp>
        <p:nvSpPr>
          <p:cNvPr id="13315" name="Rectangle 3"/>
          <p:cNvSpPr>
            <a:spLocks noGrp="1" noChangeArrowheads="1"/>
          </p:cNvSpPr>
          <p:nvPr>
            <p:ph type="body" idx="1"/>
          </p:nvPr>
        </p:nvSpPr>
        <p:spPr/>
        <p:txBody>
          <a:bodyPr/>
          <a:lstStyle/>
          <a:p>
            <a:r>
              <a:rPr lang="en-US" sz="2000" b="1" dirty="0"/>
              <a:t>Make</a:t>
            </a:r>
            <a:r>
              <a:rPr lang="en-US" sz="2000" dirty="0"/>
              <a:t> was developed by Stuart Feldman in 1977 as a Bell Labs summer intern and remains in widespread use today.</a:t>
            </a:r>
          </a:p>
          <a:p>
            <a:r>
              <a:rPr lang="en-US" sz="2000" dirty="0"/>
              <a:t>In software development, Make is a build automation tool that automatically builds executable programs and libraries from source code by reading files called </a:t>
            </a:r>
            <a:r>
              <a:rPr lang="en-US" sz="2000" dirty="0" err="1"/>
              <a:t>Makefiles</a:t>
            </a:r>
            <a:r>
              <a:rPr lang="en-US" sz="2000" dirty="0"/>
              <a:t> which specify how to derive the target program. Though integrated development environments and language-specific compiler features can also be used to manage a build process, Make remains widely used, especially in Unix and Unix-like operating systems.</a:t>
            </a:r>
          </a:p>
          <a:p>
            <a:r>
              <a:rPr lang="en-US" sz="2000" dirty="0"/>
              <a:t>Besides building programs, Make can be used to manage any project where some files must be updated automatically from others whenever the others change.</a:t>
            </a:r>
          </a:p>
        </p:txBody>
      </p:sp>
      <p:sp>
        <p:nvSpPr>
          <p:cNvPr id="2" name="Slide Number Placeholder 1"/>
          <p:cNvSpPr>
            <a:spLocks noGrp="1"/>
          </p:cNvSpPr>
          <p:nvPr>
            <p:ph type="sldNum" sz="quarter" idx="12"/>
          </p:nvPr>
        </p:nvSpPr>
        <p:spPr/>
        <p:txBody>
          <a:bodyPr/>
          <a:lstStyle/>
          <a:p>
            <a:fld id="{F35D8031-C8E5-48F8-A3B6-81643B27A3AF}" type="slidenum">
              <a:rPr lang="nl-BE" smtClean="0"/>
              <a:pPr/>
              <a:t>5</a:t>
            </a:fld>
            <a:endParaRPr lang="nl-BE" dirty="0"/>
          </a:p>
        </p:txBody>
      </p:sp>
    </p:spTree>
    <p:extLst>
      <p:ext uri="{BB962C8B-B14F-4D97-AF65-F5344CB8AC3E}">
        <p14:creationId xmlns:p14="http://schemas.microsoft.com/office/powerpoint/2010/main" val="5889070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data and the code</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b="1" dirty="0"/>
              <a:t>Questions</a:t>
            </a:r>
            <a:endParaRPr lang="pl-PL" sz="1800" b="1" dirty="0"/>
          </a:p>
          <a:p>
            <a:pPr lvl="1"/>
            <a:r>
              <a:rPr lang="en-US" sz="1800" dirty="0"/>
              <a:t>How can I write a </a:t>
            </a:r>
            <a:r>
              <a:rPr lang="en-US" sz="1800" dirty="0" err="1"/>
              <a:t>Makefile</a:t>
            </a:r>
            <a:r>
              <a:rPr lang="en-US" sz="1800" dirty="0"/>
              <a:t> to update things when my scripts have changed rather than my input files?</a:t>
            </a:r>
          </a:p>
          <a:p>
            <a:r>
              <a:rPr lang="en-US" sz="1800" b="1" dirty="0"/>
              <a:t>Objectives</a:t>
            </a:r>
            <a:endParaRPr lang="pl-PL" sz="1800" b="1" dirty="0"/>
          </a:p>
          <a:p>
            <a:pPr lvl="1"/>
            <a:r>
              <a:rPr lang="en-US" sz="1800" dirty="0"/>
              <a:t>Output files are a product not only of input files but of the scripts or code that created the output files.</a:t>
            </a:r>
          </a:p>
          <a:p>
            <a:pPr lvl="1"/>
            <a:r>
              <a:rPr lang="en-US" sz="1800" dirty="0"/>
              <a:t>Recognize and avoid false dependencies.</a:t>
            </a:r>
          </a:p>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50</a:t>
            </a:fld>
            <a:endParaRPr lang="nl-BE" dirty="0"/>
          </a:p>
        </p:txBody>
      </p:sp>
    </p:spTree>
    <p:extLst>
      <p:ext uri="{BB962C8B-B14F-4D97-AF65-F5344CB8AC3E}">
        <p14:creationId xmlns:p14="http://schemas.microsoft.com/office/powerpoint/2010/main" val="35049002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data and the code</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a:buNone/>
            </a:pPr>
            <a:r>
              <a:rPr lang="pl-PL" sz="1400" dirty="0">
                <a:latin typeface="Courier New" pitchFamily="49" charset="0"/>
                <a:cs typeface="Courier New" pitchFamily="49" charset="0"/>
              </a:rPr>
              <a:t># Generate summary table. </a:t>
            </a:r>
          </a:p>
          <a:p>
            <a:pPr>
              <a:buNone/>
            </a:pPr>
            <a:r>
              <a:rPr lang="pl-PL" sz="1400" dirty="0">
                <a:latin typeface="Courier New" pitchFamily="49" charset="0"/>
                <a:cs typeface="Courier New" pitchFamily="49" charset="0"/>
              </a:rPr>
              <a:t>results.txt : isles.dat abyss.dat last.dat </a:t>
            </a:r>
          </a:p>
          <a:p>
            <a:pPr>
              <a:buNone/>
            </a:pPr>
            <a:r>
              <a:rPr lang="pl-PL" sz="1400" dirty="0">
                <a:latin typeface="Courier New" pitchFamily="49" charset="0"/>
                <a:cs typeface="Courier New" pitchFamily="49" charset="0"/>
              </a:rPr>
              <a:t>	python zipf_test.py $^ &gt; $@ </a:t>
            </a:r>
          </a:p>
          <a:p>
            <a:pPr>
              <a:buNone/>
            </a:pPr>
            <a:r>
              <a:rPr lang="pl-PL" sz="1400" dirty="0">
                <a:latin typeface="Courier New" pitchFamily="49" charset="0"/>
                <a:cs typeface="Courier New" pitchFamily="49" charset="0"/>
              </a:rPr>
              <a:t># Count words. </a:t>
            </a:r>
          </a:p>
          <a:p>
            <a:pPr>
              <a:buNone/>
            </a:pPr>
            <a:r>
              <a:rPr lang="pl-PL" sz="1400" dirty="0">
                <a:latin typeface="Courier New" pitchFamily="49" charset="0"/>
                <a:cs typeface="Courier New" pitchFamily="49" charset="0"/>
              </a:rPr>
              <a:t>.PHONY : dats </a:t>
            </a:r>
          </a:p>
          <a:p>
            <a:pPr>
              <a:buNone/>
            </a:pPr>
            <a:r>
              <a:rPr lang="pl-PL" sz="1400" dirty="0">
                <a:latin typeface="Courier New" pitchFamily="49" charset="0"/>
                <a:cs typeface="Courier New" pitchFamily="49" charset="0"/>
              </a:rPr>
              <a:t>	dats : isles.dat abyss.dat last.dat </a:t>
            </a:r>
          </a:p>
          <a:p>
            <a:pPr>
              <a:buNone/>
            </a:pPr>
            <a:endParaRPr lang="pl-PL" sz="1400" dirty="0">
              <a:latin typeface="Courier New" pitchFamily="49" charset="0"/>
              <a:cs typeface="Courier New" pitchFamily="49" charset="0"/>
            </a:endParaRPr>
          </a:p>
          <a:p>
            <a:pPr>
              <a:buNone/>
            </a:pPr>
            <a:r>
              <a:rPr lang="pl-PL" sz="1400" dirty="0">
                <a:latin typeface="Courier New" pitchFamily="49" charset="0"/>
                <a:cs typeface="Courier New" pitchFamily="49" charset="0"/>
              </a:rPr>
              <a:t>isles.dat : books/isles.txt </a:t>
            </a:r>
          </a:p>
          <a:p>
            <a:pPr>
              <a:buNone/>
            </a:pPr>
            <a:r>
              <a:rPr lang="pl-PL" sz="1400" dirty="0">
                <a:latin typeface="Courier New" pitchFamily="49" charset="0"/>
                <a:cs typeface="Courier New" pitchFamily="49" charset="0"/>
              </a:rPr>
              <a:t>	python wordcount.py $&lt; $@ </a:t>
            </a:r>
          </a:p>
          <a:p>
            <a:pPr>
              <a:buNone/>
            </a:pPr>
            <a:r>
              <a:rPr lang="pl-PL" sz="1400" dirty="0">
                <a:latin typeface="Courier New" pitchFamily="49" charset="0"/>
                <a:cs typeface="Courier New" pitchFamily="49" charset="0"/>
              </a:rPr>
              <a:t>abyss.dat : books/abyss.txt </a:t>
            </a:r>
          </a:p>
          <a:p>
            <a:pPr>
              <a:buNone/>
            </a:pPr>
            <a:r>
              <a:rPr lang="pl-PL" sz="1400" dirty="0">
                <a:latin typeface="Courier New" pitchFamily="49" charset="0"/>
                <a:cs typeface="Courier New" pitchFamily="49" charset="0"/>
              </a:rPr>
              <a:t>	python wordcount.py $&lt; $@ </a:t>
            </a:r>
          </a:p>
          <a:p>
            <a:pPr>
              <a:buNone/>
            </a:pPr>
            <a:r>
              <a:rPr lang="pl-PL" sz="1400" dirty="0">
                <a:latin typeface="Courier New" pitchFamily="49" charset="0"/>
                <a:cs typeface="Courier New" pitchFamily="49" charset="0"/>
              </a:rPr>
              <a:t>last.dat : books/last.txt </a:t>
            </a:r>
          </a:p>
          <a:p>
            <a:pPr>
              <a:buNone/>
            </a:pPr>
            <a:r>
              <a:rPr lang="pl-PL" sz="1400" dirty="0">
                <a:latin typeface="Courier New" pitchFamily="49" charset="0"/>
                <a:cs typeface="Courier New" pitchFamily="49" charset="0"/>
              </a:rPr>
              <a:t>	python wordcount.py $&lt; $@ </a:t>
            </a:r>
          </a:p>
          <a:p>
            <a:pPr>
              <a:buNone/>
            </a:pPr>
            <a:r>
              <a:rPr lang="pl-PL" sz="1400" dirty="0">
                <a:latin typeface="Courier New" pitchFamily="49" charset="0"/>
                <a:cs typeface="Courier New" pitchFamily="49" charset="0"/>
              </a:rPr>
              <a:t>.PHONY : clean </a:t>
            </a:r>
          </a:p>
          <a:p>
            <a:pPr>
              <a:buNone/>
            </a:pPr>
            <a:r>
              <a:rPr lang="pl-PL" sz="1400" dirty="0">
                <a:latin typeface="Courier New" pitchFamily="49" charset="0"/>
                <a:cs typeface="Courier New" pitchFamily="49" charset="0"/>
              </a:rPr>
              <a:t>clean : </a:t>
            </a:r>
          </a:p>
          <a:p>
            <a:pPr>
              <a:buNone/>
            </a:pPr>
            <a:r>
              <a:rPr lang="pl-PL" sz="1400" dirty="0">
                <a:latin typeface="Courier New" pitchFamily="49" charset="0"/>
                <a:cs typeface="Courier New" pitchFamily="49" charset="0"/>
              </a:rPr>
              <a:t>	rm -f *.dat </a:t>
            </a:r>
          </a:p>
          <a:p>
            <a:pPr>
              <a:buNone/>
            </a:pPr>
            <a:r>
              <a:rPr lang="pl-PL" sz="1400" dirty="0">
                <a:latin typeface="Courier New" pitchFamily="49" charset="0"/>
                <a:cs typeface="Courier New" pitchFamily="49" charset="0"/>
              </a:rPr>
              <a:t>	rm -f results.txt</a:t>
            </a:r>
            <a:endParaRPr lang="en-US" altLang="en-US" sz="14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51</a:t>
            </a:fld>
            <a:endParaRPr lang="nl-BE" dirty="0"/>
          </a:p>
        </p:txBody>
      </p:sp>
    </p:spTree>
    <p:extLst>
      <p:ext uri="{BB962C8B-B14F-4D97-AF65-F5344CB8AC3E}">
        <p14:creationId xmlns:p14="http://schemas.microsoft.com/office/powerpoint/2010/main" val="35049002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data and the code</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Our data files are a product not only of our text files but the script, </a:t>
            </a:r>
            <a:r>
              <a:rPr lang="en-US" sz="1800" dirty="0">
                <a:latin typeface="Courier New" pitchFamily="49" charset="0"/>
                <a:cs typeface="Courier New" pitchFamily="49" charset="0"/>
              </a:rPr>
              <a:t>wordcount.py</a:t>
            </a:r>
            <a:r>
              <a:rPr lang="en-US" sz="1800" dirty="0"/>
              <a:t>, that processes the text files and creates the data files. A change to </a:t>
            </a:r>
            <a:r>
              <a:rPr lang="en-US" sz="1800" dirty="0">
                <a:latin typeface="Courier New" pitchFamily="49" charset="0"/>
                <a:cs typeface="Courier New" pitchFamily="49" charset="0"/>
              </a:rPr>
              <a:t>wordcount.py</a:t>
            </a:r>
            <a:r>
              <a:rPr lang="en-US" sz="1800" dirty="0"/>
              <a:t> (e.g. to add a new column of summary data or remove an existing one) results in changes to the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dat</a:t>
            </a:r>
            <a:r>
              <a:rPr lang="en-US" sz="1800" dirty="0"/>
              <a:t> files it outputs. </a:t>
            </a:r>
            <a:endParaRPr lang="pl-PL" sz="1800" dirty="0"/>
          </a:p>
          <a:p>
            <a:r>
              <a:rPr lang="pl-PL" sz="1800" dirty="0"/>
              <a:t>L</a:t>
            </a:r>
            <a:r>
              <a:rPr lang="en-US" sz="1800" dirty="0" err="1"/>
              <a:t>et’s</a:t>
            </a:r>
            <a:r>
              <a:rPr lang="en-US" sz="1800" dirty="0"/>
              <a:t> pretend to edit </a:t>
            </a:r>
            <a:r>
              <a:rPr lang="en-US" sz="1800" dirty="0">
                <a:latin typeface="Courier New" pitchFamily="49" charset="0"/>
                <a:cs typeface="Courier New" pitchFamily="49" charset="0"/>
              </a:rPr>
              <a:t>wordcount.py</a:t>
            </a:r>
            <a:r>
              <a:rPr lang="en-US" sz="1800" dirty="0"/>
              <a:t>, using touch, and re-run Make:</a:t>
            </a:r>
            <a:endParaRPr lang="pl-PL" sz="1800" dirty="0"/>
          </a:p>
          <a:p>
            <a:pPr lvl="1">
              <a:buNone/>
            </a:pPr>
            <a:r>
              <a:rPr lang="en-US" sz="1600" dirty="0">
                <a:latin typeface="Courier New" pitchFamily="49" charset="0"/>
                <a:cs typeface="Courier New" pitchFamily="49" charset="0"/>
              </a:rPr>
              <a:t>$ make </a:t>
            </a:r>
            <a:r>
              <a:rPr lang="en-US" sz="1600" dirty="0" err="1">
                <a:latin typeface="Courier New" pitchFamily="49" charset="0"/>
                <a:cs typeface="Courier New" pitchFamily="49" charset="0"/>
              </a:rPr>
              <a:t>dats</a:t>
            </a:r>
            <a:r>
              <a:rPr lang="en-US" sz="1600" dirty="0">
                <a:latin typeface="Courier New" pitchFamily="49" charset="0"/>
                <a:cs typeface="Courier New" pitchFamily="49" charset="0"/>
              </a:rPr>
              <a:t> </a:t>
            </a:r>
            <a:endParaRPr lang="pl-PL" sz="1600" dirty="0">
              <a:latin typeface="Courier New" pitchFamily="49" charset="0"/>
              <a:cs typeface="Courier New" pitchFamily="49" charset="0"/>
            </a:endParaRPr>
          </a:p>
          <a:p>
            <a:pPr lvl="1">
              <a:buNone/>
            </a:pPr>
            <a:r>
              <a:rPr lang="en-US" sz="1600" dirty="0">
                <a:latin typeface="Courier New" pitchFamily="49" charset="0"/>
                <a:cs typeface="Courier New" pitchFamily="49" charset="0"/>
              </a:rPr>
              <a:t>$ touch wordcount.py</a:t>
            </a:r>
            <a:endParaRPr lang="pl-PL" sz="1600" dirty="0">
              <a:latin typeface="Courier New" pitchFamily="49" charset="0"/>
              <a:cs typeface="Courier New" pitchFamily="49" charset="0"/>
            </a:endParaRPr>
          </a:p>
          <a:p>
            <a:pPr lvl="1">
              <a:buNone/>
            </a:pPr>
            <a:r>
              <a:rPr lang="en-US" sz="1600" dirty="0">
                <a:latin typeface="Courier New" pitchFamily="49" charset="0"/>
                <a:cs typeface="Courier New" pitchFamily="49" charset="0"/>
              </a:rPr>
              <a:t>$ make </a:t>
            </a:r>
            <a:r>
              <a:rPr lang="en-US" sz="1600" dirty="0" err="1">
                <a:latin typeface="Courier New" pitchFamily="49" charset="0"/>
                <a:cs typeface="Courier New" pitchFamily="49" charset="0"/>
              </a:rPr>
              <a:t>dats</a:t>
            </a:r>
            <a:endParaRPr lang="pl-PL" sz="1600" dirty="0">
              <a:latin typeface="Courier New" pitchFamily="49" charset="0"/>
              <a:cs typeface="Courier New" pitchFamily="49" charset="0"/>
            </a:endParaRPr>
          </a:p>
          <a:p>
            <a:r>
              <a:rPr lang="en-US" sz="1800" dirty="0"/>
              <a:t>Nothing happens! Though we’ve </a:t>
            </a:r>
            <a:r>
              <a:rPr lang="en-US" sz="1800" b="1" dirty="0"/>
              <a:t>updated</a:t>
            </a:r>
            <a:r>
              <a:rPr lang="en-US" sz="1800" dirty="0"/>
              <a:t> </a:t>
            </a:r>
            <a:r>
              <a:rPr lang="en-US" sz="1800" dirty="0">
                <a:latin typeface="Courier New" pitchFamily="49" charset="0"/>
                <a:cs typeface="Courier New" pitchFamily="49" charset="0"/>
              </a:rPr>
              <a:t>wordcount.py</a:t>
            </a:r>
            <a:r>
              <a:rPr lang="en-US" sz="1800" dirty="0"/>
              <a:t> our data files are not updated because our rules for creating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dat</a:t>
            </a:r>
            <a:r>
              <a:rPr lang="en-US" sz="1800" dirty="0"/>
              <a:t> files </a:t>
            </a:r>
            <a:r>
              <a:rPr lang="en-US" sz="1800" b="1" dirty="0"/>
              <a:t>don’t record any dependencies</a:t>
            </a:r>
            <a:r>
              <a:rPr lang="en-US" sz="1800" dirty="0"/>
              <a:t> on </a:t>
            </a:r>
            <a:r>
              <a:rPr lang="en-US" sz="1800" dirty="0">
                <a:latin typeface="Courier New" pitchFamily="49" charset="0"/>
                <a:cs typeface="Courier New" pitchFamily="49" charset="0"/>
              </a:rPr>
              <a:t>wordcount.py</a:t>
            </a:r>
            <a:r>
              <a:rPr lang="en-US" sz="1800" dirty="0"/>
              <a:t>.</a:t>
            </a:r>
          </a:p>
          <a:p>
            <a:pPr lvl="1">
              <a:buNone/>
            </a:pPr>
            <a:endParaRPr lang="en-US" altLang="en-US" sz="1800" dirty="0">
              <a:solidFill>
                <a:schemeClr val="tx1"/>
              </a:solidFill>
              <a:latin typeface="+mj-lt"/>
              <a:cs typeface="Courier New"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52</a:t>
            </a:fld>
            <a:endParaRPr lang="nl-BE" dirty="0"/>
          </a:p>
        </p:txBody>
      </p:sp>
    </p:spTree>
    <p:extLst>
      <p:ext uri="{BB962C8B-B14F-4D97-AF65-F5344CB8AC3E}">
        <p14:creationId xmlns:p14="http://schemas.microsoft.com/office/powerpoint/2010/main" val="35049002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data and the code</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We need to add </a:t>
            </a:r>
            <a:r>
              <a:rPr lang="en-US" sz="1800" dirty="0">
                <a:latin typeface="Courier New" pitchFamily="49" charset="0"/>
                <a:cs typeface="Courier New" pitchFamily="49" charset="0"/>
              </a:rPr>
              <a:t>wordcount.py</a:t>
            </a:r>
            <a:r>
              <a:rPr lang="en-US" sz="1800" dirty="0"/>
              <a:t> as a dependency of each of our data files also:</a:t>
            </a:r>
          </a:p>
          <a:p>
            <a:pPr lvl="1">
              <a:buNone/>
            </a:pPr>
            <a:r>
              <a:rPr lang="en-US" sz="1800" dirty="0">
                <a:latin typeface="Courier New" pitchFamily="49" charset="0"/>
                <a:cs typeface="Courier New" pitchFamily="49" charset="0"/>
              </a:rPr>
              <a:t>isles.dat : books/isles.txt wordcount.py </a:t>
            </a:r>
            <a:endParaRPr lang="pl-PL" sz="1800" dirty="0">
              <a:latin typeface="Courier New" pitchFamily="49" charset="0"/>
              <a:cs typeface="Courier New" pitchFamily="49" charset="0"/>
            </a:endParaRPr>
          </a:p>
          <a:p>
            <a:pPr lvl="1">
              <a:buNone/>
            </a:pPr>
            <a:r>
              <a:rPr lang="pl-PL" sz="1800" dirty="0">
                <a:latin typeface="Courier New" pitchFamily="49" charset="0"/>
                <a:cs typeface="Courier New" pitchFamily="49" charset="0"/>
              </a:rPr>
              <a:t>	</a:t>
            </a:r>
            <a:r>
              <a:rPr lang="en-US" sz="1800" dirty="0">
                <a:latin typeface="Courier New" pitchFamily="49" charset="0"/>
                <a:cs typeface="Courier New" pitchFamily="49" charset="0"/>
              </a:rPr>
              <a:t>python wordcount.py $&lt; $@ </a:t>
            </a:r>
            <a:endParaRPr lang="pl-PL" sz="1800" dirty="0">
              <a:latin typeface="Courier New" pitchFamily="49" charset="0"/>
              <a:cs typeface="Courier New" pitchFamily="49" charset="0"/>
            </a:endParaRPr>
          </a:p>
          <a:p>
            <a:pPr lvl="1">
              <a:buNone/>
            </a:pPr>
            <a:r>
              <a:rPr lang="en-US" sz="1800" dirty="0">
                <a:latin typeface="Courier New" pitchFamily="49" charset="0"/>
                <a:cs typeface="Courier New" pitchFamily="49" charset="0"/>
              </a:rPr>
              <a:t>abyss.dat : books/abyss.txt wordcount.py </a:t>
            </a:r>
            <a:endParaRPr lang="pl-PL" sz="1800" dirty="0">
              <a:latin typeface="Courier New" pitchFamily="49" charset="0"/>
              <a:cs typeface="Courier New" pitchFamily="49" charset="0"/>
            </a:endParaRPr>
          </a:p>
          <a:p>
            <a:pPr lvl="1">
              <a:buNone/>
            </a:pPr>
            <a:r>
              <a:rPr lang="pl-PL" sz="1800" dirty="0">
                <a:latin typeface="Courier New" pitchFamily="49" charset="0"/>
                <a:cs typeface="Courier New" pitchFamily="49" charset="0"/>
              </a:rPr>
              <a:t>	</a:t>
            </a:r>
            <a:r>
              <a:rPr lang="en-US" sz="1800" dirty="0">
                <a:latin typeface="Courier New" pitchFamily="49" charset="0"/>
                <a:cs typeface="Courier New" pitchFamily="49" charset="0"/>
              </a:rPr>
              <a:t>python wordcount.py $&lt; $@ </a:t>
            </a:r>
            <a:endParaRPr lang="pl-PL" sz="1800" dirty="0">
              <a:latin typeface="Courier New" pitchFamily="49" charset="0"/>
              <a:cs typeface="Courier New" pitchFamily="49" charset="0"/>
            </a:endParaRPr>
          </a:p>
          <a:p>
            <a:pPr lvl="1">
              <a:buNone/>
            </a:pPr>
            <a:r>
              <a:rPr lang="en-US" sz="1800" dirty="0">
                <a:latin typeface="Courier New" pitchFamily="49" charset="0"/>
                <a:cs typeface="Courier New" pitchFamily="49" charset="0"/>
              </a:rPr>
              <a:t>last.dat : books/last.txt wordcount.py </a:t>
            </a:r>
            <a:endParaRPr lang="pl-PL" sz="1800" dirty="0">
              <a:latin typeface="Courier New" pitchFamily="49" charset="0"/>
              <a:cs typeface="Courier New" pitchFamily="49" charset="0"/>
            </a:endParaRPr>
          </a:p>
          <a:p>
            <a:pPr lvl="1">
              <a:buNone/>
            </a:pPr>
            <a:r>
              <a:rPr lang="pl-PL" sz="1800" dirty="0">
                <a:latin typeface="Courier New" pitchFamily="49" charset="0"/>
                <a:cs typeface="Courier New" pitchFamily="49" charset="0"/>
              </a:rPr>
              <a:t>	</a:t>
            </a:r>
            <a:r>
              <a:rPr lang="en-US" sz="1800" dirty="0">
                <a:latin typeface="Courier New" pitchFamily="49" charset="0"/>
                <a:cs typeface="Courier New" pitchFamily="49" charset="0"/>
              </a:rPr>
              <a:t>python wordcount.py $&lt; $@</a:t>
            </a:r>
            <a:endParaRPr lang="pl-PL" sz="1800" dirty="0">
              <a:latin typeface="Courier New" pitchFamily="49" charset="0"/>
              <a:cs typeface="Courier New" pitchFamily="49" charset="0"/>
            </a:endParaRPr>
          </a:p>
          <a:p>
            <a:r>
              <a:rPr lang="en-US" sz="1800" dirty="0"/>
              <a:t>If we pretend to edit </a:t>
            </a:r>
            <a:r>
              <a:rPr lang="en-US" sz="1800" dirty="0">
                <a:latin typeface="Courier New" pitchFamily="49" charset="0"/>
                <a:cs typeface="Courier New" pitchFamily="49" charset="0"/>
              </a:rPr>
              <a:t>wordcount.py</a:t>
            </a:r>
            <a:r>
              <a:rPr lang="en-US" sz="1800" dirty="0"/>
              <a:t> and re-run Make</a:t>
            </a:r>
            <a:endParaRPr lang="pl-PL" sz="1800" dirty="0"/>
          </a:p>
          <a:p>
            <a:pPr lvl="1">
              <a:buNone/>
            </a:pPr>
            <a:r>
              <a:rPr lang="en-US" sz="1600" dirty="0">
                <a:latin typeface="Courier New" pitchFamily="49" charset="0"/>
                <a:cs typeface="Courier New" pitchFamily="49" charset="0"/>
              </a:rPr>
              <a:t>$ touch wordcount.py</a:t>
            </a:r>
            <a:endParaRPr lang="pl-PL" sz="1600" dirty="0">
              <a:latin typeface="Courier New" pitchFamily="49" charset="0"/>
              <a:cs typeface="Courier New" pitchFamily="49" charset="0"/>
            </a:endParaRPr>
          </a:p>
          <a:p>
            <a:pPr lvl="1">
              <a:buNone/>
            </a:pPr>
            <a:r>
              <a:rPr lang="en-US" sz="1600" dirty="0">
                <a:latin typeface="Courier New" pitchFamily="49" charset="0"/>
                <a:cs typeface="Courier New" pitchFamily="49" charset="0"/>
              </a:rPr>
              <a:t>$ make </a:t>
            </a:r>
            <a:r>
              <a:rPr lang="en-US" sz="1600" dirty="0" err="1">
                <a:latin typeface="Courier New" pitchFamily="49" charset="0"/>
                <a:cs typeface="Courier New" pitchFamily="49" charset="0"/>
              </a:rPr>
              <a:t>dats</a:t>
            </a:r>
            <a:endParaRPr lang="pl-PL" sz="1600" dirty="0">
              <a:latin typeface="Courier New" pitchFamily="49" charset="0"/>
              <a:cs typeface="Courier New" pitchFamily="49" charset="0"/>
            </a:endParaRPr>
          </a:p>
          <a:p>
            <a:r>
              <a:rPr lang="pl-PL" altLang="en-US" sz="1800" dirty="0">
                <a:solidFill>
                  <a:schemeClr val="tx1"/>
                </a:solidFill>
                <a:latin typeface="+mj-lt"/>
                <a:cs typeface="Courier New" pitchFamily="49" charset="0"/>
              </a:rPr>
              <a:t>Then we get:</a:t>
            </a:r>
          </a:p>
          <a:p>
            <a:pPr lvl="1">
              <a:buNone/>
            </a:pPr>
            <a:r>
              <a:rPr lang="en-US" sz="1800" dirty="0">
                <a:latin typeface="Courier New" pitchFamily="49" charset="0"/>
                <a:cs typeface="Courier New" pitchFamily="49" charset="0"/>
              </a:rPr>
              <a:t>python wordcount.py books/isles.txt isles.dat </a:t>
            </a:r>
            <a:endParaRPr lang="pl-PL" sz="1800" dirty="0">
              <a:latin typeface="Courier New" pitchFamily="49" charset="0"/>
              <a:cs typeface="Courier New" pitchFamily="49" charset="0"/>
            </a:endParaRPr>
          </a:p>
          <a:p>
            <a:pPr lvl="1">
              <a:buNone/>
            </a:pPr>
            <a:r>
              <a:rPr lang="en-US" sz="1800" dirty="0">
                <a:latin typeface="Courier New" pitchFamily="49" charset="0"/>
                <a:cs typeface="Courier New" pitchFamily="49" charset="0"/>
              </a:rPr>
              <a:t>python wordcount.py books/abyss.txt abyss.dat </a:t>
            </a:r>
            <a:endParaRPr lang="pl-PL" sz="1800" dirty="0">
              <a:latin typeface="Courier New" pitchFamily="49" charset="0"/>
              <a:cs typeface="Courier New" pitchFamily="49" charset="0"/>
            </a:endParaRPr>
          </a:p>
          <a:p>
            <a:pPr lvl="1">
              <a:buNone/>
            </a:pPr>
            <a:r>
              <a:rPr lang="en-US" sz="1800" dirty="0">
                <a:latin typeface="Courier New" pitchFamily="49" charset="0"/>
                <a:cs typeface="Courier New" pitchFamily="49" charset="0"/>
              </a:rPr>
              <a:t>python wordcount.py books/last.txt last.dat</a:t>
            </a:r>
            <a:endParaRPr lang="en-US" altLang="en-US" sz="1800" dirty="0">
              <a:solidFill>
                <a:schemeClr val="tx1"/>
              </a:solidFill>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53</a:t>
            </a:fld>
            <a:endParaRPr lang="nl-BE" dirty="0"/>
          </a:p>
        </p:txBody>
      </p:sp>
    </p:spTree>
    <p:extLst>
      <p:ext uri="{BB962C8B-B14F-4D97-AF65-F5344CB8AC3E}">
        <p14:creationId xmlns:p14="http://schemas.microsoft.com/office/powerpoint/2010/main" val="35049002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a:t>
            </a:r>
            <a:r>
              <a:rPr lang="pl-PL" dirty="0"/>
              <a:t>: </a:t>
            </a:r>
            <a:r>
              <a:rPr lang="en-US" dirty="0"/>
              <a:t>dry run</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make can show the commands it will execute without actually running them if we pass the </a:t>
            </a:r>
            <a:r>
              <a:rPr lang="en-US" sz="1800" b="1" dirty="0">
                <a:solidFill>
                  <a:srgbClr val="1D8DB0"/>
                </a:solidFill>
                <a:latin typeface="Courier New" panose="02070309020205020404" pitchFamily="49" charset="0"/>
                <a:cs typeface="Courier New" panose="02070309020205020404" pitchFamily="49" charset="0"/>
              </a:rPr>
              <a:t>-n</a:t>
            </a:r>
            <a:r>
              <a:rPr lang="en-US" sz="1800" dirty="0"/>
              <a:t> flag:</a:t>
            </a:r>
          </a:p>
          <a:p>
            <a:pPr marL="360000" lvl="1" indent="0">
              <a:buNone/>
            </a:pPr>
            <a:r>
              <a:rPr lang="en-US" sz="1800" dirty="0">
                <a:latin typeface="Courier New" panose="02070309020205020404" pitchFamily="49" charset="0"/>
                <a:cs typeface="Courier New" panose="02070309020205020404" pitchFamily="49" charset="0"/>
              </a:rPr>
              <a:t>$ touch wordcount.py $ make -n </a:t>
            </a:r>
            <a:r>
              <a:rPr lang="en-US" sz="1800" dirty="0" err="1">
                <a:latin typeface="Courier New" panose="02070309020205020404" pitchFamily="49" charset="0"/>
                <a:cs typeface="Courier New" panose="02070309020205020404" pitchFamily="49" charset="0"/>
              </a:rPr>
              <a:t>dats</a:t>
            </a:r>
            <a:r>
              <a:rPr lang="en-US" sz="1800" dirty="0">
                <a:latin typeface="Courier New" panose="02070309020205020404" pitchFamily="49" charset="0"/>
                <a:cs typeface="Courier New" panose="02070309020205020404" pitchFamily="49" charset="0"/>
              </a:rPr>
              <a:t> </a:t>
            </a:r>
          </a:p>
          <a:p>
            <a:r>
              <a:rPr lang="en-US" sz="1800" dirty="0"/>
              <a:t>This gives the same output to the screen as without the </a:t>
            </a:r>
            <a:r>
              <a:rPr lang="en-US" sz="1800" dirty="0">
                <a:latin typeface="Courier New" panose="02070309020205020404" pitchFamily="49" charset="0"/>
                <a:cs typeface="Courier New" panose="02070309020205020404" pitchFamily="49" charset="0"/>
              </a:rPr>
              <a:t>-n</a:t>
            </a:r>
            <a:r>
              <a:rPr lang="en-US" sz="1800" dirty="0"/>
              <a:t> flag, but the commands are not actually run. Using this ‘dry-run’ mode is a good way to check that you have set up your </a:t>
            </a:r>
            <a:r>
              <a:rPr lang="en-US" sz="1800" dirty="0" err="1"/>
              <a:t>Makefile</a:t>
            </a:r>
            <a:r>
              <a:rPr lang="en-US" sz="1800" dirty="0"/>
              <a:t> properly before actually running the commands in it.</a:t>
            </a:r>
          </a:p>
        </p:txBody>
      </p:sp>
      <p:sp>
        <p:nvSpPr>
          <p:cNvPr id="2" name="Slide Number Placeholder 1"/>
          <p:cNvSpPr>
            <a:spLocks noGrp="1"/>
          </p:cNvSpPr>
          <p:nvPr>
            <p:ph type="sldNum" sz="quarter" idx="12"/>
          </p:nvPr>
        </p:nvSpPr>
        <p:spPr/>
        <p:txBody>
          <a:bodyPr/>
          <a:lstStyle/>
          <a:p>
            <a:fld id="{F35D8031-C8E5-48F8-A3B6-81643B27A3AF}" type="slidenum">
              <a:rPr lang="nl-BE" smtClean="0"/>
              <a:pPr/>
              <a:t>54</a:t>
            </a:fld>
            <a:endParaRPr lang="nl-BE" dirty="0"/>
          </a:p>
        </p:txBody>
      </p:sp>
    </p:spTree>
    <p:extLst>
      <p:ext uri="{BB962C8B-B14F-4D97-AF65-F5344CB8AC3E}">
        <p14:creationId xmlns:p14="http://schemas.microsoft.com/office/powerpoint/2010/main" val="15664576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a:t>
            </a:r>
            <a:r>
              <a:rPr lang="pl-PL" dirty="0"/>
              <a:t>: </a:t>
            </a:r>
            <a:r>
              <a:rPr lang="en-US" dirty="0"/>
              <a:t>false dependency</a:t>
            </a:r>
            <a:endParaRPr lang="en-US" altLang="en-US" dirty="0"/>
          </a:p>
        </p:txBody>
      </p:sp>
      <p:sp>
        <p:nvSpPr>
          <p:cNvPr id="13315" name="Rectangle 3"/>
          <p:cNvSpPr>
            <a:spLocks noGrp="1" noChangeArrowheads="1"/>
          </p:cNvSpPr>
          <p:nvPr>
            <p:ph type="body" idx="1"/>
          </p:nvPr>
        </p:nvSpPr>
        <p:spPr>
          <a:xfrm>
            <a:off x="540000" y="1349998"/>
            <a:ext cx="8496496" cy="5175345"/>
          </a:xfrm>
        </p:spPr>
        <p:txBody>
          <a:bodyPr/>
          <a:lstStyle/>
          <a:p>
            <a:r>
              <a:rPr lang="en-US" sz="1800" dirty="0">
                <a:latin typeface="Courier New" panose="02070309020205020404" pitchFamily="49" charset="0"/>
                <a:cs typeface="Courier New" panose="02070309020205020404" pitchFamily="49" charset="0"/>
              </a:rPr>
              <a:t>*.txt </a:t>
            </a:r>
            <a:r>
              <a:rPr lang="en-US" sz="1800" dirty="0"/>
              <a:t>files are input files and have no dependencies. To make these depend on </a:t>
            </a:r>
            <a:r>
              <a:rPr lang="en-US" sz="1800" dirty="0">
                <a:latin typeface="Courier New" panose="02070309020205020404" pitchFamily="49" charset="0"/>
                <a:cs typeface="Courier New" panose="02070309020205020404" pitchFamily="49" charset="0"/>
              </a:rPr>
              <a:t>wordcount.py</a:t>
            </a:r>
            <a:r>
              <a:rPr lang="en-US" sz="1800" dirty="0"/>
              <a:t> would introduce a </a:t>
            </a:r>
            <a:r>
              <a:rPr lang="en-US" sz="1800" b="1" dirty="0"/>
              <a:t>false dependency</a:t>
            </a:r>
            <a:r>
              <a:rPr lang="en-US" sz="1800" dirty="0"/>
              <a:t>. </a:t>
            </a:r>
          </a:p>
          <a:p>
            <a:r>
              <a:rPr lang="en-US" sz="1800" dirty="0"/>
              <a:t>Intuitively, we should also add </a:t>
            </a:r>
            <a:r>
              <a:rPr lang="en-US" sz="1800" dirty="0">
                <a:latin typeface="Courier New" panose="02070309020205020404" pitchFamily="49" charset="0"/>
                <a:cs typeface="Courier New" panose="02070309020205020404" pitchFamily="49" charset="0"/>
              </a:rPr>
              <a:t>wordcount.py</a:t>
            </a:r>
            <a:r>
              <a:rPr lang="en-US" sz="1800" dirty="0"/>
              <a:t> as dependency for </a:t>
            </a:r>
            <a:r>
              <a:rPr lang="en-US" sz="1800" dirty="0">
                <a:latin typeface="Courier New" panose="02070309020205020404" pitchFamily="49" charset="0"/>
                <a:cs typeface="Courier New" panose="02070309020205020404" pitchFamily="49" charset="0"/>
              </a:rPr>
              <a:t>results.txt</a:t>
            </a:r>
            <a:r>
              <a:rPr lang="en-US" sz="1800" dirty="0"/>
              <a:t>, as the final table should be rebuilt as we remake the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a:t>
            </a:r>
            <a:r>
              <a:rPr lang="en-US" sz="1800" dirty="0"/>
              <a:t>files. However, it turns out we don’t have to! </a:t>
            </a:r>
          </a:p>
          <a:p>
            <a:endParaRPr lang="en-US" sz="18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55</a:t>
            </a:fld>
            <a:endParaRPr lang="nl-BE" dirty="0"/>
          </a:p>
        </p:txBody>
      </p:sp>
      <p:grpSp>
        <p:nvGrpSpPr>
          <p:cNvPr id="13313" name="Group 13312"/>
          <p:cNvGrpSpPr/>
          <p:nvPr/>
        </p:nvGrpSpPr>
        <p:grpSpPr>
          <a:xfrm>
            <a:off x="1691680" y="3068960"/>
            <a:ext cx="5839822" cy="2016224"/>
            <a:chOff x="1691680" y="3068960"/>
            <a:chExt cx="5839822" cy="2016224"/>
          </a:xfrm>
        </p:grpSpPr>
        <p:grpSp>
          <p:nvGrpSpPr>
            <p:cNvPr id="13312" name="Group 13311"/>
            <p:cNvGrpSpPr/>
            <p:nvPr/>
          </p:nvGrpSpPr>
          <p:grpSpPr>
            <a:xfrm>
              <a:off x="1691680" y="3068960"/>
              <a:ext cx="5839822" cy="2016224"/>
              <a:chOff x="1691680" y="3068960"/>
              <a:chExt cx="5839822" cy="2016224"/>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3068960"/>
                <a:ext cx="5839822" cy="2016224"/>
              </a:xfrm>
              <a:prstGeom prst="rect">
                <a:avLst/>
              </a:prstGeom>
            </p:spPr>
          </p:pic>
          <p:sp>
            <p:nvSpPr>
              <p:cNvPr id="24" name="Rectangle 23"/>
              <p:cNvSpPr/>
              <p:nvPr/>
            </p:nvSpPr>
            <p:spPr>
              <a:xfrm>
                <a:off x="6012160" y="3861048"/>
                <a:ext cx="144016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544212" y="4308623"/>
                <a:ext cx="792088" cy="2569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207470" y="4509121"/>
                <a:ext cx="504056"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Curved Connector 11"/>
            <p:cNvCxnSpPr/>
            <p:nvPr/>
          </p:nvCxnSpPr>
          <p:spPr>
            <a:xfrm rot="16200000" flipH="1">
              <a:off x="3682920" y="3670009"/>
              <a:ext cx="1193082" cy="855079"/>
            </a:xfrm>
            <a:prstGeom prst="curvedConnector3">
              <a:avLst>
                <a:gd name="adj1" fmla="val 67266"/>
              </a:avLst>
            </a:prstGeom>
            <a:ln w="12700">
              <a:solidFill>
                <a:schemeClr val="accent6">
                  <a:lumMod val="50000"/>
                </a:schemeClr>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049002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4471558" y="1700808"/>
            <a:ext cx="4636842" cy="1600890"/>
            <a:chOff x="4471558" y="1628800"/>
            <a:chExt cx="4636842" cy="160089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1558" y="1628800"/>
              <a:ext cx="4636842" cy="1600890"/>
            </a:xfrm>
            <a:prstGeom prst="rect">
              <a:avLst/>
            </a:prstGeom>
          </p:spPr>
        </p:pic>
        <p:cxnSp>
          <p:nvCxnSpPr>
            <p:cNvPr id="7" name="Curved Connector 6"/>
            <p:cNvCxnSpPr/>
            <p:nvPr/>
          </p:nvCxnSpPr>
          <p:spPr>
            <a:xfrm rot="16200000" flipH="1">
              <a:off x="6067554" y="2116244"/>
              <a:ext cx="969332" cy="648072"/>
            </a:xfrm>
            <a:prstGeom prst="curvedConnector3">
              <a:avLst>
                <a:gd name="adj1" fmla="val 76434"/>
              </a:avLst>
            </a:prstGeom>
            <a:ln w="12700">
              <a:solidFill>
                <a:schemeClr val="accent6">
                  <a:lumMod val="50000"/>
                </a:schemeClr>
              </a:solidFill>
              <a:prstDash val="dash"/>
              <a:tailEnd type="triangle" w="med" len="med"/>
            </a:ln>
          </p:spPr>
          <p:style>
            <a:lnRef idx="1">
              <a:schemeClr val="accent1"/>
            </a:lnRef>
            <a:fillRef idx="0">
              <a:schemeClr val="accent1"/>
            </a:fillRef>
            <a:effectRef idx="0">
              <a:schemeClr val="accent1"/>
            </a:effectRef>
            <a:fontRef idx="minor">
              <a:schemeClr val="tx1"/>
            </a:fontRef>
          </p:style>
        </p:cxnSp>
      </p:grpSp>
      <p:sp>
        <p:nvSpPr>
          <p:cNvPr id="13314" name="Rectangle 2"/>
          <p:cNvSpPr>
            <a:spLocks noGrp="1" noChangeArrowheads="1"/>
          </p:cNvSpPr>
          <p:nvPr>
            <p:ph type="title"/>
          </p:nvPr>
        </p:nvSpPr>
        <p:spPr/>
        <p:txBody>
          <a:bodyPr/>
          <a:lstStyle/>
          <a:p>
            <a:r>
              <a:rPr lang="nl-BE" dirty="0" err="1"/>
              <a:t>Make</a:t>
            </a:r>
            <a:r>
              <a:rPr lang="pl-PL" dirty="0"/>
              <a:t>: </a:t>
            </a:r>
            <a:r>
              <a:rPr lang="en-US" dirty="0"/>
              <a:t>updating pipeline</a:t>
            </a:r>
            <a:endParaRPr lang="en-US" altLang="en-US" dirty="0"/>
          </a:p>
        </p:txBody>
      </p:sp>
      <p:sp>
        <p:nvSpPr>
          <p:cNvPr id="13315" name="Rectangle 3"/>
          <p:cNvSpPr>
            <a:spLocks noGrp="1" noChangeArrowheads="1"/>
          </p:cNvSpPr>
          <p:nvPr>
            <p:ph type="body" idx="1"/>
          </p:nvPr>
        </p:nvSpPr>
        <p:spPr>
          <a:xfrm>
            <a:off x="540000" y="1349998"/>
            <a:ext cx="8496496" cy="5175345"/>
          </a:xfrm>
        </p:spPr>
        <p:txBody>
          <a:bodyPr/>
          <a:lstStyle/>
          <a:p>
            <a:r>
              <a:rPr lang="en-US" sz="1800" dirty="0"/>
              <a:t>Let’s see what happens to results.txt when we update wordcount.py: </a:t>
            </a:r>
          </a:p>
          <a:p>
            <a:pPr marL="359637" lvl="1" indent="0">
              <a:buNone/>
            </a:pPr>
            <a:r>
              <a:rPr lang="en-US" altLang="en-US" sz="1800" dirty="0">
                <a:solidFill>
                  <a:schemeClr val="tx1"/>
                </a:solidFill>
                <a:latin typeface="Courier New" panose="02070309020205020404" pitchFamily="49" charset="0"/>
                <a:cs typeface="Courier New" panose="02070309020205020404" pitchFamily="49" charset="0"/>
              </a:rPr>
              <a:t>$ touch wordcount.py </a:t>
            </a:r>
          </a:p>
          <a:p>
            <a:pPr marL="359637" lvl="1" indent="0">
              <a:buNone/>
            </a:pPr>
            <a:r>
              <a:rPr lang="en-US" altLang="en-US" sz="1800" dirty="0">
                <a:solidFill>
                  <a:schemeClr val="tx1"/>
                </a:solidFill>
                <a:latin typeface="Courier New" panose="02070309020205020404" pitchFamily="49" charset="0"/>
                <a:cs typeface="Courier New" panose="02070309020205020404" pitchFamily="49" charset="0"/>
              </a:rPr>
              <a:t>$ make results.txt</a:t>
            </a:r>
          </a:p>
          <a:p>
            <a:pPr marL="359637" lvl="1" indent="0">
              <a:buNone/>
            </a:pPr>
            <a:r>
              <a:rPr lang="en-US" altLang="en-US" sz="1800" dirty="0">
                <a:solidFill>
                  <a:schemeClr val="tx1"/>
                </a:solidFill>
                <a:latin typeface="+mj-lt"/>
                <a:cs typeface="Courier New" panose="02070309020205020404" pitchFamily="49" charset="0"/>
              </a:rPr>
              <a:t>we get:</a:t>
            </a:r>
          </a:p>
          <a:p>
            <a:pPr marL="359637" lvl="1" indent="0">
              <a:buNone/>
            </a:pPr>
            <a:r>
              <a:rPr lang="en-US" altLang="en-US" sz="1600" dirty="0">
                <a:solidFill>
                  <a:schemeClr val="tx1"/>
                </a:solidFill>
                <a:latin typeface="Courier New" panose="02070309020205020404" pitchFamily="49" charset="0"/>
                <a:cs typeface="Courier New" panose="02070309020205020404" pitchFamily="49" charset="0"/>
              </a:rPr>
              <a:t>python wordcount.py books/abyss.txt abyss.dat </a:t>
            </a:r>
          </a:p>
          <a:p>
            <a:pPr marL="359637" lvl="1" indent="0">
              <a:buNone/>
            </a:pPr>
            <a:r>
              <a:rPr lang="en-US" altLang="en-US" sz="1600" dirty="0">
                <a:solidFill>
                  <a:schemeClr val="tx1"/>
                </a:solidFill>
                <a:latin typeface="Courier New" panose="02070309020205020404" pitchFamily="49" charset="0"/>
                <a:cs typeface="Courier New" panose="02070309020205020404" pitchFamily="49" charset="0"/>
              </a:rPr>
              <a:t>python wordcount.py books/isles.txt isles.dat </a:t>
            </a:r>
          </a:p>
          <a:p>
            <a:pPr marL="359637" lvl="1" indent="0">
              <a:buNone/>
            </a:pPr>
            <a:r>
              <a:rPr lang="en-US" altLang="en-US" sz="1600" dirty="0">
                <a:solidFill>
                  <a:schemeClr val="tx1"/>
                </a:solidFill>
                <a:latin typeface="Courier New" panose="02070309020205020404" pitchFamily="49" charset="0"/>
                <a:cs typeface="Courier New" panose="02070309020205020404" pitchFamily="49" charset="0"/>
              </a:rPr>
              <a:t>python wordcount.py books/last.txt last.dat </a:t>
            </a:r>
          </a:p>
          <a:p>
            <a:pPr marL="359637" lvl="1" indent="0">
              <a:buNone/>
            </a:pPr>
            <a:r>
              <a:rPr lang="en-US" altLang="en-US" sz="1600" dirty="0">
                <a:solidFill>
                  <a:schemeClr val="tx1"/>
                </a:solidFill>
                <a:latin typeface="Courier New" panose="02070309020205020404" pitchFamily="49" charset="0"/>
                <a:cs typeface="Courier New" panose="02070309020205020404" pitchFamily="49" charset="0"/>
              </a:rPr>
              <a:t>python zipf_test.py abyss.dat isles.dat last.dat &gt; results.txt </a:t>
            </a:r>
          </a:p>
          <a:p>
            <a:r>
              <a:rPr lang="en-US" altLang="en-US" sz="1800" dirty="0">
                <a:solidFill>
                  <a:schemeClr val="tx1"/>
                </a:solidFill>
              </a:rPr>
              <a:t>The whole pipeline is triggered, even the creation of the </a:t>
            </a:r>
            <a:r>
              <a:rPr lang="en-US" altLang="en-US" sz="1800" dirty="0">
                <a:solidFill>
                  <a:schemeClr val="tx1"/>
                </a:solidFill>
                <a:latin typeface="Courier New" panose="02070309020205020404" pitchFamily="49" charset="0"/>
                <a:cs typeface="Courier New" panose="02070309020205020404" pitchFamily="49" charset="0"/>
              </a:rPr>
              <a:t>results.txt</a:t>
            </a:r>
            <a:r>
              <a:rPr lang="en-US" altLang="en-US" sz="1800" dirty="0">
                <a:solidFill>
                  <a:schemeClr val="tx1"/>
                </a:solidFill>
              </a:rPr>
              <a:t> file! To understand this, note that according to the dependency figure, </a:t>
            </a:r>
            <a:r>
              <a:rPr lang="en-US" altLang="en-US" sz="1800" dirty="0">
                <a:solidFill>
                  <a:schemeClr val="tx1"/>
                </a:solidFill>
                <a:latin typeface="Courier New" panose="02070309020205020404" pitchFamily="49" charset="0"/>
                <a:cs typeface="Courier New" panose="02070309020205020404" pitchFamily="49" charset="0"/>
              </a:rPr>
              <a:t>results.txt </a:t>
            </a:r>
            <a:r>
              <a:rPr lang="en-US" altLang="en-US" sz="1800" dirty="0">
                <a:solidFill>
                  <a:schemeClr val="tx1"/>
                </a:solidFill>
              </a:rPr>
              <a:t>depends on the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err="1">
                <a:solidFill>
                  <a:schemeClr val="tx1"/>
                </a:solidFill>
                <a:latin typeface="Courier New" panose="02070309020205020404" pitchFamily="49" charset="0"/>
                <a:cs typeface="Courier New" panose="02070309020205020404" pitchFamily="49" charset="0"/>
              </a:rPr>
              <a:t>dat</a:t>
            </a:r>
            <a:r>
              <a:rPr lang="en-US" altLang="en-US" sz="1800" dirty="0">
                <a:solidFill>
                  <a:schemeClr val="tx1"/>
                </a:solidFill>
                <a:latin typeface="Courier New" panose="02070309020205020404" pitchFamily="49" charset="0"/>
                <a:cs typeface="Courier New" panose="02070309020205020404" pitchFamily="49" charset="0"/>
              </a:rPr>
              <a:t> </a:t>
            </a:r>
            <a:r>
              <a:rPr lang="en-US" altLang="en-US" sz="1800" dirty="0">
                <a:solidFill>
                  <a:schemeClr val="tx1"/>
                </a:solidFill>
              </a:rPr>
              <a:t>files. The update of </a:t>
            </a:r>
            <a:r>
              <a:rPr lang="en-US" altLang="en-US" sz="1800" dirty="0">
                <a:solidFill>
                  <a:schemeClr val="tx1"/>
                </a:solidFill>
                <a:latin typeface="Courier New" panose="02070309020205020404" pitchFamily="49" charset="0"/>
                <a:cs typeface="Courier New" panose="02070309020205020404" pitchFamily="49" charset="0"/>
              </a:rPr>
              <a:t>wordcount.py</a:t>
            </a:r>
            <a:r>
              <a:rPr lang="en-US" altLang="en-US" sz="1800" dirty="0">
                <a:solidFill>
                  <a:schemeClr val="tx1"/>
                </a:solidFill>
              </a:rPr>
              <a:t> triggers an update of the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err="1">
                <a:solidFill>
                  <a:schemeClr val="tx1"/>
                </a:solidFill>
                <a:latin typeface="Courier New" panose="02070309020205020404" pitchFamily="49" charset="0"/>
                <a:cs typeface="Courier New" panose="02070309020205020404" pitchFamily="49" charset="0"/>
              </a:rPr>
              <a:t>dat</a:t>
            </a:r>
            <a:r>
              <a:rPr lang="en-US" altLang="en-US" sz="1800" dirty="0">
                <a:solidFill>
                  <a:schemeClr val="tx1"/>
                </a:solidFill>
                <a:latin typeface="Courier New" panose="02070309020205020404" pitchFamily="49" charset="0"/>
                <a:cs typeface="Courier New" panose="02070309020205020404" pitchFamily="49" charset="0"/>
              </a:rPr>
              <a:t> </a:t>
            </a:r>
            <a:r>
              <a:rPr lang="en-US" altLang="en-US" sz="1800" dirty="0">
                <a:solidFill>
                  <a:schemeClr val="tx1"/>
                </a:solidFill>
              </a:rPr>
              <a:t>files. Thus, </a:t>
            </a:r>
            <a:r>
              <a:rPr lang="en-US" altLang="en-US" sz="1800" dirty="0">
                <a:solidFill>
                  <a:schemeClr val="tx1"/>
                </a:solidFill>
                <a:latin typeface="Arial Unicode MS"/>
              </a:rPr>
              <a:t>make</a:t>
            </a:r>
            <a:r>
              <a:rPr lang="en-US" altLang="en-US" sz="1800" dirty="0">
                <a:solidFill>
                  <a:schemeClr val="tx1"/>
                </a:solidFill>
              </a:rPr>
              <a:t> sees that the </a:t>
            </a:r>
            <a:r>
              <a:rPr lang="en-US" altLang="en-US" sz="1800" b="1" dirty="0">
                <a:solidFill>
                  <a:schemeClr val="tx1"/>
                </a:solidFill>
              </a:rPr>
              <a:t>dependencies</a:t>
            </a:r>
            <a:r>
              <a:rPr lang="en-US" altLang="en-US" sz="1800" dirty="0">
                <a:solidFill>
                  <a:schemeClr val="tx1"/>
                </a:solidFill>
              </a:rPr>
              <a:t> (the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err="1">
                <a:solidFill>
                  <a:schemeClr val="tx1"/>
                </a:solidFill>
                <a:latin typeface="Courier New" panose="02070309020205020404" pitchFamily="49" charset="0"/>
                <a:cs typeface="Courier New" panose="02070309020205020404" pitchFamily="49" charset="0"/>
              </a:rPr>
              <a:t>dat</a:t>
            </a:r>
            <a:r>
              <a:rPr lang="en-US" altLang="en-US" sz="1800" dirty="0">
                <a:solidFill>
                  <a:schemeClr val="tx1"/>
                </a:solidFill>
                <a:latin typeface="Courier New" panose="02070309020205020404" pitchFamily="49" charset="0"/>
                <a:cs typeface="Courier New" panose="02070309020205020404" pitchFamily="49" charset="0"/>
              </a:rPr>
              <a:t> </a:t>
            </a:r>
            <a:r>
              <a:rPr lang="en-US" altLang="en-US" sz="1800" dirty="0">
                <a:solidFill>
                  <a:schemeClr val="tx1"/>
                </a:solidFill>
              </a:rPr>
              <a:t>files) are </a:t>
            </a:r>
            <a:r>
              <a:rPr lang="en-US" altLang="en-US" sz="1800" b="1" dirty="0">
                <a:solidFill>
                  <a:schemeClr val="tx1"/>
                </a:solidFill>
              </a:rPr>
              <a:t>newer than the target file </a:t>
            </a:r>
            <a:r>
              <a:rPr lang="en-US" altLang="en-US" sz="1800" dirty="0">
                <a:solidFill>
                  <a:schemeClr val="tx1"/>
                </a:solidFill>
              </a:rPr>
              <a:t>(</a:t>
            </a:r>
            <a:r>
              <a:rPr lang="en-US" altLang="en-US" sz="1800" dirty="0">
                <a:solidFill>
                  <a:schemeClr val="tx1"/>
                </a:solidFill>
                <a:latin typeface="Courier New" panose="02070309020205020404" pitchFamily="49" charset="0"/>
                <a:cs typeface="Courier New" panose="02070309020205020404" pitchFamily="49" charset="0"/>
              </a:rPr>
              <a:t>results.txt</a:t>
            </a:r>
            <a:r>
              <a:rPr lang="en-US" altLang="en-US" sz="1800" dirty="0">
                <a:solidFill>
                  <a:schemeClr val="tx1"/>
                </a:solidFill>
              </a:rPr>
              <a:t>) and thus it recreates </a:t>
            </a:r>
            <a:r>
              <a:rPr lang="en-US" altLang="en-US" sz="1800" dirty="0">
                <a:solidFill>
                  <a:schemeClr val="tx1"/>
                </a:solidFill>
                <a:latin typeface="Courier New" panose="02070309020205020404" pitchFamily="49" charset="0"/>
                <a:cs typeface="Courier New" panose="02070309020205020404" pitchFamily="49" charset="0"/>
              </a:rPr>
              <a:t>results.txt</a:t>
            </a:r>
            <a:r>
              <a:rPr lang="en-US" altLang="en-US" sz="1800" dirty="0">
                <a:solidFill>
                  <a:schemeClr val="tx1"/>
                </a:solidFill>
              </a:rPr>
              <a:t>. </a:t>
            </a:r>
          </a:p>
          <a:p>
            <a:r>
              <a:rPr lang="en-US" altLang="en-US" sz="1800" dirty="0">
                <a:solidFill>
                  <a:schemeClr val="tx1"/>
                </a:solidFill>
              </a:rPr>
              <a:t>This is an example of the power of </a:t>
            </a:r>
            <a:r>
              <a:rPr lang="en-US" altLang="en-US" sz="1800" dirty="0">
                <a:solidFill>
                  <a:schemeClr val="tx1"/>
                </a:solidFill>
                <a:latin typeface="Arial Unicode MS"/>
              </a:rPr>
              <a:t>make</a:t>
            </a:r>
            <a:r>
              <a:rPr lang="en-US" altLang="en-US" sz="1800" dirty="0">
                <a:solidFill>
                  <a:schemeClr val="tx1"/>
                </a:solidFill>
              </a:rPr>
              <a:t>: </a:t>
            </a:r>
            <a:r>
              <a:rPr lang="en-US" altLang="en-US" sz="1800" b="1" dirty="0">
                <a:solidFill>
                  <a:schemeClr val="tx1"/>
                </a:solidFill>
                <a:latin typeface="+mj-lt"/>
              </a:rPr>
              <a:t>updating a subset of the files </a:t>
            </a:r>
            <a:r>
              <a:rPr lang="en-US" altLang="en-US" sz="1800" dirty="0">
                <a:solidFill>
                  <a:schemeClr val="tx1"/>
                </a:solidFill>
              </a:rPr>
              <a:t>in the pipeline triggers </a:t>
            </a:r>
            <a:r>
              <a:rPr lang="en-US" altLang="en-US" sz="1800" b="1" dirty="0">
                <a:solidFill>
                  <a:schemeClr val="tx1"/>
                </a:solidFill>
              </a:rPr>
              <a:t>rerunning </a:t>
            </a:r>
            <a:r>
              <a:rPr lang="en-US" altLang="en-US" sz="1800" dirty="0">
                <a:solidFill>
                  <a:schemeClr val="tx1"/>
                </a:solidFill>
              </a:rPr>
              <a:t>the appropriate downstream steps. </a:t>
            </a:r>
          </a:p>
          <a:p>
            <a:endParaRPr lang="en-US" sz="18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56</a:t>
            </a:fld>
            <a:endParaRPr lang="nl-BE" dirty="0"/>
          </a:p>
        </p:txBody>
      </p:sp>
      <p:grpSp>
        <p:nvGrpSpPr>
          <p:cNvPr id="21" name="Group 20"/>
          <p:cNvGrpSpPr/>
          <p:nvPr/>
        </p:nvGrpSpPr>
        <p:grpSpPr>
          <a:xfrm>
            <a:off x="6157134" y="2060848"/>
            <a:ext cx="144016" cy="216025"/>
            <a:chOff x="6157134" y="2060848"/>
            <a:chExt cx="144016" cy="216025"/>
          </a:xfrm>
        </p:grpSpPr>
        <p:cxnSp>
          <p:nvCxnSpPr>
            <p:cNvPr id="11" name="Straight Connector 10"/>
            <p:cNvCxnSpPr/>
            <p:nvPr/>
          </p:nvCxnSpPr>
          <p:spPr>
            <a:xfrm flipH="1">
              <a:off x="6157134" y="2060848"/>
              <a:ext cx="144016" cy="216024"/>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6157134" y="2060848"/>
              <a:ext cx="142099" cy="216025"/>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7308304" y="2250636"/>
            <a:ext cx="1692084" cy="720008"/>
            <a:chOff x="7308304" y="2250636"/>
            <a:chExt cx="1692084" cy="720008"/>
          </a:xfrm>
        </p:grpSpPr>
        <p:sp>
          <p:nvSpPr>
            <p:cNvPr id="18" name="Rectangle 17"/>
            <p:cNvSpPr/>
            <p:nvPr/>
          </p:nvSpPr>
          <p:spPr>
            <a:xfrm>
              <a:off x="7812360" y="2250636"/>
              <a:ext cx="1188028" cy="433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359333" y="2684634"/>
              <a:ext cx="613811" cy="1691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308304" y="2792860"/>
              <a:ext cx="390607" cy="1777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762579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a:t>
            </a:r>
            <a:r>
              <a:rPr lang="pl-PL" dirty="0"/>
              <a:t>: </a:t>
            </a:r>
            <a:r>
              <a:rPr lang="en-US" dirty="0"/>
              <a:t>updating pipeline</a:t>
            </a:r>
            <a:endParaRPr lang="en-US" altLang="en-US" dirty="0"/>
          </a:p>
        </p:txBody>
      </p:sp>
      <p:sp>
        <p:nvSpPr>
          <p:cNvPr id="13315" name="Rectangle 3"/>
          <p:cNvSpPr>
            <a:spLocks noGrp="1" noChangeArrowheads="1"/>
          </p:cNvSpPr>
          <p:nvPr>
            <p:ph type="body" idx="1"/>
          </p:nvPr>
        </p:nvSpPr>
        <p:spPr>
          <a:xfrm>
            <a:off x="540000" y="1349998"/>
            <a:ext cx="8496496" cy="5175345"/>
          </a:xfrm>
        </p:spPr>
        <p:txBody>
          <a:bodyPr/>
          <a:lstStyle/>
          <a:p>
            <a:r>
              <a:rPr lang="en-US" sz="1800" dirty="0"/>
              <a:t>Updating One Input File: what will happen if we now execute:</a:t>
            </a:r>
          </a:p>
          <a:p>
            <a:pPr marL="360000" lvl="1" indent="0">
              <a:buNone/>
            </a:pPr>
            <a:r>
              <a:rPr lang="en-US" sz="1800" dirty="0">
                <a:latin typeface="Courier New" panose="02070309020205020404" pitchFamily="49" charset="0"/>
                <a:cs typeface="Courier New" panose="02070309020205020404" pitchFamily="49" charset="0"/>
              </a:rPr>
              <a:t>$ touch books/last.txt </a:t>
            </a:r>
          </a:p>
          <a:p>
            <a:pPr marL="360000" lvl="1" indent="0">
              <a:buNone/>
            </a:pPr>
            <a:r>
              <a:rPr lang="en-US" sz="1800" dirty="0">
                <a:latin typeface="Courier New" panose="02070309020205020404" pitchFamily="49" charset="0"/>
                <a:cs typeface="Courier New" panose="02070309020205020404" pitchFamily="49" charset="0"/>
              </a:rPr>
              <a:t>$ make results.txt </a:t>
            </a:r>
          </a:p>
          <a:p>
            <a:pPr lvl="1">
              <a:buFont typeface="+mj-lt"/>
              <a:buAutoNum type="arabicPeriod"/>
            </a:pPr>
            <a:r>
              <a:rPr lang="en-US" sz="1800" dirty="0"/>
              <a:t>only </a:t>
            </a:r>
            <a:r>
              <a:rPr lang="en-US" sz="1800" dirty="0">
                <a:latin typeface="Courier New" panose="02070309020205020404" pitchFamily="49" charset="0"/>
                <a:cs typeface="Courier New" panose="02070309020205020404" pitchFamily="49" charset="0"/>
              </a:rPr>
              <a:t>last.dat</a:t>
            </a:r>
            <a:r>
              <a:rPr lang="en-US" sz="1800" dirty="0"/>
              <a:t> is recreated </a:t>
            </a:r>
          </a:p>
          <a:p>
            <a:pPr lvl="1">
              <a:buFont typeface="+mj-lt"/>
              <a:buAutoNum type="arabicPeriod"/>
            </a:pPr>
            <a:r>
              <a:rPr lang="en-US" sz="1800" dirty="0"/>
              <a:t>all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a:t>
            </a:r>
            <a:r>
              <a:rPr lang="en-US" sz="1800" dirty="0"/>
              <a:t>files are recreated </a:t>
            </a:r>
          </a:p>
          <a:p>
            <a:pPr lvl="1">
              <a:buFont typeface="+mj-lt"/>
              <a:buAutoNum type="arabicPeriod"/>
            </a:pPr>
            <a:r>
              <a:rPr lang="en-US" sz="1800" dirty="0"/>
              <a:t>only </a:t>
            </a:r>
            <a:r>
              <a:rPr lang="en-US" sz="1800" dirty="0">
                <a:latin typeface="Courier New" panose="02070309020205020404" pitchFamily="49" charset="0"/>
                <a:cs typeface="Courier New" panose="02070309020205020404" pitchFamily="49" charset="0"/>
              </a:rPr>
              <a:t>last.dat</a:t>
            </a:r>
            <a:r>
              <a:rPr lang="en-US" sz="1800" dirty="0"/>
              <a:t> and </a:t>
            </a:r>
            <a:r>
              <a:rPr lang="en-US" sz="1800" dirty="0">
                <a:latin typeface="Courier New" panose="02070309020205020404" pitchFamily="49" charset="0"/>
                <a:cs typeface="Courier New" panose="02070309020205020404" pitchFamily="49" charset="0"/>
              </a:rPr>
              <a:t>results.txt</a:t>
            </a:r>
            <a:r>
              <a:rPr lang="en-US" sz="1800" dirty="0"/>
              <a:t> are recreated </a:t>
            </a:r>
          </a:p>
          <a:p>
            <a:pPr lvl="1">
              <a:buFont typeface="+mj-lt"/>
              <a:buAutoNum type="arabicPeriod"/>
            </a:pPr>
            <a:r>
              <a:rPr lang="en-US" sz="1800" dirty="0"/>
              <a:t>all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a:t>
            </a:r>
            <a:r>
              <a:rPr lang="en-US" sz="1800" dirty="0"/>
              <a:t>and </a:t>
            </a:r>
            <a:r>
              <a:rPr lang="en-US" sz="1800" dirty="0">
                <a:latin typeface="Courier New" panose="02070309020205020404" pitchFamily="49" charset="0"/>
                <a:cs typeface="Courier New" panose="02070309020205020404" pitchFamily="49" charset="0"/>
              </a:rPr>
              <a:t>results.txt</a:t>
            </a:r>
            <a:r>
              <a:rPr lang="en-US" sz="1800" dirty="0"/>
              <a:t> are recreated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57</a:t>
            </a:fld>
            <a:endParaRPr lang="nl-BE" dirty="0"/>
          </a:p>
        </p:txBody>
      </p:sp>
      <p:sp>
        <p:nvSpPr>
          <p:cNvPr id="12" name="Rectangle 3"/>
          <p:cNvSpPr txBox="1">
            <a:spLocks noChangeArrowheads="1"/>
          </p:cNvSpPr>
          <p:nvPr/>
        </p:nvSpPr>
        <p:spPr>
          <a:xfrm>
            <a:off x="468096" y="3868553"/>
            <a:ext cx="8496496" cy="1377828"/>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a:p>
            <a:r>
              <a:rPr lang="en-US" sz="1800" b="1" dirty="0"/>
              <a:t>Solution</a:t>
            </a:r>
          </a:p>
          <a:p>
            <a:pPr marL="360000" lvl="1" indent="0">
              <a:buFont typeface="Courier New" pitchFamily="49" charset="0"/>
              <a:buNone/>
            </a:pPr>
            <a:r>
              <a:rPr lang="en-US" sz="1800" dirty="0"/>
              <a:t>3. only </a:t>
            </a:r>
            <a:r>
              <a:rPr lang="en-US" sz="1800" dirty="0">
                <a:latin typeface="Courier New" panose="02070309020205020404" pitchFamily="49" charset="0"/>
                <a:cs typeface="Courier New" panose="02070309020205020404" pitchFamily="49" charset="0"/>
              </a:rPr>
              <a:t>last.dat </a:t>
            </a:r>
            <a:r>
              <a:rPr lang="en-US" sz="1800" dirty="0"/>
              <a:t>and </a:t>
            </a:r>
            <a:r>
              <a:rPr lang="en-US" sz="1800" dirty="0">
                <a:latin typeface="Courier New" panose="02070309020205020404" pitchFamily="49" charset="0"/>
                <a:cs typeface="Courier New" panose="02070309020205020404" pitchFamily="49" charset="0"/>
              </a:rPr>
              <a:t>results.tx</a:t>
            </a:r>
            <a:r>
              <a:rPr lang="en-US" sz="1800" dirty="0"/>
              <a:t>t are recreated.</a:t>
            </a:r>
          </a:p>
          <a:p>
            <a:endParaRPr lang="en-US" sz="1800" dirty="0"/>
          </a:p>
        </p:txBody>
      </p:sp>
      <p:grpSp>
        <p:nvGrpSpPr>
          <p:cNvPr id="14" name="Group 13"/>
          <p:cNvGrpSpPr/>
          <p:nvPr/>
        </p:nvGrpSpPr>
        <p:grpSpPr>
          <a:xfrm>
            <a:off x="4860136" y="1700808"/>
            <a:ext cx="4104456" cy="1440160"/>
            <a:chOff x="1691680" y="3068960"/>
            <a:chExt cx="5839822" cy="2016224"/>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3068960"/>
              <a:ext cx="5839822" cy="2016224"/>
            </a:xfrm>
            <a:prstGeom prst="rect">
              <a:avLst/>
            </a:prstGeom>
          </p:spPr>
        </p:pic>
        <p:sp>
          <p:nvSpPr>
            <p:cNvPr id="18" name="Rectangle 17"/>
            <p:cNvSpPr/>
            <p:nvPr/>
          </p:nvSpPr>
          <p:spPr>
            <a:xfrm>
              <a:off x="6012160" y="3861048"/>
              <a:ext cx="144016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544212" y="4308623"/>
              <a:ext cx="792088" cy="2569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207470" y="4509121"/>
              <a:ext cx="504056"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2674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a:t>
            </a:r>
            <a:r>
              <a:rPr lang="pl-PL" dirty="0"/>
              <a:t>: </a:t>
            </a:r>
            <a:r>
              <a:rPr lang="en-US" dirty="0"/>
              <a:t>updating pipeline</a:t>
            </a:r>
            <a:endParaRPr lang="en-US" altLang="en-US" dirty="0"/>
          </a:p>
        </p:txBody>
      </p:sp>
      <p:sp>
        <p:nvSpPr>
          <p:cNvPr id="13315" name="Rectangle 3"/>
          <p:cNvSpPr>
            <a:spLocks noGrp="1" noChangeArrowheads="1"/>
          </p:cNvSpPr>
          <p:nvPr>
            <p:ph type="body" idx="1"/>
          </p:nvPr>
        </p:nvSpPr>
        <p:spPr>
          <a:xfrm>
            <a:off x="540000" y="1349998"/>
            <a:ext cx="8496496" cy="5175345"/>
          </a:xfrm>
        </p:spPr>
        <p:txBody>
          <a:bodyPr/>
          <a:lstStyle/>
          <a:p>
            <a:r>
              <a:rPr lang="en-US" sz="1800" dirty="0">
                <a:latin typeface="Courier New" panose="02070309020205020404" pitchFamily="49" charset="0"/>
                <a:cs typeface="Courier New" panose="02070309020205020404" pitchFamily="49" charset="0"/>
              </a:rPr>
              <a:t>zipf_test.py</a:t>
            </a:r>
            <a:r>
              <a:rPr lang="en-US" sz="1800" dirty="0"/>
              <a:t> as a Dependency of </a:t>
            </a:r>
            <a:r>
              <a:rPr lang="en-US" sz="1800" dirty="0">
                <a:latin typeface="Courier New" panose="02070309020205020404" pitchFamily="49" charset="0"/>
                <a:cs typeface="Courier New" panose="02070309020205020404" pitchFamily="49" charset="0"/>
              </a:rPr>
              <a:t>results.txt</a:t>
            </a:r>
            <a:r>
              <a:rPr lang="en-US" sz="1800" dirty="0"/>
              <a:t>. What would happen if you added </a:t>
            </a:r>
            <a:r>
              <a:rPr lang="en-US" sz="1800" dirty="0">
                <a:latin typeface="Courier New" panose="02070309020205020404" pitchFamily="49" charset="0"/>
                <a:cs typeface="Courier New" panose="02070309020205020404" pitchFamily="49" charset="0"/>
              </a:rPr>
              <a:t>zipf_test.py </a:t>
            </a:r>
            <a:r>
              <a:rPr lang="en-US" sz="1800" dirty="0"/>
              <a:t>as dependency of </a:t>
            </a:r>
            <a:r>
              <a:rPr lang="en-US" sz="1800" dirty="0">
                <a:latin typeface="Courier New" panose="02070309020205020404" pitchFamily="49" charset="0"/>
                <a:cs typeface="Courier New" panose="02070309020205020404" pitchFamily="49" charset="0"/>
              </a:rPr>
              <a:t>results.txt</a:t>
            </a:r>
            <a:r>
              <a:rPr lang="en-US" sz="1800" dirty="0"/>
              <a:t>, and why?</a:t>
            </a:r>
          </a:p>
        </p:txBody>
      </p:sp>
      <p:sp>
        <p:nvSpPr>
          <p:cNvPr id="2" name="Slide Number Placeholder 1"/>
          <p:cNvSpPr>
            <a:spLocks noGrp="1"/>
          </p:cNvSpPr>
          <p:nvPr>
            <p:ph type="sldNum" sz="quarter" idx="12"/>
          </p:nvPr>
        </p:nvSpPr>
        <p:spPr/>
        <p:txBody>
          <a:bodyPr/>
          <a:lstStyle/>
          <a:p>
            <a:fld id="{F35D8031-C8E5-48F8-A3B6-81643B27A3AF}" type="slidenum">
              <a:rPr lang="nl-BE" smtClean="0"/>
              <a:pPr/>
              <a:t>58</a:t>
            </a:fld>
            <a:endParaRPr lang="nl-BE" dirty="0"/>
          </a:p>
        </p:txBody>
      </p:sp>
      <p:sp>
        <p:nvSpPr>
          <p:cNvPr id="12" name="Rectangle 3"/>
          <p:cNvSpPr txBox="1">
            <a:spLocks noChangeArrowheads="1"/>
          </p:cNvSpPr>
          <p:nvPr/>
        </p:nvSpPr>
        <p:spPr>
          <a:xfrm>
            <a:off x="540000" y="3084138"/>
            <a:ext cx="8496496" cy="4881366"/>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a:p>
            <a:r>
              <a:rPr lang="en-US" sz="1800" b="1" dirty="0"/>
              <a:t>Solution</a:t>
            </a:r>
          </a:p>
          <a:p>
            <a:pPr marL="360000" lvl="1" indent="0">
              <a:buNone/>
            </a:pPr>
            <a:r>
              <a:rPr lang="en-US" sz="1800" dirty="0"/>
              <a:t>If you change the rule for the results.txt file like this:</a:t>
            </a:r>
          </a:p>
          <a:p>
            <a:pPr marL="360000" lvl="1" indent="0">
              <a:buNone/>
            </a:pPr>
            <a:r>
              <a:rPr lang="en-US" sz="1800" dirty="0">
                <a:latin typeface="Courier New" panose="02070309020205020404" pitchFamily="49" charset="0"/>
                <a:cs typeface="Courier New" panose="02070309020205020404" pitchFamily="49" charset="0"/>
              </a:rPr>
              <a:t>results.txt : isles.dat abyss.dat last.dat zipf_test.py </a:t>
            </a:r>
          </a:p>
          <a:p>
            <a:pPr marL="360000" lvl="1" indent="0">
              <a:buNone/>
            </a:pPr>
            <a:r>
              <a:rPr lang="en-US" sz="1800" dirty="0">
                <a:latin typeface="Courier New" panose="02070309020205020404" pitchFamily="49" charset="0"/>
                <a:cs typeface="Courier New" panose="02070309020205020404" pitchFamily="49" charset="0"/>
              </a:rPr>
              <a:t>	python zipf_test.py $^ &gt; $@ </a:t>
            </a:r>
          </a:p>
          <a:p>
            <a:pPr marL="360000" lvl="1" indent="0">
              <a:buNone/>
            </a:pPr>
            <a:r>
              <a:rPr lang="en-US" sz="1800" dirty="0">
                <a:latin typeface="Courier New" panose="02070309020205020404" pitchFamily="49" charset="0"/>
                <a:cs typeface="Courier New" panose="02070309020205020404" pitchFamily="49" charset="0"/>
              </a:rPr>
              <a:t>zipf_test.py </a:t>
            </a:r>
            <a:r>
              <a:rPr lang="en-US" sz="1800" dirty="0"/>
              <a:t>becomes a part of </a:t>
            </a:r>
            <a:r>
              <a:rPr lang="en-US" sz="1800" dirty="0">
                <a:latin typeface="Courier New" panose="02070309020205020404" pitchFamily="49" charset="0"/>
                <a:cs typeface="Courier New" panose="02070309020205020404" pitchFamily="49" charset="0"/>
              </a:rPr>
              <a:t>$^</a:t>
            </a:r>
            <a:r>
              <a:rPr lang="en-US" sz="1800" dirty="0"/>
              <a:t>, thus the command becomes</a:t>
            </a:r>
          </a:p>
          <a:p>
            <a:pPr marL="360000" lvl="1" indent="0">
              <a:buNone/>
            </a:pPr>
            <a:r>
              <a:rPr lang="en-US" sz="1800" dirty="0">
                <a:latin typeface="Courier New" panose="02070309020205020404" pitchFamily="49" charset="0"/>
                <a:cs typeface="Courier New" panose="02070309020205020404" pitchFamily="49" charset="0"/>
              </a:rPr>
              <a:t>python zipf_test.py abyss.dat isles.dat last.dat zipf_test.py &gt; results.txt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3137" y="2140490"/>
            <a:ext cx="4636842" cy="1600890"/>
          </a:xfrm>
          <a:prstGeom prst="rect">
            <a:avLst/>
          </a:prstGeom>
        </p:spPr>
      </p:pic>
    </p:spTree>
    <p:extLst>
      <p:ext uri="{BB962C8B-B14F-4D97-AF65-F5344CB8AC3E}">
        <p14:creationId xmlns:p14="http://schemas.microsoft.com/office/powerpoint/2010/main" val="3227595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a:t>
            </a:r>
            <a:r>
              <a:rPr lang="pl-PL" dirty="0"/>
              <a:t>: </a:t>
            </a:r>
            <a:r>
              <a:rPr lang="en-US" dirty="0"/>
              <a:t>updating pipeline</a:t>
            </a:r>
            <a:endParaRPr lang="en-US" altLang="en-US" dirty="0"/>
          </a:p>
        </p:txBody>
      </p:sp>
      <p:sp>
        <p:nvSpPr>
          <p:cNvPr id="13315" name="Rectangle 3"/>
          <p:cNvSpPr>
            <a:spLocks noGrp="1" noChangeArrowheads="1"/>
          </p:cNvSpPr>
          <p:nvPr>
            <p:ph type="body" idx="1"/>
          </p:nvPr>
        </p:nvSpPr>
        <p:spPr>
          <a:xfrm>
            <a:off x="540000" y="1349998"/>
            <a:ext cx="8496496" cy="5175345"/>
          </a:xfrm>
        </p:spPr>
        <p:txBody>
          <a:bodyPr/>
          <a:lstStyle/>
          <a:p>
            <a:pPr marL="0" indent="0">
              <a:buNone/>
            </a:pPr>
            <a:r>
              <a:rPr lang="en-US" sz="1400" dirty="0">
                <a:latin typeface="Courier New" panose="02070309020205020404" pitchFamily="49" charset="0"/>
                <a:cs typeface="Courier New" panose="02070309020205020404" pitchFamily="49" charset="0"/>
              </a:rPr>
              <a:t>python zipf_test.py abyss.dat isles.dat last.dat zipf_test.py &gt; results.txt </a:t>
            </a:r>
          </a:p>
          <a:p>
            <a:pPr marL="285750" indent="-285750"/>
            <a:r>
              <a:rPr lang="en-US" sz="1800" dirty="0"/>
              <a:t>This results in an error from </a:t>
            </a:r>
            <a:r>
              <a:rPr lang="en-US" sz="1800" dirty="0">
                <a:latin typeface="Courier New" panose="02070309020205020404" pitchFamily="49" charset="0"/>
                <a:cs typeface="Courier New" panose="02070309020205020404" pitchFamily="49" charset="0"/>
              </a:rPr>
              <a:t>zipf_test.py</a:t>
            </a:r>
            <a:r>
              <a:rPr lang="en-US" sz="1800" dirty="0"/>
              <a:t> as it tries to parse the script as if it were a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a:t>
            </a:r>
            <a:r>
              <a:rPr lang="en-US" sz="1800" dirty="0"/>
              <a:t>file. Try this by running:</a:t>
            </a:r>
          </a:p>
          <a:p>
            <a:pPr marL="360000" lvl="1" indent="0">
              <a:buNone/>
            </a:pPr>
            <a:r>
              <a:rPr lang="en-US" sz="1800" dirty="0">
                <a:latin typeface="Courier New" panose="02070309020205020404" pitchFamily="49" charset="0"/>
                <a:cs typeface="Courier New" panose="02070309020205020404" pitchFamily="49" charset="0"/>
              </a:rPr>
              <a:t>$ make results.txt </a:t>
            </a:r>
          </a:p>
          <a:p>
            <a:pPr marL="360000" lvl="1" indent="0">
              <a:buNone/>
            </a:pPr>
            <a:r>
              <a:rPr lang="en-US" sz="1800" dirty="0"/>
              <a:t>You’ll get</a:t>
            </a:r>
          </a:p>
          <a:p>
            <a:pPr marL="360000" lvl="1" indent="0">
              <a:buNone/>
            </a:pPr>
            <a:r>
              <a:rPr lang="en-US" sz="1600" dirty="0">
                <a:latin typeface="Courier New" panose="02070309020205020404" pitchFamily="49" charset="0"/>
                <a:cs typeface="Courier New" panose="02070309020205020404" pitchFamily="49" charset="0"/>
              </a:rPr>
              <a:t>python zipf_test.py abyss.dat isles.dat last.dat zipf_test.py &gt; results.txt </a:t>
            </a:r>
          </a:p>
          <a:p>
            <a:pPr marL="360000" lvl="1" indent="0">
              <a:buNone/>
            </a:pPr>
            <a:r>
              <a:rPr lang="en-US" sz="1600" dirty="0" err="1">
                <a:latin typeface="Courier New" panose="02070309020205020404" pitchFamily="49" charset="0"/>
                <a:cs typeface="Courier New" panose="02070309020205020404" pitchFamily="49" charset="0"/>
              </a:rPr>
              <a:t>Traceback</a:t>
            </a:r>
            <a:r>
              <a:rPr lang="en-US" sz="1600" dirty="0">
                <a:latin typeface="Courier New" panose="02070309020205020404" pitchFamily="49" charset="0"/>
                <a:cs typeface="Courier New" panose="02070309020205020404" pitchFamily="49" charset="0"/>
              </a:rPr>
              <a:t> (most recent call last): </a:t>
            </a:r>
          </a:p>
          <a:p>
            <a:pPr marL="360000" lvl="1" indent="0">
              <a:buNone/>
            </a:pPr>
            <a:r>
              <a:rPr lang="en-US" sz="1600" dirty="0">
                <a:latin typeface="Courier New" panose="02070309020205020404" pitchFamily="49" charset="0"/>
                <a:cs typeface="Courier New" panose="02070309020205020404" pitchFamily="49" charset="0"/>
              </a:rPr>
              <a:t>  File "zipf_test.py", line 19, in &lt;module&gt; </a:t>
            </a:r>
          </a:p>
          <a:p>
            <a:pPr marL="360000" lvl="1" indent="0">
              <a:buNone/>
            </a:pPr>
            <a:r>
              <a:rPr lang="en-US" sz="1600" dirty="0">
                <a:latin typeface="Courier New" panose="02070309020205020404" pitchFamily="49" charset="0"/>
                <a:cs typeface="Courier New" panose="02070309020205020404" pitchFamily="49" charset="0"/>
              </a:rPr>
              <a:t>    counts = </a:t>
            </a:r>
            <a:r>
              <a:rPr lang="en-US" sz="1600" dirty="0" err="1">
                <a:latin typeface="Courier New" panose="02070309020205020404" pitchFamily="49" charset="0"/>
                <a:cs typeface="Courier New" panose="02070309020205020404" pitchFamily="49" charset="0"/>
              </a:rPr>
              <a:t>load_word_counts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input_file</a:t>
            </a:r>
            <a:r>
              <a:rPr lang="en-US" sz="1600" dirty="0">
                <a:latin typeface="Courier New" panose="02070309020205020404" pitchFamily="49" charset="0"/>
                <a:cs typeface="Courier New" panose="02070309020205020404" pitchFamily="49" charset="0"/>
              </a:rPr>
              <a:t>) </a:t>
            </a:r>
          </a:p>
          <a:p>
            <a:pPr marL="360000" lvl="1" indent="0">
              <a:buNone/>
            </a:pPr>
            <a:r>
              <a:rPr lang="en-US" sz="1600" dirty="0">
                <a:latin typeface="Courier New" panose="02070309020205020404" pitchFamily="49" charset="0"/>
                <a:cs typeface="Courier New" panose="02070309020205020404" pitchFamily="49" charset="0"/>
              </a:rPr>
              <a:t>  File "path/to/zipf_test.py", line 39, in </a:t>
            </a:r>
            <a:r>
              <a:rPr lang="en-US" sz="1600" dirty="0" err="1">
                <a:latin typeface="Courier New" panose="02070309020205020404" pitchFamily="49" charset="0"/>
                <a:cs typeface="Courier New" panose="02070309020205020404" pitchFamily="49" charset="0"/>
              </a:rPr>
              <a:t>load_word_counts</a:t>
            </a:r>
            <a:r>
              <a:rPr lang="en-US" sz="1600" dirty="0">
                <a:latin typeface="Courier New" panose="02070309020205020404" pitchFamily="49" charset="0"/>
                <a:cs typeface="Courier New" panose="02070309020205020404" pitchFamily="49" charset="0"/>
              </a:rPr>
              <a:t> </a:t>
            </a:r>
          </a:p>
          <a:p>
            <a:pPr marL="360000" lvl="1"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counts.append</a:t>
            </a:r>
            <a:r>
              <a:rPr lang="en-US" sz="1600" dirty="0">
                <a:latin typeface="Courier New" panose="02070309020205020404" pitchFamily="49" charset="0"/>
                <a:cs typeface="Courier New" panose="02070309020205020404" pitchFamily="49" charset="0"/>
              </a:rPr>
              <a:t>((fields[0],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(fields[1]), float(fields[2]))) </a:t>
            </a:r>
          </a:p>
          <a:p>
            <a:pPr marL="360000" lvl="1" indent="0">
              <a:buNone/>
            </a:pPr>
            <a:r>
              <a:rPr lang="en-US" sz="1600" dirty="0" err="1">
                <a:latin typeface="Courier New" panose="02070309020205020404" pitchFamily="49" charset="0"/>
                <a:cs typeface="Courier New" panose="02070309020205020404" pitchFamily="49" charset="0"/>
              </a:rPr>
              <a:t>IndexError</a:t>
            </a:r>
            <a:r>
              <a:rPr lang="en-US" sz="1600" dirty="0">
                <a:latin typeface="Courier New" panose="02070309020205020404" pitchFamily="49" charset="0"/>
                <a:cs typeface="Courier New" panose="02070309020205020404" pitchFamily="49" charset="0"/>
              </a:rPr>
              <a:t>: list index out of range </a:t>
            </a:r>
          </a:p>
          <a:p>
            <a:pPr marL="360000" lvl="1" indent="0">
              <a:buNone/>
            </a:pPr>
            <a:r>
              <a:rPr lang="en-US" sz="1600" dirty="0">
                <a:latin typeface="Courier New" panose="02070309020205020404" pitchFamily="49" charset="0"/>
                <a:cs typeface="Courier New" panose="02070309020205020404" pitchFamily="49" charset="0"/>
              </a:rPr>
              <a:t>make: *** [results.txt] Error 1 </a:t>
            </a:r>
          </a:p>
          <a:p>
            <a:endParaRPr lang="en-US" sz="18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59</a:t>
            </a:fld>
            <a:endParaRPr lang="nl-BE" dirty="0"/>
          </a:p>
        </p:txBody>
      </p:sp>
      <p:sp>
        <p:nvSpPr>
          <p:cNvPr id="12" name="Rectangle 3"/>
          <p:cNvSpPr txBox="1">
            <a:spLocks noChangeArrowheads="1"/>
          </p:cNvSpPr>
          <p:nvPr/>
        </p:nvSpPr>
        <p:spPr>
          <a:xfrm>
            <a:off x="540000" y="3084138"/>
            <a:ext cx="8496496" cy="4881366"/>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5639451"/>
            <a:ext cx="3529425" cy="1218549"/>
          </a:xfrm>
          <a:prstGeom prst="rect">
            <a:avLst/>
          </a:prstGeom>
        </p:spPr>
      </p:pic>
    </p:spTree>
    <p:extLst>
      <p:ext uri="{BB962C8B-B14F-4D97-AF65-F5344CB8AC3E}">
        <p14:creationId xmlns:p14="http://schemas.microsoft.com/office/powerpoint/2010/main" val="1622216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What</a:t>
            </a:r>
            <a:r>
              <a:rPr lang="nl-BE" dirty="0"/>
              <a:t> is </a:t>
            </a:r>
            <a:r>
              <a:rPr lang="nl-BE" dirty="0" err="1"/>
              <a:t>Make</a:t>
            </a:r>
            <a:r>
              <a:rPr lang="pl-PL" dirty="0"/>
              <a:t>?</a:t>
            </a:r>
            <a:endParaRPr lang="en-US" altLang="en-US" dirty="0"/>
          </a:p>
        </p:txBody>
      </p:sp>
      <p:sp>
        <p:nvSpPr>
          <p:cNvPr id="13315" name="Rectangle 3"/>
          <p:cNvSpPr>
            <a:spLocks noGrp="1" noChangeArrowheads="1"/>
          </p:cNvSpPr>
          <p:nvPr>
            <p:ph type="body" idx="1"/>
          </p:nvPr>
        </p:nvSpPr>
        <p:spPr/>
        <p:txBody>
          <a:bodyPr/>
          <a:lstStyle/>
          <a:p>
            <a:r>
              <a:rPr lang="en-US" sz="2200" dirty="0"/>
              <a:t>Make is a tool which can run commands to read files, process these files in some way, and write out the processed files. For example, in software development, Make is used to compile source code into executable programs or libraries</a:t>
            </a:r>
          </a:p>
          <a:p>
            <a:r>
              <a:rPr lang="en-US" sz="2200" dirty="0"/>
              <a:t>Make can also be used to:</a:t>
            </a:r>
          </a:p>
          <a:p>
            <a:pPr lvl="1"/>
            <a:r>
              <a:rPr lang="en-US" sz="2200" dirty="0"/>
              <a:t>run analysis scripts on raw data files to get data files that summarize the raw data;</a:t>
            </a:r>
          </a:p>
          <a:p>
            <a:pPr lvl="1"/>
            <a:r>
              <a:rPr lang="en-US" sz="2200" dirty="0"/>
              <a:t>run visualization scripts on data files to produce plots; </a:t>
            </a:r>
          </a:p>
          <a:p>
            <a:pPr lvl="1"/>
            <a:r>
              <a:rPr lang="en-US" sz="2200" dirty="0"/>
              <a:t>parse and combine text files and plots to create papers.</a:t>
            </a:r>
          </a:p>
          <a:p>
            <a:pPr marL="0" indent="0">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6</a:t>
            </a:fld>
            <a:endParaRPr lang="nl-BE" dirty="0"/>
          </a:p>
        </p:txBody>
      </p:sp>
    </p:spTree>
    <p:extLst>
      <p:ext uri="{BB962C8B-B14F-4D97-AF65-F5344CB8AC3E}">
        <p14:creationId xmlns:p14="http://schemas.microsoft.com/office/powerpoint/2010/main" val="42176750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a:t>
            </a:r>
            <a:r>
              <a:rPr lang="pl-PL" dirty="0"/>
              <a:t>: </a:t>
            </a:r>
            <a:r>
              <a:rPr lang="en-US" dirty="0"/>
              <a:t>updating pipeline</a:t>
            </a:r>
            <a:endParaRPr lang="en-US" altLang="en-US" dirty="0"/>
          </a:p>
        </p:txBody>
      </p:sp>
      <p:sp>
        <p:nvSpPr>
          <p:cNvPr id="13315" name="Rectangle 3"/>
          <p:cNvSpPr>
            <a:spLocks noGrp="1" noChangeArrowheads="1"/>
          </p:cNvSpPr>
          <p:nvPr>
            <p:ph type="body" idx="1"/>
          </p:nvPr>
        </p:nvSpPr>
        <p:spPr>
          <a:xfrm>
            <a:off x="540000" y="1349998"/>
            <a:ext cx="8496496" cy="5175345"/>
          </a:xfrm>
        </p:spPr>
        <p:txBody>
          <a:bodyPr/>
          <a:lstStyle/>
          <a:p>
            <a:r>
              <a:rPr lang="en-US" sz="1800" dirty="0">
                <a:latin typeface="+mj-lt"/>
                <a:cs typeface="Courier New" panose="02070309020205020404" pitchFamily="49" charset="0"/>
              </a:rPr>
              <a:t>Way around: we still have to add the </a:t>
            </a:r>
            <a:r>
              <a:rPr lang="en-US" sz="1800" dirty="0">
                <a:latin typeface="Courier New" panose="02070309020205020404" pitchFamily="49" charset="0"/>
                <a:cs typeface="Courier New" panose="02070309020205020404" pitchFamily="49" charset="0"/>
              </a:rPr>
              <a:t>zipf_test.py</a:t>
            </a:r>
            <a:r>
              <a:rPr lang="en-US" sz="1800" dirty="0">
                <a:latin typeface="+mj-lt"/>
                <a:cs typeface="Courier New" panose="02070309020205020404" pitchFamily="49" charset="0"/>
              </a:rPr>
              <a:t> script as dependency to </a:t>
            </a:r>
            <a:r>
              <a:rPr lang="en-US" sz="1800" dirty="0">
                <a:latin typeface="Courier New" panose="02070309020205020404" pitchFamily="49" charset="0"/>
                <a:cs typeface="Courier New" panose="02070309020205020404" pitchFamily="49" charset="0"/>
              </a:rPr>
              <a:t>results.txt</a:t>
            </a:r>
            <a:r>
              <a:rPr lang="en-US" sz="1800" dirty="0">
                <a:latin typeface="+mj-lt"/>
                <a:cs typeface="Courier New" panose="02070309020205020404" pitchFamily="49" charset="0"/>
              </a:rPr>
              <a:t>.  BUT we cannot use </a:t>
            </a:r>
            <a:r>
              <a:rPr lang="en-US" sz="1800" dirty="0">
                <a:latin typeface="Courier New" panose="02070309020205020404" pitchFamily="49" charset="0"/>
                <a:cs typeface="Courier New" panose="02070309020205020404" pitchFamily="49" charset="0"/>
              </a:rPr>
              <a:t>$^</a:t>
            </a:r>
            <a:r>
              <a:rPr lang="en-US" sz="1800" dirty="0">
                <a:latin typeface="+mj-lt"/>
                <a:cs typeface="Courier New" panose="02070309020205020404" pitchFamily="49" charset="0"/>
              </a:rPr>
              <a:t> in the rule.</a:t>
            </a:r>
          </a:p>
          <a:p>
            <a:r>
              <a:rPr lang="en-US" sz="1800" dirty="0">
                <a:latin typeface="+mj-lt"/>
                <a:cs typeface="Courier New" panose="02070309020205020404" pitchFamily="49" charset="0"/>
              </a:rPr>
              <a:t>We can however move </a:t>
            </a:r>
            <a:r>
              <a:rPr lang="en-US" sz="1800" dirty="0">
                <a:latin typeface="Courier New" panose="02070309020205020404" pitchFamily="49" charset="0"/>
                <a:cs typeface="Courier New" panose="02070309020205020404" pitchFamily="49" charset="0"/>
              </a:rPr>
              <a:t>zipf_test.py</a:t>
            </a:r>
            <a:r>
              <a:rPr lang="en-US" sz="1800" dirty="0">
                <a:latin typeface="+mj-lt"/>
                <a:cs typeface="Courier New" panose="02070309020205020404" pitchFamily="49" charset="0"/>
              </a:rPr>
              <a:t> to be the first dependency and then use </a:t>
            </a:r>
            <a:r>
              <a:rPr lang="en-US" sz="1800" dirty="0">
                <a:latin typeface="Courier New" panose="02070309020205020404" pitchFamily="49" charset="0"/>
                <a:cs typeface="Courier New" panose="02070309020205020404" pitchFamily="49" charset="0"/>
              </a:rPr>
              <a:t>$&lt;</a:t>
            </a:r>
            <a:r>
              <a:rPr lang="en-US" sz="1800" dirty="0">
                <a:latin typeface="+mj-lt"/>
                <a:cs typeface="Courier New" panose="02070309020205020404" pitchFamily="49" charset="0"/>
              </a:rPr>
              <a:t> to refer to it. In order to refer to the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a:t>
            </a:r>
            <a:r>
              <a:rPr lang="en-US" sz="1800" dirty="0">
                <a:latin typeface="+mj-lt"/>
                <a:cs typeface="Courier New" panose="02070309020205020404" pitchFamily="49" charset="0"/>
              </a:rPr>
              <a:t>files, we can just use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a:t>
            </a:r>
            <a:r>
              <a:rPr lang="en-US" sz="1800" dirty="0">
                <a:latin typeface="+mj-lt"/>
                <a:cs typeface="Courier New" panose="02070309020205020404" pitchFamily="49" charset="0"/>
              </a:rPr>
              <a:t>for now (we will cover a better solution later on).</a:t>
            </a:r>
          </a:p>
          <a:p>
            <a:pPr marL="360000" lvl="1" indent="0">
              <a:buNone/>
            </a:pPr>
            <a:r>
              <a:rPr lang="en-US" sz="1800" dirty="0">
                <a:latin typeface="Courier New" panose="02070309020205020404" pitchFamily="49" charset="0"/>
                <a:cs typeface="Courier New" panose="02070309020205020404" pitchFamily="49" charset="0"/>
              </a:rPr>
              <a:t>results.txt : zipf_test.py isles.dat abyss.dat last.dat </a:t>
            </a:r>
          </a:p>
          <a:p>
            <a:pPr marL="360000" lvl="1" indent="0">
              <a:buNone/>
            </a:pPr>
            <a:r>
              <a:rPr lang="en-US" sz="1800" dirty="0">
                <a:latin typeface="Courier New" panose="02070309020205020404" pitchFamily="49" charset="0"/>
                <a:cs typeface="Courier New" panose="02070309020205020404" pitchFamily="49" charset="0"/>
              </a:rPr>
              <a:t>	python $&lt; *.</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&gt; $@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60</a:t>
            </a:fld>
            <a:endParaRPr lang="nl-BE" dirty="0"/>
          </a:p>
        </p:txBody>
      </p:sp>
      <p:sp>
        <p:nvSpPr>
          <p:cNvPr id="12" name="Rectangle 3"/>
          <p:cNvSpPr txBox="1">
            <a:spLocks noChangeArrowheads="1"/>
          </p:cNvSpPr>
          <p:nvPr/>
        </p:nvSpPr>
        <p:spPr>
          <a:xfrm>
            <a:off x="540000" y="3084138"/>
            <a:ext cx="8496496" cy="4881366"/>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3645024"/>
            <a:ext cx="5422693" cy="1872208"/>
          </a:xfrm>
          <a:prstGeom prst="rect">
            <a:avLst/>
          </a:prstGeom>
        </p:spPr>
      </p:pic>
    </p:spTree>
    <p:extLst>
      <p:ext uri="{BB962C8B-B14F-4D97-AF65-F5344CB8AC3E}">
        <p14:creationId xmlns:p14="http://schemas.microsoft.com/office/powerpoint/2010/main" val="7278308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5890" y="1913134"/>
            <a:ext cx="4807708" cy="1659882"/>
          </a:xfrm>
          <a:prstGeom prst="rect">
            <a:avLst/>
          </a:prstGeom>
        </p:spPr>
      </p:pic>
      <p:sp>
        <p:nvSpPr>
          <p:cNvPr id="13314" name="Rectangle 2"/>
          <p:cNvSpPr>
            <a:spLocks noGrp="1" noChangeArrowheads="1"/>
          </p:cNvSpPr>
          <p:nvPr>
            <p:ph type="title"/>
          </p:nvPr>
        </p:nvSpPr>
        <p:spPr/>
        <p:txBody>
          <a:bodyPr/>
          <a:lstStyle/>
          <a:p>
            <a:r>
              <a:rPr lang="nl-BE" dirty="0" err="1"/>
              <a:t>Make</a:t>
            </a:r>
            <a:r>
              <a:rPr lang="pl-PL" dirty="0"/>
              <a:t>: </a:t>
            </a:r>
            <a:r>
              <a:rPr lang="en-US" dirty="0"/>
              <a:t>updating pipeline</a:t>
            </a:r>
            <a:endParaRPr lang="en-US"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61</a:t>
            </a:fld>
            <a:endParaRPr lang="nl-BE" dirty="0"/>
          </a:p>
        </p:txBody>
      </p:sp>
      <p:sp>
        <p:nvSpPr>
          <p:cNvPr id="12" name="Rectangle 3"/>
          <p:cNvSpPr txBox="1">
            <a:spLocks noChangeArrowheads="1"/>
          </p:cNvSpPr>
          <p:nvPr/>
        </p:nvSpPr>
        <p:spPr>
          <a:xfrm>
            <a:off x="540000" y="3084138"/>
            <a:ext cx="8496496" cy="4881366"/>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p:txBody>
      </p:sp>
      <p:sp>
        <p:nvSpPr>
          <p:cNvPr id="13315" name="Rectangle 3"/>
          <p:cNvSpPr>
            <a:spLocks noGrp="1" noChangeArrowheads="1"/>
          </p:cNvSpPr>
          <p:nvPr>
            <p:ph type="body" idx="1"/>
          </p:nvPr>
        </p:nvSpPr>
        <p:spPr>
          <a:xfrm>
            <a:off x="540000" y="1349999"/>
            <a:ext cx="8496496" cy="3735185"/>
          </a:xfrm>
        </p:spPr>
        <p:txBody>
          <a:bodyPr/>
          <a:lstStyle/>
          <a:p>
            <a:pPr marL="0" indent="0">
              <a:spcBef>
                <a:spcPts val="0"/>
              </a:spcBef>
              <a:buNone/>
            </a:pPr>
            <a:r>
              <a:rPr lang="en-US" sz="1800" dirty="0">
                <a:latin typeface="Courier New" panose="02070309020205020404" pitchFamily="49" charset="0"/>
                <a:cs typeface="Courier New" panose="02070309020205020404" pitchFamily="49" charset="0"/>
              </a:rPr>
              <a:t># Generate summary table.</a:t>
            </a:r>
          </a:p>
          <a:p>
            <a:pPr marL="0" indent="0">
              <a:spcBef>
                <a:spcPts val="0"/>
              </a:spcBef>
              <a:buNone/>
            </a:pPr>
            <a:r>
              <a:rPr lang="en-US" sz="1800" dirty="0">
                <a:latin typeface="Courier New" panose="02070309020205020404" pitchFamily="49" charset="0"/>
                <a:cs typeface="Courier New" panose="02070309020205020404" pitchFamily="49" charset="0"/>
              </a:rPr>
              <a:t>results.txt : zipf_test.py isles.dat abyss.dat last.dat	</a:t>
            </a:r>
          </a:p>
          <a:p>
            <a:pPr marL="0" indent="0">
              <a:spcBef>
                <a:spcPts val="0"/>
              </a:spcBef>
              <a:buNone/>
            </a:pPr>
            <a:r>
              <a:rPr lang="en-US" sz="1800" dirty="0">
                <a:latin typeface="Courier New" panose="02070309020205020404" pitchFamily="49" charset="0"/>
                <a:cs typeface="Courier New" panose="02070309020205020404" pitchFamily="49" charset="0"/>
              </a:rPr>
              <a:t>	python $&lt; *.</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&gt; $@</a:t>
            </a:r>
          </a:p>
          <a:p>
            <a:pPr marL="0" indent="0">
              <a:spcBef>
                <a:spcPts val="0"/>
              </a:spcBef>
              <a:buNone/>
            </a:pPr>
            <a:endParaRPr lang="en-US" sz="1800" dirty="0">
              <a:latin typeface="Courier New" panose="02070309020205020404" pitchFamily="49" charset="0"/>
              <a:cs typeface="Courier New" panose="02070309020205020404" pitchFamily="49" charset="0"/>
            </a:endParaRPr>
          </a:p>
          <a:p>
            <a:pPr marL="0" indent="0">
              <a:spcBef>
                <a:spcPts val="0"/>
              </a:spcBef>
              <a:buNone/>
            </a:pPr>
            <a:r>
              <a:rPr lang="en-US" sz="1800" dirty="0">
                <a:latin typeface="Courier New" panose="02070309020205020404" pitchFamily="49" charset="0"/>
                <a:cs typeface="Courier New" panose="02070309020205020404" pitchFamily="49" charset="0"/>
              </a:rPr>
              <a:t># Count words.</a:t>
            </a:r>
          </a:p>
          <a:p>
            <a:pPr marL="0" indent="0">
              <a:spcBef>
                <a:spcPts val="0"/>
              </a:spcBef>
              <a:buNone/>
            </a:pPr>
            <a:r>
              <a:rPr lang="en-US" sz="1800" dirty="0">
                <a:latin typeface="Courier New" panose="02070309020205020404" pitchFamily="49" charset="0"/>
                <a:cs typeface="Courier New" panose="02070309020205020404" pitchFamily="49" charset="0"/>
              </a:rPr>
              <a:t>.PHONY : </a:t>
            </a:r>
            <a:r>
              <a:rPr lang="en-US" sz="1800" dirty="0" err="1">
                <a:latin typeface="Courier New" panose="02070309020205020404" pitchFamily="49" charset="0"/>
                <a:cs typeface="Courier New" panose="02070309020205020404" pitchFamily="49" charset="0"/>
              </a:rPr>
              <a:t>dats</a:t>
            </a:r>
            <a:endParaRPr lang="en-US" sz="1800" dirty="0">
              <a:latin typeface="Courier New" panose="02070309020205020404" pitchFamily="49" charset="0"/>
              <a:cs typeface="Courier New" panose="02070309020205020404" pitchFamily="49" charset="0"/>
            </a:endParaRPr>
          </a:p>
          <a:p>
            <a:pPr marL="0" indent="0">
              <a:spcBef>
                <a:spcPts val="0"/>
              </a:spcBef>
              <a:buNone/>
            </a:pPr>
            <a:r>
              <a:rPr lang="en-US" sz="1800" dirty="0" err="1">
                <a:latin typeface="Courier New" panose="02070309020205020404" pitchFamily="49" charset="0"/>
                <a:cs typeface="Courier New" panose="02070309020205020404" pitchFamily="49" charset="0"/>
              </a:rPr>
              <a:t>dats</a:t>
            </a:r>
            <a:r>
              <a:rPr lang="en-US" sz="1800" dirty="0">
                <a:latin typeface="Courier New" panose="02070309020205020404" pitchFamily="49" charset="0"/>
                <a:cs typeface="Courier New" panose="02070309020205020404" pitchFamily="49" charset="0"/>
              </a:rPr>
              <a:t> : isles.dat abyss.dat last.dat</a:t>
            </a:r>
          </a:p>
          <a:p>
            <a:pPr marL="0" indent="0">
              <a:spcBef>
                <a:spcPts val="0"/>
              </a:spcBef>
              <a:buNone/>
            </a:pPr>
            <a:endParaRPr lang="en-US" sz="1800" dirty="0">
              <a:latin typeface="Courier New" panose="02070309020205020404" pitchFamily="49" charset="0"/>
              <a:cs typeface="Courier New" panose="02070309020205020404" pitchFamily="49" charset="0"/>
            </a:endParaRPr>
          </a:p>
          <a:p>
            <a:pPr marL="0" indent="0">
              <a:spcBef>
                <a:spcPts val="0"/>
              </a:spcBef>
              <a:buNone/>
            </a:pPr>
            <a:r>
              <a:rPr lang="en-US" sz="1800" dirty="0">
                <a:latin typeface="Courier New" panose="02070309020205020404" pitchFamily="49" charset="0"/>
                <a:cs typeface="Courier New" panose="02070309020205020404" pitchFamily="49" charset="0"/>
              </a:rPr>
              <a:t>isles.dat : books/isles.txt wordcount.py	</a:t>
            </a:r>
          </a:p>
          <a:p>
            <a:pPr marL="0" indent="0">
              <a:spcBef>
                <a:spcPts val="0"/>
              </a:spcBef>
              <a:buNone/>
            </a:pPr>
            <a:r>
              <a:rPr lang="en-US" sz="1800" dirty="0">
                <a:latin typeface="Courier New" panose="02070309020205020404" pitchFamily="49" charset="0"/>
                <a:cs typeface="Courier New" panose="02070309020205020404" pitchFamily="49" charset="0"/>
              </a:rPr>
              <a:t>	python wordcount.py $&lt; $@</a:t>
            </a:r>
          </a:p>
          <a:p>
            <a:pPr marL="0" indent="0">
              <a:spcBef>
                <a:spcPts val="0"/>
              </a:spcBef>
              <a:buNone/>
            </a:pPr>
            <a:r>
              <a:rPr lang="en-US" sz="1800" dirty="0">
                <a:latin typeface="Courier New" panose="02070309020205020404" pitchFamily="49" charset="0"/>
                <a:cs typeface="Courier New" panose="02070309020205020404" pitchFamily="49" charset="0"/>
              </a:rPr>
              <a:t>abyss.dat : books/abyss.txt wordcount.py	</a:t>
            </a:r>
          </a:p>
          <a:p>
            <a:pPr marL="0" indent="0">
              <a:spcBef>
                <a:spcPts val="0"/>
              </a:spcBef>
              <a:buNone/>
            </a:pPr>
            <a:r>
              <a:rPr lang="en-US" sz="1800" dirty="0">
                <a:latin typeface="Courier New" panose="02070309020205020404" pitchFamily="49" charset="0"/>
                <a:cs typeface="Courier New" panose="02070309020205020404" pitchFamily="49" charset="0"/>
              </a:rPr>
              <a:t>	python wordcount.py $&lt; $@</a:t>
            </a:r>
          </a:p>
          <a:p>
            <a:pPr marL="0" indent="0">
              <a:spcBef>
                <a:spcPts val="0"/>
              </a:spcBef>
              <a:buNone/>
            </a:pPr>
            <a:r>
              <a:rPr lang="en-US" sz="1800" dirty="0">
                <a:latin typeface="Courier New" panose="02070309020205020404" pitchFamily="49" charset="0"/>
                <a:cs typeface="Courier New" panose="02070309020205020404" pitchFamily="49" charset="0"/>
              </a:rPr>
              <a:t>last.dat : books/last.txt wordcount.py	</a:t>
            </a:r>
          </a:p>
          <a:p>
            <a:pPr marL="0" indent="0">
              <a:spcBef>
                <a:spcPts val="0"/>
              </a:spcBef>
              <a:buNone/>
            </a:pPr>
            <a:r>
              <a:rPr lang="en-US" sz="1800" dirty="0">
                <a:latin typeface="Courier New" panose="02070309020205020404" pitchFamily="49" charset="0"/>
                <a:cs typeface="Courier New" panose="02070309020205020404" pitchFamily="49" charset="0"/>
              </a:rPr>
              <a:t>	python wordcount.py $&lt; $@</a:t>
            </a:r>
          </a:p>
          <a:p>
            <a:pPr marL="0" indent="0">
              <a:spcBef>
                <a:spcPts val="0"/>
              </a:spcBef>
              <a:buNone/>
            </a:pPr>
            <a:r>
              <a:rPr lang="en-US" sz="1800" dirty="0">
                <a:latin typeface="Courier New" panose="02070309020205020404" pitchFamily="49" charset="0"/>
                <a:cs typeface="Courier New" panose="02070309020205020404" pitchFamily="49" charset="0"/>
              </a:rPr>
              <a:t>.PHONY : clean</a:t>
            </a:r>
          </a:p>
          <a:p>
            <a:pPr marL="0" indent="0">
              <a:spcBef>
                <a:spcPts val="0"/>
              </a:spcBef>
              <a:buNone/>
            </a:pPr>
            <a:r>
              <a:rPr lang="en-US" sz="1800" dirty="0">
                <a:latin typeface="Courier New" panose="02070309020205020404" pitchFamily="49" charset="0"/>
                <a:cs typeface="Courier New" panose="02070309020205020404" pitchFamily="49" charset="0"/>
              </a:rPr>
              <a:t>clean :	</a:t>
            </a:r>
          </a:p>
          <a:p>
            <a:pPr marL="0" indent="0">
              <a:spcBef>
                <a:spcPts val="0"/>
              </a:spcBef>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rm</a:t>
            </a:r>
            <a:r>
              <a:rPr lang="en-US" sz="1800" dirty="0">
                <a:latin typeface="Courier New" panose="02070309020205020404" pitchFamily="49" charset="0"/>
                <a:cs typeface="Courier New" panose="02070309020205020404" pitchFamily="49" charset="0"/>
              </a:rPr>
              <a:t> -f *.</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a:t>
            </a:r>
          </a:p>
          <a:p>
            <a:pPr marL="0" indent="0">
              <a:spcBef>
                <a:spcPts val="0"/>
              </a:spcBef>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rm</a:t>
            </a:r>
            <a:r>
              <a:rPr lang="en-US" sz="1800" dirty="0">
                <a:latin typeface="Courier New" panose="02070309020205020404" pitchFamily="49" charset="0"/>
                <a:cs typeface="Courier New" panose="02070309020205020404" pitchFamily="49" charset="0"/>
              </a:rPr>
              <a:t> -f results.txt </a:t>
            </a:r>
          </a:p>
        </p:txBody>
      </p:sp>
    </p:spTree>
    <p:extLst>
      <p:ext uri="{BB962C8B-B14F-4D97-AF65-F5344CB8AC3E}">
        <p14:creationId xmlns:p14="http://schemas.microsoft.com/office/powerpoint/2010/main" val="33081156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data and the </a:t>
            </a:r>
            <a:r>
              <a:rPr lang="pl-PL" dirty="0" err="1"/>
              <a:t>code</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r>
              <a:rPr lang="en-US" altLang="en-US" b="1" dirty="0">
                <a:solidFill>
                  <a:schemeClr val="tx1"/>
                </a:solidFill>
              </a:rPr>
              <a:t>Key Points</a:t>
            </a:r>
          </a:p>
          <a:p>
            <a:r>
              <a:rPr lang="en-US" dirty="0"/>
              <a:t>Make results depend on processing </a:t>
            </a:r>
            <a:r>
              <a:rPr lang="en-US" b="1" dirty="0">
                <a:solidFill>
                  <a:srgbClr val="1D8DB0"/>
                </a:solidFill>
              </a:rPr>
              <a:t>scripts</a:t>
            </a:r>
            <a:r>
              <a:rPr lang="en-US" dirty="0"/>
              <a:t> as well as </a:t>
            </a:r>
            <a:r>
              <a:rPr lang="en-US" b="1" dirty="0">
                <a:solidFill>
                  <a:srgbClr val="1D8DB0"/>
                </a:solidFill>
              </a:rPr>
              <a:t>data</a:t>
            </a:r>
            <a:r>
              <a:rPr lang="en-US" dirty="0"/>
              <a:t> files.</a:t>
            </a:r>
          </a:p>
          <a:p>
            <a:r>
              <a:rPr lang="en-US" dirty="0"/>
              <a:t>Dependencies are </a:t>
            </a:r>
            <a:r>
              <a:rPr lang="en-US" b="1" dirty="0">
                <a:solidFill>
                  <a:srgbClr val="1D8DB0"/>
                </a:solidFill>
              </a:rPr>
              <a:t>transitive</a:t>
            </a:r>
            <a:r>
              <a:rPr lang="en-US" dirty="0"/>
              <a:t>: if A depends on B and B depends on C, a change to C will indirectly trigger an update to A.</a:t>
            </a: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62</a:t>
            </a:fld>
            <a:endParaRPr lang="nl-BE" dirty="0"/>
          </a:p>
        </p:txBody>
      </p:sp>
    </p:spTree>
    <p:extLst>
      <p:ext uri="{BB962C8B-B14F-4D97-AF65-F5344CB8AC3E}">
        <p14:creationId xmlns:p14="http://schemas.microsoft.com/office/powerpoint/2010/main" val="24995942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pattern rules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b="1" dirty="0"/>
              <a:t>Questions</a:t>
            </a:r>
            <a:r>
              <a:rPr lang="en-US" sz="1800" dirty="0"/>
              <a:t> </a:t>
            </a:r>
          </a:p>
          <a:p>
            <a:pPr lvl="1"/>
            <a:r>
              <a:rPr lang="en-US" sz="1800" dirty="0"/>
              <a:t>How can I define rules to operate on similar files?</a:t>
            </a:r>
          </a:p>
          <a:p>
            <a:r>
              <a:rPr lang="en-US" sz="1800" b="1" dirty="0"/>
              <a:t>Objectives</a:t>
            </a:r>
            <a:r>
              <a:rPr lang="en-US" sz="1800" dirty="0"/>
              <a:t> </a:t>
            </a:r>
          </a:p>
          <a:p>
            <a:pPr lvl="1"/>
            <a:r>
              <a:rPr lang="en-US" sz="1800" dirty="0"/>
              <a:t>Write Make pattern rules.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63</a:t>
            </a:fld>
            <a:endParaRPr lang="nl-BE" dirty="0"/>
          </a:p>
        </p:txBody>
      </p:sp>
    </p:spTree>
    <p:extLst>
      <p:ext uri="{BB962C8B-B14F-4D97-AF65-F5344CB8AC3E}">
        <p14:creationId xmlns:p14="http://schemas.microsoft.com/office/powerpoint/2010/main" val="1408752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pattern rules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Our </a:t>
            </a:r>
            <a:r>
              <a:rPr lang="en-US" altLang="en-US" sz="1800" dirty="0" err="1">
                <a:solidFill>
                  <a:schemeClr val="tx1"/>
                </a:solidFill>
              </a:rPr>
              <a:t>Makefile</a:t>
            </a:r>
            <a:r>
              <a:rPr lang="en-US" altLang="en-US" sz="1800" dirty="0">
                <a:solidFill>
                  <a:schemeClr val="tx1"/>
                </a:solidFill>
              </a:rPr>
              <a:t> still has </a:t>
            </a:r>
            <a:r>
              <a:rPr lang="en-US" altLang="en-US" sz="1800" b="1" dirty="0">
                <a:solidFill>
                  <a:schemeClr val="tx1"/>
                </a:solidFill>
              </a:rPr>
              <a:t>repeated content</a:t>
            </a:r>
            <a:r>
              <a:rPr lang="en-US" altLang="en-US" sz="1800" dirty="0">
                <a:solidFill>
                  <a:schemeClr val="tx1"/>
                </a:solidFill>
              </a:rPr>
              <a:t>. The rules for each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err="1">
                <a:solidFill>
                  <a:schemeClr val="tx1"/>
                </a:solidFill>
                <a:latin typeface="Courier New" panose="02070309020205020404" pitchFamily="49" charset="0"/>
                <a:cs typeface="Courier New" panose="02070309020205020404" pitchFamily="49" charset="0"/>
              </a:rPr>
              <a:t>dat</a:t>
            </a:r>
            <a:r>
              <a:rPr lang="en-US" altLang="en-US" sz="1800" dirty="0">
                <a:solidFill>
                  <a:schemeClr val="tx1"/>
                </a:solidFill>
                <a:latin typeface="Courier New" panose="02070309020205020404" pitchFamily="49" charset="0"/>
                <a:cs typeface="Courier New" panose="02070309020205020404" pitchFamily="49" charset="0"/>
              </a:rPr>
              <a:t> </a:t>
            </a:r>
            <a:r>
              <a:rPr lang="en-US" altLang="en-US" sz="1800" dirty="0">
                <a:solidFill>
                  <a:schemeClr val="tx1"/>
                </a:solidFill>
              </a:rPr>
              <a:t>file are identical apart from the text and data file names. </a:t>
            </a:r>
          </a:p>
          <a:p>
            <a:pPr eaLnBrk="0" fontAlgn="base" hangingPunct="0">
              <a:spcBef>
                <a:spcPct val="0"/>
              </a:spcBef>
              <a:spcAft>
                <a:spcPct val="0"/>
              </a:spcAft>
              <a:buSzTx/>
            </a:pPr>
            <a:r>
              <a:rPr lang="en-US" altLang="en-US" sz="1800" dirty="0">
                <a:solidFill>
                  <a:schemeClr val="tx1"/>
                </a:solidFill>
              </a:rPr>
              <a:t>We can replace these rules with a </a:t>
            </a:r>
            <a:r>
              <a:rPr lang="en-US" altLang="en-US" sz="1800" b="1" dirty="0">
                <a:solidFill>
                  <a:schemeClr val="tx1"/>
                </a:solidFill>
              </a:rPr>
              <a:t>single pattern rule </a:t>
            </a:r>
            <a:r>
              <a:rPr lang="en-US" altLang="en-US" sz="1800" dirty="0">
                <a:solidFill>
                  <a:schemeClr val="tx1"/>
                </a:solidFill>
              </a:rPr>
              <a:t>which can be used to build any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err="1">
                <a:solidFill>
                  <a:schemeClr val="tx1"/>
                </a:solidFill>
                <a:latin typeface="Courier New" panose="02070309020205020404" pitchFamily="49" charset="0"/>
                <a:cs typeface="Courier New" panose="02070309020205020404" pitchFamily="49" charset="0"/>
              </a:rPr>
              <a:t>dat</a:t>
            </a:r>
            <a:r>
              <a:rPr lang="en-US" altLang="en-US" sz="1800" dirty="0">
                <a:solidFill>
                  <a:schemeClr val="tx1"/>
                </a:solidFill>
                <a:latin typeface="Courier New" panose="02070309020205020404" pitchFamily="49" charset="0"/>
                <a:cs typeface="Courier New" panose="02070309020205020404" pitchFamily="49" charset="0"/>
              </a:rPr>
              <a:t> </a:t>
            </a:r>
            <a:r>
              <a:rPr lang="en-US" altLang="en-US" sz="1800" dirty="0">
                <a:solidFill>
                  <a:schemeClr val="tx1"/>
                </a:solidFill>
              </a:rPr>
              <a:t>file from a </a:t>
            </a:r>
            <a:r>
              <a:rPr lang="en-US" altLang="en-US" sz="1800" dirty="0">
                <a:solidFill>
                  <a:schemeClr val="tx1"/>
                </a:solidFill>
                <a:latin typeface="Courier New" panose="02070309020205020404" pitchFamily="49" charset="0"/>
                <a:cs typeface="Courier New" panose="02070309020205020404" pitchFamily="49" charset="0"/>
              </a:rPr>
              <a:t>.txt </a:t>
            </a:r>
            <a:r>
              <a:rPr lang="en-US" altLang="en-US" sz="1800" dirty="0">
                <a:solidFill>
                  <a:schemeClr val="tx1"/>
                </a:solidFill>
              </a:rPr>
              <a:t>file in </a:t>
            </a:r>
            <a:r>
              <a:rPr lang="en-US" altLang="en-US" sz="1800" dirty="0">
                <a:solidFill>
                  <a:schemeClr val="tx1"/>
                </a:solidFill>
                <a:latin typeface="Courier New" panose="02070309020205020404" pitchFamily="49" charset="0"/>
                <a:cs typeface="Courier New" panose="02070309020205020404" pitchFamily="49" charset="0"/>
              </a:rPr>
              <a:t>books/</a:t>
            </a:r>
            <a:r>
              <a:rPr lang="en-US" altLang="en-US" sz="1800" dirty="0">
                <a:solidFill>
                  <a:schemeClr val="tx1"/>
                </a:solidFill>
              </a:rPr>
              <a:t>:</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%.dat : books/%.txt wordcount.py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python wordcount.py $&lt; $*.dat </a:t>
            </a:r>
          </a:p>
          <a:p>
            <a:pPr eaLnBrk="0" fontAlgn="base" hangingPunct="0">
              <a:spcBef>
                <a:spcPct val="0"/>
              </a:spcBef>
              <a:spcAft>
                <a:spcPct val="0"/>
              </a:spcAft>
              <a:buClr>
                <a:schemeClr val="tx1"/>
              </a:buClr>
              <a:buSzTx/>
            </a:pPr>
            <a:r>
              <a:rPr lang="en-US" altLang="en-US" sz="1800" b="1" dirty="0">
                <a:solidFill>
                  <a:srgbClr val="1D8DB0"/>
                </a:solidFill>
                <a:latin typeface="Courier New" panose="02070309020205020404" pitchFamily="49" charset="0"/>
                <a:cs typeface="Courier New" panose="02070309020205020404" pitchFamily="49" charset="0"/>
              </a:rPr>
              <a:t>%</a:t>
            </a:r>
            <a:r>
              <a:rPr lang="en-US" altLang="en-US" sz="1800" dirty="0">
                <a:solidFill>
                  <a:schemeClr val="tx1"/>
                </a:solidFill>
              </a:rPr>
              <a:t> is a Make wildcard. </a:t>
            </a:r>
            <a:r>
              <a:rPr lang="en-US" altLang="en-US" sz="1800" b="1" dirty="0">
                <a:solidFill>
                  <a:srgbClr val="1D8DB0"/>
                </a:solidFill>
                <a:latin typeface="Courier New" panose="02070309020205020404" pitchFamily="49" charset="0"/>
                <a:cs typeface="Courier New" panose="02070309020205020404" pitchFamily="49" charset="0"/>
              </a:rPr>
              <a:t>$*</a:t>
            </a:r>
            <a:r>
              <a:rPr lang="en-US" altLang="en-US" sz="1800" dirty="0">
                <a:solidFill>
                  <a:schemeClr val="tx1"/>
                </a:solidFill>
              </a:rPr>
              <a:t> is a special variable which gets replaced by the stem with which the rule matched.</a:t>
            </a:r>
          </a:p>
          <a:p>
            <a:pPr eaLnBrk="0" fontAlgn="base" hangingPunct="0">
              <a:spcBef>
                <a:spcPct val="0"/>
              </a:spcBef>
              <a:spcAft>
                <a:spcPct val="0"/>
              </a:spcAft>
              <a:buSzTx/>
            </a:pPr>
            <a:r>
              <a:rPr lang="en-US" altLang="en-US" sz="1800" dirty="0">
                <a:solidFill>
                  <a:schemeClr val="tx1"/>
                </a:solidFill>
              </a:rPr>
              <a:t>This rule can be interpreted as: “In order to build a file named </a:t>
            </a:r>
            <a:r>
              <a:rPr lang="en-US" altLang="en-US" sz="1800" dirty="0">
                <a:solidFill>
                  <a:schemeClr val="tx1"/>
                </a:solidFill>
                <a:latin typeface="Arial Unicode MS"/>
              </a:rPr>
              <a:t>[something].dat</a:t>
            </a:r>
            <a:r>
              <a:rPr lang="en-US" altLang="en-US" sz="1800" dirty="0">
                <a:solidFill>
                  <a:schemeClr val="tx1"/>
                </a:solidFill>
              </a:rPr>
              <a:t> (the target) find a file named </a:t>
            </a:r>
            <a:r>
              <a:rPr lang="en-US" altLang="en-US" sz="1800" dirty="0">
                <a:solidFill>
                  <a:schemeClr val="tx1"/>
                </a:solidFill>
                <a:latin typeface="Arial Unicode MS"/>
              </a:rPr>
              <a:t>books/[that same something].txt</a:t>
            </a:r>
            <a:r>
              <a:rPr lang="en-US" altLang="en-US" sz="1800" dirty="0">
                <a:solidFill>
                  <a:schemeClr val="tx1"/>
                </a:solidFill>
              </a:rPr>
              <a:t> (the dependency) and run </a:t>
            </a:r>
            <a:r>
              <a:rPr lang="en-US" altLang="en-US" sz="1800" dirty="0">
                <a:solidFill>
                  <a:schemeClr val="tx1"/>
                </a:solidFill>
                <a:latin typeface="Arial Unicode MS"/>
              </a:rPr>
              <a:t>wordcount.py [the dependency] [the target]</a:t>
            </a:r>
            <a:r>
              <a:rPr lang="en-US" altLang="en-US" sz="1800" dirty="0">
                <a:solidFill>
                  <a:schemeClr val="tx1"/>
                </a:solidFill>
              </a:rPr>
              <a:t>.”</a:t>
            </a:r>
          </a:p>
          <a:p>
            <a:pPr eaLnBrk="0" fontAlgn="base" hangingPunct="0">
              <a:spcBef>
                <a:spcPct val="0"/>
              </a:spcBef>
              <a:spcAft>
                <a:spcPct val="0"/>
              </a:spcAft>
              <a:buSzTx/>
            </a:pPr>
            <a:r>
              <a:rPr lang="en-US" altLang="en-US" sz="1800" dirty="0">
                <a:solidFill>
                  <a:schemeClr val="tx1"/>
                </a:solidFill>
              </a:rPr>
              <a:t>If we re-run Make,</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make clean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make </a:t>
            </a:r>
            <a:r>
              <a:rPr lang="en-US" altLang="en-US" sz="1800" dirty="0" err="1">
                <a:solidFill>
                  <a:schemeClr val="tx1"/>
                </a:solidFill>
                <a:latin typeface="Courier New" panose="02070309020205020404" pitchFamily="49" charset="0"/>
                <a:cs typeface="Courier New" panose="02070309020205020404" pitchFamily="49" charset="0"/>
              </a:rPr>
              <a:t>dats</a:t>
            </a:r>
            <a:r>
              <a:rPr lang="en-US" altLang="en-US" sz="1800" dirty="0">
                <a:solidFill>
                  <a:schemeClr val="tx1"/>
                </a:solidFill>
                <a:latin typeface="Courier New" panose="02070309020205020404" pitchFamily="49" charset="0"/>
                <a:cs typeface="Courier New" panose="02070309020205020404" pitchFamily="49" charset="0"/>
              </a:rPr>
              <a:t> </a:t>
            </a:r>
          </a:p>
          <a:p>
            <a:pPr marL="360000" lvl="1" indent="0" eaLnBrk="0" fontAlgn="base" hangingPunct="0">
              <a:spcBef>
                <a:spcPct val="0"/>
              </a:spcBef>
              <a:spcAft>
                <a:spcPct val="0"/>
              </a:spcAft>
              <a:buSzTx/>
              <a:buNone/>
            </a:pPr>
            <a:r>
              <a:rPr lang="en-US" altLang="en-US" sz="1800" dirty="0">
                <a:solidFill>
                  <a:schemeClr val="tx1"/>
                </a:solidFill>
              </a:rPr>
              <a:t>then we get:</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python wordcount.py books/isles.txt isles.dat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python wordcount.py books/abyss.txt abyss.dat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python wordcount.py books/last.txt last.dat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64</a:t>
            </a:fld>
            <a:endParaRPr lang="nl-BE" dirty="0"/>
          </a:p>
        </p:txBody>
      </p:sp>
    </p:spTree>
    <p:extLst>
      <p:ext uri="{BB962C8B-B14F-4D97-AF65-F5344CB8AC3E}">
        <p14:creationId xmlns:p14="http://schemas.microsoft.com/office/powerpoint/2010/main" val="9027087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pattern rules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Note that we can still use Make to build individual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err="1">
                <a:solidFill>
                  <a:schemeClr val="tx1"/>
                </a:solidFill>
                <a:latin typeface="Courier New" panose="02070309020205020404" pitchFamily="49" charset="0"/>
                <a:cs typeface="Courier New" panose="02070309020205020404" pitchFamily="49" charset="0"/>
              </a:rPr>
              <a:t>dat</a:t>
            </a:r>
            <a:r>
              <a:rPr lang="en-US" altLang="en-US" sz="1800" dirty="0">
                <a:solidFill>
                  <a:schemeClr val="tx1"/>
                </a:solidFill>
                <a:latin typeface="Courier New" panose="02070309020205020404" pitchFamily="49" charset="0"/>
                <a:cs typeface="Courier New" panose="02070309020205020404" pitchFamily="49" charset="0"/>
              </a:rPr>
              <a:t> </a:t>
            </a:r>
            <a:r>
              <a:rPr lang="en-US" altLang="en-US" sz="1800" dirty="0">
                <a:solidFill>
                  <a:schemeClr val="tx1"/>
                </a:solidFill>
              </a:rPr>
              <a:t>targets as before, and that our </a:t>
            </a:r>
            <a:r>
              <a:rPr lang="en-US" altLang="en-US" sz="1800" b="1" dirty="0">
                <a:solidFill>
                  <a:schemeClr val="tx1"/>
                </a:solidFill>
              </a:rPr>
              <a:t>new rule will work no matter what stem</a:t>
            </a:r>
            <a:r>
              <a:rPr lang="en-US" altLang="en-US" sz="1800" dirty="0">
                <a:solidFill>
                  <a:schemeClr val="tx1"/>
                </a:solidFill>
              </a:rPr>
              <a:t> is being matched.</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make sierra.dat </a:t>
            </a:r>
          </a:p>
          <a:p>
            <a:pPr marL="360000" lvl="1" indent="0" eaLnBrk="0" fontAlgn="base" hangingPunct="0">
              <a:spcBef>
                <a:spcPct val="0"/>
              </a:spcBef>
              <a:spcAft>
                <a:spcPct val="0"/>
              </a:spcAft>
              <a:buSzTx/>
              <a:buNone/>
            </a:pPr>
            <a:r>
              <a:rPr lang="en-US" altLang="en-US" sz="1800" dirty="0">
                <a:solidFill>
                  <a:schemeClr val="tx1"/>
                </a:solidFill>
              </a:rPr>
              <a:t>which gives the output below:</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python wordcount.py books/sierra.txt sierra.dat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65</a:t>
            </a:fld>
            <a:endParaRPr lang="nl-BE" dirty="0"/>
          </a:p>
        </p:txBody>
      </p:sp>
    </p:spTree>
    <p:extLst>
      <p:ext uri="{BB962C8B-B14F-4D97-AF65-F5344CB8AC3E}">
        <p14:creationId xmlns:p14="http://schemas.microsoft.com/office/powerpoint/2010/main" val="28967967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make wildcards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The Make </a:t>
            </a:r>
            <a:r>
              <a:rPr lang="en-US" altLang="en-US" sz="1800" b="1" dirty="0">
                <a:solidFill>
                  <a:schemeClr val="tx1"/>
                </a:solidFill>
                <a:latin typeface="Courier New" panose="02070309020205020404" pitchFamily="49" charset="0"/>
                <a:cs typeface="Courier New" panose="02070309020205020404" pitchFamily="49" charset="0"/>
              </a:rPr>
              <a:t>%</a:t>
            </a:r>
            <a:r>
              <a:rPr lang="en-US" altLang="en-US" sz="1800" dirty="0">
                <a:solidFill>
                  <a:schemeClr val="tx1"/>
                </a:solidFill>
              </a:rPr>
              <a:t> wildcard can only be used in a </a:t>
            </a:r>
            <a:r>
              <a:rPr lang="en-US" altLang="en-US" sz="1800" b="1" dirty="0">
                <a:solidFill>
                  <a:schemeClr val="tx1"/>
                </a:solidFill>
              </a:rPr>
              <a:t>target and in its dependencies</a:t>
            </a:r>
            <a:r>
              <a:rPr lang="en-US" altLang="en-US" sz="1800" dirty="0">
                <a:solidFill>
                  <a:schemeClr val="tx1"/>
                </a:solidFill>
              </a:rPr>
              <a:t>. It cannot be used in actions. </a:t>
            </a:r>
          </a:p>
          <a:p>
            <a:pPr eaLnBrk="0" fontAlgn="base" hangingPunct="0">
              <a:spcBef>
                <a:spcPct val="0"/>
              </a:spcBef>
              <a:spcAft>
                <a:spcPct val="0"/>
              </a:spcAft>
              <a:buSzTx/>
            </a:pPr>
            <a:r>
              <a:rPr lang="en-US" altLang="en-US" sz="1800" dirty="0">
                <a:solidFill>
                  <a:schemeClr val="tx1"/>
                </a:solidFill>
              </a:rPr>
              <a:t>In </a:t>
            </a:r>
            <a:r>
              <a:rPr lang="en-US" altLang="en-US" sz="1800" b="1" dirty="0">
                <a:solidFill>
                  <a:schemeClr val="tx1"/>
                </a:solidFill>
              </a:rPr>
              <a:t>actions</a:t>
            </a:r>
            <a:r>
              <a:rPr lang="en-US" altLang="en-US" sz="1800" dirty="0">
                <a:solidFill>
                  <a:schemeClr val="tx1"/>
                </a:solidFill>
              </a:rPr>
              <a:t>, you may however use </a:t>
            </a:r>
            <a:r>
              <a:rPr lang="en-US" altLang="en-US" sz="1800" b="1" dirty="0">
                <a:solidFill>
                  <a:schemeClr val="tx1"/>
                </a:solidFill>
                <a:latin typeface="Courier New" panose="02070309020205020404" pitchFamily="49" charset="0"/>
                <a:cs typeface="Courier New" panose="02070309020205020404" pitchFamily="49" charset="0"/>
              </a:rPr>
              <a:t>$*</a:t>
            </a:r>
            <a:r>
              <a:rPr lang="en-US" altLang="en-US" sz="1800" dirty="0">
                <a:solidFill>
                  <a:schemeClr val="tx1"/>
                </a:solidFill>
              </a:rPr>
              <a:t>, which will be replaced by the </a:t>
            </a:r>
            <a:r>
              <a:rPr lang="en-US" altLang="en-US" sz="1800" b="1" dirty="0">
                <a:solidFill>
                  <a:schemeClr val="tx1"/>
                </a:solidFill>
              </a:rPr>
              <a:t>stem</a:t>
            </a:r>
            <a:r>
              <a:rPr lang="en-US" altLang="en-US" sz="1800" dirty="0">
                <a:solidFill>
                  <a:schemeClr val="tx1"/>
                </a:solidFill>
              </a:rPr>
              <a:t> with which the rule matched.</a:t>
            </a:r>
          </a:p>
          <a:p>
            <a:pPr eaLnBrk="0" fontAlgn="base" hangingPunct="0">
              <a:spcBef>
                <a:spcPct val="0"/>
              </a:spcBef>
              <a:spcAft>
                <a:spcPct val="0"/>
              </a:spcAft>
              <a:buSzTx/>
            </a:pPr>
            <a:r>
              <a:rPr lang="en-US" altLang="en-US" sz="1800" dirty="0">
                <a:solidFill>
                  <a:schemeClr val="tx1"/>
                </a:solidFill>
              </a:rPr>
              <a:t>Our example </a:t>
            </a:r>
            <a:r>
              <a:rPr lang="en-US" altLang="en-US" sz="1800" dirty="0" err="1">
                <a:solidFill>
                  <a:schemeClr val="tx1"/>
                </a:solidFill>
              </a:rPr>
              <a:t>Makefile</a:t>
            </a:r>
            <a:r>
              <a:rPr lang="en-US" altLang="en-US" sz="1800" dirty="0">
                <a:solidFill>
                  <a:schemeClr val="tx1"/>
                </a:solidFill>
              </a:rPr>
              <a:t> is now much shorter and cleaner:</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Generate summary table.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results.txt : zipf_test.py isles.dat abyss.dat last.dat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python $&lt; *.</a:t>
            </a:r>
            <a:r>
              <a:rPr lang="en-US" altLang="en-US" sz="1600" dirty="0" err="1">
                <a:solidFill>
                  <a:schemeClr val="tx1"/>
                </a:solidFill>
                <a:latin typeface="Courier New" panose="02070309020205020404" pitchFamily="49" charset="0"/>
                <a:cs typeface="Courier New" panose="02070309020205020404" pitchFamily="49" charset="0"/>
              </a:rPr>
              <a:t>dat</a:t>
            </a:r>
            <a:r>
              <a:rPr lang="en-US" altLang="en-US" sz="1600" dirty="0">
                <a:solidFill>
                  <a:schemeClr val="tx1"/>
                </a:solidFill>
                <a:latin typeface="Courier New" panose="02070309020205020404" pitchFamily="49" charset="0"/>
                <a:cs typeface="Courier New" panose="02070309020205020404" pitchFamily="49" charset="0"/>
              </a:rPr>
              <a:t> &gt; $@ </a:t>
            </a:r>
          </a:p>
          <a:p>
            <a:pPr marL="360000" lvl="1" indent="0" eaLnBrk="0" fontAlgn="base" hangingPunct="0">
              <a:spcBef>
                <a:spcPct val="0"/>
              </a:spcBef>
              <a:spcAft>
                <a:spcPct val="0"/>
              </a:spcAft>
              <a:buSzTx/>
              <a:buNone/>
            </a:pPr>
            <a:endParaRPr lang="en-US" altLang="en-US" sz="1600" dirty="0">
              <a:solidFill>
                <a:schemeClr val="tx1"/>
              </a:solidFill>
              <a:latin typeface="Courier New" panose="02070309020205020404" pitchFamily="49" charset="0"/>
              <a:cs typeface="Courier New" panose="02070309020205020404" pitchFamily="49" charset="0"/>
            </a:endParaRP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Count words.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.PHONY : </a:t>
            </a:r>
            <a:r>
              <a:rPr lang="en-US" altLang="en-US" sz="1600" dirty="0" err="1">
                <a:solidFill>
                  <a:schemeClr val="tx1"/>
                </a:solidFill>
                <a:latin typeface="Courier New" panose="02070309020205020404" pitchFamily="49" charset="0"/>
                <a:cs typeface="Courier New" panose="02070309020205020404" pitchFamily="49" charset="0"/>
              </a:rPr>
              <a:t>dats</a:t>
            </a:r>
            <a:r>
              <a:rPr lang="en-US" altLang="en-US" sz="1600" dirty="0">
                <a:solidFill>
                  <a:schemeClr val="tx1"/>
                </a:solidFill>
                <a:latin typeface="Courier New" panose="02070309020205020404" pitchFamily="49" charset="0"/>
                <a:cs typeface="Courier New" panose="02070309020205020404" pitchFamily="49" charset="0"/>
              </a:rPr>
              <a:t> </a:t>
            </a:r>
          </a:p>
          <a:p>
            <a:pPr marL="360000" lvl="1" indent="0" eaLnBrk="0" fontAlgn="base" hangingPunct="0">
              <a:spcBef>
                <a:spcPct val="0"/>
              </a:spcBef>
              <a:spcAft>
                <a:spcPct val="0"/>
              </a:spcAft>
              <a:buSzTx/>
              <a:buNone/>
            </a:pPr>
            <a:r>
              <a:rPr lang="en-US" altLang="en-US" sz="1600" dirty="0" err="1">
                <a:solidFill>
                  <a:schemeClr val="tx1"/>
                </a:solidFill>
                <a:latin typeface="Courier New" panose="02070309020205020404" pitchFamily="49" charset="0"/>
                <a:cs typeface="Courier New" panose="02070309020205020404" pitchFamily="49" charset="0"/>
              </a:rPr>
              <a:t>dats</a:t>
            </a:r>
            <a:r>
              <a:rPr lang="en-US" altLang="en-US" sz="1600" dirty="0">
                <a:solidFill>
                  <a:schemeClr val="tx1"/>
                </a:solidFill>
                <a:latin typeface="Courier New" panose="02070309020205020404" pitchFamily="49" charset="0"/>
                <a:cs typeface="Courier New" panose="02070309020205020404" pitchFamily="49" charset="0"/>
              </a:rPr>
              <a:t> : isles.dat abyss.dat last.dat </a:t>
            </a:r>
          </a:p>
          <a:p>
            <a:pPr marL="360000" lvl="1" indent="0" eaLnBrk="0" fontAlgn="base" hangingPunct="0">
              <a:spcBef>
                <a:spcPct val="0"/>
              </a:spcBef>
              <a:spcAft>
                <a:spcPct val="0"/>
              </a:spcAft>
              <a:buSzTx/>
              <a:buNone/>
            </a:pPr>
            <a:endParaRPr lang="en-US" altLang="en-US" sz="1600" dirty="0">
              <a:solidFill>
                <a:schemeClr val="tx1"/>
              </a:solidFill>
              <a:latin typeface="Courier New" panose="02070309020205020404" pitchFamily="49" charset="0"/>
              <a:cs typeface="Courier New" panose="02070309020205020404" pitchFamily="49" charset="0"/>
            </a:endParaRP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%.dat : books/%.txt wordcount.py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python wordcount.py $&lt; $*.dat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.PHONY : clean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clean :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a:t>
            </a:r>
            <a:r>
              <a:rPr lang="en-US" altLang="en-US" sz="1600" dirty="0" err="1">
                <a:solidFill>
                  <a:schemeClr val="tx1"/>
                </a:solidFill>
                <a:latin typeface="Courier New" panose="02070309020205020404" pitchFamily="49" charset="0"/>
                <a:cs typeface="Courier New" panose="02070309020205020404" pitchFamily="49" charset="0"/>
              </a:rPr>
              <a:t>rm</a:t>
            </a:r>
            <a:r>
              <a:rPr lang="en-US" altLang="en-US" sz="1600" dirty="0">
                <a:solidFill>
                  <a:schemeClr val="tx1"/>
                </a:solidFill>
                <a:latin typeface="Courier New" panose="02070309020205020404" pitchFamily="49" charset="0"/>
                <a:cs typeface="Courier New" panose="02070309020205020404" pitchFamily="49" charset="0"/>
              </a:rPr>
              <a:t> -f *.</a:t>
            </a:r>
            <a:r>
              <a:rPr lang="en-US" altLang="en-US" sz="1600" dirty="0" err="1">
                <a:solidFill>
                  <a:schemeClr val="tx1"/>
                </a:solidFill>
                <a:latin typeface="Courier New" panose="02070309020205020404" pitchFamily="49" charset="0"/>
                <a:cs typeface="Courier New" panose="02070309020205020404" pitchFamily="49" charset="0"/>
              </a:rPr>
              <a:t>dat</a:t>
            </a:r>
            <a:r>
              <a:rPr lang="en-US" altLang="en-US" sz="1600" dirty="0">
                <a:solidFill>
                  <a:schemeClr val="tx1"/>
                </a:solidFill>
                <a:latin typeface="Courier New" panose="02070309020205020404" pitchFamily="49" charset="0"/>
                <a:cs typeface="Courier New" panose="02070309020205020404" pitchFamily="49" charset="0"/>
              </a:rPr>
              <a:t>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a:t>
            </a:r>
            <a:r>
              <a:rPr lang="en-US" altLang="en-US" sz="1600" dirty="0" err="1">
                <a:solidFill>
                  <a:schemeClr val="tx1"/>
                </a:solidFill>
                <a:latin typeface="Courier New" panose="02070309020205020404" pitchFamily="49" charset="0"/>
                <a:cs typeface="Courier New" panose="02070309020205020404" pitchFamily="49" charset="0"/>
              </a:rPr>
              <a:t>rm</a:t>
            </a:r>
            <a:r>
              <a:rPr lang="en-US" altLang="en-US" sz="1600" dirty="0">
                <a:solidFill>
                  <a:schemeClr val="tx1"/>
                </a:solidFill>
                <a:latin typeface="Courier New" panose="02070309020205020404" pitchFamily="49" charset="0"/>
                <a:cs typeface="Courier New" panose="02070309020205020404" pitchFamily="49" charset="0"/>
              </a:rPr>
              <a:t> -f results.txt</a:t>
            </a:r>
            <a:r>
              <a:rPr lang="en-US" altLang="en-US" sz="1800" dirty="0">
                <a:solidFill>
                  <a:schemeClr val="tx1"/>
                </a:solidFill>
                <a:latin typeface="Courier New" panose="02070309020205020404" pitchFamily="49" charset="0"/>
                <a:cs typeface="Courier New" panose="02070309020205020404" pitchFamily="49" charset="0"/>
              </a:rPr>
              <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66</a:t>
            </a:fld>
            <a:endParaRPr lang="nl-BE" dirty="0"/>
          </a:p>
        </p:txBody>
      </p:sp>
    </p:spTree>
    <p:extLst>
      <p:ext uri="{BB962C8B-B14F-4D97-AF65-F5344CB8AC3E}">
        <p14:creationId xmlns:p14="http://schemas.microsoft.com/office/powerpoint/2010/main" val="14374573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make wildcards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latin typeface="+mj-lt"/>
                <a:cs typeface="Courier New" panose="02070309020205020404" pitchFamily="49" charset="0"/>
              </a:rPr>
              <a:t>We introduced pattern rules, and used the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a:solidFill>
                  <a:schemeClr val="tx1"/>
                </a:solidFill>
                <a:latin typeface="+mj-lt"/>
                <a:cs typeface="Courier New" panose="02070309020205020404" pitchFamily="49" charset="0"/>
              </a:rPr>
              <a:t> variable in the </a:t>
            </a:r>
            <a:r>
              <a:rPr lang="en-US" altLang="en-US" sz="1800" dirty="0" err="1">
                <a:solidFill>
                  <a:schemeClr val="tx1"/>
                </a:solidFill>
                <a:latin typeface="Courier New" panose="02070309020205020404" pitchFamily="49" charset="0"/>
                <a:cs typeface="Courier New" panose="02070309020205020404" pitchFamily="49" charset="0"/>
              </a:rPr>
              <a:t>dat</a:t>
            </a:r>
            <a:r>
              <a:rPr lang="en-US" altLang="en-US" sz="1800" dirty="0">
                <a:solidFill>
                  <a:schemeClr val="tx1"/>
                </a:solidFill>
                <a:latin typeface="Courier New" panose="02070309020205020404" pitchFamily="49" charset="0"/>
                <a:cs typeface="Courier New" panose="02070309020205020404" pitchFamily="49" charset="0"/>
              </a:rPr>
              <a:t> </a:t>
            </a:r>
            <a:r>
              <a:rPr lang="en-US" altLang="en-US" sz="1800" dirty="0">
                <a:solidFill>
                  <a:schemeClr val="tx1"/>
                </a:solidFill>
                <a:latin typeface="+mj-lt"/>
                <a:cs typeface="Courier New" panose="02070309020205020404" pitchFamily="49" charset="0"/>
              </a:rPr>
              <a:t>rule in order to explain how to use it. Arguably, a neater solution would have been to use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a:solidFill>
                  <a:schemeClr val="tx1"/>
                </a:solidFill>
                <a:latin typeface="+mj-lt"/>
                <a:cs typeface="Courier New" panose="02070309020205020404" pitchFamily="49" charset="0"/>
              </a:rPr>
              <a:t> to refer to the target of the current rule, but then we wouldn’t have learned about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a:solidFill>
                  <a:schemeClr val="tx1"/>
                </a:solidFill>
                <a:latin typeface="+mj-lt"/>
                <a:cs typeface="Courier New" panose="02070309020205020404" pitchFamily="49" charset="0"/>
              </a:rPr>
              <a:t>.</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%.dat : books/%.txt wordcount.py </a:t>
            </a:r>
          </a:p>
          <a:p>
            <a:pPr marL="359637"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python wordcount.py $&lt; $@</a:t>
            </a:r>
          </a:p>
          <a:p>
            <a:pPr marL="359637" lvl="1" indent="0" eaLnBrk="0" fontAlgn="base" hangingPunct="0">
              <a:spcBef>
                <a:spcPct val="0"/>
              </a:spcBef>
              <a:spcAft>
                <a:spcPct val="0"/>
              </a:spcAft>
              <a:buSzTx/>
              <a:buNone/>
            </a:pPr>
            <a:endParaRPr lang="en-US" altLang="en-US" sz="1800" dirty="0">
              <a:solidFill>
                <a:schemeClr val="tx1"/>
              </a:solidFill>
              <a:latin typeface="Courier New" panose="02070309020205020404" pitchFamily="49" charset="0"/>
              <a:cs typeface="Courier New" panose="02070309020205020404" pitchFamily="49" charset="0"/>
            </a:endParaRP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%.dat : books/%.txt wordcount.py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python wordcount.py $&lt; $*.dat </a:t>
            </a:r>
          </a:p>
          <a:p>
            <a:pPr marL="359637"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a:t>
            </a:r>
          </a:p>
          <a:p>
            <a:pPr eaLnBrk="0" fontAlgn="base" hangingPunct="0">
              <a:spcBef>
                <a:spcPct val="0"/>
              </a:spcBef>
              <a:spcAft>
                <a:spcPct val="0"/>
              </a:spcAft>
              <a:buSzTx/>
            </a:pPr>
            <a:endParaRPr lang="en-US" altLang="en-US" sz="1800" dirty="0">
              <a:solidFill>
                <a:schemeClr val="tx1"/>
              </a:solidFill>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67</a:t>
            </a:fld>
            <a:endParaRPr lang="nl-BE" dirty="0"/>
          </a:p>
        </p:txBody>
      </p:sp>
    </p:spTree>
    <p:extLst>
      <p:ext uri="{BB962C8B-B14F-4D97-AF65-F5344CB8AC3E}">
        <p14:creationId xmlns:p14="http://schemas.microsoft.com/office/powerpoint/2010/main" val="1083317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make wildcards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0" indent="0">
              <a:buNone/>
            </a:pPr>
            <a:r>
              <a:rPr lang="en-US" sz="1700" dirty="0">
                <a:latin typeface="Courier New" panose="02070309020205020404" pitchFamily="49" charset="0"/>
                <a:cs typeface="Courier New" panose="02070309020205020404" pitchFamily="49" charset="0"/>
              </a:rPr>
              <a:t># Generate summary table.</a:t>
            </a:r>
          </a:p>
          <a:p>
            <a:pPr marL="0" indent="0">
              <a:buNone/>
            </a:pPr>
            <a:r>
              <a:rPr lang="en-US" sz="1700" dirty="0">
                <a:latin typeface="Courier New" panose="02070309020205020404" pitchFamily="49" charset="0"/>
                <a:cs typeface="Courier New" panose="02070309020205020404" pitchFamily="49" charset="0"/>
              </a:rPr>
              <a:t>results.txt : zipf_test.py isles.dat abyss.dat last.dat</a:t>
            </a:r>
          </a:p>
          <a:p>
            <a:pPr marL="0" indent="0">
              <a:buNone/>
            </a:pPr>
            <a:r>
              <a:rPr lang="en-US" sz="1700" dirty="0">
                <a:latin typeface="Courier New" panose="02070309020205020404" pitchFamily="49" charset="0"/>
                <a:cs typeface="Courier New" panose="02070309020205020404" pitchFamily="49" charset="0"/>
              </a:rPr>
              <a:t>	python $&lt; *.</a:t>
            </a:r>
            <a:r>
              <a:rPr lang="en-US" sz="1700" dirty="0" err="1">
                <a:latin typeface="Courier New" panose="02070309020205020404" pitchFamily="49" charset="0"/>
                <a:cs typeface="Courier New" panose="02070309020205020404" pitchFamily="49" charset="0"/>
              </a:rPr>
              <a:t>dat</a:t>
            </a:r>
            <a:r>
              <a:rPr lang="en-US" sz="1700" dirty="0">
                <a:latin typeface="Courier New" panose="02070309020205020404" pitchFamily="49" charset="0"/>
                <a:cs typeface="Courier New" panose="02070309020205020404" pitchFamily="49" charset="0"/>
              </a:rPr>
              <a:t> &gt; $@</a:t>
            </a:r>
          </a:p>
          <a:p>
            <a:pPr marL="0" indent="0">
              <a:buNone/>
            </a:pPr>
            <a:r>
              <a:rPr lang="en-US" sz="1700" dirty="0">
                <a:latin typeface="Courier New" panose="02070309020205020404" pitchFamily="49" charset="0"/>
                <a:cs typeface="Courier New" panose="02070309020205020404" pitchFamily="49" charset="0"/>
              </a:rPr>
              <a:t> </a:t>
            </a:r>
          </a:p>
          <a:p>
            <a:pPr marL="0" indent="0">
              <a:buNone/>
            </a:pPr>
            <a:r>
              <a:rPr lang="en-US" sz="1700" dirty="0">
                <a:latin typeface="Courier New" panose="02070309020205020404" pitchFamily="49" charset="0"/>
                <a:cs typeface="Courier New" panose="02070309020205020404" pitchFamily="49" charset="0"/>
              </a:rPr>
              <a:t># Count words.</a:t>
            </a:r>
          </a:p>
          <a:p>
            <a:pPr marL="0" indent="0">
              <a:buNone/>
            </a:pPr>
            <a:r>
              <a:rPr lang="en-US" sz="1700" dirty="0">
                <a:latin typeface="Courier New" panose="02070309020205020404" pitchFamily="49" charset="0"/>
                <a:cs typeface="Courier New" panose="02070309020205020404" pitchFamily="49" charset="0"/>
              </a:rPr>
              <a:t>.PHONY : </a:t>
            </a:r>
            <a:r>
              <a:rPr lang="en-US" sz="1700" dirty="0" err="1">
                <a:latin typeface="Courier New" panose="02070309020205020404" pitchFamily="49" charset="0"/>
                <a:cs typeface="Courier New" panose="02070309020205020404" pitchFamily="49" charset="0"/>
              </a:rPr>
              <a:t>dats</a:t>
            </a:r>
            <a:endParaRPr lang="en-US" sz="1700" dirty="0">
              <a:latin typeface="Courier New" panose="02070309020205020404" pitchFamily="49" charset="0"/>
              <a:cs typeface="Courier New" panose="02070309020205020404" pitchFamily="49" charset="0"/>
            </a:endParaRPr>
          </a:p>
          <a:p>
            <a:pPr marL="0" indent="0">
              <a:buNone/>
            </a:pPr>
            <a:r>
              <a:rPr lang="en-US" sz="1700" dirty="0" err="1">
                <a:latin typeface="Courier New" panose="02070309020205020404" pitchFamily="49" charset="0"/>
                <a:cs typeface="Courier New" panose="02070309020205020404" pitchFamily="49" charset="0"/>
              </a:rPr>
              <a:t>dats</a:t>
            </a:r>
            <a:r>
              <a:rPr lang="en-US" sz="1700" dirty="0">
                <a:latin typeface="Courier New" panose="02070309020205020404" pitchFamily="49" charset="0"/>
                <a:cs typeface="Courier New" panose="02070309020205020404" pitchFamily="49" charset="0"/>
              </a:rPr>
              <a:t> : isles.dat abyss.dat last.dat</a:t>
            </a:r>
          </a:p>
          <a:p>
            <a:pPr marL="0" indent="0">
              <a:buNone/>
            </a:pPr>
            <a:r>
              <a:rPr lang="en-US" sz="1700" dirty="0">
                <a:latin typeface="Courier New" panose="02070309020205020404" pitchFamily="49" charset="0"/>
                <a:cs typeface="Courier New" panose="02070309020205020404" pitchFamily="49" charset="0"/>
              </a:rPr>
              <a:t> </a:t>
            </a:r>
          </a:p>
          <a:p>
            <a:pPr marL="0" indent="0">
              <a:buNone/>
            </a:pPr>
            <a:r>
              <a:rPr lang="en-US" sz="1700" dirty="0">
                <a:latin typeface="Courier New" panose="02070309020205020404" pitchFamily="49" charset="0"/>
                <a:cs typeface="Courier New" panose="02070309020205020404" pitchFamily="49" charset="0"/>
              </a:rPr>
              <a:t>%.dat : books/%.txt wordcount.py</a:t>
            </a:r>
          </a:p>
          <a:p>
            <a:pPr marL="0" indent="0">
              <a:buNone/>
            </a:pPr>
            <a:r>
              <a:rPr lang="en-US" sz="1700" dirty="0">
                <a:latin typeface="Courier New" panose="02070309020205020404" pitchFamily="49" charset="0"/>
                <a:cs typeface="Courier New" panose="02070309020205020404" pitchFamily="49" charset="0"/>
              </a:rPr>
              <a:t>	python wordcount.py $&lt; $*.dat</a:t>
            </a:r>
          </a:p>
          <a:p>
            <a:pPr marL="0" indent="0">
              <a:buNone/>
            </a:pPr>
            <a:r>
              <a:rPr lang="en-US" sz="1700" dirty="0">
                <a:latin typeface="Courier New" panose="02070309020205020404" pitchFamily="49" charset="0"/>
                <a:cs typeface="Courier New" panose="02070309020205020404" pitchFamily="49" charset="0"/>
              </a:rPr>
              <a:t> </a:t>
            </a:r>
          </a:p>
          <a:p>
            <a:pPr marL="0" indent="0">
              <a:buNone/>
            </a:pPr>
            <a:r>
              <a:rPr lang="en-US" sz="1700" dirty="0">
                <a:latin typeface="Courier New" panose="02070309020205020404" pitchFamily="49" charset="0"/>
                <a:cs typeface="Courier New" panose="02070309020205020404" pitchFamily="49" charset="0"/>
              </a:rPr>
              <a:t>.PHONY : clean</a:t>
            </a:r>
          </a:p>
          <a:p>
            <a:pPr marL="0" indent="0">
              <a:buNone/>
            </a:pPr>
            <a:r>
              <a:rPr lang="en-US" sz="1700" dirty="0">
                <a:latin typeface="Courier New" panose="02070309020205020404" pitchFamily="49" charset="0"/>
                <a:cs typeface="Courier New" panose="02070309020205020404" pitchFamily="49" charset="0"/>
              </a:rPr>
              <a:t>clean :</a:t>
            </a:r>
          </a:p>
          <a:p>
            <a:pPr marL="0" indent="0">
              <a:buNone/>
            </a:pP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rm</a:t>
            </a:r>
            <a:r>
              <a:rPr lang="en-US" sz="1700" dirty="0">
                <a:latin typeface="Courier New" panose="02070309020205020404" pitchFamily="49" charset="0"/>
                <a:cs typeface="Courier New" panose="02070309020205020404" pitchFamily="49" charset="0"/>
              </a:rPr>
              <a:t> -f *.</a:t>
            </a:r>
            <a:r>
              <a:rPr lang="en-US" sz="1700" dirty="0" err="1">
                <a:latin typeface="Courier New" panose="02070309020205020404" pitchFamily="49" charset="0"/>
                <a:cs typeface="Courier New" panose="02070309020205020404" pitchFamily="49" charset="0"/>
              </a:rPr>
              <a:t>dat</a:t>
            </a:r>
            <a:endParaRPr lang="en-US" sz="1700" dirty="0">
              <a:latin typeface="Courier New" panose="02070309020205020404" pitchFamily="49" charset="0"/>
              <a:cs typeface="Courier New" panose="02070309020205020404" pitchFamily="49" charset="0"/>
            </a:endParaRPr>
          </a:p>
          <a:p>
            <a:pPr marL="0" indent="0">
              <a:buNone/>
            </a:pPr>
            <a:r>
              <a:rPr lang="en-US" sz="1700" dirty="0">
                <a:latin typeface="Courier New" panose="02070309020205020404" pitchFamily="49" charset="0"/>
                <a:cs typeface="Courier New" panose="02070309020205020404" pitchFamily="49" charset="0"/>
              </a:rPr>
              <a:t>	</a:t>
            </a:r>
            <a:r>
              <a:rPr lang="nl-BE" sz="1700" dirty="0" err="1">
                <a:latin typeface="Courier New" panose="02070309020205020404" pitchFamily="49" charset="0"/>
                <a:cs typeface="Courier New" panose="02070309020205020404" pitchFamily="49" charset="0"/>
              </a:rPr>
              <a:t>rm</a:t>
            </a:r>
            <a:r>
              <a:rPr lang="nl-BE" sz="1700" dirty="0">
                <a:latin typeface="Courier New" panose="02070309020205020404" pitchFamily="49" charset="0"/>
                <a:cs typeface="Courier New" panose="02070309020205020404" pitchFamily="49" charset="0"/>
              </a:rPr>
              <a:t> -f results.txt</a:t>
            </a:r>
            <a:endParaRPr lang="en-US" sz="170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68</a:t>
            </a:fld>
            <a:endParaRPr lang="nl-BE" dirty="0"/>
          </a:p>
        </p:txBody>
      </p:sp>
    </p:spTree>
    <p:extLst>
      <p:ext uri="{BB962C8B-B14F-4D97-AF65-F5344CB8AC3E}">
        <p14:creationId xmlns:p14="http://schemas.microsoft.com/office/powerpoint/2010/main" val="35151639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pattern rules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r>
              <a:rPr lang="en-US" altLang="en-US" b="1" dirty="0">
                <a:solidFill>
                  <a:schemeClr val="tx1"/>
                </a:solidFill>
              </a:rPr>
              <a:t>Key Points</a:t>
            </a:r>
          </a:p>
          <a:p>
            <a:pPr eaLnBrk="0" fontAlgn="base" hangingPunct="0">
              <a:spcBef>
                <a:spcPct val="0"/>
              </a:spcBef>
              <a:spcAft>
                <a:spcPct val="0"/>
              </a:spcAft>
              <a:buSzTx/>
            </a:pPr>
            <a:r>
              <a:rPr lang="en-US" altLang="en-US" dirty="0">
                <a:solidFill>
                  <a:schemeClr val="tx1"/>
                </a:solidFill>
                <a:latin typeface="+mj-lt"/>
              </a:rPr>
              <a:t>Use the wildcard </a:t>
            </a:r>
            <a:r>
              <a:rPr lang="en-US" altLang="en-US" b="1" dirty="0">
                <a:solidFill>
                  <a:srgbClr val="1D8DB0"/>
                </a:solidFill>
                <a:latin typeface="+mj-lt"/>
              </a:rPr>
              <a:t>%</a:t>
            </a:r>
            <a:r>
              <a:rPr lang="en-US" altLang="en-US" dirty="0">
                <a:solidFill>
                  <a:schemeClr val="tx1"/>
                </a:solidFill>
                <a:latin typeface="+mj-lt"/>
              </a:rPr>
              <a:t> as a placeholder in targets and dependencies.</a:t>
            </a:r>
          </a:p>
          <a:p>
            <a:pPr eaLnBrk="0" fontAlgn="base" hangingPunct="0">
              <a:spcBef>
                <a:spcPct val="0"/>
              </a:spcBef>
              <a:spcAft>
                <a:spcPct val="0"/>
              </a:spcAft>
              <a:buSzTx/>
            </a:pPr>
            <a:r>
              <a:rPr lang="en-US" altLang="en-US" dirty="0">
                <a:solidFill>
                  <a:schemeClr val="tx1"/>
                </a:solidFill>
                <a:latin typeface="+mj-lt"/>
              </a:rPr>
              <a:t>Use the special variable </a:t>
            </a:r>
            <a:r>
              <a:rPr lang="en-US" altLang="en-US" b="1" dirty="0">
                <a:solidFill>
                  <a:srgbClr val="1D8DB0"/>
                </a:solidFill>
                <a:latin typeface="+mj-lt"/>
              </a:rPr>
              <a:t>$*</a:t>
            </a:r>
            <a:r>
              <a:rPr lang="en-US" altLang="en-US" dirty="0">
                <a:solidFill>
                  <a:schemeClr val="tx1"/>
                </a:solidFill>
                <a:latin typeface="+mj-lt"/>
              </a:rPr>
              <a:t> to refer to matching sets of files in actions.</a:t>
            </a:r>
          </a:p>
          <a:p>
            <a:pPr marL="0" lvl="0" indent="0" eaLnBrk="0" fontAlgn="base" hangingPunct="0">
              <a:spcBef>
                <a:spcPct val="0"/>
              </a:spcBef>
              <a:spcAft>
                <a:spcPct val="0"/>
              </a:spcAft>
              <a:buSzTx/>
              <a:buNone/>
            </a:pPr>
            <a:endParaRPr lang="en-US" altLang="en-US" sz="60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69</a:t>
            </a:fld>
            <a:endParaRPr lang="nl-BE" dirty="0"/>
          </a:p>
        </p:txBody>
      </p:sp>
    </p:spTree>
    <p:extLst>
      <p:ext uri="{BB962C8B-B14F-4D97-AF65-F5344CB8AC3E}">
        <p14:creationId xmlns:p14="http://schemas.microsoft.com/office/powerpoint/2010/main" val="794166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Make </a:t>
            </a:r>
            <a:r>
              <a:rPr lang="nl-BE" dirty="0" err="1"/>
              <a:t>and</a:t>
            </a:r>
            <a:r>
              <a:rPr lang="nl-BE" dirty="0"/>
              <a:t> </a:t>
            </a:r>
            <a:r>
              <a:rPr lang="nl-BE" dirty="0" err="1"/>
              <a:t>programming</a:t>
            </a:r>
            <a:r>
              <a:rPr lang="nl-BE" dirty="0"/>
              <a:t>?</a:t>
            </a:r>
            <a:endParaRPr lang="en-US" altLang="en-US" dirty="0"/>
          </a:p>
        </p:txBody>
      </p:sp>
      <p:sp>
        <p:nvSpPr>
          <p:cNvPr id="13315" name="Rectangle 3"/>
          <p:cNvSpPr>
            <a:spLocks noGrp="1" noChangeArrowheads="1"/>
          </p:cNvSpPr>
          <p:nvPr>
            <p:ph type="body" idx="1"/>
          </p:nvPr>
        </p:nvSpPr>
        <p:spPr/>
        <p:txBody>
          <a:bodyPr/>
          <a:lstStyle/>
          <a:p>
            <a:r>
              <a:rPr lang="en-US" sz="2200" dirty="0"/>
              <a:t>Make is called a build tool - it builds data files, plots, papers, programs or libraries. It can also update existing files if desired.</a:t>
            </a:r>
          </a:p>
          <a:p>
            <a:r>
              <a:rPr lang="en-US" sz="2200" dirty="0"/>
              <a:t>Make tracks the dependencies between the files it creates and the files used to create these. If one of the original files (e.g. a data file) is changed, then Make knows to recreate, or update, the files that depend upon this file (e.g. a plot).</a:t>
            </a:r>
          </a:p>
          <a:p>
            <a:r>
              <a:rPr lang="en-US" sz="2200" dirty="0"/>
              <a:t>There are now many build tools available, all of which are based on the same concepts as Make.</a:t>
            </a:r>
          </a:p>
          <a:p>
            <a:pPr marL="0" indent="0" eaLnBrk="1" hangingPunct="1">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7</a:t>
            </a:fld>
            <a:endParaRPr lang="nl-BE" dirty="0"/>
          </a:p>
        </p:txBody>
      </p:sp>
    </p:spTree>
    <p:extLst>
      <p:ext uri="{BB962C8B-B14F-4D97-AF65-F5344CB8AC3E}">
        <p14:creationId xmlns:p14="http://schemas.microsoft.com/office/powerpoint/2010/main" val="17046106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variables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b="1" dirty="0"/>
              <a:t>Questions</a:t>
            </a:r>
            <a:r>
              <a:rPr lang="en-US" sz="1800" dirty="0"/>
              <a:t> </a:t>
            </a:r>
          </a:p>
          <a:p>
            <a:pPr lvl="1"/>
            <a:r>
              <a:rPr lang="en-US" sz="1800" dirty="0"/>
              <a:t>How can I eliminate redundancy in my </a:t>
            </a:r>
            <a:r>
              <a:rPr lang="en-US" sz="1800" dirty="0" err="1"/>
              <a:t>Makefiles</a:t>
            </a:r>
            <a:r>
              <a:rPr lang="en-US" sz="1800" dirty="0"/>
              <a:t>?</a:t>
            </a:r>
          </a:p>
          <a:p>
            <a:r>
              <a:rPr lang="en-US" sz="1800" b="1" dirty="0"/>
              <a:t>Objectives</a:t>
            </a:r>
            <a:r>
              <a:rPr lang="en-US" sz="1800" dirty="0"/>
              <a:t> </a:t>
            </a:r>
          </a:p>
          <a:p>
            <a:pPr lvl="1"/>
            <a:r>
              <a:rPr lang="en-US" sz="1800" dirty="0"/>
              <a:t>Use variables in a </a:t>
            </a:r>
            <a:r>
              <a:rPr lang="en-US" sz="1800" dirty="0" err="1"/>
              <a:t>Makefile</a:t>
            </a:r>
            <a:r>
              <a:rPr lang="en-US" sz="1800" dirty="0"/>
              <a:t>.</a:t>
            </a:r>
          </a:p>
          <a:p>
            <a:pPr lvl="1"/>
            <a:r>
              <a:rPr lang="en-US" sz="1800" dirty="0"/>
              <a:t>Explain the benefits of decoupling configuration from computation</a:t>
            </a:r>
          </a:p>
        </p:txBody>
      </p:sp>
      <p:sp>
        <p:nvSpPr>
          <p:cNvPr id="2" name="Slide Number Placeholder 1"/>
          <p:cNvSpPr>
            <a:spLocks noGrp="1"/>
          </p:cNvSpPr>
          <p:nvPr>
            <p:ph type="sldNum" sz="quarter" idx="12"/>
          </p:nvPr>
        </p:nvSpPr>
        <p:spPr/>
        <p:txBody>
          <a:bodyPr/>
          <a:lstStyle/>
          <a:p>
            <a:fld id="{F35D8031-C8E5-48F8-A3B6-81643B27A3AF}" type="slidenum">
              <a:rPr lang="nl-BE" smtClean="0"/>
              <a:pPr/>
              <a:t>70</a:t>
            </a:fld>
            <a:endParaRPr lang="nl-BE" dirty="0"/>
          </a:p>
        </p:txBody>
      </p:sp>
    </p:spTree>
    <p:extLst>
      <p:ext uri="{BB962C8B-B14F-4D97-AF65-F5344CB8AC3E}">
        <p14:creationId xmlns:p14="http://schemas.microsoft.com/office/powerpoint/2010/main" val="6626363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variables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latin typeface="+mj-lt"/>
              </a:rPr>
              <a:t>Despite our efforts, our </a:t>
            </a:r>
            <a:r>
              <a:rPr lang="en-US" altLang="en-US" sz="1800" dirty="0" err="1">
                <a:solidFill>
                  <a:schemeClr val="tx1"/>
                </a:solidFill>
                <a:latin typeface="+mj-lt"/>
              </a:rPr>
              <a:t>Makefile</a:t>
            </a:r>
            <a:r>
              <a:rPr lang="en-US" altLang="en-US" sz="1800" dirty="0">
                <a:solidFill>
                  <a:schemeClr val="tx1"/>
                </a:solidFill>
                <a:latin typeface="+mj-lt"/>
              </a:rPr>
              <a:t> still has </a:t>
            </a:r>
            <a:r>
              <a:rPr lang="en-US" altLang="en-US" sz="1800" b="1" dirty="0">
                <a:solidFill>
                  <a:schemeClr val="tx1"/>
                </a:solidFill>
                <a:latin typeface="+mj-lt"/>
              </a:rPr>
              <a:t>repeated content</a:t>
            </a:r>
            <a:r>
              <a:rPr lang="en-US" altLang="en-US" sz="1800" dirty="0">
                <a:solidFill>
                  <a:schemeClr val="tx1"/>
                </a:solidFill>
                <a:latin typeface="+mj-lt"/>
              </a:rPr>
              <a:t>, namely the name of our script, </a:t>
            </a:r>
            <a:r>
              <a:rPr lang="en-US" altLang="en-US" sz="1800" dirty="0">
                <a:solidFill>
                  <a:schemeClr val="tx1"/>
                </a:solidFill>
                <a:latin typeface="Courier New" panose="02070309020205020404" pitchFamily="49" charset="0"/>
                <a:cs typeface="Courier New" panose="02070309020205020404" pitchFamily="49" charset="0"/>
              </a:rPr>
              <a:t>wordcount.py</a:t>
            </a:r>
            <a:r>
              <a:rPr lang="en-US" altLang="en-US" sz="1800" dirty="0">
                <a:solidFill>
                  <a:schemeClr val="tx1"/>
                </a:solidFill>
                <a:latin typeface="+mj-lt"/>
              </a:rPr>
              <a:t>. If we renamed our script we’d have to update our </a:t>
            </a:r>
            <a:r>
              <a:rPr lang="en-US" altLang="en-US" sz="1800" dirty="0" err="1">
                <a:solidFill>
                  <a:schemeClr val="tx1"/>
                </a:solidFill>
                <a:latin typeface="+mj-lt"/>
              </a:rPr>
              <a:t>Makefile</a:t>
            </a:r>
            <a:r>
              <a:rPr lang="en-US" altLang="en-US" sz="1800" dirty="0">
                <a:solidFill>
                  <a:schemeClr val="tx1"/>
                </a:solidFill>
                <a:latin typeface="+mj-lt"/>
              </a:rPr>
              <a:t> in multiple places.</a:t>
            </a:r>
          </a:p>
          <a:p>
            <a:pPr eaLnBrk="0" fontAlgn="base" hangingPunct="0">
              <a:spcBef>
                <a:spcPct val="0"/>
              </a:spcBef>
              <a:spcAft>
                <a:spcPct val="0"/>
              </a:spcAft>
              <a:buSzTx/>
            </a:pPr>
            <a:endParaRPr lang="en-US" altLang="en-US" sz="1800" dirty="0">
              <a:solidFill>
                <a:schemeClr val="tx1"/>
              </a:solidFill>
              <a:latin typeface="+mj-lt"/>
            </a:endParaRPr>
          </a:p>
          <a:p>
            <a:pPr eaLnBrk="0" fontAlgn="base" hangingPunct="0">
              <a:spcBef>
                <a:spcPct val="0"/>
              </a:spcBef>
              <a:spcAft>
                <a:spcPct val="0"/>
              </a:spcAft>
              <a:buSzTx/>
            </a:pPr>
            <a:r>
              <a:rPr lang="en-US" altLang="en-US" sz="1800" dirty="0">
                <a:solidFill>
                  <a:schemeClr val="tx1"/>
                </a:solidFill>
                <a:latin typeface="+mj-lt"/>
              </a:rPr>
              <a:t>We can introduce a Make </a:t>
            </a:r>
            <a:r>
              <a:rPr lang="en-US" altLang="en-US" sz="1800" b="1" dirty="0">
                <a:solidFill>
                  <a:schemeClr val="accent1"/>
                </a:solidFill>
                <a:latin typeface="+mj-lt"/>
              </a:rPr>
              <a:t>variable</a:t>
            </a:r>
            <a:r>
              <a:rPr lang="en-US" altLang="en-US" sz="1800" dirty="0">
                <a:solidFill>
                  <a:schemeClr val="tx1"/>
                </a:solidFill>
                <a:latin typeface="+mj-lt"/>
              </a:rPr>
              <a:t> (called a </a:t>
            </a:r>
            <a:r>
              <a:rPr lang="en-US" altLang="en-US" sz="1800" b="1" dirty="0">
                <a:solidFill>
                  <a:schemeClr val="tx1"/>
                </a:solidFill>
                <a:latin typeface="+mj-lt"/>
              </a:rPr>
              <a:t>macro</a:t>
            </a:r>
            <a:r>
              <a:rPr lang="en-US" altLang="en-US" sz="1800" dirty="0">
                <a:solidFill>
                  <a:schemeClr val="tx1"/>
                </a:solidFill>
                <a:latin typeface="+mj-lt"/>
              </a:rPr>
              <a:t> in some versions of Make) to hold our script name:</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COUNT_SRC=wordcount.py </a:t>
            </a:r>
          </a:p>
          <a:p>
            <a:pPr eaLnBrk="0" fontAlgn="base" hangingPunct="0">
              <a:spcBef>
                <a:spcPct val="0"/>
              </a:spcBef>
              <a:spcAft>
                <a:spcPct val="0"/>
              </a:spcAft>
              <a:buSzTx/>
            </a:pPr>
            <a:endParaRPr lang="en-US" altLang="en-US" sz="1800" dirty="0">
              <a:solidFill>
                <a:schemeClr val="tx1"/>
              </a:solidFill>
              <a:latin typeface="+mj-lt"/>
            </a:endParaRPr>
          </a:p>
          <a:p>
            <a:pPr eaLnBrk="0" fontAlgn="base" hangingPunct="0">
              <a:spcBef>
                <a:spcPct val="0"/>
              </a:spcBef>
              <a:spcAft>
                <a:spcPct val="0"/>
              </a:spcAft>
              <a:buSzTx/>
            </a:pPr>
            <a:r>
              <a:rPr lang="en-US" altLang="en-US" sz="1800" dirty="0">
                <a:solidFill>
                  <a:schemeClr val="tx1"/>
                </a:solidFill>
                <a:latin typeface="+mj-lt"/>
              </a:rPr>
              <a:t>This is a variable assignment - </a:t>
            </a:r>
            <a:r>
              <a:rPr lang="en-US" altLang="en-US" sz="1800" dirty="0">
                <a:solidFill>
                  <a:schemeClr val="tx1"/>
                </a:solidFill>
                <a:latin typeface="Courier New" panose="02070309020205020404" pitchFamily="49" charset="0"/>
                <a:cs typeface="Courier New" panose="02070309020205020404" pitchFamily="49" charset="0"/>
              </a:rPr>
              <a:t>COUNT_SRC</a:t>
            </a:r>
            <a:r>
              <a:rPr lang="en-US" altLang="en-US" sz="1800" dirty="0">
                <a:solidFill>
                  <a:schemeClr val="tx1"/>
                </a:solidFill>
                <a:latin typeface="+mj-lt"/>
              </a:rPr>
              <a:t> is assigned the value </a:t>
            </a:r>
            <a:r>
              <a:rPr lang="en-US" altLang="en-US" sz="1800" dirty="0">
                <a:solidFill>
                  <a:schemeClr val="tx1"/>
                </a:solidFill>
                <a:latin typeface="Courier New" panose="02070309020205020404" pitchFamily="49" charset="0"/>
                <a:cs typeface="Courier New" panose="02070309020205020404" pitchFamily="49" charset="0"/>
              </a:rPr>
              <a:t>wordcount.py</a:t>
            </a:r>
            <a:r>
              <a:rPr lang="en-US" altLang="en-US" sz="1800" dirty="0">
                <a:solidFill>
                  <a:schemeClr val="tx1"/>
                </a:solidFill>
                <a:latin typeface="+mj-lt"/>
              </a:rPr>
              <a:t>.</a:t>
            </a:r>
          </a:p>
          <a:p>
            <a:pPr eaLnBrk="0" fontAlgn="base" hangingPunct="0">
              <a:spcBef>
                <a:spcPct val="0"/>
              </a:spcBef>
              <a:spcAft>
                <a:spcPct val="0"/>
              </a:spcAft>
              <a:buSzTx/>
            </a:pPr>
            <a:endParaRPr lang="en-US" altLang="en-US" sz="1800" dirty="0">
              <a:solidFill>
                <a:schemeClr val="tx1"/>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buSzTx/>
            </a:pPr>
            <a:r>
              <a:rPr lang="en-US" altLang="en-US" sz="1800" dirty="0">
                <a:solidFill>
                  <a:schemeClr val="tx1"/>
                </a:solidFill>
                <a:latin typeface="Courier New" panose="02070309020205020404" pitchFamily="49" charset="0"/>
                <a:cs typeface="Courier New" panose="02070309020205020404" pitchFamily="49" charset="0"/>
              </a:rPr>
              <a:t>wordcount.py</a:t>
            </a:r>
            <a:r>
              <a:rPr lang="en-US" altLang="en-US" sz="1800" dirty="0">
                <a:solidFill>
                  <a:schemeClr val="tx1"/>
                </a:solidFill>
                <a:latin typeface="+mj-lt"/>
              </a:rPr>
              <a:t> is our script and it is invoked by passing it to python.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71</a:t>
            </a:fld>
            <a:endParaRPr lang="nl-BE" dirty="0"/>
          </a:p>
        </p:txBody>
      </p:sp>
    </p:spTree>
    <p:extLst>
      <p:ext uri="{BB962C8B-B14F-4D97-AF65-F5344CB8AC3E}">
        <p14:creationId xmlns:p14="http://schemas.microsoft.com/office/powerpoint/2010/main" val="4687068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variables</a:t>
            </a:r>
            <a:endParaRPr lang="en-US" altLang="en-US" dirty="0"/>
          </a:p>
        </p:txBody>
      </p:sp>
      <p:sp>
        <p:nvSpPr>
          <p:cNvPr id="13315" name="Rectangle 3"/>
          <p:cNvSpPr>
            <a:spLocks noGrp="1" noChangeArrowheads="1"/>
          </p:cNvSpPr>
          <p:nvPr>
            <p:ph type="body" idx="1"/>
          </p:nvPr>
        </p:nvSpPr>
        <p:spPr>
          <a:xfrm>
            <a:off x="540000" y="1349999"/>
            <a:ext cx="8334000" cy="4383258"/>
          </a:xfrm>
        </p:spPr>
        <p:txBody>
          <a:bodyPr/>
          <a:lstStyle/>
          <a:p>
            <a:pPr eaLnBrk="0" fontAlgn="base" hangingPunct="0">
              <a:spcBef>
                <a:spcPct val="0"/>
              </a:spcBef>
              <a:spcAft>
                <a:spcPct val="0"/>
              </a:spcAft>
              <a:buSzTx/>
            </a:pPr>
            <a:r>
              <a:rPr lang="en-US" altLang="en-US" sz="1800" dirty="0">
                <a:solidFill>
                  <a:schemeClr val="tx1"/>
                </a:solidFill>
                <a:latin typeface="+mj-lt"/>
              </a:rPr>
              <a:t>We can introduce another variable to represent this execution:</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COUNT_EXE=python $(COUNT_SRC) </a:t>
            </a:r>
          </a:p>
          <a:p>
            <a:pPr eaLnBrk="0" fontAlgn="base" hangingPunct="0">
              <a:spcBef>
                <a:spcPct val="0"/>
              </a:spcBef>
              <a:spcAft>
                <a:spcPct val="0"/>
              </a:spcAft>
              <a:buClr>
                <a:schemeClr val="tx1"/>
              </a:buClr>
              <a:buSzTx/>
            </a:pPr>
            <a:endParaRPr lang="en-US" altLang="en-US" sz="1800" b="1" dirty="0">
              <a:solidFill>
                <a:schemeClr val="accent1"/>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buClr>
                <a:schemeClr val="tx1"/>
              </a:buClr>
              <a:buSzTx/>
            </a:pPr>
            <a:r>
              <a:rPr lang="en-US" altLang="en-US" sz="1800" b="1" dirty="0">
                <a:solidFill>
                  <a:schemeClr val="accent1"/>
                </a:solidFill>
                <a:latin typeface="Courier New" panose="02070309020205020404" pitchFamily="49" charset="0"/>
                <a:cs typeface="Courier New" panose="02070309020205020404" pitchFamily="49" charset="0"/>
              </a:rPr>
              <a:t>$(...)</a:t>
            </a:r>
            <a:r>
              <a:rPr lang="en-US" altLang="en-US" sz="1800" dirty="0">
                <a:solidFill>
                  <a:schemeClr val="tx1"/>
                </a:solidFill>
                <a:latin typeface="+mj-lt"/>
              </a:rPr>
              <a:t> tells Make to </a:t>
            </a:r>
            <a:r>
              <a:rPr lang="en-US" altLang="en-US" sz="1800" b="1" dirty="0">
                <a:solidFill>
                  <a:schemeClr val="tx1"/>
                </a:solidFill>
                <a:latin typeface="+mj-lt"/>
              </a:rPr>
              <a:t>replace a variable with its value </a:t>
            </a:r>
            <a:r>
              <a:rPr lang="en-US" altLang="en-US" sz="1800" dirty="0">
                <a:solidFill>
                  <a:schemeClr val="tx1"/>
                </a:solidFill>
                <a:latin typeface="+mj-lt"/>
              </a:rPr>
              <a:t>when Make is run. This is a variable </a:t>
            </a:r>
            <a:r>
              <a:rPr lang="en-US" altLang="en-US" sz="1800" b="1" dirty="0">
                <a:solidFill>
                  <a:schemeClr val="accent1"/>
                </a:solidFill>
                <a:latin typeface="+mj-lt"/>
              </a:rPr>
              <a:t>reference</a:t>
            </a:r>
            <a:r>
              <a:rPr lang="en-US" altLang="en-US" sz="1800" dirty="0">
                <a:solidFill>
                  <a:schemeClr val="tx1"/>
                </a:solidFill>
                <a:latin typeface="+mj-lt"/>
              </a:rPr>
              <a:t>. At any place where we want to use the value of a variable we have to write it, or reference it, in this way.</a:t>
            </a:r>
          </a:p>
          <a:p>
            <a:pPr eaLnBrk="0" fontAlgn="base" hangingPunct="0">
              <a:spcBef>
                <a:spcPct val="0"/>
              </a:spcBef>
              <a:spcAft>
                <a:spcPct val="0"/>
              </a:spcAft>
              <a:buSzTx/>
            </a:pPr>
            <a:endParaRPr lang="en-US" altLang="en-US" sz="1800" dirty="0">
              <a:solidFill>
                <a:schemeClr val="tx1"/>
              </a:solidFill>
            </a:endParaRPr>
          </a:p>
          <a:p>
            <a:pPr eaLnBrk="0" fontAlgn="base" hangingPunct="0">
              <a:spcBef>
                <a:spcPct val="0"/>
              </a:spcBef>
              <a:spcAft>
                <a:spcPct val="0"/>
              </a:spcAft>
              <a:buSzTx/>
            </a:pPr>
            <a:r>
              <a:rPr lang="en-US" altLang="en-US" sz="1800" dirty="0">
                <a:solidFill>
                  <a:schemeClr val="tx1"/>
                </a:solidFill>
              </a:rPr>
              <a:t>Here we reference the variable </a:t>
            </a:r>
            <a:r>
              <a:rPr lang="en-US" altLang="en-US" sz="1800" dirty="0">
                <a:solidFill>
                  <a:schemeClr val="tx1"/>
                </a:solidFill>
                <a:latin typeface="Courier New" panose="02070309020205020404" pitchFamily="49" charset="0"/>
                <a:cs typeface="Courier New" panose="02070309020205020404" pitchFamily="49" charset="0"/>
              </a:rPr>
              <a:t>COUNT_SRC</a:t>
            </a:r>
            <a:r>
              <a:rPr lang="en-US" altLang="en-US" sz="1800" dirty="0">
                <a:solidFill>
                  <a:schemeClr val="tx1"/>
                </a:solidFill>
              </a:rPr>
              <a:t>. This tells Make to replace the variable </a:t>
            </a:r>
            <a:r>
              <a:rPr lang="en-US" altLang="en-US" sz="1800" dirty="0">
                <a:solidFill>
                  <a:schemeClr val="tx1"/>
                </a:solidFill>
                <a:latin typeface="Courier New" panose="02070309020205020404" pitchFamily="49" charset="0"/>
                <a:cs typeface="Courier New" panose="02070309020205020404" pitchFamily="49" charset="0"/>
              </a:rPr>
              <a:t>COUNT_SRC</a:t>
            </a:r>
            <a:r>
              <a:rPr lang="en-US" altLang="en-US" sz="1800" dirty="0">
                <a:solidFill>
                  <a:schemeClr val="tx1"/>
                </a:solidFill>
              </a:rPr>
              <a:t> with its value </a:t>
            </a:r>
            <a:r>
              <a:rPr lang="en-US" altLang="en-US" sz="1800" dirty="0">
                <a:solidFill>
                  <a:schemeClr val="tx1"/>
                </a:solidFill>
                <a:latin typeface="Courier New" panose="02070309020205020404" pitchFamily="49" charset="0"/>
                <a:cs typeface="Courier New" panose="02070309020205020404" pitchFamily="49" charset="0"/>
              </a:rPr>
              <a:t>wordcount.py</a:t>
            </a:r>
            <a:r>
              <a:rPr lang="en-US" altLang="en-US" sz="1800" dirty="0">
                <a:solidFill>
                  <a:schemeClr val="tx1"/>
                </a:solidFill>
              </a:rPr>
              <a:t>. When Make is run it will assign to </a:t>
            </a:r>
            <a:r>
              <a:rPr lang="en-US" altLang="en-US" sz="1800" dirty="0">
                <a:solidFill>
                  <a:schemeClr val="tx1"/>
                </a:solidFill>
                <a:latin typeface="Courier New" panose="02070309020205020404" pitchFamily="49" charset="0"/>
                <a:cs typeface="Courier New" panose="02070309020205020404" pitchFamily="49" charset="0"/>
              </a:rPr>
              <a:t>COUNT_EXE</a:t>
            </a:r>
            <a:r>
              <a:rPr lang="en-US" altLang="en-US" sz="1800" dirty="0">
                <a:solidFill>
                  <a:schemeClr val="tx1"/>
                </a:solidFill>
              </a:rPr>
              <a:t> the value </a:t>
            </a:r>
            <a:r>
              <a:rPr lang="en-US" altLang="en-US" sz="1800" dirty="0">
                <a:solidFill>
                  <a:schemeClr val="tx1"/>
                </a:solidFill>
                <a:latin typeface="Courier New" panose="02070309020205020404" pitchFamily="49" charset="0"/>
                <a:cs typeface="Courier New" panose="02070309020205020404" pitchFamily="49" charset="0"/>
              </a:rPr>
              <a:t>python wordcount.py</a:t>
            </a:r>
            <a:r>
              <a:rPr lang="en-US" altLang="en-US" sz="1800" dirty="0">
                <a:solidFill>
                  <a:schemeClr val="tx1"/>
                </a:solidFill>
              </a:rPr>
              <a:t>.</a:t>
            </a:r>
          </a:p>
          <a:p>
            <a:pPr eaLnBrk="0" fontAlgn="base" hangingPunct="0">
              <a:spcBef>
                <a:spcPct val="0"/>
              </a:spcBef>
              <a:spcAft>
                <a:spcPct val="0"/>
              </a:spcAft>
              <a:buSzTx/>
            </a:pPr>
            <a:endParaRPr lang="en-US" altLang="en-US" sz="1800" dirty="0">
              <a:solidFill>
                <a:schemeClr val="tx1"/>
              </a:solidFill>
            </a:endParaRPr>
          </a:p>
          <a:p>
            <a:pPr eaLnBrk="0" fontAlgn="base" hangingPunct="0">
              <a:spcBef>
                <a:spcPct val="0"/>
              </a:spcBef>
              <a:spcAft>
                <a:spcPct val="0"/>
              </a:spcAft>
              <a:buSzTx/>
            </a:pPr>
            <a:r>
              <a:rPr lang="en-US" altLang="en-US" sz="1800" dirty="0">
                <a:solidFill>
                  <a:schemeClr val="tx1"/>
                </a:solidFill>
              </a:rPr>
              <a:t>Defining the variable </a:t>
            </a:r>
            <a:r>
              <a:rPr lang="en-US" altLang="en-US" sz="1800" dirty="0">
                <a:solidFill>
                  <a:schemeClr val="tx1"/>
                </a:solidFill>
                <a:latin typeface="Courier New" panose="02070309020205020404" pitchFamily="49" charset="0"/>
                <a:cs typeface="Courier New" panose="02070309020205020404" pitchFamily="49" charset="0"/>
              </a:rPr>
              <a:t>COUNT_EXE</a:t>
            </a:r>
            <a:r>
              <a:rPr lang="en-US" altLang="en-US" sz="1800" dirty="0">
                <a:solidFill>
                  <a:schemeClr val="tx1"/>
                </a:solidFill>
              </a:rPr>
              <a:t> in this way allows us to easily change how our script is run (if, for example, we changed the language used to implement our script from Python to R).</a:t>
            </a:r>
          </a:p>
        </p:txBody>
      </p:sp>
      <p:sp>
        <p:nvSpPr>
          <p:cNvPr id="2" name="Slide Number Placeholder 1"/>
          <p:cNvSpPr>
            <a:spLocks noGrp="1"/>
          </p:cNvSpPr>
          <p:nvPr>
            <p:ph type="sldNum" sz="quarter" idx="12"/>
          </p:nvPr>
        </p:nvSpPr>
        <p:spPr/>
        <p:txBody>
          <a:bodyPr/>
          <a:lstStyle/>
          <a:p>
            <a:fld id="{F35D8031-C8E5-48F8-A3B6-81643B27A3AF}" type="slidenum">
              <a:rPr lang="nl-BE" smtClean="0"/>
              <a:pPr/>
              <a:t>72</a:t>
            </a:fld>
            <a:endParaRPr lang="nl-BE" dirty="0"/>
          </a:p>
        </p:txBody>
      </p:sp>
    </p:spTree>
    <p:extLst>
      <p:ext uri="{BB962C8B-B14F-4D97-AF65-F5344CB8AC3E}">
        <p14:creationId xmlns:p14="http://schemas.microsoft.com/office/powerpoint/2010/main" val="3471046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variables</a:t>
            </a:r>
            <a:endParaRPr lang="en-US" altLang="en-US" dirty="0"/>
          </a:p>
        </p:txBody>
      </p:sp>
      <p:sp>
        <p:nvSpPr>
          <p:cNvPr id="13315" name="Rectangle 3"/>
          <p:cNvSpPr>
            <a:spLocks noGrp="1" noChangeArrowheads="1"/>
          </p:cNvSpPr>
          <p:nvPr>
            <p:ph type="body" idx="1"/>
          </p:nvPr>
        </p:nvSpPr>
        <p:spPr>
          <a:xfrm>
            <a:off x="540000" y="1349998"/>
            <a:ext cx="8280472" cy="5175345"/>
          </a:xfrm>
        </p:spPr>
        <p:txBody>
          <a:bodyPr/>
          <a:lstStyle/>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r>
              <a:rPr lang="en-US" altLang="en-US" b="1" dirty="0">
                <a:solidFill>
                  <a:schemeClr val="tx1"/>
                </a:solidFill>
              </a:rPr>
              <a:t>Key Points</a:t>
            </a:r>
          </a:p>
          <a:p>
            <a:pPr eaLnBrk="0" fontAlgn="base" hangingPunct="0">
              <a:spcBef>
                <a:spcPct val="0"/>
              </a:spcBef>
              <a:spcAft>
                <a:spcPct val="0"/>
              </a:spcAft>
              <a:buSzTx/>
            </a:pPr>
            <a:r>
              <a:rPr lang="en-US" altLang="en-US" dirty="0">
                <a:solidFill>
                  <a:schemeClr val="tx1"/>
                </a:solidFill>
              </a:rPr>
              <a:t>Define variables by assigning values to names.</a:t>
            </a:r>
          </a:p>
          <a:p>
            <a:pPr eaLnBrk="0" fontAlgn="base" hangingPunct="0">
              <a:spcBef>
                <a:spcPct val="0"/>
              </a:spcBef>
              <a:spcAft>
                <a:spcPct val="0"/>
              </a:spcAft>
              <a:buSzTx/>
            </a:pPr>
            <a:r>
              <a:rPr lang="en-US" altLang="en-US" dirty="0">
                <a:solidFill>
                  <a:schemeClr val="tx1"/>
                </a:solidFill>
              </a:rPr>
              <a:t>Reference variables using </a:t>
            </a:r>
            <a:r>
              <a:rPr lang="en-US" altLang="en-US" sz="1800" b="1" dirty="0">
                <a:solidFill>
                  <a:srgbClr val="1D8DB0"/>
                </a:solidFill>
                <a:latin typeface="Courier New" panose="02070309020205020404" pitchFamily="49" charset="0"/>
                <a:cs typeface="Courier New" panose="02070309020205020404" pitchFamily="49" charset="0"/>
              </a:rPr>
              <a:t>$(...) </a:t>
            </a:r>
            <a:r>
              <a:rPr lang="en-US" altLang="en-US" dirty="0">
                <a:solidFill>
                  <a:schemeClr val="tx1"/>
                </a:solidFill>
              </a:rPr>
              <a:t>or</a:t>
            </a:r>
            <a:r>
              <a:rPr lang="en-US" altLang="en-US" sz="1800" dirty="0">
                <a:solidFill>
                  <a:schemeClr val="tx1"/>
                </a:solidFill>
              </a:rPr>
              <a:t> </a:t>
            </a:r>
            <a:r>
              <a:rPr lang="en-US" altLang="en-US" sz="1800" b="1" dirty="0">
                <a:solidFill>
                  <a:srgbClr val="1D8DB0"/>
                </a:solidFill>
                <a:latin typeface="Courier New" panose="02070309020205020404" pitchFamily="49" charset="0"/>
                <a:cs typeface="Courier New" panose="02070309020205020404" pitchFamily="49" charset="0"/>
              </a:rPr>
              <a:t>${...}</a:t>
            </a:r>
            <a:r>
              <a:rPr lang="en-US" altLang="en-US" sz="1800" dirty="0">
                <a:solidFill>
                  <a:schemeClr val="tx1"/>
                </a:solidFill>
                <a:latin typeface="+mj-lt"/>
                <a:cs typeface="Courier New" panose="02070309020205020404" pitchFamily="49" charset="0"/>
              </a:rPr>
              <a:t>.</a:t>
            </a:r>
          </a:p>
          <a:p>
            <a:pPr marL="0" lvl="0" indent="0" eaLnBrk="0" fontAlgn="base" hangingPunct="0">
              <a:spcBef>
                <a:spcPct val="0"/>
              </a:spcBef>
              <a:spcAft>
                <a:spcPct val="0"/>
              </a:spcAft>
              <a:buSzTx/>
              <a:buNone/>
            </a:pPr>
            <a:endParaRPr lang="en-US" altLang="en-US" dirty="0">
              <a:solidFill>
                <a:schemeClr val="tx1"/>
              </a:solidFill>
            </a:endParaRPr>
          </a:p>
          <a:p>
            <a:pPr marL="0" indent="0" eaLnBrk="0" fontAlgn="base" hangingPunct="0">
              <a:spcBef>
                <a:spcPct val="0"/>
              </a:spcBef>
              <a:spcAft>
                <a:spcPct val="0"/>
              </a:spcAft>
              <a:buSzTx/>
              <a:buNone/>
            </a:pPr>
            <a:endParaRPr lang="en-US" altLang="en-US" dirty="0">
              <a:solidFill>
                <a:schemeClr val="tx1"/>
              </a:solidFill>
              <a:latin typeface="+mj-lt"/>
            </a:endParaRPr>
          </a:p>
          <a:p>
            <a:pPr marL="0" lvl="0" indent="0" eaLnBrk="0" fontAlgn="base" hangingPunct="0">
              <a:spcBef>
                <a:spcPct val="0"/>
              </a:spcBef>
              <a:spcAft>
                <a:spcPct val="0"/>
              </a:spcAft>
              <a:buSzTx/>
              <a:buNone/>
            </a:pPr>
            <a:endParaRPr lang="en-US" altLang="en-US" sz="60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73</a:t>
            </a:fld>
            <a:endParaRPr lang="nl-BE" dirty="0"/>
          </a:p>
        </p:txBody>
      </p:sp>
    </p:spTree>
    <p:extLst>
      <p:ext uri="{BB962C8B-B14F-4D97-AF65-F5344CB8AC3E}">
        <p14:creationId xmlns:p14="http://schemas.microsoft.com/office/powerpoint/2010/main" val="37623302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119742" y="1412776"/>
            <a:ext cx="8844745" cy="5256584"/>
          </a:xfrm>
        </p:spPr>
        <p:txBody>
          <a:bodyPr lIns="0"/>
          <a:lstStyle/>
          <a:p>
            <a:pPr marL="0" indent="0">
              <a:buNone/>
            </a:pPr>
            <a:r>
              <a:rPr lang="en-US" sz="1800" b="1" dirty="0">
                <a:latin typeface="+mj-lt"/>
              </a:rPr>
              <a:t>Use Variables</a:t>
            </a:r>
          </a:p>
          <a:p>
            <a:r>
              <a:rPr lang="en-US" sz="1800" dirty="0">
                <a:latin typeface="+mj-lt"/>
              </a:rPr>
              <a:t>Update </a:t>
            </a:r>
            <a:r>
              <a:rPr lang="en-US" sz="1800" dirty="0" err="1">
                <a:latin typeface="Courier New" panose="02070309020205020404" pitchFamily="49" charset="0"/>
                <a:cs typeface="Courier New" panose="02070309020205020404" pitchFamily="49" charset="0"/>
              </a:rPr>
              <a:t>Makefile</a:t>
            </a:r>
            <a:r>
              <a:rPr lang="en-US" sz="1800" dirty="0">
                <a:latin typeface="+mj-lt"/>
              </a:rPr>
              <a:t> so that the </a:t>
            </a:r>
            <a:r>
              <a:rPr lang="en-US" sz="1800" dirty="0">
                <a:latin typeface="Courier New" panose="02070309020205020404" pitchFamily="49" charset="0"/>
                <a:cs typeface="Courier New" panose="02070309020205020404" pitchFamily="49" charset="0"/>
              </a:rPr>
              <a:t>%.dat </a:t>
            </a:r>
            <a:r>
              <a:rPr lang="en-US" sz="1800" dirty="0">
                <a:latin typeface="+mj-lt"/>
              </a:rPr>
              <a:t>rule references the variables </a:t>
            </a:r>
            <a:r>
              <a:rPr lang="en-US" sz="1800" dirty="0">
                <a:latin typeface="Courier New" panose="02070309020205020404" pitchFamily="49" charset="0"/>
                <a:cs typeface="Courier New" panose="02070309020205020404" pitchFamily="49" charset="0"/>
              </a:rPr>
              <a:t>COUNT_SRC</a:t>
            </a:r>
            <a:r>
              <a:rPr lang="en-US" sz="1800" dirty="0">
                <a:latin typeface="+mj-lt"/>
              </a:rPr>
              <a:t> and </a:t>
            </a:r>
            <a:r>
              <a:rPr lang="en-US" sz="1800" dirty="0">
                <a:latin typeface="Courier New" panose="02070309020205020404" pitchFamily="49" charset="0"/>
                <a:cs typeface="Courier New" panose="02070309020205020404" pitchFamily="49" charset="0"/>
              </a:rPr>
              <a:t>COUNT_EXE</a:t>
            </a:r>
            <a:r>
              <a:rPr lang="en-US" sz="1800" dirty="0">
                <a:latin typeface="+mj-lt"/>
              </a:rPr>
              <a:t>. </a:t>
            </a:r>
          </a:p>
          <a:p>
            <a:r>
              <a:rPr lang="en-US" sz="1800" dirty="0">
                <a:latin typeface="+mj-lt"/>
              </a:rPr>
              <a:t>Then do the same for the </a:t>
            </a:r>
            <a:r>
              <a:rPr lang="en-US" sz="1800" dirty="0">
                <a:latin typeface="Courier New" panose="02070309020205020404" pitchFamily="49" charset="0"/>
                <a:cs typeface="Courier New" panose="02070309020205020404" pitchFamily="49" charset="0"/>
              </a:rPr>
              <a:t>zipf_test.py</a:t>
            </a:r>
            <a:r>
              <a:rPr lang="en-US" sz="1800" dirty="0">
                <a:latin typeface="+mj-lt"/>
              </a:rPr>
              <a:t> script and the </a:t>
            </a:r>
            <a:r>
              <a:rPr lang="en-US" sz="1800" dirty="0">
                <a:latin typeface="Courier New" panose="02070309020205020404" pitchFamily="49" charset="0"/>
                <a:cs typeface="Courier New" panose="02070309020205020404" pitchFamily="49" charset="0"/>
              </a:rPr>
              <a:t>results.txt </a:t>
            </a:r>
            <a:r>
              <a:rPr lang="en-US" sz="1800" dirty="0">
                <a:latin typeface="+mj-lt"/>
              </a:rPr>
              <a:t>rule, using </a:t>
            </a:r>
            <a:r>
              <a:rPr lang="en-US" sz="1800" dirty="0">
                <a:latin typeface="Courier New" panose="02070309020205020404" pitchFamily="49" charset="0"/>
                <a:cs typeface="Courier New" panose="02070309020205020404" pitchFamily="49" charset="0"/>
              </a:rPr>
              <a:t>ZIPF_SRC</a:t>
            </a:r>
            <a:r>
              <a:rPr lang="en-US" sz="1800" dirty="0">
                <a:latin typeface="+mj-lt"/>
              </a:rPr>
              <a:t> and </a:t>
            </a:r>
            <a:r>
              <a:rPr lang="en-US" sz="1800" dirty="0">
                <a:latin typeface="Courier New" panose="02070309020205020404" pitchFamily="49" charset="0"/>
                <a:cs typeface="Courier New" panose="02070309020205020404" pitchFamily="49" charset="0"/>
              </a:rPr>
              <a:t>ZIPF_EXE</a:t>
            </a:r>
            <a:r>
              <a:rPr lang="en-US" sz="1800" dirty="0">
                <a:latin typeface="+mj-lt"/>
              </a:rPr>
              <a:t> as variable names</a:t>
            </a:r>
          </a:p>
          <a:p>
            <a:endParaRPr lang="pl-PL" altLang="en-US" sz="1800" dirty="0">
              <a:latin typeface="+mj-lt"/>
              <a:cs typeface="Courier New" pitchFamily="49" charset="0"/>
            </a:endParaRPr>
          </a:p>
          <a:p>
            <a:endParaRPr lang="pl-PL" altLang="en-US" sz="1800" dirty="0">
              <a:latin typeface="+mj-lt"/>
              <a:cs typeface="Courier New" pitchFamily="49" charset="0"/>
            </a:endParaRPr>
          </a:p>
          <a:p>
            <a:endParaRPr lang="nl-BE" altLang="en-US" sz="1800" dirty="0">
              <a:latin typeface="+mj-lt"/>
              <a:cs typeface="Courier New" pitchFamily="49" charset="0"/>
            </a:endParaRPr>
          </a:p>
        </p:txBody>
      </p:sp>
      <p:sp>
        <p:nvSpPr>
          <p:cNvPr id="48130" name="Titel 1"/>
          <p:cNvSpPr>
            <a:spLocks noGrp="1"/>
          </p:cNvSpPr>
          <p:nvPr>
            <p:ph type="title"/>
          </p:nvPr>
        </p:nvSpPr>
        <p:spPr/>
        <p:txBody>
          <a:bodyPr/>
          <a:lstStyle/>
          <a:p>
            <a:r>
              <a:rPr lang="nl-BE" altLang="en-US" dirty="0"/>
              <a:t>Hands-on</a:t>
            </a:r>
            <a:r>
              <a:rPr lang="pl-PL" altLang="en-US" dirty="0"/>
              <a:t> </a:t>
            </a:r>
            <a:r>
              <a:rPr lang="en-US" altLang="en-US" dirty="0"/>
              <a:t>4</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74</a:t>
            </a:fld>
            <a:endParaRPr lang="nl-BE" dirty="0"/>
          </a:p>
        </p:txBody>
      </p:sp>
    </p:spTree>
    <p:extLst>
      <p:ext uri="{BB962C8B-B14F-4D97-AF65-F5344CB8AC3E}">
        <p14:creationId xmlns:p14="http://schemas.microsoft.com/office/powerpoint/2010/main" val="12657694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0" y="1196752"/>
            <a:ext cx="8568952" cy="5256584"/>
          </a:xfrm>
        </p:spPr>
        <p:txBody>
          <a:bodyPr lIns="0"/>
          <a:lstStyle/>
          <a:p>
            <a:pPr>
              <a:buNone/>
            </a:pPr>
            <a:r>
              <a:rPr lang="pl-PL" sz="1600" dirty="0">
                <a:latin typeface="Courier New" pitchFamily="49" charset="0"/>
                <a:cs typeface="Courier New" pitchFamily="49" charset="0"/>
              </a:rPr>
              <a:t>   </a:t>
            </a:r>
            <a:r>
              <a:rPr lang="en-US" sz="1600" dirty="0">
                <a:latin typeface="Courier New" pitchFamily="49" charset="0"/>
                <a:cs typeface="Courier New" pitchFamily="49" charset="0"/>
              </a:rPr>
              <a:t># Generate summary table.</a:t>
            </a:r>
          </a:p>
          <a:p>
            <a:pPr>
              <a:buNone/>
            </a:pPr>
            <a:r>
              <a:rPr lang="en-US" sz="1600" dirty="0">
                <a:latin typeface="Courier New" pitchFamily="49" charset="0"/>
                <a:cs typeface="Courier New" pitchFamily="49" charset="0"/>
              </a:rPr>
              <a:t>	results.txt : zipf_test.py isles.dat abyss.dat last.dat</a:t>
            </a:r>
          </a:p>
          <a:p>
            <a:pPr>
              <a:buNone/>
            </a:pPr>
            <a:r>
              <a:rPr lang="en-US" sz="1600" dirty="0">
                <a:latin typeface="Courier New" pitchFamily="49" charset="0"/>
                <a:cs typeface="Courier New" pitchFamily="49" charset="0"/>
              </a:rPr>
              <a:t>		python $&lt; *.</a:t>
            </a:r>
            <a:r>
              <a:rPr lang="en-US" sz="1600" dirty="0" err="1">
                <a:latin typeface="Courier New" pitchFamily="49" charset="0"/>
                <a:cs typeface="Courier New" pitchFamily="49" charset="0"/>
              </a:rPr>
              <a:t>dat</a:t>
            </a:r>
            <a:r>
              <a:rPr lang="en-US" sz="1600" dirty="0">
                <a:latin typeface="Courier New" pitchFamily="49" charset="0"/>
                <a:cs typeface="Courier New" pitchFamily="49" charset="0"/>
              </a:rPr>
              <a:t> &gt; $@</a:t>
            </a:r>
          </a:p>
          <a:p>
            <a:pPr>
              <a:buNone/>
            </a:pPr>
            <a:r>
              <a:rPr lang="en-US" sz="1600" dirty="0">
                <a:latin typeface="Courier New" pitchFamily="49" charset="0"/>
                <a:cs typeface="Courier New" pitchFamily="49" charset="0"/>
              </a:rPr>
              <a:t> </a:t>
            </a:r>
          </a:p>
          <a:p>
            <a:pPr>
              <a:buNone/>
            </a:pPr>
            <a:r>
              <a:rPr lang="en-US" sz="1600" dirty="0">
                <a:latin typeface="Courier New" pitchFamily="49" charset="0"/>
                <a:cs typeface="Courier New" pitchFamily="49" charset="0"/>
              </a:rPr>
              <a:t>	# Count words.</a:t>
            </a:r>
          </a:p>
          <a:p>
            <a:pPr>
              <a:buNone/>
            </a:pPr>
            <a:r>
              <a:rPr lang="en-US" sz="1600" dirty="0">
                <a:latin typeface="Courier New" pitchFamily="49" charset="0"/>
                <a:cs typeface="Courier New" pitchFamily="49" charset="0"/>
              </a:rPr>
              <a:t>	.PHONY : </a:t>
            </a:r>
            <a:r>
              <a:rPr lang="en-US" sz="1600" dirty="0" err="1">
                <a:latin typeface="Courier New" pitchFamily="49" charset="0"/>
                <a:cs typeface="Courier New" pitchFamily="49" charset="0"/>
              </a:rPr>
              <a:t>dats</a:t>
            </a:r>
            <a:endParaRPr lang="en-US" sz="1600" dirty="0">
              <a:latin typeface="Courier New" pitchFamily="49" charset="0"/>
              <a:cs typeface="Courier New" pitchFamily="49" charset="0"/>
            </a:endParaRPr>
          </a:p>
          <a:p>
            <a:pPr>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dats</a:t>
            </a:r>
            <a:r>
              <a:rPr lang="en-US" sz="1600" dirty="0">
                <a:latin typeface="Courier New" pitchFamily="49" charset="0"/>
                <a:cs typeface="Courier New" pitchFamily="49" charset="0"/>
              </a:rPr>
              <a:t> : isles.dat abyss.dat last.dat</a:t>
            </a:r>
          </a:p>
          <a:p>
            <a:pPr>
              <a:buNone/>
            </a:pPr>
            <a:r>
              <a:rPr lang="en-US" sz="1600" dirty="0">
                <a:latin typeface="Courier New" pitchFamily="49" charset="0"/>
                <a:cs typeface="Courier New" pitchFamily="49" charset="0"/>
              </a:rPr>
              <a:t> </a:t>
            </a:r>
          </a:p>
          <a:p>
            <a:pPr>
              <a:buNone/>
            </a:pPr>
            <a:r>
              <a:rPr lang="en-US" sz="1600" dirty="0">
                <a:latin typeface="Courier New" pitchFamily="49" charset="0"/>
                <a:cs typeface="Courier New" pitchFamily="49" charset="0"/>
              </a:rPr>
              <a:t>	%.dat : books/%.txt wordcount.py</a:t>
            </a:r>
          </a:p>
          <a:p>
            <a:pPr>
              <a:buNone/>
            </a:pPr>
            <a:r>
              <a:rPr lang="en-US" sz="1600" dirty="0">
                <a:latin typeface="Courier New" pitchFamily="49" charset="0"/>
                <a:cs typeface="Courier New" pitchFamily="49" charset="0"/>
              </a:rPr>
              <a:t>		python wordcount.py $&lt; $*.dat</a:t>
            </a:r>
          </a:p>
          <a:p>
            <a:pPr>
              <a:buNone/>
            </a:pPr>
            <a:r>
              <a:rPr lang="en-US" sz="1600" dirty="0">
                <a:latin typeface="Courier New" pitchFamily="49" charset="0"/>
                <a:cs typeface="Courier New" pitchFamily="49" charset="0"/>
              </a:rPr>
              <a:t> </a:t>
            </a:r>
          </a:p>
          <a:p>
            <a:pPr>
              <a:buNone/>
            </a:pPr>
            <a:r>
              <a:rPr lang="en-US" sz="1600" dirty="0">
                <a:latin typeface="Courier New" pitchFamily="49" charset="0"/>
                <a:cs typeface="Courier New" pitchFamily="49" charset="0"/>
              </a:rPr>
              <a:t>	.PHONY : clean</a:t>
            </a:r>
          </a:p>
          <a:p>
            <a:pPr>
              <a:buNone/>
            </a:pPr>
            <a:r>
              <a:rPr lang="en-US" sz="1600" dirty="0">
                <a:latin typeface="Courier New" pitchFamily="49" charset="0"/>
                <a:cs typeface="Courier New" pitchFamily="49" charset="0"/>
              </a:rPr>
              <a:t>	clean :</a:t>
            </a:r>
          </a:p>
          <a:p>
            <a:pPr>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rm</a:t>
            </a:r>
            <a:r>
              <a:rPr lang="en-US" sz="1600" dirty="0">
                <a:latin typeface="Courier New" pitchFamily="49" charset="0"/>
                <a:cs typeface="Courier New" pitchFamily="49" charset="0"/>
              </a:rPr>
              <a:t> -f *.</a:t>
            </a:r>
            <a:r>
              <a:rPr lang="en-US" sz="1600" dirty="0" err="1">
                <a:latin typeface="Courier New" pitchFamily="49" charset="0"/>
                <a:cs typeface="Courier New" pitchFamily="49" charset="0"/>
              </a:rPr>
              <a:t>dat</a:t>
            </a:r>
            <a:endParaRPr lang="en-US" sz="1600" dirty="0">
              <a:latin typeface="Courier New" pitchFamily="49" charset="0"/>
              <a:cs typeface="Courier New" pitchFamily="49" charset="0"/>
            </a:endParaRPr>
          </a:p>
          <a:p>
            <a:pPr>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rm</a:t>
            </a:r>
            <a:r>
              <a:rPr lang="en-US" sz="1600" dirty="0">
                <a:latin typeface="Courier New" pitchFamily="49" charset="0"/>
                <a:cs typeface="Courier New" pitchFamily="49" charset="0"/>
              </a:rPr>
              <a:t> -f results.txt</a:t>
            </a:r>
          </a:p>
          <a:p>
            <a:endParaRPr lang="pl-PL" altLang="en-US" sz="1600" dirty="0">
              <a:latin typeface="Courier New" pitchFamily="49" charset="0"/>
              <a:cs typeface="Courier New" pitchFamily="49" charset="0"/>
            </a:endParaRPr>
          </a:p>
          <a:p>
            <a:endParaRPr lang="pl-PL" altLang="en-US" sz="1800" dirty="0">
              <a:latin typeface="+mj-lt"/>
              <a:cs typeface="Courier New" pitchFamily="49" charset="0"/>
            </a:endParaRPr>
          </a:p>
          <a:p>
            <a:endParaRPr lang="nl-BE" altLang="en-US" sz="1800" dirty="0">
              <a:latin typeface="+mj-lt"/>
              <a:cs typeface="Courier New" pitchFamily="49" charset="0"/>
            </a:endParaRPr>
          </a:p>
        </p:txBody>
      </p:sp>
      <p:sp>
        <p:nvSpPr>
          <p:cNvPr id="48130" name="Titel 1"/>
          <p:cNvSpPr>
            <a:spLocks noGrp="1"/>
          </p:cNvSpPr>
          <p:nvPr>
            <p:ph type="title"/>
          </p:nvPr>
        </p:nvSpPr>
        <p:spPr/>
        <p:txBody>
          <a:bodyPr/>
          <a:lstStyle/>
          <a:p>
            <a:r>
              <a:rPr lang="nl-BE" altLang="en-US" dirty="0"/>
              <a:t>Hands-on</a:t>
            </a:r>
            <a:r>
              <a:rPr lang="pl-PL" altLang="en-US" dirty="0"/>
              <a:t> </a:t>
            </a:r>
            <a:r>
              <a:rPr lang="en-US" altLang="en-US" dirty="0"/>
              <a:t>4</a:t>
            </a:r>
            <a:r>
              <a:rPr lang="pl-PL" altLang="en-US" dirty="0"/>
              <a:t> (original)</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75</a:t>
            </a:fld>
            <a:endParaRPr lang="nl-BE" dirty="0"/>
          </a:p>
        </p:txBody>
      </p:sp>
    </p:spTree>
    <p:extLst>
      <p:ext uri="{BB962C8B-B14F-4D97-AF65-F5344CB8AC3E}">
        <p14:creationId xmlns:p14="http://schemas.microsoft.com/office/powerpoint/2010/main" val="31204182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0" y="1196752"/>
            <a:ext cx="8568952" cy="5256584"/>
          </a:xfrm>
        </p:spPr>
        <p:txBody>
          <a:bodyPr lIns="0"/>
          <a:lstStyle/>
          <a:p>
            <a:pPr marL="360000" lvl="1" indent="0">
              <a:spcBef>
                <a:spcPts val="0"/>
              </a:spcBef>
              <a:buNone/>
            </a:pPr>
            <a:r>
              <a:rPr lang="en-US" sz="1700" dirty="0">
                <a:latin typeface="Courier New" panose="02070309020205020404" pitchFamily="49" charset="0"/>
                <a:cs typeface="Courier New" panose="02070309020205020404" pitchFamily="49" charset="0"/>
              </a:rPr>
              <a:t>COUNT_SRC=wordcount.py</a:t>
            </a:r>
          </a:p>
          <a:p>
            <a:pPr marL="360000" lvl="1" indent="0">
              <a:spcBef>
                <a:spcPts val="0"/>
              </a:spcBef>
              <a:buNone/>
            </a:pPr>
            <a:r>
              <a:rPr lang="en-US" sz="1700" dirty="0">
                <a:latin typeface="Courier New" panose="02070309020205020404" pitchFamily="49" charset="0"/>
                <a:cs typeface="Courier New" panose="02070309020205020404" pitchFamily="49" charset="0"/>
              </a:rPr>
              <a:t>COUNT_EXE=python $(COUNT_SRC)</a:t>
            </a:r>
          </a:p>
          <a:p>
            <a:pPr marL="360000" lvl="1" indent="0">
              <a:spcBef>
                <a:spcPts val="0"/>
              </a:spcBef>
              <a:buNone/>
            </a:pPr>
            <a:r>
              <a:rPr lang="en-US" sz="1700" dirty="0">
                <a:latin typeface="Courier New" panose="02070309020205020404" pitchFamily="49" charset="0"/>
                <a:cs typeface="Courier New" panose="02070309020205020404" pitchFamily="49" charset="0"/>
              </a:rPr>
              <a:t>ZIPF_SRC=zipf_test.py</a:t>
            </a:r>
          </a:p>
          <a:p>
            <a:pPr marL="360000" lvl="1" indent="0">
              <a:spcBef>
                <a:spcPts val="0"/>
              </a:spcBef>
              <a:buNone/>
            </a:pPr>
            <a:r>
              <a:rPr lang="en-US" sz="1700" dirty="0">
                <a:latin typeface="Courier New" panose="02070309020205020404" pitchFamily="49" charset="0"/>
                <a:cs typeface="Courier New" panose="02070309020205020404" pitchFamily="49" charset="0"/>
              </a:rPr>
              <a:t>ZIPF_EXE=python $(ZIPF_SRC)</a:t>
            </a:r>
          </a:p>
          <a:p>
            <a:pPr marL="360000" lvl="1" indent="0">
              <a:spcBef>
                <a:spcPts val="0"/>
              </a:spcBef>
              <a:buNone/>
            </a:pPr>
            <a:r>
              <a:rPr lang="en-US" sz="1700" dirty="0">
                <a:latin typeface="Courier New" panose="02070309020205020404" pitchFamily="49" charset="0"/>
                <a:cs typeface="Courier New" panose="02070309020205020404" pitchFamily="49" charset="0"/>
              </a:rPr>
              <a:t> </a:t>
            </a:r>
          </a:p>
          <a:p>
            <a:pPr marL="360000" lvl="1" indent="0">
              <a:spcBef>
                <a:spcPts val="0"/>
              </a:spcBef>
              <a:buNone/>
            </a:pPr>
            <a:r>
              <a:rPr lang="en-US" sz="1700" dirty="0">
                <a:latin typeface="Courier New" panose="02070309020205020404" pitchFamily="49" charset="0"/>
                <a:cs typeface="Courier New" panose="02070309020205020404" pitchFamily="49" charset="0"/>
              </a:rPr>
              <a:t># Generate summary table.</a:t>
            </a:r>
          </a:p>
          <a:p>
            <a:pPr marL="360000" lvl="1" indent="0">
              <a:spcBef>
                <a:spcPts val="0"/>
              </a:spcBef>
              <a:buNone/>
            </a:pPr>
            <a:r>
              <a:rPr lang="en-US" sz="1700" dirty="0">
                <a:latin typeface="Courier New" panose="02070309020205020404" pitchFamily="49" charset="0"/>
                <a:cs typeface="Courier New" panose="02070309020205020404" pitchFamily="49" charset="0"/>
              </a:rPr>
              <a:t>results.txt : $(ZIPF_SRC) isles.dat abyss.dat last.dat</a:t>
            </a:r>
          </a:p>
          <a:p>
            <a:pPr marL="360000" lvl="1" indent="0">
              <a:spcBef>
                <a:spcPts val="0"/>
              </a:spcBef>
              <a:buNone/>
            </a:pPr>
            <a:r>
              <a:rPr lang="en-US" sz="1700" dirty="0">
                <a:latin typeface="Courier New" panose="02070309020205020404" pitchFamily="49" charset="0"/>
                <a:cs typeface="Courier New" panose="02070309020205020404" pitchFamily="49" charset="0"/>
              </a:rPr>
              <a:t>	$(ZIPF_EXE) *.</a:t>
            </a:r>
            <a:r>
              <a:rPr lang="en-US" sz="1700" dirty="0" err="1">
                <a:latin typeface="Courier New" panose="02070309020205020404" pitchFamily="49" charset="0"/>
                <a:cs typeface="Courier New" panose="02070309020205020404" pitchFamily="49" charset="0"/>
              </a:rPr>
              <a:t>dat</a:t>
            </a:r>
            <a:r>
              <a:rPr lang="en-US" sz="1700" dirty="0">
                <a:latin typeface="Courier New" panose="02070309020205020404" pitchFamily="49" charset="0"/>
                <a:cs typeface="Courier New" panose="02070309020205020404" pitchFamily="49" charset="0"/>
              </a:rPr>
              <a:t> &gt; $@</a:t>
            </a:r>
          </a:p>
          <a:p>
            <a:pPr marL="360000" lvl="1" indent="0">
              <a:spcBef>
                <a:spcPts val="0"/>
              </a:spcBef>
              <a:buNone/>
            </a:pPr>
            <a:r>
              <a:rPr lang="en-US" sz="1700" dirty="0">
                <a:latin typeface="Courier New" panose="02070309020205020404" pitchFamily="49" charset="0"/>
                <a:cs typeface="Courier New" panose="02070309020205020404" pitchFamily="49" charset="0"/>
              </a:rPr>
              <a:t> </a:t>
            </a:r>
          </a:p>
          <a:p>
            <a:pPr marL="360000" lvl="1" indent="0">
              <a:spcBef>
                <a:spcPts val="0"/>
              </a:spcBef>
              <a:buNone/>
            </a:pPr>
            <a:r>
              <a:rPr lang="en-US" sz="1700" dirty="0">
                <a:latin typeface="Courier New" panose="02070309020205020404" pitchFamily="49" charset="0"/>
                <a:cs typeface="Courier New" panose="02070309020205020404" pitchFamily="49" charset="0"/>
              </a:rPr>
              <a:t># Count words.</a:t>
            </a:r>
          </a:p>
          <a:p>
            <a:pPr marL="360000" lvl="1" indent="0">
              <a:spcBef>
                <a:spcPts val="0"/>
              </a:spcBef>
              <a:buNone/>
            </a:pPr>
            <a:r>
              <a:rPr lang="en-US" sz="1700" dirty="0">
                <a:latin typeface="Courier New" panose="02070309020205020404" pitchFamily="49" charset="0"/>
                <a:cs typeface="Courier New" panose="02070309020205020404" pitchFamily="49" charset="0"/>
              </a:rPr>
              <a:t>.PHONY : </a:t>
            </a:r>
            <a:r>
              <a:rPr lang="en-US" sz="1700" dirty="0" err="1">
                <a:latin typeface="Courier New" panose="02070309020205020404" pitchFamily="49" charset="0"/>
                <a:cs typeface="Courier New" panose="02070309020205020404" pitchFamily="49" charset="0"/>
              </a:rPr>
              <a:t>dats</a:t>
            </a:r>
            <a:endParaRPr lang="en-US" sz="1700" dirty="0">
              <a:latin typeface="Courier New" panose="02070309020205020404" pitchFamily="49" charset="0"/>
              <a:cs typeface="Courier New" panose="02070309020205020404" pitchFamily="49" charset="0"/>
            </a:endParaRPr>
          </a:p>
          <a:p>
            <a:pPr marL="360000" lvl="1" indent="0">
              <a:spcBef>
                <a:spcPts val="0"/>
              </a:spcBef>
              <a:buNone/>
            </a:pPr>
            <a:r>
              <a:rPr lang="en-US" sz="1700" dirty="0" err="1">
                <a:latin typeface="Courier New" panose="02070309020205020404" pitchFamily="49" charset="0"/>
                <a:cs typeface="Courier New" panose="02070309020205020404" pitchFamily="49" charset="0"/>
              </a:rPr>
              <a:t>dats</a:t>
            </a:r>
            <a:r>
              <a:rPr lang="en-US" sz="1700" dirty="0">
                <a:latin typeface="Courier New" panose="02070309020205020404" pitchFamily="49" charset="0"/>
                <a:cs typeface="Courier New" panose="02070309020205020404" pitchFamily="49" charset="0"/>
              </a:rPr>
              <a:t> : isles.dat abyss.dat last.dat</a:t>
            </a:r>
          </a:p>
          <a:p>
            <a:pPr marL="360000" lvl="1" indent="0">
              <a:spcBef>
                <a:spcPts val="0"/>
              </a:spcBef>
              <a:buNone/>
            </a:pPr>
            <a:r>
              <a:rPr lang="en-US" sz="1700" dirty="0">
                <a:latin typeface="Courier New" panose="02070309020205020404" pitchFamily="49" charset="0"/>
                <a:cs typeface="Courier New" panose="02070309020205020404" pitchFamily="49" charset="0"/>
              </a:rPr>
              <a:t> </a:t>
            </a:r>
          </a:p>
          <a:p>
            <a:pPr marL="360000" lvl="1" indent="0">
              <a:spcBef>
                <a:spcPts val="0"/>
              </a:spcBef>
              <a:buNone/>
            </a:pPr>
            <a:r>
              <a:rPr lang="en-US" sz="1700" dirty="0">
                <a:latin typeface="Courier New" panose="02070309020205020404" pitchFamily="49" charset="0"/>
                <a:cs typeface="Courier New" panose="02070309020205020404" pitchFamily="49" charset="0"/>
              </a:rPr>
              <a:t>%.dat : books/%.txt $(COUNT_SRC)</a:t>
            </a:r>
          </a:p>
          <a:p>
            <a:pPr marL="360000" lvl="1" indent="0">
              <a:spcBef>
                <a:spcPts val="0"/>
              </a:spcBef>
              <a:buNone/>
            </a:pPr>
            <a:r>
              <a:rPr lang="en-US" sz="1700" dirty="0">
                <a:latin typeface="Courier New" panose="02070309020205020404" pitchFamily="49" charset="0"/>
                <a:cs typeface="Courier New" panose="02070309020205020404" pitchFamily="49" charset="0"/>
              </a:rPr>
              <a:t>	$(COUNT_EXE) $&lt; $*.dat</a:t>
            </a:r>
          </a:p>
          <a:p>
            <a:pPr marL="360000" lvl="1" indent="0">
              <a:spcBef>
                <a:spcPts val="0"/>
              </a:spcBef>
              <a:buNone/>
            </a:pPr>
            <a:r>
              <a:rPr lang="en-US" sz="1700" dirty="0">
                <a:latin typeface="Courier New" panose="02070309020205020404" pitchFamily="49" charset="0"/>
                <a:cs typeface="Courier New" panose="02070309020205020404" pitchFamily="49" charset="0"/>
              </a:rPr>
              <a:t> </a:t>
            </a:r>
          </a:p>
          <a:p>
            <a:pPr marL="360000" lvl="1" indent="0">
              <a:spcBef>
                <a:spcPts val="0"/>
              </a:spcBef>
              <a:buNone/>
            </a:pPr>
            <a:r>
              <a:rPr lang="en-US" sz="1700" dirty="0">
                <a:latin typeface="Courier New" panose="02070309020205020404" pitchFamily="49" charset="0"/>
                <a:cs typeface="Courier New" panose="02070309020205020404" pitchFamily="49" charset="0"/>
              </a:rPr>
              <a:t>.PHONY : clean</a:t>
            </a:r>
          </a:p>
          <a:p>
            <a:pPr marL="360000" lvl="1" indent="0">
              <a:spcBef>
                <a:spcPts val="0"/>
              </a:spcBef>
              <a:buNone/>
            </a:pPr>
            <a:r>
              <a:rPr lang="en-US" sz="1700" dirty="0">
                <a:latin typeface="Courier New" panose="02070309020205020404" pitchFamily="49" charset="0"/>
                <a:cs typeface="Courier New" panose="02070309020205020404" pitchFamily="49" charset="0"/>
              </a:rPr>
              <a:t>clean :</a:t>
            </a:r>
          </a:p>
          <a:p>
            <a:pPr marL="360000" lvl="1" indent="0">
              <a:spcBef>
                <a:spcPts val="0"/>
              </a:spcBef>
              <a:buNone/>
            </a:pP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rm</a:t>
            </a:r>
            <a:r>
              <a:rPr lang="en-US" sz="1700" dirty="0">
                <a:latin typeface="Courier New" panose="02070309020205020404" pitchFamily="49" charset="0"/>
                <a:cs typeface="Courier New" panose="02070309020205020404" pitchFamily="49" charset="0"/>
              </a:rPr>
              <a:t> -f *.</a:t>
            </a:r>
            <a:r>
              <a:rPr lang="en-US" sz="1700" dirty="0" err="1">
                <a:latin typeface="Courier New" panose="02070309020205020404" pitchFamily="49" charset="0"/>
                <a:cs typeface="Courier New" panose="02070309020205020404" pitchFamily="49" charset="0"/>
              </a:rPr>
              <a:t>dat</a:t>
            </a:r>
            <a:endParaRPr lang="en-US" sz="1700" dirty="0">
              <a:latin typeface="Courier New" panose="02070309020205020404" pitchFamily="49" charset="0"/>
              <a:cs typeface="Courier New" panose="02070309020205020404" pitchFamily="49" charset="0"/>
            </a:endParaRPr>
          </a:p>
          <a:p>
            <a:pPr marL="360000" lvl="1" indent="0">
              <a:spcBef>
                <a:spcPts val="0"/>
              </a:spcBef>
              <a:buNone/>
            </a:pP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rm</a:t>
            </a:r>
            <a:r>
              <a:rPr lang="en-US" sz="1700" dirty="0">
                <a:latin typeface="Courier New" panose="02070309020205020404" pitchFamily="49" charset="0"/>
                <a:cs typeface="Courier New" panose="02070309020205020404" pitchFamily="49" charset="0"/>
              </a:rPr>
              <a:t> -f results.txt</a:t>
            </a:r>
          </a:p>
        </p:txBody>
      </p:sp>
      <p:sp>
        <p:nvSpPr>
          <p:cNvPr id="48130" name="Titel 1"/>
          <p:cNvSpPr>
            <a:spLocks noGrp="1"/>
          </p:cNvSpPr>
          <p:nvPr>
            <p:ph type="title"/>
          </p:nvPr>
        </p:nvSpPr>
        <p:spPr/>
        <p:txBody>
          <a:bodyPr/>
          <a:lstStyle/>
          <a:p>
            <a:r>
              <a:rPr lang="nl-BE" altLang="en-US" dirty="0"/>
              <a:t>Hands-on</a:t>
            </a:r>
            <a:r>
              <a:rPr lang="pl-PL" altLang="en-US" dirty="0"/>
              <a:t> </a:t>
            </a:r>
            <a:r>
              <a:rPr lang="en-US" altLang="en-US" dirty="0"/>
              <a:t>4</a:t>
            </a:r>
            <a:r>
              <a:rPr lang="pl-PL" altLang="en-US" dirty="0"/>
              <a:t> (after the changes)</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76</a:t>
            </a:fld>
            <a:endParaRPr lang="nl-BE" dirty="0"/>
          </a:p>
        </p:txBody>
      </p:sp>
    </p:spTree>
    <p:extLst>
      <p:ext uri="{BB962C8B-B14F-4D97-AF65-F5344CB8AC3E}">
        <p14:creationId xmlns:p14="http://schemas.microsoft.com/office/powerpoint/2010/main" val="11012924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ijdelijke aanduiding voor inhoud 2"/>
          <p:cNvSpPr>
            <a:spLocks noGrp="1"/>
          </p:cNvSpPr>
          <p:nvPr>
            <p:ph idx="1"/>
          </p:nvPr>
        </p:nvSpPr>
        <p:spPr>
          <a:xfrm>
            <a:off x="540000" y="1196752"/>
            <a:ext cx="8334000" cy="5256584"/>
          </a:xfrm>
        </p:spPr>
        <p:txBody>
          <a:bodyPr lIns="0"/>
          <a:lstStyle/>
          <a:p>
            <a:r>
              <a:rPr lang="en-US" sz="1800" dirty="0"/>
              <a:t>We place variables at the top of a </a:t>
            </a:r>
            <a:r>
              <a:rPr lang="en-US" sz="1800" dirty="0" err="1"/>
              <a:t>Makefile</a:t>
            </a:r>
            <a:r>
              <a:rPr lang="en-US" sz="1800" dirty="0"/>
              <a:t> so they are easy to find and modify. </a:t>
            </a:r>
          </a:p>
          <a:p>
            <a:r>
              <a:rPr lang="en-US" sz="1800" dirty="0"/>
              <a:t>Alternatively, we can pull them out into a new file that just holds variable  definitions (i.e. delete them from the original </a:t>
            </a:r>
            <a:r>
              <a:rPr lang="en-US" sz="1800" dirty="0" err="1"/>
              <a:t>makefile</a:t>
            </a:r>
            <a:r>
              <a:rPr lang="en-US" sz="1800" dirty="0"/>
              <a:t>). Let us create </a:t>
            </a:r>
            <a:r>
              <a:rPr lang="en-US" sz="1800" dirty="0">
                <a:latin typeface="Courier New" panose="02070309020205020404" pitchFamily="49" charset="0"/>
                <a:cs typeface="Courier New" panose="02070309020205020404" pitchFamily="49" charset="0"/>
              </a:rPr>
              <a:t>config.mk</a:t>
            </a:r>
            <a:r>
              <a:rPr lang="en-US" sz="1800" dirty="0"/>
              <a:t>:</a:t>
            </a:r>
          </a:p>
          <a:p>
            <a:pPr marL="360000" lvl="1" indent="0">
              <a:spcBef>
                <a:spcPts val="0"/>
              </a:spcBef>
              <a:buNone/>
            </a:pPr>
            <a:r>
              <a:rPr lang="en-US" sz="1800" dirty="0">
                <a:latin typeface="Courier New" panose="02070309020205020404" pitchFamily="49" charset="0"/>
                <a:cs typeface="Courier New" panose="02070309020205020404" pitchFamily="49" charset="0"/>
              </a:rPr>
              <a:t># Count words script.</a:t>
            </a:r>
          </a:p>
          <a:p>
            <a:pPr marL="360000" lvl="1" indent="0">
              <a:spcBef>
                <a:spcPts val="0"/>
              </a:spcBef>
              <a:buNone/>
            </a:pPr>
            <a:r>
              <a:rPr lang="en-US" sz="1800" dirty="0">
                <a:latin typeface="Courier New" panose="02070309020205020404" pitchFamily="49" charset="0"/>
                <a:cs typeface="Courier New" panose="02070309020205020404" pitchFamily="49" charset="0"/>
              </a:rPr>
              <a:t>COUNT_SRC=wordcount.py</a:t>
            </a:r>
          </a:p>
          <a:p>
            <a:pPr marL="360000" lvl="1" indent="0">
              <a:spcBef>
                <a:spcPts val="0"/>
              </a:spcBef>
              <a:buNone/>
            </a:pPr>
            <a:r>
              <a:rPr lang="en-US" sz="1800" dirty="0">
                <a:latin typeface="Courier New" panose="02070309020205020404" pitchFamily="49" charset="0"/>
                <a:cs typeface="Courier New" panose="02070309020205020404" pitchFamily="49" charset="0"/>
              </a:rPr>
              <a:t>COUNT_EXE=python $(COUNT_SRC)</a:t>
            </a:r>
          </a:p>
          <a:p>
            <a:pPr marL="360000" lvl="1" indent="0">
              <a:spcBef>
                <a:spcPts val="0"/>
              </a:spcBef>
              <a:buNone/>
            </a:pPr>
            <a:r>
              <a:rPr lang="en-US" sz="1800" dirty="0">
                <a:latin typeface="Courier New" panose="02070309020205020404" pitchFamily="49" charset="0"/>
                <a:cs typeface="Courier New" panose="02070309020205020404" pitchFamily="49" charset="0"/>
              </a:rPr>
              <a:t> </a:t>
            </a:r>
          </a:p>
          <a:p>
            <a:pPr marL="360000" lvl="1" indent="0">
              <a:spcBef>
                <a:spcPts val="0"/>
              </a:spcBef>
              <a:buNone/>
            </a:pPr>
            <a:r>
              <a:rPr lang="en-US" sz="1800" dirty="0">
                <a:latin typeface="Courier New" panose="02070309020205020404" pitchFamily="49" charset="0"/>
                <a:cs typeface="Courier New" panose="02070309020205020404" pitchFamily="49" charset="0"/>
              </a:rPr>
              <a:t># Test </a:t>
            </a:r>
            <a:r>
              <a:rPr lang="en-US" sz="1800" dirty="0" err="1">
                <a:latin typeface="Courier New" panose="02070309020205020404" pitchFamily="49" charset="0"/>
                <a:cs typeface="Courier New" panose="02070309020205020404" pitchFamily="49" charset="0"/>
              </a:rPr>
              <a:t>Zipf's</a:t>
            </a:r>
            <a:r>
              <a:rPr lang="en-US" sz="1800" dirty="0">
                <a:latin typeface="Courier New" panose="02070309020205020404" pitchFamily="49" charset="0"/>
                <a:cs typeface="Courier New" panose="02070309020205020404" pitchFamily="49" charset="0"/>
              </a:rPr>
              <a:t> rule</a:t>
            </a:r>
          </a:p>
          <a:p>
            <a:pPr marL="360000" lvl="1" indent="0">
              <a:spcBef>
                <a:spcPts val="0"/>
              </a:spcBef>
              <a:buNone/>
            </a:pPr>
            <a:r>
              <a:rPr lang="en-US" sz="1800" dirty="0">
                <a:latin typeface="Courier New" panose="02070309020205020404" pitchFamily="49" charset="0"/>
                <a:cs typeface="Courier New" panose="02070309020205020404" pitchFamily="49" charset="0"/>
              </a:rPr>
              <a:t>ZIPF_SRC=zipf_test.py</a:t>
            </a:r>
          </a:p>
          <a:p>
            <a:pPr marL="360000" lvl="1" indent="0">
              <a:spcBef>
                <a:spcPts val="0"/>
              </a:spcBef>
              <a:buNone/>
            </a:pPr>
            <a:r>
              <a:rPr lang="en-US" sz="1800" dirty="0">
                <a:latin typeface="Courier New" panose="02070309020205020404" pitchFamily="49" charset="0"/>
                <a:cs typeface="Courier New" panose="02070309020205020404" pitchFamily="49" charset="0"/>
              </a:rPr>
              <a:t>ZIPF_EXE=python $(ZIPF_SRC)</a:t>
            </a:r>
          </a:p>
          <a:p>
            <a:r>
              <a:rPr lang="en-US" sz="1800" dirty="0"/>
              <a:t>We can then </a:t>
            </a:r>
            <a:r>
              <a:rPr lang="en-US" sz="1800" b="1" dirty="0">
                <a:latin typeface="+mj-lt"/>
              </a:rPr>
              <a:t>import</a:t>
            </a:r>
            <a:r>
              <a:rPr lang="en-US" sz="1800" dirty="0">
                <a:latin typeface="+mj-lt"/>
              </a:rPr>
              <a:t> </a:t>
            </a:r>
            <a:r>
              <a:rPr lang="en-US" sz="1800" dirty="0">
                <a:latin typeface="Courier New" panose="02070309020205020404" pitchFamily="49" charset="0"/>
                <a:cs typeface="Courier New" panose="02070309020205020404" pitchFamily="49" charset="0"/>
              </a:rPr>
              <a:t>config.mk</a:t>
            </a:r>
            <a:r>
              <a:rPr lang="en-US" sz="1800" dirty="0">
                <a:latin typeface="+mj-lt"/>
              </a:rPr>
              <a:t> </a:t>
            </a:r>
            <a:r>
              <a:rPr lang="en-US" sz="1800" dirty="0"/>
              <a:t>into </a:t>
            </a:r>
            <a:r>
              <a:rPr lang="en-US" sz="1800" dirty="0" err="1"/>
              <a:t>Makefile</a:t>
            </a:r>
            <a:r>
              <a:rPr lang="en-US" sz="1800" dirty="0"/>
              <a:t> using:</a:t>
            </a:r>
          </a:p>
          <a:p>
            <a:pPr marL="359637" lvl="1" indent="0">
              <a:buNone/>
            </a:pPr>
            <a:r>
              <a:rPr lang="en-US" sz="1800" dirty="0">
                <a:latin typeface="Courier New" panose="02070309020205020404" pitchFamily="49" charset="0"/>
                <a:cs typeface="Courier New" panose="02070309020205020404" pitchFamily="49" charset="0"/>
              </a:rPr>
              <a:t>include config.mk</a:t>
            </a:r>
          </a:p>
          <a:p>
            <a:r>
              <a:rPr lang="en-US" sz="1800" dirty="0"/>
              <a:t>We can re-run Make to see that everything still works:</a:t>
            </a:r>
          </a:p>
          <a:p>
            <a:pPr marL="360000" lvl="1" indent="0">
              <a:spcBef>
                <a:spcPts val="0"/>
              </a:spcBef>
              <a:buNone/>
            </a:pPr>
            <a:r>
              <a:rPr lang="en-US" sz="1800" dirty="0">
                <a:latin typeface="Courier New" panose="02070309020205020404" pitchFamily="49" charset="0"/>
                <a:cs typeface="Courier New" panose="02070309020205020404" pitchFamily="49" charset="0"/>
              </a:rPr>
              <a:t>$ make clean</a:t>
            </a:r>
          </a:p>
          <a:p>
            <a:pPr marL="360000" lvl="1" indent="0">
              <a:spcBef>
                <a:spcPts val="0"/>
              </a:spcBef>
              <a:buNone/>
            </a:pPr>
            <a:r>
              <a:rPr lang="en-US" sz="1800" dirty="0">
                <a:latin typeface="Courier New" panose="02070309020205020404" pitchFamily="49" charset="0"/>
                <a:cs typeface="Courier New" panose="02070309020205020404" pitchFamily="49" charset="0"/>
              </a:rPr>
              <a:t>$ make </a:t>
            </a:r>
            <a:r>
              <a:rPr lang="en-US" sz="1800" dirty="0" err="1">
                <a:latin typeface="Courier New" panose="02070309020205020404" pitchFamily="49" charset="0"/>
                <a:cs typeface="Courier New" panose="02070309020205020404" pitchFamily="49" charset="0"/>
              </a:rPr>
              <a:t>dats</a:t>
            </a:r>
            <a:endParaRPr lang="en-US" sz="1800" dirty="0">
              <a:latin typeface="Courier New" panose="02070309020205020404" pitchFamily="49" charset="0"/>
              <a:cs typeface="Courier New" panose="02070309020205020404" pitchFamily="49" charset="0"/>
            </a:endParaRPr>
          </a:p>
          <a:p>
            <a:pPr marL="360000" lvl="1" indent="0">
              <a:spcBef>
                <a:spcPts val="0"/>
              </a:spcBef>
              <a:buNone/>
            </a:pPr>
            <a:r>
              <a:rPr lang="en-US" sz="1800" dirty="0">
                <a:latin typeface="Courier New" panose="02070309020205020404" pitchFamily="49" charset="0"/>
                <a:cs typeface="Courier New" panose="02070309020205020404" pitchFamily="49" charset="0"/>
              </a:rPr>
              <a:t>$ make results.txt</a:t>
            </a:r>
          </a:p>
        </p:txBody>
      </p:sp>
      <p:sp>
        <p:nvSpPr>
          <p:cNvPr id="2" name="Slide Number Placeholder 1"/>
          <p:cNvSpPr>
            <a:spLocks noGrp="1"/>
          </p:cNvSpPr>
          <p:nvPr>
            <p:ph type="sldNum" sz="quarter" idx="12"/>
          </p:nvPr>
        </p:nvSpPr>
        <p:spPr/>
        <p:txBody>
          <a:bodyPr/>
          <a:lstStyle/>
          <a:p>
            <a:fld id="{F35D8031-C8E5-48F8-A3B6-81643B27A3AF}" type="slidenum">
              <a:rPr lang="nl-BE" smtClean="0"/>
              <a:pPr/>
              <a:t>77</a:t>
            </a:fld>
            <a:endParaRPr lang="nl-BE" dirty="0"/>
          </a:p>
        </p:txBody>
      </p:sp>
      <p:sp>
        <p:nvSpPr>
          <p:cNvPr id="9" name="Rectangle 2"/>
          <p:cNvSpPr>
            <a:spLocks noGrp="1" noChangeArrowheads="1"/>
          </p:cNvSpPr>
          <p:nvPr>
            <p:ph type="title"/>
          </p:nvPr>
        </p:nvSpPr>
        <p:spPr>
          <a:xfrm>
            <a:off x="540000" y="180000"/>
            <a:ext cx="8334000" cy="900000"/>
          </a:xfrm>
        </p:spPr>
        <p:txBody>
          <a:bodyPr/>
          <a:lstStyle/>
          <a:p>
            <a:r>
              <a:rPr lang="nl-BE" dirty="0" err="1"/>
              <a:t>Makefile</a:t>
            </a:r>
            <a:r>
              <a:rPr lang="pl-PL" dirty="0"/>
              <a:t>: </a:t>
            </a:r>
            <a:r>
              <a:rPr lang="en-US" dirty="0"/>
              <a:t>variable definitions</a:t>
            </a:r>
            <a:endParaRPr lang="en-US" altLang="en-US" dirty="0"/>
          </a:p>
        </p:txBody>
      </p:sp>
    </p:spTree>
    <p:extLst>
      <p:ext uri="{BB962C8B-B14F-4D97-AF65-F5344CB8AC3E}">
        <p14:creationId xmlns:p14="http://schemas.microsoft.com/office/powerpoint/2010/main" val="8037895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ijdelijke aanduiding voor inhoud 2"/>
          <p:cNvSpPr>
            <a:spLocks noGrp="1"/>
          </p:cNvSpPr>
          <p:nvPr>
            <p:ph idx="1"/>
          </p:nvPr>
        </p:nvSpPr>
        <p:spPr>
          <a:xfrm>
            <a:off x="540000" y="1196752"/>
            <a:ext cx="7776416" cy="5256584"/>
          </a:xfrm>
        </p:spPr>
        <p:txBody>
          <a:bodyPr lIns="0"/>
          <a:lstStyle/>
          <a:p>
            <a:r>
              <a:rPr lang="en-US" sz="1800" dirty="0"/>
              <a:t>We have </a:t>
            </a:r>
            <a:r>
              <a:rPr lang="en-US" sz="1800" b="1" dirty="0"/>
              <a:t>separated</a:t>
            </a:r>
            <a:r>
              <a:rPr lang="en-US" sz="1800" dirty="0"/>
              <a:t> the </a:t>
            </a:r>
            <a:r>
              <a:rPr lang="en-US" sz="1800" b="1" dirty="0"/>
              <a:t>configuration</a:t>
            </a:r>
            <a:r>
              <a:rPr lang="en-US" sz="1800" dirty="0"/>
              <a:t> of our </a:t>
            </a:r>
            <a:r>
              <a:rPr lang="en-US" sz="1800" dirty="0" err="1"/>
              <a:t>Makefile</a:t>
            </a:r>
            <a:r>
              <a:rPr lang="en-US" sz="1800" dirty="0"/>
              <a:t> </a:t>
            </a:r>
            <a:r>
              <a:rPr lang="en-US" sz="1800" b="1" dirty="0"/>
              <a:t>from its rules</a:t>
            </a:r>
            <a:r>
              <a:rPr lang="en-US" sz="1800" dirty="0"/>
              <a:t>, the parts that do all the work. </a:t>
            </a:r>
          </a:p>
          <a:p>
            <a:endParaRPr lang="en-US" sz="1800" dirty="0"/>
          </a:p>
          <a:p>
            <a:r>
              <a:rPr lang="en-US" sz="1800" dirty="0"/>
              <a:t>If we want to change our script name or how it is executed we just need to edit our configuration file, not our source code in </a:t>
            </a:r>
            <a:r>
              <a:rPr lang="en-US" sz="1800" dirty="0" err="1"/>
              <a:t>Makefile</a:t>
            </a:r>
            <a:r>
              <a:rPr lang="en-US" sz="1800" dirty="0"/>
              <a:t>. </a:t>
            </a:r>
          </a:p>
          <a:p>
            <a:endParaRPr lang="en-US" sz="1800" dirty="0"/>
          </a:p>
          <a:p>
            <a:r>
              <a:rPr lang="en-US" sz="1800" b="1" dirty="0"/>
              <a:t>Decoupling</a:t>
            </a:r>
            <a:r>
              <a:rPr lang="en-US" sz="1800" dirty="0"/>
              <a:t> the code from configuration in this way is good programming practice, as it promotes more </a:t>
            </a:r>
            <a:r>
              <a:rPr lang="en-US" sz="1800" b="1" dirty="0"/>
              <a:t>modular, flexible and reusable</a:t>
            </a:r>
            <a:r>
              <a:rPr lang="en-US" sz="1800" dirty="0"/>
              <a:t> code.</a:t>
            </a:r>
          </a:p>
          <a:p>
            <a:endParaRPr lang="en-US" sz="18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78</a:t>
            </a:fld>
            <a:endParaRPr lang="nl-BE" dirty="0"/>
          </a:p>
        </p:txBody>
      </p:sp>
      <p:sp>
        <p:nvSpPr>
          <p:cNvPr id="9" name="Rectangle 2"/>
          <p:cNvSpPr>
            <a:spLocks noGrp="1" noChangeArrowheads="1"/>
          </p:cNvSpPr>
          <p:nvPr>
            <p:ph type="title"/>
          </p:nvPr>
        </p:nvSpPr>
        <p:spPr>
          <a:xfrm>
            <a:off x="540000" y="180000"/>
            <a:ext cx="8334000" cy="900000"/>
          </a:xfrm>
        </p:spPr>
        <p:txBody>
          <a:bodyPr/>
          <a:lstStyle/>
          <a:p>
            <a:r>
              <a:rPr lang="nl-BE" dirty="0" err="1"/>
              <a:t>Makefile</a:t>
            </a:r>
            <a:r>
              <a:rPr lang="pl-PL" dirty="0"/>
              <a:t>: </a:t>
            </a:r>
            <a:r>
              <a:rPr lang="en-US" dirty="0"/>
              <a:t>variable definitions</a:t>
            </a:r>
            <a:endParaRPr lang="en-US" altLang="en-US" dirty="0"/>
          </a:p>
        </p:txBody>
      </p:sp>
    </p:spTree>
    <p:extLst>
      <p:ext uri="{BB962C8B-B14F-4D97-AF65-F5344CB8AC3E}">
        <p14:creationId xmlns:p14="http://schemas.microsoft.com/office/powerpoint/2010/main" val="24548376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functions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b="1" dirty="0"/>
              <a:t>Questions</a:t>
            </a:r>
            <a:r>
              <a:rPr lang="en-US" sz="1800" dirty="0"/>
              <a:t> </a:t>
            </a:r>
          </a:p>
          <a:p>
            <a:pPr lvl="1"/>
            <a:r>
              <a:rPr lang="en-US" sz="1800" dirty="0"/>
              <a:t>How </a:t>
            </a:r>
            <a:r>
              <a:rPr lang="en-US" sz="1800" i="1" dirty="0"/>
              <a:t>else</a:t>
            </a:r>
            <a:r>
              <a:rPr lang="en-US" sz="1800" dirty="0"/>
              <a:t> can I eliminate redundancy in my </a:t>
            </a:r>
            <a:r>
              <a:rPr lang="en-US" sz="1800" dirty="0" err="1"/>
              <a:t>Makefiles</a:t>
            </a:r>
            <a:r>
              <a:rPr lang="en-US" sz="1800" dirty="0"/>
              <a:t>?</a:t>
            </a:r>
          </a:p>
          <a:p>
            <a:r>
              <a:rPr lang="en-US" sz="1800" b="1" dirty="0"/>
              <a:t>Objectives</a:t>
            </a:r>
            <a:r>
              <a:rPr lang="en-US" sz="1800" dirty="0"/>
              <a:t> </a:t>
            </a:r>
          </a:p>
          <a:p>
            <a:pPr lvl="1"/>
            <a:r>
              <a:rPr lang="en-US" sz="1800" dirty="0"/>
              <a:t>Write </a:t>
            </a:r>
            <a:r>
              <a:rPr lang="en-US" sz="1800" dirty="0" err="1"/>
              <a:t>Makefiles</a:t>
            </a:r>
            <a:r>
              <a:rPr lang="en-US" sz="1800" dirty="0"/>
              <a:t> that use built-in functions to match and transform sets of files.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79</a:t>
            </a:fld>
            <a:endParaRPr lang="nl-BE" dirty="0"/>
          </a:p>
        </p:txBody>
      </p:sp>
    </p:spTree>
    <p:extLst>
      <p:ext uri="{BB962C8B-B14F-4D97-AF65-F5344CB8AC3E}">
        <p14:creationId xmlns:p14="http://schemas.microsoft.com/office/powerpoint/2010/main" val="1874531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Make </a:t>
            </a:r>
            <a:r>
              <a:rPr lang="nl-BE" dirty="0" err="1"/>
              <a:t>introduction</a:t>
            </a:r>
            <a:endParaRPr lang="en-US" altLang="en-US" dirty="0"/>
          </a:p>
        </p:txBody>
      </p:sp>
      <p:sp>
        <p:nvSpPr>
          <p:cNvPr id="13315" name="Rectangle 3"/>
          <p:cNvSpPr>
            <a:spLocks noGrp="1" noChangeArrowheads="1"/>
          </p:cNvSpPr>
          <p:nvPr>
            <p:ph type="body" idx="1"/>
          </p:nvPr>
        </p:nvSpPr>
        <p:spPr/>
        <p:txBody>
          <a:bodyPr/>
          <a:lstStyle/>
          <a:p>
            <a:r>
              <a:rPr lang="en-US" sz="1800" b="1" dirty="0"/>
              <a:t>Questions</a:t>
            </a:r>
            <a:endParaRPr lang="pl-PL" sz="1800" b="1" dirty="0"/>
          </a:p>
          <a:p>
            <a:pPr lvl="1"/>
            <a:r>
              <a:rPr lang="en-US" sz="1800" dirty="0"/>
              <a:t>How can I make my results easier to reproduce?</a:t>
            </a:r>
          </a:p>
          <a:p>
            <a:r>
              <a:rPr lang="en-US" sz="1800" b="1" dirty="0"/>
              <a:t>Objectives</a:t>
            </a:r>
            <a:endParaRPr lang="pl-PL" sz="1800" b="1" dirty="0"/>
          </a:p>
          <a:p>
            <a:pPr lvl="1"/>
            <a:r>
              <a:rPr lang="en-US" sz="1800" dirty="0"/>
              <a:t>Explain what Make is for.</a:t>
            </a:r>
          </a:p>
          <a:p>
            <a:pPr lvl="1"/>
            <a:r>
              <a:rPr lang="en-US" sz="1800" dirty="0"/>
              <a:t>Explain why Make differs from shell scripts.</a:t>
            </a:r>
          </a:p>
          <a:p>
            <a:pPr lvl="1"/>
            <a:r>
              <a:rPr lang="en-US" sz="1800" dirty="0"/>
              <a:t>Name other popular build tools.</a:t>
            </a:r>
          </a:p>
          <a:p>
            <a:endParaRPr lang="en-US" alt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8</a:t>
            </a:fld>
            <a:endParaRPr lang="nl-BE" dirty="0"/>
          </a:p>
        </p:txBody>
      </p:sp>
    </p:spTree>
    <p:extLst>
      <p:ext uri="{BB962C8B-B14F-4D97-AF65-F5344CB8AC3E}">
        <p14:creationId xmlns:p14="http://schemas.microsoft.com/office/powerpoint/2010/main" val="33941687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nl-BE" dirty="0" err="1"/>
              <a:t>Makefile</a:t>
            </a:r>
            <a:r>
              <a:rPr lang="pl-PL" dirty="0"/>
              <a:t>: </a:t>
            </a:r>
            <a:r>
              <a:rPr lang="en-US" dirty="0"/>
              <a:t>functions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0" lvl="0" indent="0" eaLnBrk="0" fontAlgn="base" hangingPunct="0">
              <a:spcBef>
                <a:spcPct val="0"/>
              </a:spcBef>
              <a:spcAft>
                <a:spcPct val="0"/>
              </a:spcAft>
              <a:buSzTx/>
              <a:buNone/>
            </a:pPr>
            <a:r>
              <a:rPr lang="en-US" altLang="en-US" sz="1800" dirty="0">
                <a:solidFill>
                  <a:schemeClr val="tx1"/>
                </a:solidFill>
                <a:latin typeface="+mj-lt"/>
              </a:rPr>
              <a:t>At this point, we have the following </a:t>
            </a:r>
            <a:r>
              <a:rPr lang="en-US" altLang="en-US" sz="1800" dirty="0" err="1">
                <a:solidFill>
                  <a:schemeClr val="tx1"/>
                </a:solidFill>
                <a:latin typeface="+mj-lt"/>
              </a:rPr>
              <a:t>Makefile</a:t>
            </a:r>
            <a:r>
              <a:rPr lang="en-US" altLang="en-US" sz="1800" dirty="0">
                <a:solidFill>
                  <a:schemeClr val="tx1"/>
                </a:solidFill>
                <a:latin typeface="+mj-lt"/>
              </a:rPr>
              <a:t>:</a:t>
            </a:r>
          </a:p>
          <a:p>
            <a:pPr marL="0" lvl="0" indent="0" eaLnBrk="0" fontAlgn="base" hangingPunct="0">
              <a:spcBef>
                <a:spcPct val="0"/>
              </a:spcBef>
              <a:spcAft>
                <a:spcPct val="0"/>
              </a:spcAft>
              <a:buSzTx/>
              <a:buNone/>
            </a:pPr>
            <a:endParaRPr lang="en-US" altLang="en-US" sz="1600" dirty="0">
              <a:solidFill>
                <a:schemeClr val="tx1"/>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include config.mk </a:t>
            </a:r>
          </a:p>
          <a:p>
            <a:pPr marL="0" lvl="0" indent="0" eaLnBrk="0" fontAlgn="base" hangingPunct="0">
              <a:spcBef>
                <a:spcPct val="0"/>
              </a:spcBef>
              <a:spcAft>
                <a:spcPct val="0"/>
              </a:spcAft>
              <a:buSzTx/>
              <a:buNone/>
            </a:pPr>
            <a:endParaRPr lang="en-US" altLang="en-US" sz="1600" dirty="0">
              <a:solidFill>
                <a:schemeClr val="tx1"/>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Generate summary table. </a:t>
            </a: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results.txt : $(ZIPF_SRC) isles.dat abyss.dat last.dat </a:t>
            </a: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$(ZIPF_EXE) *.</a:t>
            </a:r>
            <a:r>
              <a:rPr lang="en-US" altLang="en-US" sz="1600" dirty="0" err="1">
                <a:solidFill>
                  <a:schemeClr val="tx1"/>
                </a:solidFill>
                <a:latin typeface="Courier New" panose="02070309020205020404" pitchFamily="49" charset="0"/>
                <a:cs typeface="Courier New" panose="02070309020205020404" pitchFamily="49" charset="0"/>
              </a:rPr>
              <a:t>dat</a:t>
            </a:r>
            <a:r>
              <a:rPr lang="en-US" altLang="en-US" sz="1600" dirty="0">
                <a:solidFill>
                  <a:schemeClr val="tx1"/>
                </a:solidFill>
                <a:latin typeface="Courier New" panose="02070309020205020404" pitchFamily="49" charset="0"/>
                <a:cs typeface="Courier New" panose="02070309020205020404" pitchFamily="49" charset="0"/>
              </a:rPr>
              <a:t> &gt; $@ </a:t>
            </a:r>
          </a:p>
          <a:p>
            <a:pPr marL="0" lvl="0" indent="0" eaLnBrk="0" fontAlgn="base" hangingPunct="0">
              <a:spcBef>
                <a:spcPct val="0"/>
              </a:spcBef>
              <a:spcAft>
                <a:spcPct val="0"/>
              </a:spcAft>
              <a:buSzTx/>
              <a:buNone/>
            </a:pPr>
            <a:endParaRPr lang="en-US" altLang="en-US" sz="1600" dirty="0">
              <a:solidFill>
                <a:schemeClr val="tx1"/>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Count words. </a:t>
            </a: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.PHONY : </a:t>
            </a:r>
            <a:r>
              <a:rPr lang="en-US" altLang="en-US" sz="1600" dirty="0" err="1">
                <a:solidFill>
                  <a:schemeClr val="tx1"/>
                </a:solidFill>
                <a:latin typeface="Courier New" panose="02070309020205020404" pitchFamily="49" charset="0"/>
                <a:cs typeface="Courier New" panose="02070309020205020404" pitchFamily="49" charset="0"/>
              </a:rPr>
              <a:t>dats</a:t>
            </a:r>
            <a:r>
              <a:rPr lang="en-US" altLang="en-US" sz="1600" dirty="0">
                <a:solidFill>
                  <a:schemeClr val="tx1"/>
                </a:solidFill>
                <a:latin typeface="Courier New" panose="02070309020205020404" pitchFamily="49" charset="0"/>
                <a:cs typeface="Courier New" panose="02070309020205020404" pitchFamily="49" charset="0"/>
              </a:rPr>
              <a:t> </a:t>
            </a:r>
          </a:p>
          <a:p>
            <a:pPr marL="0" lvl="0" indent="0" eaLnBrk="0" fontAlgn="base" hangingPunct="0">
              <a:spcBef>
                <a:spcPct val="0"/>
              </a:spcBef>
              <a:spcAft>
                <a:spcPct val="0"/>
              </a:spcAft>
              <a:buSzTx/>
              <a:buNone/>
            </a:pPr>
            <a:r>
              <a:rPr lang="en-US" altLang="en-US" sz="1600" dirty="0" err="1">
                <a:solidFill>
                  <a:schemeClr val="tx1"/>
                </a:solidFill>
                <a:latin typeface="Courier New" panose="02070309020205020404" pitchFamily="49" charset="0"/>
                <a:cs typeface="Courier New" panose="02070309020205020404" pitchFamily="49" charset="0"/>
              </a:rPr>
              <a:t>dats</a:t>
            </a:r>
            <a:r>
              <a:rPr lang="en-US" altLang="en-US" sz="1600" dirty="0">
                <a:solidFill>
                  <a:schemeClr val="tx1"/>
                </a:solidFill>
                <a:latin typeface="Courier New" panose="02070309020205020404" pitchFamily="49" charset="0"/>
                <a:cs typeface="Courier New" panose="02070309020205020404" pitchFamily="49" charset="0"/>
              </a:rPr>
              <a:t> : isles.dat abyss.dat last.dat </a:t>
            </a:r>
          </a:p>
          <a:p>
            <a:pPr marL="0" lvl="0" indent="0" eaLnBrk="0" fontAlgn="base" hangingPunct="0">
              <a:spcBef>
                <a:spcPct val="0"/>
              </a:spcBef>
              <a:spcAft>
                <a:spcPct val="0"/>
              </a:spcAft>
              <a:buSzTx/>
              <a:buNone/>
            </a:pPr>
            <a:endParaRPr lang="en-US" altLang="en-US" sz="1600" dirty="0">
              <a:solidFill>
                <a:schemeClr val="tx1"/>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%.dat : books/%.txt $(COUNT_SRC) </a:t>
            </a: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$(COUNT_EXE) $&lt; $*.dat </a:t>
            </a:r>
          </a:p>
          <a:p>
            <a:pPr marL="0" lvl="0" indent="0" eaLnBrk="0" fontAlgn="base" hangingPunct="0">
              <a:spcBef>
                <a:spcPct val="0"/>
              </a:spcBef>
              <a:spcAft>
                <a:spcPct val="0"/>
              </a:spcAft>
              <a:buSzTx/>
              <a:buNone/>
            </a:pPr>
            <a:endParaRPr lang="en-US" altLang="en-US" sz="1600" dirty="0">
              <a:solidFill>
                <a:schemeClr val="tx1"/>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.PHONY : clean </a:t>
            </a: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clean : </a:t>
            </a: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a:t>
            </a:r>
            <a:r>
              <a:rPr lang="en-US" altLang="en-US" sz="1600" dirty="0" err="1">
                <a:solidFill>
                  <a:schemeClr val="tx1"/>
                </a:solidFill>
                <a:latin typeface="Courier New" panose="02070309020205020404" pitchFamily="49" charset="0"/>
                <a:cs typeface="Courier New" panose="02070309020205020404" pitchFamily="49" charset="0"/>
              </a:rPr>
              <a:t>rm</a:t>
            </a:r>
            <a:r>
              <a:rPr lang="en-US" altLang="en-US" sz="1600" dirty="0">
                <a:solidFill>
                  <a:schemeClr val="tx1"/>
                </a:solidFill>
                <a:latin typeface="Courier New" panose="02070309020205020404" pitchFamily="49" charset="0"/>
                <a:cs typeface="Courier New" panose="02070309020205020404" pitchFamily="49" charset="0"/>
              </a:rPr>
              <a:t> -f *.</a:t>
            </a:r>
            <a:r>
              <a:rPr lang="en-US" altLang="en-US" sz="1600" dirty="0" err="1">
                <a:solidFill>
                  <a:schemeClr val="tx1"/>
                </a:solidFill>
                <a:latin typeface="Courier New" panose="02070309020205020404" pitchFamily="49" charset="0"/>
                <a:cs typeface="Courier New" panose="02070309020205020404" pitchFamily="49" charset="0"/>
              </a:rPr>
              <a:t>dat</a:t>
            </a:r>
            <a:r>
              <a:rPr lang="en-US" altLang="en-US" sz="1600" dirty="0">
                <a:solidFill>
                  <a:schemeClr val="tx1"/>
                </a:solidFill>
                <a:latin typeface="Courier New" panose="02070309020205020404" pitchFamily="49" charset="0"/>
                <a:cs typeface="Courier New" panose="02070309020205020404" pitchFamily="49" charset="0"/>
              </a:rPr>
              <a:t> </a:t>
            </a: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a:t>
            </a:r>
            <a:r>
              <a:rPr lang="en-US" altLang="en-US" sz="1600" dirty="0" err="1">
                <a:solidFill>
                  <a:schemeClr val="tx1"/>
                </a:solidFill>
                <a:latin typeface="Courier New" panose="02070309020205020404" pitchFamily="49" charset="0"/>
                <a:cs typeface="Courier New" panose="02070309020205020404" pitchFamily="49" charset="0"/>
              </a:rPr>
              <a:t>rm</a:t>
            </a:r>
            <a:r>
              <a:rPr lang="en-US" altLang="en-US" sz="1600" dirty="0">
                <a:solidFill>
                  <a:schemeClr val="tx1"/>
                </a:solidFill>
                <a:latin typeface="Courier New" panose="02070309020205020404" pitchFamily="49" charset="0"/>
                <a:cs typeface="Courier New" panose="02070309020205020404" pitchFamily="49" charset="0"/>
              </a:rPr>
              <a:t> -f results.txt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80</a:t>
            </a:fld>
            <a:endParaRPr lang="nl-BE" dirty="0"/>
          </a:p>
        </p:txBody>
      </p:sp>
    </p:spTree>
    <p:extLst>
      <p:ext uri="{BB962C8B-B14F-4D97-AF65-F5344CB8AC3E}">
        <p14:creationId xmlns:p14="http://schemas.microsoft.com/office/powerpoint/2010/main" val="26103572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nl-BE" dirty="0" err="1"/>
              <a:t>Makefile</a:t>
            </a:r>
            <a:r>
              <a:rPr lang="pl-PL" dirty="0"/>
              <a:t>: </a:t>
            </a:r>
            <a:r>
              <a:rPr lang="en-US" dirty="0"/>
              <a:t>functions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latin typeface="+mj-lt"/>
              </a:rPr>
              <a:t>Make has many built-in functions which can be used to write more complex rules. One example is </a:t>
            </a:r>
            <a:r>
              <a:rPr lang="en-US" altLang="en-US" sz="1800" b="1" dirty="0">
                <a:solidFill>
                  <a:srgbClr val="1D8DB0"/>
                </a:solidFill>
                <a:latin typeface="Courier New" panose="02070309020205020404" pitchFamily="49" charset="0"/>
                <a:cs typeface="Courier New" panose="02070309020205020404" pitchFamily="49" charset="0"/>
              </a:rPr>
              <a:t>wildcard</a:t>
            </a:r>
            <a:r>
              <a:rPr lang="en-US" altLang="en-US" sz="1800" dirty="0">
                <a:solidFill>
                  <a:schemeClr val="tx1"/>
                </a:solidFill>
                <a:latin typeface="+mj-lt"/>
              </a:rPr>
              <a:t>. </a:t>
            </a:r>
          </a:p>
          <a:p>
            <a:pPr eaLnBrk="0" fontAlgn="base" hangingPunct="0">
              <a:spcBef>
                <a:spcPct val="0"/>
              </a:spcBef>
              <a:spcAft>
                <a:spcPct val="0"/>
              </a:spcAft>
              <a:buSzTx/>
            </a:pPr>
            <a:endParaRPr lang="en-US" altLang="en-US" sz="1800" dirty="0">
              <a:solidFill>
                <a:schemeClr val="tx1"/>
              </a:solidFill>
              <a:latin typeface="+mj-lt"/>
            </a:endParaRPr>
          </a:p>
          <a:p>
            <a:pPr eaLnBrk="0" fontAlgn="base" hangingPunct="0">
              <a:spcBef>
                <a:spcPct val="0"/>
              </a:spcBef>
              <a:spcAft>
                <a:spcPct val="0"/>
              </a:spcAft>
              <a:buSzTx/>
            </a:pPr>
            <a:r>
              <a:rPr lang="en-US" altLang="en-US" sz="1800" b="1" dirty="0">
                <a:solidFill>
                  <a:schemeClr val="tx1"/>
                </a:solidFill>
                <a:latin typeface="Courier New" panose="02070309020205020404" pitchFamily="49" charset="0"/>
                <a:cs typeface="Courier New" panose="02070309020205020404" pitchFamily="49" charset="0"/>
              </a:rPr>
              <a:t>wildcard</a:t>
            </a:r>
            <a:r>
              <a:rPr lang="en-US" altLang="en-US" sz="1800" dirty="0">
                <a:solidFill>
                  <a:schemeClr val="tx1"/>
                </a:solidFill>
                <a:latin typeface="+mj-lt"/>
              </a:rPr>
              <a:t> gets a list of files matching some pattern, which we can then save in a variable. </a:t>
            </a:r>
          </a:p>
          <a:p>
            <a:pPr eaLnBrk="0" fontAlgn="base" hangingPunct="0">
              <a:spcBef>
                <a:spcPct val="0"/>
              </a:spcBef>
              <a:spcAft>
                <a:spcPct val="0"/>
              </a:spcAft>
              <a:buSzTx/>
            </a:pPr>
            <a:endParaRPr lang="en-US" altLang="en-US" sz="1800" dirty="0">
              <a:solidFill>
                <a:schemeClr val="tx1"/>
              </a:solidFill>
              <a:latin typeface="+mj-lt"/>
            </a:endParaRPr>
          </a:p>
          <a:p>
            <a:pPr eaLnBrk="0" fontAlgn="base" hangingPunct="0">
              <a:spcBef>
                <a:spcPct val="0"/>
              </a:spcBef>
              <a:spcAft>
                <a:spcPct val="0"/>
              </a:spcAft>
              <a:buSzTx/>
            </a:pPr>
            <a:r>
              <a:rPr lang="en-US" altLang="en-US" sz="1800" dirty="0">
                <a:solidFill>
                  <a:schemeClr val="tx1"/>
                </a:solidFill>
                <a:latin typeface="+mj-lt"/>
              </a:rPr>
              <a:t>For example, we can get a list of all our text files (files ending in </a:t>
            </a:r>
            <a:r>
              <a:rPr lang="en-US" altLang="en-US" sz="1800" dirty="0">
                <a:solidFill>
                  <a:schemeClr val="tx1"/>
                </a:solidFill>
                <a:latin typeface="Courier New" panose="02070309020205020404" pitchFamily="49" charset="0"/>
                <a:cs typeface="Courier New" panose="02070309020205020404" pitchFamily="49" charset="0"/>
              </a:rPr>
              <a:t>.txt</a:t>
            </a:r>
            <a:r>
              <a:rPr lang="en-US" altLang="en-US" sz="1800" dirty="0">
                <a:solidFill>
                  <a:schemeClr val="tx1"/>
                </a:solidFill>
                <a:latin typeface="+mj-lt"/>
              </a:rPr>
              <a:t>) and save these in a variable by adding this at the beginning of our </a:t>
            </a:r>
            <a:r>
              <a:rPr lang="en-US" altLang="en-US" sz="1800" dirty="0" err="1">
                <a:solidFill>
                  <a:schemeClr val="tx1"/>
                </a:solidFill>
                <a:latin typeface="+mj-lt"/>
              </a:rPr>
              <a:t>makefile</a:t>
            </a:r>
            <a:r>
              <a:rPr lang="en-US" altLang="en-US" sz="1800" dirty="0">
                <a:solidFill>
                  <a:schemeClr val="tx1"/>
                </a:solidFill>
                <a:latin typeface="+mj-lt"/>
              </a:rPr>
              <a:t>:</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TXT_FILES=$(wildcard books/*.txt) </a:t>
            </a:r>
          </a:p>
          <a:p>
            <a:pPr eaLnBrk="0" fontAlgn="base" hangingPunct="0">
              <a:spcBef>
                <a:spcPct val="0"/>
              </a:spcBef>
              <a:spcAft>
                <a:spcPct val="0"/>
              </a:spcAft>
              <a:buSzTx/>
            </a:pPr>
            <a:endParaRPr lang="en-US" altLang="en-US" sz="1800" dirty="0">
              <a:solidFill>
                <a:schemeClr val="tx1"/>
              </a:solidFill>
              <a:latin typeface="+mj-lt"/>
            </a:endParaRPr>
          </a:p>
          <a:p>
            <a:pPr eaLnBrk="0" fontAlgn="base" hangingPunct="0">
              <a:spcBef>
                <a:spcPct val="0"/>
              </a:spcBef>
              <a:spcAft>
                <a:spcPct val="0"/>
              </a:spcAft>
              <a:buSzTx/>
            </a:pPr>
            <a:r>
              <a:rPr lang="en-US" altLang="en-US" sz="1800" dirty="0">
                <a:solidFill>
                  <a:schemeClr val="tx1"/>
                </a:solidFill>
                <a:latin typeface="+mj-lt"/>
              </a:rPr>
              <a:t>We can add a </a:t>
            </a:r>
            <a:r>
              <a:rPr lang="en-US" altLang="en-US" sz="1800" dirty="0">
                <a:solidFill>
                  <a:schemeClr val="tx1"/>
                </a:solidFill>
                <a:latin typeface="Courier New" panose="02070309020205020404" pitchFamily="49" charset="0"/>
                <a:cs typeface="Courier New" panose="02070309020205020404" pitchFamily="49" charset="0"/>
              </a:rPr>
              <a:t>.PHONY </a:t>
            </a:r>
            <a:r>
              <a:rPr lang="en-US" altLang="en-US" sz="1800" dirty="0">
                <a:solidFill>
                  <a:schemeClr val="tx1"/>
                </a:solidFill>
                <a:latin typeface="+mj-lt"/>
              </a:rPr>
              <a:t>target and rule to show the variable’s value:</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.PHONY : variables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variables: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@echo TXT_FILES: $(TXT_FILES) </a:t>
            </a:r>
          </a:p>
          <a:p>
            <a:pPr eaLnBrk="0" fontAlgn="base" hangingPunct="0">
              <a:spcBef>
                <a:spcPct val="0"/>
              </a:spcBef>
              <a:spcAft>
                <a:spcPct val="0"/>
              </a:spcAft>
              <a:buSzTx/>
            </a:pPr>
            <a:endParaRPr lang="en-US" altLang="en-US" sz="1800" dirty="0">
              <a:solidFill>
                <a:schemeClr val="tx1"/>
              </a:solidFill>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81</a:t>
            </a:fld>
            <a:endParaRPr lang="nl-BE" dirty="0"/>
          </a:p>
        </p:txBody>
      </p:sp>
    </p:spTree>
    <p:extLst>
      <p:ext uri="{BB962C8B-B14F-4D97-AF65-F5344CB8AC3E}">
        <p14:creationId xmlns:p14="http://schemas.microsoft.com/office/powerpoint/2010/main" val="222985232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nl-BE" dirty="0" err="1"/>
              <a:t>Makefile</a:t>
            </a:r>
            <a:r>
              <a:rPr lang="pl-PL" dirty="0"/>
              <a:t>: </a:t>
            </a:r>
            <a:r>
              <a:rPr lang="en-US" dirty="0"/>
              <a:t>functions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0" lvl="0" indent="0" eaLnBrk="0" fontAlgn="base" hangingPunct="0">
              <a:spcBef>
                <a:spcPct val="0"/>
              </a:spcBef>
              <a:spcAft>
                <a:spcPct val="0"/>
              </a:spcAft>
              <a:buSzTx/>
              <a:buNone/>
            </a:pPr>
            <a:r>
              <a:rPr lang="en-US" altLang="en-US" sz="1800" b="1" dirty="0">
                <a:solidFill>
                  <a:srgbClr val="1D8DB0"/>
                </a:solidFill>
                <a:latin typeface="+mj-lt"/>
              </a:rPr>
              <a:t>@echo</a:t>
            </a:r>
          </a:p>
          <a:p>
            <a:pPr eaLnBrk="0" fontAlgn="base" hangingPunct="0">
              <a:spcBef>
                <a:spcPct val="0"/>
              </a:spcBef>
              <a:spcAft>
                <a:spcPct val="0"/>
              </a:spcAft>
              <a:buSzTx/>
            </a:pPr>
            <a:r>
              <a:rPr lang="en-US" altLang="en-US" sz="1800" dirty="0">
                <a:solidFill>
                  <a:schemeClr val="tx1"/>
                </a:solidFill>
                <a:latin typeface="+mj-lt"/>
              </a:rPr>
              <a:t>Make prints actions as it executes them. Using </a:t>
            </a:r>
            <a:r>
              <a:rPr lang="en-US" altLang="en-US" sz="1800" b="1" dirty="0">
                <a:solidFill>
                  <a:srgbClr val="1D8DB0"/>
                </a:solidFill>
                <a:latin typeface="Courier New" panose="02070309020205020404" pitchFamily="49" charset="0"/>
                <a:cs typeface="Courier New" panose="02070309020205020404" pitchFamily="49" charset="0"/>
              </a:rPr>
              <a:t>@</a:t>
            </a:r>
            <a:r>
              <a:rPr lang="en-US" altLang="en-US" sz="1800" dirty="0">
                <a:solidFill>
                  <a:schemeClr val="tx1"/>
                </a:solidFill>
                <a:latin typeface="+mj-lt"/>
              </a:rPr>
              <a:t> at the </a:t>
            </a:r>
            <a:r>
              <a:rPr lang="en-US" altLang="en-US" sz="1800" b="1" dirty="0">
                <a:solidFill>
                  <a:schemeClr val="tx1"/>
                </a:solidFill>
                <a:latin typeface="+mj-lt"/>
              </a:rPr>
              <a:t>start of an action </a:t>
            </a:r>
            <a:r>
              <a:rPr lang="en-US" altLang="en-US" sz="1800" dirty="0">
                <a:solidFill>
                  <a:schemeClr val="tx1"/>
                </a:solidFill>
                <a:latin typeface="+mj-lt"/>
              </a:rPr>
              <a:t>tells Make </a:t>
            </a:r>
            <a:r>
              <a:rPr lang="en-US" altLang="en-US" sz="1800" b="1" dirty="0">
                <a:solidFill>
                  <a:schemeClr val="tx1"/>
                </a:solidFill>
                <a:latin typeface="+mj-lt"/>
              </a:rPr>
              <a:t>not to print </a:t>
            </a:r>
            <a:r>
              <a:rPr lang="en-US" altLang="en-US" sz="1800" dirty="0">
                <a:solidFill>
                  <a:schemeClr val="tx1"/>
                </a:solidFill>
                <a:latin typeface="+mj-lt"/>
              </a:rPr>
              <a:t>this action. So, by using @echo instead of echo, we can see the result of echo (the variable’s value being printed) but not the echo command itself.</a:t>
            </a:r>
          </a:p>
          <a:p>
            <a:pPr eaLnBrk="0" fontAlgn="base" hangingPunct="0">
              <a:spcBef>
                <a:spcPct val="0"/>
              </a:spcBef>
              <a:spcAft>
                <a:spcPct val="0"/>
              </a:spcAft>
              <a:buSzTx/>
            </a:pPr>
            <a:endParaRPr lang="en-US" altLang="en-US" sz="1800" dirty="0">
              <a:solidFill>
                <a:schemeClr val="tx1"/>
              </a:solidFill>
              <a:latin typeface="+mj-lt"/>
            </a:endParaRPr>
          </a:p>
          <a:p>
            <a:pPr eaLnBrk="0" fontAlgn="base" hangingPunct="0">
              <a:spcBef>
                <a:spcPct val="0"/>
              </a:spcBef>
              <a:spcAft>
                <a:spcPct val="0"/>
              </a:spcAft>
              <a:buSzTx/>
            </a:pPr>
            <a:r>
              <a:rPr lang="en-US" altLang="en-US" sz="1800" dirty="0">
                <a:solidFill>
                  <a:schemeClr val="tx1"/>
                </a:solidFill>
                <a:latin typeface="+mj-lt"/>
              </a:rPr>
              <a:t>If we run Make:</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make variables </a:t>
            </a:r>
          </a:p>
          <a:p>
            <a:pPr marL="360000" lvl="1" indent="0" eaLnBrk="0" fontAlgn="base" hangingPunct="0">
              <a:spcBef>
                <a:spcPct val="0"/>
              </a:spcBef>
              <a:spcAft>
                <a:spcPct val="0"/>
              </a:spcAft>
              <a:buSzTx/>
              <a:buNone/>
            </a:pPr>
            <a:r>
              <a:rPr lang="en-US" altLang="en-US" sz="1800" dirty="0">
                <a:solidFill>
                  <a:schemeClr val="tx1"/>
                </a:solidFill>
                <a:latin typeface="+mj-lt"/>
              </a:rPr>
              <a:t>We get:</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TXT_FILES: books/abyss.txt books/isles.txt books/last.txt books/sierra.txt </a:t>
            </a:r>
          </a:p>
          <a:p>
            <a:pPr eaLnBrk="0" fontAlgn="base" hangingPunct="0">
              <a:spcBef>
                <a:spcPct val="0"/>
              </a:spcBef>
              <a:spcAft>
                <a:spcPct val="0"/>
              </a:spcAft>
              <a:buSzTx/>
            </a:pPr>
            <a:endParaRPr lang="en-US" altLang="en-US" sz="1800" dirty="0">
              <a:solidFill>
                <a:schemeClr val="tx1"/>
              </a:solidFill>
              <a:latin typeface="+mj-lt"/>
            </a:endParaRPr>
          </a:p>
          <a:p>
            <a:pPr eaLnBrk="0" fontAlgn="base" hangingPunct="0">
              <a:spcBef>
                <a:spcPct val="0"/>
              </a:spcBef>
              <a:spcAft>
                <a:spcPct val="0"/>
              </a:spcAft>
              <a:buSzTx/>
            </a:pPr>
            <a:r>
              <a:rPr lang="en-US" altLang="en-US" sz="1800" dirty="0">
                <a:solidFill>
                  <a:schemeClr val="tx1"/>
                </a:solidFill>
                <a:latin typeface="+mj-lt"/>
              </a:rPr>
              <a:t>Note how </a:t>
            </a:r>
            <a:r>
              <a:rPr lang="en-US" altLang="en-US" sz="1800" dirty="0">
                <a:solidFill>
                  <a:schemeClr val="tx1"/>
                </a:solidFill>
                <a:latin typeface="Courier New" panose="02070309020205020404" pitchFamily="49" charset="0"/>
                <a:cs typeface="Courier New" panose="02070309020205020404" pitchFamily="49" charset="0"/>
              </a:rPr>
              <a:t>sierra.txt</a:t>
            </a:r>
            <a:r>
              <a:rPr lang="en-US" altLang="en-US" sz="1800" dirty="0">
                <a:solidFill>
                  <a:schemeClr val="tx1"/>
                </a:solidFill>
                <a:latin typeface="+mj-lt"/>
              </a:rPr>
              <a:t> is now included too.</a:t>
            </a:r>
          </a:p>
        </p:txBody>
      </p:sp>
      <p:sp>
        <p:nvSpPr>
          <p:cNvPr id="2" name="Slide Number Placeholder 1"/>
          <p:cNvSpPr>
            <a:spLocks noGrp="1"/>
          </p:cNvSpPr>
          <p:nvPr>
            <p:ph type="sldNum" sz="quarter" idx="12"/>
          </p:nvPr>
        </p:nvSpPr>
        <p:spPr/>
        <p:txBody>
          <a:bodyPr/>
          <a:lstStyle/>
          <a:p>
            <a:fld id="{F35D8031-C8E5-48F8-A3B6-81643B27A3AF}" type="slidenum">
              <a:rPr lang="nl-BE" smtClean="0"/>
              <a:pPr/>
              <a:t>82</a:t>
            </a:fld>
            <a:endParaRPr lang="nl-BE" dirty="0"/>
          </a:p>
        </p:txBody>
      </p:sp>
    </p:spTree>
    <p:extLst>
      <p:ext uri="{BB962C8B-B14F-4D97-AF65-F5344CB8AC3E}">
        <p14:creationId xmlns:p14="http://schemas.microsoft.com/office/powerpoint/2010/main" val="98205739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nl-BE" dirty="0" err="1"/>
              <a:t>Makefile</a:t>
            </a:r>
            <a:r>
              <a:rPr lang="pl-PL" dirty="0"/>
              <a:t>: </a:t>
            </a:r>
            <a:r>
              <a:rPr lang="en-US" dirty="0"/>
              <a:t>functions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0" lvl="0" indent="0" eaLnBrk="0" fontAlgn="base" hangingPunct="0">
              <a:spcBef>
                <a:spcPct val="0"/>
              </a:spcBef>
              <a:spcAft>
                <a:spcPct val="0"/>
              </a:spcAft>
              <a:buSzTx/>
              <a:buNone/>
            </a:pPr>
            <a:r>
              <a:rPr lang="en-US" altLang="en-US" sz="1800" dirty="0">
                <a:solidFill>
                  <a:schemeClr val="tx1"/>
                </a:solidFill>
                <a:latin typeface="+mj-lt"/>
              </a:rPr>
              <a:t>Dependencies embodied within our </a:t>
            </a:r>
            <a:r>
              <a:rPr lang="en-US" altLang="en-US" sz="1800" dirty="0" err="1">
                <a:solidFill>
                  <a:schemeClr val="tx1"/>
                </a:solidFill>
                <a:latin typeface="+mj-lt"/>
              </a:rPr>
              <a:t>Makefile</a:t>
            </a:r>
            <a:r>
              <a:rPr lang="en-US" altLang="en-US" sz="1800" dirty="0">
                <a:solidFill>
                  <a:schemeClr val="tx1"/>
                </a:solidFill>
                <a:latin typeface="+mj-lt"/>
              </a:rPr>
              <a:t>, involved in building the results.txt target, once we have introduced our function:</a:t>
            </a:r>
          </a:p>
        </p:txBody>
      </p:sp>
      <p:sp>
        <p:nvSpPr>
          <p:cNvPr id="2" name="Slide Number Placeholder 1"/>
          <p:cNvSpPr>
            <a:spLocks noGrp="1"/>
          </p:cNvSpPr>
          <p:nvPr>
            <p:ph type="sldNum" sz="quarter" idx="12"/>
          </p:nvPr>
        </p:nvSpPr>
        <p:spPr/>
        <p:txBody>
          <a:bodyPr/>
          <a:lstStyle/>
          <a:p>
            <a:fld id="{F35D8031-C8E5-48F8-A3B6-81643B27A3AF}" type="slidenum">
              <a:rPr lang="nl-BE" smtClean="0"/>
              <a:pPr/>
              <a:t>83</a:t>
            </a:fld>
            <a:endParaRPr lang="nl-B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486" y="1902321"/>
            <a:ext cx="8801100" cy="2390775"/>
          </a:xfrm>
          <a:prstGeom prst="rect">
            <a:avLst/>
          </a:prstGeom>
        </p:spPr>
      </p:pic>
      <p:sp>
        <p:nvSpPr>
          <p:cNvPr id="3" name="Rectangle 2"/>
          <p:cNvSpPr/>
          <p:nvPr/>
        </p:nvSpPr>
        <p:spPr>
          <a:xfrm>
            <a:off x="-128360" y="4139495"/>
            <a:ext cx="9272359" cy="2169825"/>
          </a:xfrm>
          <a:prstGeom prst="rect">
            <a:avLst/>
          </a:prstGeom>
        </p:spPr>
        <p:txBody>
          <a:bodyPr wrap="square">
            <a:spAutoFit/>
          </a:bodyPr>
          <a:lstStyle/>
          <a:p>
            <a:pPr marL="360000" lvl="1" indent="0" eaLnBrk="0" fontAlgn="base" hangingPunct="0">
              <a:spcBef>
                <a:spcPct val="0"/>
              </a:spcBef>
              <a:spcAft>
                <a:spcPct val="0"/>
              </a:spcAft>
              <a:buSzTx/>
              <a:buNone/>
            </a:pPr>
            <a:r>
              <a:rPr lang="en-US" altLang="en-US" sz="1500" dirty="0">
                <a:latin typeface="Courier New" panose="02070309020205020404" pitchFamily="49" charset="0"/>
                <a:cs typeface="Courier New" panose="02070309020205020404" pitchFamily="49" charset="0"/>
              </a:rPr>
              <a:t>TXT_FILES=$(wildcard books/*.txt) </a:t>
            </a:r>
          </a:p>
          <a:p>
            <a:pPr marL="360000" lvl="1" indent="0" eaLnBrk="0" fontAlgn="base" hangingPunct="0">
              <a:spcBef>
                <a:spcPct val="0"/>
              </a:spcBef>
              <a:spcAft>
                <a:spcPct val="0"/>
              </a:spcAft>
              <a:buSzTx/>
              <a:buNone/>
            </a:pPr>
            <a:endParaRPr lang="en-US" altLang="en-US" sz="1500" dirty="0">
              <a:latin typeface="Courier New" panose="02070309020205020404" pitchFamily="49" charset="0"/>
              <a:cs typeface="Courier New" panose="02070309020205020404" pitchFamily="49" charset="0"/>
            </a:endParaRPr>
          </a:p>
          <a:p>
            <a:pPr marL="360000" lvl="1" indent="0" eaLnBrk="0" fontAlgn="base" hangingPunct="0">
              <a:spcBef>
                <a:spcPct val="0"/>
              </a:spcBef>
              <a:spcAft>
                <a:spcPct val="0"/>
              </a:spcAft>
              <a:buSzTx/>
              <a:buNone/>
            </a:pPr>
            <a:r>
              <a:rPr lang="en-US" altLang="en-US" sz="1500" dirty="0">
                <a:latin typeface="Courier New" panose="02070309020205020404" pitchFamily="49" charset="0"/>
                <a:cs typeface="Courier New" panose="02070309020205020404" pitchFamily="49" charset="0"/>
              </a:rPr>
              <a:t>.PHONY : variables </a:t>
            </a:r>
          </a:p>
          <a:p>
            <a:pPr marL="360000" lvl="1" indent="0" eaLnBrk="0" fontAlgn="base" hangingPunct="0">
              <a:spcBef>
                <a:spcPct val="0"/>
              </a:spcBef>
              <a:spcAft>
                <a:spcPct val="0"/>
              </a:spcAft>
              <a:buSzTx/>
              <a:buNone/>
            </a:pPr>
            <a:r>
              <a:rPr lang="en-US" altLang="en-US" sz="1500" dirty="0">
                <a:latin typeface="Courier New" panose="02070309020205020404" pitchFamily="49" charset="0"/>
                <a:cs typeface="Courier New" panose="02070309020205020404" pitchFamily="49" charset="0"/>
              </a:rPr>
              <a:t>variables: </a:t>
            </a:r>
          </a:p>
          <a:p>
            <a:pPr marL="360000" lvl="1" indent="0" eaLnBrk="0" fontAlgn="base" hangingPunct="0">
              <a:spcBef>
                <a:spcPct val="0"/>
              </a:spcBef>
              <a:spcAft>
                <a:spcPct val="0"/>
              </a:spcAft>
              <a:buSzTx/>
              <a:buNone/>
            </a:pPr>
            <a:r>
              <a:rPr lang="en-US" altLang="en-US" sz="1500" dirty="0">
                <a:latin typeface="Courier New" panose="02070309020205020404" pitchFamily="49" charset="0"/>
                <a:cs typeface="Courier New" panose="02070309020205020404" pitchFamily="49" charset="0"/>
              </a:rPr>
              <a:t>	@echo TXT_FILES: $(TXT_FILES)</a:t>
            </a:r>
          </a:p>
          <a:p>
            <a:pPr marL="360000" lvl="1" indent="0" eaLnBrk="0" fontAlgn="base" hangingPunct="0">
              <a:spcBef>
                <a:spcPct val="0"/>
              </a:spcBef>
              <a:spcAft>
                <a:spcPct val="0"/>
              </a:spcAft>
              <a:buSzTx/>
              <a:buNone/>
            </a:pPr>
            <a:endParaRPr lang="en-US" altLang="en-US" sz="1500" dirty="0">
              <a:latin typeface="Courier New" panose="02070309020205020404" pitchFamily="49" charset="0"/>
              <a:cs typeface="Courier New" panose="02070309020205020404" pitchFamily="49" charset="0"/>
            </a:endParaRPr>
          </a:p>
          <a:p>
            <a:pPr marL="360000" lvl="1" indent="0" eaLnBrk="0" fontAlgn="base" hangingPunct="0">
              <a:spcBef>
                <a:spcPct val="0"/>
              </a:spcBef>
              <a:spcAft>
                <a:spcPct val="0"/>
              </a:spcAft>
              <a:buSzTx/>
              <a:buNone/>
            </a:pPr>
            <a:r>
              <a:rPr lang="en-US" altLang="en-US" sz="1500" dirty="0">
                <a:latin typeface="Courier New" panose="02070309020205020404" pitchFamily="49" charset="0"/>
                <a:cs typeface="Courier New" panose="02070309020205020404" pitchFamily="49" charset="0"/>
              </a:rPr>
              <a:t>$ make variables </a:t>
            </a:r>
          </a:p>
          <a:p>
            <a:pPr marL="360000" lvl="1" indent="0" eaLnBrk="0" fontAlgn="base" hangingPunct="0">
              <a:spcBef>
                <a:spcPct val="0"/>
              </a:spcBef>
              <a:spcAft>
                <a:spcPct val="0"/>
              </a:spcAft>
              <a:buSzTx/>
              <a:buNone/>
            </a:pPr>
            <a:r>
              <a:rPr lang="en-US" altLang="en-US" sz="1500" dirty="0">
                <a:latin typeface="Courier New" panose="02070309020205020404" pitchFamily="49" charset="0"/>
                <a:cs typeface="Courier New" panose="02070309020205020404" pitchFamily="49" charset="0"/>
              </a:rPr>
              <a:t>TXT_FILES: books/abyss.txt books/isles.txt books/last.txt books/sierra.txt </a:t>
            </a:r>
          </a:p>
          <a:p>
            <a:pPr marL="360000" lvl="1" indent="0" eaLnBrk="0" fontAlgn="base" hangingPunct="0">
              <a:spcBef>
                <a:spcPct val="0"/>
              </a:spcBef>
              <a:spcAft>
                <a:spcPct val="0"/>
              </a:spcAft>
              <a:buSzTx/>
              <a:buNone/>
            </a:pPr>
            <a:r>
              <a:rPr lang="en-US" altLang="en-US" sz="15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7833550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nl-BE" dirty="0" err="1"/>
              <a:t>Makefile</a:t>
            </a:r>
            <a:r>
              <a:rPr lang="pl-PL" dirty="0"/>
              <a:t>: </a:t>
            </a:r>
            <a:r>
              <a:rPr lang="en-US" dirty="0"/>
              <a:t>pattern substitution</a:t>
            </a:r>
            <a:endParaRPr lang="en-US" altLang="en-US" dirty="0"/>
          </a:p>
        </p:txBody>
      </p:sp>
      <p:sp>
        <p:nvSpPr>
          <p:cNvPr id="13315" name="Rectangle 3"/>
          <p:cNvSpPr>
            <a:spLocks noGrp="1" noChangeArrowheads="1"/>
          </p:cNvSpPr>
          <p:nvPr>
            <p:ph type="body" idx="1"/>
          </p:nvPr>
        </p:nvSpPr>
        <p:spPr>
          <a:xfrm>
            <a:off x="560614" y="1349998"/>
            <a:ext cx="8583386" cy="5175345"/>
          </a:xfrm>
        </p:spPr>
        <p:txBody>
          <a:bodyPr/>
          <a:lstStyle/>
          <a:p>
            <a:pPr eaLnBrk="0" fontAlgn="base" hangingPunct="0">
              <a:spcBef>
                <a:spcPct val="0"/>
              </a:spcBef>
              <a:spcAft>
                <a:spcPct val="0"/>
              </a:spcAft>
              <a:buClr>
                <a:schemeClr val="tx1"/>
              </a:buClr>
              <a:buSzTx/>
            </a:pPr>
            <a:r>
              <a:rPr lang="en-US" altLang="en-US" sz="1800" b="1" dirty="0" err="1">
                <a:solidFill>
                  <a:srgbClr val="1D8DB0"/>
                </a:solidFill>
                <a:latin typeface="Courier New" panose="02070309020205020404" pitchFamily="49" charset="0"/>
                <a:cs typeface="Courier New" panose="02070309020205020404" pitchFamily="49" charset="0"/>
              </a:rPr>
              <a:t>patsubst</a:t>
            </a:r>
            <a:r>
              <a:rPr lang="en-US" altLang="en-US" sz="1800" dirty="0">
                <a:solidFill>
                  <a:schemeClr val="tx1"/>
                </a:solidFill>
              </a:rPr>
              <a:t> (pattern substitution) takes a </a:t>
            </a:r>
            <a:r>
              <a:rPr lang="en-US" altLang="en-US" sz="1800" b="1" dirty="0">
                <a:solidFill>
                  <a:schemeClr val="tx1"/>
                </a:solidFill>
              </a:rPr>
              <a:t>pattern, a replacement string and a list of names</a:t>
            </a:r>
            <a:r>
              <a:rPr lang="en-US" altLang="en-US" sz="1800" dirty="0">
                <a:solidFill>
                  <a:schemeClr val="tx1"/>
                </a:solidFill>
              </a:rPr>
              <a:t> in that order; each name in the list that matches the pattern is replaced by the replacement string. Again, we can save the result in a variable. So, for example, we can rewrite our list of text files into a list of data files (files ending in .</a:t>
            </a:r>
            <a:r>
              <a:rPr lang="en-US" altLang="en-US" sz="1800" dirty="0" err="1">
                <a:solidFill>
                  <a:schemeClr val="tx1"/>
                </a:solidFill>
              </a:rPr>
              <a:t>dat</a:t>
            </a:r>
            <a:r>
              <a:rPr lang="en-US" altLang="en-US" sz="1800" dirty="0">
                <a:solidFill>
                  <a:schemeClr val="tx1"/>
                </a:solidFill>
              </a:rPr>
              <a:t>) and save these in a variable:</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DAT_FILES=$(</a:t>
            </a:r>
            <a:r>
              <a:rPr lang="en-US" altLang="en-US" sz="1800" dirty="0" err="1">
                <a:solidFill>
                  <a:schemeClr val="tx1"/>
                </a:solidFill>
                <a:latin typeface="Courier New" panose="02070309020205020404" pitchFamily="49" charset="0"/>
                <a:cs typeface="Courier New" panose="02070309020205020404" pitchFamily="49" charset="0"/>
              </a:rPr>
              <a:t>patsubst</a:t>
            </a:r>
            <a:r>
              <a:rPr lang="en-US" altLang="en-US" sz="1800" dirty="0">
                <a:solidFill>
                  <a:schemeClr val="tx1"/>
                </a:solidFill>
                <a:latin typeface="Courier New" panose="02070309020205020404" pitchFamily="49" charset="0"/>
                <a:cs typeface="Courier New" panose="02070309020205020404" pitchFamily="49" charset="0"/>
              </a:rPr>
              <a:t> books/%.txt,%.dat, $(TXT_FILES)) </a:t>
            </a:r>
          </a:p>
          <a:p>
            <a:pPr eaLnBrk="0" fontAlgn="base" hangingPunct="0">
              <a:spcBef>
                <a:spcPct val="0"/>
              </a:spcBef>
              <a:spcAft>
                <a:spcPct val="0"/>
              </a:spcAft>
              <a:buSzTx/>
            </a:pPr>
            <a:endParaRPr lang="en-US" altLang="en-US" sz="1800" dirty="0">
              <a:solidFill>
                <a:schemeClr val="tx1"/>
              </a:solidFill>
            </a:endParaRPr>
          </a:p>
          <a:p>
            <a:pPr eaLnBrk="0" fontAlgn="base" hangingPunct="0">
              <a:spcBef>
                <a:spcPct val="0"/>
              </a:spcBef>
              <a:spcAft>
                <a:spcPct val="0"/>
              </a:spcAft>
              <a:buSzTx/>
            </a:pPr>
            <a:r>
              <a:rPr lang="en-US" altLang="en-US" sz="1800" dirty="0">
                <a:solidFill>
                  <a:schemeClr val="tx1"/>
                </a:solidFill>
              </a:rPr>
              <a:t>We can extend variables to show the value of </a:t>
            </a:r>
            <a:r>
              <a:rPr lang="en-US" altLang="en-US" sz="1800" dirty="0">
                <a:solidFill>
                  <a:schemeClr val="tx1"/>
                </a:solidFill>
                <a:latin typeface="Courier New" panose="02070309020205020404" pitchFamily="49" charset="0"/>
                <a:cs typeface="Courier New" panose="02070309020205020404" pitchFamily="49" charset="0"/>
              </a:rPr>
              <a:t>DAT_FILES</a:t>
            </a:r>
            <a:r>
              <a:rPr lang="en-US" altLang="en-US" sz="1800" dirty="0">
                <a:solidFill>
                  <a:schemeClr val="tx1"/>
                </a:solidFill>
              </a:rPr>
              <a:t> too:</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.PHONY : variables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variables: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@echo TXT_FILES: $(TXT_FILES)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@echo DAT_FILES: $(DAT_FILES) </a:t>
            </a:r>
          </a:p>
          <a:p>
            <a:pPr marL="285750" indent="-285750" eaLnBrk="0" fontAlgn="base" hangingPunct="0">
              <a:spcBef>
                <a:spcPct val="0"/>
              </a:spcBef>
              <a:spcAft>
                <a:spcPct val="0"/>
              </a:spcAft>
              <a:buSzTx/>
            </a:pPr>
            <a:r>
              <a:rPr lang="en-US" altLang="en-US" sz="1800" dirty="0">
                <a:solidFill>
                  <a:schemeClr val="tx1"/>
                </a:solidFill>
              </a:rPr>
              <a:t>If we run Make,</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make variables </a:t>
            </a:r>
          </a:p>
          <a:p>
            <a:pPr marL="360000" lvl="1" indent="0" eaLnBrk="0" fontAlgn="base" hangingPunct="0">
              <a:spcBef>
                <a:spcPct val="0"/>
              </a:spcBef>
              <a:spcAft>
                <a:spcPct val="0"/>
              </a:spcAft>
              <a:buSzTx/>
              <a:buNone/>
            </a:pPr>
            <a:r>
              <a:rPr lang="en-US" altLang="en-US" sz="1800" dirty="0">
                <a:solidFill>
                  <a:schemeClr val="tx1"/>
                </a:solidFill>
              </a:rPr>
              <a:t>then we get:</a:t>
            </a:r>
          </a:p>
          <a:p>
            <a:pPr marL="0" indent="0" eaLnBrk="0" fontAlgn="base" hangingPunct="0">
              <a:spcBef>
                <a:spcPct val="0"/>
              </a:spcBef>
              <a:spcAft>
                <a:spcPct val="0"/>
              </a:spcAft>
              <a:buSzTx/>
              <a:buNone/>
            </a:pPr>
            <a:r>
              <a:rPr lang="en-US" altLang="en-US" sz="1500" dirty="0">
                <a:solidFill>
                  <a:schemeClr val="tx1"/>
                </a:solidFill>
                <a:latin typeface="Courier New" panose="02070309020205020404" pitchFamily="49" charset="0"/>
                <a:cs typeface="Courier New" panose="02070309020205020404" pitchFamily="49" charset="0"/>
              </a:rPr>
              <a:t>TXT_FILES: books/abyss.txt books/isles.txt books/last.txt books/sierra.txt </a:t>
            </a:r>
          </a:p>
          <a:p>
            <a:pPr marL="0" indent="0" eaLnBrk="0" fontAlgn="base" hangingPunct="0">
              <a:spcBef>
                <a:spcPct val="0"/>
              </a:spcBef>
              <a:spcAft>
                <a:spcPct val="0"/>
              </a:spcAft>
              <a:buSzTx/>
              <a:buNone/>
            </a:pPr>
            <a:r>
              <a:rPr lang="en-US" altLang="en-US" sz="1500" dirty="0">
                <a:solidFill>
                  <a:schemeClr val="tx1"/>
                </a:solidFill>
                <a:latin typeface="Courier New" panose="02070309020205020404" pitchFamily="49" charset="0"/>
                <a:cs typeface="Courier New" panose="02070309020205020404" pitchFamily="49" charset="0"/>
              </a:rPr>
              <a:t>DAT_FILES: abyss.dat isles.dat last.dat sierra.dat </a:t>
            </a:r>
          </a:p>
          <a:p>
            <a:pPr marL="285750" indent="-285750" eaLnBrk="0" fontAlgn="base" hangingPunct="0">
              <a:spcBef>
                <a:spcPct val="0"/>
              </a:spcBef>
              <a:spcAft>
                <a:spcPct val="0"/>
              </a:spcAft>
              <a:buSzTx/>
            </a:pPr>
            <a:r>
              <a:rPr lang="en-US" altLang="en-US" sz="1800" dirty="0">
                <a:solidFill>
                  <a:schemeClr val="tx1"/>
                </a:solidFill>
              </a:rPr>
              <a:t>Now, </a:t>
            </a:r>
            <a:r>
              <a:rPr lang="en-US" altLang="en-US" sz="1800" dirty="0">
                <a:solidFill>
                  <a:schemeClr val="tx1"/>
                </a:solidFill>
                <a:latin typeface="Courier New" panose="02070309020205020404" pitchFamily="49" charset="0"/>
                <a:cs typeface="Courier New" panose="02070309020205020404" pitchFamily="49" charset="0"/>
              </a:rPr>
              <a:t>sierra.txt</a:t>
            </a:r>
            <a:r>
              <a:rPr lang="en-US" altLang="en-US" sz="1800" dirty="0">
                <a:solidFill>
                  <a:schemeClr val="tx1"/>
                </a:solidFill>
              </a:rPr>
              <a:t> is processed too.</a:t>
            </a:r>
          </a:p>
        </p:txBody>
      </p:sp>
      <p:sp>
        <p:nvSpPr>
          <p:cNvPr id="2" name="Slide Number Placeholder 1"/>
          <p:cNvSpPr>
            <a:spLocks noGrp="1"/>
          </p:cNvSpPr>
          <p:nvPr>
            <p:ph type="sldNum" sz="quarter" idx="12"/>
          </p:nvPr>
        </p:nvSpPr>
        <p:spPr/>
        <p:txBody>
          <a:bodyPr/>
          <a:lstStyle/>
          <a:p>
            <a:fld id="{F35D8031-C8E5-48F8-A3B6-81643B27A3AF}" type="slidenum">
              <a:rPr lang="nl-BE" smtClean="0"/>
              <a:pPr/>
              <a:t>84</a:t>
            </a:fld>
            <a:endParaRPr lang="nl-BE" dirty="0"/>
          </a:p>
        </p:txBody>
      </p:sp>
    </p:spTree>
    <p:extLst>
      <p:ext uri="{BB962C8B-B14F-4D97-AF65-F5344CB8AC3E}">
        <p14:creationId xmlns:p14="http://schemas.microsoft.com/office/powerpoint/2010/main" val="267896744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nl-BE" dirty="0" err="1"/>
              <a:t>Makefile</a:t>
            </a:r>
            <a:r>
              <a:rPr lang="pl-PL" dirty="0"/>
              <a:t>: </a:t>
            </a:r>
            <a:r>
              <a:rPr lang="en-US" dirty="0"/>
              <a:t>pattern substitution</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With these we can rewrite clean and </a:t>
            </a:r>
            <a:r>
              <a:rPr lang="en-US" altLang="en-US" sz="1800" dirty="0" err="1">
                <a:solidFill>
                  <a:schemeClr val="tx1"/>
                </a:solidFill>
              </a:rPr>
              <a:t>dats</a:t>
            </a:r>
            <a:r>
              <a:rPr lang="en-US" altLang="en-US" sz="1800" dirty="0">
                <a:solidFill>
                  <a:schemeClr val="tx1"/>
                </a:solidFill>
              </a:rPr>
              <a:t>:</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.PHONY : </a:t>
            </a:r>
            <a:r>
              <a:rPr lang="en-US" altLang="en-US" sz="1800" dirty="0" err="1">
                <a:solidFill>
                  <a:schemeClr val="tx1"/>
                </a:solidFill>
                <a:latin typeface="Courier New" panose="02070309020205020404" pitchFamily="49" charset="0"/>
                <a:cs typeface="Courier New" panose="02070309020205020404" pitchFamily="49" charset="0"/>
              </a:rPr>
              <a:t>dats</a:t>
            </a:r>
            <a:r>
              <a:rPr lang="en-US" altLang="en-US" sz="1800" dirty="0">
                <a:solidFill>
                  <a:schemeClr val="tx1"/>
                </a:solidFill>
                <a:latin typeface="Courier New" panose="02070309020205020404" pitchFamily="49" charset="0"/>
                <a:cs typeface="Courier New" panose="02070309020205020404" pitchFamily="49" charset="0"/>
              </a:rPr>
              <a:t> </a:t>
            </a:r>
          </a:p>
          <a:p>
            <a:pPr marL="360000" lvl="1" indent="0" eaLnBrk="0" fontAlgn="base" hangingPunct="0">
              <a:spcBef>
                <a:spcPct val="0"/>
              </a:spcBef>
              <a:spcAft>
                <a:spcPct val="0"/>
              </a:spcAft>
              <a:buSzTx/>
              <a:buNone/>
            </a:pPr>
            <a:r>
              <a:rPr lang="en-US" altLang="en-US" sz="1800" dirty="0" err="1">
                <a:solidFill>
                  <a:schemeClr val="tx1"/>
                </a:solidFill>
                <a:latin typeface="Courier New" panose="02070309020205020404" pitchFamily="49" charset="0"/>
                <a:cs typeface="Courier New" panose="02070309020205020404" pitchFamily="49" charset="0"/>
              </a:rPr>
              <a:t>dats</a:t>
            </a:r>
            <a:r>
              <a:rPr lang="en-US" altLang="en-US" sz="1800" dirty="0">
                <a:solidFill>
                  <a:schemeClr val="tx1"/>
                </a:solidFill>
                <a:latin typeface="Courier New" panose="02070309020205020404" pitchFamily="49" charset="0"/>
                <a:cs typeface="Courier New" panose="02070309020205020404" pitchFamily="49" charset="0"/>
              </a:rPr>
              <a:t> : $(DAT_FILES)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.PHONY : clean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clean :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a:t>
            </a:r>
            <a:r>
              <a:rPr lang="en-US" altLang="en-US" sz="1800" dirty="0" err="1">
                <a:solidFill>
                  <a:schemeClr val="tx1"/>
                </a:solidFill>
                <a:latin typeface="Courier New" panose="02070309020205020404" pitchFamily="49" charset="0"/>
                <a:cs typeface="Courier New" panose="02070309020205020404" pitchFamily="49" charset="0"/>
              </a:rPr>
              <a:t>rm</a:t>
            </a:r>
            <a:r>
              <a:rPr lang="en-US" altLang="en-US" sz="1800" dirty="0">
                <a:solidFill>
                  <a:schemeClr val="tx1"/>
                </a:solidFill>
                <a:latin typeface="Courier New" panose="02070309020205020404" pitchFamily="49" charset="0"/>
                <a:cs typeface="Courier New" panose="02070309020205020404" pitchFamily="49" charset="0"/>
              </a:rPr>
              <a:t> -f $(DAT_FILES)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a:t>
            </a:r>
            <a:r>
              <a:rPr lang="en-US" altLang="en-US" sz="1800" dirty="0" err="1">
                <a:solidFill>
                  <a:schemeClr val="tx1"/>
                </a:solidFill>
                <a:latin typeface="Courier New" panose="02070309020205020404" pitchFamily="49" charset="0"/>
                <a:cs typeface="Courier New" panose="02070309020205020404" pitchFamily="49" charset="0"/>
              </a:rPr>
              <a:t>rm</a:t>
            </a:r>
            <a:r>
              <a:rPr lang="en-US" altLang="en-US" sz="1800" dirty="0">
                <a:solidFill>
                  <a:schemeClr val="tx1"/>
                </a:solidFill>
                <a:latin typeface="Courier New" panose="02070309020205020404" pitchFamily="49" charset="0"/>
                <a:cs typeface="Courier New" panose="02070309020205020404" pitchFamily="49" charset="0"/>
              </a:rPr>
              <a:t> -f results.txt </a:t>
            </a:r>
          </a:p>
          <a:p>
            <a:pPr eaLnBrk="0" fontAlgn="base" hangingPunct="0">
              <a:spcBef>
                <a:spcPct val="0"/>
              </a:spcBef>
              <a:spcAft>
                <a:spcPct val="0"/>
              </a:spcAft>
              <a:buSzTx/>
            </a:pPr>
            <a:r>
              <a:rPr lang="en-US" altLang="en-US" sz="1800" dirty="0">
                <a:solidFill>
                  <a:schemeClr val="tx1"/>
                </a:solidFill>
              </a:rPr>
              <a:t>Let’s also tidy up the </a:t>
            </a:r>
            <a:r>
              <a:rPr lang="en-US" altLang="en-US" sz="1800" dirty="0">
                <a:solidFill>
                  <a:schemeClr val="tx1"/>
                </a:solidFill>
                <a:latin typeface="Courier New" panose="02070309020205020404" pitchFamily="49" charset="0"/>
                <a:cs typeface="Courier New" panose="02070309020205020404" pitchFamily="49" charset="0"/>
              </a:rPr>
              <a:t>%.dat </a:t>
            </a:r>
            <a:r>
              <a:rPr lang="en-US" altLang="en-US" sz="1800" dirty="0">
                <a:solidFill>
                  <a:schemeClr val="tx1"/>
                </a:solidFill>
              </a:rPr>
              <a:t>rule by using the automatic variable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a:solidFill>
                  <a:schemeClr val="tx1"/>
                </a:solidFill>
              </a:rPr>
              <a:t> instead of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err="1">
                <a:solidFill>
                  <a:schemeClr val="tx1"/>
                </a:solidFill>
                <a:latin typeface="Courier New" panose="02070309020205020404" pitchFamily="49" charset="0"/>
                <a:cs typeface="Courier New" panose="02070309020205020404" pitchFamily="49" charset="0"/>
              </a:rPr>
              <a:t>dat</a:t>
            </a:r>
            <a:r>
              <a:rPr lang="en-US" altLang="en-US" sz="1800" dirty="0">
                <a:solidFill>
                  <a:schemeClr val="tx1"/>
                </a:solidFill>
              </a:rPr>
              <a:t>:</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%.dat : books/%.txt $(COUNT_SRC)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$(COUNT_EXE) $&lt; $@ </a:t>
            </a:r>
          </a:p>
          <a:p>
            <a:pPr eaLnBrk="0" fontAlgn="base" hangingPunct="0">
              <a:spcBef>
                <a:spcPct val="0"/>
              </a:spcBef>
              <a:spcAft>
                <a:spcPct val="0"/>
              </a:spcAft>
              <a:buSzTx/>
            </a:pPr>
            <a:r>
              <a:rPr lang="en-US" altLang="en-US" sz="1800" dirty="0">
                <a:solidFill>
                  <a:schemeClr val="tx1"/>
                </a:solidFill>
              </a:rPr>
              <a:t>Let’s check:</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make clean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make </a:t>
            </a:r>
            <a:r>
              <a:rPr lang="en-US" altLang="en-US" sz="1600" dirty="0" err="1">
                <a:solidFill>
                  <a:schemeClr val="tx1"/>
                </a:solidFill>
                <a:latin typeface="Courier New" panose="02070309020205020404" pitchFamily="49" charset="0"/>
                <a:cs typeface="Courier New" panose="02070309020205020404" pitchFamily="49" charset="0"/>
              </a:rPr>
              <a:t>dats</a:t>
            </a:r>
            <a:r>
              <a:rPr lang="en-US" altLang="en-US" sz="1600" dirty="0">
                <a:solidFill>
                  <a:schemeClr val="tx1"/>
                </a:solidFill>
                <a:latin typeface="Courier New" panose="02070309020205020404" pitchFamily="49" charset="0"/>
                <a:cs typeface="Courier New" panose="02070309020205020404" pitchFamily="49" charset="0"/>
              </a:rPr>
              <a:t> </a:t>
            </a:r>
          </a:p>
          <a:p>
            <a:pPr marL="360000" lvl="1" indent="0" eaLnBrk="0" fontAlgn="base" hangingPunct="0">
              <a:spcBef>
                <a:spcPct val="0"/>
              </a:spcBef>
              <a:spcAft>
                <a:spcPct val="0"/>
              </a:spcAft>
              <a:buSzTx/>
              <a:buNone/>
            </a:pPr>
            <a:r>
              <a:rPr lang="en-US" altLang="en-US" sz="1800" dirty="0">
                <a:solidFill>
                  <a:schemeClr val="tx1"/>
                </a:solidFill>
              </a:rPr>
              <a:t>We get:</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python wordcount.py books/abyss.txt abyss.dat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python wordcount.py books/isles.txt isles.dat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python wordcount.py books/last.txt last.dat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python wordcount.py books/sierra.txt sierra.dat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85</a:t>
            </a:fld>
            <a:endParaRPr lang="nl-BE" dirty="0"/>
          </a:p>
        </p:txBody>
      </p:sp>
    </p:spTree>
    <p:extLst>
      <p:ext uri="{BB962C8B-B14F-4D97-AF65-F5344CB8AC3E}">
        <p14:creationId xmlns:p14="http://schemas.microsoft.com/office/powerpoint/2010/main" val="11635190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nl-BE" dirty="0" err="1"/>
              <a:t>Makefile</a:t>
            </a:r>
            <a:r>
              <a:rPr lang="pl-PL" dirty="0"/>
              <a:t>: </a:t>
            </a:r>
            <a:r>
              <a:rPr lang="en-US" dirty="0"/>
              <a:t>pattern substitution</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We can also rewrite </a:t>
            </a:r>
            <a:r>
              <a:rPr lang="en-US" altLang="en-US" sz="1800" dirty="0">
                <a:solidFill>
                  <a:schemeClr val="tx1"/>
                </a:solidFill>
                <a:latin typeface="Courier New" panose="02070309020205020404" pitchFamily="49" charset="0"/>
                <a:cs typeface="Courier New" panose="02070309020205020404" pitchFamily="49" charset="0"/>
              </a:rPr>
              <a:t>results.txt</a:t>
            </a:r>
            <a:r>
              <a:rPr lang="en-US" altLang="en-US" sz="1800" dirty="0">
                <a:solidFill>
                  <a:schemeClr val="tx1"/>
                </a:solidFill>
              </a:rPr>
              <a:t>:</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results.txt : $(DAT_FILES) $(ZIPF_SRC)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$(ZIPF_EXE) $(DAT_FILES) &gt; $@ </a:t>
            </a:r>
          </a:p>
          <a:p>
            <a:pPr eaLnBrk="0" fontAlgn="base" hangingPunct="0">
              <a:spcBef>
                <a:spcPct val="0"/>
              </a:spcBef>
              <a:spcAft>
                <a:spcPct val="0"/>
              </a:spcAft>
              <a:buSzTx/>
            </a:pPr>
            <a:r>
              <a:rPr lang="en-US" altLang="en-US" sz="1800" dirty="0">
                <a:solidFill>
                  <a:schemeClr val="tx1"/>
                </a:solidFill>
              </a:rPr>
              <a:t>If we re-run Make:</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make clean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make results.txt </a:t>
            </a:r>
          </a:p>
          <a:p>
            <a:pPr marL="360000" lvl="1" indent="0" eaLnBrk="0" fontAlgn="base" hangingPunct="0">
              <a:spcBef>
                <a:spcPct val="0"/>
              </a:spcBef>
              <a:spcAft>
                <a:spcPct val="0"/>
              </a:spcAft>
              <a:buSzTx/>
              <a:buNone/>
            </a:pPr>
            <a:r>
              <a:rPr lang="en-US" altLang="en-US" sz="1800" dirty="0">
                <a:solidFill>
                  <a:schemeClr val="tx1"/>
                </a:solidFill>
              </a:rPr>
              <a:t>We get:</a:t>
            </a:r>
          </a:p>
          <a:p>
            <a:pPr marL="360000" lvl="1" indent="0" eaLnBrk="0" fontAlgn="base" hangingPunct="0">
              <a:spcBef>
                <a:spcPct val="0"/>
              </a:spcBef>
              <a:spcAft>
                <a:spcPct val="0"/>
              </a:spcAft>
              <a:buSzTx/>
              <a:buNone/>
            </a:pPr>
            <a:r>
              <a:rPr lang="en-US" altLang="en-US" sz="1400" dirty="0">
                <a:solidFill>
                  <a:schemeClr val="tx1"/>
                </a:solidFill>
                <a:latin typeface="Courier New" panose="02070309020205020404" pitchFamily="49" charset="0"/>
                <a:cs typeface="Courier New" panose="02070309020205020404" pitchFamily="49" charset="0"/>
              </a:rPr>
              <a:t>python wordcount.py books/abyss.txt abyss.dat </a:t>
            </a:r>
          </a:p>
          <a:p>
            <a:pPr marL="360000" lvl="1" indent="0" eaLnBrk="0" fontAlgn="base" hangingPunct="0">
              <a:spcBef>
                <a:spcPct val="0"/>
              </a:spcBef>
              <a:spcAft>
                <a:spcPct val="0"/>
              </a:spcAft>
              <a:buSzTx/>
              <a:buNone/>
            </a:pPr>
            <a:r>
              <a:rPr lang="en-US" altLang="en-US" sz="1400" dirty="0">
                <a:solidFill>
                  <a:schemeClr val="tx1"/>
                </a:solidFill>
                <a:latin typeface="Courier New" panose="02070309020205020404" pitchFamily="49" charset="0"/>
                <a:cs typeface="Courier New" panose="02070309020205020404" pitchFamily="49" charset="0"/>
              </a:rPr>
              <a:t>python wordcount.py books/isles.txt isles.dat </a:t>
            </a:r>
          </a:p>
          <a:p>
            <a:pPr marL="360000" lvl="1" indent="0" eaLnBrk="0" fontAlgn="base" hangingPunct="0">
              <a:spcBef>
                <a:spcPct val="0"/>
              </a:spcBef>
              <a:spcAft>
                <a:spcPct val="0"/>
              </a:spcAft>
              <a:buSzTx/>
              <a:buNone/>
            </a:pPr>
            <a:r>
              <a:rPr lang="en-US" altLang="en-US" sz="1400" dirty="0">
                <a:solidFill>
                  <a:schemeClr val="tx1"/>
                </a:solidFill>
                <a:latin typeface="Courier New" panose="02070309020205020404" pitchFamily="49" charset="0"/>
                <a:cs typeface="Courier New" panose="02070309020205020404" pitchFamily="49" charset="0"/>
              </a:rPr>
              <a:t>python wordcount.py books/last.txt last.dat </a:t>
            </a:r>
          </a:p>
          <a:p>
            <a:pPr marL="360000" lvl="1" indent="0" eaLnBrk="0" fontAlgn="base" hangingPunct="0">
              <a:spcBef>
                <a:spcPct val="0"/>
              </a:spcBef>
              <a:spcAft>
                <a:spcPct val="0"/>
              </a:spcAft>
              <a:buSzTx/>
              <a:buNone/>
            </a:pPr>
            <a:r>
              <a:rPr lang="en-US" altLang="en-US" sz="1400" dirty="0">
                <a:solidFill>
                  <a:schemeClr val="tx1"/>
                </a:solidFill>
                <a:latin typeface="Courier New" panose="02070309020205020404" pitchFamily="49" charset="0"/>
                <a:cs typeface="Courier New" panose="02070309020205020404" pitchFamily="49" charset="0"/>
              </a:rPr>
              <a:t>python wordcount.py books/sierra.txt sierra.dat </a:t>
            </a:r>
          </a:p>
          <a:p>
            <a:pPr marL="360000" lvl="1" indent="0" eaLnBrk="0" fontAlgn="base" hangingPunct="0">
              <a:spcBef>
                <a:spcPct val="0"/>
              </a:spcBef>
              <a:spcAft>
                <a:spcPct val="0"/>
              </a:spcAft>
              <a:buSzTx/>
              <a:buNone/>
            </a:pPr>
            <a:r>
              <a:rPr lang="en-US" altLang="en-US" sz="1400" dirty="0">
                <a:solidFill>
                  <a:schemeClr val="tx1"/>
                </a:solidFill>
                <a:latin typeface="Courier New" panose="02070309020205020404" pitchFamily="49" charset="0"/>
                <a:cs typeface="Courier New" panose="02070309020205020404" pitchFamily="49" charset="0"/>
              </a:rPr>
              <a:t>python zipf_test.py last.dat isles.dat abyss.dat sierra.dat &gt; results.txt </a:t>
            </a:r>
          </a:p>
          <a:p>
            <a:pPr eaLnBrk="0" fontAlgn="base" hangingPunct="0">
              <a:spcBef>
                <a:spcPct val="0"/>
              </a:spcBef>
              <a:spcAft>
                <a:spcPct val="0"/>
              </a:spcAft>
              <a:buSzTx/>
            </a:pPr>
            <a:r>
              <a:rPr lang="en-US" altLang="en-US" sz="1800" dirty="0">
                <a:solidFill>
                  <a:schemeClr val="tx1"/>
                </a:solidFill>
              </a:rPr>
              <a:t>Let’s check the results.txt file:</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cat results.txt </a:t>
            </a:r>
          </a:p>
          <a:p>
            <a:pPr marL="630000" lvl="2" indent="0" eaLnBrk="0" fontAlgn="base" hangingPunct="0">
              <a:spcBef>
                <a:spcPct val="0"/>
              </a:spcBef>
              <a:spcAft>
                <a:spcPct val="0"/>
              </a:spcAft>
              <a:buNone/>
            </a:pPr>
            <a:r>
              <a:rPr lang="en-US" altLang="en-US" sz="1600" dirty="0">
                <a:solidFill>
                  <a:schemeClr val="tx1"/>
                </a:solidFill>
                <a:latin typeface="Courier New" panose="02070309020205020404" pitchFamily="49" charset="0"/>
                <a:cs typeface="Courier New" panose="02070309020205020404" pitchFamily="49" charset="0"/>
              </a:rPr>
              <a:t>Book   First  Second  Ratio </a:t>
            </a:r>
          </a:p>
          <a:p>
            <a:pPr marL="630000" lvl="2" indent="0" eaLnBrk="0" fontAlgn="base" hangingPunct="0">
              <a:spcBef>
                <a:spcPct val="0"/>
              </a:spcBef>
              <a:spcAft>
                <a:spcPct val="0"/>
              </a:spcAft>
              <a:buNone/>
            </a:pPr>
            <a:r>
              <a:rPr lang="en-US" altLang="en-US" sz="1600" dirty="0">
                <a:solidFill>
                  <a:schemeClr val="tx1"/>
                </a:solidFill>
                <a:latin typeface="Courier New" panose="02070309020205020404" pitchFamily="49" charset="0"/>
                <a:cs typeface="Courier New" panose="02070309020205020404" pitchFamily="49" charset="0"/>
              </a:rPr>
              <a:t>abyss  4044   2807    1.44 </a:t>
            </a:r>
          </a:p>
          <a:p>
            <a:pPr marL="630000" lvl="2" indent="0" eaLnBrk="0" fontAlgn="base" hangingPunct="0">
              <a:spcBef>
                <a:spcPct val="0"/>
              </a:spcBef>
              <a:spcAft>
                <a:spcPct val="0"/>
              </a:spcAft>
              <a:buNone/>
            </a:pPr>
            <a:r>
              <a:rPr lang="en-US" altLang="en-US" sz="1600" dirty="0">
                <a:solidFill>
                  <a:schemeClr val="tx1"/>
                </a:solidFill>
                <a:latin typeface="Courier New" panose="02070309020205020404" pitchFamily="49" charset="0"/>
                <a:cs typeface="Courier New" panose="02070309020205020404" pitchFamily="49" charset="0"/>
              </a:rPr>
              <a:t>isles  3822   2460    1.55 </a:t>
            </a:r>
          </a:p>
          <a:p>
            <a:pPr marL="630000" lvl="2" indent="0" eaLnBrk="0" fontAlgn="base" hangingPunct="0">
              <a:spcBef>
                <a:spcPct val="0"/>
              </a:spcBef>
              <a:spcAft>
                <a:spcPct val="0"/>
              </a:spcAft>
              <a:buNone/>
            </a:pPr>
            <a:r>
              <a:rPr lang="en-US" altLang="en-US" sz="1600" dirty="0">
                <a:solidFill>
                  <a:schemeClr val="tx1"/>
                </a:solidFill>
                <a:latin typeface="Courier New" panose="02070309020205020404" pitchFamily="49" charset="0"/>
                <a:cs typeface="Courier New" panose="02070309020205020404" pitchFamily="49" charset="0"/>
              </a:rPr>
              <a:t>last   12244  5566    2.20 </a:t>
            </a:r>
          </a:p>
          <a:p>
            <a:pPr marL="630000" lvl="2" indent="0" eaLnBrk="0" fontAlgn="base" hangingPunct="0">
              <a:spcBef>
                <a:spcPct val="0"/>
              </a:spcBef>
              <a:spcAft>
                <a:spcPct val="0"/>
              </a:spcAft>
              <a:buNone/>
            </a:pPr>
            <a:r>
              <a:rPr lang="en-US" altLang="en-US" sz="1600" dirty="0">
                <a:solidFill>
                  <a:schemeClr val="tx1"/>
                </a:solidFill>
                <a:latin typeface="Courier New" panose="02070309020205020404" pitchFamily="49" charset="0"/>
                <a:cs typeface="Courier New" panose="02070309020205020404" pitchFamily="49" charset="0"/>
              </a:rPr>
              <a:t>sierra 4242   2469    1.72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86</a:t>
            </a:fld>
            <a:endParaRPr lang="nl-BE" dirty="0"/>
          </a:p>
        </p:txBody>
      </p:sp>
      <p:sp>
        <p:nvSpPr>
          <p:cNvPr id="3" name="TextBox 2"/>
          <p:cNvSpPr txBox="1"/>
          <p:nvPr/>
        </p:nvSpPr>
        <p:spPr>
          <a:xfrm>
            <a:off x="4708927" y="4437491"/>
            <a:ext cx="4176464" cy="1477328"/>
          </a:xfrm>
          <a:prstGeom prst="rect">
            <a:avLst/>
          </a:prstGeom>
          <a:noFill/>
          <a:ln w="19050">
            <a:solidFill>
              <a:schemeClr val="accent1"/>
            </a:solidFill>
          </a:ln>
        </p:spPr>
        <p:txBody>
          <a:bodyPr wrap="square" rtlCol="0">
            <a:spAutoFit/>
          </a:bodyPr>
          <a:lstStyle/>
          <a:p>
            <a:r>
              <a:rPr lang="en-US" sz="1500" dirty="0"/>
              <a:t>So the range of the ratios of occurrences of the two most frequent words in our books is indeed around 2, as predicted by </a:t>
            </a:r>
            <a:r>
              <a:rPr lang="en-US" sz="1500" dirty="0" err="1"/>
              <a:t>Zipf’s</a:t>
            </a:r>
            <a:r>
              <a:rPr lang="en-US" sz="1500" dirty="0"/>
              <a:t> Law, i.e., the most frequently-occurring word occurs approximately twice as often as the second most frequent word.</a:t>
            </a:r>
          </a:p>
        </p:txBody>
      </p:sp>
    </p:spTree>
    <p:extLst>
      <p:ext uri="{BB962C8B-B14F-4D97-AF65-F5344CB8AC3E}">
        <p14:creationId xmlns:p14="http://schemas.microsoft.com/office/powerpoint/2010/main" val="4212252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nl-BE" dirty="0" err="1"/>
              <a:t>Makefile</a:t>
            </a:r>
            <a:r>
              <a:rPr lang="pl-PL" dirty="0"/>
              <a:t>: </a:t>
            </a:r>
            <a:r>
              <a:rPr lang="en-US" dirty="0"/>
              <a:t>pattern substitution</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0" lvl="0" indent="0" eaLnBrk="0" fontAlgn="base" hangingPunct="0">
              <a:spcBef>
                <a:spcPct val="0"/>
              </a:spcBef>
              <a:spcAft>
                <a:spcPct val="0"/>
              </a:spcAft>
              <a:buSzTx/>
              <a:buNone/>
            </a:pPr>
            <a:r>
              <a:rPr lang="en-US" altLang="en-US" sz="1800" dirty="0">
                <a:solidFill>
                  <a:schemeClr val="tx1"/>
                </a:solidFill>
              </a:rPr>
              <a:t>Final </a:t>
            </a:r>
            <a:r>
              <a:rPr lang="en-US" altLang="en-US" sz="1800" dirty="0" err="1">
                <a:solidFill>
                  <a:schemeClr val="tx1"/>
                </a:solidFill>
              </a:rPr>
              <a:t>Makefile</a:t>
            </a:r>
            <a:r>
              <a:rPr lang="en-US" altLang="en-US" sz="1800" dirty="0">
                <a:solidFill>
                  <a:schemeClr val="tx1"/>
                </a:solidFill>
              </a:rPr>
              <a:t>:</a:t>
            </a:r>
          </a:p>
          <a:p>
            <a:pPr marL="360000" lvl="1" indent="0">
              <a:spcBef>
                <a:spcPts val="0"/>
              </a:spcBef>
              <a:buNone/>
            </a:pPr>
            <a:r>
              <a:rPr lang="en-US" sz="1300" dirty="0">
                <a:latin typeface="Courier New" panose="02070309020205020404" pitchFamily="49" charset="0"/>
                <a:cs typeface="Courier New" panose="02070309020205020404" pitchFamily="49" charset="0"/>
              </a:rPr>
              <a:t>include config.mk</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p>
          <a:p>
            <a:pPr marL="360000" lvl="1" indent="0">
              <a:spcBef>
                <a:spcPts val="0"/>
              </a:spcBef>
              <a:buNone/>
            </a:pPr>
            <a:r>
              <a:rPr lang="en-US" sz="1300" dirty="0">
                <a:latin typeface="Courier New" panose="02070309020205020404" pitchFamily="49" charset="0"/>
                <a:cs typeface="Courier New" panose="02070309020205020404" pitchFamily="49" charset="0"/>
              </a:rPr>
              <a:t>TXT_FILES=$(wildcard books/*.txt)</a:t>
            </a:r>
          </a:p>
          <a:p>
            <a:pPr marL="360000" lvl="1" indent="0">
              <a:spcBef>
                <a:spcPts val="0"/>
              </a:spcBef>
              <a:buNone/>
            </a:pPr>
            <a:r>
              <a:rPr lang="en-US" sz="1300" dirty="0">
                <a:latin typeface="Courier New" panose="02070309020205020404" pitchFamily="49" charset="0"/>
                <a:cs typeface="Courier New" panose="02070309020205020404" pitchFamily="49" charset="0"/>
              </a:rPr>
              <a:t>DAT_FILES=$(</a:t>
            </a:r>
            <a:r>
              <a:rPr lang="en-US" sz="1300" dirty="0" err="1">
                <a:latin typeface="Courier New" panose="02070309020205020404" pitchFamily="49" charset="0"/>
                <a:cs typeface="Courier New" panose="02070309020205020404" pitchFamily="49" charset="0"/>
              </a:rPr>
              <a:t>patsubst</a:t>
            </a:r>
            <a:r>
              <a:rPr lang="en-US" sz="1300" dirty="0">
                <a:latin typeface="Courier New" panose="02070309020205020404" pitchFamily="49" charset="0"/>
                <a:cs typeface="Courier New" panose="02070309020205020404" pitchFamily="49" charset="0"/>
              </a:rPr>
              <a:t> books/%.txt, %.</a:t>
            </a:r>
            <a:r>
              <a:rPr lang="en-US" sz="1300" dirty="0" err="1">
                <a:latin typeface="Courier New" panose="02070309020205020404" pitchFamily="49" charset="0"/>
                <a:cs typeface="Courier New" panose="02070309020205020404" pitchFamily="49" charset="0"/>
              </a:rPr>
              <a:t>dat</a:t>
            </a:r>
            <a:r>
              <a:rPr lang="en-US" sz="1300" dirty="0">
                <a:latin typeface="Courier New" panose="02070309020205020404" pitchFamily="49" charset="0"/>
                <a:cs typeface="Courier New" panose="02070309020205020404" pitchFamily="49" charset="0"/>
              </a:rPr>
              <a:t>, $(TXT_FILES))</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p>
          <a:p>
            <a:pPr marL="360000" lvl="1" indent="0">
              <a:spcBef>
                <a:spcPts val="0"/>
              </a:spcBef>
              <a:buNone/>
            </a:pPr>
            <a:r>
              <a:rPr lang="en-US" sz="1300" dirty="0">
                <a:latin typeface="Courier New" panose="02070309020205020404" pitchFamily="49" charset="0"/>
                <a:cs typeface="Courier New" panose="02070309020205020404" pitchFamily="49" charset="0"/>
              </a:rPr>
              <a:t># Generate summary table.</a:t>
            </a:r>
          </a:p>
          <a:p>
            <a:pPr marL="360000" lvl="1" indent="0">
              <a:spcBef>
                <a:spcPts val="0"/>
              </a:spcBef>
              <a:buNone/>
            </a:pPr>
            <a:r>
              <a:rPr lang="nl-NL" sz="1300" dirty="0">
                <a:latin typeface="Courier New" panose="02070309020205020404" pitchFamily="49" charset="0"/>
                <a:cs typeface="Courier New" panose="02070309020205020404" pitchFamily="49" charset="0"/>
              </a:rPr>
              <a:t>results.txt : $(DAT_FILES) $(ZIPF_SRC)</a:t>
            </a:r>
            <a:endParaRPr lang="en-US" sz="1300" dirty="0">
              <a:latin typeface="Courier New" panose="02070309020205020404" pitchFamily="49" charset="0"/>
              <a:cs typeface="Courier New" panose="02070309020205020404" pitchFamily="49" charset="0"/>
            </a:endParaRPr>
          </a:p>
          <a:p>
            <a:pPr marL="360000" lvl="1" indent="0">
              <a:spcBef>
                <a:spcPts val="0"/>
              </a:spcBef>
              <a:buNone/>
            </a:pPr>
            <a:r>
              <a:rPr lang="nl-NL" sz="1300" dirty="0">
                <a:latin typeface="Courier New" panose="02070309020205020404" pitchFamily="49" charset="0"/>
                <a:cs typeface="Courier New" panose="02070309020205020404" pitchFamily="49" charset="0"/>
              </a:rPr>
              <a:t>	</a:t>
            </a:r>
            <a:r>
              <a:rPr lang="en-US" sz="1300" dirty="0">
                <a:latin typeface="Courier New" panose="02070309020205020404" pitchFamily="49" charset="0"/>
                <a:cs typeface="Courier New" panose="02070309020205020404" pitchFamily="49" charset="0"/>
              </a:rPr>
              <a:t>$(ZIPF_EXE) $(DAT_FILES) &gt; $@</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p>
          <a:p>
            <a:pPr marL="360000" lvl="1" indent="0">
              <a:spcBef>
                <a:spcPts val="0"/>
              </a:spcBef>
              <a:buNone/>
            </a:pPr>
            <a:r>
              <a:rPr lang="en-US" sz="1300" dirty="0">
                <a:latin typeface="Courier New" panose="02070309020205020404" pitchFamily="49" charset="0"/>
                <a:cs typeface="Courier New" panose="02070309020205020404" pitchFamily="49" charset="0"/>
              </a:rPr>
              <a:t># Count words.</a:t>
            </a:r>
          </a:p>
          <a:p>
            <a:pPr marL="360000" lvl="1" indent="0">
              <a:spcBef>
                <a:spcPts val="0"/>
              </a:spcBef>
              <a:buNone/>
            </a:pPr>
            <a:r>
              <a:rPr lang="en-US" sz="1300" dirty="0">
                <a:latin typeface="Courier New" panose="02070309020205020404" pitchFamily="49" charset="0"/>
                <a:cs typeface="Courier New" panose="02070309020205020404" pitchFamily="49" charset="0"/>
              </a:rPr>
              <a:t>.PHONY : </a:t>
            </a:r>
            <a:r>
              <a:rPr lang="en-US" sz="1300" dirty="0" err="1">
                <a:latin typeface="Courier New" panose="02070309020205020404" pitchFamily="49" charset="0"/>
                <a:cs typeface="Courier New" panose="02070309020205020404" pitchFamily="49" charset="0"/>
              </a:rPr>
              <a:t>dats</a:t>
            </a:r>
            <a:endParaRPr lang="en-US" sz="1300" dirty="0">
              <a:latin typeface="Courier New" panose="02070309020205020404" pitchFamily="49" charset="0"/>
              <a:cs typeface="Courier New" panose="02070309020205020404" pitchFamily="49" charset="0"/>
            </a:endParaRPr>
          </a:p>
          <a:p>
            <a:pPr marL="360000" lvl="1" indent="0">
              <a:spcBef>
                <a:spcPts val="0"/>
              </a:spcBef>
              <a:buNone/>
            </a:pPr>
            <a:r>
              <a:rPr lang="en-US" sz="1300" dirty="0" err="1">
                <a:latin typeface="Courier New" panose="02070309020205020404" pitchFamily="49" charset="0"/>
                <a:cs typeface="Courier New" panose="02070309020205020404" pitchFamily="49" charset="0"/>
              </a:rPr>
              <a:t>dats</a:t>
            </a:r>
            <a:r>
              <a:rPr lang="en-US" sz="1300" dirty="0">
                <a:latin typeface="Courier New" panose="02070309020205020404" pitchFamily="49" charset="0"/>
                <a:cs typeface="Courier New" panose="02070309020205020404" pitchFamily="49" charset="0"/>
              </a:rPr>
              <a:t> : $(DAT_FILES)</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p>
          <a:p>
            <a:pPr marL="360000" lvl="1" indent="0">
              <a:spcBef>
                <a:spcPts val="0"/>
              </a:spcBef>
              <a:buNone/>
            </a:pPr>
            <a:r>
              <a:rPr lang="en-US" sz="1300" dirty="0">
                <a:latin typeface="Courier New" panose="02070309020205020404" pitchFamily="49" charset="0"/>
                <a:cs typeface="Courier New" panose="02070309020205020404" pitchFamily="49" charset="0"/>
              </a:rPr>
              <a:t>%.dat : books/%.txt $(COUNT_SRC)</a:t>
            </a:r>
          </a:p>
          <a:p>
            <a:pPr marL="360000" lvl="1" indent="0">
              <a:spcBef>
                <a:spcPts val="0"/>
              </a:spcBef>
              <a:buNone/>
            </a:pPr>
            <a:r>
              <a:rPr lang="en-US" sz="1300" dirty="0">
                <a:latin typeface="Courier New" panose="02070309020205020404" pitchFamily="49" charset="0"/>
                <a:cs typeface="Courier New" panose="02070309020205020404" pitchFamily="49" charset="0"/>
              </a:rPr>
              <a:t>	$(COUNT_EXE) $&lt; $@</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p>
          <a:p>
            <a:pPr marL="360000" lvl="1" indent="0">
              <a:spcBef>
                <a:spcPts val="0"/>
              </a:spcBef>
              <a:buNone/>
            </a:pPr>
            <a:r>
              <a:rPr lang="en-US" sz="1300" dirty="0">
                <a:latin typeface="Courier New" panose="02070309020205020404" pitchFamily="49" charset="0"/>
                <a:cs typeface="Courier New" panose="02070309020205020404" pitchFamily="49" charset="0"/>
              </a:rPr>
              <a:t>.PHONY : clean</a:t>
            </a:r>
          </a:p>
          <a:p>
            <a:pPr marL="360000" lvl="1" indent="0">
              <a:spcBef>
                <a:spcPts val="0"/>
              </a:spcBef>
              <a:buNone/>
            </a:pPr>
            <a:r>
              <a:rPr lang="en-US" sz="1300" dirty="0">
                <a:latin typeface="Courier New" panose="02070309020205020404" pitchFamily="49" charset="0"/>
                <a:cs typeface="Courier New" panose="02070309020205020404" pitchFamily="49" charset="0"/>
              </a:rPr>
              <a:t>clean :</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rm</a:t>
            </a:r>
            <a:r>
              <a:rPr lang="en-US" sz="1300" dirty="0">
                <a:latin typeface="Courier New" panose="02070309020205020404" pitchFamily="49" charset="0"/>
                <a:cs typeface="Courier New" panose="02070309020205020404" pitchFamily="49" charset="0"/>
              </a:rPr>
              <a:t> -f $(DAT_FILES)</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rm</a:t>
            </a:r>
            <a:r>
              <a:rPr lang="en-US" sz="1300" dirty="0">
                <a:latin typeface="Courier New" panose="02070309020205020404" pitchFamily="49" charset="0"/>
                <a:cs typeface="Courier New" panose="02070309020205020404" pitchFamily="49" charset="0"/>
              </a:rPr>
              <a:t> -f results.txt</a:t>
            </a:r>
          </a:p>
          <a:p>
            <a:pPr marL="360000" lvl="1" indent="0">
              <a:spcBef>
                <a:spcPts val="0"/>
              </a:spcBef>
              <a:buNone/>
            </a:pPr>
            <a:endParaRPr lang="en-US" sz="1300" dirty="0">
              <a:latin typeface="Courier New" panose="02070309020205020404" pitchFamily="49" charset="0"/>
              <a:cs typeface="Courier New" panose="02070309020205020404" pitchFamily="49" charset="0"/>
            </a:endParaRPr>
          </a:p>
          <a:p>
            <a:pPr marL="360000" lvl="1" indent="0">
              <a:spcBef>
                <a:spcPts val="0"/>
              </a:spcBef>
              <a:buNone/>
            </a:pPr>
            <a:r>
              <a:rPr lang="en-US" sz="1300" dirty="0">
                <a:latin typeface="Courier New" panose="02070309020205020404" pitchFamily="49" charset="0"/>
                <a:cs typeface="Courier New" panose="02070309020205020404" pitchFamily="49" charset="0"/>
              </a:rPr>
              <a:t>.PHONY : variables</a:t>
            </a:r>
          </a:p>
          <a:p>
            <a:pPr marL="360000" lvl="1" indent="0">
              <a:spcBef>
                <a:spcPts val="0"/>
              </a:spcBef>
              <a:buNone/>
            </a:pPr>
            <a:r>
              <a:rPr lang="en-US" sz="1300" dirty="0">
                <a:latin typeface="Courier New" panose="02070309020205020404" pitchFamily="49" charset="0"/>
                <a:cs typeface="Courier New" panose="02070309020205020404" pitchFamily="49" charset="0"/>
              </a:rPr>
              <a:t>variables:</a:t>
            </a:r>
          </a:p>
          <a:p>
            <a:pPr marL="360000" lvl="1" indent="0">
              <a:spcBef>
                <a:spcPts val="0"/>
              </a:spcBef>
              <a:buNone/>
            </a:pPr>
            <a:r>
              <a:rPr lang="en-US" sz="1300" dirty="0">
                <a:latin typeface="Courier New" panose="02070309020205020404" pitchFamily="49" charset="0"/>
                <a:cs typeface="Courier New" panose="02070309020205020404" pitchFamily="49" charset="0"/>
              </a:rPr>
              <a:t>	@echo TXT_FILES: $(TXT_FILES)</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r>
              <a:rPr lang="nl-NL" sz="1300" dirty="0">
                <a:latin typeface="Courier New" panose="02070309020205020404" pitchFamily="49" charset="0"/>
                <a:cs typeface="Courier New" panose="02070309020205020404" pitchFamily="49" charset="0"/>
              </a:rPr>
              <a:t>@echo DAT_FILES: $(DAT_FILES)</a:t>
            </a:r>
            <a:endParaRPr lang="en-US" sz="1300" dirty="0">
              <a:latin typeface="Courier New" panose="02070309020205020404" pitchFamily="49" charset="0"/>
              <a:cs typeface="Courier New" panose="02070309020205020404" pitchFamily="49" charset="0"/>
            </a:endParaRPr>
          </a:p>
          <a:p>
            <a:pPr marL="360000" lvl="1" indent="0">
              <a:spcBef>
                <a:spcPts val="0"/>
              </a:spcBef>
              <a:buNone/>
            </a:pPr>
            <a:r>
              <a:rPr lang="nl-NL" sz="1600" dirty="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87</a:t>
            </a:fld>
            <a:endParaRPr lang="nl-BE" dirty="0"/>
          </a:p>
        </p:txBody>
      </p:sp>
    </p:spTree>
    <p:extLst>
      <p:ext uri="{BB962C8B-B14F-4D97-AF65-F5344CB8AC3E}">
        <p14:creationId xmlns:p14="http://schemas.microsoft.com/office/powerpoint/2010/main" val="205009822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nl-BE" dirty="0" err="1"/>
              <a:t>Makefile</a:t>
            </a:r>
            <a:r>
              <a:rPr lang="pl-PL" dirty="0"/>
              <a:t>: </a:t>
            </a:r>
            <a:r>
              <a:rPr lang="en-US" dirty="0"/>
              <a:t>pattern substitution</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0" lvl="0"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config.mk</a:t>
            </a:r>
            <a:r>
              <a:rPr lang="en-US" altLang="en-US" sz="1800" dirty="0">
                <a:solidFill>
                  <a:schemeClr val="tx1"/>
                </a:solidFill>
              </a:rPr>
              <a:t> file contains:</a:t>
            </a:r>
          </a:p>
          <a:p>
            <a:pPr marL="0" lvl="0" indent="0" eaLnBrk="0" fontAlgn="base" hangingPunct="0">
              <a:spcBef>
                <a:spcPct val="0"/>
              </a:spcBef>
              <a:spcAft>
                <a:spcPct val="0"/>
              </a:spcAft>
              <a:buSzTx/>
              <a:buNone/>
            </a:pPr>
            <a:endParaRPr lang="en-US" altLang="en-US" sz="1800" dirty="0">
              <a:solidFill>
                <a:schemeClr val="tx1"/>
              </a:solidFill>
            </a:endParaRP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Count words script.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COUNT_SRC=wordcount.py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COUNT_EXE=python $(COUNT_SRC) </a:t>
            </a:r>
          </a:p>
          <a:p>
            <a:pPr marL="360000" lvl="1" indent="0" eaLnBrk="0" fontAlgn="base" hangingPunct="0">
              <a:spcBef>
                <a:spcPct val="0"/>
              </a:spcBef>
              <a:spcAft>
                <a:spcPct val="0"/>
              </a:spcAft>
              <a:buSzTx/>
              <a:buNone/>
            </a:pPr>
            <a:endParaRPr lang="en-US" altLang="en-US" sz="1800" dirty="0">
              <a:solidFill>
                <a:schemeClr val="tx1"/>
              </a:solidFill>
              <a:latin typeface="Courier New" panose="02070309020205020404" pitchFamily="49" charset="0"/>
              <a:cs typeface="Courier New" panose="02070309020205020404" pitchFamily="49" charset="0"/>
            </a:endParaRP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Test </a:t>
            </a:r>
            <a:r>
              <a:rPr lang="en-US" altLang="en-US" sz="1800" dirty="0" err="1">
                <a:solidFill>
                  <a:schemeClr val="tx1"/>
                </a:solidFill>
                <a:latin typeface="Courier New" panose="02070309020205020404" pitchFamily="49" charset="0"/>
                <a:cs typeface="Courier New" panose="02070309020205020404" pitchFamily="49" charset="0"/>
              </a:rPr>
              <a:t>Zipf's</a:t>
            </a:r>
            <a:r>
              <a:rPr lang="en-US" altLang="en-US" sz="1800" dirty="0">
                <a:solidFill>
                  <a:schemeClr val="tx1"/>
                </a:solidFill>
                <a:latin typeface="Courier New" panose="02070309020205020404" pitchFamily="49" charset="0"/>
                <a:cs typeface="Courier New" panose="02070309020205020404" pitchFamily="49" charset="0"/>
              </a:rPr>
              <a:t> rule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ZIPF_SRC=zipf_test.py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ZIPF_EXE=python $(ZIPF_SRC) </a:t>
            </a:r>
          </a:p>
          <a:p>
            <a:pPr eaLnBrk="0" fontAlgn="base" hangingPunct="0">
              <a:spcBef>
                <a:spcPct val="0"/>
              </a:spcBef>
              <a:spcAft>
                <a:spcPct val="0"/>
              </a:spcAft>
              <a:buSzTx/>
            </a:pPr>
            <a:endParaRPr lang="en-US" altLang="en-US" sz="18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88</a:t>
            </a:fld>
            <a:endParaRPr lang="nl-BE" dirty="0"/>
          </a:p>
        </p:txBody>
      </p:sp>
    </p:spTree>
    <p:extLst>
      <p:ext uri="{BB962C8B-B14F-4D97-AF65-F5344CB8AC3E}">
        <p14:creationId xmlns:p14="http://schemas.microsoft.com/office/powerpoint/2010/main" val="377826158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functions</a:t>
            </a:r>
            <a:endParaRPr lang="en-US" altLang="en-US" dirty="0"/>
          </a:p>
        </p:txBody>
      </p:sp>
      <p:sp>
        <p:nvSpPr>
          <p:cNvPr id="13315" name="Rectangle 3"/>
          <p:cNvSpPr>
            <a:spLocks noGrp="1" noChangeArrowheads="1"/>
          </p:cNvSpPr>
          <p:nvPr>
            <p:ph type="body" idx="1"/>
          </p:nvPr>
        </p:nvSpPr>
        <p:spPr>
          <a:xfrm>
            <a:off x="540000" y="1349998"/>
            <a:ext cx="8280472" cy="5175345"/>
          </a:xfrm>
        </p:spPr>
        <p:txBody>
          <a:bodyPr/>
          <a:lstStyle/>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r>
              <a:rPr lang="en-US" altLang="en-US" b="1" dirty="0">
                <a:solidFill>
                  <a:schemeClr val="tx1"/>
                </a:solidFill>
              </a:rPr>
              <a:t>Key Points</a:t>
            </a:r>
          </a:p>
          <a:p>
            <a:pPr eaLnBrk="0" fontAlgn="base" hangingPunct="0">
              <a:spcBef>
                <a:spcPct val="0"/>
              </a:spcBef>
              <a:spcAft>
                <a:spcPct val="0"/>
              </a:spcAft>
              <a:buSzTx/>
            </a:pPr>
            <a:r>
              <a:rPr lang="en-US" altLang="en-US" dirty="0">
                <a:solidFill>
                  <a:schemeClr val="tx1"/>
                </a:solidFill>
                <a:latin typeface="+mj-lt"/>
              </a:rPr>
              <a:t>Make is actually a small programming language with many built-in functions.</a:t>
            </a:r>
          </a:p>
          <a:p>
            <a:pPr eaLnBrk="0" fontAlgn="base" hangingPunct="0">
              <a:spcBef>
                <a:spcPct val="0"/>
              </a:spcBef>
              <a:spcAft>
                <a:spcPct val="0"/>
              </a:spcAft>
              <a:buSzTx/>
            </a:pPr>
            <a:r>
              <a:rPr lang="en-US" altLang="en-US" dirty="0">
                <a:solidFill>
                  <a:schemeClr val="tx1"/>
                </a:solidFill>
                <a:latin typeface="+mj-lt"/>
              </a:rPr>
              <a:t>Use </a:t>
            </a:r>
            <a:r>
              <a:rPr lang="en-US" altLang="en-US" b="1" dirty="0">
                <a:solidFill>
                  <a:srgbClr val="1D8DB0"/>
                </a:solidFill>
                <a:latin typeface="Courier New" panose="02070309020205020404" pitchFamily="49" charset="0"/>
                <a:cs typeface="Courier New" panose="02070309020205020404" pitchFamily="49" charset="0"/>
              </a:rPr>
              <a:t>wildcard</a:t>
            </a:r>
            <a:r>
              <a:rPr lang="en-US" altLang="en-US" dirty="0">
                <a:solidFill>
                  <a:schemeClr val="tx1"/>
                </a:solidFill>
                <a:latin typeface="+mj-lt"/>
              </a:rPr>
              <a:t> function to get lists of files matching </a:t>
            </a:r>
          </a:p>
          <a:p>
            <a:pPr marL="360000" lvl="1" indent="0" eaLnBrk="0" fontAlgn="base" hangingPunct="0">
              <a:spcBef>
                <a:spcPct val="0"/>
              </a:spcBef>
              <a:spcAft>
                <a:spcPct val="0"/>
              </a:spcAft>
              <a:buSzTx/>
              <a:buNone/>
            </a:pPr>
            <a:r>
              <a:rPr lang="en-US" altLang="en-US" dirty="0">
                <a:solidFill>
                  <a:schemeClr val="tx1"/>
                </a:solidFill>
                <a:latin typeface="+mj-lt"/>
              </a:rPr>
              <a:t>a pattern.</a:t>
            </a:r>
          </a:p>
          <a:p>
            <a:pPr eaLnBrk="0" fontAlgn="base" hangingPunct="0">
              <a:spcBef>
                <a:spcPct val="0"/>
              </a:spcBef>
              <a:spcAft>
                <a:spcPct val="0"/>
              </a:spcAft>
              <a:buSzTx/>
            </a:pPr>
            <a:r>
              <a:rPr lang="en-US" altLang="en-US" dirty="0">
                <a:solidFill>
                  <a:schemeClr val="tx1"/>
                </a:solidFill>
                <a:latin typeface="+mj-lt"/>
              </a:rPr>
              <a:t>Use </a:t>
            </a:r>
            <a:r>
              <a:rPr lang="en-US" altLang="en-US" b="1" dirty="0" err="1">
                <a:solidFill>
                  <a:srgbClr val="1D8DB0"/>
                </a:solidFill>
                <a:latin typeface="Courier New" panose="02070309020205020404" pitchFamily="49" charset="0"/>
                <a:cs typeface="Courier New" panose="02070309020205020404" pitchFamily="49" charset="0"/>
              </a:rPr>
              <a:t>patsubst</a:t>
            </a:r>
            <a:r>
              <a:rPr lang="en-US" altLang="en-US" b="1" dirty="0">
                <a:solidFill>
                  <a:srgbClr val="1D8DB0"/>
                </a:solidFill>
                <a:latin typeface="Courier New" panose="02070309020205020404" pitchFamily="49" charset="0"/>
                <a:cs typeface="Courier New" panose="02070309020205020404" pitchFamily="49" charset="0"/>
              </a:rPr>
              <a:t> </a:t>
            </a:r>
            <a:r>
              <a:rPr lang="en-US" altLang="en-US" dirty="0">
                <a:solidFill>
                  <a:schemeClr val="tx1"/>
                </a:solidFill>
                <a:latin typeface="+mj-lt"/>
              </a:rPr>
              <a:t>function to rewrite file names.</a:t>
            </a:r>
          </a:p>
          <a:p>
            <a:pPr marL="0" indent="0" eaLnBrk="0" fontAlgn="base" hangingPunct="0">
              <a:spcBef>
                <a:spcPct val="0"/>
              </a:spcBef>
              <a:spcAft>
                <a:spcPct val="0"/>
              </a:spcAft>
              <a:buSzTx/>
              <a:buNone/>
            </a:pPr>
            <a:endParaRPr lang="en-US" altLang="en-US" dirty="0">
              <a:solidFill>
                <a:schemeClr val="tx1"/>
              </a:solidFill>
              <a:latin typeface="+mj-lt"/>
            </a:endParaRPr>
          </a:p>
          <a:p>
            <a:pPr marL="0" lvl="0" indent="0" eaLnBrk="0" fontAlgn="base" hangingPunct="0">
              <a:spcBef>
                <a:spcPct val="0"/>
              </a:spcBef>
              <a:spcAft>
                <a:spcPct val="0"/>
              </a:spcAft>
              <a:buSzTx/>
              <a:buNone/>
            </a:pPr>
            <a:endParaRPr lang="en-US" altLang="en-US" sz="60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89</a:t>
            </a:fld>
            <a:endParaRPr lang="nl-BE" dirty="0"/>
          </a:p>
        </p:txBody>
      </p:sp>
    </p:spTree>
    <p:extLst>
      <p:ext uri="{BB962C8B-B14F-4D97-AF65-F5344CB8AC3E}">
        <p14:creationId xmlns:p14="http://schemas.microsoft.com/office/powerpoint/2010/main" val="3483843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Make </a:t>
            </a:r>
            <a:r>
              <a:rPr lang="nl-BE" dirty="0" err="1"/>
              <a:t>introduction</a:t>
            </a:r>
            <a:endParaRPr lang="en-US" altLang="en-US" dirty="0"/>
          </a:p>
        </p:txBody>
      </p:sp>
      <p:sp>
        <p:nvSpPr>
          <p:cNvPr id="13315" name="Rectangle 3"/>
          <p:cNvSpPr>
            <a:spLocks noGrp="1" noChangeArrowheads="1"/>
          </p:cNvSpPr>
          <p:nvPr>
            <p:ph type="body" idx="1"/>
          </p:nvPr>
        </p:nvSpPr>
        <p:spPr/>
        <p:txBody>
          <a:bodyPr/>
          <a:lstStyle/>
          <a:p>
            <a:pPr eaLnBrk="0" fontAlgn="base" hangingPunct="0">
              <a:spcBef>
                <a:spcPct val="0"/>
              </a:spcBef>
              <a:spcAft>
                <a:spcPct val="0"/>
              </a:spcAft>
              <a:buSzTx/>
            </a:pPr>
            <a:r>
              <a:rPr lang="en-US" altLang="en-US" sz="1800" dirty="0">
                <a:solidFill>
                  <a:schemeClr val="tx1"/>
                </a:solidFill>
                <a:latin typeface="+mj-lt"/>
              </a:rPr>
              <a:t>Let’s imagine that we’re interested in testing </a:t>
            </a:r>
            <a:r>
              <a:rPr lang="en-US" altLang="en-US" sz="1800" dirty="0" err="1">
                <a:solidFill>
                  <a:schemeClr val="tx1"/>
                </a:solidFill>
                <a:latin typeface="+mj-lt"/>
              </a:rPr>
              <a:t>Zipf’s</a:t>
            </a:r>
            <a:r>
              <a:rPr lang="en-US" altLang="en-US" sz="1800" dirty="0">
                <a:solidFill>
                  <a:schemeClr val="tx1"/>
                </a:solidFill>
                <a:latin typeface="+mj-lt"/>
              </a:rPr>
              <a:t> Law in some of our favorite books.</a:t>
            </a:r>
            <a:endParaRPr lang="en-US" altLang="en-US" sz="1800" b="1" dirty="0">
              <a:solidFill>
                <a:schemeClr val="tx1"/>
              </a:solidFill>
              <a:latin typeface="+mj-lt"/>
            </a:endParaRPr>
          </a:p>
          <a:p>
            <a:pPr eaLnBrk="0" fontAlgn="base" hangingPunct="0">
              <a:spcBef>
                <a:spcPct val="0"/>
              </a:spcBef>
              <a:spcAft>
                <a:spcPct val="0"/>
              </a:spcAft>
              <a:buSzTx/>
            </a:pPr>
            <a:r>
              <a:rPr lang="en-US" altLang="en-US" sz="1800" b="1" dirty="0" err="1">
                <a:solidFill>
                  <a:schemeClr val="tx1"/>
                </a:solidFill>
                <a:latin typeface="+mj-lt"/>
              </a:rPr>
              <a:t>Zipf’s</a:t>
            </a:r>
            <a:r>
              <a:rPr lang="en-US" altLang="en-US" sz="1800" b="1" dirty="0">
                <a:solidFill>
                  <a:schemeClr val="tx1"/>
                </a:solidFill>
                <a:latin typeface="+mj-lt"/>
              </a:rPr>
              <a:t> Law: </a:t>
            </a:r>
            <a:r>
              <a:rPr lang="en-US" altLang="en-US" sz="1800" dirty="0">
                <a:solidFill>
                  <a:schemeClr val="tx1"/>
                </a:solidFill>
                <a:latin typeface="+mj-lt"/>
              </a:rPr>
              <a:t>The most frequently-occurring word occurs approximately twice as often as the second most frequent word. </a:t>
            </a:r>
          </a:p>
          <a:p>
            <a:pPr eaLnBrk="0" fontAlgn="base" hangingPunct="0">
              <a:spcBef>
                <a:spcPct val="0"/>
              </a:spcBef>
              <a:spcAft>
                <a:spcPct val="0"/>
              </a:spcAft>
              <a:buSzTx/>
            </a:pPr>
            <a:r>
              <a:rPr lang="en-US" altLang="en-US" sz="1800" dirty="0">
                <a:solidFill>
                  <a:schemeClr val="tx1"/>
                </a:solidFill>
                <a:latin typeface="+mj-lt"/>
              </a:rPr>
              <a:t>We’ve compiled our raw data i.e. the books we want to analyze and have prepared several Python scripts that together make up our analysis pipeline.</a:t>
            </a:r>
          </a:p>
          <a:p>
            <a:pPr eaLnBrk="0" fontAlgn="base" hangingPunct="0">
              <a:spcBef>
                <a:spcPct val="0"/>
              </a:spcBef>
              <a:spcAft>
                <a:spcPct val="0"/>
              </a:spcAft>
              <a:buSzTx/>
            </a:pPr>
            <a:r>
              <a:rPr lang="en-US" altLang="en-US" sz="1800" dirty="0">
                <a:solidFill>
                  <a:schemeClr val="tx1"/>
                </a:solidFill>
                <a:latin typeface="+mj-lt"/>
              </a:rPr>
              <a:t>Suppose that our directory has the Python scripts and data files we will be working with:</a:t>
            </a:r>
          </a:p>
          <a:p>
            <a:pPr marL="360000" lvl="1" indent="0" eaLnBrk="0" fontAlgn="base" hangingPunct="0">
              <a:spcBef>
                <a:spcPct val="0"/>
              </a:spcBef>
              <a:spcAft>
                <a:spcPct val="0"/>
              </a:spcAft>
              <a:buSzTx/>
              <a:buNone/>
            </a:pPr>
            <a:r>
              <a:rPr lang="en-US" altLang="en-US" sz="1400" dirty="0">
                <a:solidFill>
                  <a:schemeClr val="tx1"/>
                </a:solidFill>
                <a:latin typeface="+mj-lt"/>
              </a:rPr>
              <a:t>|- books </a:t>
            </a:r>
          </a:p>
          <a:p>
            <a:pPr marL="360000" lvl="1" indent="0" eaLnBrk="0" fontAlgn="base" hangingPunct="0">
              <a:spcBef>
                <a:spcPct val="0"/>
              </a:spcBef>
              <a:spcAft>
                <a:spcPct val="0"/>
              </a:spcAft>
              <a:buSzTx/>
              <a:buNone/>
            </a:pPr>
            <a:r>
              <a:rPr lang="en-US" altLang="en-US" sz="1400" dirty="0">
                <a:solidFill>
                  <a:schemeClr val="tx1"/>
                </a:solidFill>
                <a:latin typeface="+mj-lt"/>
              </a:rPr>
              <a:t>| |- abyss.txt</a:t>
            </a:r>
          </a:p>
          <a:p>
            <a:pPr marL="360000" lvl="1" indent="0" eaLnBrk="0" fontAlgn="base" hangingPunct="0">
              <a:spcBef>
                <a:spcPct val="0"/>
              </a:spcBef>
              <a:spcAft>
                <a:spcPct val="0"/>
              </a:spcAft>
              <a:buSzTx/>
              <a:buNone/>
            </a:pPr>
            <a:r>
              <a:rPr lang="en-US" altLang="en-US" sz="1400" dirty="0">
                <a:solidFill>
                  <a:schemeClr val="tx1"/>
                </a:solidFill>
                <a:latin typeface="+mj-lt"/>
              </a:rPr>
              <a:t>| |- isles.txt </a:t>
            </a:r>
          </a:p>
          <a:p>
            <a:pPr marL="360000" lvl="1" indent="0" eaLnBrk="0" fontAlgn="base" hangingPunct="0">
              <a:spcBef>
                <a:spcPct val="0"/>
              </a:spcBef>
              <a:spcAft>
                <a:spcPct val="0"/>
              </a:spcAft>
              <a:buSzTx/>
              <a:buNone/>
            </a:pPr>
            <a:r>
              <a:rPr lang="en-US" altLang="en-US" sz="1400" dirty="0">
                <a:solidFill>
                  <a:schemeClr val="tx1"/>
                </a:solidFill>
                <a:latin typeface="+mj-lt"/>
              </a:rPr>
              <a:t>| |- last.txt </a:t>
            </a:r>
          </a:p>
          <a:p>
            <a:pPr marL="360000" lvl="1" indent="0" eaLnBrk="0" fontAlgn="base" hangingPunct="0">
              <a:spcBef>
                <a:spcPct val="0"/>
              </a:spcBef>
              <a:spcAft>
                <a:spcPct val="0"/>
              </a:spcAft>
              <a:buSzTx/>
              <a:buNone/>
            </a:pPr>
            <a:r>
              <a:rPr lang="en-US" altLang="en-US" sz="1400" dirty="0">
                <a:solidFill>
                  <a:schemeClr val="tx1"/>
                </a:solidFill>
                <a:latin typeface="+mj-lt"/>
              </a:rPr>
              <a:t>| |- LICENSE_TEXTS.md </a:t>
            </a:r>
          </a:p>
          <a:p>
            <a:pPr marL="360000" lvl="1" indent="0" eaLnBrk="0" fontAlgn="base" hangingPunct="0">
              <a:spcBef>
                <a:spcPct val="0"/>
              </a:spcBef>
              <a:spcAft>
                <a:spcPct val="0"/>
              </a:spcAft>
              <a:buSzTx/>
              <a:buNone/>
            </a:pPr>
            <a:r>
              <a:rPr lang="en-US" altLang="en-US" sz="1400" dirty="0">
                <a:solidFill>
                  <a:schemeClr val="tx1"/>
                </a:solidFill>
                <a:latin typeface="+mj-lt"/>
              </a:rPr>
              <a:t>| |- sierra.txt </a:t>
            </a:r>
          </a:p>
          <a:p>
            <a:pPr marL="360000" lvl="1" indent="0" eaLnBrk="0" fontAlgn="base" hangingPunct="0">
              <a:spcBef>
                <a:spcPct val="0"/>
              </a:spcBef>
              <a:spcAft>
                <a:spcPct val="0"/>
              </a:spcAft>
              <a:buSzTx/>
              <a:buNone/>
            </a:pPr>
            <a:r>
              <a:rPr lang="en-US" altLang="en-US" sz="1400" dirty="0">
                <a:solidFill>
                  <a:schemeClr val="tx1"/>
                </a:solidFill>
                <a:latin typeface="+mj-lt"/>
              </a:rPr>
              <a:t>|- plotcount.py </a:t>
            </a:r>
          </a:p>
          <a:p>
            <a:pPr marL="360000" lvl="1" indent="0" eaLnBrk="0" fontAlgn="base" hangingPunct="0">
              <a:spcBef>
                <a:spcPct val="0"/>
              </a:spcBef>
              <a:spcAft>
                <a:spcPct val="0"/>
              </a:spcAft>
              <a:buSzTx/>
              <a:buNone/>
            </a:pPr>
            <a:r>
              <a:rPr lang="en-US" altLang="en-US" sz="1400" dirty="0">
                <a:solidFill>
                  <a:schemeClr val="tx1"/>
                </a:solidFill>
                <a:latin typeface="+mj-lt"/>
              </a:rPr>
              <a:t>|- wordcount.py </a:t>
            </a:r>
          </a:p>
          <a:p>
            <a:pPr marL="360000" lvl="1" indent="0" eaLnBrk="0" fontAlgn="base" hangingPunct="0">
              <a:spcBef>
                <a:spcPct val="0"/>
              </a:spcBef>
              <a:spcAft>
                <a:spcPct val="0"/>
              </a:spcAft>
              <a:buSzTx/>
              <a:buNone/>
            </a:pPr>
            <a:r>
              <a:rPr lang="en-US" altLang="en-US" sz="1400" dirty="0">
                <a:solidFill>
                  <a:schemeClr val="tx1"/>
                </a:solidFill>
                <a:latin typeface="+mj-lt"/>
              </a:rPr>
              <a:t>|- zipf_test.py </a:t>
            </a:r>
          </a:p>
          <a:p>
            <a:pPr eaLnBrk="0" fontAlgn="base" hangingPunct="0">
              <a:spcBef>
                <a:spcPct val="0"/>
              </a:spcBef>
              <a:spcAft>
                <a:spcPct val="0"/>
              </a:spcAft>
              <a:buSzTx/>
            </a:pPr>
            <a:r>
              <a:rPr lang="en-US" altLang="en-US" sz="1800" dirty="0">
                <a:solidFill>
                  <a:schemeClr val="tx1"/>
                </a:solidFill>
                <a:latin typeface="+mj-lt"/>
              </a:rPr>
              <a:t>The first step is to count the frequency of each word in a book.</a:t>
            </a:r>
          </a:p>
          <a:p>
            <a:r>
              <a:rPr lang="en-US" altLang="en-US" sz="1800" dirty="0">
                <a:solidFill>
                  <a:schemeClr val="tx1"/>
                </a:solidFill>
                <a:latin typeface="+mj-lt"/>
              </a:rPr>
              <a:t>Let’s imagine that we’re interested in testing </a:t>
            </a:r>
            <a:r>
              <a:rPr lang="en-US" altLang="en-US" sz="1800" dirty="0" err="1">
                <a:solidFill>
                  <a:schemeClr val="tx1"/>
                </a:solidFill>
                <a:latin typeface="+mj-lt"/>
              </a:rPr>
              <a:t>Zipf’s</a:t>
            </a:r>
            <a:r>
              <a:rPr lang="en-US" altLang="en-US" sz="1800" dirty="0">
                <a:solidFill>
                  <a:schemeClr val="tx1"/>
                </a:solidFill>
                <a:latin typeface="+mj-lt"/>
              </a:rPr>
              <a:t> Law in some of our favorite books.</a:t>
            </a:r>
            <a:endParaRPr lang="en-US" altLang="en-US" sz="1800" b="1" dirty="0">
              <a:solidFill>
                <a:schemeClr val="tx1"/>
              </a:solidFill>
              <a:latin typeface="+mj-lt"/>
            </a:endParaRPr>
          </a:p>
          <a:p>
            <a:endParaRPr lang="en-US" alt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9</a:t>
            </a:fld>
            <a:endParaRPr lang="nl-BE" dirty="0"/>
          </a:p>
        </p:txBody>
      </p:sp>
    </p:spTree>
    <p:extLst>
      <p:ext uri="{BB962C8B-B14F-4D97-AF65-F5344CB8AC3E}">
        <p14:creationId xmlns:p14="http://schemas.microsoft.com/office/powerpoint/2010/main" val="33941687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107504" y="1412776"/>
            <a:ext cx="8856984" cy="5256584"/>
          </a:xfrm>
        </p:spPr>
        <p:txBody>
          <a:bodyPr lIns="0"/>
          <a:lstStyle/>
          <a:p>
            <a:pPr marL="0" indent="0">
              <a:buNone/>
            </a:pPr>
            <a:r>
              <a:rPr lang="en-US" sz="1800" b="1" dirty="0"/>
              <a:t>Adding more books</a:t>
            </a:r>
            <a:endParaRPr lang="en-US" sz="1800" dirty="0"/>
          </a:p>
          <a:p>
            <a:r>
              <a:rPr lang="en-US" sz="1800" dirty="0"/>
              <a:t>We can now do a better job at testing </a:t>
            </a:r>
            <a:r>
              <a:rPr lang="en-US" sz="1800" dirty="0" err="1"/>
              <a:t>Zipf’s</a:t>
            </a:r>
            <a:r>
              <a:rPr lang="en-US" sz="1800" dirty="0"/>
              <a:t> rule by adding more books. The books we have used come from the Project Gutenberg website (</a:t>
            </a:r>
            <a:r>
              <a:rPr lang="en-US" sz="1800" dirty="0">
                <a:hlinkClick r:id="rId3"/>
              </a:rPr>
              <a:t>http://www.gutenberg.org/</a:t>
            </a:r>
            <a:r>
              <a:rPr lang="en-US" sz="1800" dirty="0"/>
              <a:t>). Project Gutenberg offers thousands of free </a:t>
            </a:r>
            <a:r>
              <a:rPr lang="en-US" sz="1800" dirty="0" err="1"/>
              <a:t>ebooks</a:t>
            </a:r>
            <a:r>
              <a:rPr lang="en-US" sz="1800" dirty="0"/>
              <a:t> to download.</a:t>
            </a:r>
          </a:p>
          <a:p>
            <a:pPr marL="0" indent="0">
              <a:buNone/>
            </a:pPr>
            <a:r>
              <a:rPr lang="en-US" sz="1800" b="1" dirty="0"/>
              <a:t>Exercise instructions:</a:t>
            </a:r>
            <a:endParaRPr lang="en-US" sz="1800" dirty="0"/>
          </a:p>
          <a:p>
            <a:pPr lvl="0"/>
            <a:r>
              <a:rPr lang="en-US" sz="1800" dirty="0"/>
              <a:t>go to Project Gutenberg and use the search box to find another book, for example </a:t>
            </a:r>
            <a:r>
              <a:rPr lang="en-US" sz="1800" i="1" dirty="0"/>
              <a:t>‘The Picture of Dorian Gray’ </a:t>
            </a:r>
            <a:r>
              <a:rPr lang="en-US" sz="1800" dirty="0"/>
              <a:t>from Oscar Wilde.</a:t>
            </a:r>
          </a:p>
          <a:p>
            <a:pPr lvl="0"/>
            <a:r>
              <a:rPr lang="en-US" sz="1800" dirty="0"/>
              <a:t>download the ‘Plain Text UTF-8’ version and save it to the books folder; choose a short name for the file (that doesn’t include spaces) e.g. “dorian_gray.txt” because the filename is going to be used in the results.txt file</a:t>
            </a:r>
          </a:p>
          <a:p>
            <a:pPr lvl="0"/>
            <a:r>
              <a:rPr lang="en-US" sz="1800" dirty="0"/>
              <a:t>optionally, open the file in a text editor and remove extraneous text at the beginning and end (look for the phrase End of Project Gutenberg's [title], by [author])</a:t>
            </a:r>
          </a:p>
          <a:p>
            <a:pPr lvl="0"/>
            <a:r>
              <a:rPr lang="en-US" sz="1800" dirty="0"/>
              <a:t>run make and check that the correct commands are run, given the dependency tree</a:t>
            </a:r>
          </a:p>
          <a:p>
            <a:pPr lvl="0"/>
            <a:r>
              <a:rPr lang="en-US" sz="1800" dirty="0"/>
              <a:t>check the results.txt file to see how this book compares to the others</a:t>
            </a:r>
          </a:p>
          <a:p>
            <a:endParaRPr lang="pl-PL" altLang="en-US" sz="1800" dirty="0">
              <a:latin typeface="Courier New" pitchFamily="49" charset="0"/>
              <a:cs typeface="Courier New" pitchFamily="49" charset="0"/>
            </a:endParaRPr>
          </a:p>
          <a:p>
            <a:endParaRPr lang="pl-PL" altLang="en-US" sz="1800" dirty="0">
              <a:latin typeface="+mj-lt"/>
              <a:cs typeface="Courier New" pitchFamily="49" charset="0"/>
            </a:endParaRPr>
          </a:p>
          <a:p>
            <a:endParaRPr lang="nl-BE" altLang="en-US" sz="1800" dirty="0">
              <a:latin typeface="+mj-lt"/>
              <a:cs typeface="Courier New" pitchFamily="49" charset="0"/>
            </a:endParaRPr>
          </a:p>
        </p:txBody>
      </p:sp>
      <p:sp>
        <p:nvSpPr>
          <p:cNvPr id="48130" name="Titel 1"/>
          <p:cNvSpPr>
            <a:spLocks noGrp="1"/>
          </p:cNvSpPr>
          <p:nvPr>
            <p:ph type="title"/>
          </p:nvPr>
        </p:nvSpPr>
        <p:spPr/>
        <p:txBody>
          <a:bodyPr/>
          <a:lstStyle/>
          <a:p>
            <a:r>
              <a:rPr lang="nl-BE" altLang="en-US" dirty="0"/>
              <a:t>Hands-on</a:t>
            </a:r>
            <a:r>
              <a:rPr lang="pl-PL" altLang="en-US" dirty="0"/>
              <a:t> </a:t>
            </a:r>
            <a:r>
              <a:rPr lang="en-US" altLang="en-US" dirty="0"/>
              <a:t>5</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90</a:t>
            </a:fld>
            <a:endParaRPr lang="nl-BE" dirty="0"/>
          </a:p>
        </p:txBody>
      </p:sp>
    </p:spTree>
    <p:extLst>
      <p:ext uri="{BB962C8B-B14F-4D97-AF65-F5344CB8AC3E}">
        <p14:creationId xmlns:p14="http://schemas.microsoft.com/office/powerpoint/2010/main" val="262228666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Self-Documenting</a:t>
            </a:r>
            <a:r>
              <a:rPr lang="nl-BE" dirty="0"/>
              <a:t> </a:t>
            </a:r>
            <a:r>
              <a:rPr lang="nl-BE" dirty="0" err="1"/>
              <a:t>Makefiles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b="1" dirty="0"/>
              <a:t>Questions</a:t>
            </a:r>
            <a:r>
              <a:rPr lang="en-US" sz="1800" dirty="0"/>
              <a:t> </a:t>
            </a:r>
          </a:p>
          <a:p>
            <a:pPr lvl="1"/>
            <a:r>
              <a:rPr lang="en-US" sz="1800" dirty="0"/>
              <a:t>How should I document a </a:t>
            </a:r>
            <a:r>
              <a:rPr lang="en-US" sz="1800" dirty="0" err="1"/>
              <a:t>Makefile</a:t>
            </a:r>
            <a:r>
              <a:rPr lang="en-US" sz="1800" dirty="0"/>
              <a:t>?</a:t>
            </a:r>
          </a:p>
          <a:p>
            <a:r>
              <a:rPr lang="en-US" sz="1800" b="1" dirty="0"/>
              <a:t>Objectives</a:t>
            </a:r>
            <a:r>
              <a:rPr lang="en-US" sz="1800" dirty="0"/>
              <a:t> </a:t>
            </a:r>
          </a:p>
          <a:p>
            <a:pPr lvl="1"/>
            <a:r>
              <a:rPr lang="en-US" sz="1800" dirty="0"/>
              <a:t>Write self-documenting </a:t>
            </a:r>
            <a:r>
              <a:rPr lang="en-US" sz="1800" dirty="0" err="1"/>
              <a:t>Makefiles</a:t>
            </a:r>
            <a:r>
              <a:rPr lang="en-US" sz="1800" dirty="0"/>
              <a:t> with built-in help.</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91</a:t>
            </a:fld>
            <a:endParaRPr lang="nl-BE" dirty="0"/>
          </a:p>
        </p:txBody>
      </p:sp>
    </p:spTree>
    <p:extLst>
      <p:ext uri="{BB962C8B-B14F-4D97-AF65-F5344CB8AC3E}">
        <p14:creationId xmlns:p14="http://schemas.microsoft.com/office/powerpoint/2010/main" val="273246402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Self-Documenting</a:t>
            </a:r>
            <a:r>
              <a:rPr lang="nl-BE" dirty="0"/>
              <a:t> </a:t>
            </a:r>
            <a:r>
              <a:rPr lang="nl-BE" dirty="0" err="1"/>
              <a:t>Makefiles</a:t>
            </a:r>
            <a:endParaRPr lang="en-US" altLang="en-US" dirty="0"/>
          </a:p>
        </p:txBody>
      </p:sp>
      <p:sp>
        <p:nvSpPr>
          <p:cNvPr id="13315" name="Rectangle 3"/>
          <p:cNvSpPr>
            <a:spLocks noGrp="1" noChangeArrowheads="1"/>
          </p:cNvSpPr>
          <p:nvPr>
            <p:ph type="body" idx="1"/>
          </p:nvPr>
        </p:nvSpPr>
        <p:spPr>
          <a:xfrm>
            <a:off x="540000" y="1349999"/>
            <a:ext cx="8334000" cy="4887314"/>
          </a:xfrm>
        </p:spPr>
        <p:txBody>
          <a:bodyPr/>
          <a:lstStyle/>
          <a:p>
            <a:r>
              <a:rPr lang="en-US" sz="1800" dirty="0"/>
              <a:t>Many bash commands, and programs that people have written that can be run from within bash, support a </a:t>
            </a:r>
            <a:r>
              <a:rPr lang="en-US" sz="1800" dirty="0">
                <a:latin typeface="Courier New" panose="02070309020205020404" pitchFamily="49" charset="0"/>
                <a:cs typeface="Courier New" panose="02070309020205020404" pitchFamily="49" charset="0"/>
              </a:rPr>
              <a:t>--help </a:t>
            </a:r>
            <a:r>
              <a:rPr lang="en-US" sz="1800" dirty="0"/>
              <a:t>flag to display more information on how to use the commands or programs. </a:t>
            </a:r>
          </a:p>
          <a:p>
            <a:endParaRPr lang="en-US" sz="1800" dirty="0"/>
          </a:p>
          <a:p>
            <a:r>
              <a:rPr lang="en-US" sz="1800" dirty="0"/>
              <a:t>In this spirit, it can be useful, both for ourselves and for others, to provide a </a:t>
            </a:r>
            <a:r>
              <a:rPr lang="en-US" sz="1800" dirty="0">
                <a:latin typeface="Courier New" panose="02070309020205020404" pitchFamily="49" charset="0"/>
                <a:cs typeface="Courier New" panose="02070309020205020404" pitchFamily="49" charset="0"/>
              </a:rPr>
              <a:t>help</a:t>
            </a:r>
            <a:r>
              <a:rPr lang="en-US" sz="1800" dirty="0"/>
              <a:t> target in our </a:t>
            </a:r>
            <a:r>
              <a:rPr lang="en-US" sz="1800" dirty="0" err="1"/>
              <a:t>Makefiles</a:t>
            </a:r>
            <a:r>
              <a:rPr lang="en-US" sz="1800" dirty="0"/>
              <a:t>. This can provide a summary of the names of the key targets and what they do, so we don’t need to look at the </a:t>
            </a:r>
            <a:r>
              <a:rPr lang="en-US" sz="1800" dirty="0" err="1"/>
              <a:t>Makefile</a:t>
            </a:r>
            <a:r>
              <a:rPr lang="en-US" sz="1800" dirty="0"/>
              <a:t> itself unless we want to. </a:t>
            </a:r>
          </a:p>
          <a:p>
            <a:endParaRPr lang="en-US" sz="1800" dirty="0"/>
          </a:p>
          <a:p>
            <a:r>
              <a:rPr lang="en-US" sz="1800" dirty="0"/>
              <a:t>For our </a:t>
            </a:r>
            <a:r>
              <a:rPr lang="en-US" sz="1800" dirty="0" err="1"/>
              <a:t>Makefile</a:t>
            </a:r>
            <a:r>
              <a:rPr lang="en-US" sz="1800" dirty="0"/>
              <a:t>, running a help target might print:</a:t>
            </a:r>
          </a:p>
          <a:p>
            <a:pPr marL="360000" lvl="1" indent="0">
              <a:buNone/>
            </a:pPr>
            <a:r>
              <a:rPr lang="en-US" sz="1800" dirty="0">
                <a:latin typeface="Courier New" panose="02070309020205020404" pitchFamily="49" charset="0"/>
                <a:cs typeface="Courier New" panose="02070309020205020404" pitchFamily="49" charset="0"/>
              </a:rPr>
              <a:t>$ make help</a:t>
            </a:r>
          </a:p>
          <a:p>
            <a:pPr marL="629637" lvl="2" indent="0">
              <a:buNone/>
            </a:pPr>
            <a:r>
              <a:rPr lang="en-US" sz="1800" dirty="0">
                <a:solidFill>
                  <a:srgbClr val="00B0F0"/>
                </a:solidFill>
                <a:latin typeface="Courier New" panose="02070309020205020404" pitchFamily="49" charset="0"/>
                <a:cs typeface="Courier New" panose="02070309020205020404" pitchFamily="49" charset="0"/>
              </a:rPr>
              <a:t>results.txt : Generate </a:t>
            </a:r>
            <a:r>
              <a:rPr lang="en-US" sz="1800" dirty="0" err="1">
                <a:solidFill>
                  <a:srgbClr val="00B0F0"/>
                </a:solidFill>
                <a:latin typeface="Courier New" panose="02070309020205020404" pitchFamily="49" charset="0"/>
                <a:cs typeface="Courier New" panose="02070309020205020404" pitchFamily="49" charset="0"/>
              </a:rPr>
              <a:t>Zipf</a:t>
            </a:r>
            <a:r>
              <a:rPr lang="en-US" sz="1800" dirty="0">
                <a:solidFill>
                  <a:srgbClr val="00B0F0"/>
                </a:solidFill>
                <a:latin typeface="Courier New" panose="02070309020205020404" pitchFamily="49" charset="0"/>
                <a:cs typeface="Courier New" panose="02070309020205020404" pitchFamily="49" charset="0"/>
              </a:rPr>
              <a:t> summary table.</a:t>
            </a:r>
          </a:p>
          <a:p>
            <a:pPr marL="629637" lvl="2" indent="0">
              <a:buNone/>
            </a:pPr>
            <a:r>
              <a:rPr lang="en-US" sz="1800" dirty="0" err="1">
                <a:solidFill>
                  <a:srgbClr val="00B0F0"/>
                </a:solidFill>
                <a:latin typeface="Courier New" panose="02070309020205020404" pitchFamily="49" charset="0"/>
                <a:cs typeface="Courier New" panose="02070309020205020404" pitchFamily="49" charset="0"/>
              </a:rPr>
              <a:t>dats</a:t>
            </a:r>
            <a:r>
              <a:rPr lang="en-US" sz="1800" dirty="0">
                <a:solidFill>
                  <a:srgbClr val="00B0F0"/>
                </a:solidFill>
                <a:latin typeface="Courier New" panose="02070309020205020404" pitchFamily="49" charset="0"/>
                <a:cs typeface="Courier New" panose="02070309020205020404" pitchFamily="49" charset="0"/>
              </a:rPr>
              <a:t>        : Count words in text files.</a:t>
            </a:r>
          </a:p>
          <a:p>
            <a:pPr marL="629637" lvl="2" indent="0">
              <a:buNone/>
            </a:pPr>
            <a:r>
              <a:rPr lang="en-US" sz="1800" dirty="0">
                <a:solidFill>
                  <a:srgbClr val="00B0F0"/>
                </a:solidFill>
                <a:latin typeface="Courier New" panose="02070309020205020404" pitchFamily="49" charset="0"/>
                <a:cs typeface="Courier New" panose="02070309020205020404" pitchFamily="49" charset="0"/>
              </a:rPr>
              <a:t>clean       : Remove auto-generated files.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92</a:t>
            </a:fld>
            <a:endParaRPr lang="nl-BE" dirty="0"/>
          </a:p>
        </p:txBody>
      </p:sp>
    </p:spTree>
    <p:extLst>
      <p:ext uri="{BB962C8B-B14F-4D97-AF65-F5344CB8AC3E}">
        <p14:creationId xmlns:p14="http://schemas.microsoft.com/office/powerpoint/2010/main" val="370047676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Self-Documenting</a:t>
            </a:r>
            <a:r>
              <a:rPr lang="nl-BE" dirty="0"/>
              <a:t> </a:t>
            </a:r>
            <a:r>
              <a:rPr lang="nl-BE" dirty="0" err="1"/>
              <a:t>Makefiles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How would we implement this? We could write a rule like:</a:t>
            </a:r>
          </a:p>
          <a:p>
            <a:pPr marL="360000" lvl="1" indent="0">
              <a:buNone/>
            </a:pPr>
            <a:r>
              <a:rPr lang="en-US" sz="1800" dirty="0">
                <a:latin typeface="Courier New" panose="02070309020205020404" pitchFamily="49" charset="0"/>
                <a:cs typeface="Courier New" panose="02070309020205020404" pitchFamily="49" charset="0"/>
              </a:rPr>
              <a:t>.PHONY : help</a:t>
            </a:r>
          </a:p>
          <a:p>
            <a:pPr marL="360000" lvl="1" indent="0">
              <a:buNone/>
            </a:pPr>
            <a:r>
              <a:rPr lang="en-US" sz="1800" dirty="0">
                <a:latin typeface="Courier New" panose="02070309020205020404" pitchFamily="49" charset="0"/>
                <a:cs typeface="Courier New" panose="02070309020205020404" pitchFamily="49" charset="0"/>
              </a:rPr>
              <a:t>help :</a:t>
            </a:r>
          </a:p>
          <a:p>
            <a:pPr marL="360000" lvl="1" indent="0">
              <a:buNone/>
            </a:pPr>
            <a:r>
              <a:rPr lang="en-US" sz="1800" dirty="0">
                <a:latin typeface="Courier New" panose="02070309020205020404" pitchFamily="49" charset="0"/>
                <a:cs typeface="Courier New" panose="02070309020205020404" pitchFamily="49" charset="0"/>
              </a:rPr>
              <a:t>	@echo "results.txt : Generate </a:t>
            </a:r>
            <a:r>
              <a:rPr lang="en-US" sz="1800" dirty="0" err="1">
                <a:latin typeface="Courier New" panose="02070309020205020404" pitchFamily="49" charset="0"/>
                <a:cs typeface="Courier New" panose="02070309020205020404" pitchFamily="49" charset="0"/>
              </a:rPr>
              <a:t>Zipf</a:t>
            </a:r>
            <a:r>
              <a:rPr lang="en-US" sz="1800" dirty="0">
                <a:latin typeface="Courier New" panose="02070309020205020404" pitchFamily="49" charset="0"/>
                <a:cs typeface="Courier New" panose="02070309020205020404" pitchFamily="49" charset="0"/>
              </a:rPr>
              <a:t> summary table."</a:t>
            </a:r>
          </a:p>
          <a:p>
            <a:pPr marL="360000" lvl="1" indent="0">
              <a:buNone/>
            </a:pPr>
            <a:r>
              <a:rPr lang="en-US" sz="1800" dirty="0">
                <a:latin typeface="Courier New" panose="02070309020205020404" pitchFamily="49" charset="0"/>
                <a:cs typeface="Courier New" panose="02070309020205020404" pitchFamily="49" charset="0"/>
              </a:rPr>
              <a:t>	@echo "</a:t>
            </a:r>
            <a:r>
              <a:rPr lang="en-US" sz="1800" dirty="0" err="1">
                <a:latin typeface="Courier New" panose="02070309020205020404" pitchFamily="49" charset="0"/>
                <a:cs typeface="Courier New" panose="02070309020205020404" pitchFamily="49" charset="0"/>
              </a:rPr>
              <a:t>dats</a:t>
            </a:r>
            <a:r>
              <a:rPr lang="en-US" sz="1800" dirty="0">
                <a:latin typeface="Courier New" panose="02070309020205020404" pitchFamily="49" charset="0"/>
                <a:cs typeface="Courier New" panose="02070309020205020404" pitchFamily="49" charset="0"/>
              </a:rPr>
              <a:t>        : Count words in text files."</a:t>
            </a:r>
          </a:p>
          <a:p>
            <a:pPr marL="360000" lvl="1" indent="0">
              <a:buNone/>
            </a:pPr>
            <a:r>
              <a:rPr lang="en-US" sz="1800" dirty="0">
                <a:latin typeface="Courier New" panose="02070309020205020404" pitchFamily="49" charset="0"/>
                <a:cs typeface="Courier New" panose="02070309020205020404" pitchFamily="49" charset="0"/>
              </a:rPr>
              <a:t>	@echo "clean       : Remove auto-generated files."</a:t>
            </a:r>
          </a:p>
          <a:p>
            <a:endParaRPr lang="en-US" sz="1800" dirty="0"/>
          </a:p>
          <a:p>
            <a:r>
              <a:rPr lang="en-US" sz="1800" dirty="0"/>
              <a:t>But </a:t>
            </a:r>
            <a:r>
              <a:rPr lang="en-US" sz="1800" b="1" dirty="0"/>
              <a:t>every time </a:t>
            </a:r>
            <a:r>
              <a:rPr lang="en-US" sz="1800" dirty="0"/>
              <a:t>we add or remove a rule, or change the description of a rule, we would have to </a:t>
            </a:r>
            <a:r>
              <a:rPr lang="en-US" sz="1800" b="1" dirty="0"/>
              <a:t>update this rule too</a:t>
            </a:r>
            <a:r>
              <a:rPr lang="en-US" sz="1800" dirty="0"/>
              <a:t>. It would be better if we could keep the descriptions of the rules by the rules themselves and </a:t>
            </a:r>
            <a:r>
              <a:rPr lang="en-US" sz="1800" b="1" dirty="0"/>
              <a:t>extract these descriptions automatically</a:t>
            </a:r>
            <a:r>
              <a:rPr lang="en-US" sz="1800" dirty="0"/>
              <a:t>.</a:t>
            </a:r>
          </a:p>
          <a:p>
            <a:endParaRPr lang="en-US" sz="1800" dirty="0"/>
          </a:p>
          <a:p>
            <a:r>
              <a:rPr lang="en-US" sz="1800" dirty="0"/>
              <a:t>The bash shell can help us here. It provides a command called </a:t>
            </a:r>
            <a:r>
              <a:rPr lang="en-US" sz="1800" b="1" dirty="0"/>
              <a:t>sed</a:t>
            </a:r>
            <a:r>
              <a:rPr lang="en-US" sz="1800" dirty="0"/>
              <a:t> which stands for ‘stream editor’. Sed reads in some text, does some filtering, and writes out the filtered text.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93</a:t>
            </a:fld>
            <a:endParaRPr lang="nl-BE" dirty="0"/>
          </a:p>
        </p:txBody>
      </p:sp>
    </p:spTree>
    <p:extLst>
      <p:ext uri="{BB962C8B-B14F-4D97-AF65-F5344CB8AC3E}">
        <p14:creationId xmlns:p14="http://schemas.microsoft.com/office/powerpoint/2010/main" val="38452233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Self-Documenting</a:t>
            </a:r>
            <a:r>
              <a:rPr lang="nl-BE" dirty="0"/>
              <a:t> </a:t>
            </a:r>
            <a:r>
              <a:rPr lang="nl-BE" dirty="0" err="1"/>
              <a:t>Makefiles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We could write comments for our rules, and mark them up in a way which </a:t>
            </a:r>
            <a:r>
              <a:rPr lang="en-US" sz="1800" dirty="0">
                <a:latin typeface="Courier New" panose="02070309020205020404" pitchFamily="49" charset="0"/>
                <a:cs typeface="Courier New" panose="02070309020205020404" pitchFamily="49" charset="0"/>
              </a:rPr>
              <a:t>sed</a:t>
            </a:r>
            <a:r>
              <a:rPr lang="en-US" sz="1800" dirty="0"/>
              <a:t> can detect. </a:t>
            </a:r>
          </a:p>
          <a:p>
            <a:r>
              <a:rPr lang="en-US" sz="1800" dirty="0"/>
              <a:t>Since Make uses </a:t>
            </a:r>
            <a:r>
              <a:rPr lang="en-US" sz="1800" dirty="0">
                <a:latin typeface="Courier New" panose="02070309020205020404" pitchFamily="49" charset="0"/>
                <a:cs typeface="Courier New" panose="02070309020205020404" pitchFamily="49" charset="0"/>
              </a:rPr>
              <a:t>#</a:t>
            </a:r>
            <a:r>
              <a:rPr lang="en-US" sz="1800" dirty="0"/>
              <a:t> for comments, we can use </a:t>
            </a:r>
            <a:r>
              <a:rPr lang="en-US" sz="1800" b="1" dirty="0">
                <a:solidFill>
                  <a:srgbClr val="00B0F0"/>
                </a:solidFill>
                <a:latin typeface="Courier New" panose="02070309020205020404" pitchFamily="49" charset="0"/>
                <a:cs typeface="Courier New" panose="02070309020205020404" pitchFamily="49" charset="0"/>
              </a:rPr>
              <a:t>##</a:t>
            </a:r>
            <a:r>
              <a:rPr lang="en-US" sz="1800" dirty="0"/>
              <a:t> for comments that describe what a rule does and that we want </a:t>
            </a:r>
            <a:r>
              <a:rPr lang="en-US" sz="1800" dirty="0">
                <a:latin typeface="Courier New" panose="02070309020205020404" pitchFamily="49" charset="0"/>
                <a:cs typeface="Courier New" panose="02070309020205020404" pitchFamily="49" charset="0"/>
              </a:rPr>
              <a:t>sed</a:t>
            </a:r>
            <a:r>
              <a:rPr lang="en-US" sz="1800" dirty="0"/>
              <a:t> to detect. For example:</a:t>
            </a:r>
          </a:p>
          <a:p>
            <a:pPr marL="360000" lvl="1" indent="0">
              <a:spcBef>
                <a:spcPts val="0"/>
              </a:spcBef>
              <a:buNone/>
            </a:pPr>
            <a:r>
              <a:rPr lang="en-US" sz="1200" dirty="0">
                <a:latin typeface="Courier New" panose="02070309020205020404" pitchFamily="49" charset="0"/>
                <a:cs typeface="Courier New" panose="02070309020205020404" pitchFamily="49" charset="0"/>
              </a:rPr>
              <a:t>## results.txt : Generate </a:t>
            </a:r>
            <a:r>
              <a:rPr lang="en-US" sz="1200" dirty="0" err="1">
                <a:latin typeface="Courier New" panose="02070309020205020404" pitchFamily="49" charset="0"/>
                <a:cs typeface="Courier New" panose="02070309020205020404" pitchFamily="49" charset="0"/>
              </a:rPr>
              <a:t>Zipf</a:t>
            </a:r>
            <a:r>
              <a:rPr lang="en-US" sz="1200" dirty="0">
                <a:latin typeface="Courier New" panose="02070309020205020404" pitchFamily="49" charset="0"/>
                <a:cs typeface="Courier New" panose="02070309020205020404" pitchFamily="49" charset="0"/>
              </a:rPr>
              <a:t> summary table.</a:t>
            </a:r>
          </a:p>
          <a:p>
            <a:pPr marL="360000" lvl="1" indent="0">
              <a:spcBef>
                <a:spcPts val="0"/>
              </a:spcBef>
              <a:buNone/>
            </a:pPr>
            <a:r>
              <a:rPr lang="en-US" sz="1200" dirty="0">
                <a:latin typeface="Courier New" panose="02070309020205020404" pitchFamily="49" charset="0"/>
                <a:cs typeface="Courier New" panose="02070309020205020404" pitchFamily="49" charset="0"/>
              </a:rPr>
              <a:t>results.txt : $(DAT_FILES) $(ZIPF_SRC)</a:t>
            </a:r>
          </a:p>
          <a:p>
            <a:pPr marL="360000" lvl="1" indent="0">
              <a:spcBef>
                <a:spcPts val="0"/>
              </a:spcBef>
              <a:buNone/>
            </a:pPr>
            <a:r>
              <a:rPr lang="en-US" sz="1200" dirty="0">
                <a:latin typeface="Courier New" panose="02070309020205020404" pitchFamily="49" charset="0"/>
                <a:cs typeface="Courier New" panose="02070309020205020404" pitchFamily="49" charset="0"/>
              </a:rPr>
              <a:t>	$(ZIPF_EXE) $(DAT_FILES) &gt; $@</a:t>
            </a:r>
          </a:p>
          <a:p>
            <a:pPr marL="360000" lvl="1" indent="0">
              <a:spcBef>
                <a:spcPts val="0"/>
              </a:spcBef>
              <a:buNone/>
            </a:pPr>
            <a:r>
              <a:rPr lang="en-US" sz="1200" dirty="0">
                <a:latin typeface="Courier New" panose="02070309020205020404" pitchFamily="49" charset="0"/>
                <a:cs typeface="Courier New" panose="02070309020205020404" pitchFamily="49" charset="0"/>
              </a:rPr>
              <a:t> </a:t>
            </a:r>
          </a:p>
          <a:p>
            <a:pPr marL="360000" lvl="1"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dats</a:t>
            </a:r>
            <a:r>
              <a:rPr lang="en-US" sz="1200" dirty="0">
                <a:latin typeface="Courier New" panose="02070309020205020404" pitchFamily="49" charset="0"/>
                <a:cs typeface="Courier New" panose="02070309020205020404" pitchFamily="49" charset="0"/>
              </a:rPr>
              <a:t>        : Count words in text files.</a:t>
            </a:r>
          </a:p>
          <a:p>
            <a:pPr marL="360000" lvl="1" indent="0">
              <a:spcBef>
                <a:spcPts val="0"/>
              </a:spcBef>
              <a:buNone/>
            </a:pPr>
            <a:r>
              <a:rPr lang="en-US" sz="1200" dirty="0">
                <a:latin typeface="Courier New" panose="02070309020205020404" pitchFamily="49" charset="0"/>
                <a:cs typeface="Courier New" panose="02070309020205020404" pitchFamily="49" charset="0"/>
              </a:rPr>
              <a:t>.PHONY : </a:t>
            </a:r>
            <a:r>
              <a:rPr lang="en-US" sz="1200" dirty="0" err="1">
                <a:latin typeface="Courier New" panose="02070309020205020404" pitchFamily="49" charset="0"/>
                <a:cs typeface="Courier New" panose="02070309020205020404" pitchFamily="49" charset="0"/>
              </a:rPr>
              <a:t>dats</a:t>
            </a:r>
            <a:endParaRPr lang="en-US" sz="1200" dirty="0">
              <a:latin typeface="Courier New" panose="02070309020205020404" pitchFamily="49" charset="0"/>
              <a:cs typeface="Courier New" panose="02070309020205020404" pitchFamily="49" charset="0"/>
            </a:endParaRPr>
          </a:p>
          <a:p>
            <a:pPr marL="360000" lvl="1" indent="0">
              <a:spcBef>
                <a:spcPts val="0"/>
              </a:spcBef>
              <a:buNone/>
            </a:pPr>
            <a:r>
              <a:rPr lang="en-US" sz="1200" dirty="0" err="1">
                <a:latin typeface="Courier New" panose="02070309020205020404" pitchFamily="49" charset="0"/>
                <a:cs typeface="Courier New" panose="02070309020205020404" pitchFamily="49" charset="0"/>
              </a:rPr>
              <a:t>dats</a:t>
            </a:r>
            <a:r>
              <a:rPr lang="en-US" sz="1200" dirty="0">
                <a:latin typeface="Courier New" panose="02070309020205020404" pitchFamily="49" charset="0"/>
                <a:cs typeface="Courier New" panose="02070309020205020404" pitchFamily="49" charset="0"/>
              </a:rPr>
              <a:t> : $(DAT_FILES)</a:t>
            </a:r>
          </a:p>
          <a:p>
            <a:pPr marL="360000" lvl="1" indent="0">
              <a:spcBef>
                <a:spcPts val="0"/>
              </a:spcBef>
              <a:buNone/>
            </a:pPr>
            <a:r>
              <a:rPr lang="en-US" sz="1200" dirty="0">
                <a:latin typeface="Courier New" panose="02070309020205020404" pitchFamily="49" charset="0"/>
                <a:cs typeface="Courier New" panose="02070309020205020404" pitchFamily="49" charset="0"/>
              </a:rPr>
              <a:t> </a:t>
            </a:r>
          </a:p>
          <a:p>
            <a:pPr marL="360000" lvl="1" indent="0">
              <a:spcBef>
                <a:spcPts val="0"/>
              </a:spcBef>
              <a:buNone/>
            </a:pPr>
            <a:r>
              <a:rPr lang="en-US" sz="1200" dirty="0">
                <a:latin typeface="Courier New" panose="02070309020205020404" pitchFamily="49" charset="0"/>
                <a:cs typeface="Courier New" panose="02070309020205020404" pitchFamily="49" charset="0"/>
              </a:rPr>
              <a:t>%.dat : books/%.txt $(COUNT_SRC)</a:t>
            </a:r>
          </a:p>
          <a:p>
            <a:pPr marL="360000" lvl="1" indent="0">
              <a:spcBef>
                <a:spcPts val="0"/>
              </a:spcBef>
              <a:buNone/>
            </a:pPr>
            <a:r>
              <a:rPr lang="en-US" sz="1200" dirty="0">
                <a:latin typeface="Courier New" panose="02070309020205020404" pitchFamily="49" charset="0"/>
                <a:cs typeface="Courier New" panose="02070309020205020404" pitchFamily="49" charset="0"/>
              </a:rPr>
              <a:t>	$(COUNT_EXE) $&lt; $@</a:t>
            </a:r>
          </a:p>
          <a:p>
            <a:pPr marL="360000" lvl="1" indent="0">
              <a:spcBef>
                <a:spcPts val="0"/>
              </a:spcBef>
              <a:buNone/>
            </a:pPr>
            <a:r>
              <a:rPr lang="en-US" sz="1200" dirty="0">
                <a:latin typeface="Courier New" panose="02070309020205020404" pitchFamily="49" charset="0"/>
                <a:cs typeface="Courier New" panose="02070309020205020404" pitchFamily="49" charset="0"/>
              </a:rPr>
              <a:t> </a:t>
            </a:r>
          </a:p>
          <a:p>
            <a:pPr marL="360000" lvl="1" indent="0">
              <a:spcBef>
                <a:spcPts val="0"/>
              </a:spcBef>
              <a:buNone/>
            </a:pPr>
            <a:r>
              <a:rPr lang="en-US" sz="1200" dirty="0">
                <a:latin typeface="Courier New" panose="02070309020205020404" pitchFamily="49" charset="0"/>
                <a:cs typeface="Courier New" panose="02070309020205020404" pitchFamily="49" charset="0"/>
              </a:rPr>
              <a:t>## clean       : Remove auto-generated files.</a:t>
            </a:r>
          </a:p>
          <a:p>
            <a:pPr marL="360000" lvl="1" indent="0">
              <a:spcBef>
                <a:spcPts val="0"/>
              </a:spcBef>
              <a:buNone/>
            </a:pPr>
            <a:r>
              <a:rPr lang="en-US" sz="1200" dirty="0">
                <a:latin typeface="Courier New" panose="02070309020205020404" pitchFamily="49" charset="0"/>
                <a:cs typeface="Courier New" panose="02070309020205020404" pitchFamily="49" charset="0"/>
              </a:rPr>
              <a:t>.PHONY : clean</a:t>
            </a:r>
          </a:p>
          <a:p>
            <a:pPr marL="360000" lvl="1" indent="0">
              <a:spcBef>
                <a:spcPts val="0"/>
              </a:spcBef>
              <a:buNone/>
            </a:pPr>
            <a:r>
              <a:rPr lang="en-US" sz="1200" dirty="0">
                <a:latin typeface="Courier New" panose="02070309020205020404" pitchFamily="49" charset="0"/>
                <a:cs typeface="Courier New" panose="02070309020205020404" pitchFamily="49" charset="0"/>
              </a:rPr>
              <a:t>clean :</a:t>
            </a:r>
          </a:p>
          <a:p>
            <a:pPr marL="360000" lvl="1"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rm</a:t>
            </a:r>
            <a:r>
              <a:rPr lang="en-US" sz="1200" dirty="0">
                <a:latin typeface="Courier New" panose="02070309020205020404" pitchFamily="49" charset="0"/>
                <a:cs typeface="Courier New" panose="02070309020205020404" pitchFamily="49" charset="0"/>
              </a:rPr>
              <a:t> -f $(DAT_FILES)</a:t>
            </a:r>
          </a:p>
          <a:p>
            <a:pPr marL="360000" lvl="1"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rm</a:t>
            </a:r>
            <a:r>
              <a:rPr lang="en-US" sz="1200" dirty="0">
                <a:latin typeface="Courier New" panose="02070309020205020404" pitchFamily="49" charset="0"/>
                <a:cs typeface="Courier New" panose="02070309020205020404" pitchFamily="49" charset="0"/>
              </a:rPr>
              <a:t> -f results.txt</a:t>
            </a:r>
          </a:p>
          <a:p>
            <a:pPr marL="360000" lvl="1" indent="0">
              <a:spcBef>
                <a:spcPts val="0"/>
              </a:spcBef>
              <a:buNone/>
            </a:pPr>
            <a:endParaRPr lang="en-US" sz="1200" dirty="0">
              <a:latin typeface="Courier New" panose="02070309020205020404" pitchFamily="49" charset="0"/>
              <a:cs typeface="Courier New" panose="02070309020205020404" pitchFamily="49" charset="0"/>
            </a:endParaRPr>
          </a:p>
          <a:p>
            <a:pPr marL="360000" lvl="1" indent="0">
              <a:spcBef>
                <a:spcPts val="0"/>
              </a:spcBef>
              <a:buNone/>
            </a:pPr>
            <a:r>
              <a:rPr lang="en-US" sz="1200" dirty="0">
                <a:latin typeface="Courier New" panose="02070309020205020404" pitchFamily="49" charset="0"/>
                <a:cs typeface="Courier New" panose="02070309020205020404" pitchFamily="49" charset="0"/>
              </a:rPr>
              <a:t>## variables   : Print variables.</a:t>
            </a:r>
          </a:p>
          <a:p>
            <a:pPr marL="360000" lvl="1" indent="0">
              <a:spcBef>
                <a:spcPts val="0"/>
              </a:spcBef>
              <a:buNone/>
            </a:pPr>
            <a:r>
              <a:rPr lang="en-US" sz="1200" dirty="0">
                <a:latin typeface="Courier New" panose="02070309020205020404" pitchFamily="49" charset="0"/>
                <a:cs typeface="Courier New" panose="02070309020205020404" pitchFamily="49" charset="0"/>
              </a:rPr>
              <a:t>.PHONY : variables</a:t>
            </a:r>
          </a:p>
          <a:p>
            <a:pPr marL="360000" lvl="1" indent="0">
              <a:spcBef>
                <a:spcPts val="0"/>
              </a:spcBef>
              <a:buNone/>
            </a:pPr>
            <a:r>
              <a:rPr lang="en-US" sz="1200" dirty="0">
                <a:latin typeface="Courier New" panose="02070309020205020404" pitchFamily="49" charset="0"/>
                <a:cs typeface="Courier New" panose="02070309020205020404" pitchFamily="49" charset="0"/>
              </a:rPr>
              <a:t>variables:</a:t>
            </a:r>
          </a:p>
          <a:p>
            <a:pPr marL="360000" lvl="1" indent="0">
              <a:spcBef>
                <a:spcPts val="0"/>
              </a:spcBef>
              <a:buNone/>
            </a:pPr>
            <a:r>
              <a:rPr lang="en-US" sz="1200" dirty="0">
                <a:latin typeface="Courier New" panose="02070309020205020404" pitchFamily="49" charset="0"/>
                <a:cs typeface="Courier New" panose="02070309020205020404" pitchFamily="49" charset="0"/>
              </a:rPr>
              <a:t>	@echo TXT_FILES: $(TXT_FILES)</a:t>
            </a:r>
          </a:p>
          <a:p>
            <a:pPr marL="360000" lvl="1" indent="0">
              <a:spcBef>
                <a:spcPts val="0"/>
              </a:spcBef>
              <a:buNone/>
            </a:pPr>
            <a:r>
              <a:rPr lang="en-US" sz="1200" dirty="0">
                <a:latin typeface="Courier New" panose="02070309020205020404" pitchFamily="49" charset="0"/>
                <a:cs typeface="Courier New" panose="02070309020205020404" pitchFamily="49" charset="0"/>
              </a:rPr>
              <a:t>	</a:t>
            </a:r>
            <a:r>
              <a:rPr lang="nl-NL" sz="1200" dirty="0">
                <a:latin typeface="Courier New" panose="02070309020205020404" pitchFamily="49" charset="0"/>
                <a:cs typeface="Courier New" panose="02070309020205020404" pitchFamily="49" charset="0"/>
              </a:rPr>
              <a:t>@echo DAT_FILES: $(DAT_FILES)</a:t>
            </a:r>
            <a:endParaRPr lang="en-US" sz="120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94</a:t>
            </a:fld>
            <a:endParaRPr lang="nl-BE" dirty="0"/>
          </a:p>
        </p:txBody>
      </p:sp>
    </p:spTree>
    <p:extLst>
      <p:ext uri="{BB962C8B-B14F-4D97-AF65-F5344CB8AC3E}">
        <p14:creationId xmlns:p14="http://schemas.microsoft.com/office/powerpoint/2010/main" val="403121171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Self-Documenting</a:t>
            </a:r>
            <a:r>
              <a:rPr lang="nl-BE" dirty="0"/>
              <a:t> </a:t>
            </a:r>
            <a:r>
              <a:rPr lang="nl-BE" dirty="0" err="1"/>
              <a:t>Makefiles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We use </a:t>
            </a:r>
            <a:r>
              <a:rPr lang="en-US" sz="1800" b="1" dirty="0">
                <a:latin typeface="Courier New" panose="02070309020205020404" pitchFamily="49" charset="0"/>
                <a:cs typeface="Courier New" panose="02070309020205020404" pitchFamily="49" charset="0"/>
              </a:rPr>
              <a:t>##</a:t>
            </a:r>
            <a:r>
              <a:rPr lang="en-US" sz="1800" dirty="0"/>
              <a:t> so we can distinguish between comments that we want sed to automatically filter, and other comments that may describe what other rules do, or that describe variables.</a:t>
            </a:r>
          </a:p>
          <a:p>
            <a:r>
              <a:rPr lang="en-US" sz="1800" dirty="0"/>
              <a:t>We can then write a help target that applies sed to our </a:t>
            </a:r>
            <a:r>
              <a:rPr lang="en-US" sz="1800" dirty="0" err="1"/>
              <a:t>Makefile</a:t>
            </a:r>
            <a:r>
              <a:rPr lang="en-US" sz="1800" dirty="0"/>
              <a:t>:</a:t>
            </a:r>
          </a:p>
          <a:p>
            <a:pPr marL="360000" lvl="1" indent="0">
              <a:buNone/>
            </a:pPr>
            <a:r>
              <a:rPr lang="en-US" sz="1800" dirty="0">
                <a:latin typeface="Courier New" panose="02070309020205020404" pitchFamily="49" charset="0"/>
                <a:cs typeface="Courier New" panose="02070309020205020404" pitchFamily="49" charset="0"/>
              </a:rPr>
              <a:t>.PHONY : help</a:t>
            </a:r>
          </a:p>
          <a:p>
            <a:pPr marL="360000" lvl="1" indent="0">
              <a:buNone/>
            </a:pPr>
            <a:r>
              <a:rPr lang="en-US" sz="1800" dirty="0">
                <a:latin typeface="Courier New" panose="02070309020205020404" pitchFamily="49" charset="0"/>
                <a:cs typeface="Courier New" panose="02070309020205020404" pitchFamily="49" charset="0"/>
              </a:rPr>
              <a:t>help : </a:t>
            </a:r>
            <a:r>
              <a:rPr lang="en-US" sz="1800" dirty="0" err="1">
                <a:latin typeface="Courier New" panose="02070309020205020404" pitchFamily="49" charset="0"/>
                <a:cs typeface="Courier New" panose="02070309020205020404" pitchFamily="49" charset="0"/>
              </a:rPr>
              <a:t>Makefile</a:t>
            </a:r>
            <a:endParaRPr lang="en-US" sz="1800" dirty="0">
              <a:latin typeface="Courier New" panose="02070309020205020404" pitchFamily="49" charset="0"/>
              <a:cs typeface="Courier New" panose="02070309020205020404" pitchFamily="49" charset="0"/>
            </a:endParaRPr>
          </a:p>
          <a:p>
            <a:pPr marL="360000" lvl="1" indent="0">
              <a:buNone/>
            </a:pPr>
            <a:r>
              <a:rPr lang="en-US" sz="1800" dirty="0">
                <a:latin typeface="Courier New" panose="02070309020205020404" pitchFamily="49" charset="0"/>
                <a:cs typeface="Courier New" panose="02070309020205020404" pitchFamily="49" charset="0"/>
              </a:rPr>
              <a:t>        @sed -n 's/^##//p' $&lt;</a:t>
            </a:r>
          </a:p>
          <a:p>
            <a:r>
              <a:rPr lang="en-US" sz="1800" dirty="0"/>
              <a:t>This rule depends upon the </a:t>
            </a:r>
            <a:r>
              <a:rPr lang="en-US" sz="1800" dirty="0" err="1"/>
              <a:t>Makefile</a:t>
            </a:r>
            <a:r>
              <a:rPr lang="en-US" sz="1800" dirty="0"/>
              <a:t> itself. It runs sed on the first dependency of the rule, which is our </a:t>
            </a:r>
            <a:r>
              <a:rPr lang="en-US" sz="1800" dirty="0" err="1"/>
              <a:t>Makefile</a:t>
            </a:r>
            <a:r>
              <a:rPr lang="en-US" sz="1800" dirty="0"/>
              <a:t>, and tells </a:t>
            </a:r>
            <a:r>
              <a:rPr lang="en-US" sz="1800" dirty="0">
                <a:latin typeface="Courier New" panose="02070309020205020404" pitchFamily="49" charset="0"/>
                <a:cs typeface="Courier New" panose="02070309020205020404" pitchFamily="49" charset="0"/>
              </a:rPr>
              <a:t>sed</a:t>
            </a:r>
            <a:r>
              <a:rPr lang="en-US" sz="1800" dirty="0"/>
              <a:t> to get all the lines that begin with </a:t>
            </a:r>
            <a:r>
              <a:rPr lang="en-US" sz="1800" dirty="0">
                <a:latin typeface="Courier New" panose="02070309020205020404" pitchFamily="49" charset="0"/>
                <a:cs typeface="Courier New" panose="02070309020205020404" pitchFamily="49" charset="0"/>
              </a:rPr>
              <a:t>##</a:t>
            </a:r>
            <a:r>
              <a:rPr lang="en-US" sz="1800" dirty="0"/>
              <a:t>, which sed then prints for us.</a:t>
            </a:r>
          </a:p>
          <a:p>
            <a:r>
              <a:rPr lang="en-US" sz="1800" dirty="0"/>
              <a:t>If we now run</a:t>
            </a:r>
          </a:p>
          <a:p>
            <a:pPr marL="360000" lvl="1" indent="0">
              <a:buNone/>
            </a:pPr>
            <a:r>
              <a:rPr lang="en-US" sz="1800" dirty="0">
                <a:latin typeface="Courier New" panose="02070309020205020404" pitchFamily="49" charset="0"/>
                <a:cs typeface="Courier New" panose="02070309020205020404" pitchFamily="49" charset="0"/>
              </a:rPr>
              <a:t>$ make help</a:t>
            </a:r>
          </a:p>
          <a:p>
            <a:pPr marL="359637" lvl="1" indent="0">
              <a:buNone/>
            </a:pPr>
            <a:r>
              <a:rPr lang="en-US" sz="1800" dirty="0"/>
              <a:t>we get:  </a:t>
            </a:r>
            <a:r>
              <a:rPr lang="en-US" sz="1600" dirty="0">
                <a:latin typeface="Courier New" panose="02070309020205020404" pitchFamily="49" charset="0"/>
                <a:cs typeface="Courier New" panose="02070309020205020404" pitchFamily="49" charset="0"/>
              </a:rPr>
              <a:t>results.txt : Generate </a:t>
            </a:r>
            <a:r>
              <a:rPr lang="en-US" sz="1600" dirty="0" err="1">
                <a:latin typeface="Courier New" panose="02070309020205020404" pitchFamily="49" charset="0"/>
                <a:cs typeface="Courier New" panose="02070309020205020404" pitchFamily="49" charset="0"/>
              </a:rPr>
              <a:t>Zipf</a:t>
            </a:r>
            <a:r>
              <a:rPr lang="en-US" sz="1600" dirty="0">
                <a:latin typeface="Courier New" panose="02070309020205020404" pitchFamily="49" charset="0"/>
                <a:cs typeface="Courier New" panose="02070309020205020404" pitchFamily="49" charset="0"/>
              </a:rPr>
              <a:t> summary table.</a:t>
            </a:r>
          </a:p>
          <a:p>
            <a:pPr marL="360000" lvl="1"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dats</a:t>
            </a:r>
            <a:r>
              <a:rPr lang="en-US" sz="1600" dirty="0">
                <a:latin typeface="Courier New" panose="02070309020205020404" pitchFamily="49" charset="0"/>
                <a:cs typeface="Courier New" panose="02070309020205020404" pitchFamily="49" charset="0"/>
              </a:rPr>
              <a:t>        : Count words in text files.</a:t>
            </a:r>
          </a:p>
          <a:p>
            <a:pPr marL="360000" lvl="1" indent="0">
              <a:spcBef>
                <a:spcPts val="0"/>
              </a:spcBef>
              <a:buNone/>
            </a:pPr>
            <a:r>
              <a:rPr lang="en-US" sz="1600" dirty="0">
                <a:latin typeface="Courier New" panose="02070309020205020404" pitchFamily="49" charset="0"/>
                <a:cs typeface="Courier New" panose="02070309020205020404" pitchFamily="49" charset="0"/>
              </a:rPr>
              <a:t>       clean       : Remove auto-generated files.</a:t>
            </a:r>
          </a:p>
          <a:p>
            <a:pPr marL="360000" lvl="1" indent="0">
              <a:spcBef>
                <a:spcPts val="0"/>
              </a:spcBef>
              <a:buNone/>
            </a:pPr>
            <a:r>
              <a:rPr lang="en-US" sz="1600" dirty="0">
                <a:latin typeface="Courier New" panose="02070309020205020404" pitchFamily="49" charset="0"/>
                <a:cs typeface="Courier New" panose="02070309020205020404" pitchFamily="49" charset="0"/>
              </a:rPr>
              <a:t>       variables   : Print variables.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95</a:t>
            </a:fld>
            <a:endParaRPr lang="nl-BE" dirty="0"/>
          </a:p>
        </p:txBody>
      </p:sp>
    </p:spTree>
    <p:extLst>
      <p:ext uri="{BB962C8B-B14F-4D97-AF65-F5344CB8AC3E}">
        <p14:creationId xmlns:p14="http://schemas.microsoft.com/office/powerpoint/2010/main" val="267750176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Self-Documenting</a:t>
            </a:r>
            <a:r>
              <a:rPr lang="nl-BE" dirty="0"/>
              <a:t> </a:t>
            </a:r>
            <a:r>
              <a:rPr lang="nl-BE" dirty="0" err="1"/>
              <a:t>Makefiles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If we </a:t>
            </a:r>
            <a:r>
              <a:rPr lang="en-US" sz="1800" b="1" dirty="0"/>
              <a:t>add, change or remove a target or rule</a:t>
            </a:r>
            <a:r>
              <a:rPr lang="en-US" sz="1800" dirty="0"/>
              <a:t>, we now only need to remember to </a:t>
            </a:r>
            <a:r>
              <a:rPr lang="en-US" sz="1800" b="1" dirty="0"/>
              <a:t>add, update or remove a comment next to the rule</a:t>
            </a:r>
            <a:r>
              <a:rPr lang="en-US" sz="1800" dirty="0"/>
              <a:t>. </a:t>
            </a:r>
          </a:p>
          <a:p>
            <a:r>
              <a:rPr lang="en-US" sz="1800" dirty="0"/>
              <a:t>So long as we respect our convention of using </a:t>
            </a:r>
            <a:r>
              <a:rPr lang="en-US" sz="1800" b="1" dirty="0">
                <a:latin typeface="Courier New" panose="02070309020205020404" pitchFamily="49" charset="0"/>
                <a:cs typeface="Courier New" panose="02070309020205020404" pitchFamily="49" charset="0"/>
              </a:rPr>
              <a:t>##</a:t>
            </a:r>
            <a:r>
              <a:rPr lang="en-US" sz="1800" dirty="0"/>
              <a:t> for such comments, then our </a:t>
            </a:r>
            <a:r>
              <a:rPr lang="en-US" sz="1800" b="1" dirty="0"/>
              <a:t>help</a:t>
            </a:r>
            <a:r>
              <a:rPr lang="en-US" sz="1800" dirty="0"/>
              <a:t> rule will take care of detecting these comments and printing them for us.</a:t>
            </a:r>
          </a:p>
          <a:p>
            <a:pPr marL="0" indent="0">
              <a:buNone/>
            </a:pPr>
            <a:r>
              <a:rPr lang="en-US" sz="1800" dirty="0"/>
              <a:t> </a:t>
            </a:r>
          </a:p>
          <a:p>
            <a:pPr marL="360000" lvl="1" indent="0">
              <a:buNone/>
            </a:pPr>
            <a:r>
              <a:rPr lang="en-US" sz="1800" dirty="0"/>
              <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96</a:t>
            </a:fld>
            <a:endParaRPr lang="nl-BE" dirty="0"/>
          </a:p>
        </p:txBody>
      </p:sp>
    </p:spTree>
    <p:extLst>
      <p:ext uri="{BB962C8B-B14F-4D97-AF65-F5344CB8AC3E}">
        <p14:creationId xmlns:p14="http://schemas.microsoft.com/office/powerpoint/2010/main" val="3734401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Self-Documenting</a:t>
            </a:r>
            <a:r>
              <a:rPr lang="nl-BE" dirty="0"/>
              <a:t> </a:t>
            </a:r>
            <a:r>
              <a:rPr lang="nl-BE" dirty="0" err="1"/>
              <a:t>Makefiles</a:t>
            </a:r>
            <a:endParaRPr lang="en-US" altLang="en-US" dirty="0"/>
          </a:p>
        </p:txBody>
      </p:sp>
      <p:sp>
        <p:nvSpPr>
          <p:cNvPr id="13315" name="Rectangle 3"/>
          <p:cNvSpPr>
            <a:spLocks noGrp="1" noChangeArrowheads="1"/>
          </p:cNvSpPr>
          <p:nvPr>
            <p:ph type="body" idx="1"/>
          </p:nvPr>
        </p:nvSpPr>
        <p:spPr>
          <a:xfrm>
            <a:off x="540000" y="1349998"/>
            <a:ext cx="8280472" cy="5175345"/>
          </a:xfrm>
        </p:spPr>
        <p:txBody>
          <a:bodyPr/>
          <a:lstStyle/>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r>
              <a:rPr lang="en-US" altLang="en-US" b="1" dirty="0">
                <a:solidFill>
                  <a:schemeClr val="tx1"/>
                </a:solidFill>
              </a:rPr>
              <a:t>Key Points</a:t>
            </a:r>
          </a:p>
          <a:p>
            <a:pPr eaLnBrk="0" fontAlgn="base" hangingPunct="0">
              <a:spcBef>
                <a:spcPct val="0"/>
              </a:spcBef>
              <a:spcAft>
                <a:spcPct val="0"/>
              </a:spcAft>
              <a:buSzTx/>
            </a:pPr>
            <a:r>
              <a:rPr lang="en-US" dirty="0"/>
              <a:t>Document </a:t>
            </a:r>
            <a:r>
              <a:rPr lang="en-US" dirty="0" err="1"/>
              <a:t>Makefiles</a:t>
            </a:r>
            <a:r>
              <a:rPr lang="en-US" dirty="0"/>
              <a:t> by adding specially-formatted comments and a target to extract and format them.</a:t>
            </a:r>
            <a:endParaRPr lang="en-US" altLang="en-US" dirty="0">
              <a:solidFill>
                <a:schemeClr val="tx1"/>
              </a:solidFill>
              <a:latin typeface="+mj-lt"/>
            </a:endParaRPr>
          </a:p>
          <a:p>
            <a:pPr marL="0" lvl="0" indent="0" eaLnBrk="0" fontAlgn="base" hangingPunct="0">
              <a:spcBef>
                <a:spcPct val="0"/>
              </a:spcBef>
              <a:spcAft>
                <a:spcPct val="0"/>
              </a:spcAft>
              <a:buSzTx/>
              <a:buNone/>
            </a:pPr>
            <a:endParaRPr lang="en-US" altLang="en-US" sz="60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97</a:t>
            </a:fld>
            <a:endParaRPr lang="nl-BE" dirty="0"/>
          </a:p>
        </p:txBody>
      </p:sp>
    </p:spTree>
    <p:extLst>
      <p:ext uri="{BB962C8B-B14F-4D97-AF65-F5344CB8AC3E}">
        <p14:creationId xmlns:p14="http://schemas.microsoft.com/office/powerpoint/2010/main" val="85731905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Makefiles</a:t>
            </a:r>
            <a:r>
              <a:rPr lang="nl-BE" dirty="0"/>
              <a:t>: Pros &amp; </a:t>
            </a:r>
            <a:r>
              <a:rPr lang="nl-BE" dirty="0" err="1"/>
              <a:t>Cons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b="1" dirty="0"/>
              <a:t>Questions</a:t>
            </a:r>
            <a:r>
              <a:rPr lang="en-US" sz="1800" dirty="0"/>
              <a:t> </a:t>
            </a:r>
          </a:p>
          <a:p>
            <a:pPr lvl="1"/>
            <a:r>
              <a:rPr lang="en-US" sz="1800" dirty="0"/>
              <a:t>What are the advantages and disadvantages of using tools like Make?</a:t>
            </a:r>
          </a:p>
          <a:p>
            <a:r>
              <a:rPr lang="en-US" sz="1800" b="1" dirty="0"/>
              <a:t>Objectives</a:t>
            </a:r>
            <a:r>
              <a:rPr lang="en-US" sz="1800" dirty="0"/>
              <a:t> </a:t>
            </a:r>
          </a:p>
          <a:p>
            <a:pPr lvl="1"/>
            <a:r>
              <a:rPr lang="en-US" sz="1800" dirty="0"/>
              <a:t>Understand advantages of automated build tools such as Make.</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98</a:t>
            </a:fld>
            <a:endParaRPr lang="nl-BE" dirty="0"/>
          </a:p>
        </p:txBody>
      </p:sp>
    </p:spTree>
    <p:extLst>
      <p:ext uri="{BB962C8B-B14F-4D97-AF65-F5344CB8AC3E}">
        <p14:creationId xmlns:p14="http://schemas.microsoft.com/office/powerpoint/2010/main" val="278812628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Makefiles</a:t>
            </a:r>
            <a:r>
              <a:rPr lang="nl-BE" dirty="0"/>
              <a:t>: Pros &amp; </a:t>
            </a:r>
            <a:r>
              <a:rPr lang="nl-BE" dirty="0" err="1"/>
              <a:t>Cons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Automated build tools such as Make can help us in a number of ways. They help us to </a:t>
            </a:r>
            <a:r>
              <a:rPr lang="en-US" altLang="en-US" sz="1800" b="1" dirty="0">
                <a:solidFill>
                  <a:schemeClr val="tx1"/>
                </a:solidFill>
              </a:rPr>
              <a:t>automate repetitive commands</a:t>
            </a:r>
            <a:r>
              <a:rPr lang="en-US" altLang="en-US" sz="1800" dirty="0">
                <a:solidFill>
                  <a:schemeClr val="tx1"/>
                </a:solidFill>
              </a:rPr>
              <a:t>, hence </a:t>
            </a:r>
            <a:r>
              <a:rPr lang="en-US" altLang="en-US" sz="1800" b="1" dirty="0">
                <a:solidFill>
                  <a:schemeClr val="tx1"/>
                </a:solidFill>
              </a:rPr>
              <a:t>saving us time </a:t>
            </a:r>
            <a:r>
              <a:rPr lang="en-US" altLang="en-US" sz="1800" dirty="0">
                <a:solidFill>
                  <a:schemeClr val="tx1"/>
                </a:solidFill>
              </a:rPr>
              <a:t>and </a:t>
            </a:r>
            <a:r>
              <a:rPr lang="en-US" altLang="en-US" sz="1800" b="1" dirty="0">
                <a:solidFill>
                  <a:schemeClr val="tx1"/>
                </a:solidFill>
              </a:rPr>
              <a:t>reducing the likelihood of errors </a:t>
            </a:r>
            <a:r>
              <a:rPr lang="en-US" altLang="en-US" sz="1800" dirty="0">
                <a:solidFill>
                  <a:schemeClr val="tx1"/>
                </a:solidFill>
              </a:rPr>
              <a:t>compared with running these commands manually.</a:t>
            </a:r>
          </a:p>
          <a:p>
            <a:pPr marL="0" lvl="0" indent="0" eaLnBrk="0" fontAlgn="base" hangingPunct="0">
              <a:spcBef>
                <a:spcPct val="0"/>
              </a:spcBef>
              <a:spcAft>
                <a:spcPct val="0"/>
              </a:spcAft>
              <a:buSzTx/>
              <a:buNone/>
            </a:pPr>
            <a:endParaRPr lang="en-US" altLang="en-US" sz="1800" dirty="0">
              <a:solidFill>
                <a:schemeClr val="tx1"/>
              </a:solidFill>
            </a:endParaRPr>
          </a:p>
          <a:p>
            <a:pPr eaLnBrk="0" fontAlgn="base" hangingPunct="0">
              <a:spcBef>
                <a:spcPct val="0"/>
              </a:spcBef>
              <a:spcAft>
                <a:spcPct val="0"/>
              </a:spcAft>
              <a:buSzTx/>
            </a:pPr>
            <a:r>
              <a:rPr lang="en-US" altLang="en-US" sz="1800" dirty="0">
                <a:solidFill>
                  <a:schemeClr val="tx1"/>
                </a:solidFill>
              </a:rPr>
              <a:t>They can also save time by ensuring that automatically-generated artifacts (such as data files or plots) are </a:t>
            </a:r>
            <a:r>
              <a:rPr lang="en-US" altLang="en-US" sz="1800" b="1" dirty="0">
                <a:solidFill>
                  <a:schemeClr val="tx1"/>
                </a:solidFill>
              </a:rPr>
              <a:t>only recreated when</a:t>
            </a:r>
            <a:r>
              <a:rPr lang="en-US" altLang="en-US" sz="1800" dirty="0">
                <a:solidFill>
                  <a:schemeClr val="tx1"/>
                </a:solidFill>
              </a:rPr>
              <a:t> the files that were used to create these have </a:t>
            </a:r>
            <a:r>
              <a:rPr lang="en-US" altLang="en-US" sz="1800" b="1" dirty="0">
                <a:solidFill>
                  <a:schemeClr val="tx1"/>
                </a:solidFill>
              </a:rPr>
              <a:t>changed in some way</a:t>
            </a:r>
            <a:r>
              <a:rPr lang="en-US" altLang="en-US" sz="1800" dirty="0">
                <a:solidFill>
                  <a:schemeClr val="tx1"/>
                </a:solidFill>
              </a:rPr>
              <a:t>.</a:t>
            </a:r>
          </a:p>
          <a:p>
            <a:pPr eaLnBrk="0" fontAlgn="base" hangingPunct="0">
              <a:spcBef>
                <a:spcPct val="0"/>
              </a:spcBef>
              <a:spcAft>
                <a:spcPct val="0"/>
              </a:spcAft>
              <a:buSzTx/>
            </a:pPr>
            <a:endParaRPr lang="en-US" altLang="en-US" sz="1800" dirty="0">
              <a:solidFill>
                <a:schemeClr val="tx1"/>
              </a:solidFill>
            </a:endParaRPr>
          </a:p>
          <a:p>
            <a:pPr eaLnBrk="0" fontAlgn="base" hangingPunct="0">
              <a:spcBef>
                <a:spcPct val="0"/>
              </a:spcBef>
              <a:spcAft>
                <a:spcPct val="0"/>
              </a:spcAft>
              <a:buSzTx/>
            </a:pPr>
            <a:r>
              <a:rPr lang="en-US" altLang="en-US" sz="1800" dirty="0">
                <a:solidFill>
                  <a:schemeClr val="tx1"/>
                </a:solidFill>
              </a:rPr>
              <a:t>Through their notion of targets, dependencies, and actions, they serve as a </a:t>
            </a:r>
            <a:r>
              <a:rPr lang="en-US" altLang="en-US" sz="1800" b="1" dirty="0">
                <a:solidFill>
                  <a:schemeClr val="tx1"/>
                </a:solidFill>
              </a:rPr>
              <a:t>form of documentation</a:t>
            </a:r>
            <a:r>
              <a:rPr lang="en-US" altLang="en-US" sz="1800" dirty="0">
                <a:solidFill>
                  <a:schemeClr val="tx1"/>
                </a:solidFill>
              </a:rPr>
              <a:t>, recording dependencies between code, scripts, tools, configurations, raw data, derived data, plots, and papers.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99</a:t>
            </a:fld>
            <a:endParaRPr lang="nl-BE" dirty="0"/>
          </a:p>
        </p:txBody>
      </p:sp>
    </p:spTree>
    <p:extLst>
      <p:ext uri="{BB962C8B-B14F-4D97-AF65-F5344CB8AC3E}">
        <p14:creationId xmlns:p14="http://schemas.microsoft.com/office/powerpoint/2010/main" val="2670509940"/>
      </p:ext>
    </p:extLst>
  </p:cSld>
  <p:clrMapOvr>
    <a:masterClrMapping/>
  </p:clrMapOvr>
</p:sld>
</file>

<file path=ppt/theme/theme1.xml><?xml version="1.0" encoding="utf-8"?>
<a:theme xmlns:a="http://schemas.openxmlformats.org/drawingml/2006/main" name="Corporate-KU Leuven-Liggend-Achtergrond Wit">
  <a:themeElements>
    <a:clrScheme name="KULeuven-Themakleuren">
      <a:dk1>
        <a:srgbClr val="00407A"/>
      </a:dk1>
      <a:lt1>
        <a:srgbClr val="FFFFFF"/>
      </a:lt1>
      <a:dk2>
        <a:srgbClr val="00407A"/>
      </a:dk2>
      <a:lt2>
        <a:srgbClr val="FFFFFF"/>
      </a:lt2>
      <a:accent1>
        <a:srgbClr val="1D8DB0"/>
      </a:accent1>
      <a:accent2>
        <a:srgbClr val="116E8A"/>
      </a:accent2>
      <a:accent3>
        <a:srgbClr val="52BDEC"/>
      </a:accent3>
      <a:accent4>
        <a:srgbClr val="00407A"/>
      </a:accent4>
      <a:accent5>
        <a:srgbClr val="7F7F7F"/>
      </a:accent5>
      <a:accent6>
        <a:srgbClr val="595959"/>
      </a:accent6>
      <a:hlink>
        <a:srgbClr val="1D8DB0"/>
      </a:hlink>
      <a:folHlink>
        <a:srgbClr val="00407A"/>
      </a:folHlink>
    </a:clrScheme>
    <a:fontScheme name="KULeuven">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16E8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Corporate-KU Leuven-Liggend-Achtergrond Wit en Watermerk">
  <a:themeElements>
    <a:clrScheme name="KULeuven-Themakleuren">
      <a:dk1>
        <a:srgbClr val="00407A"/>
      </a:dk1>
      <a:lt1>
        <a:srgbClr val="FFFFFF"/>
      </a:lt1>
      <a:dk2>
        <a:srgbClr val="00407A"/>
      </a:dk2>
      <a:lt2>
        <a:srgbClr val="FFFFFF"/>
      </a:lt2>
      <a:accent1>
        <a:srgbClr val="1D8DB0"/>
      </a:accent1>
      <a:accent2>
        <a:srgbClr val="116E8A"/>
      </a:accent2>
      <a:accent3>
        <a:srgbClr val="86BCE5"/>
      </a:accent3>
      <a:accent4>
        <a:srgbClr val="00407A"/>
      </a:accent4>
      <a:accent5>
        <a:srgbClr val="7F7F7F"/>
      </a:accent5>
      <a:accent6>
        <a:srgbClr val="595959"/>
      </a:accent6>
      <a:hlink>
        <a:srgbClr val="009999"/>
      </a:hlink>
      <a:folHlink>
        <a:srgbClr val="800080"/>
      </a:folHlink>
    </a:clrScheme>
    <a:fontScheme name="KULeuven">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16E8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customXsn xmlns="http://schemas.microsoft.com/office/2006/metadata/customXsn">
  <xsnLocation/>
  <cached>True</cached>
  <openByDefault>True</openByDefault>
  <xsnScope>/sites/hpc</xsnScope>
</customXsn>
</file>

<file path=customXml/item2.xml><?xml version="1.0" encoding="utf-8"?>
<ct:contentTypeSchema xmlns:ct="http://schemas.microsoft.com/office/2006/metadata/contentType" xmlns:ma="http://schemas.microsoft.com/office/2006/metadata/properties/metaAttributes" ct:_="" ma:_="" ma:contentTypeName="Document" ma:contentTypeID="0x010100317C36A1CAF973428CFB8DC9B5B73D030400A741C9874CC89F4CB7C7A5AE62CBCD36" ma:contentTypeVersion="2" ma:contentTypeDescription="" ma:contentTypeScope="" ma:versionID="2a5b37c1a06f9995b1548b8fc9b10188">
  <xsd:schema xmlns:xsd="http://www.w3.org/2001/XMLSchema" xmlns:xs="http://www.w3.org/2001/XMLSchema" xmlns:p="http://schemas.microsoft.com/office/2006/metadata/properties" xmlns:ns2="aff7d12c-bb71-4270-bd29-9c4d45ff3327" targetNamespace="http://schemas.microsoft.com/office/2006/metadata/properties" ma:root="true" ma:fieldsID="535495b15c0addd8af32a03863086e70" ns2:_="">
    <xsd:import namespace="aff7d12c-bb71-4270-bd29-9c4d45ff3327"/>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f7d12c-bb71-4270-bd29-9c4d45ff3327" elementFormDefault="qualified">
    <xsd:import namespace="http://schemas.microsoft.com/office/2006/documentManagement/types"/>
    <xsd:import namespace="http://schemas.microsoft.com/office/infopath/2007/PartnerControls"/>
    <xsd:element name="_dlc_DocId" ma:index="8" nillable="true" ma:displayName="Waarde van de document-id" ma:description="De waarde van de document-id die aan dit item is toegewezen." ma:internalName="_dlc_DocId" ma:readOnly="true">
      <xsd:simpleType>
        <xsd:restriction base="dms:Text"/>
      </xsd:simpleType>
    </xsd:element>
    <xsd:element name="_dlc_DocIdUrl" ma:index="9" nillable="true" ma:displayName="Document-id" ma:description="Permanente koppeling naar dit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aff7d12c-bb71-4270-bd29-9c4d45ff3327">86fb66ab-7a35-463a-bd50-95d3c60ba932</_dlc_DocId>
    <_dlc_DocIdUrl xmlns="aff7d12c-bb71-4270-bd29-9c4d45ff3327">
      <Url>https://www.groupware.kuleuven.be/sites/hpc/_layouts/15/DocIdRedir.aspx?ID=86fb66ab-7a35-463a-bd50-95d3c60ba932</Url>
      <Description>86fb66ab-7a35-463a-bd50-95d3c60ba932</Description>
    </_dlc_DocIdUrl>
  </documentManagement>
</p:properties>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2525BB1-CEF5-4AD3-B27C-BACD2BC0D2B2}">
  <ds:schemaRefs>
    <ds:schemaRef ds:uri="http://schemas.microsoft.com/office/2006/metadata/customXsn"/>
  </ds:schemaRefs>
</ds:datastoreItem>
</file>

<file path=customXml/itemProps2.xml><?xml version="1.0" encoding="utf-8"?>
<ds:datastoreItem xmlns:ds="http://schemas.openxmlformats.org/officeDocument/2006/customXml" ds:itemID="{33809856-C7FB-4C80-B87B-D9D72D7AF9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f7d12c-bb71-4270-bd29-9c4d45ff33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D3AD3C2-D335-4A82-9852-0B836D73C1B0}">
  <ds:schemaRefs>
    <ds:schemaRef ds:uri="http://schemas.microsoft.com/sharepoint/events"/>
  </ds:schemaRefs>
</ds:datastoreItem>
</file>

<file path=customXml/itemProps4.xml><?xml version="1.0" encoding="utf-8"?>
<ds:datastoreItem xmlns:ds="http://schemas.openxmlformats.org/officeDocument/2006/customXml" ds:itemID="{88D2AE0C-6D0B-4263-B7C4-F46CAED039CD}">
  <ds:schemaRefs>
    <ds:schemaRef ds:uri="http://purl.org/dc/terms/"/>
    <ds:schemaRef ds:uri="aff7d12c-bb71-4270-bd29-9c4d45ff3327"/>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s>
</ds:datastoreItem>
</file>

<file path=customXml/itemProps5.xml><?xml version="1.0" encoding="utf-8"?>
<ds:datastoreItem xmlns:ds="http://schemas.openxmlformats.org/officeDocument/2006/customXml" ds:itemID="{8B7C5771-2E3B-4E9C-8DA9-F557198FE9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corporate-KULeuven</Template>
  <TotalTime>39880</TotalTime>
  <Words>14284</Words>
  <Application>Microsoft Office PowerPoint</Application>
  <PresentationFormat>On-screen Show (4:3)</PresentationFormat>
  <Paragraphs>1410</Paragraphs>
  <Slides>123</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123</vt:i4>
      </vt:variant>
    </vt:vector>
  </HeadingPairs>
  <TitlesOfParts>
    <vt:vector size="129" baseType="lpstr">
      <vt:lpstr>Arial</vt:lpstr>
      <vt:lpstr>Arial Unicode MS</vt:lpstr>
      <vt:lpstr>Calibri</vt:lpstr>
      <vt:lpstr>Courier New</vt:lpstr>
      <vt:lpstr>Corporate-KU Leuven-Liggend-Achtergrond Wit</vt:lpstr>
      <vt:lpstr>Corporate-KU Leuven-Liggend-Achtergrond Wit en Watermerk</vt:lpstr>
      <vt:lpstr>Make - introduction</vt:lpstr>
      <vt:lpstr>Training Material</vt:lpstr>
      <vt:lpstr>Build automation</vt:lpstr>
      <vt:lpstr>Build automation</vt:lpstr>
      <vt:lpstr>What is Make?</vt:lpstr>
      <vt:lpstr>What is Make?</vt:lpstr>
      <vt:lpstr>Make and programming?</vt:lpstr>
      <vt:lpstr>Make introduction</vt:lpstr>
      <vt:lpstr>Make introduction</vt:lpstr>
      <vt:lpstr>Hands-on 1</vt:lpstr>
      <vt:lpstr>Hands-on 1</vt:lpstr>
      <vt:lpstr>Make introduction</vt:lpstr>
      <vt:lpstr>We start</vt:lpstr>
      <vt:lpstr>We start – shell script?</vt:lpstr>
      <vt:lpstr>We start – shell script?</vt:lpstr>
      <vt:lpstr>We start – shell script?</vt:lpstr>
      <vt:lpstr>We start – shell script?</vt:lpstr>
      <vt:lpstr>We start</vt:lpstr>
      <vt:lpstr>We start</vt:lpstr>
      <vt:lpstr>We start - Makefile</vt:lpstr>
      <vt:lpstr>We start - Makefile</vt:lpstr>
      <vt:lpstr>Makefile components</vt:lpstr>
      <vt:lpstr>Makefile components</vt:lpstr>
      <vt:lpstr>Makefile components</vt:lpstr>
      <vt:lpstr>Makefile filename</vt:lpstr>
      <vt:lpstr>We start - rebuild</vt:lpstr>
      <vt:lpstr>Makefiles as Documentation</vt:lpstr>
      <vt:lpstr>Makefiles: default target</vt:lpstr>
      <vt:lpstr>“Up to Date” Versus “Nothing to be Done”</vt:lpstr>
      <vt:lpstr>Makefile: clean</vt:lpstr>
      <vt:lpstr>Clean – common problems</vt:lpstr>
      <vt:lpstr>Phony target</vt:lpstr>
      <vt:lpstr>Phony target</vt:lpstr>
      <vt:lpstr>Makefile: dependencies</vt:lpstr>
      <vt:lpstr>Makefile: dependencies</vt:lpstr>
      <vt:lpstr>Makefile: components</vt:lpstr>
      <vt:lpstr>Hands-on 2</vt:lpstr>
      <vt:lpstr>Hands-on 2</vt:lpstr>
      <vt:lpstr>Hands-on 2 (after the changes)</vt:lpstr>
      <vt:lpstr>Makefile: automation</vt:lpstr>
      <vt:lpstr>Makefile: repetition?</vt:lpstr>
      <vt:lpstr>Makefile: automation</vt:lpstr>
      <vt:lpstr>Makefile: automation</vt:lpstr>
      <vt:lpstr>Makefile: automation</vt:lpstr>
      <vt:lpstr>Makefile: automation</vt:lpstr>
      <vt:lpstr>Makefile: automation</vt:lpstr>
      <vt:lpstr>Hands-on 3</vt:lpstr>
      <vt:lpstr>Hands-on 3 (original)</vt:lpstr>
      <vt:lpstr>Hands-on 3 (after the changes)</vt:lpstr>
      <vt:lpstr>Makefile: data and the code</vt:lpstr>
      <vt:lpstr>Makefile: data and the code</vt:lpstr>
      <vt:lpstr>Makefile: data and the code</vt:lpstr>
      <vt:lpstr>Makefile: data and the code</vt:lpstr>
      <vt:lpstr>Make: dry run</vt:lpstr>
      <vt:lpstr>Make: false dependency</vt:lpstr>
      <vt:lpstr>Make: updating pipeline</vt:lpstr>
      <vt:lpstr>Make: updating pipeline</vt:lpstr>
      <vt:lpstr>Make: updating pipeline</vt:lpstr>
      <vt:lpstr>Make: updating pipeline</vt:lpstr>
      <vt:lpstr>Make: updating pipeline</vt:lpstr>
      <vt:lpstr>Make: updating pipeline</vt:lpstr>
      <vt:lpstr>Makefile: data and the code</vt:lpstr>
      <vt:lpstr>Makefile: pattern rules</vt:lpstr>
      <vt:lpstr>Makefile: pattern rules</vt:lpstr>
      <vt:lpstr>Makefile: pattern rules</vt:lpstr>
      <vt:lpstr>Makefile: make wildcards</vt:lpstr>
      <vt:lpstr>Makefile: make wildcards</vt:lpstr>
      <vt:lpstr>Makefile: make wildcards</vt:lpstr>
      <vt:lpstr>Makefile: pattern rules</vt:lpstr>
      <vt:lpstr>Makefile: variables</vt:lpstr>
      <vt:lpstr>Makefile: variables</vt:lpstr>
      <vt:lpstr>Makefile: variables</vt:lpstr>
      <vt:lpstr>Makefile: variables</vt:lpstr>
      <vt:lpstr>Hands-on 4</vt:lpstr>
      <vt:lpstr>Hands-on 4 (original)</vt:lpstr>
      <vt:lpstr>Hands-on 4 (after the changes)</vt:lpstr>
      <vt:lpstr>Makefile: variable definitions</vt:lpstr>
      <vt:lpstr>Makefile: variable definitions</vt:lpstr>
      <vt:lpstr>Makefile: functions</vt:lpstr>
      <vt:lpstr>Makefile: functions</vt:lpstr>
      <vt:lpstr>Makefile: functions</vt:lpstr>
      <vt:lpstr>Makefile: functions</vt:lpstr>
      <vt:lpstr>Makefile: functions</vt:lpstr>
      <vt:lpstr>Makefile: pattern substitution</vt:lpstr>
      <vt:lpstr>Makefile: pattern substitution</vt:lpstr>
      <vt:lpstr>Makefile: pattern substitution</vt:lpstr>
      <vt:lpstr>Makefile: pattern substitution</vt:lpstr>
      <vt:lpstr>Makefile: pattern substitution</vt:lpstr>
      <vt:lpstr>Makefile: functions</vt:lpstr>
      <vt:lpstr>Hands-on 5</vt:lpstr>
      <vt:lpstr>Self-Documenting Makefiles</vt:lpstr>
      <vt:lpstr>Self-Documenting Makefiles</vt:lpstr>
      <vt:lpstr>Self-Documenting Makefiles</vt:lpstr>
      <vt:lpstr>Self-Documenting Makefiles</vt:lpstr>
      <vt:lpstr>Self-Documenting Makefiles</vt:lpstr>
      <vt:lpstr>Self-Documenting Makefiles</vt:lpstr>
      <vt:lpstr>Self-Documenting Makefiles</vt:lpstr>
      <vt:lpstr>Makefiles: Pros &amp; Cons</vt:lpstr>
      <vt:lpstr>Makefiles: Pros &amp; Cons</vt:lpstr>
      <vt:lpstr>Hands-on 6</vt:lpstr>
      <vt:lpstr>Hands-on 6 (original)</vt:lpstr>
      <vt:lpstr>Hands-on 6 (after the changes)</vt:lpstr>
      <vt:lpstr>Hands-on 6 (after the changes)</vt:lpstr>
      <vt:lpstr>Hands-on 6 (after the changes)</vt:lpstr>
      <vt:lpstr>Makefiles: Pros &amp; Cons</vt:lpstr>
      <vt:lpstr>Makefiles: Creating an Archive</vt:lpstr>
      <vt:lpstr>Hands-on 7</vt:lpstr>
      <vt:lpstr>Hands-on 7</vt:lpstr>
      <vt:lpstr>Hands-on 7</vt:lpstr>
      <vt:lpstr>Hands-on 7</vt:lpstr>
      <vt:lpstr>Makefiles: Creating an Archive</vt:lpstr>
      <vt:lpstr>Makefiles: Creating an Archive</vt:lpstr>
      <vt:lpstr>Makefiles: Pros &amp; Cons</vt:lpstr>
      <vt:lpstr>Questions</vt:lpstr>
      <vt:lpstr>VSC training 2020/2021</vt:lpstr>
      <vt:lpstr>Hands-on 8</vt:lpstr>
      <vt:lpstr>Hands-on 8</vt:lpstr>
      <vt:lpstr>Hands-on 8</vt:lpstr>
      <vt:lpstr>Hands-on 8</vt:lpstr>
      <vt:lpstr>Hands-on 8</vt:lpstr>
      <vt:lpstr>Hands-on 9</vt:lpstr>
      <vt:lpstr>Hands-on 9</vt:lpstr>
      <vt:lpstr>Hands-on 9</vt:lpstr>
    </vt:vector>
  </TitlesOfParts>
  <Company>KULeuven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ICTS | Communicatie, Servicepunt en Opleiding</dc:creator>
  <dc:description>Huisstijl KU Leuven - versie 24 juli 2012</dc:description>
  <cp:lastModifiedBy>Ehsan Moravveji</cp:lastModifiedBy>
  <cp:revision>882</cp:revision>
  <dcterms:created xsi:type="dcterms:W3CDTF">2012-07-10T07:57:57Z</dcterms:created>
  <dcterms:modified xsi:type="dcterms:W3CDTF">2021-11-25T13:27:20Z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0x010100317C36A1CAF973428CFB8DC9B5B73D030400A741C9874CC89F4CB7C7A5AE62CBCD36</vt:lpwstr>
  </property>
  <property fmtid="{D5CDD505-2E9C-101B-9397-08002B2CF9AE}" pid="3" name="_dlc_DocIdItemGuid">
    <vt:lpwstr>86fb66ab-7a35-463a-bd50-95d3c60ba932</vt:lpwstr>
  </property>
</Properties>
</file>