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50"/>
  </p:notesMasterIdLst>
  <p:handoutMasterIdLst>
    <p:handoutMasterId r:id="rId51"/>
  </p:handoutMasterIdLst>
  <p:sldIdLst>
    <p:sldId id="258" r:id="rId7"/>
    <p:sldId id="1063" r:id="rId8"/>
    <p:sldId id="1039" r:id="rId9"/>
    <p:sldId id="1040" r:id="rId10"/>
    <p:sldId id="547" r:id="rId11"/>
    <p:sldId id="988" r:id="rId12"/>
    <p:sldId id="1056" r:id="rId13"/>
    <p:sldId id="1042" r:id="rId14"/>
    <p:sldId id="1057" r:id="rId15"/>
    <p:sldId id="1043" r:id="rId16"/>
    <p:sldId id="1045" r:id="rId17"/>
    <p:sldId id="1046" r:id="rId18"/>
    <p:sldId id="1044" r:id="rId19"/>
    <p:sldId id="1004" r:id="rId20"/>
    <p:sldId id="1013" r:id="rId21"/>
    <p:sldId id="1014" r:id="rId22"/>
    <p:sldId id="1033" r:id="rId23"/>
    <p:sldId id="1034" r:id="rId24"/>
    <p:sldId id="1037" r:id="rId25"/>
    <p:sldId id="1036" r:id="rId26"/>
    <p:sldId id="1038" r:id="rId27"/>
    <p:sldId id="1015" r:id="rId28"/>
    <p:sldId id="1032" r:id="rId29"/>
    <p:sldId id="1021" r:id="rId30"/>
    <p:sldId id="1059" r:id="rId31"/>
    <p:sldId id="1060" r:id="rId32"/>
    <p:sldId id="1023" r:id="rId33"/>
    <p:sldId id="1010" r:id="rId34"/>
    <p:sldId id="1061" r:id="rId35"/>
    <p:sldId id="1031" r:id="rId36"/>
    <p:sldId id="1005" r:id="rId37"/>
    <p:sldId id="1012" r:id="rId38"/>
    <p:sldId id="997" r:id="rId39"/>
    <p:sldId id="1047" r:id="rId40"/>
    <p:sldId id="1051" r:id="rId41"/>
    <p:sldId id="1050" r:id="rId42"/>
    <p:sldId id="1048" r:id="rId43"/>
    <p:sldId id="1025" r:id="rId44"/>
    <p:sldId id="1049" r:id="rId45"/>
    <p:sldId id="1052" r:id="rId46"/>
    <p:sldId id="1053" r:id="rId47"/>
    <p:sldId id="1054" r:id="rId48"/>
    <p:sldId id="106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FF4213A0-6423-46E0-994E-D01EB3266345}">
          <p14:sldIdLst>
            <p14:sldId id="258"/>
            <p14:sldId id="1063"/>
          </p14:sldIdLst>
        </p14:section>
        <p14:section name="About Slurm" id="{7D80BBD1-9239-4D27-B0E6-210C2B5D7D14}">
          <p14:sldIdLst>
            <p14:sldId id="1039"/>
            <p14:sldId id="1040"/>
          </p14:sldIdLst>
        </p14:section>
        <p14:section name="Job &amp; Accounting Info" id="{3F4B0503-8FC2-445F-A78F-DAF2B4407F20}">
          <p14:sldIdLst>
            <p14:sldId id="547"/>
            <p14:sldId id="988"/>
            <p14:sldId id="1056"/>
            <p14:sldId id="1042"/>
            <p14:sldId id="1057"/>
            <p14:sldId id="1043"/>
            <p14:sldId id="1045"/>
            <p14:sldId id="1046"/>
            <p14:sldId id="1044"/>
          </p14:sldIdLst>
        </p14:section>
        <p14:section name="Slurm vs Torque" id="{93E12011-0B53-401A-AC54-3E20EC18678F}">
          <p14:sldIdLst>
            <p14:sldId id="1004"/>
            <p14:sldId id="1013"/>
            <p14:sldId id="1014"/>
            <p14:sldId id="1033"/>
            <p14:sldId id="1034"/>
            <p14:sldId id="1037"/>
            <p14:sldId id="1036"/>
            <p14:sldId id="1038"/>
            <p14:sldId id="1015"/>
          </p14:sldIdLst>
        </p14:section>
        <p14:section name="Basic Slurm Job Examples" id="{C0901323-4676-44C9-98B3-3C8E5C7D991A}">
          <p14:sldIdLst>
            <p14:sldId id="1032"/>
            <p14:sldId id="1021"/>
            <p14:sldId id="1059"/>
            <p14:sldId id="1060"/>
            <p14:sldId id="1023"/>
            <p14:sldId id="1010"/>
            <p14:sldId id="1061"/>
            <p14:sldId id="1031"/>
            <p14:sldId id="1005"/>
          </p14:sldIdLst>
        </p14:section>
        <p14:section name="Accounting" id="{B46D21A5-9816-4213-9BCA-2D0D1942FBB6}">
          <p14:sldIdLst>
            <p14:sldId id="1012"/>
            <p14:sldId id="997"/>
          </p14:sldIdLst>
        </p14:section>
        <p14:section name="Worker and Slurm" id="{E023F4B1-D90A-41D6-B694-49D94ABD314D}">
          <p14:sldIdLst>
            <p14:sldId id="1047"/>
            <p14:sldId id="1051"/>
            <p14:sldId id="1050"/>
            <p14:sldId id="1048"/>
          </p14:sldIdLst>
        </p14:section>
        <p14:section name="Advanced Slurm Job Examples" id="{77FAEB8D-F27E-47C0-AF18-2E15BFF825E5}">
          <p14:sldIdLst>
            <p14:sldId id="1025"/>
            <p14:sldId id="1049"/>
            <p14:sldId id="1052"/>
            <p14:sldId id="1053"/>
            <p14:sldId id="1054"/>
          </p14:sldIdLst>
        </p14:section>
        <p14:section name="Finally" id="{DBAD3A4D-0447-472D-8A8C-35BE881464C9}">
          <p14:sldIdLst>
            <p14:sldId id="10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Ooghe" initials="JO" lastIdx="4" clrIdx="0">
    <p:extLst>
      <p:ext uri="{19B8F6BF-5375-455C-9EA6-DF929625EA0E}">
        <p15:presenceInfo xmlns:p15="http://schemas.microsoft.com/office/powerpoint/2012/main" userId="Jan Oog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6C30"/>
    <a:srgbClr val="F4F5FC"/>
    <a:srgbClr val="4E5865"/>
    <a:srgbClr val="DB6D32"/>
    <a:srgbClr val="F3F3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19A0-78CB-4E85-BDD7-0175329041A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04B4-5DD0-4898-8F9C-518F62E77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9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BDF4F-FAE4-4E7A-B003-7AAF79F14F3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B45-5863-49D1-8926-D42AE452A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20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0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3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8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2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4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2290-0477-46BB-87A2-28AB474124F3}" type="datetime1">
              <a:rPr lang="nl-BE" smtClean="0"/>
              <a:t>5/12/2022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96533" y="6048000"/>
            <a:ext cx="1248000" cy="288000"/>
          </a:xfrm>
        </p:spPr>
        <p:txBody>
          <a:bodyPr/>
          <a:lstStyle>
            <a:lvl1pPr>
              <a:defRPr sz="1200"/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37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7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6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709" r:id="rId5"/>
    <p:sldLayoutId id="2147483711" r:id="rId6"/>
    <p:sldLayoutId id="2147483714" r:id="rId7"/>
    <p:sldLayoutId id="214748371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en/latest/antwerp/SLURM_UAntwerp.html?#the-job-environment&#8203;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worker/tree/master/exampl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ru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tel.com/content/www/us/en/develop/documentation/mpi-developer-guide-linux/top/running-applications/job-schedulers-support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porcaro33/top500-scheduler?slide=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lurm_examples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si.umn.edu/slurm/pbs-conversion" TargetMode="External"/><Relationship Id="rId3" Type="http://schemas.openxmlformats.org/officeDocument/2006/relationships/hyperlink" Target="https://slurm.schedmd.com/" TargetMode="External"/><Relationship Id="rId7" Type="http://schemas.openxmlformats.org/officeDocument/2006/relationships/hyperlink" Target="https://oit.utk.edu/hpsc/isaac-open-enclave-new-kpb/isaac-open-enclave-slur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arquette.edu/high-performance-computing/pbs-to-slurm.php#:~:text=In%20PBS%2C%20you%20ask%20for,evenly%20distributed%20across%20N%20nodes" TargetMode="External"/><Relationship Id="rId5" Type="http://schemas.openxmlformats.org/officeDocument/2006/relationships/hyperlink" Target="https://docs.vscentrum.be/en/latest/antwerp/SLURM_convert_from_PBS.html?highlight=convert%20pbs%20to%20slurm" TargetMode="External"/><Relationship Id="rId4" Type="http://schemas.openxmlformats.org/officeDocument/2006/relationships/hyperlink" Target="https://docs.vscentrum.be/en/latest/antwerp/SLURM_UAntwerp.html#antwerp-slur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" y="2088776"/>
            <a:ext cx="6571129" cy="1026739"/>
          </a:xfrm>
        </p:spPr>
        <p:txBody>
          <a:bodyPr/>
          <a:lstStyle/>
          <a:p>
            <a:r>
              <a:rPr lang="en-US" b="1" dirty="0" err="1">
                <a:solidFill>
                  <a:srgbClr val="4E5865"/>
                </a:solidFill>
              </a:rPr>
              <a:t>Slurm</a:t>
            </a:r>
            <a:r>
              <a:rPr lang="en-US" b="1" dirty="0">
                <a:solidFill>
                  <a:srgbClr val="4E5865"/>
                </a:solidFill>
              </a:rPr>
              <a:t> Lunchbox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A512-52AC-45FF-BE50-8BF48F954A81}"/>
              </a:ext>
            </a:extLst>
          </p:cNvPr>
          <p:cNvSpPr txBox="1"/>
          <p:nvPr/>
        </p:nvSpPr>
        <p:spPr>
          <a:xfrm>
            <a:off x="537883" y="3429000"/>
            <a:ext cx="75482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>
                <a:solidFill>
                  <a:schemeClr val="accent1"/>
                </a:solidFill>
              </a:rPr>
              <a:t>https://github.com/hpcleuven/Slurm-lunchbox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95F36-69A4-4730-99EB-56AC35DE5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8917" r="7375" b="8657"/>
          <a:stretch/>
        </p:blipFill>
        <p:spPr>
          <a:xfrm>
            <a:off x="8328212" y="1362635"/>
            <a:ext cx="3749895" cy="37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382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dirty="0">
                <a:solidFill>
                  <a:srgbClr val="4E5865"/>
                </a:solidFill>
                <a:ea typeface="新細明體"/>
              </a:rPr>
              <a:t>Cluster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0FB30-10F5-448C-93A0-EEF9E2C19975}"/>
              </a:ext>
            </a:extLst>
          </p:cNvPr>
          <p:cNvSpPr txBox="1"/>
          <p:nvPr/>
        </p:nvSpPr>
        <p:spPr>
          <a:xfrm>
            <a:off x="369650" y="1031132"/>
            <a:ext cx="4912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--cluster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wice|genius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Native </a:t>
            </a:r>
            <a:r>
              <a:rPr lang="en-US" sz="2000" dirty="0" err="1"/>
              <a:t>Slurm</a:t>
            </a:r>
            <a:r>
              <a:rPr lang="en-US" sz="2000" dirty="0"/>
              <a:t>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partitions, states and nodes are listed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713-3D19-4B58-97C3-572757E7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526" y="108531"/>
            <a:ext cx="6212950" cy="6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664" y="124842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3574E7-C3CF-4BF3-B6A4-49BEF797C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7" y="2955015"/>
            <a:ext cx="11743346" cy="1467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38" y="4747675"/>
            <a:ext cx="11743347" cy="1311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49768-BD98-49B5-BB0C-090E5289558B}"/>
              </a:ext>
            </a:extLst>
          </p:cNvPr>
          <p:cNvSpPr txBox="1"/>
          <p:nvPr/>
        </p:nvSpPr>
        <p:spPr>
          <a:xfrm>
            <a:off x="577049" y="1024873"/>
            <a:ext cx="1126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SAM-commands: </a:t>
            </a:r>
            <a:r>
              <a:rPr lang="en-US" sz="2400" dirty="0" err="1"/>
              <a:t>Slurm</a:t>
            </a:r>
            <a:r>
              <a:rPr lang="en-US" sz="2400" dirty="0"/>
              <a:t> Account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Home-brewed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Mimicking MAM (=MOAB Account Management) commands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2771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7500" y="232070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D7E83-9846-453C-8B51-7EF60C772DBD}"/>
              </a:ext>
            </a:extLst>
          </p:cNvPr>
          <p:cNvSpPr txBox="1"/>
          <p:nvPr/>
        </p:nvSpPr>
        <p:spPr>
          <a:xfrm>
            <a:off x="317499" y="1244600"/>
            <a:ext cx="41592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Detailed</a:t>
            </a:r>
            <a:r>
              <a:rPr lang="nl-BE" sz="2400" dirty="0"/>
              <a:t> accounting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own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endParaRPr lang="nl-B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err="1"/>
              <a:t>You</a:t>
            </a:r>
            <a:r>
              <a:rPr lang="nl-BE" sz="2400" dirty="0"/>
              <a:t> do </a:t>
            </a:r>
            <a:r>
              <a:rPr lang="nl-BE" sz="2400" dirty="0" err="1"/>
              <a:t>not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usage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dirty="0" err="1"/>
              <a:t>whole</a:t>
            </a:r>
            <a:r>
              <a:rPr lang="nl-BE" sz="2400" dirty="0"/>
              <a:t> </a:t>
            </a:r>
            <a:r>
              <a:rPr lang="nl-BE" sz="2400" dirty="0" err="1"/>
              <a:t>group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0BC06-4FB9-487B-B5BA-57E2848F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850" y="108531"/>
            <a:ext cx="6191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30453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481B14-EE27-46D2-8E27-6E0F3D4B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719197"/>
            <a:ext cx="6991350" cy="781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44F651-FB71-4E15-9DEA-3A43788C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3923"/>
            <a:ext cx="12192000" cy="318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29C6E7-C247-4BF0-AD23-217474A988D2}"/>
              </a:ext>
            </a:extLst>
          </p:cNvPr>
          <p:cNvSpPr txBox="1"/>
          <p:nvPr/>
        </p:nvSpPr>
        <p:spPr>
          <a:xfrm>
            <a:off x="352425" y="1027692"/>
            <a:ext cx="920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-list-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usagerecords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Lists only your own records (not from other members of the group)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4755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0161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538345"/>
              </p:ext>
            </p:extLst>
          </p:nvPr>
        </p:nvGraphicFramePr>
        <p:xfrm>
          <a:off x="0" y="1215545"/>
          <a:ext cx="121795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71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5225922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022951">
                  <a:extLst>
                    <a:ext uri="{9D8B030D-6E8A-4147-A177-3AD203B41FA5}">
                      <a16:colId xmlns:a16="http://schemas.microsoft.com/office/drawing/2014/main" val="2495767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job.pbs</a:t>
                      </a:r>
                      <a:endParaRPr lang="nl-NL" b="0" dirty="0" err="1"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sbatch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--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job.slurm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Submit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a script as a batch job</a:t>
                      </a:r>
                      <a:endParaRPr lang="nl-NL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latin typeface="Courier New"/>
                        </a:rPr>
                        <a:t>qsub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 [resources] -I</a:t>
                      </a:r>
                      <a:endParaRPr lang="nl-NL" dirty="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srun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[resources]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br>
                        <a:rPr lang="en-US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    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pty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/bin/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bash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-l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Start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interactive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job (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with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login shell)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qdel</a:t>
                      </a:r>
                      <a:r>
                        <a:rPr lang="nl-NL" dirty="0">
                          <a:latin typeface="Courier New"/>
                        </a:rPr>
                        <a:t>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scancel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Delete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 err="1">
                          <a:latin typeface="Courier New"/>
                        </a:rPr>
                        <a:t>qstat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--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states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all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job queue status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nl-NL" err="1">
                          <a:latin typeface="Courier New"/>
                        </a:rPr>
                        <a:t>qstat</a:t>
                      </a:r>
                      <a:r>
                        <a:rPr lang="nl-NL" dirty="0">
                          <a:latin typeface="Courier New"/>
                        </a:rPr>
                        <a:t> -f &lt;JOB_ID&gt;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err="1">
                          <a:solidFill>
                            <a:schemeClr val="tx1"/>
                          </a:solidFill>
                          <a:latin typeface="Courier New"/>
                        </a:rPr>
                        <a:t>scontrol</a:t>
                      </a:r>
                      <a:r>
                        <a:rPr lang="nl-NL">
                          <a:solidFill>
                            <a:schemeClr val="tx1"/>
                          </a:solidFill>
                          <a:latin typeface="Courier New"/>
                        </a:rPr>
                        <a:t> show job &lt;JOB_ID&gt; --cluster=wice</a:t>
                      </a:r>
                      <a:endParaRPr lang="nl-NL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Show details </a:t>
                      </a:r>
                      <a:r>
                        <a:rPr lang="nl-NL" dirty="0" err="1"/>
                        <a:t>about</a:t>
                      </a:r>
                      <a:r>
                        <a:rPr lang="nl-NL" dirty="0"/>
                        <a:t> a job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190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latin typeface="Courier New"/>
                        </a:rPr>
                        <a:t>pbsnodes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sinfo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endParaRPr lang="nl-NL" dirty="0" err="1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View information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about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and</a:t>
                      </a: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 </a:t>
                      </a:r>
                      <a:r>
                        <a:rPr lang="nl-NL" sz="1800" b="0" i="0" u="none" strike="noStrike" noProof="0" dirty="0" err="1">
                          <a:latin typeface="FlandersArtSans-Regular"/>
                        </a:rPr>
                        <a:t>partitions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148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showstart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squeue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--cluster=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wice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 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-j &lt;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job_id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&gt;</a:t>
                      </a:r>
                      <a:br>
                        <a:rPr lang="nl-NL" sz="1800" b="0" i="0" u="none" strike="noStrike" noProof="0" dirty="0">
                          <a:solidFill>
                            <a:srgbClr val="333639"/>
                          </a:solidFill>
                          <a:latin typeface="Courier New"/>
                        </a:rPr>
                      </a:b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      --start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/>
                        <a:t>Get </a:t>
                      </a:r>
                      <a:r>
                        <a:rPr lang="nl-NL" sz="1800" b="0" i="0" u="none" strike="noStrike" noProof="0" dirty="0" err="1"/>
                        <a:t>estimated</a:t>
                      </a:r>
                      <a:r>
                        <a:rPr lang="nl-NL" sz="1800" b="0" i="0" u="none" strike="noStrike" noProof="0" dirty="0"/>
                        <a:t> start time of job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773738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61D45A6B-7339-F4C0-68BB-0493E29E43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620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15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2062"/>
              </p:ext>
            </p:extLst>
          </p:nvPr>
        </p:nvGraphicFramePr>
        <p:xfrm>
          <a:off x="14377" y="1211871"/>
          <a:ext cx="12193225" cy="561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22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  <a:gridCol w="4378052">
                  <a:extLst>
                    <a:ext uri="{9D8B030D-6E8A-4147-A177-3AD203B41FA5}">
                      <a16:colId xmlns:a16="http://schemas.microsoft.com/office/drawing/2014/main" val="4102738553"/>
                    </a:ext>
                  </a:extLst>
                </a:gridCol>
              </a:tblGrid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Remarks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126804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nodes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X:ppn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nodes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-per-node=Y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Courier New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=X*Y</a:t>
                      </a:r>
                      <a:br>
                        <a:rPr lang="nl-NL" sz="1800" b="0" i="0" u="none" strike="noStrike" kern="1200" noProof="0" dirty="0">
                          <a:solidFill>
                            <a:srgbClr val="333639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ntasks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=X –-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cpus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-per-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task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=Y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or</a:t>
                      </a:r>
                      <a:b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</a:b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(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for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Hybrid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MPI/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OpenMP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only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FlandersArtSans-Regular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40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partition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--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partition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=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gpu</a:t>
                      </a: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Courier New"/>
                          <a:ea typeface="+mn-ea"/>
                          <a:cs typeface="+mn-cs"/>
                        </a:rPr>
                        <a:t>             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"batch" </a:t>
                      </a:r>
                      <a:r>
                        <a:rPr lang="nl-NL" sz="1800" b="0" i="0" u="none" strike="noStrike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partition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-l </a:t>
                      </a:r>
                      <a:r>
                        <a:rPr lang="nl-NL" dirty="0" err="1">
                          <a:latin typeface="Courier New"/>
                        </a:rPr>
                        <a:t>pmem</a:t>
                      </a:r>
                      <a:r>
                        <a:rPr lang="nl-NL" dirty="0">
                          <a:latin typeface="Courier New"/>
                        </a:rPr>
                        <a:t>=</a:t>
                      </a:r>
                      <a:r>
                        <a:rPr lang="nl-NL" dirty="0" err="1">
                          <a:latin typeface="Courier New"/>
                        </a:rPr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--mem-per-</a:t>
                      </a:r>
                      <a:r>
                        <a:rPr lang="en-US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cpu</a:t>
                      </a:r>
                      <a:r>
                        <a:rPr lang="en-US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=XG</a:t>
                      </a:r>
                      <a:endParaRPr lang="nl-NL" sz="1800" b="0" i="0" u="none" strike="noStrike" noProof="0" dirty="0" err="1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Default: 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average</a:t>
                      </a:r>
                      <a:r>
                        <a:rPr lang="nl-NL" sz="1800" b="0" i="0" u="none" strike="noStrike" noProof="0" dirty="0">
                          <a:solidFill>
                            <a:schemeClr val="dk1"/>
                          </a:solidFill>
                          <a:latin typeface="+mn-lt"/>
                        </a:rPr>
                        <a:t> memory/</a:t>
                      </a:r>
                      <a:r>
                        <a:rPr lang="nl-NL" sz="1800" b="0" i="0" u="none" strike="noStrike" noProof="0" dirty="0" err="1">
                          <a:solidFill>
                            <a:schemeClr val="dk1"/>
                          </a:solidFill>
                          <a:latin typeface="+mn-lt"/>
                        </a:rPr>
                        <a:t>core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73802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-l 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walltime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=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hh:mm:ss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--time=</a:t>
                      </a:r>
                      <a:r>
                        <a:rPr lang="nl-NL" sz="1800" b="0" i="0" u="none" strike="noStrike" noProof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hh:mm:ss</a:t>
                      </a:r>
                      <a:r>
                        <a:rPr lang="nl-NL" sz="1800" b="0" i="0" u="none" strike="noStrike" noProof="0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-N </a:t>
                      </a:r>
                      <a:r>
                        <a:rPr lang="nl-NL" dirty="0" err="1">
                          <a:latin typeface="Courier New"/>
                        </a:rPr>
                        <a:t>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-J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Courier New"/>
                        </a:rPr>
                        <a:t>jobname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Courier New"/>
                        </a:rPr>
                        <a:t> </a:t>
                      </a:r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 sz="1800" b="0" i="0" u="none" strike="noStrike" noProof="0" dirty="0">
                        <a:solidFill>
                          <a:schemeClr val="dk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37206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/>
                        </a:rPr>
                        <a:t>-o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-o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      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+mn-lt"/>
                        </a:rPr>
                        <a:t>See next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r>
                        <a:rPr lang="nl-NL" dirty="0">
                          <a:latin typeface="Courier New"/>
                        </a:rPr>
                        <a:t>-e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/>
                        </a:rPr>
                        <a:t>-e &lt;</a:t>
                      </a:r>
                      <a:r>
                        <a:rPr lang="nl-NL" sz="1800" b="0" i="0" u="none" strike="noStrike" noProof="0" dirty="0" err="1">
                          <a:latin typeface="Courier New"/>
                        </a:rPr>
                        <a:t>file_template</a:t>
                      </a:r>
                      <a:r>
                        <a:rPr lang="nl-NL" sz="1800" b="0" i="0" u="none" strike="noStrike" noProof="0" dirty="0">
                          <a:latin typeface="Courier New"/>
                        </a:rPr>
                        <a:t>&gt;</a:t>
                      </a:r>
                      <a:endParaRPr lang="nl-NL" dirty="0" err="1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nl-NL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ault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same</a:t>
                      </a:r>
                      <a:r>
                        <a:rPr lang="nl-NL" dirty="0">
                          <a:solidFill>
                            <a:schemeClr val="tx1"/>
                          </a:solidFill>
                          <a:latin typeface="+mn-lt"/>
                        </a:rPr>
                        <a:t> as </a:t>
                      </a:r>
                      <a:r>
                        <a:rPr lang="nl-NL" dirty="0" err="1">
                          <a:solidFill>
                            <a:schemeClr val="tx1"/>
                          </a:solidFill>
                          <a:latin typeface="+mn-lt"/>
                        </a:rPr>
                        <a:t>stdout</a:t>
                      </a:r>
                      <a:endParaRPr lang="nl-NL" dirty="0">
                        <a:solidFill>
                          <a:schemeClr val="tx1"/>
                        </a:solidFill>
                        <a:latin typeface="FlandersArtSans-Regul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</a:t>
                      </a:r>
                      <a:r>
                        <a:rPr lang="nl-BE" dirty="0" err="1">
                          <a:latin typeface="Courier New"/>
                        </a:rPr>
                        <a:t>ae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--mail-type=FAIL,BEGIN,END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6965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-M 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>
                          <a:latin typeface="Courier New"/>
                        </a:rPr>
                        <a:t>--mail-user=&lt;</a:t>
                      </a:r>
                      <a:r>
                        <a:rPr lang="nl-BE" dirty="0" err="1">
                          <a:latin typeface="Courier New"/>
                        </a:rPr>
                        <a:t>mailaddress</a:t>
                      </a:r>
                      <a:r>
                        <a:rPr lang="nl-BE" dirty="0">
                          <a:latin typeface="Courier New"/>
                        </a:rPr>
                        <a:t>&gt;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127468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>
                          <a:latin typeface="Courier New"/>
                        </a:rPr>
                        <a:t>-v </a:t>
                      </a:r>
                      <a:r>
                        <a:rPr lang="nl-BE" dirty="0" err="1">
                          <a:latin typeface="Courier New"/>
                        </a:rPr>
                        <a:t>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BE" dirty="0">
                          <a:latin typeface="Courier New"/>
                        </a:rPr>
                        <a:t>--export=</a:t>
                      </a:r>
                      <a:r>
                        <a:rPr lang="nl-BE" dirty="0" err="1">
                          <a:latin typeface="Courier New"/>
                        </a:rPr>
                        <a:t>ALL,key</a:t>
                      </a:r>
                      <a:r>
                        <a:rPr lang="nl-BE" dirty="0">
                          <a:latin typeface="Courier New"/>
                        </a:rPr>
                        <a:t>=</a:t>
                      </a:r>
                      <a:r>
                        <a:rPr lang="nl-BE" dirty="0" err="1">
                          <a:latin typeface="Courier New"/>
                        </a:rPr>
                        <a:t>value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Additional</a:t>
                      </a:r>
                      <a:r>
                        <a:rPr lang="nl-NL" sz="1800" b="0" i="0" u="none" strike="noStrike" noProof="0" dirty="0"/>
                        <a:t> variables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pass </a:t>
                      </a:r>
                      <a:r>
                        <a:rPr lang="nl-NL" sz="1800" b="0" i="0" u="none" strike="noStrike" noProof="0" dirty="0" err="1"/>
                        <a:t>to</a:t>
                      </a:r>
                      <a:r>
                        <a:rPr lang="nl-NL" sz="1800" b="0" i="0" u="none" strike="noStrike" noProof="0" dirty="0"/>
                        <a:t>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1027"/>
                  </a:ext>
                </a:extLst>
              </a:tr>
              <a:tr h="394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 account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nl-NL" sz="1800" b="0" i="0" u="none" strike="noStrike" noProof="0" dirty="0" err="1"/>
                        <a:t>Mandatory</a:t>
                      </a:r>
                      <a:endParaRPr lang="nl-NL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17103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A8A3E7B0-0D1C-65C1-B353-5E6D8FBB07B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1099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16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5E0E3581-424C-6925-32BC-119B91BC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13543"/>
              </p:ext>
            </p:extLst>
          </p:nvPr>
        </p:nvGraphicFramePr>
        <p:xfrm>
          <a:off x="14377" y="1211871"/>
          <a:ext cx="12147638" cy="493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173">
                  <a:extLst>
                    <a:ext uri="{9D8B030D-6E8A-4147-A177-3AD203B41FA5}">
                      <a16:colId xmlns:a16="http://schemas.microsoft.com/office/drawing/2014/main" val="2814372795"/>
                    </a:ext>
                  </a:extLst>
                </a:gridCol>
                <a:gridCol w="9285465">
                  <a:extLst>
                    <a:ext uri="{9D8B030D-6E8A-4147-A177-3AD203B41FA5}">
                      <a16:colId xmlns:a16="http://schemas.microsoft.com/office/drawing/2014/main" val="2007924238"/>
                    </a:ext>
                  </a:extLst>
                </a:gridCol>
              </a:tblGrid>
              <a:tr h="3535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1" i="0" u="none" strike="noStrike" noProof="0" dirty="0" err="1">
                          <a:latin typeface="FlandersArtSans-Regular"/>
                        </a:rPr>
                        <a:t>Torque</a:t>
                      </a:r>
                      <a:endParaRPr lang="nl-NL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SLURM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0573"/>
                  </a:ext>
                </a:extLst>
              </a:tr>
              <a:tr h="6339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SLURM_JOB_NAME</a:t>
                      </a:r>
                      <a:r>
                        <a:rPr lang="nl-NL" dirty="0"/>
                        <a:t> </a:t>
                      </a:r>
                      <a:br>
                        <a:rPr lang="nl-NL" dirty="0"/>
                      </a:br>
                      <a:r>
                        <a:rPr lang="nl-NL" dirty="0"/>
                        <a:t>%j in &lt;</a:t>
                      </a:r>
                      <a:r>
                        <a:rPr lang="nl-NL" dirty="0" err="1"/>
                        <a:t>filename</a:t>
                      </a:r>
                      <a:r>
                        <a:rPr lang="nl-NL" dirty="0"/>
                        <a:t> templates&gt;</a:t>
                      </a:r>
                      <a:endParaRPr lang="nl-NL" sz="1800" b="0" i="0" u="none" strike="noStrike" kern="1200" noProof="0" dirty="0">
                        <a:solidFill>
                          <a:schemeClr val="dk1"/>
                        </a:solidFill>
                        <a:latin typeface="FlandersArtSans-Regular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052293"/>
                  </a:ext>
                </a:extLst>
              </a:tr>
              <a:tr h="4632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PBS_JOBID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SLURM_JOB_ID</a:t>
                      </a:r>
                      <a:endParaRPr lang="nl-NL" sz="1800" b="0" i="0" u="none" strike="noStrike" kern="1200" noProof="0" dirty="0" err="1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32997"/>
                  </a:ext>
                </a:extLst>
              </a:tr>
              <a:tr h="6461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PBS_NODEFILE</a:t>
                      </a:r>
                      <a:endParaRPr lang="nl-NL" sz="1800" b="0" i="0" u="none" strike="noStrike" noProof="0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 err="1"/>
                        <a:t>Replaced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by</a:t>
                      </a:r>
                      <a:r>
                        <a:rPr lang="nl-NL" dirty="0"/>
                        <a:t> a </a:t>
                      </a:r>
                      <a:r>
                        <a:rPr lang="nl-NL" dirty="0" err="1"/>
                        <a:t>variable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specifying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nodes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rather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than</a:t>
                      </a:r>
                      <a:r>
                        <a:rPr lang="nl-NL" dirty="0"/>
                        <a:t> a node file: </a:t>
                      </a: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SLURM_NODELIST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872895"/>
                  </a:ext>
                </a:extLst>
              </a:tr>
              <a:tr h="5120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PBS_NUM_NODES</a:t>
                      </a:r>
                      <a:endParaRPr lang="nl-NL" dirty="0" err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23556"/>
                  </a:ext>
                </a:extLst>
              </a:tr>
              <a:tr h="4754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PBS_NUM_PPN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769545"/>
                  </a:ext>
                </a:extLst>
              </a:tr>
              <a:tr h="938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PBS_NP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SLURM_JOB_NUM_NODES * SLURM_JOB_CPUS_PER_NODE</a:t>
                      </a:r>
                      <a:endParaRPr lang="nl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FlandersArtSans-Regular"/>
                        </a:rPr>
                        <a:t>or</a:t>
                      </a:r>
                    </a:p>
                    <a:p>
                      <a:pPr lvl="0">
                        <a:buNone/>
                      </a:pPr>
                      <a:r>
                        <a:rPr lang="nl-NL" sz="1800" b="0" i="0" u="none" strike="noStrike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SLURM_NTASKS * SLURM_CPUS_PER_TASK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844607"/>
                  </a:ext>
                </a:extLst>
              </a:tr>
              <a:tr h="4510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PBS_O_WORKDIR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NL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SLURM_SUBMIT_DIR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16518"/>
                  </a:ext>
                </a:extLst>
              </a:tr>
              <a:tr h="438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PBS_ARRAYID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SLURM_ARRAY_TASK_ID</a:t>
                      </a:r>
                      <a:endParaRPr lang="nl-NL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924281"/>
                  </a:ext>
                </a:extLst>
              </a:tr>
            </a:tbl>
          </a:graphicData>
        </a:graphic>
      </p:graphicFrame>
      <p:sp>
        <p:nvSpPr>
          <p:cNvPr id="11" name="Titel 1">
            <a:extLst>
              <a:ext uri="{FF2B5EF4-FFF2-40B4-BE49-F238E27FC236}">
                <a16:creationId xmlns:a16="http://schemas.microsoft.com/office/drawing/2014/main" id="{84C1BE4A-AEC6-C3BA-3A69-888ED833E61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Torque to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conversion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171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17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beginners we have a tool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pbs2slurm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can translate directives of the pbs script and display on the screen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MAM accounts will not allow the tool to start translating, you need to provide a valid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account (in pbs script)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It does not understand partition concept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May create conflicts if your own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conda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is active</a:t>
            </a:r>
          </a:p>
          <a:p>
            <a:pPr marL="400050" lvl="1" indent="0">
              <a:buNone/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     (in </a:t>
            </a:r>
            <a:r>
              <a:rPr lang="en-US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PYTHONPATH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, uses python3)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How to start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62C69-5E08-423F-9C4F-25C02E31E089}"/>
              </a:ext>
            </a:extLst>
          </p:cNvPr>
          <p:cNvSpPr txBox="1"/>
          <p:nvPr/>
        </p:nvSpPr>
        <p:spPr>
          <a:xfrm>
            <a:off x="6743700" y="2484392"/>
            <a:ext cx="7251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more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-A lpt2_sysadmin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nodes=2:ppn=36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-l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-N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mag.selwa@kuleuven.be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 -m ae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None/>
            </a:pPr>
            <a:r>
              <a:rPr lang="en-US" sz="20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hello.exe</a:t>
            </a:r>
          </a:p>
        </p:txBody>
      </p:sp>
    </p:spTree>
    <p:extLst>
      <p:ext uri="{BB962C8B-B14F-4D97-AF65-F5344CB8AC3E}">
        <p14:creationId xmlns:p14="http://schemas.microsoft.com/office/powerpoint/2010/main" val="338603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18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$ pbs2slurm 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Command that would have been run: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usr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sbatch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 script that would have been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submitted: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------------------------------------------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85" y="0"/>
            <a:ext cx="7055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19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498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#!/bin/bash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--account="lpt2_sysadmin"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chdir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="/user/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/304/vsc30468"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--error="/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x.e%A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--export="NONE"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--get-user-env="60L"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--job-name="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--mail-type="END,FAIL,TIME_LIMIT"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--mail-user="mag.selwa@kuleuven.be"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--nodes="2"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-per-node="36"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ntasks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="72"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--output="/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-data/304/vsc30468/%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x.o%A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"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#SBATCH --time="06:30:00"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7" y="1470001"/>
            <a:ext cx="5813074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About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and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wICE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r>
              <a:rPr lang="en-US" dirty="0">
                <a:ea typeface="新細明體"/>
                <a:cs typeface="Courier New" panose="02070309020205020404" pitchFamily="49" charset="0"/>
              </a:rPr>
              <a:t> Commands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Accounting in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From Torque to </a:t>
            </a:r>
            <a:r>
              <a:rPr lang="en-US" dirty="0" err="1">
                <a:ea typeface="新細明體"/>
                <a:cs typeface="Courier New" panose="02070309020205020404" pitchFamily="49" charset="0"/>
              </a:rPr>
              <a:t>Slurm</a:t>
            </a: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Basic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Advanced Job Examples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  <a:cs typeface="Courier New" panose="02070309020205020404" pitchFamily="49" charset="0"/>
              </a:rPr>
              <a:t>Using Worker Framework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14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Agenda</a:t>
            </a:r>
            <a:endParaRPr lang="nl-BE" dirty="0">
              <a:ea typeface="+mj-lt"/>
              <a:cs typeface="+mj-lt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AEE6249-46EA-4940-9A55-5E6A434749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4031"/>
            <a:ext cx="4859691" cy="27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7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20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-132647" y="108531"/>
            <a:ext cx="11626147" cy="391799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(start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submission command: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qsub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dryrun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test.pbs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directory where submission command was executed: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vsc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-hard-mounts/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leuven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-data/304/vsc30468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original script header: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-A lpt2_sysadmin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nodes=2:ppn=36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-l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walltime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=6:30:00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-N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my_job</a:t>
            </a: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mag.selwa@kuleuven.be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 #PBS -m ae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### (end of lines that were added automatically by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jobcli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6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100818" y="127987"/>
            <a:ext cx="4218264" cy="1851733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ea typeface="+mn-lt"/>
              <a:cs typeface="Courier New" panose="02070309020205020404" pitchFamily="49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cd $PBS_O_WORKDIR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foss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/2018a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mpirun</a:t>
            </a:r>
            <a:r>
              <a:rPr lang="en-US" sz="2000" dirty="0">
                <a:latin typeface="Courier New" panose="02070309020205020404" pitchFamily="49" charset="0"/>
                <a:ea typeface="+mn-lt"/>
                <a:cs typeface="Courier New" panose="02070309020205020404" pitchFamily="49" charset="0"/>
              </a:rPr>
              <a:t> hello.exe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D2486-43FC-49B7-90B5-DF0E56A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85" y="-11538"/>
            <a:ext cx="7055015" cy="6858000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3585E52F-5F53-4B3A-9CA7-DDA2500D770F}"/>
              </a:ext>
            </a:extLst>
          </p:cNvPr>
          <p:cNvSpPr/>
          <p:nvPr/>
        </p:nvSpPr>
        <p:spPr>
          <a:xfrm>
            <a:off x="374562" y="2488771"/>
            <a:ext cx="3944520" cy="2083230"/>
          </a:xfrm>
          <a:prstGeom prst="wedgeRectCallout">
            <a:avLst>
              <a:gd name="adj1" fmla="val -45833"/>
              <a:gd name="adj2" fmla="val -71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Adjust the commands yourself</a:t>
            </a:r>
          </a:p>
          <a:p>
            <a:pPr marL="342900" indent="-342900">
              <a:buAutoNum type="arabicPeriod"/>
            </a:pPr>
            <a:r>
              <a:rPr lang="en-US" dirty="0"/>
              <a:t>Ensure working correctly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Compiled software: Recompile on </a:t>
            </a:r>
            <a:r>
              <a:rPr lang="en-US" dirty="0" err="1"/>
              <a:t>wICE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Conda</a:t>
            </a:r>
            <a:r>
              <a:rPr lang="en-US" dirty="0"/>
              <a:t>: Recreate </a:t>
            </a:r>
            <a:r>
              <a:rPr lang="en-US" dirty="0" err="1"/>
              <a:t>conda</a:t>
            </a:r>
            <a:r>
              <a:rPr lang="en-US" dirty="0"/>
              <a:t> on </a:t>
            </a:r>
            <a:r>
              <a:rPr lang="en-US" dirty="0" err="1"/>
              <a:t>wICE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4236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22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35653" y="904137"/>
            <a:ext cx="11433433" cy="5342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starts the job in the directory it was submitted from (Torque: in </a:t>
            </a:r>
            <a:r>
              <a:rPr lang="en-US" altLang="zh-TW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$VSC_HOME</a:t>
            </a:r>
            <a:r>
              <a:rPr lang="en-US" altLang="zh-TW" dirty="0">
                <a:ea typeface="新細明體"/>
              </a:rPr>
              <a:t>).</a:t>
            </a:r>
            <a:endParaRPr lang="en-US" altLang="zh-TW" dirty="0">
              <a:solidFill>
                <a:srgbClr val="333639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are 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 combination of Torque partitions and Torque queues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Regular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partitions on </a:t>
            </a:r>
            <a:r>
              <a:rPr lang="en-US" altLang="zh-TW" dirty="0" err="1">
                <a:ea typeface="新細明體"/>
              </a:rPr>
              <a:t>wICE</a:t>
            </a:r>
            <a:r>
              <a:rPr lang="en-US" altLang="zh-TW" dirty="0">
                <a:ea typeface="新細明體"/>
              </a:rPr>
              <a:t> have a maximum </a:t>
            </a:r>
            <a:r>
              <a:rPr lang="en-US" altLang="zh-TW" dirty="0" err="1">
                <a:ea typeface="新細明體"/>
              </a:rPr>
              <a:t>walltime</a:t>
            </a:r>
            <a:r>
              <a:rPr lang="en-US" altLang="zh-TW" dirty="0">
                <a:ea typeface="新細明體"/>
              </a:rPr>
              <a:t> of 3 days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For up to 7-day jobs on the thin nodes, specify </a:t>
            </a:r>
            <a:r>
              <a:rPr lang="en-US" altLang="zh-TW" sz="1600" dirty="0">
                <a:latin typeface="Courier New"/>
                <a:ea typeface="新細明體"/>
                <a:cs typeface="Courier New"/>
              </a:rPr>
              <a:t>--partition=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batch_long</a:t>
            </a:r>
            <a:endParaRPr lang="en-US" altLang="zh-TW" sz="1600" dirty="0">
              <a:latin typeface="Courier New"/>
              <a:ea typeface="新細明體"/>
              <a:cs typeface="Courier New"/>
            </a:endParaRPr>
          </a:p>
          <a:p>
            <a:pPr marL="1200150" lvl="2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there are currently no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bigmem_long</a:t>
            </a:r>
            <a:r>
              <a:rPr lang="en-US" altLang="zh-TW" dirty="0">
                <a:ea typeface="新細明體"/>
              </a:rPr>
              <a:t> or </a:t>
            </a:r>
            <a:r>
              <a:rPr lang="en-US" altLang="zh-TW" sz="1600" dirty="0" err="1">
                <a:latin typeface="Courier New"/>
                <a:ea typeface="新細明體"/>
                <a:cs typeface="Courier New"/>
              </a:rPr>
              <a:t>gpu_long</a:t>
            </a:r>
            <a:r>
              <a:rPr lang="en-US" altLang="zh-TW" dirty="0">
                <a:ea typeface="新細明體"/>
              </a:rPr>
              <a:t> partitions (3-day jobs max)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show partitions --cluster=</a:t>
            </a:r>
            <a:r>
              <a:rPr lang="en-US" altLang="zh-TW" sz="1800" dirty="0" err="1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wice|genius</a:t>
            </a:r>
            <a:br>
              <a: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endParaRPr lang="en-US" altLang="zh-TW" sz="18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Currently, your environment variables at job submission are exported to the </a:t>
            </a:r>
            <a:r>
              <a:rPr lang="en-US" dirty="0" err="1">
                <a:ea typeface="新細明體"/>
              </a:rPr>
              <a:t>Slurm</a:t>
            </a:r>
            <a:r>
              <a:rPr lang="en-US" dirty="0">
                <a:ea typeface="新細明體"/>
              </a:rPr>
              <a:t> job (Torque: always a clean environment). For a reliable clean start, we recommend to: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deactivate any Conda environments before submitting</a:t>
            </a:r>
          </a:p>
          <a:p>
            <a:pPr marL="1200150" lvl="2" indent="-342900">
              <a:buBlip>
                <a:blip r:embed="rId2"/>
              </a:buBlip>
            </a:pPr>
            <a:r>
              <a:rPr lang="en-US" dirty="0">
                <a:ea typeface="新細明體"/>
              </a:rPr>
              <a:t>executing </a:t>
            </a:r>
            <a:r>
              <a:rPr lang="en-US" sz="1600" dirty="0">
                <a:latin typeface="Courier New"/>
                <a:ea typeface="新細明體"/>
                <a:cs typeface="Courier New"/>
              </a:rPr>
              <a:t>module --force purge</a:t>
            </a:r>
            <a:r>
              <a:rPr lang="en-US" dirty="0">
                <a:ea typeface="新細明體"/>
              </a:rPr>
              <a:t> before submitting</a:t>
            </a:r>
            <a:br>
              <a:rPr lang="en-US" dirty="0">
                <a:ea typeface="新細明體"/>
              </a:rPr>
            </a:br>
            <a:r>
              <a:rPr lang="en-US" dirty="0">
                <a:ea typeface="新細明體"/>
              </a:rPr>
              <a:t>(or adding this line to the beginning of your </a:t>
            </a:r>
            <a:r>
              <a:rPr lang="en-US" dirty="0" err="1">
                <a:ea typeface="新細明體"/>
              </a:rPr>
              <a:t>jobscripts</a:t>
            </a:r>
            <a:r>
              <a:rPr lang="en-US" dirty="0">
                <a:ea typeface="新細明體"/>
              </a:rPr>
              <a:t>)</a:t>
            </a:r>
          </a:p>
          <a:p>
            <a:pPr marL="857250" lvl="2" indent="0">
              <a:buNone/>
            </a:pPr>
            <a:r>
              <a:rPr lang="en-US" dirty="0">
                <a:ea typeface="新細明體"/>
              </a:rPr>
              <a:t>More information on this topic can be found </a:t>
            </a:r>
            <a:r>
              <a:rPr lang="en-US" dirty="0">
                <a:ea typeface="新細明體"/>
                <a:hlinkClick r:id="rId3"/>
              </a:rPr>
              <a:t>here</a:t>
            </a:r>
            <a:r>
              <a:rPr lang="en-US" dirty="0">
                <a:ea typeface="新細明體"/>
              </a:rPr>
              <a:t>.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72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Additional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-Torque differences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254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Defaults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32317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If no explicit resources are given your job will start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1 node 1 core, 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with 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walltime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 of 1hr</a:t>
            </a:r>
            <a:endParaRPr lang="en-US" dirty="0">
              <a:solidFill>
                <a:srgbClr val="333639"/>
              </a:solidFill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in batch partition </a:t>
            </a:r>
            <a:endParaRPr lang="en-US" dirty="0">
              <a:ea typeface="+mn-lt"/>
              <a:cs typeface="+mn-lt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 jobs with no cluster given start on Genius cluster (and get job-id ~760)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soon the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accounts will be available also on Genius (with the same account name)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996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118E81-2130-453A-9E71-F93A99AEC995}"/>
              </a:ext>
            </a:extLst>
          </p:cNvPr>
          <p:cNvGrpSpPr/>
          <p:nvPr/>
        </p:nvGrpSpPr>
        <p:grpSpPr>
          <a:xfrm>
            <a:off x="5986948" y="1186650"/>
            <a:ext cx="6205052" cy="5020308"/>
            <a:chOff x="5986948" y="1176056"/>
            <a:chExt cx="6551713" cy="50203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9BC34-CF99-4913-90CB-8B69DD65364D}"/>
                </a:ext>
              </a:extLst>
            </p:cNvPr>
            <p:cNvSpPr/>
            <p:nvPr/>
          </p:nvSpPr>
          <p:spPr>
            <a:xfrm>
              <a:off x="5986948" y="1641271"/>
              <a:ext cx="6551713" cy="4555093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--cluster=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wice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--job-name="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"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-N 1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ntasks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-per-node=72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-t 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6-16:00:00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–p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batch_long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--mem-per-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cpu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=3400M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–A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 err="1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#SBATCH --output=%x-%j.log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 Condensed Light"/>
                  <a:cs typeface="Courier New"/>
                </a:rPr>
                <a:t>module --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force purge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module use /apps/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leuven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icelake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highlight>
                    <a:srgbClr val="FFFF00"/>
                  </a:highlight>
                  <a:latin typeface="Courier New"/>
                  <a:ea typeface="Roboto"/>
                  <a:cs typeface="Courier New"/>
                </a:rPr>
                <a:t>/2021a/modules/all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ea typeface="+mn-lt"/>
                <a:cs typeface="+mn-lt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module load intel/2021a</a:t>
              </a:r>
              <a:br>
                <a:rPr lang="en-US" sz="1600" dirty="0">
                  <a:ea typeface="+mn-lt"/>
                  <a:cs typeface="+mn-lt"/>
                </a:rPr>
              </a:b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mpirun</a:t>
              </a:r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"/>
                  <a:cs typeface="Courier New"/>
                </a:rPr>
                <a:t> 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95AC4D-F8E9-4CD0-87A1-7B3EEED82309}"/>
                </a:ext>
              </a:extLst>
            </p:cNvPr>
            <p:cNvSpPr txBox="1"/>
            <p:nvPr/>
          </p:nvSpPr>
          <p:spPr>
            <a:xfrm>
              <a:off x="5986948" y="1176056"/>
              <a:ext cx="18421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Slurm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 (on </a:t>
              </a:r>
              <a:r>
                <a:rPr lang="en-US" sz="2000" dirty="0" err="1">
                  <a:solidFill>
                    <a:srgbClr val="4E5865"/>
                  </a:solidFill>
                  <a:ea typeface="Roboto" panose="02000000000000000000" pitchFamily="2" charset="0"/>
                </a:rPr>
                <a:t>wICE</a:t>
              </a:r>
              <a:r>
                <a:rPr lang="en-US" sz="2000" dirty="0">
                  <a:solidFill>
                    <a:srgbClr val="4E5865"/>
                  </a:solidFill>
                  <a:ea typeface="Roboto" panose="02000000000000000000" pitchFamily="2" charset="0"/>
                </a:rPr>
                <a:t>)</a:t>
              </a:r>
            </a:p>
          </p:txBody>
        </p:sp>
      </p:grp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565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Thin Node (Batch Script)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658B3-1DD5-47BC-AD4B-DC5D6B26D944}"/>
              </a:ext>
            </a:extLst>
          </p:cNvPr>
          <p:cNvGrpSpPr/>
          <p:nvPr/>
        </p:nvGrpSpPr>
        <p:grpSpPr>
          <a:xfrm>
            <a:off x="279888" y="1186650"/>
            <a:ext cx="5113192" cy="4380017"/>
            <a:chOff x="279888" y="1186650"/>
            <a:chExt cx="5113192" cy="4380017"/>
          </a:xfrm>
        </p:grpSpPr>
        <p:sp>
          <p:nvSpPr>
            <p:cNvPr id="4" name="Rectangle 3"/>
            <p:cNvSpPr/>
            <p:nvPr/>
          </p:nvSpPr>
          <p:spPr>
            <a:xfrm>
              <a:off x="279888" y="1651749"/>
              <a:ext cx="5113192" cy="391491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#!/bin/bash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-N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nodes=2:ppn=36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walltime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=6:16:00:00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-l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pmem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=5gb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–A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lp_pilot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-j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oe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#PBS -o $PBS_JOBNAME-$PBS_JOBID.log</a:t>
              </a:r>
            </a:p>
            <a:p>
              <a:pPr>
                <a:lnSpc>
                  <a:spcPct val="130000"/>
                </a:lnSpc>
              </a:pP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  <a:p>
              <a:pPr>
                <a:lnSpc>
                  <a:spcPct val="130000"/>
                </a:lnSpc>
              </a:pP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cd $PBS_O_WORKDIR</a:t>
              </a:r>
              <a:b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</a:b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module load intel/2018a</a:t>
              </a:r>
            </a:p>
            <a:p>
              <a:pPr>
                <a:lnSpc>
                  <a:spcPct val="130000"/>
                </a:lnSpc>
              </a:pP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mpirun</a:t>
              </a:r>
              <a:r>
                <a:rPr lang="en-US" sz="1600" dirty="0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 </a:t>
              </a:r>
              <a:r>
                <a:rPr lang="en-US" sz="1600" dirty="0" err="1">
                  <a:solidFill>
                    <a:srgbClr val="4E5865"/>
                  </a:solidFill>
                  <a:latin typeface="Courier New"/>
                  <a:ea typeface="Roboto Condensed Light"/>
                  <a:cs typeface="Courier New"/>
                </a:rPr>
                <a:t>hello_world</a:t>
              </a:r>
              <a:endPara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endParaRPr>
            </a:p>
          </p:txBody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AA306992-E204-BA55-6D18-4A69CB83E877}"/>
                </a:ext>
              </a:extLst>
            </p:cNvPr>
            <p:cNvSpPr txBox="1"/>
            <p:nvPr/>
          </p:nvSpPr>
          <p:spPr>
            <a:xfrm>
              <a:off x="279888" y="1186650"/>
              <a:ext cx="2722295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dirty="0">
                  <a:solidFill>
                    <a:srgbClr val="4E5865"/>
                  </a:solidFill>
                  <a:ea typeface="Roboto"/>
                </a:rPr>
                <a:t>Torque (on Genius)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750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nodes=4:ppn=36,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pmem=20gb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,walltime=00:15:00 -l 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–l feature=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skylake:singleisland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dirty="0">
              <a:solidFill>
                <a:srgbClr val="4E5865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51426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–-cluster=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--time=00:15:00 --nodes=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72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--constraint=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 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--partition=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--mem-per-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--account=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Large Memory Job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52934-124F-47EA-91E1-C3F9DE34A53E}"/>
              </a:ext>
            </a:extLst>
          </p:cNvPr>
          <p:cNvSpPr txBox="1"/>
          <p:nvPr/>
        </p:nvSpPr>
        <p:spPr>
          <a:xfrm>
            <a:off x="279888" y="4863545"/>
            <a:ext cx="11073912" cy="1271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4E5865"/>
                </a:solidFill>
                <a:ea typeface="Roboto" panose="02000000000000000000" pitchFamily="2" charset="0"/>
              </a:rPr>
              <a:t>or in a short format: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MyBatchJob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-t 00:15:00 -N 2 --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-per-node=72 -C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icelake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--switches=1 -p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bigmem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--mem-per-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cpu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=20G -A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ea typeface="Roboto Condensed Light" panose="02000000000000000000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8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9888" y="1586961"/>
            <a:ext cx="11512062" cy="8740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solidFill>
                  <a:srgbClr val="4E5865"/>
                </a:solidFill>
                <a:ea typeface="Roboto"/>
              </a:rPr>
              <a:t>Torque (on Genius)</a:t>
            </a:r>
            <a:endParaRPr lang="en-US" sz="2400" b="1" dirty="0">
              <a:solidFill>
                <a:srgbClr val="4E5865"/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qsub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-N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-l nodes=1: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ppn=18:gpus=2:skylake,partition=</a:t>
            </a:r>
            <a:r>
              <a:rPr lang="en-US" sz="1600" b="1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gpu</a:t>
            </a:r>
            <a:r>
              <a:rPr lang="en-US" sz="1600" b="1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 </a:t>
            </a:r>
            <a:r>
              <a:rPr lang="en-US" sz="1600" dirty="0" err="1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job.pbs</a:t>
            </a:r>
            <a:r>
              <a:rPr lang="en-US" sz="1600" dirty="0">
                <a:solidFill>
                  <a:srgbClr val="4E5865"/>
                </a:solidFill>
                <a:latin typeface="Courier New"/>
                <a:ea typeface="Roboto Condensed Light"/>
                <a:cs typeface="Courier New"/>
              </a:rPr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D9BC34-CF99-4913-90CB-8B69DD65364D}"/>
              </a:ext>
            </a:extLst>
          </p:cNvPr>
          <p:cNvSpPr/>
          <p:nvPr/>
        </p:nvSpPr>
        <p:spPr>
          <a:xfrm>
            <a:off x="279888" y="3091927"/>
            <a:ext cx="10743956" cy="119417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Slurm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 (on </a:t>
            </a:r>
            <a:r>
              <a:rPr lang="en-US" sz="2400" b="1" dirty="0" err="1">
                <a:solidFill>
                  <a:srgbClr val="4E5865"/>
                </a:solidFill>
                <a:ea typeface="Roboto" panose="02000000000000000000" pitchFamily="2" charset="0"/>
              </a:rPr>
              <a:t>wICE</a:t>
            </a:r>
            <a:r>
              <a:rPr lang="en-US" sz="2400" b="1" dirty="0">
                <a:solidFill>
                  <a:srgbClr val="4E5865"/>
                </a:solidFill>
                <a:ea typeface="Roboto" panose="02000000000000000000" pitchFamily="2" charset="0"/>
              </a:rPr>
              <a:t>)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/>
              <a:ea typeface="Roboto Condensed Light"/>
              <a:cs typeface="Courier New"/>
            </a:endParaRPr>
          </a:p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~$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sbatch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–M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wice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-J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MyGPUJob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-A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lp_pilot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 -N 1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ntasks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=36 --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gpus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-per-node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=2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-p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gpu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"/>
                <a:cs typeface="Courier New"/>
              </a:rPr>
              <a:t>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job.slurm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Roboto Condensed Light"/>
                <a:cs typeface="Courier New"/>
              </a:rPr>
              <a:t> 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491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GPU Job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56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325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Job Arrays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18" name="Tijdelijke aanduiding voor inhoud 2">
            <a:extLst>
              <a:ext uri="{FF2B5EF4-FFF2-40B4-BE49-F238E27FC236}">
                <a16:creationId xmlns:a16="http://schemas.microsoft.com/office/drawing/2014/main" id="{932B03B0-2D89-6F6A-E650-11E5CB306404}"/>
              </a:ext>
            </a:extLst>
          </p:cNvPr>
          <p:cNvSpPr txBox="1">
            <a:spLocks/>
          </p:cNvSpPr>
          <p:nvPr/>
        </p:nvSpPr>
        <p:spPr>
          <a:xfrm>
            <a:off x="370323" y="1297687"/>
            <a:ext cx="11934549" cy="5426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ea typeface="新細明體"/>
              </a:rPr>
              <a:t>Slurm</a:t>
            </a:r>
            <a:r>
              <a:rPr lang="en-US" altLang="zh-TW" sz="2000" dirty="0">
                <a:ea typeface="新細明體"/>
              </a:rPr>
              <a:t> job arrays allow to set up and manage series of similar jobs.</a:t>
            </a:r>
            <a:br>
              <a:rPr lang="en-US" altLang="zh-TW" sz="2000" dirty="0">
                <a:solidFill>
                  <a:srgbClr val="333639"/>
                </a:solidFill>
                <a:ea typeface="新細明體"/>
              </a:rPr>
            </a:br>
            <a:r>
              <a:rPr lang="en-US" altLang="zh-TW" sz="2000" dirty="0">
                <a:ea typeface="新細明體"/>
              </a:rPr>
              <a:t>For an array of 72 single-core calculations (which will normally end up running on the same node):</a:t>
            </a:r>
            <a:br>
              <a:rPr lang="en-US" altLang="zh-TW" sz="20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#!/bin/bash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-n 1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...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#SBATCH --array=1-72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Each array element will have a task ID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${SLURM_ARRAY_TASK_ID}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The total number of tasks (here: 72) will be given by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${SLURM_ARRAY_TASK_COUNT}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</a:br>
            <a:r>
              <a:rPr lang="en-US" sz="2000" dirty="0">
                <a:ea typeface="新細明體"/>
              </a:rPr>
              <a:t>Default output file names will be formatted as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slurm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-&lt;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jobID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&gt;_&lt;1-…&gt;.out</a:t>
            </a:r>
            <a:endParaRPr lang="en-US" sz="2000" dirty="0">
              <a:solidFill>
                <a:schemeClr val="accent6">
                  <a:lumMod val="50000"/>
                </a:schemeClr>
              </a:solidFill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TW" sz="2000" dirty="0">
                <a:ea typeface="新細明體"/>
              </a:rPr>
              <a:t>Note: </a:t>
            </a:r>
            <a:r>
              <a:rPr lang="en-US" altLang="zh-TW" sz="20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worker</a:t>
            </a:r>
            <a:r>
              <a:rPr lang="en-US" altLang="zh-TW" sz="2000" dirty="0">
                <a:ea typeface="新細明體"/>
              </a:rPr>
              <a:t> and 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rPr>
              <a:t>atools</a:t>
            </a:r>
            <a:r>
              <a:rPr lang="en-US" altLang="zh-TW" sz="2000" dirty="0">
                <a:ea typeface="新細明體"/>
              </a:rPr>
              <a:t> are available on </a:t>
            </a:r>
            <a:r>
              <a:rPr lang="en-US" altLang="zh-TW" sz="2000" dirty="0" err="1">
                <a:ea typeface="新細明體"/>
              </a:rPr>
              <a:t>wICE</a:t>
            </a:r>
            <a:endParaRPr lang="en-US" altLang="zh-TW" sz="2000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458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28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E591AE-99DE-4404-9396-4BD2C6016578}"/>
              </a:ext>
            </a:extLst>
          </p:cNvPr>
          <p:cNvGrpSpPr/>
          <p:nvPr/>
        </p:nvGrpSpPr>
        <p:grpSpPr>
          <a:xfrm>
            <a:off x="285750" y="1190626"/>
            <a:ext cx="11210924" cy="2495549"/>
            <a:chOff x="285750" y="1190626"/>
            <a:chExt cx="11210924" cy="2495549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3" y="1567319"/>
              <a:ext cx="11126351" cy="2118856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Use </a:t>
              </a:r>
              <a:r>
                <a:rPr lang="en-US" altLang="zh-TW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endParaRPr lang="en-US" altLang="zh-TW" sz="1800" dirty="0"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TW" sz="1800" dirty="0">
                  <a:ea typeface="新細明體"/>
                </a:rPr>
                <a:t>Specify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interactive</a:t>
              </a:r>
              <a:r>
                <a:rPr lang="en-US" altLang="zh-TW" sz="1800" dirty="0">
                  <a:ea typeface="新細明體"/>
                </a:rPr>
                <a:t> or </a:t>
              </a:r>
              <a:r>
                <a:rPr lang="en-US" altLang="zh-TW" sz="1800" dirty="0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batch</a:t>
              </a:r>
              <a:r>
                <a:rPr lang="en-US" altLang="zh-TW" sz="1800" dirty="0">
                  <a:ea typeface="新細明體"/>
                </a:rPr>
                <a:t> partition, e.g.</a:t>
              </a:r>
              <a:br>
                <a:rPr lang="en-US" altLang="zh-TW" sz="1800" dirty="0">
                  <a:ea typeface="新細明體"/>
                </a:rPr>
              </a:b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–n 1 --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ntasks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18 –A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lp_wice_pilot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-M 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wice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--</a:t>
              </a:r>
              <a:r>
                <a:rPr lang="en-US" sz="1800" dirty="0" err="1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pty</a:t>
              </a: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 /bin/bash -l</a:t>
              </a:r>
              <a:br>
                <a:rPr lang="en-US" sz="1800" dirty="0">
                  <a:ea typeface="+mn-lt"/>
                  <a:cs typeface="+mn-lt"/>
                </a:rPr>
              </a:br>
              <a:r>
                <a:rPr lang="en-US" sz="1800" dirty="0">
                  <a:latin typeface="Courier New" panose="02070309020205020404" pitchFamily="49" charset="0"/>
                  <a:ea typeface="+mn-lt"/>
                  <a:cs typeface="Courier New" panose="02070309020205020404" pitchFamily="49" charset="0"/>
                </a:rPr>
                <a:t>$</a:t>
              </a:r>
              <a:r>
                <a:rPr lang="en-US" sz="1800" dirty="0">
                  <a:ea typeface="新細明體"/>
                </a:rPr>
                <a:t> 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–p interactive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$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srun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–n 1 --tasks-per-node 36 --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2 &lt;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other_options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&gt; -p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–M 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wice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pty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 /bin/bash –l</a:t>
              </a:r>
              <a:b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</a:b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enable X-forwarding, add the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--X11</a:t>
              </a:r>
              <a:r>
                <a:rPr lang="en-US" sz="1800" dirty="0">
                  <a:ea typeface="新細明體"/>
                </a:rPr>
                <a:t> option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ea typeface="新細明體"/>
                </a:rPr>
                <a:t>To also request one GPU instance, add the </a:t>
              </a:r>
              <a:r>
                <a:rPr lang="en-US" sz="1800" dirty="0">
                  <a:solidFill>
                    <a:srgbClr val="333639"/>
                  </a:solidFill>
                  <a:latin typeface="FlandersArtSans-Regular"/>
                  <a:ea typeface="新細明體"/>
                  <a:cs typeface="Courier New"/>
                </a:rPr>
                <a:t>--</a:t>
              </a:r>
              <a:r>
                <a:rPr lang="en-US" sz="1800" dirty="0" err="1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gpus</a:t>
              </a:r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  <a:latin typeface="Courier New"/>
                  <a:ea typeface="新細明體"/>
                  <a:cs typeface="Courier New"/>
                </a:rPr>
                <a:t>=1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</a:t>
              </a:r>
              <a:r>
                <a:rPr lang="en-US" sz="1800" dirty="0">
                  <a:ea typeface="新細明體"/>
                </a:rPr>
                <a:t>option</a:t>
              </a: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26E7FFD-F177-4FF0-B91E-59BEA0215FA0}"/>
                </a:ext>
              </a:extLst>
            </p:cNvPr>
            <p:cNvSpPr txBox="1"/>
            <p:nvPr/>
          </p:nvSpPr>
          <p:spPr>
            <a:xfrm>
              <a:off x="285750" y="1190626"/>
              <a:ext cx="2981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(Genius) Login Node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39C1F8B-ACDA-46AF-B477-64E3BD9F25DE}"/>
              </a:ext>
            </a:extLst>
          </p:cNvPr>
          <p:cNvGrpSpPr/>
          <p:nvPr/>
        </p:nvGrpSpPr>
        <p:grpSpPr>
          <a:xfrm>
            <a:off x="285750" y="4661204"/>
            <a:ext cx="11210924" cy="1258953"/>
            <a:chOff x="285750" y="3652467"/>
            <a:chExt cx="11210924" cy="125895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F481F0-F0C7-47FF-9EEA-E56E8CE47570}"/>
                </a:ext>
              </a:extLst>
            </p:cNvPr>
            <p:cNvSpPr txBox="1"/>
            <p:nvPr/>
          </p:nvSpPr>
          <p:spPr>
            <a:xfrm>
              <a:off x="285750" y="3988090"/>
              <a:ext cx="1121092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cs typeface="Courier New" panose="02070309020205020404" pitchFamily="49" charset="0"/>
                </a:rPr>
                <a:t>, e.g.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srun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–n 1 –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ntasks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4 –A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lp_wice_pilot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–M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wice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/bin/bash –l # step 1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sbatch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# step 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8BEB4C-CF85-48BC-8A38-16497836F4BC}"/>
                </a:ext>
              </a:extLst>
            </p:cNvPr>
            <p:cNvSpPr txBox="1"/>
            <p:nvPr/>
          </p:nvSpPr>
          <p:spPr>
            <a:xfrm>
              <a:off x="370323" y="3652467"/>
              <a:ext cx="3715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From (</a:t>
              </a:r>
              <a:r>
                <a:rPr lang="en-US" b="1" dirty="0" err="1">
                  <a:solidFill>
                    <a:srgbClr val="DB6C30"/>
                  </a:solidFill>
                </a:rPr>
                <a:t>wICE</a:t>
              </a:r>
              <a:r>
                <a:rPr lang="en-US" b="1" dirty="0">
                  <a:solidFill>
                    <a:srgbClr val="DB6C30"/>
                  </a:solidFill>
                </a:rPr>
                <a:t>) Interactive Node/Job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52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29</a:t>
            </a:fld>
            <a:endParaRPr lang="en-US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ABD0792-B9DB-27BF-FA6D-75F3084A03C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550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Example: Interactive Job</a:t>
            </a:r>
            <a:endParaRPr lang="nl-BE" dirty="0">
              <a:ea typeface="+mj-lt"/>
              <a:cs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FC725A-04AA-4566-A418-1CC4B7537A46}"/>
              </a:ext>
            </a:extLst>
          </p:cNvPr>
          <p:cNvGrpSpPr/>
          <p:nvPr/>
        </p:nvGrpSpPr>
        <p:grpSpPr>
          <a:xfrm>
            <a:off x="303649" y="1700669"/>
            <a:ext cx="10859651" cy="2452231"/>
            <a:chOff x="303649" y="1700669"/>
            <a:chExt cx="10859651" cy="2452231"/>
          </a:xfrm>
        </p:grpSpPr>
        <p:sp>
          <p:nvSpPr>
            <p:cNvPr id="9" name="Tijdelijke aanduiding voor inhoud 2">
              <a:extLst>
                <a:ext uri="{FF2B5EF4-FFF2-40B4-BE49-F238E27FC236}">
                  <a16:creationId xmlns:a16="http://schemas.microsoft.com/office/drawing/2014/main" id="{B47B56B7-BADD-8072-027D-6F465E865CEA}"/>
                </a:ext>
              </a:extLst>
            </p:cNvPr>
            <p:cNvSpPr txBox="1">
              <a:spLocks/>
            </p:cNvSpPr>
            <p:nvPr/>
          </p:nvSpPr>
          <p:spPr>
            <a:xfrm>
              <a:off x="370324" y="2081669"/>
              <a:ext cx="10792976" cy="2071231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For using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srun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you need to first request resources: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$</a:t>
              </a:r>
              <a:r>
                <a:rPr lang="en-US" sz="1800" dirty="0">
                  <a:latin typeface="Courier New"/>
                  <a:ea typeface="新細明體"/>
                  <a:cs typeface="Courier New"/>
                </a:rPr>
                <a:t>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salloc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–M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wice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-A 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lp_wice_pilot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-n 1 -t 30:00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And only then run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Courier New"/>
                  <a:ea typeface="新細明體"/>
                  <a:cs typeface="Courier New"/>
                </a:rPr>
                <a:t>$ 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srun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--</a:t>
              </a:r>
              <a:r>
                <a:rPr lang="en-US" sz="1800" dirty="0" err="1">
                  <a:latin typeface="Courier New"/>
                  <a:ea typeface="+mn-lt"/>
                  <a:cs typeface="+mn-lt"/>
                </a:rPr>
                <a:t>pty</a:t>
              </a:r>
              <a:r>
                <a:rPr lang="en-US" sz="1800" dirty="0">
                  <a:latin typeface="Courier New"/>
                  <a:ea typeface="+mn-lt"/>
                  <a:cs typeface="+mn-lt"/>
                </a:rPr>
                <a:t> /bin/bash –l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Or </a:t>
              </a:r>
              <a:r>
                <a:rPr lang="en-US" sz="1800" dirty="0" err="1"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ssh</a:t>
              </a:r>
              <a:r>
                <a:rPr lang="en-US" sz="1800" dirty="0">
                  <a:latin typeface="FlandersArtSans-Regular"/>
                  <a:ea typeface="新細明體"/>
                  <a:cs typeface="Courier New"/>
                </a:rPr>
                <a:t> directly to the reserved node.</a:t>
              </a:r>
              <a:endParaRPr lang="en-US" sz="1800" dirty="0">
                <a:latin typeface="Courier New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latin typeface="FlandersArtSans-Regular"/>
                <a:ea typeface="新細明體"/>
                <a:cs typeface="Courier New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br>
                <a:rPr lang="en-US" sz="1800" dirty="0">
                  <a:latin typeface="FlandersArtSans-Regular"/>
                  <a:ea typeface="新細明體"/>
                  <a:cs typeface="Courier New"/>
                </a:rPr>
              </a:br>
              <a:endParaRPr lang="en-US" sz="1800" dirty="0">
                <a:ea typeface="+mn-lt"/>
                <a:cs typeface="+mn-lt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US" sz="1800" dirty="0">
                <a:solidFill>
                  <a:schemeClr val="accent6">
                    <a:lumMod val="50000"/>
                  </a:schemeClr>
                </a:solidFill>
                <a:latin typeface="Courier New"/>
                <a:ea typeface="新細明體"/>
                <a:cs typeface="Courier New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22A876-CB34-4B13-8D28-70B9E7E71D35}"/>
                </a:ext>
              </a:extLst>
            </p:cNvPr>
            <p:cNvSpPr txBox="1"/>
            <p:nvPr/>
          </p:nvSpPr>
          <p:spPr>
            <a:xfrm>
              <a:off x="303649" y="1700669"/>
              <a:ext cx="1914525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DB6C30"/>
                  </a:solidFill>
                </a:rPr>
                <a:t>Alternatively</a:t>
              </a:r>
              <a:endParaRPr lang="nl-BE" b="1" dirty="0">
                <a:solidFill>
                  <a:srgbClr val="DB6C30"/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2D9BC9-CF71-45AB-B013-47DA354E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818" y="365126"/>
            <a:ext cx="4878533" cy="573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282926" y="1262744"/>
            <a:ext cx="11626147" cy="28302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Uniform user experience across all VSC sites 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Recently developing faster than Torque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Free and open-source (</a:t>
            </a:r>
            <a:r>
              <a:rPr lang="en-US" dirty="0"/>
              <a:t>GNU General Public License v2)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Excellent documentation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Possibility for commercial support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Allowing extra features (for experienced users)</a:t>
            </a: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en-US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761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Why (not)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?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40960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Tips and Tricks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83058B9-93D1-59D8-1461-225DF0662324}"/>
              </a:ext>
            </a:extLst>
          </p:cNvPr>
          <p:cNvSpPr txBox="1">
            <a:spLocks/>
          </p:cNvSpPr>
          <p:nvPr/>
        </p:nvSpPr>
        <p:spPr>
          <a:xfrm>
            <a:off x="444539" y="1208148"/>
            <a:ext cx="11513511" cy="283997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id on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start from 60000000</a:t>
            </a:r>
            <a:endParaRPr lang="nl-NL" dirty="0"/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scancel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command does not give any feedback.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Verify with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Do not copy-paste the commands, </a:t>
            </a:r>
            <a:r>
              <a:rPr lang="en-US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is sensitive not only to – but also spaces that look normal, but have a different encoding. 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You can check the command with 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cat –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tve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</a:t>
            </a:r>
          </a:p>
          <a:p>
            <a:pPr marL="685800">
              <a:lnSpc>
                <a:spcPct val="100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3"/>
              </a:buBlip>
            </a:pPr>
            <a:endParaRPr lang="nl-BE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16546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539686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31</a:t>
            </a:fld>
            <a:endParaRPr lang="en-US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4F9E318F-8416-7170-A154-FE225ADAD2E0}"/>
              </a:ext>
            </a:extLst>
          </p:cNvPr>
          <p:cNvSpPr txBox="1">
            <a:spLocks/>
          </p:cNvSpPr>
          <p:nvPr/>
        </p:nvSpPr>
        <p:spPr>
          <a:xfrm>
            <a:off x="-159202" y="1659314"/>
            <a:ext cx="12580311" cy="47423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The 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squeue</a:t>
            </a:r>
            <a:r>
              <a:rPr lang="en-US" altLang="zh-TW" sz="1800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 --cluster=</a:t>
            </a:r>
            <a:r>
              <a:rPr lang="en-US" altLang="zh-TW" sz="1800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wice</a:t>
            </a:r>
            <a:r>
              <a:rPr lang="en-US" altLang="zh-TW" sz="1800" dirty="0">
                <a:solidFill>
                  <a:srgbClr val="4E5865"/>
                </a:solidFill>
                <a:ea typeface="新細明體"/>
              </a:rPr>
              <a:t> command will display one of the following status codes for a job:</a:t>
            </a:r>
            <a:br>
              <a:rPr lang="en-US" altLang="zh-TW" sz="1800" dirty="0">
                <a:solidFill>
                  <a:srgbClr val="4E5865"/>
                </a:solidFill>
                <a:ea typeface="新細明體"/>
              </a:rPr>
            </a:br>
            <a:endParaRPr lang="en-US" altLang="zh-TW" sz="1800" dirty="0">
              <a:ea typeface="新細明體"/>
            </a:endParaRP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CD COMPLETED </a:t>
            </a:r>
            <a:r>
              <a:rPr lang="en-US" sz="1800" dirty="0">
                <a:ea typeface="+mn-lt"/>
                <a:cs typeface="+mn-lt"/>
              </a:rPr>
              <a:t>Job has terminated all processes on all nodes with an exit code of zero. </a:t>
            </a:r>
            <a:endParaRPr lang="en-US" sz="180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CA CANCELLED</a:t>
            </a:r>
            <a:r>
              <a:rPr lang="en-US" sz="1800" dirty="0">
                <a:ea typeface="+mn-lt"/>
                <a:cs typeface="+mn-lt"/>
              </a:rPr>
              <a:t> Job was explicitly cancelled by the user or system admin. The job may or may not have been initiated.</a:t>
            </a:r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CF CONFIGURING </a:t>
            </a:r>
            <a:r>
              <a:rPr lang="en-US" sz="1800" dirty="0">
                <a:ea typeface="+mn-lt"/>
                <a:cs typeface="+mn-lt"/>
              </a:rPr>
              <a:t>Job has been allocated resources, but are waiting for them to become ready for use (e.g. booting).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CG COMPLETING </a:t>
            </a:r>
            <a:r>
              <a:rPr lang="en-US" sz="1800" dirty="0">
                <a:ea typeface="+mn-lt"/>
                <a:cs typeface="+mn-lt"/>
              </a:rPr>
              <a:t>Job is in the process of completing. Some processes on some nodes may still be active.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F FAILED </a:t>
            </a:r>
            <a:r>
              <a:rPr lang="en-US" sz="1800" dirty="0">
                <a:ea typeface="+mn-lt"/>
                <a:cs typeface="+mn-lt"/>
              </a:rPr>
              <a:t>Job terminated with non-zero exit code or other failure condition.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NF NODE_FAIL </a:t>
            </a:r>
            <a:r>
              <a:rPr lang="en-US" sz="1800" dirty="0">
                <a:ea typeface="+mn-lt"/>
                <a:cs typeface="+mn-lt"/>
              </a:rPr>
              <a:t>Job terminated due to failure of one or more allocated nodes.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OOM OUT_OF_MEMORY </a:t>
            </a:r>
            <a:r>
              <a:rPr lang="en-US" sz="1800" dirty="0">
                <a:ea typeface="+mn-lt"/>
                <a:cs typeface="+mn-lt"/>
              </a:rPr>
              <a:t>Job experienced out of memory error.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PD PENDING </a:t>
            </a:r>
            <a:r>
              <a:rPr lang="en-US" sz="1800" dirty="0">
                <a:ea typeface="+mn-lt"/>
                <a:cs typeface="+mn-lt"/>
              </a:rPr>
              <a:t>Job is awaiting resource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R RUNNING </a:t>
            </a:r>
            <a:r>
              <a:rPr lang="en-US" sz="1800" dirty="0">
                <a:ea typeface="+mn-lt"/>
                <a:cs typeface="+mn-lt"/>
              </a:rPr>
              <a:t>Job currently has an allocation.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ST STOPPED </a:t>
            </a:r>
            <a:r>
              <a:rPr lang="en-US" sz="1800" dirty="0">
                <a:ea typeface="+mn-lt"/>
                <a:cs typeface="+mn-lt"/>
              </a:rPr>
              <a:t>Job has an allocation, but execution has been stopped with SIGSTOP signal. CPUS have been retained by this job.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S SUSPENDED </a:t>
            </a:r>
            <a:r>
              <a:rPr lang="en-US" sz="1800" dirty="0">
                <a:ea typeface="+mn-lt"/>
                <a:cs typeface="+mn-lt"/>
              </a:rPr>
              <a:t>Job has an allocation, but execution has been suspended and CPUs have been released for other jobs. </a:t>
            </a:r>
            <a:endParaRPr lang="en-US" sz="1800" dirty="0"/>
          </a:p>
          <a:p>
            <a:pPr lvl="1">
              <a:buBlip>
                <a:blip r:embed="rId2"/>
              </a:buBlip>
            </a:pPr>
            <a:r>
              <a:rPr lang="en-US" sz="1800" b="1" dirty="0">
                <a:ea typeface="+mn-lt"/>
                <a:cs typeface="+mn-lt"/>
              </a:rPr>
              <a:t>TO TIMEOUT </a:t>
            </a:r>
            <a:r>
              <a:rPr lang="en-US" sz="1800" dirty="0">
                <a:ea typeface="+mn-lt"/>
                <a:cs typeface="+mn-lt"/>
              </a:rPr>
              <a:t>Job terminated upon reaching its time limit. </a:t>
            </a:r>
            <a:endParaRPr lang="en-US" sz="1800" dirty="0"/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endParaRPr lang="en-US" altLang="zh-TW" sz="1800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endParaRPr lang="nl-BE" sz="1800" dirty="0">
              <a:solidFill>
                <a:srgbClr val="4E5865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8618E84-BB89-7774-1D35-12BDF2ADA34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status codes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859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Credits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914400"/>
            <a:ext cx="11513511" cy="496824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dirty="0">
              <a:latin typeface="Courier New"/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You need access to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compute credits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Genius credit accounts will not work (soon)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Transferring credits between clusters and accounts is possible (ask us).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Use </a:t>
            </a:r>
            <a:r>
              <a:rPr lang="en-US" altLang="zh-TW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(from Genius or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) to see your available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credits: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br>
              <a:rPr lang="en-US" altLang="zh-TW" dirty="0">
                <a:ea typeface="新細明體" panose="02020500000000000000" pitchFamily="18" charset="-120"/>
              </a:rPr>
            </a:br>
            <a:endParaRPr lang="en-US" altLang="zh-TW" dirty="0">
              <a:ea typeface="新細明體" panose="02020500000000000000" pitchFamily="18" charset="-120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</a:rPr>
              <a:t>Select the account in your jobs using the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–A/--account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option.</a:t>
            </a:r>
            <a:endParaRPr lang="en-US" altLang="zh-TW" dirty="0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742950" lvl="1" indent="-342900"/>
            <a:endParaRPr lang="en-US" altLang="zh-TW" dirty="0">
              <a:solidFill>
                <a:srgbClr val="4E5865"/>
              </a:solidFill>
              <a:latin typeface="FlandersArtSans-Regular"/>
              <a:ea typeface="新細明體" panose="02020500000000000000" pitchFamily="18" charset="-120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32</a:t>
            </a:fld>
            <a:endParaRPr lang="en-US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CC7A3F-6EE7-6CD1-C87A-83E633EF243D}"/>
              </a:ext>
            </a:extLst>
          </p:cNvPr>
          <p:cNvSpPr txBox="1"/>
          <p:nvPr/>
        </p:nvSpPr>
        <p:spPr>
          <a:xfrm>
            <a:off x="838200" y="4176683"/>
            <a:ext cx="1122218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~$ </a:t>
            </a:r>
            <a:r>
              <a:rPr lang="en-US" dirty="0" err="1">
                <a:latin typeface="Courier New"/>
                <a:cs typeface="Courier New"/>
              </a:rPr>
              <a:t>sam</a:t>
            </a:r>
            <a:r>
              <a:rPr lang="en-US" dirty="0">
                <a:latin typeface="Courier New"/>
                <a:cs typeface="Courier New"/>
              </a:rPr>
              <a:t>-balance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ID       Name                   Balance         Reserved        Available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======== ====================== =============== =============== ===============</a:t>
            </a:r>
            <a:br>
              <a:rPr lang="en-US" dirty="0">
                <a:latin typeface="Courier New"/>
              </a:rPr>
            </a:br>
            <a:r>
              <a:rPr lang="en-US" dirty="0">
                <a:latin typeface="Courier New"/>
                <a:cs typeface="Courier New"/>
              </a:rPr>
              <a:t>396      </a:t>
            </a:r>
            <a:r>
              <a:rPr lang="en-US" dirty="0" err="1">
                <a:latin typeface="Courier New"/>
                <a:cs typeface="Courier New"/>
              </a:rPr>
              <a:t>lp_wice_pilot</a:t>
            </a:r>
            <a:r>
              <a:rPr lang="en-US" dirty="0">
                <a:latin typeface="Courier New"/>
                <a:cs typeface="Courier New"/>
              </a:rPr>
              <a:t>          unlimited       51224124        unlimited</a:t>
            </a:r>
          </a:p>
        </p:txBody>
      </p:sp>
    </p:spTree>
    <p:extLst>
      <p:ext uri="{BB962C8B-B14F-4D97-AF65-F5344CB8AC3E}">
        <p14:creationId xmlns:p14="http://schemas.microsoft.com/office/powerpoint/2010/main" val="3714024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Accounting: Costs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1798" y="1636668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1000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credits = 1 MAM credit</a:t>
            </a:r>
            <a:b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The reason is that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  <a:cs typeface="Courier New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  <a:cs typeface="Courier New"/>
              </a:rPr>
              <a:t> credit accounting happens in integer format.</a:t>
            </a:r>
          </a:p>
          <a:p>
            <a:pPr marL="742950" lvl="1" indent="-342900">
              <a:buBlip>
                <a:blip r:embed="rId2"/>
              </a:buBlip>
            </a:pPr>
            <a:endParaRPr lang="en-US" altLang="zh-TW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Billing rates can be obtained as follows: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endParaRPr lang="en-US" dirty="0">
              <a:solidFill>
                <a:srgbClr val="4E5865"/>
              </a:solidFill>
              <a:ea typeface="新細明體"/>
              <a:cs typeface="Courier New"/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 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E.g. computing for 1 minute on a single GPU node will be billed as:</a:t>
            </a:r>
            <a:b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</a:br>
            <a:r>
              <a:rPr lang="en-US" dirty="0">
                <a:solidFill>
                  <a:srgbClr val="4E5865"/>
                </a:solidFill>
                <a:ea typeface="新細明體"/>
                <a:cs typeface="Courier New"/>
              </a:rPr>
              <a:t>  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ngpus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*258.33 + </a:t>
            </a:r>
            <a:r>
              <a:rPr lang="en-US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ncores</a:t>
            </a:r>
            <a:r>
              <a:rPr lang="en-US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*4.16667 credits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新細明體"/>
                <a:cs typeface="Courier New"/>
              </a:rPr>
            </a:br>
            <a:endParaRPr lang="en-US" dirty="0"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3926B56-4E75-7F5B-C05E-F53BDE8E7238}"/>
              </a:ext>
            </a:extLst>
          </p:cNvPr>
          <p:cNvSpPr txBox="1"/>
          <p:nvPr/>
        </p:nvSpPr>
        <p:spPr>
          <a:xfrm>
            <a:off x="759047" y="3239495"/>
            <a:ext cx="112221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~$ </a:t>
            </a:r>
            <a:r>
              <a:rPr lang="en-US" sz="2000" dirty="0" err="1">
                <a:latin typeface="Courier New"/>
                <a:cs typeface="Courier New"/>
              </a:rPr>
              <a:t>scontrol</a:t>
            </a:r>
            <a:r>
              <a:rPr lang="en-US" sz="2000" dirty="0">
                <a:latin typeface="Courier New"/>
                <a:cs typeface="Courier New"/>
              </a:rPr>
              <a:t> show partitions --cluster=</a:t>
            </a:r>
            <a:r>
              <a:rPr lang="en-US" sz="2000" dirty="0" err="1">
                <a:latin typeface="Courier New"/>
                <a:cs typeface="Courier New"/>
              </a:rPr>
              <a:t>wice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…</a:t>
            </a:r>
            <a:br>
              <a:rPr lang="en-US" sz="2000" dirty="0">
                <a:latin typeface="Courier New"/>
                <a:ea typeface="+mn-lt"/>
                <a:cs typeface="+mn-lt"/>
              </a:rPr>
            </a:br>
            <a:r>
              <a:rPr lang="en-US" sz="2000" dirty="0" err="1">
                <a:latin typeface="Courier New"/>
                <a:ea typeface="+mn-lt"/>
                <a:cs typeface="+mn-lt"/>
              </a:rPr>
              <a:t>PartitionName</a:t>
            </a:r>
            <a:r>
              <a:rPr lang="en-US" sz="2000" dirty="0">
                <a:latin typeface="Courier New"/>
                <a:ea typeface="+mn-lt"/>
                <a:cs typeface="+mn-lt"/>
              </a:rPr>
              <a:t>=</a:t>
            </a:r>
            <a:r>
              <a:rPr lang="en-US" sz="2000" dirty="0" err="1">
                <a:latin typeface="Courier New"/>
                <a:ea typeface="+mn-lt"/>
                <a:cs typeface="+mn-lt"/>
              </a:rPr>
              <a:t>gpu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…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ea typeface="+mn-lt"/>
                <a:cs typeface="+mn-lt"/>
              </a:rPr>
              <a:t>   </a:t>
            </a:r>
            <a:r>
              <a:rPr lang="en-US" sz="2000" b="1" dirty="0" err="1">
                <a:latin typeface="Courier New"/>
                <a:ea typeface="+mn-lt"/>
                <a:cs typeface="+mn-lt"/>
              </a:rPr>
              <a:t>TRESBillingWeights</a:t>
            </a:r>
            <a:r>
              <a:rPr lang="en-US" sz="2000" b="1" dirty="0">
                <a:latin typeface="Courier New"/>
                <a:ea typeface="+mn-lt"/>
                <a:cs typeface="+mn-lt"/>
              </a:rPr>
              <a:t>=CPU=4.16667,GRES/gpu:a100-sxm4-80gb=258.33333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311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4109" y="117082"/>
            <a:ext cx="10515600" cy="1222192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1888552"/>
            <a:ext cx="12192000" cy="1399593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av </a:t>
            </a:r>
            <a:r>
              <a:rPr lang="nl-BE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-------------------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 -------------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  worker/1.6.12-foss-2021a    worker/1.6.12-intel-2021a (D)</a:t>
            </a:r>
            <a:b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$ module load worker/1.6.12-intel-2021a</a:t>
            </a:r>
            <a:endParaRPr lang="nl-BE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15BB8-35C1-4D61-B5E8-A1832F52ADC2}"/>
              </a:ext>
            </a:extLst>
          </p:cNvPr>
          <p:cNvSpPr txBox="1"/>
          <p:nvPr/>
        </p:nvSpPr>
        <p:spPr>
          <a:xfrm>
            <a:off x="434109" y="1496295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From </a:t>
            </a:r>
            <a:r>
              <a:rPr lang="en-US" b="1" dirty="0" err="1">
                <a:solidFill>
                  <a:schemeClr val="accent1"/>
                </a:solidFill>
              </a:rPr>
              <a:t>wICE</a:t>
            </a:r>
            <a:r>
              <a:rPr lang="en-US" b="1" dirty="0">
                <a:solidFill>
                  <a:schemeClr val="accent1"/>
                </a:solidFill>
              </a:rPr>
              <a:t> (Interactive) Node</a:t>
            </a:r>
            <a:endParaRPr lang="nl-BE" b="1" dirty="0">
              <a:solidFill>
                <a:schemeClr val="accent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FAEF05-C1C8-46C4-9266-A198BF634050}"/>
              </a:ext>
            </a:extLst>
          </p:cNvPr>
          <p:cNvGrpSpPr/>
          <p:nvPr/>
        </p:nvGrpSpPr>
        <p:grpSpPr>
          <a:xfrm>
            <a:off x="0" y="3569856"/>
            <a:ext cx="12192000" cy="2947085"/>
            <a:chOff x="0" y="3569856"/>
            <a:chExt cx="12192000" cy="29470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F9578D-00F5-46B6-B0E5-67FE38294B71}"/>
                </a:ext>
              </a:extLst>
            </p:cNvPr>
            <p:cNvSpPr txBox="1"/>
            <p:nvPr/>
          </p:nvSpPr>
          <p:spPr>
            <a:xfrm>
              <a:off x="0" y="3962396"/>
              <a:ext cx="121920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use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$ module av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------------------ /apps/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leuven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skylake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</a:t>
              </a:r>
              <a:r>
                <a:rPr lang="nl-BE" sz="2000" dirty="0">
                  <a:solidFill>
                    <a:srgbClr val="4E5865"/>
                  </a:solidFill>
                  <a:highlight>
                    <a:srgbClr val="FFFF00"/>
                  </a:highlight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2021a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/modules/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all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-------------</a:t>
              </a:r>
            </a:p>
            <a:p>
              <a:pPr marL="400050" lvl="1" indent="0">
                <a:buNone/>
              </a:pPr>
              <a:endParaRPr lang="nl-BE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endParaRP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/1.6.12-foss-2021a-slurm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/1.6.12-intel-2021a-slurm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/1.6.12-foss-2021a-wice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/1.6.12-intel-2021a-wice</a:t>
              </a:r>
            </a:p>
            <a:p>
              <a:pPr marL="400050" lvl="1" indent="0">
                <a:buNone/>
              </a:pP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/1.6.12-foss-2021a          </a:t>
              </a:r>
              <a:r>
                <a:rPr lang="nl-BE" sz="2000" dirty="0" err="1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worker</a:t>
              </a:r>
              <a:r>
                <a:rPr lang="nl-BE" sz="2000" dirty="0">
                  <a:solidFill>
                    <a:srgbClr val="4E5865"/>
                  </a:solidFill>
                  <a:latin typeface="Courier New" panose="02070309020205020404" pitchFamily="49" charset="0"/>
                  <a:ea typeface="新細明體"/>
                  <a:cs typeface="Courier New" panose="02070309020205020404" pitchFamily="49" charset="0"/>
                </a:rPr>
                <a:t>/1.6.12-intel-2021a       (D)</a:t>
              </a:r>
            </a:p>
            <a:p>
              <a:endParaRPr lang="nl-BE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2A503-4CDF-4315-B125-A02B664044F3}"/>
                </a:ext>
              </a:extLst>
            </p:cNvPr>
            <p:cNvSpPr txBox="1"/>
            <p:nvPr/>
          </p:nvSpPr>
          <p:spPr>
            <a:xfrm>
              <a:off x="434109" y="3569856"/>
              <a:ext cx="3546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From Genius Login Node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45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3" y="1640327"/>
            <a:ext cx="8905208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>
                <a:solidFill>
                  <a:srgbClr val="4E5865"/>
                </a:solidFill>
                <a:ea typeface="新細明體"/>
              </a:rPr>
              <a:t>Let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use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one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of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the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worker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examples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: </a:t>
            </a:r>
            <a:r>
              <a:rPr lang="nl-BE" dirty="0">
                <a:solidFill>
                  <a:srgbClr val="4E5865"/>
                </a:solidFill>
                <a:ea typeface="新細明體"/>
                <a:hlinkClick r:id="rId3"/>
              </a:rPr>
              <a:t>https://github.com/gjbex/worker/tree/master/examples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alp.slurm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                                                                           alpha.csv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nodes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-per-node 27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--time=00:30:00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--cluster=</a:t>
            </a:r>
            <a:r>
              <a:rPr lang="nl-BE" sz="22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wice</a:t>
            </a:r>
            <a:endParaRPr lang="nl-BE" sz="22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cd $SLURM_SUBMIT_DIR</a:t>
            </a:r>
          </a:p>
          <a:p>
            <a:pPr marL="400050" lvl="1" indent="0">
              <a:buNone/>
            </a:pPr>
            <a:r>
              <a:rPr lang="nl-BE" sz="22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alphabet.sh $letter $counter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1200150" lvl="2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946DB-29C8-44E1-A08D-58A9C205496B}"/>
              </a:ext>
            </a:extLst>
          </p:cNvPr>
          <p:cNvSpPr txBox="1"/>
          <p:nvPr/>
        </p:nvSpPr>
        <p:spPr>
          <a:xfrm>
            <a:off x="7273636" y="3144520"/>
            <a:ext cx="287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letter,counter</a:t>
            </a:r>
            <a:endParaRPr lang="pt-B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a,1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b,2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c,3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d,4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e,5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f,6</a:t>
            </a:r>
          </a:p>
          <a:p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nl-BE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8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Genius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skylake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/1.6.12-intel-2021a-wice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400050" lvl="1" indent="0">
              <a:buNone/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CF3F-45B3-41E9-903F-A73AD53D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61" y="4846198"/>
            <a:ext cx="6555502" cy="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2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Submitting worker jobs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08062" y="1640327"/>
            <a:ext cx="11513511" cy="4428000"/>
          </a:xfrm>
        </p:spPr>
        <p:txBody>
          <a:bodyPr vert="horz" lIns="0" tIns="0" rIns="0" bIns="0" rtlCol="0" anchor="t">
            <a:noAutofit/>
          </a:bodyPr>
          <a:lstStyle/>
          <a:p>
            <a:pPr marL="742950" lvl="1" indent="-342900">
              <a:buBlip>
                <a:blip r:embed="rId2"/>
              </a:buBlip>
            </a:pPr>
            <a:r>
              <a:rPr lang="nl-BE" dirty="0" err="1">
                <a:solidFill>
                  <a:srgbClr val="4E5865"/>
                </a:solidFill>
                <a:ea typeface="新細明體"/>
              </a:rPr>
              <a:t>From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interactive</a:t>
            </a:r>
            <a:r>
              <a:rPr lang="nl-BE" dirty="0">
                <a:solidFill>
                  <a:srgbClr val="4E5865"/>
                </a:solidFill>
                <a:ea typeface="新細明體"/>
              </a:rPr>
              <a:t> job on </a:t>
            </a:r>
            <a:r>
              <a:rPr lang="nl-BE" dirty="0" err="1">
                <a:solidFill>
                  <a:srgbClr val="4E5865"/>
                </a:solidFill>
                <a:ea typeface="新細明體"/>
              </a:rPr>
              <a:t>wICE</a:t>
            </a: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#!/bin/bash -l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/apps/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all</a:t>
            </a:r>
            <a:endParaRPr lang="nl-BE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worker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/1.6.12-intel-2021a</a:t>
            </a:r>
          </a:p>
          <a:p>
            <a:pPr marL="400050" lvl="1" indent="0">
              <a:buNone/>
            </a:pP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wsub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-batch </a:t>
            </a:r>
            <a:r>
              <a:rPr lang="nl-BE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alp.slurm</a:t>
            </a:r>
            <a:r>
              <a:rPr lang="nl-BE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-data alpha.csv</a:t>
            </a: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E3D62-B3B4-4B16-B3C5-F977893E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4801748"/>
            <a:ext cx="6013568" cy="51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19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0980" y="563633"/>
            <a:ext cx="183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Roboto" panose="02000000000000000000" pitchFamily="2" charset="0"/>
              </a:rPr>
              <a:t>PBS (on Genius)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38</a:t>
            </a:fld>
            <a:endParaRPr lang="en-US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10A9A8E-CEFE-1FAD-6EEF-76F08F900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</a:rPr>
              <a:t>Jobs: advanced MPI launch commands</a:t>
            </a:r>
            <a:endParaRPr lang="nl-BE" dirty="0">
              <a:ea typeface="+mj-lt"/>
              <a:cs typeface="+mj-lt"/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08739BC-F824-7DCC-EA46-2F54FA7B50D2}"/>
              </a:ext>
            </a:extLst>
          </p:cNvPr>
          <p:cNvSpPr txBox="1">
            <a:spLocks/>
          </p:cNvSpPr>
          <p:nvPr/>
        </p:nvSpPr>
        <p:spPr>
          <a:xfrm>
            <a:off x="370323" y="1154030"/>
            <a:ext cx="11934549" cy="53364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ea typeface="新細明體"/>
              </a:rPr>
              <a:t>In some cases (e.g. hybrid MPI/OpenMP applications), you may be interested</a:t>
            </a: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in closer control of MPI process pinning. Here are some options to consider:</a:t>
            </a:r>
            <a:br>
              <a:rPr lang="en-US" altLang="zh-TW" sz="1800" dirty="0">
                <a:ea typeface="新細明體"/>
              </a:rPr>
            </a:br>
            <a:br>
              <a:rPr lang="en-US" altLang="zh-TW" sz="1800" dirty="0">
                <a:ea typeface="新細明體"/>
              </a:rPr>
            </a:br>
            <a:r>
              <a:rPr lang="en-US" altLang="zh-TW" sz="1800" dirty="0">
                <a:ea typeface="新細明體"/>
              </a:rPr>
              <a:t>* Intel MPI in intel/2021a: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+mn-lt"/>
              </a:rPr>
              <a:t>export HOSTS=$(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scontrol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show hostnames $SLURM_JOB_NODELIST | paste -s -d,)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I_MPI_DEBUG=4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I_MPI_PIN_RESPECT_CPUSET=off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I_MPI_PIN_DOMAIN=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omp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36 -hosts $HOSTS -</a:t>
            </a:r>
            <a:r>
              <a:rPr lang="en-US" sz="1800" dirty="0" err="1">
                <a:latin typeface="Courier New"/>
                <a:ea typeface="新細明體"/>
                <a:cs typeface="+mn-lt"/>
              </a:rPr>
              <a:t>perhost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36 …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>
                <a:ea typeface="新細明體"/>
              </a:rPr>
              <a:t>* Open MPI in </a:t>
            </a:r>
            <a:r>
              <a:rPr lang="en-US" sz="1800" dirty="0" err="1">
                <a:ea typeface="新細明體"/>
              </a:rPr>
              <a:t>foss</a:t>
            </a:r>
            <a:r>
              <a:rPr lang="en-US" sz="1800" dirty="0">
                <a:ea typeface="新細明體"/>
              </a:rPr>
              <a:t>/2021a:</a:t>
            </a:r>
            <a:endParaRPr lang="en-US" altLang="zh-TW" sz="1800" dirty="0">
              <a:ea typeface="新細明體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ea typeface="新細明體"/>
                <a:cs typeface="Courier New"/>
              </a:rPr>
              <a:t>export OMP_NUM_THREADS=2</a:t>
            </a:r>
            <a:br>
              <a:rPr lang="en-US" sz="1800" dirty="0">
                <a:latin typeface="Courier New"/>
                <a:ea typeface="新細明體"/>
                <a:cs typeface="Courier New"/>
              </a:rPr>
            </a:br>
            <a:r>
              <a:rPr lang="en-US" sz="1800" dirty="0">
                <a:latin typeface="Courier New"/>
                <a:ea typeface="新細明體"/>
                <a:cs typeface="+mn-lt"/>
              </a:rPr>
              <a:t>export OMP_PROC_BIND=true</a:t>
            </a:r>
            <a:br>
              <a:rPr lang="en-US" sz="1800" dirty="0">
                <a:latin typeface="Courier New"/>
                <a:ea typeface="新細明體"/>
                <a:cs typeface="+mn-lt"/>
              </a:rPr>
            </a:br>
            <a:r>
              <a:rPr lang="en-US" sz="1800" dirty="0" err="1">
                <a:latin typeface="Courier New"/>
                <a:ea typeface="新細明體"/>
                <a:cs typeface="+mn-lt"/>
              </a:rPr>
              <a:t>mpirun</a:t>
            </a:r>
            <a:r>
              <a:rPr lang="en-US" sz="1800" dirty="0">
                <a:latin typeface="Courier New"/>
                <a:ea typeface="新細明體"/>
                <a:cs typeface="+mn-lt"/>
              </a:rPr>
              <a:t> -np 36 --report-bindings --map-by ppr:36:node:pe=2</a:t>
            </a:r>
            <a:r>
              <a:rPr lang="en-US" sz="1800" dirty="0">
                <a:latin typeface="Courier New"/>
                <a:ea typeface="新細明體"/>
                <a:cs typeface="Courier New"/>
              </a:rPr>
              <a:t>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Courier New"/>
              <a:ea typeface="新細明體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a typeface="新細明體"/>
              </a:rPr>
              <a:t>* Also </a:t>
            </a:r>
            <a:r>
              <a:rPr lang="en-US" sz="1800" dirty="0" err="1">
                <a:ea typeface="新細明體"/>
              </a:rPr>
              <a:t>Slurm's</a:t>
            </a:r>
            <a:r>
              <a:rPr lang="en-US" sz="1800" dirty="0">
                <a:ea typeface="新細明體"/>
              </a:rPr>
              <a:t> own </a:t>
            </a:r>
            <a:r>
              <a:rPr lang="en-US" sz="1800" dirty="0">
                <a:ea typeface="新細明體"/>
                <a:hlinkClick r:id="rId3"/>
              </a:rPr>
              <a:t>srun</a:t>
            </a:r>
            <a:r>
              <a:rPr lang="en-US" sz="1800" dirty="0">
                <a:ea typeface="新細明體"/>
              </a:rPr>
              <a:t> MPI launcher can be used.</a:t>
            </a:r>
            <a:br>
              <a:rPr lang="en-US" sz="1800" dirty="0">
                <a:ea typeface="新細明體"/>
              </a:rPr>
            </a:br>
            <a:r>
              <a:rPr lang="en-US" sz="1800" dirty="0">
                <a:ea typeface="新細明體"/>
              </a:rPr>
              <a:t>  For Intel MPI compiled applications together with </a:t>
            </a:r>
            <a:r>
              <a:rPr lang="en-US" sz="1800" dirty="0" err="1">
                <a:latin typeface="Courier New"/>
                <a:ea typeface="新細明體"/>
                <a:cs typeface="Courier New"/>
              </a:rPr>
              <a:t>srun</a:t>
            </a:r>
            <a:r>
              <a:rPr lang="en-US" sz="1800" dirty="0">
                <a:ea typeface="新細明體"/>
              </a:rPr>
              <a:t>, consult the </a:t>
            </a:r>
            <a:r>
              <a:rPr lang="en-US" sz="1800" dirty="0">
                <a:ea typeface="新細明體"/>
                <a:hlinkClick r:id="rId4"/>
              </a:rPr>
              <a:t>Intel documentation</a:t>
            </a:r>
            <a:r>
              <a:rPr lang="en-US" sz="1800" dirty="0">
                <a:ea typeface="新細明體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1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085" y="48359"/>
            <a:ext cx="5476884" cy="95748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Extra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" y="1079282"/>
            <a:ext cx="12115800" cy="5575518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</a:rPr>
              <a:t>Running multiple applications in parallel in the same job (Multiple Process, Multiple Data).</a:t>
            </a:r>
          </a:p>
          <a:p>
            <a:pPr marL="0" indent="-57150">
              <a:lnSpc>
                <a:spcPct val="100000"/>
              </a:lnSpc>
              <a:buNone/>
            </a:pPr>
            <a:endParaRPr lang="en-US" sz="2300" dirty="0">
              <a:solidFill>
                <a:srgbClr val="4E5865"/>
              </a:solidFill>
              <a:ea typeface="新細明體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#!/usr/bin/env bash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-A lpt2_sysadmin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--nodes=1 --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=1 --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#SBATCH --time=00:05:00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--force purge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/2021a/modules/all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/2021a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3gb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500mb -s 20ms &gt; task-1.txt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-per-task=4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4 -m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200mb -s 200ms &gt; task-2.txt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--exclusive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-per-task=8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mem_limit_no_mpi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-t 8 -m 1gb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100mb -s 50ms &gt; task-3.txt </a:t>
            </a: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wait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39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603354" y="296266"/>
            <a:ext cx="547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641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</a:t>
            </a:fld>
            <a:endParaRPr lang="en-US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058C3B9-17DD-9DEA-9599-64D4F6C9DD95}"/>
              </a:ext>
            </a:extLst>
          </p:cNvPr>
          <p:cNvSpPr txBox="1">
            <a:spLocks/>
          </p:cNvSpPr>
          <p:nvPr/>
        </p:nvSpPr>
        <p:spPr>
          <a:xfrm>
            <a:off x="388053" y="1098526"/>
            <a:ext cx="11626147" cy="33909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Blip>
                <a:blip r:embed="rId2"/>
              </a:buBlip>
            </a:pPr>
            <a:r>
              <a:rPr lang="en-US" b="1" dirty="0" err="1"/>
              <a:t>Slurm</a:t>
            </a:r>
            <a:r>
              <a:rPr lang="en-US" b="1" dirty="0"/>
              <a:t> Workload Manager</a:t>
            </a:r>
            <a:r>
              <a:rPr lang="en-US" dirty="0"/>
              <a:t>, formerly known as </a:t>
            </a:r>
            <a:r>
              <a:rPr lang="en-US" b="1" dirty="0"/>
              <a:t>S</a:t>
            </a:r>
            <a:r>
              <a:rPr lang="en-US" dirty="0"/>
              <a:t>imple </a:t>
            </a:r>
            <a:r>
              <a:rPr lang="en-US" b="1" dirty="0"/>
              <a:t>L</a:t>
            </a:r>
            <a:r>
              <a:rPr lang="en-US" dirty="0"/>
              <a:t>inux </a:t>
            </a:r>
            <a:r>
              <a:rPr lang="en-US" b="1" dirty="0"/>
              <a:t>U</a:t>
            </a:r>
            <a:r>
              <a:rPr lang="en-US" dirty="0"/>
              <a:t>tility for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M</a:t>
            </a:r>
            <a:r>
              <a:rPr lang="en-US" dirty="0"/>
              <a:t>anagement (since 2002 at LANL).</a:t>
            </a:r>
            <a:endParaRPr lang="en-US" altLang="zh-TW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dirty="0">
                <a:ea typeface="新細明體"/>
              </a:rPr>
              <a:t>More than 50% of Top500 systems use </a:t>
            </a:r>
            <a:r>
              <a:rPr lang="en-US" altLang="zh-TW" dirty="0" err="1">
                <a:ea typeface="新細明體"/>
              </a:rPr>
              <a:t>Slurm</a:t>
            </a:r>
            <a:r>
              <a:rPr lang="en-US" altLang="zh-TW" dirty="0">
                <a:ea typeface="新細明體"/>
              </a:rPr>
              <a:t> (</a:t>
            </a:r>
            <a:r>
              <a:rPr lang="en-US" altLang="zh-TW" dirty="0">
                <a:ea typeface="新細明體"/>
                <a:hlinkClick r:id="rId3"/>
              </a:rPr>
              <a:t>see link</a:t>
            </a:r>
            <a:r>
              <a:rPr lang="en-US" altLang="zh-TW" dirty="0">
                <a:ea typeface="新細明體"/>
              </a:rPr>
              <a:t>)</a:t>
            </a:r>
            <a:endParaRPr lang="en-US" altLang="zh-TW" baseline="30000" dirty="0"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/>
              <a:t>Modular design: </a:t>
            </a:r>
          </a:p>
          <a:p>
            <a:pPr marL="1200150" lvl="2" indent="-342900"/>
            <a:r>
              <a:rPr lang="en-US" sz="2400" dirty="0"/>
              <a:t>database integration for accounting</a:t>
            </a:r>
          </a:p>
          <a:p>
            <a:pPr marL="1200150" lvl="2" indent="-342900"/>
            <a:r>
              <a:rPr lang="en-US" sz="2400" dirty="0"/>
              <a:t>~100 optional plugins used for sophisticated configurations</a:t>
            </a:r>
          </a:p>
          <a:p>
            <a:pPr marL="1200150" lvl="2" indent="-342900"/>
            <a:r>
              <a:rPr lang="en-US" sz="2400" dirty="0"/>
              <a:t>management of resource limits </a:t>
            </a:r>
          </a:p>
          <a:p>
            <a:pPr marL="1200150" lvl="2" indent="-342900"/>
            <a:r>
              <a:rPr lang="en-US" sz="2400" dirty="0"/>
              <a:t>and workload prioritization</a:t>
            </a:r>
            <a:endParaRPr lang="en-US" sz="2400" dirty="0">
              <a:ea typeface="新細明體"/>
              <a:cs typeface="Courier New" panose="02070309020205020404" pitchFamily="49" charset="0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2E2AAC0-2D4F-3F64-A19F-1F786E92891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E5865"/>
                </a:solidFill>
                <a:ea typeface="新細明體"/>
                <a:cs typeface="+mj-lt"/>
              </a:rPr>
              <a:t>Slurm</a:t>
            </a:r>
            <a:endParaRPr lang="nl-BE" dirty="0">
              <a:ea typeface="+mj-lt"/>
              <a:cs typeface="+mj-lt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A2A2415-FB5D-4C10-87B7-0B0221EC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0839"/>
              </p:ext>
            </p:extLst>
          </p:nvPr>
        </p:nvGraphicFramePr>
        <p:xfrm>
          <a:off x="5638422" y="4397351"/>
          <a:ext cx="475582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275">
                  <a:extLst>
                    <a:ext uri="{9D8B030D-6E8A-4147-A177-3AD203B41FA5}">
                      <a16:colId xmlns:a16="http://schemas.microsoft.com/office/drawing/2014/main" val="3801178773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830232025"/>
                    </a:ext>
                  </a:extLst>
                </a:gridCol>
                <a:gridCol w="1585275">
                  <a:extLst>
                    <a:ext uri="{9D8B030D-6E8A-4147-A177-3AD203B41FA5}">
                      <a16:colId xmlns:a16="http://schemas.microsoft.com/office/drawing/2014/main" val="1409568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Genius (2018)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wICE</a:t>
                      </a:r>
                      <a:r>
                        <a:rPr lang="en-US" dirty="0"/>
                        <a:t> (2022)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7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Scheduler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Torque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87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MAM</a:t>
                      </a:r>
                      <a:br>
                        <a:rPr lang="en-US" dirty="0"/>
                      </a:br>
                      <a:r>
                        <a:rPr lang="en-US" dirty="0"/>
                        <a:t>(soon </a:t>
                      </a:r>
                      <a:r>
                        <a:rPr lang="en-US" dirty="0" err="1"/>
                        <a:t>Slurm</a:t>
                      </a:r>
                      <a:r>
                        <a:rPr lang="en-US" dirty="0"/>
                        <a:t>)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Slurm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082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B49882-B1B9-45B6-9647-5699E78091E4}"/>
              </a:ext>
            </a:extLst>
          </p:cNvPr>
          <p:cNvSpPr txBox="1">
            <a:spLocks/>
          </p:cNvSpPr>
          <p:nvPr/>
        </p:nvSpPr>
        <p:spPr>
          <a:xfrm>
            <a:off x="838200" y="4489450"/>
            <a:ext cx="4572000" cy="73340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E5865"/>
                </a:solidFill>
                <a:ea typeface="新細明體"/>
                <a:cs typeface="+mj-lt"/>
              </a:rPr>
              <a:t>Current Setup</a:t>
            </a:r>
            <a:endParaRPr lang="nl-BE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177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applications that each require specific resources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hetjob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=12 --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-per-task=6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mem_limit_no_mpi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output_0.txt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OMP_PROC_BIND=true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OMP_PLACES=cores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((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&lt;= $SLURM_NTASKS_HET_GROUP_1;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++ ))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--exclusive --het-group=1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=3 --nodes=1 --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--threads-per-core=1 \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-n 3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1gb -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200mb -s 1s &gt; "output_${</a:t>
            </a:r>
            <a:r>
              <a:rPr lang="en-US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computation_id</a:t>
            </a:r>
            <a:r>
              <a:rPr lang="en-US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}.txt" </a:t>
            </a:r>
            <a:r>
              <a:rPr lang="en-US" sz="16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&amp;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done</a:t>
            </a:r>
            <a:endParaRPr lang="nl-BE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nl-BE" sz="16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wait</a:t>
            </a:r>
            <a:endParaRPr lang="nl-BE" sz="16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14844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a hybrid OpenMP/MPI application on multiple nodes with process/thread binding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--cluster=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wice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--nodes=2 --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ntasks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=72 --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-per-task=2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#SBATCH --time=00:15:00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unuse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skylake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/2018a/modules/all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leuven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icelake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 load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foss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export OMP_PROC_BIND=close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mpirun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-x OMP_PROC_BIND=$OMP_PROC_BIND --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-per-proc 2 --bind-to core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mem_limit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-t 2 -m 2gb -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100mb -s 500ms &gt; multinode_output.txt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039871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000" y="528056"/>
            <a:ext cx="12204700" cy="5801887"/>
          </a:xfrm>
        </p:spPr>
        <p:txBody>
          <a:bodyPr vert="horz" lIns="0" tIns="0" rIns="0" bIns="0" rtlCol="0" anchor="t">
            <a:noAutofit/>
          </a:bodyPr>
          <a:lstStyle/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300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Running (Intel) MPI application with processes spread out to maximize memory bandwidth.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3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#!/usr/bin/env bash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-A lpt2_sysadmin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--nodes=1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b="1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ntasks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=16 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cpus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-per-task=1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--time=00:05:00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--force purge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use /apps/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leuven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icelake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/2021a/modules/all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module load intel/2021a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I_MPI_PIN=1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I_MPI_PIN_DOMAIN=4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export I_MPI_JOB_RESPECT_PROCESS_PLACEMENT=disable</a:t>
            </a: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4E5865"/>
              </a:solidFill>
              <a:latin typeface="Courier New" panose="02070309020205020404" pitchFamily="49" charset="0"/>
              <a:ea typeface="新細明體"/>
              <a:cs typeface="Courier New" panose="02070309020205020404" pitchFamily="49" charset="0"/>
            </a:endParaRPr>
          </a:p>
          <a:p>
            <a:pPr marL="0" indent="-571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mpirun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-np 4  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mem_limit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-m 3gb -</a:t>
            </a:r>
            <a:r>
              <a:rPr lang="en-US" sz="2000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500mb -s 2s -l 5s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42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8F7B-0267-4917-829D-E930D5FC9602}"/>
              </a:ext>
            </a:extLst>
          </p:cNvPr>
          <p:cNvSpPr txBox="1"/>
          <p:nvPr/>
        </p:nvSpPr>
        <p:spPr>
          <a:xfrm>
            <a:off x="6715116" y="69115"/>
            <a:ext cx="5476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>
                <a:hlinkClick r:id="rId2"/>
              </a:rPr>
              <a:t>https://github.com/gjbex/slurm_examples</a:t>
            </a:r>
            <a:endParaRPr lang="nl-BE" sz="24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139520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5A89C74F-8936-41AF-92D5-F7BAA43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85D7AFED-4355-194C-0E14-F7054F0A8635}"/>
              </a:ext>
            </a:extLst>
          </p:cNvPr>
          <p:cNvSpPr txBox="1">
            <a:spLocks/>
          </p:cNvSpPr>
          <p:nvPr/>
        </p:nvSpPr>
        <p:spPr>
          <a:xfrm>
            <a:off x="221798" y="1539686"/>
            <a:ext cx="11513511" cy="24633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Official </a:t>
            </a:r>
            <a:r>
              <a:rPr lang="en-US" dirty="0" err="1">
                <a:ea typeface="+mn-lt"/>
                <a:cs typeface="+mn-lt"/>
                <a:hlinkClick r:id="rId3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</a:t>
            </a:r>
          </a:p>
          <a:p>
            <a:pPr marL="742950" lvl="1" indent="-342900">
              <a:buFont typeface="Arial" panose="020B0604020202020204" pitchFamily="34" charset="0"/>
              <a:buBlip>
                <a:blip r:embed="rId2"/>
              </a:buBlip>
            </a:pP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Documentation on </a:t>
            </a:r>
            <a:r>
              <a:rPr lang="en-US" dirty="0">
                <a:ea typeface="+mn-lt"/>
                <a:cs typeface="+mn-lt"/>
                <a:hlinkClick r:id="rId4"/>
              </a:rPr>
              <a:t>VSC docs</a:t>
            </a: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  <a:hlinkClick r:id="rId5"/>
              </a:rPr>
              <a:t>Convert PBS/Torque options to </a:t>
            </a:r>
            <a:r>
              <a:rPr lang="en-US" dirty="0" err="1">
                <a:ea typeface="+mn-lt"/>
                <a:cs typeface="+mn-lt"/>
                <a:hlinkClick r:id="rId5"/>
              </a:rPr>
              <a:t>Slurm</a:t>
            </a:r>
            <a:r>
              <a:rPr lang="en-US" dirty="0">
                <a:ea typeface="+mn-lt"/>
                <a:cs typeface="+mn-lt"/>
                <a:hlinkClick r:id="rId5"/>
              </a:rPr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See also </a:t>
            </a:r>
            <a:r>
              <a:rPr lang="en-US" dirty="0">
                <a:ea typeface="+mn-lt"/>
                <a:cs typeface="+mn-lt"/>
                <a:hlinkClick r:id="rId6"/>
              </a:rPr>
              <a:t>www.marquette.edu</a:t>
            </a: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vs.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7"/>
              </a:rPr>
              <a:t>command differences</a:t>
            </a:r>
            <a:endParaRPr lang="en-US" dirty="0">
              <a:ea typeface="+mn-lt"/>
              <a:cs typeface="+mn-lt"/>
              <a:hlinkClick r:id="rId8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dirty="0">
                <a:ea typeface="+mn-lt"/>
                <a:cs typeface="+mn-lt"/>
              </a:rPr>
              <a:t>Torque to </a:t>
            </a:r>
            <a:r>
              <a:rPr lang="en-US" dirty="0" err="1">
                <a:ea typeface="+mn-lt"/>
                <a:cs typeface="+mn-lt"/>
              </a:rPr>
              <a:t>Slurm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  <a:hlinkClick r:id="rId8"/>
              </a:rPr>
              <a:t>cheatsheet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sz="2400" dirty="0">
              <a:solidFill>
                <a:srgbClr val="333639"/>
              </a:solidFill>
            </a:endParaRPr>
          </a:p>
          <a:p>
            <a:pPr marL="742950" lvl="1" indent="-342900">
              <a:buBlip>
                <a:blip r:embed="rId2"/>
              </a:buBlip>
            </a:pPr>
            <a:endParaRPr lang="en-US" sz="2400" dirty="0">
              <a:solidFill>
                <a:srgbClr val="333639"/>
              </a:solidFill>
            </a:endParaRPr>
          </a:p>
          <a:p>
            <a:pPr>
              <a:buBlip>
                <a:blip r:embed="rId2"/>
              </a:buBlip>
            </a:pPr>
            <a:endParaRPr lang="nl-BE" sz="2400" dirty="0">
              <a:solidFill>
                <a:srgbClr val="4E5865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C53DD91-D06A-A061-608E-E0569CE12797}"/>
              </a:ext>
            </a:extLst>
          </p:cNvPr>
          <p:cNvSpPr txBox="1">
            <a:spLocks/>
          </p:cNvSpPr>
          <p:nvPr/>
        </p:nvSpPr>
        <p:spPr>
          <a:xfrm>
            <a:off x="452120" y="497205"/>
            <a:ext cx="10515600" cy="75790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More information about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endParaRPr lang="nl-NL" dirty="0" err="1"/>
          </a:p>
        </p:txBody>
      </p:sp>
    </p:spTree>
    <p:extLst>
      <p:ext uri="{BB962C8B-B14F-4D97-AF65-F5344CB8AC3E}">
        <p14:creationId xmlns:p14="http://schemas.microsoft.com/office/powerpoint/2010/main" val="353957350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516938" y="2372427"/>
            <a:ext cx="5414377" cy="289982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A99C2-8AF6-41D5-B951-9680D14F690F}"/>
              </a:ext>
            </a:extLst>
          </p:cNvPr>
          <p:cNvGrpSpPr/>
          <p:nvPr/>
        </p:nvGrpSpPr>
        <p:grpSpPr>
          <a:xfrm>
            <a:off x="3221490" y="2458209"/>
            <a:ext cx="2102082" cy="1237372"/>
            <a:chOff x="4335173" y="1731635"/>
            <a:chExt cx="2102082" cy="123737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sp>
        <p:nvSpPr>
          <p:cNvPr id="168" name="Rounded Rectangle 167"/>
          <p:cNvSpPr/>
          <p:nvPr/>
        </p:nvSpPr>
        <p:spPr>
          <a:xfrm>
            <a:off x="8643832" y="2830700"/>
            <a:ext cx="1257496" cy="9783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8462767" y="2375229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Large memory Island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6514365" y="1784365"/>
            <a:ext cx="1742664" cy="62773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6514365" y="128160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GPU Island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BA0A7F-6D16-43C6-B6AB-D8E148BD9DB2}"/>
              </a:ext>
            </a:extLst>
          </p:cNvPr>
          <p:cNvSpPr txBox="1"/>
          <p:nvPr/>
        </p:nvSpPr>
        <p:spPr>
          <a:xfrm>
            <a:off x="829163" y="1723397"/>
            <a:ext cx="17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b="1" dirty="0" err="1"/>
              <a:t>Thin</a:t>
            </a:r>
            <a:r>
              <a:rPr lang="nl-BE" b="1" dirty="0"/>
              <a:t> node Island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AD451E-2246-4AAC-AD77-5EACC2389FB7}"/>
              </a:ext>
            </a:extLst>
          </p:cNvPr>
          <p:cNvGrpSpPr/>
          <p:nvPr/>
        </p:nvGrpSpPr>
        <p:grpSpPr>
          <a:xfrm>
            <a:off x="6599095" y="1977575"/>
            <a:ext cx="1467727" cy="267545"/>
            <a:chOff x="6382524" y="1614576"/>
            <a:chExt cx="1467727" cy="26754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4AE8-2373-443B-A056-41915454D182}"/>
                </a:ext>
              </a:extLst>
            </p:cNvPr>
            <p:cNvGrpSpPr/>
            <p:nvPr/>
          </p:nvGrpSpPr>
          <p:grpSpPr>
            <a:xfrm>
              <a:off x="6382524" y="1620572"/>
              <a:ext cx="271664" cy="260708"/>
              <a:chOff x="6442484" y="1620572"/>
              <a:chExt cx="271664" cy="260708"/>
            </a:xfrm>
          </p:grpSpPr>
          <p:pic>
            <p:nvPicPr>
              <p:cNvPr id="1026" name="Picture 2" descr="iOS icon">
                <a:extLst>
                  <a:ext uri="{FF2B5EF4-FFF2-40B4-BE49-F238E27FC236}">
                    <a16:creationId xmlns:a16="http://schemas.microsoft.com/office/drawing/2014/main" id="{C1E263E9-A093-4B5A-A4B7-A8B3B740CF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9" name="Picture 2" descr="iOS icon">
                <a:extLst>
                  <a:ext uri="{FF2B5EF4-FFF2-40B4-BE49-F238E27FC236}">
                    <a16:creationId xmlns:a16="http://schemas.microsoft.com/office/drawing/2014/main" id="{6B2877C1-B585-4207-A229-831DFB815E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0" name="Picture 2" descr="iOS icon">
                <a:extLst>
                  <a:ext uri="{FF2B5EF4-FFF2-40B4-BE49-F238E27FC236}">
                    <a16:creationId xmlns:a16="http://schemas.microsoft.com/office/drawing/2014/main" id="{FCA05DF6-6ED2-4AC4-BBBE-A8490F857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1" name="Picture 2" descr="iOS icon">
                <a:extLst>
                  <a:ext uri="{FF2B5EF4-FFF2-40B4-BE49-F238E27FC236}">
                    <a16:creationId xmlns:a16="http://schemas.microsoft.com/office/drawing/2014/main" id="{27A8E13F-12AE-48FB-BAB0-212EF2E669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98FE51E8-8D8E-4CCC-A56A-B712A61AD41B}"/>
                </a:ext>
              </a:extLst>
            </p:cNvPr>
            <p:cNvGrpSpPr/>
            <p:nvPr/>
          </p:nvGrpSpPr>
          <p:grpSpPr>
            <a:xfrm>
              <a:off x="6766575" y="1621413"/>
              <a:ext cx="271664" cy="260708"/>
              <a:chOff x="6442484" y="1620572"/>
              <a:chExt cx="271664" cy="260708"/>
            </a:xfrm>
          </p:grpSpPr>
          <p:pic>
            <p:nvPicPr>
              <p:cNvPr id="203" name="Picture 2" descr="iOS icon">
                <a:extLst>
                  <a:ext uri="{FF2B5EF4-FFF2-40B4-BE49-F238E27FC236}">
                    <a16:creationId xmlns:a16="http://schemas.microsoft.com/office/drawing/2014/main" id="{4A376057-B611-4EB3-BCD7-02B2ADE28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4" name="Picture 2" descr="iOS icon">
                <a:extLst>
                  <a:ext uri="{FF2B5EF4-FFF2-40B4-BE49-F238E27FC236}">
                    <a16:creationId xmlns:a16="http://schemas.microsoft.com/office/drawing/2014/main" id="{3444C85A-05EC-4318-9CD3-B1356ABA5F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" name="Picture 2" descr="iOS icon">
                <a:extLst>
                  <a:ext uri="{FF2B5EF4-FFF2-40B4-BE49-F238E27FC236}">
                    <a16:creationId xmlns:a16="http://schemas.microsoft.com/office/drawing/2014/main" id="{02CC5E57-2A32-42D4-BEFC-EC745A255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" name="Picture 2" descr="iOS icon">
                <a:extLst>
                  <a:ext uri="{FF2B5EF4-FFF2-40B4-BE49-F238E27FC236}">
                    <a16:creationId xmlns:a16="http://schemas.microsoft.com/office/drawing/2014/main" id="{29B08B8E-90F8-43D3-91AB-605DBD22B4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1320E6-3002-4247-85FE-968ED457A84E}"/>
                </a:ext>
              </a:extLst>
            </p:cNvPr>
            <p:cNvGrpSpPr/>
            <p:nvPr/>
          </p:nvGrpSpPr>
          <p:grpSpPr>
            <a:xfrm>
              <a:off x="7172695" y="1619995"/>
              <a:ext cx="271664" cy="260708"/>
              <a:chOff x="6442484" y="1620572"/>
              <a:chExt cx="271664" cy="260708"/>
            </a:xfrm>
          </p:grpSpPr>
          <p:pic>
            <p:nvPicPr>
              <p:cNvPr id="208" name="Picture 2" descr="iOS icon">
                <a:extLst>
                  <a:ext uri="{FF2B5EF4-FFF2-40B4-BE49-F238E27FC236}">
                    <a16:creationId xmlns:a16="http://schemas.microsoft.com/office/drawing/2014/main" id="{2B40F013-CDE8-4C40-A45C-E3919DAB92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9" name="Picture 2" descr="iOS icon">
                <a:extLst>
                  <a:ext uri="{FF2B5EF4-FFF2-40B4-BE49-F238E27FC236}">
                    <a16:creationId xmlns:a16="http://schemas.microsoft.com/office/drawing/2014/main" id="{A1CE91E2-5B7C-47AE-838B-647FE9969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2" descr="iOS icon">
                <a:extLst>
                  <a:ext uri="{FF2B5EF4-FFF2-40B4-BE49-F238E27FC236}">
                    <a16:creationId xmlns:a16="http://schemas.microsoft.com/office/drawing/2014/main" id="{C103005D-8BF1-48FC-97F3-EA37F8EC8C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2" descr="iOS icon">
                <a:extLst>
                  <a:ext uri="{FF2B5EF4-FFF2-40B4-BE49-F238E27FC236}">
                    <a16:creationId xmlns:a16="http://schemas.microsoft.com/office/drawing/2014/main" id="{B5F96969-1FBB-43A0-B741-B4DD15D74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245C532A-721D-4F39-A5B2-1EB2EB80347B}"/>
                </a:ext>
              </a:extLst>
            </p:cNvPr>
            <p:cNvGrpSpPr/>
            <p:nvPr/>
          </p:nvGrpSpPr>
          <p:grpSpPr>
            <a:xfrm>
              <a:off x="7578587" y="1614576"/>
              <a:ext cx="271664" cy="260708"/>
              <a:chOff x="6442484" y="1620572"/>
              <a:chExt cx="271664" cy="260708"/>
            </a:xfrm>
          </p:grpSpPr>
          <p:pic>
            <p:nvPicPr>
              <p:cNvPr id="213" name="Picture 2" descr="iOS icon">
                <a:extLst>
                  <a:ext uri="{FF2B5EF4-FFF2-40B4-BE49-F238E27FC236}">
                    <a16:creationId xmlns:a16="http://schemas.microsoft.com/office/drawing/2014/main" id="{8E4DD762-994D-4064-AACE-96146C25E7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5" y="1622614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4" name="Picture 2" descr="iOS icon">
                <a:extLst>
                  <a:ext uri="{FF2B5EF4-FFF2-40B4-BE49-F238E27FC236}">
                    <a16:creationId xmlns:a16="http://schemas.microsoft.com/office/drawing/2014/main" id="{44F8467B-0621-4174-A938-EDE42B4A9E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9" y="1620572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5" name="Picture 2" descr="iOS icon">
                <a:extLst>
                  <a:ext uri="{FF2B5EF4-FFF2-40B4-BE49-F238E27FC236}">
                    <a16:creationId xmlns:a16="http://schemas.microsoft.com/office/drawing/2014/main" id="{BD160580-E77C-4C04-85EF-43351936B4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2484" y="1756041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6" name="Picture 2" descr="iOS icon">
                <a:extLst>
                  <a:ext uri="{FF2B5EF4-FFF2-40B4-BE49-F238E27FC236}">
                    <a16:creationId xmlns:a16="http://schemas.microsoft.com/office/drawing/2014/main" id="{6AE5433C-E259-419E-87DF-2EF900ABC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8908" y="1752466"/>
                <a:ext cx="125239" cy="1252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57F9EA76-F73D-484C-8551-D7E34068711D}"/>
              </a:ext>
            </a:extLst>
          </p:cNvPr>
          <p:cNvGrpSpPr/>
          <p:nvPr/>
        </p:nvGrpSpPr>
        <p:grpSpPr>
          <a:xfrm>
            <a:off x="1000413" y="2485833"/>
            <a:ext cx="2102082" cy="1237372"/>
            <a:chOff x="4335173" y="1731635"/>
            <a:chExt cx="2102082" cy="1237372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6725644-7E72-416F-9443-02842F6402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2C44A0CD-87A1-40F6-8E6F-A3B9861EE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43E92B0C-A9AC-4A87-99B3-EB9403C39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329" name="Picture 328">
              <a:extLst>
                <a:ext uri="{FF2B5EF4-FFF2-40B4-BE49-F238E27FC236}">
                  <a16:creationId xmlns:a16="http://schemas.microsoft.com/office/drawing/2014/main" id="{D9C23BE3-C4DF-4BC9-A7D3-082A9D52E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330" name="Picture 329">
              <a:extLst>
                <a:ext uri="{FF2B5EF4-FFF2-40B4-BE49-F238E27FC236}">
                  <a16:creationId xmlns:a16="http://schemas.microsoft.com/office/drawing/2014/main" id="{161EBA17-E2A4-4835-BA70-3700CDE17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0C59C909-B7D5-44C7-8C3E-D76B77704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332" name="Picture 331">
              <a:extLst>
                <a:ext uri="{FF2B5EF4-FFF2-40B4-BE49-F238E27FC236}">
                  <a16:creationId xmlns:a16="http://schemas.microsoft.com/office/drawing/2014/main" id="{0503314F-BCED-47F2-861C-51AAA16B3B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DAC4C5D3-513A-48B1-9DB1-FF0258B04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E4F4B977-D34C-4EFC-84AC-790213F73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FB76A6F8-DDE5-4CF5-8B12-908DC55C8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4CF059E8-ED02-4920-AE53-B667137D9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09D94AB-2363-4D5F-8DBC-F2459200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2F19A20A-AA84-438B-A008-47DDCB9590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2086FC16-A40D-4EFD-A82A-712A28D317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FE4548FC-3BFF-4A14-9A51-B07CB0351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B874476-3030-4742-8DC2-6B61B22F5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98F6D8C4-81C4-4C5B-910D-6E364F1295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A1AD1D29-E46D-4EC8-BC91-685867EC9A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344" name="Picture 343">
              <a:extLst>
                <a:ext uri="{FF2B5EF4-FFF2-40B4-BE49-F238E27FC236}">
                  <a16:creationId xmlns:a16="http://schemas.microsoft.com/office/drawing/2014/main" id="{CDA5E234-EBC6-48FB-A35E-72C88F5DD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CC25B477-8F17-489E-98A7-BE75139C6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346" name="Picture 345">
              <a:extLst>
                <a:ext uri="{FF2B5EF4-FFF2-40B4-BE49-F238E27FC236}">
                  <a16:creationId xmlns:a16="http://schemas.microsoft.com/office/drawing/2014/main" id="{F9452A13-7151-49E7-B228-CBDA914038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347" name="Picture 346">
              <a:extLst>
                <a:ext uri="{FF2B5EF4-FFF2-40B4-BE49-F238E27FC236}">
                  <a16:creationId xmlns:a16="http://schemas.microsoft.com/office/drawing/2014/main" id="{46CD40D8-8045-4953-9D1D-465E26F18B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348" name="Picture 347">
              <a:extLst>
                <a:ext uri="{FF2B5EF4-FFF2-40B4-BE49-F238E27FC236}">
                  <a16:creationId xmlns:a16="http://schemas.microsoft.com/office/drawing/2014/main" id="{1DE019C2-5A33-4AFD-8943-C97E61C49A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349" name="Picture 348">
              <a:extLst>
                <a:ext uri="{FF2B5EF4-FFF2-40B4-BE49-F238E27FC236}">
                  <a16:creationId xmlns:a16="http://schemas.microsoft.com/office/drawing/2014/main" id="{F900411C-E88B-40F3-B560-16C454AC96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43E31083-B47D-48EB-9CA2-316DE565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351" name="Picture 350">
              <a:extLst>
                <a:ext uri="{FF2B5EF4-FFF2-40B4-BE49-F238E27FC236}">
                  <a16:creationId xmlns:a16="http://schemas.microsoft.com/office/drawing/2014/main" id="{25220C6B-0D28-420F-B583-6DD42D7596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352" name="Picture 351">
              <a:extLst>
                <a:ext uri="{FF2B5EF4-FFF2-40B4-BE49-F238E27FC236}">
                  <a16:creationId xmlns:a16="http://schemas.microsoft.com/office/drawing/2014/main" id="{46078813-64AC-4DD4-8D3D-193DAF27A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353" name="Picture 352">
              <a:extLst>
                <a:ext uri="{FF2B5EF4-FFF2-40B4-BE49-F238E27FC236}">
                  <a16:creationId xmlns:a16="http://schemas.microsoft.com/office/drawing/2014/main" id="{837761F5-4F32-421B-A32D-72C0C606A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BB63E70C-8B0A-4EAA-BB93-7B67C988F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2CE15B4-9840-44C8-9713-7DE8CA7BD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356" name="Picture 355">
              <a:extLst>
                <a:ext uri="{FF2B5EF4-FFF2-40B4-BE49-F238E27FC236}">
                  <a16:creationId xmlns:a16="http://schemas.microsoft.com/office/drawing/2014/main" id="{88A015C1-705B-4ACA-BA81-1895400AA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81284BD3-6393-496C-9705-E09FF759BC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D046842B-0305-4699-B9A3-EA9B47ABA9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359" name="Picture 358">
              <a:extLst>
                <a:ext uri="{FF2B5EF4-FFF2-40B4-BE49-F238E27FC236}">
                  <a16:creationId xmlns:a16="http://schemas.microsoft.com/office/drawing/2014/main" id="{071DB54B-F128-4C5F-AB3B-881BB16B5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360" name="Picture 359">
              <a:extLst>
                <a:ext uri="{FF2B5EF4-FFF2-40B4-BE49-F238E27FC236}">
                  <a16:creationId xmlns:a16="http://schemas.microsoft.com/office/drawing/2014/main" id="{5DBE303A-6BAC-4BF7-9503-017630E3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361" name="Picture 360">
              <a:extLst>
                <a:ext uri="{FF2B5EF4-FFF2-40B4-BE49-F238E27FC236}">
                  <a16:creationId xmlns:a16="http://schemas.microsoft.com/office/drawing/2014/main" id="{CFF31E34-E018-4A0D-A28B-C54489F90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630003FA-CF4E-465B-A015-9EB8BE70B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363" name="Picture 362">
              <a:extLst>
                <a:ext uri="{FF2B5EF4-FFF2-40B4-BE49-F238E27FC236}">
                  <a16:creationId xmlns:a16="http://schemas.microsoft.com/office/drawing/2014/main" id="{AB18FC08-71B9-4A22-8427-FC762C78A7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640A0266-C112-48B5-9111-E975B28B1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365" name="Picture 364">
              <a:extLst>
                <a:ext uri="{FF2B5EF4-FFF2-40B4-BE49-F238E27FC236}">
                  <a16:creationId xmlns:a16="http://schemas.microsoft.com/office/drawing/2014/main" id="{764D91B9-9366-4477-9A57-46A78DA6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pic>
        <p:nvPicPr>
          <p:cNvPr id="458" name="Picture 457">
            <a:extLst>
              <a:ext uri="{FF2B5EF4-FFF2-40B4-BE49-F238E27FC236}">
                <a16:creationId xmlns:a16="http://schemas.microsoft.com/office/drawing/2014/main" id="{D8420CA7-DB71-4735-8B1F-4AD8A0FB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459289"/>
            <a:ext cx="200239" cy="300593"/>
          </a:xfrm>
          <a:prstGeom prst="rect">
            <a:avLst/>
          </a:prstGeom>
        </p:spPr>
      </p:pic>
      <p:pic>
        <p:nvPicPr>
          <p:cNvPr id="459" name="Picture 458">
            <a:extLst>
              <a:ext uri="{FF2B5EF4-FFF2-40B4-BE49-F238E27FC236}">
                <a16:creationId xmlns:a16="http://schemas.microsoft.com/office/drawing/2014/main" id="{1DFAB496-676B-49DD-9CFE-016083BAE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5117" y="2770202"/>
            <a:ext cx="200239" cy="300593"/>
          </a:xfrm>
          <a:prstGeom prst="rect">
            <a:avLst/>
          </a:prstGeom>
        </p:spPr>
      </p:pic>
      <p:pic>
        <p:nvPicPr>
          <p:cNvPr id="460" name="Picture 459">
            <a:extLst>
              <a:ext uri="{FF2B5EF4-FFF2-40B4-BE49-F238E27FC236}">
                <a16:creationId xmlns:a16="http://schemas.microsoft.com/office/drawing/2014/main" id="{F074FCA7-BFC5-4D3F-852F-DD2072CD0E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34705" y="3080035"/>
            <a:ext cx="200239" cy="300593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47A17968-5CC6-4A21-B203-F749249FD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5328508" y="3396068"/>
            <a:ext cx="200239" cy="300593"/>
          </a:xfrm>
          <a:prstGeom prst="rect">
            <a:avLst/>
          </a:prstGeom>
        </p:spPr>
      </p:pic>
      <p:sp>
        <p:nvSpPr>
          <p:cNvPr id="440" name="TextBox 439">
            <a:extLst>
              <a:ext uri="{FF2B5EF4-FFF2-40B4-BE49-F238E27FC236}">
                <a16:creationId xmlns:a16="http://schemas.microsoft.com/office/drawing/2014/main" id="{59763B83-E149-43E1-A2C2-B036D9181447}"/>
              </a:ext>
            </a:extLst>
          </p:cNvPr>
          <p:cNvSpPr txBox="1"/>
          <p:nvPr/>
        </p:nvSpPr>
        <p:spPr>
          <a:xfrm>
            <a:off x="6296659" y="365546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Interactive Island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B0D69E1A-63F9-44C5-B4CE-AE5FF9C351A9}"/>
              </a:ext>
            </a:extLst>
          </p:cNvPr>
          <p:cNvGrpSpPr/>
          <p:nvPr/>
        </p:nvGrpSpPr>
        <p:grpSpPr>
          <a:xfrm>
            <a:off x="2170449" y="3836611"/>
            <a:ext cx="2102082" cy="1237372"/>
            <a:chOff x="4335173" y="1731635"/>
            <a:chExt cx="2102082" cy="1237372"/>
          </a:xfrm>
        </p:grpSpPr>
        <p:pic>
          <p:nvPicPr>
            <p:cNvPr id="470" name="Picture 469">
              <a:extLst>
                <a:ext uri="{FF2B5EF4-FFF2-40B4-BE49-F238E27FC236}">
                  <a16:creationId xmlns:a16="http://schemas.microsoft.com/office/drawing/2014/main" id="{5229A65F-E326-4A2E-B267-72EB8638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1731635"/>
              <a:ext cx="200239" cy="300593"/>
            </a:xfrm>
            <a:prstGeom prst="rect">
              <a:avLst/>
            </a:prstGeom>
          </p:spPr>
        </p:pic>
        <p:pic>
          <p:nvPicPr>
            <p:cNvPr id="471" name="Picture 470">
              <a:extLst>
                <a:ext uri="{FF2B5EF4-FFF2-40B4-BE49-F238E27FC236}">
                  <a16:creationId xmlns:a16="http://schemas.microsoft.com/office/drawing/2014/main" id="{EF21D434-21CC-4D2E-9BDA-B33C58CCB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1731635"/>
              <a:ext cx="200239" cy="300593"/>
            </a:xfrm>
            <a:prstGeom prst="rect">
              <a:avLst/>
            </a:prstGeom>
          </p:spPr>
        </p:pic>
        <p:pic>
          <p:nvPicPr>
            <p:cNvPr id="472" name="Picture 471">
              <a:extLst>
                <a:ext uri="{FF2B5EF4-FFF2-40B4-BE49-F238E27FC236}">
                  <a16:creationId xmlns:a16="http://schemas.microsoft.com/office/drawing/2014/main" id="{31F311D4-D57A-4448-B317-42C3545B7C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1731635"/>
              <a:ext cx="200239" cy="300593"/>
            </a:xfrm>
            <a:prstGeom prst="rect">
              <a:avLst/>
            </a:prstGeom>
          </p:spPr>
        </p:pic>
        <p:pic>
          <p:nvPicPr>
            <p:cNvPr id="473" name="Picture 472">
              <a:extLst>
                <a:ext uri="{FF2B5EF4-FFF2-40B4-BE49-F238E27FC236}">
                  <a16:creationId xmlns:a16="http://schemas.microsoft.com/office/drawing/2014/main" id="{63445CB4-CC82-424F-BA1E-9C13873CB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1731635"/>
              <a:ext cx="200239" cy="300593"/>
            </a:xfrm>
            <a:prstGeom prst="rect">
              <a:avLst/>
            </a:prstGeom>
          </p:spPr>
        </p:pic>
        <p:pic>
          <p:nvPicPr>
            <p:cNvPr id="474" name="Picture 473">
              <a:extLst>
                <a:ext uri="{FF2B5EF4-FFF2-40B4-BE49-F238E27FC236}">
                  <a16:creationId xmlns:a16="http://schemas.microsoft.com/office/drawing/2014/main" id="{5243D29F-6025-42D5-8BFD-A35DD66DA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1731635"/>
              <a:ext cx="200239" cy="300593"/>
            </a:xfrm>
            <a:prstGeom prst="rect">
              <a:avLst/>
            </a:prstGeom>
          </p:spPr>
        </p:pic>
        <p:pic>
          <p:nvPicPr>
            <p:cNvPr id="475" name="Picture 474">
              <a:extLst>
                <a:ext uri="{FF2B5EF4-FFF2-40B4-BE49-F238E27FC236}">
                  <a16:creationId xmlns:a16="http://schemas.microsoft.com/office/drawing/2014/main" id="{909CFED7-76F7-4A66-AB3F-8E66633FFA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042548"/>
              <a:ext cx="200239" cy="300593"/>
            </a:xfrm>
            <a:prstGeom prst="rect">
              <a:avLst/>
            </a:prstGeom>
          </p:spPr>
        </p:pic>
        <p:pic>
          <p:nvPicPr>
            <p:cNvPr id="476" name="Picture 475">
              <a:extLst>
                <a:ext uri="{FF2B5EF4-FFF2-40B4-BE49-F238E27FC236}">
                  <a16:creationId xmlns:a16="http://schemas.microsoft.com/office/drawing/2014/main" id="{E261B35C-3308-4851-A1A7-52A493D25F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042548"/>
              <a:ext cx="200239" cy="300593"/>
            </a:xfrm>
            <a:prstGeom prst="rect">
              <a:avLst/>
            </a:prstGeom>
          </p:spPr>
        </p:pic>
        <p:pic>
          <p:nvPicPr>
            <p:cNvPr id="477" name="Picture 476">
              <a:extLst>
                <a:ext uri="{FF2B5EF4-FFF2-40B4-BE49-F238E27FC236}">
                  <a16:creationId xmlns:a16="http://schemas.microsoft.com/office/drawing/2014/main" id="{7FF9D45F-77D1-46B1-9BF2-150D4196F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042548"/>
              <a:ext cx="200239" cy="300593"/>
            </a:xfrm>
            <a:prstGeom prst="rect">
              <a:avLst/>
            </a:prstGeom>
          </p:spPr>
        </p:pic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9254C852-8A2A-4984-9709-7A00BEC87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042548"/>
              <a:ext cx="200239" cy="300593"/>
            </a:xfrm>
            <a:prstGeom prst="rect">
              <a:avLst/>
            </a:prstGeom>
          </p:spPr>
        </p:pic>
        <p:pic>
          <p:nvPicPr>
            <p:cNvPr id="479" name="Picture 478">
              <a:extLst>
                <a:ext uri="{FF2B5EF4-FFF2-40B4-BE49-F238E27FC236}">
                  <a16:creationId xmlns:a16="http://schemas.microsoft.com/office/drawing/2014/main" id="{289BEFFE-BF70-4727-98EF-5C9391B7E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042548"/>
              <a:ext cx="200239" cy="300593"/>
            </a:xfrm>
            <a:prstGeom prst="rect">
              <a:avLst/>
            </a:prstGeom>
          </p:spPr>
        </p:pic>
        <p:pic>
          <p:nvPicPr>
            <p:cNvPr id="480" name="Picture 479">
              <a:extLst>
                <a:ext uri="{FF2B5EF4-FFF2-40B4-BE49-F238E27FC236}">
                  <a16:creationId xmlns:a16="http://schemas.microsoft.com/office/drawing/2014/main" id="{6C1B09E5-546E-4A2F-964D-04CECD37B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1731635"/>
              <a:ext cx="200239" cy="300593"/>
            </a:xfrm>
            <a:prstGeom prst="rect">
              <a:avLst/>
            </a:prstGeom>
          </p:spPr>
        </p:pic>
        <p:pic>
          <p:nvPicPr>
            <p:cNvPr id="481" name="Picture 480">
              <a:extLst>
                <a:ext uri="{FF2B5EF4-FFF2-40B4-BE49-F238E27FC236}">
                  <a16:creationId xmlns:a16="http://schemas.microsoft.com/office/drawing/2014/main" id="{D72FB006-A420-47B7-B173-299AA107C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1731635"/>
              <a:ext cx="200239" cy="300593"/>
            </a:xfrm>
            <a:prstGeom prst="rect">
              <a:avLst/>
            </a:prstGeom>
          </p:spPr>
        </p:pic>
        <p:pic>
          <p:nvPicPr>
            <p:cNvPr id="482" name="Picture 481">
              <a:extLst>
                <a:ext uri="{FF2B5EF4-FFF2-40B4-BE49-F238E27FC236}">
                  <a16:creationId xmlns:a16="http://schemas.microsoft.com/office/drawing/2014/main" id="{F340A7D1-5D9C-4528-901B-68FDA515D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1731635"/>
              <a:ext cx="200239" cy="300593"/>
            </a:xfrm>
            <a:prstGeom prst="rect">
              <a:avLst/>
            </a:prstGeom>
          </p:spPr>
        </p:pic>
        <p:pic>
          <p:nvPicPr>
            <p:cNvPr id="483" name="Picture 482">
              <a:extLst>
                <a:ext uri="{FF2B5EF4-FFF2-40B4-BE49-F238E27FC236}">
                  <a16:creationId xmlns:a16="http://schemas.microsoft.com/office/drawing/2014/main" id="{441CC6D9-0B5C-42F4-AE98-A2EF4C578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1731635"/>
              <a:ext cx="200239" cy="300593"/>
            </a:xfrm>
            <a:prstGeom prst="rect">
              <a:avLst/>
            </a:prstGeom>
          </p:spPr>
        </p:pic>
        <p:pic>
          <p:nvPicPr>
            <p:cNvPr id="484" name="Picture 483">
              <a:extLst>
                <a:ext uri="{FF2B5EF4-FFF2-40B4-BE49-F238E27FC236}">
                  <a16:creationId xmlns:a16="http://schemas.microsoft.com/office/drawing/2014/main" id="{9CFEC2C0-D6C3-4A77-A36E-0BF454C271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1731635"/>
              <a:ext cx="200239" cy="300593"/>
            </a:xfrm>
            <a:prstGeom prst="rect">
              <a:avLst/>
            </a:prstGeom>
          </p:spPr>
        </p:pic>
        <p:pic>
          <p:nvPicPr>
            <p:cNvPr id="485" name="Picture 484">
              <a:extLst>
                <a:ext uri="{FF2B5EF4-FFF2-40B4-BE49-F238E27FC236}">
                  <a16:creationId xmlns:a16="http://schemas.microsoft.com/office/drawing/2014/main" id="{977EE538-934B-4CE4-B2AF-DB22E73C7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042548"/>
              <a:ext cx="200239" cy="300593"/>
            </a:xfrm>
            <a:prstGeom prst="rect">
              <a:avLst/>
            </a:prstGeom>
          </p:spPr>
        </p:pic>
        <p:pic>
          <p:nvPicPr>
            <p:cNvPr id="486" name="Picture 485">
              <a:extLst>
                <a:ext uri="{FF2B5EF4-FFF2-40B4-BE49-F238E27FC236}">
                  <a16:creationId xmlns:a16="http://schemas.microsoft.com/office/drawing/2014/main" id="{726E4C4C-94DD-4131-B0CE-C803AB4DD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042548"/>
              <a:ext cx="200239" cy="300593"/>
            </a:xfrm>
            <a:prstGeom prst="rect">
              <a:avLst/>
            </a:prstGeom>
          </p:spPr>
        </p:pic>
        <p:pic>
          <p:nvPicPr>
            <p:cNvPr id="487" name="Picture 486">
              <a:extLst>
                <a:ext uri="{FF2B5EF4-FFF2-40B4-BE49-F238E27FC236}">
                  <a16:creationId xmlns:a16="http://schemas.microsoft.com/office/drawing/2014/main" id="{5626EB49-D110-4F29-ACA2-0ACFF5BDB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042548"/>
              <a:ext cx="200239" cy="300593"/>
            </a:xfrm>
            <a:prstGeom prst="rect">
              <a:avLst/>
            </a:prstGeom>
          </p:spPr>
        </p:pic>
        <p:pic>
          <p:nvPicPr>
            <p:cNvPr id="488" name="Picture 487">
              <a:extLst>
                <a:ext uri="{FF2B5EF4-FFF2-40B4-BE49-F238E27FC236}">
                  <a16:creationId xmlns:a16="http://schemas.microsoft.com/office/drawing/2014/main" id="{BF03DC5F-B650-436E-AE7F-72B10FE1B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042548"/>
              <a:ext cx="200239" cy="300593"/>
            </a:xfrm>
            <a:prstGeom prst="rect">
              <a:avLst/>
            </a:prstGeom>
          </p:spPr>
        </p:pic>
        <p:pic>
          <p:nvPicPr>
            <p:cNvPr id="489" name="Picture 488">
              <a:extLst>
                <a:ext uri="{FF2B5EF4-FFF2-40B4-BE49-F238E27FC236}">
                  <a16:creationId xmlns:a16="http://schemas.microsoft.com/office/drawing/2014/main" id="{4AE3E8D0-BF90-4DD2-90ED-05ACFEC104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042548"/>
              <a:ext cx="200239" cy="300593"/>
            </a:xfrm>
            <a:prstGeom prst="rect">
              <a:avLst/>
            </a:prstGeom>
          </p:spPr>
        </p:pic>
        <p:pic>
          <p:nvPicPr>
            <p:cNvPr id="490" name="Picture 489">
              <a:extLst>
                <a:ext uri="{FF2B5EF4-FFF2-40B4-BE49-F238E27FC236}">
                  <a16:creationId xmlns:a16="http://schemas.microsoft.com/office/drawing/2014/main" id="{9C846869-88B8-46CC-B970-D4F56D98AA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5173" y="2353461"/>
              <a:ext cx="200239" cy="300593"/>
            </a:xfrm>
            <a:prstGeom prst="rect">
              <a:avLst/>
            </a:prstGeom>
          </p:spPr>
        </p:pic>
        <p:pic>
          <p:nvPicPr>
            <p:cNvPr id="491" name="Picture 490">
              <a:extLst>
                <a:ext uri="{FF2B5EF4-FFF2-40B4-BE49-F238E27FC236}">
                  <a16:creationId xmlns:a16="http://schemas.microsoft.com/office/drawing/2014/main" id="{BDBA17B6-C0ED-47E6-A6C7-571E2417B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6006" y="2353461"/>
              <a:ext cx="200239" cy="300593"/>
            </a:xfrm>
            <a:prstGeom prst="rect">
              <a:avLst/>
            </a:prstGeom>
          </p:spPr>
        </p:pic>
        <p:pic>
          <p:nvPicPr>
            <p:cNvPr id="492" name="Picture 491">
              <a:extLst>
                <a:ext uri="{FF2B5EF4-FFF2-40B4-BE49-F238E27FC236}">
                  <a16:creationId xmlns:a16="http://schemas.microsoft.com/office/drawing/2014/main" id="{6AD5DB67-FC1E-46B8-A469-41FC5AB746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56839" y="2353461"/>
              <a:ext cx="200239" cy="300593"/>
            </a:xfrm>
            <a:prstGeom prst="rect">
              <a:avLst/>
            </a:prstGeom>
          </p:spPr>
        </p:pic>
        <p:pic>
          <p:nvPicPr>
            <p:cNvPr id="493" name="Picture 492">
              <a:extLst>
                <a:ext uri="{FF2B5EF4-FFF2-40B4-BE49-F238E27FC236}">
                  <a16:creationId xmlns:a16="http://schemas.microsoft.com/office/drawing/2014/main" id="{C2447166-A2CE-4C82-B931-164C211C5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67672" y="2353461"/>
              <a:ext cx="200239" cy="300593"/>
            </a:xfrm>
            <a:prstGeom prst="rect">
              <a:avLst/>
            </a:prstGeom>
          </p:spPr>
        </p:pic>
        <p:pic>
          <p:nvPicPr>
            <p:cNvPr id="494" name="Picture 493">
              <a:extLst>
                <a:ext uri="{FF2B5EF4-FFF2-40B4-BE49-F238E27FC236}">
                  <a16:creationId xmlns:a16="http://schemas.microsoft.com/office/drawing/2014/main" id="{5947FF25-92E5-462B-830E-B2F523959A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78505" y="2353461"/>
              <a:ext cx="200239" cy="300593"/>
            </a:xfrm>
            <a:prstGeom prst="rect">
              <a:avLst/>
            </a:prstGeom>
          </p:spPr>
        </p:pic>
        <p:pic>
          <p:nvPicPr>
            <p:cNvPr id="495" name="Picture 494">
              <a:extLst>
                <a:ext uri="{FF2B5EF4-FFF2-40B4-BE49-F238E27FC236}">
                  <a16:creationId xmlns:a16="http://schemas.microsoft.com/office/drawing/2014/main" id="{932A2310-8AB7-49BF-AF1E-88DC6C845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0293" y="2353461"/>
              <a:ext cx="200239" cy="300593"/>
            </a:xfrm>
            <a:prstGeom prst="rect">
              <a:avLst/>
            </a:prstGeom>
          </p:spPr>
        </p:pic>
        <p:pic>
          <p:nvPicPr>
            <p:cNvPr id="496" name="Picture 495">
              <a:extLst>
                <a:ext uri="{FF2B5EF4-FFF2-40B4-BE49-F238E27FC236}">
                  <a16:creationId xmlns:a16="http://schemas.microsoft.com/office/drawing/2014/main" id="{399E2E63-411D-4828-A7DD-6CC6166CBA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1126" y="2353461"/>
              <a:ext cx="200239" cy="300593"/>
            </a:xfrm>
            <a:prstGeom prst="rect">
              <a:avLst/>
            </a:prstGeom>
          </p:spPr>
        </p:pic>
        <p:pic>
          <p:nvPicPr>
            <p:cNvPr id="497" name="Picture 496">
              <a:extLst>
                <a:ext uri="{FF2B5EF4-FFF2-40B4-BE49-F238E27FC236}">
                  <a16:creationId xmlns:a16="http://schemas.microsoft.com/office/drawing/2014/main" id="{3D337AFE-83C9-4473-A61A-714B3C2F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1959" y="2353461"/>
              <a:ext cx="200239" cy="300593"/>
            </a:xfrm>
            <a:prstGeom prst="rect">
              <a:avLst/>
            </a:prstGeom>
          </p:spPr>
        </p:pic>
        <p:pic>
          <p:nvPicPr>
            <p:cNvPr id="498" name="Picture 497">
              <a:extLst>
                <a:ext uri="{FF2B5EF4-FFF2-40B4-BE49-F238E27FC236}">
                  <a16:creationId xmlns:a16="http://schemas.microsoft.com/office/drawing/2014/main" id="{B30B8FC5-2AAA-42F7-969C-25CD840730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2792" y="2353461"/>
              <a:ext cx="200239" cy="300593"/>
            </a:xfrm>
            <a:prstGeom prst="rect">
              <a:avLst/>
            </a:prstGeom>
          </p:spPr>
        </p:pic>
        <p:pic>
          <p:nvPicPr>
            <p:cNvPr id="499" name="Picture 498">
              <a:extLst>
                <a:ext uri="{FF2B5EF4-FFF2-40B4-BE49-F238E27FC236}">
                  <a16:creationId xmlns:a16="http://schemas.microsoft.com/office/drawing/2014/main" id="{0FC78D3A-224A-486D-AE76-F766A76C4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3625" y="2353461"/>
              <a:ext cx="200239" cy="300593"/>
            </a:xfrm>
            <a:prstGeom prst="rect">
              <a:avLst/>
            </a:prstGeom>
          </p:spPr>
        </p:pic>
        <p:pic>
          <p:nvPicPr>
            <p:cNvPr id="500" name="Picture 499">
              <a:extLst>
                <a:ext uri="{FF2B5EF4-FFF2-40B4-BE49-F238E27FC236}">
                  <a16:creationId xmlns:a16="http://schemas.microsoft.com/office/drawing/2014/main" id="{500C365D-35C4-48F4-9613-0E4AC7BA5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338564" y="2668414"/>
              <a:ext cx="200239" cy="300593"/>
            </a:xfrm>
            <a:prstGeom prst="rect">
              <a:avLst/>
            </a:prstGeom>
          </p:spPr>
        </p:pic>
        <p:pic>
          <p:nvPicPr>
            <p:cNvPr id="501" name="Picture 500">
              <a:extLst>
                <a:ext uri="{FF2B5EF4-FFF2-40B4-BE49-F238E27FC236}">
                  <a16:creationId xmlns:a16="http://schemas.microsoft.com/office/drawing/2014/main" id="{55860EA5-1996-402A-B235-2AB6CB747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549397" y="2668414"/>
              <a:ext cx="200239" cy="300593"/>
            </a:xfrm>
            <a:prstGeom prst="rect">
              <a:avLst/>
            </a:prstGeom>
          </p:spPr>
        </p:pic>
        <p:pic>
          <p:nvPicPr>
            <p:cNvPr id="502" name="Picture 501">
              <a:extLst>
                <a:ext uri="{FF2B5EF4-FFF2-40B4-BE49-F238E27FC236}">
                  <a16:creationId xmlns:a16="http://schemas.microsoft.com/office/drawing/2014/main" id="{2436376E-F0D7-4814-815C-5A50948CC9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760230" y="2668414"/>
              <a:ext cx="200239" cy="300593"/>
            </a:xfrm>
            <a:prstGeom prst="rect">
              <a:avLst/>
            </a:prstGeom>
          </p:spPr>
        </p:pic>
        <p:pic>
          <p:nvPicPr>
            <p:cNvPr id="503" name="Picture 502">
              <a:extLst>
                <a:ext uri="{FF2B5EF4-FFF2-40B4-BE49-F238E27FC236}">
                  <a16:creationId xmlns:a16="http://schemas.microsoft.com/office/drawing/2014/main" id="{066AB764-5876-42AE-8ADF-7ADD5926C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4971063" y="2668414"/>
              <a:ext cx="200239" cy="300593"/>
            </a:xfrm>
            <a:prstGeom prst="rect">
              <a:avLst/>
            </a:prstGeom>
          </p:spPr>
        </p:pic>
        <p:pic>
          <p:nvPicPr>
            <p:cNvPr id="504" name="Picture 503">
              <a:extLst>
                <a:ext uri="{FF2B5EF4-FFF2-40B4-BE49-F238E27FC236}">
                  <a16:creationId xmlns:a16="http://schemas.microsoft.com/office/drawing/2014/main" id="{C861CD5F-3DB9-4E03-93D3-7C0449DF78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181896" y="2668414"/>
              <a:ext cx="200239" cy="300593"/>
            </a:xfrm>
            <a:prstGeom prst="rect">
              <a:avLst/>
            </a:prstGeom>
          </p:spPr>
        </p:pic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A8FB0256-8C5A-478B-8840-947E76AFC1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393684" y="2668414"/>
              <a:ext cx="200239" cy="300593"/>
            </a:xfrm>
            <a:prstGeom prst="rect">
              <a:avLst/>
            </a:prstGeom>
          </p:spPr>
        </p:pic>
        <p:pic>
          <p:nvPicPr>
            <p:cNvPr id="506" name="Picture 505">
              <a:extLst>
                <a:ext uri="{FF2B5EF4-FFF2-40B4-BE49-F238E27FC236}">
                  <a16:creationId xmlns:a16="http://schemas.microsoft.com/office/drawing/2014/main" id="{AE7E5DA6-5B1E-4A76-B7CB-89A947598B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604517" y="2668414"/>
              <a:ext cx="200239" cy="300593"/>
            </a:xfrm>
            <a:prstGeom prst="rect">
              <a:avLst/>
            </a:prstGeom>
          </p:spPr>
        </p:pic>
        <p:pic>
          <p:nvPicPr>
            <p:cNvPr id="507" name="Picture 506">
              <a:extLst>
                <a:ext uri="{FF2B5EF4-FFF2-40B4-BE49-F238E27FC236}">
                  <a16:creationId xmlns:a16="http://schemas.microsoft.com/office/drawing/2014/main" id="{E6AC22B3-3842-4F14-BB71-03FE95E21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5815350" y="2668414"/>
              <a:ext cx="200239" cy="300593"/>
            </a:xfrm>
            <a:prstGeom prst="rect">
              <a:avLst/>
            </a:prstGeom>
          </p:spPr>
        </p:pic>
        <p:pic>
          <p:nvPicPr>
            <p:cNvPr id="508" name="Picture 507">
              <a:extLst>
                <a:ext uri="{FF2B5EF4-FFF2-40B4-BE49-F238E27FC236}">
                  <a16:creationId xmlns:a16="http://schemas.microsoft.com/office/drawing/2014/main" id="{7720D1ED-A6C8-4F67-91E1-64A1B18C6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026183" y="2668414"/>
              <a:ext cx="200239" cy="300593"/>
            </a:xfrm>
            <a:prstGeom prst="rect">
              <a:avLst/>
            </a:prstGeom>
          </p:spPr>
        </p:pic>
        <p:pic>
          <p:nvPicPr>
            <p:cNvPr id="509" name="Picture 508">
              <a:extLst>
                <a:ext uri="{FF2B5EF4-FFF2-40B4-BE49-F238E27FC236}">
                  <a16:creationId xmlns:a16="http://schemas.microsoft.com/office/drawing/2014/main" id="{B4CB306B-2AAF-45FC-8354-49A0E20DF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237016" y="2668414"/>
              <a:ext cx="200239" cy="30059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42DB1-0E3A-46F6-B1D9-3747B67D5FEA}"/>
              </a:ext>
            </a:extLst>
          </p:cNvPr>
          <p:cNvGrpSpPr/>
          <p:nvPr/>
        </p:nvGrpSpPr>
        <p:grpSpPr>
          <a:xfrm>
            <a:off x="6449443" y="4110939"/>
            <a:ext cx="1510626" cy="1098675"/>
            <a:chOff x="6232872" y="3916385"/>
            <a:chExt cx="1510626" cy="1098675"/>
          </a:xfrm>
        </p:grpSpPr>
        <p:sp>
          <p:nvSpPr>
            <p:cNvPr id="439" name="Rounded Rectangle 167">
              <a:extLst>
                <a:ext uri="{FF2B5EF4-FFF2-40B4-BE49-F238E27FC236}">
                  <a16:creationId xmlns:a16="http://schemas.microsoft.com/office/drawing/2014/main" id="{C12B8191-CD10-4B87-97C2-6BE7FA024EA5}"/>
                </a:ext>
              </a:extLst>
            </p:cNvPr>
            <p:cNvSpPr/>
            <p:nvPr/>
          </p:nvSpPr>
          <p:spPr>
            <a:xfrm>
              <a:off x="6232872" y="3916385"/>
              <a:ext cx="1510626" cy="109867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91EC0185-84C9-4EDD-9DEE-2DBB582AF5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382524" y="4030845"/>
              <a:ext cx="271663" cy="407813"/>
            </a:xfrm>
            <a:prstGeom prst="rect">
              <a:avLst/>
            </a:prstGeom>
          </p:spPr>
        </p:pic>
        <p:pic>
          <p:nvPicPr>
            <p:cNvPr id="511" name="Picture 510">
              <a:extLst>
                <a:ext uri="{FF2B5EF4-FFF2-40B4-BE49-F238E27FC236}">
                  <a16:creationId xmlns:a16="http://schemas.microsoft.com/office/drawing/2014/main" id="{4436C899-1BC6-419E-8E3A-B0C8A97DA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688014" y="4238534"/>
              <a:ext cx="271663" cy="407813"/>
            </a:xfrm>
            <a:prstGeom prst="rect">
              <a:avLst/>
            </a:prstGeom>
          </p:spPr>
        </p:pic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9068D59C-37DA-4B9F-9C06-D1E47E8681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406668" y="4477246"/>
              <a:ext cx="271663" cy="407813"/>
            </a:xfrm>
            <a:prstGeom prst="rect">
              <a:avLst/>
            </a:prstGeom>
          </p:spPr>
        </p:pic>
        <p:pic>
          <p:nvPicPr>
            <p:cNvPr id="513" name="Picture 512">
              <a:extLst>
                <a:ext uri="{FF2B5EF4-FFF2-40B4-BE49-F238E27FC236}">
                  <a16:creationId xmlns:a16="http://schemas.microsoft.com/office/drawing/2014/main" id="{A662CD9D-48B0-4488-8DF2-A611D95DF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465722"/>
              <a:ext cx="271663" cy="407813"/>
            </a:xfrm>
            <a:prstGeom prst="rect">
              <a:avLst/>
            </a:prstGeom>
          </p:spPr>
        </p:pic>
        <p:pic>
          <p:nvPicPr>
            <p:cNvPr id="514" name="Picture 513">
              <a:extLst>
                <a:ext uri="{FF2B5EF4-FFF2-40B4-BE49-F238E27FC236}">
                  <a16:creationId xmlns:a16="http://schemas.microsoft.com/office/drawing/2014/main" id="{DAC00F60-2604-4860-8794-D75C89B0D3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865"/>
            <a:stretch/>
          </p:blipFill>
          <p:spPr>
            <a:xfrm>
              <a:off x="6971737" y="4027317"/>
              <a:ext cx="271663" cy="407813"/>
            </a:xfrm>
            <a:prstGeom prst="rect">
              <a:avLst/>
            </a:prstGeom>
          </p:spPr>
        </p:pic>
      </p:grpSp>
      <p:pic>
        <p:nvPicPr>
          <p:cNvPr id="515" name="Picture 514">
            <a:extLst>
              <a:ext uri="{FF2B5EF4-FFF2-40B4-BE49-F238E27FC236}">
                <a16:creationId xmlns:a16="http://schemas.microsoft.com/office/drawing/2014/main" id="{614E6B67-44AB-4AB7-AA68-E8A30C097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2915468"/>
            <a:ext cx="242778" cy="364452"/>
          </a:xfrm>
          <a:prstGeom prst="rect">
            <a:avLst/>
          </a:prstGeom>
        </p:spPr>
      </p:pic>
      <p:pic>
        <p:nvPicPr>
          <p:cNvPr id="516" name="Picture 515">
            <a:extLst>
              <a:ext uri="{FF2B5EF4-FFF2-40B4-BE49-F238E27FC236}">
                <a16:creationId xmlns:a16="http://schemas.microsoft.com/office/drawing/2014/main" id="{30E8EE78-FA0C-45DA-BDF4-616BC2881E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2915468"/>
            <a:ext cx="242778" cy="364452"/>
          </a:xfrm>
          <a:prstGeom prst="rect">
            <a:avLst/>
          </a:prstGeom>
        </p:spPr>
      </p:pic>
      <p:pic>
        <p:nvPicPr>
          <p:cNvPr id="517" name="Picture 516">
            <a:extLst>
              <a:ext uri="{FF2B5EF4-FFF2-40B4-BE49-F238E27FC236}">
                <a16:creationId xmlns:a16="http://schemas.microsoft.com/office/drawing/2014/main" id="{1A8CAFE0-9FB2-40D4-B153-00AC4A45C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8760177" y="3366059"/>
            <a:ext cx="242778" cy="364452"/>
          </a:xfrm>
          <a:prstGeom prst="rect">
            <a:avLst/>
          </a:prstGeom>
        </p:spPr>
      </p:pic>
      <p:pic>
        <p:nvPicPr>
          <p:cNvPr id="518" name="Picture 517">
            <a:extLst>
              <a:ext uri="{FF2B5EF4-FFF2-40B4-BE49-F238E27FC236}">
                <a16:creationId xmlns:a16="http://schemas.microsoft.com/office/drawing/2014/main" id="{7D022A5F-3E32-4DA4-B881-58ADDBF56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087100" y="3366059"/>
            <a:ext cx="242778" cy="364452"/>
          </a:xfrm>
          <a:prstGeom prst="rect">
            <a:avLst/>
          </a:prstGeom>
        </p:spPr>
      </p:pic>
      <p:pic>
        <p:nvPicPr>
          <p:cNvPr id="519" name="Picture 518">
            <a:extLst>
              <a:ext uri="{FF2B5EF4-FFF2-40B4-BE49-F238E27FC236}">
                <a16:creationId xmlns:a16="http://schemas.microsoft.com/office/drawing/2014/main" id="{9D07041A-8AF8-4147-98B0-557D66E32E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65"/>
          <a:stretch/>
        </p:blipFill>
        <p:spPr>
          <a:xfrm>
            <a:off x="9414023" y="2915468"/>
            <a:ext cx="242778" cy="364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AB1697-50BF-41A7-8EED-7717AC71E9C5}"/>
              </a:ext>
            </a:extLst>
          </p:cNvPr>
          <p:cNvSpPr txBox="1"/>
          <p:nvPr/>
        </p:nvSpPr>
        <p:spPr>
          <a:xfrm>
            <a:off x="7707029" y="1281606"/>
            <a:ext cx="274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4 nodes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ACA7F-77D4-4CAB-A9ED-01B26462EB3E}"/>
              </a:ext>
            </a:extLst>
          </p:cNvPr>
          <p:cNvSpPr txBox="1"/>
          <p:nvPr/>
        </p:nvSpPr>
        <p:spPr>
          <a:xfrm>
            <a:off x="6309989" y="5284139"/>
            <a:ext cx="330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229" name="Picture 2" descr="iOS icon">
            <a:extLst>
              <a:ext uri="{FF2B5EF4-FFF2-40B4-BE49-F238E27FC236}">
                <a16:creationId xmlns:a16="http://schemas.microsoft.com/office/drawing/2014/main" id="{6CD59451-11A3-49F7-8853-9B5FA8B09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804" y="4258222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" descr="iOS icon">
            <a:extLst>
              <a:ext uri="{FF2B5EF4-FFF2-40B4-BE49-F238E27FC236}">
                <a16:creationId xmlns:a16="http://schemas.microsoft.com/office/drawing/2014/main" id="{CB1596A8-1B05-4C1C-8933-44C16782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198" y="4878756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" name="Picture 2" descr="iOS icon">
            <a:extLst>
              <a:ext uri="{FF2B5EF4-FFF2-40B4-BE49-F238E27FC236}">
                <a16:creationId xmlns:a16="http://schemas.microsoft.com/office/drawing/2014/main" id="{F954DC30-147F-4BB4-86A4-51F59737E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84" y="4595929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" descr="iOS icon">
            <a:extLst>
              <a:ext uri="{FF2B5EF4-FFF2-40B4-BE49-F238E27FC236}">
                <a16:creationId xmlns:a16="http://schemas.microsoft.com/office/drawing/2014/main" id="{0C72516C-3CD4-4A2C-AA35-D5118288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399" y="4884185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TextBox 232">
            <a:extLst>
              <a:ext uri="{FF2B5EF4-FFF2-40B4-BE49-F238E27FC236}">
                <a16:creationId xmlns:a16="http://schemas.microsoft.com/office/drawing/2014/main" id="{918415D6-8653-4363-A131-F410404EE8DB}"/>
              </a:ext>
            </a:extLst>
          </p:cNvPr>
          <p:cNvSpPr txBox="1"/>
          <p:nvPr/>
        </p:nvSpPr>
        <p:spPr>
          <a:xfrm>
            <a:off x="2543529" y="1725285"/>
            <a:ext cx="284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172 nodes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02A07-9A26-4843-9C3F-A5E1F4354F3C}"/>
              </a:ext>
            </a:extLst>
          </p:cNvPr>
          <p:cNvSpPr txBox="1"/>
          <p:nvPr/>
        </p:nvSpPr>
        <p:spPr>
          <a:xfrm>
            <a:off x="10517906" y="2377775"/>
            <a:ext cx="231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5 nodes</a:t>
            </a:r>
          </a:p>
        </p:txBody>
      </p:sp>
      <p:pic>
        <p:nvPicPr>
          <p:cNvPr id="192" name="Picture 2" descr="iOS icon">
            <a:extLst>
              <a:ext uri="{FF2B5EF4-FFF2-40B4-BE49-F238E27FC236}">
                <a16:creationId xmlns:a16="http://schemas.microsoft.com/office/drawing/2014/main" id="{B23D3A8B-A0D4-4048-B697-83306CF05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037" y="4248637"/>
            <a:ext cx="125239" cy="12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Titel 1">
            <a:extLst>
              <a:ext uri="{FF2B5EF4-FFF2-40B4-BE49-F238E27FC236}">
                <a16:creationId xmlns:a16="http://schemas.microsoft.com/office/drawing/2014/main" id="{6F35D879-8602-4DC6-871B-E89113F304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9441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wICE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: Node Counts</a:t>
            </a:r>
            <a:endParaRPr lang="nl-BE" dirty="0">
              <a:solidFill>
                <a:srgbClr val="4E5865"/>
              </a:solidFill>
            </a:endParaRPr>
          </a:p>
        </p:txBody>
      </p:sp>
      <p:sp>
        <p:nvSpPr>
          <p:cNvPr id="181" name="Rounded Rectangle 60">
            <a:extLst>
              <a:ext uri="{FF2B5EF4-FFF2-40B4-BE49-F238E27FC236}">
                <a16:creationId xmlns:a16="http://schemas.microsoft.com/office/drawing/2014/main" id="{5F032C59-944D-41A3-943E-9B4EA37C5211}"/>
              </a:ext>
            </a:extLst>
          </p:cNvPr>
          <p:cNvSpPr/>
          <p:nvPr/>
        </p:nvSpPr>
        <p:spPr>
          <a:xfrm>
            <a:off x="8808690" y="4291729"/>
            <a:ext cx="1839292" cy="91387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70027-26E7-4444-A4DE-B9FE0DC0EA72}"/>
              </a:ext>
            </a:extLst>
          </p:cNvPr>
          <p:cNvSpPr txBox="1"/>
          <p:nvPr/>
        </p:nvSpPr>
        <p:spPr>
          <a:xfrm>
            <a:off x="9002955" y="4383461"/>
            <a:ext cx="216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No </a:t>
            </a:r>
            <a:r>
              <a:rPr lang="nl-BE" b="1" dirty="0" err="1"/>
              <a:t>specific</a:t>
            </a:r>
            <a:endParaRPr lang="nl-BE" b="1" dirty="0"/>
          </a:p>
          <a:p>
            <a:r>
              <a:rPr lang="nl-BE" b="1" dirty="0"/>
              <a:t> login </a:t>
            </a:r>
            <a:r>
              <a:rPr lang="nl-BE" b="1" dirty="0" err="1"/>
              <a:t>nodes</a:t>
            </a:r>
            <a:endParaRPr lang="nl-BE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270A5D-8A9B-4C1B-BE6D-FA9AA533C75C}"/>
              </a:ext>
            </a:extLst>
          </p:cNvPr>
          <p:cNvCxnSpPr/>
          <p:nvPr/>
        </p:nvCxnSpPr>
        <p:spPr>
          <a:xfrm>
            <a:off x="8661524" y="3893813"/>
            <a:ext cx="2120776" cy="168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AAC7E5-780B-45F0-BB01-0C5E8855A776}"/>
              </a:ext>
            </a:extLst>
          </p:cNvPr>
          <p:cNvCxnSpPr/>
          <p:nvPr/>
        </p:nvCxnSpPr>
        <p:spPr>
          <a:xfrm flipH="1">
            <a:off x="8861665" y="3816650"/>
            <a:ext cx="1786316" cy="179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35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7050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&amp; Accounting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75237" y="1115452"/>
            <a:ext cx="11513511" cy="5342400"/>
          </a:xfrm>
        </p:spPr>
        <p:txBody>
          <a:bodyPr vert="horz" lIns="0" tIns="0" rIns="0" bIns="0" rtlCol="0" anchor="t">
            <a:noAutofit/>
          </a:bodyPr>
          <a:lstStyle/>
          <a:p>
            <a:pPr marL="400050" lvl="1" indent="0">
              <a:buNone/>
            </a:pPr>
            <a:r>
              <a:rPr lang="en-US" dirty="0">
                <a:solidFill>
                  <a:srgbClr val="4E5865"/>
                </a:solidFill>
                <a:ea typeface="新細明體"/>
              </a:rPr>
              <a:t>Job submission currently happens from Genius login nodes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endParaRPr lang="en-US" dirty="0">
              <a:ea typeface="+mn-lt"/>
              <a:cs typeface="+mn-lt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Main commands</a:t>
            </a:r>
            <a:endParaRPr lang="en-US" altLang="zh-TW" b="1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400050" lvl="1" indent="0">
              <a:buNone/>
            </a:pPr>
            <a:r>
              <a:rPr lang="en-US" altLang="zh-TW" dirty="0">
                <a:ea typeface="新細明體"/>
              </a:rPr>
              <a:t>   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Job submission: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sbatch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and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srun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4E5865"/>
                </a:solidFill>
                <a:ea typeface="新細明體"/>
                <a:cs typeface="Courier New" panose="02070309020205020404" pitchFamily="49" charset="0"/>
              </a:rPr>
              <a:t>or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salloc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 +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ssh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Job information: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squeue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scontrol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Cluster status: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sinfo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 MAM-like tools: 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to be used from Genius or </a:t>
            </a:r>
            <a:r>
              <a:rPr lang="en-US" dirty="0" err="1">
                <a:solidFill>
                  <a:srgbClr val="4E5865"/>
                </a:solidFill>
                <a:ea typeface="+mn-lt"/>
                <a:cs typeface="+mn-lt"/>
              </a:rPr>
              <a:t>wICE</a:t>
            </a:r>
            <a:r>
              <a:rPr lang="en-US" dirty="0">
                <a:solidFill>
                  <a:srgbClr val="4E5865"/>
                </a:solidFill>
                <a:ea typeface="+mn-lt"/>
                <a:cs typeface="+mn-lt"/>
              </a:rPr>
              <a:t> (interactive nodes)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-balance </a:t>
            </a:r>
            <a:r>
              <a:rPr lang="en-US" dirty="0">
                <a:solidFill>
                  <a:srgbClr val="4E5865"/>
                </a:solidFill>
                <a:ea typeface="新細明體"/>
              </a:rPr>
              <a:t>                                      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-list-allocations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   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-list-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usagerecords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      </a:t>
            </a:r>
            <a:r>
              <a:rPr lang="en-US" dirty="0" err="1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sam</a:t>
            </a:r>
            <a:r>
              <a:rPr lang="en-US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-statement</a:t>
            </a:r>
            <a:br>
              <a:rPr lang="en-US" dirty="0">
                <a:solidFill>
                  <a:srgbClr val="4E5865"/>
                </a:solidFill>
                <a:ea typeface="新細明體"/>
              </a:rPr>
            </a:br>
            <a:r>
              <a:rPr lang="en-US" dirty="0">
                <a:solidFill>
                  <a:srgbClr val="4E5865"/>
                </a:solidFill>
                <a:ea typeface="新細明體"/>
              </a:rPr>
              <a:t>                                </a:t>
            </a:r>
            <a:endParaRPr lang="en-US" altLang="zh-TW" dirty="0">
              <a:solidFill>
                <a:srgbClr val="4E5865"/>
              </a:solidFill>
              <a:ea typeface="新細明體"/>
            </a:endParaRPr>
          </a:p>
          <a:p>
            <a:pPr marL="742950" lvl="1" indent="-342900">
              <a:buBlip>
                <a:blip r:embed="rId2"/>
              </a:buBlip>
            </a:pPr>
            <a:r>
              <a:rPr lang="en-US" altLang="zh-TW" b="1" dirty="0">
                <a:ea typeface="新細明體"/>
              </a:rPr>
              <a:t>Job options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Slurm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job options are different from Torque (see next slides)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#SBATCH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directives instead of </a:t>
            </a:r>
            <a:r>
              <a:rPr lang="en-US" altLang="zh-TW" dirty="0">
                <a:solidFill>
                  <a:srgbClr val="4E5865"/>
                </a:solidFill>
                <a:latin typeface="Courier New" panose="02070309020205020404" pitchFamily="49" charset="0"/>
                <a:ea typeface="新細明體"/>
                <a:cs typeface="Courier New" panose="02070309020205020404" pitchFamily="49" charset="0"/>
              </a:rPr>
              <a:t>#PBS</a:t>
            </a:r>
            <a:br>
              <a:rPr lang="en-US" altLang="zh-TW" dirty="0">
                <a:solidFill>
                  <a:srgbClr val="4E5865"/>
                </a:solidFill>
                <a:ea typeface="新細明體"/>
              </a:rPr>
            </a:br>
            <a:r>
              <a:rPr lang="en-US" altLang="zh-TW" dirty="0">
                <a:solidFill>
                  <a:srgbClr val="4E5865"/>
                </a:solidFill>
                <a:ea typeface="新細明體"/>
              </a:rPr>
              <a:t>Suggested </a:t>
            </a:r>
            <a:r>
              <a:rPr lang="en-US" altLang="zh-TW" dirty="0" err="1">
                <a:solidFill>
                  <a:srgbClr val="4E5865"/>
                </a:solidFill>
                <a:ea typeface="新細明體"/>
              </a:rPr>
              <a:t>jobscript</a:t>
            </a:r>
            <a:r>
              <a:rPr lang="en-US" altLang="zh-TW" dirty="0">
                <a:solidFill>
                  <a:srgbClr val="4E5865"/>
                </a:solidFill>
                <a:ea typeface="新細明體"/>
              </a:rPr>
              <a:t> name extension: </a:t>
            </a:r>
            <a:r>
              <a:rPr lang="en-US" altLang="zh-TW" dirty="0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*.</a:t>
            </a:r>
            <a:r>
              <a:rPr lang="en-US" altLang="zh-TW" dirty="0" err="1">
                <a:solidFill>
                  <a:srgbClr val="4E5865"/>
                </a:solidFill>
                <a:latin typeface="Courier New"/>
                <a:ea typeface="新細明體"/>
                <a:cs typeface="Courier New"/>
              </a:rPr>
              <a:t>slurm</a:t>
            </a:r>
            <a:endParaRPr lang="en-US" altLang="zh-TW" dirty="0">
              <a:solidFill>
                <a:srgbClr val="4E5865"/>
              </a:solidFill>
              <a:latin typeface="Courier New"/>
              <a:ea typeface="新細明體" panose="02020500000000000000" pitchFamily="18" charset="-120"/>
              <a:cs typeface="Courier New"/>
            </a:endParaRPr>
          </a:p>
          <a:p>
            <a:pPr marL="742950" lvl="1" indent="-342900">
              <a:buBlip>
                <a:blip r:embed="rId2"/>
              </a:buBlip>
            </a:pPr>
            <a:endParaRPr lang="en-US" altLang="zh-TW" sz="2400" dirty="0">
              <a:solidFill>
                <a:srgbClr val="4E5865"/>
              </a:solidFill>
              <a:latin typeface="Courier New"/>
              <a:ea typeface="新細明體"/>
              <a:cs typeface="Courier New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120889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Overview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820CB-FE3D-4D0B-8B5B-B442D063A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2812882"/>
            <a:ext cx="9249283" cy="1116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41392-B3B0-4E09-82B0-28F954405FD1}"/>
              </a:ext>
            </a:extLst>
          </p:cNvPr>
          <p:cNvSpPr txBox="1"/>
          <p:nvPr/>
        </p:nvSpPr>
        <p:spPr>
          <a:xfrm>
            <a:off x="739239" y="1207179"/>
            <a:ext cx="9462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squeue</a:t>
            </a:r>
            <a:r>
              <a:rPr lang="en-US" sz="2400" dirty="0"/>
              <a:t>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From Genius login node or </a:t>
            </a:r>
            <a:r>
              <a:rPr lang="en-US" sz="2400" dirty="0" err="1"/>
              <a:t>wICE</a:t>
            </a:r>
            <a:r>
              <a:rPr lang="en-US" sz="2400" dirty="0"/>
              <a:t> interactive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Target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wice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genius</a:t>
            </a:r>
            <a:r>
              <a:rPr lang="en-US" sz="2400" dirty="0"/>
              <a:t> clusters explicitly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--cluster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39239" y="-1031"/>
            <a:ext cx="10515600" cy="9000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10BCCA-48F3-49A2-BE28-DBA0EFF6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9" y="1537959"/>
            <a:ext cx="9968509" cy="49708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3CF4C-5EA1-4263-B339-640373F088EA}"/>
              </a:ext>
            </a:extLst>
          </p:cNvPr>
          <p:cNvSpPr txBox="1"/>
          <p:nvPr/>
        </p:nvSpPr>
        <p:spPr>
          <a:xfrm>
            <a:off x="739239" y="790113"/>
            <a:ext cx="9968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scontrol</a:t>
            </a:r>
            <a:r>
              <a:rPr lang="en-US" sz="2000" dirty="0"/>
              <a:t>: native </a:t>
            </a:r>
            <a:r>
              <a:rPr lang="en-US" sz="2000" dirty="0" err="1"/>
              <a:t>Slurm</a:t>
            </a:r>
            <a:r>
              <a:rPr lang="en-US" sz="2000" dirty="0"/>
              <a:t> command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6500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651" y="108531"/>
            <a:ext cx="10515600" cy="900031"/>
          </a:xfrm>
        </p:spPr>
        <p:txBody>
          <a:bodyPr/>
          <a:lstStyle/>
          <a:p>
            <a:r>
              <a:rPr lang="en-US" altLang="zh-TW" dirty="0">
                <a:solidFill>
                  <a:srgbClr val="4E5865"/>
                </a:solidFill>
                <a:ea typeface="新細明體"/>
              </a:rPr>
              <a:t>Job Info</a:t>
            </a:r>
            <a:endParaRPr lang="nl-BE" dirty="0">
              <a:solidFill>
                <a:srgbClr val="4E5865"/>
              </a:solidFill>
              <a:ea typeface="新細明體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F330-2F80-4005-8FB8-68ABC69C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60" y="212691"/>
            <a:ext cx="7339721" cy="60237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543052-8F82-4A2F-B14F-88EB848AE33D}"/>
              </a:ext>
            </a:extLst>
          </p:cNvPr>
          <p:cNvSpPr txBox="1"/>
          <p:nvPr/>
        </p:nvSpPr>
        <p:spPr>
          <a:xfrm>
            <a:off x="369651" y="1031132"/>
            <a:ext cx="404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slurm_jobinfo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Home-brewed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Job and resource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more info: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1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7C36A1CAF973428CFB8DC9B5B73D030400A741C9874CC89F4CB7C7A5AE62CBCD36" ma:contentTypeVersion="2" ma:contentTypeDescription="" ma:contentTypeScope="" ma:versionID="2a5b37c1a06f9995b1548b8fc9b10188">
  <xsd:schema xmlns:xsd="http://www.w3.org/2001/XMLSchema" xmlns:xs="http://www.w3.org/2001/XMLSchema" xmlns:p="http://schemas.microsoft.com/office/2006/metadata/properties" xmlns:ns2="aff7d12c-bb71-4270-bd29-9c4d45ff3327" targetNamespace="http://schemas.microsoft.com/office/2006/metadata/properties" ma:root="true" ma:fieldsID="535495b15c0addd8af32a03863086e70" ns2:_="">
    <xsd:import namespace="aff7d12c-bb71-4270-bd29-9c4d45ff332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7d12c-bb71-4270-bd29-9c4d45ff332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aff7d12c-bb71-4270-bd29-9c4d45ff3327">346bfafb-41a4-4705-9274-1725a8a4651c</_dlc_DocId>
    <_dlc_DocIdUrl xmlns="aff7d12c-bb71-4270-bd29-9c4d45ff3327">
      <Url>https://www.groupware.kuleuven.be/sites/hpc/_layouts/15/DocIdRedir.aspx?ID=346bfafb-41a4-4705-9274-1725a8a4651c</Url>
      <Description>346bfafb-41a4-4705-9274-1725a8a4651c</Description>
    </_dlc_DocIdUrl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>/sites/hpc</xsnScope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D5B35C9-35F5-4278-990B-48710415D6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f7d12c-bb71-4270-bd29-9c4d45ff33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4EE3F2-D13D-4835-816B-74B5A42185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D56244-60B2-41FD-96AD-7AC25F221D7C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aff7d12c-bb71-4270-bd29-9c4d45ff3327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0EF99C1-AFFA-4072-A3F6-6A9C90E28E63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7732E273-8A47-4E01-AC36-8FF8A631775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4185</Words>
  <Application>Microsoft Office PowerPoint</Application>
  <PresentationFormat>Widescreen</PresentationFormat>
  <Paragraphs>547</Paragraphs>
  <Slides>43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FlandersArtSans-Bold</vt:lpstr>
      <vt:lpstr>FlandersArtSans-Medium</vt:lpstr>
      <vt:lpstr>FlandersArtSans-Regular</vt:lpstr>
      <vt:lpstr>Office Theme</vt:lpstr>
      <vt:lpstr>Slurm Lunchbox</vt:lpstr>
      <vt:lpstr>PowerPoint Presentation</vt:lpstr>
      <vt:lpstr>PowerPoint Presentation</vt:lpstr>
      <vt:lpstr>PowerPoint Presentation</vt:lpstr>
      <vt:lpstr>PowerPoint Presentation</vt:lpstr>
      <vt:lpstr>Job &amp; Accounting Info</vt:lpstr>
      <vt:lpstr>Job Overview</vt:lpstr>
      <vt:lpstr>Job Info</vt:lpstr>
      <vt:lpstr>Job Info</vt:lpstr>
      <vt:lpstr>Cluster Info</vt:lpstr>
      <vt:lpstr>Accounting</vt:lpstr>
      <vt:lpstr>Accounting</vt:lpstr>
      <vt:lpstr>Accounting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Accounting: Credits</vt:lpstr>
      <vt:lpstr>Accounting: Costs</vt:lpstr>
      <vt:lpstr>Submitting worker jobs</vt:lpstr>
      <vt:lpstr>Submitting worker jobs</vt:lpstr>
      <vt:lpstr>Submitting worker jobs</vt:lpstr>
      <vt:lpstr>Submitting worker jobs</vt:lpstr>
      <vt:lpstr>PowerPoint Presentation</vt:lpstr>
      <vt:lpstr>Extra features</vt:lpstr>
      <vt:lpstr>PowerPoint Presentation</vt:lpstr>
      <vt:lpstr>PowerPoint Presentation</vt:lpstr>
      <vt:lpstr>PowerPoint Presentation</vt:lpstr>
      <vt:lpstr>PowerPoint Presentation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AL-TEKREETI Rafal</dc:creator>
  <cp:lastModifiedBy>Ehsan Moravveji</cp:lastModifiedBy>
  <cp:revision>2687</cp:revision>
  <dcterms:created xsi:type="dcterms:W3CDTF">2018-06-21T07:15:36Z</dcterms:created>
  <dcterms:modified xsi:type="dcterms:W3CDTF">2022-12-06T06:41:21Z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0x010100317C36A1CAF973428CFB8DC9B5B73D030400A741C9874CC89F4CB7C7A5AE62CBCD36</vt:lpwstr>
  </property>
  <property fmtid="{D5CDD505-2E9C-101B-9397-08002B2CF9AE}" pid="3" name="_dlc_DocIdItemGuid">
    <vt:lpwstr>346bfafb-41a4-4705-9274-1725a8a4651c</vt:lpwstr>
  </property>
</Properties>
</file>