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3"/>
  </p:notesMasterIdLst>
  <p:handoutMasterIdLst>
    <p:handoutMasterId r:id="rId54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66" r:id="rId15"/>
    <p:sldId id="1057" r:id="rId16"/>
    <p:sldId id="1043" r:id="rId17"/>
    <p:sldId id="1045" r:id="rId18"/>
    <p:sldId id="1046" r:id="rId19"/>
    <p:sldId id="1044" r:id="rId20"/>
    <p:sldId id="1004" r:id="rId21"/>
    <p:sldId id="1013" r:id="rId22"/>
    <p:sldId id="1014" r:id="rId23"/>
    <p:sldId id="1033" r:id="rId24"/>
    <p:sldId id="1034" r:id="rId25"/>
    <p:sldId id="1037" r:id="rId26"/>
    <p:sldId id="1036" r:id="rId27"/>
    <p:sldId id="1038" r:id="rId28"/>
    <p:sldId id="1015" r:id="rId29"/>
    <p:sldId id="1065" r:id="rId30"/>
    <p:sldId id="1032" r:id="rId31"/>
    <p:sldId id="1064" r:id="rId32"/>
    <p:sldId id="1021" r:id="rId33"/>
    <p:sldId id="1059" r:id="rId34"/>
    <p:sldId id="1060" r:id="rId35"/>
    <p:sldId id="1023" r:id="rId36"/>
    <p:sldId id="1010" r:id="rId37"/>
    <p:sldId id="1061" r:id="rId38"/>
    <p:sldId id="1031" r:id="rId39"/>
    <p:sldId id="1005" r:id="rId40"/>
    <p:sldId id="1012" r:id="rId41"/>
    <p:sldId id="997" r:id="rId42"/>
    <p:sldId id="1047" r:id="rId43"/>
    <p:sldId id="1051" r:id="rId44"/>
    <p:sldId id="1050" r:id="rId45"/>
    <p:sldId id="1048" r:id="rId46"/>
    <p:sldId id="1025" r:id="rId47"/>
    <p:sldId id="1049" r:id="rId48"/>
    <p:sldId id="1052" r:id="rId49"/>
    <p:sldId id="1053" r:id="rId50"/>
    <p:sldId id="1054" r:id="rId51"/>
    <p:sldId id="106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66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  <p14:sldId id="106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10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14/04/2023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docs.vscentrum.be/en/latest/antwerp/SLURM_convert_from_PBS.html?highlight=convert%20pbs%20to%20slur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vscentrum.be/en/latest/leuven/wice_quick_start.html?highlight=wice" TargetMode="External"/><Relationship Id="rId5" Type="http://schemas.openxmlformats.org/officeDocument/2006/relationships/hyperlink" Target="https://docs.vscentrum.be/en/latest/leuven/genius_quick_start.html?highlight=genius" TargetMode="External"/><Relationship Id="rId10" Type="http://schemas.openxmlformats.org/officeDocument/2006/relationships/hyperlink" Target="https://www.msi.umn.edu/slurm/pbs-conversion" TargetMode="External"/><Relationship Id="rId4" Type="http://schemas.openxmlformats.org/officeDocument/2006/relationships/hyperlink" Target="https://docs.vscentrum.be/en/latest/antwerp/SLURM_UAntwerp.html#antwerp-slurm" TargetMode="External"/><Relationship Id="rId9" Type="http://schemas.openxmlformats.org/officeDocument/2006/relationships/hyperlink" Target="https://oit.utk.edu/hpsc/isaac-open-enclave-new-kpb/isaac-open-enclave-slur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75759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d-hh:mm:ss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9388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Extra Remarks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24</a:t>
            </a:fld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3510023" y="391987"/>
            <a:ext cx="4669654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Available Partitions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BE53D1-DE80-7370-D2FA-89B7ECF1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5593"/>
              </p:ext>
            </p:extLst>
          </p:nvPr>
        </p:nvGraphicFramePr>
        <p:xfrm>
          <a:off x="1162427" y="1112712"/>
          <a:ext cx="9364846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673">
                  <a:extLst>
                    <a:ext uri="{9D8B030D-6E8A-4147-A177-3AD203B41FA5}">
                      <a16:colId xmlns:a16="http://schemas.microsoft.com/office/drawing/2014/main" val="2758178242"/>
                    </a:ext>
                  </a:extLst>
                </a:gridCol>
                <a:gridCol w="2264440">
                  <a:extLst>
                    <a:ext uri="{9D8B030D-6E8A-4147-A177-3AD203B41FA5}">
                      <a16:colId xmlns:a16="http://schemas.microsoft.com/office/drawing/2014/main" val="3885816185"/>
                    </a:ext>
                  </a:extLst>
                </a:gridCol>
                <a:gridCol w="2865447">
                  <a:extLst>
                    <a:ext uri="{9D8B030D-6E8A-4147-A177-3AD203B41FA5}">
                      <a16:colId xmlns:a16="http://schemas.microsoft.com/office/drawing/2014/main" val="3911085113"/>
                    </a:ext>
                  </a:extLst>
                </a:gridCol>
                <a:gridCol w="1547162">
                  <a:extLst>
                    <a:ext uri="{9D8B030D-6E8A-4147-A177-3AD203B41FA5}">
                      <a16:colId xmlns:a16="http://schemas.microsoft.com/office/drawing/2014/main" val="3413844971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398270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Nodes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Resources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451959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dirty="0"/>
                        <a:t>Genius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 (229)</a:t>
                      </a:r>
                      <a:endParaRPr lang="nl-BE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dirty="0"/>
                        <a:t>3 days (7 days)</a:t>
                      </a:r>
                      <a:endParaRPr lang="nl-BE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82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bigmem</a:t>
                      </a:r>
                      <a:r>
                        <a:rPr lang="en-US" dirty="0"/>
                        <a:t>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(7)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85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gpu_p100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(17)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95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gpu_v100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8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amd</a:t>
                      </a:r>
                      <a:r>
                        <a:rPr lang="en-US" dirty="0"/>
                        <a:t>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(4)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31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superdome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(1)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 cores, 6TB RAM, 6TB disk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62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batch_debug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minutes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5491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 (172)</a:t>
                      </a:r>
                      <a:endParaRPr lang="nl-B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 days (7 days)</a:t>
                      </a:r>
                      <a:endParaRPr lang="nl-B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06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bigmem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41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gpu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59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hours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cores, 1 GPU instance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0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0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are already available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1474633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=27G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3638426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=27G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350909" y="1502824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Genius)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genius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=18 --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gpu_p100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A132A-AE7E-6E9B-B694-8C167FF5264A}"/>
              </a:ext>
            </a:extLst>
          </p:cNvPr>
          <p:cNvSpPr/>
          <p:nvPr/>
        </p:nvSpPr>
        <p:spPr>
          <a:xfrm>
            <a:off x="350909" y="3182185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D7B5A9-F40B-0DF3-28A4-83FE765EF236}"/>
              </a:ext>
            </a:extLst>
          </p:cNvPr>
          <p:cNvGrpSpPr/>
          <p:nvPr/>
        </p:nvGrpSpPr>
        <p:grpSpPr>
          <a:xfrm>
            <a:off x="8774347" y="640535"/>
            <a:ext cx="3047160" cy="3515726"/>
            <a:chOff x="8774347" y="640535"/>
            <a:chExt cx="3047160" cy="35157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D4338D-EAB5-F9BB-0015-16018A7A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4347" y="640535"/>
              <a:ext cx="3047160" cy="27884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62636-FB32-2133-83B6-DC4BF89FE2CE}"/>
                </a:ext>
              </a:extLst>
            </p:cNvPr>
            <p:cNvSpPr/>
            <p:nvPr/>
          </p:nvSpPr>
          <p:spPr>
            <a:xfrm>
              <a:off x="8774347" y="3565653"/>
              <a:ext cx="3047160" cy="590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https://www.schedmd.com/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30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Credits are available on Genius and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(except intro credits)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3617375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*141.6666667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*2.546296296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=CPU=2.546296296,GRES/gpu:a100-sxm4-80gb=141.6666667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          	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5"/>
            <a:ext cx="11626147" cy="44113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Genius and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(for resource management, job scheduling and accounting)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Genius</a:t>
            </a:r>
            <a:r>
              <a:rPr lang="en-US" dirty="0">
                <a:ea typeface="+mn-lt"/>
                <a:cs typeface="+mn-lt"/>
              </a:rPr>
              <a:t> Quick Start Guide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  <a:hlinkClick r:id="rId6"/>
              </a:rPr>
              <a:t>wICE</a:t>
            </a:r>
            <a:r>
              <a:rPr lang="en-US" dirty="0">
                <a:ea typeface="+mn-lt"/>
                <a:cs typeface="+mn-lt"/>
              </a:rPr>
              <a:t> Quick Start Guide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7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7"/>
              </a:rPr>
              <a:t>Slurm</a:t>
            </a:r>
            <a:r>
              <a:rPr lang="en-US" dirty="0">
                <a:ea typeface="+mn-lt"/>
                <a:cs typeface="+mn-lt"/>
                <a:hlinkClick r:id="rId7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8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9"/>
              </a:rPr>
              <a:t>command differences</a:t>
            </a:r>
            <a:endParaRPr lang="en-US" dirty="0">
              <a:ea typeface="+mn-lt"/>
              <a:cs typeface="+mn-lt"/>
              <a:hlinkClick r:id="rId1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10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3141353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recent (running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pending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2400" dirty="0"/>
              <a:t>)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6260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US" sz="2000" dirty="0"/>
              <a:t>: get 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--brief </a:t>
            </a:r>
            <a:r>
              <a:rPr lang="en-US" sz="2000" dirty="0"/>
              <a:t>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--long </a:t>
            </a:r>
            <a:r>
              <a:rPr lang="en-US" sz="2000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–X </a:t>
            </a:r>
            <a:r>
              <a:rPr lang="en-US" sz="2000" dirty="0"/>
              <a:t>flag to see only the actual job allocation</a:t>
            </a:r>
            <a:endParaRPr lang="nl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C7221-D842-4DF2-699E-2AD75B6E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924" y="790113"/>
            <a:ext cx="3614922" cy="13933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804A42-8DA6-9F3B-EB17-6A5D3DE4BEF1}"/>
              </a:ext>
            </a:extLst>
          </p:cNvPr>
          <p:cNvGrpSpPr/>
          <p:nvPr/>
        </p:nvGrpSpPr>
        <p:grpSpPr>
          <a:xfrm>
            <a:off x="2095083" y="3072828"/>
            <a:ext cx="9580763" cy="1601672"/>
            <a:chOff x="2238375" y="2615221"/>
            <a:chExt cx="7715250" cy="11423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BF63B2-1A17-6B58-87E0-16D7D92B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8375" y="3100387"/>
              <a:ext cx="7715250" cy="6572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9340AD-5DF3-E6EB-158B-0905AFB9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375" y="2615221"/>
              <a:ext cx="294322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27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4354</Words>
  <Application>Microsoft Office PowerPoint</Application>
  <PresentationFormat>Widescreen</PresentationFormat>
  <Paragraphs>624</Paragraphs>
  <Slides>46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2715</cp:revision>
  <dcterms:created xsi:type="dcterms:W3CDTF">2018-06-21T07:15:36Z</dcterms:created>
  <dcterms:modified xsi:type="dcterms:W3CDTF">2023-04-14T14:36:51Z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