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0"/>
  </p:notesMasterIdLst>
  <p:handoutMasterIdLst>
    <p:handoutMasterId r:id="rId11"/>
  </p:handoutMasterIdLst>
  <p:sldIdLst>
    <p:sldId id="261" r:id="rId3"/>
    <p:sldId id="530" r:id="rId4"/>
    <p:sldId id="531" r:id="rId5"/>
    <p:sldId id="570" r:id="rId6"/>
    <p:sldId id="571" r:id="rId7"/>
    <p:sldId id="565" r:id="rId8"/>
    <p:sldId id="566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77908" autoAdjust="0"/>
  </p:normalViewPr>
  <p:slideViewPr>
    <p:cSldViewPr snapToGrid="0" snapToObjects="1">
      <p:cViewPr varScale="1">
        <p:scale>
          <a:sx n="67" d="100"/>
          <a:sy n="67" d="100"/>
        </p:scale>
        <p:origin x="15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27-4-2021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27-4-2021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1EB9-F356-47E5-B929-82EC007E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D97D-9A71-46B4-8B80-4CE59240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46713-786C-4AF6-AB6C-718B733C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DFE0-2F5B-400B-A2F7-7D99EE742999}" type="datetime1">
              <a:rPr lang="nl-BE" smtClean="0"/>
              <a:t>27/04/2021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C90E7-7B1F-4D3E-ABDF-81C689B1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Data Management Competence Centre (RDM-CC)</a:t>
            </a:r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AA0B1-1717-433A-AA88-1FEFC720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F930-A746-4574-921F-9A759E5F113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957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419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1B0-CA8D-464D-A017-5417A012B0B0}" type="datetime1">
              <a:rPr lang="nl-BE" smtClean="0"/>
              <a:t>27/04/2021</a:t>
            </a:fld>
            <a:endParaRPr lang="nl-NL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Data Management Competence Centre (RDM-CC)</a:t>
            </a:r>
            <a:endParaRPr lang="nl-NL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8351" y="1655999"/>
            <a:ext cx="10655300" cy="43923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7413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9AEB-3B61-40DA-93C9-6A90B0CABC81}" type="datetime1">
              <a:rPr lang="nl-BE" smtClean="0"/>
              <a:t>27/04/2021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4E98-BADC-43EF-B68C-A900785218B7}" type="datetime1">
              <a:rPr lang="nl-BE" smtClean="0"/>
              <a:t>27/04/2021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5995-3991-41C4-8A8D-E22DC26039C0}" type="datetime1">
              <a:rPr lang="nl-BE" smtClean="0"/>
              <a:t>27/04/2021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B7A8-A032-42DC-895A-201AC7DB8646}" type="datetime1">
              <a:rPr lang="nl-BE" smtClean="0"/>
              <a:t>27/04/2021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3C95-01B7-442B-9157-08ED36F76F3C}" type="datetime1">
              <a:rPr lang="nl-BE" smtClean="0"/>
              <a:t>27/04/2021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EC57-1E68-4A1D-A551-DCE46BD791C6}" type="datetime1">
              <a:rPr lang="nl-BE" smtClean="0"/>
              <a:t>27/04/2021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88303-CC7E-4D0C-BB25-E38DFC5B13BB}" type="datetime1">
              <a:rPr lang="nl-BE" smtClean="0"/>
              <a:t>27/04/2021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1377-46D8-4210-B7FF-1512E92E466C}" type="datetime1">
              <a:rPr lang="nl-BE" smtClean="0"/>
              <a:t>27/04/2021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2FE4-CC50-43C1-B18E-5643057D1080}" type="datetime1">
              <a:rPr lang="nl-BE" smtClean="0"/>
              <a:t>27/04/2021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D7E1-880B-4291-B19F-A3787A4C00CC}" type="datetime1">
              <a:rPr lang="nl-BE" smtClean="0"/>
              <a:t>27/04/2021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F272EF29-7C63-44F3-9C9A-F68D6821878F}" type="datetime1">
              <a:rPr lang="nl-BE" smtClean="0"/>
              <a:t>27/04/2021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ICTS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701" r:id="rId10"/>
    <p:sldLayoutId id="2147483702" r:id="rId11"/>
    <p:sldLayoutId id="2147483703" r:id="rId12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EA81302-6EA0-4065-BC26-73D5CB3FD901}" type="datetime1">
              <a:rPr lang="nl-BE" smtClean="0"/>
              <a:t>27/04/2021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ICTS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hyperlink" Target="https://winscp.net/eng/download.php" TargetMode="External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12" Type="http://schemas.openxmlformats.org/officeDocument/2006/relationships/hyperlink" Target="https://cyberduck.io/" TargetMode="External"/><Relationship Id="rId17" Type="http://schemas.openxmlformats.org/officeDocument/2006/relationships/image" Target="../media/image13.png"/><Relationship Id="rId2" Type="http://schemas.openxmlformats.org/officeDocument/2006/relationships/image" Target="../media/image7.png"/><Relationship Id="rId16" Type="http://schemas.openxmlformats.org/officeDocument/2006/relationships/hyperlink" Target="https://github.com/irods/python-irodsclient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hyperlink" Target="https://irods-demo.t.icts.kuleuven.be/metalnx/" TargetMode="External"/><Relationship Id="rId5" Type="http://schemas.openxmlformats.org/officeDocument/2006/relationships/image" Target="../media/image10.png"/><Relationship Id="rId15" Type="http://schemas.openxmlformats.org/officeDocument/2006/relationships/hyperlink" Target="https://irods.org/download/" TargetMode="External"/><Relationship Id="rId10" Type="http://schemas.openxmlformats.org/officeDocument/2006/relationships/hyperlink" Target="https://irods-demo.t.icts.kuleuven.be/" TargetMode="External"/><Relationship Id="rId4" Type="http://schemas.openxmlformats.org/officeDocument/2006/relationships/image" Target="../media/image9.png"/><Relationship Id="rId9" Type="http://schemas.microsoft.com/office/2007/relationships/hdphoto" Target="../media/hdphoto2.wdp"/><Relationship Id="rId14" Type="http://schemas.openxmlformats.org/officeDocument/2006/relationships/hyperlink" Target="http://www.webdav.org/cadaver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04. </a:t>
            </a:r>
            <a:r>
              <a:rPr lang="nl-NL" dirty="0" err="1"/>
              <a:t>Working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iRODS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Basic</a:t>
            </a:r>
          </a:p>
        </p:txBody>
      </p:sp>
      <p:pic>
        <p:nvPicPr>
          <p:cNvPr id="4" name="Picture Placeholder 3" descr="A picture containing text, thread, shawl, pile&#10;&#10;Description automatically generated">
            <a:extLst>
              <a:ext uri="{FF2B5EF4-FFF2-40B4-BE49-F238E27FC236}">
                <a16:creationId xmlns:a16="http://schemas.microsoft.com/office/drawing/2014/main" id="{C7A3C0F7-380D-46E9-9638-1507341142D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339" r="13339"/>
          <a:stretch>
            <a:fillRect/>
          </a:stretch>
        </p:blipFill>
        <p:spPr/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302F62-BA82-473F-B79C-D65A96505DA6}"/>
              </a:ext>
            </a:extLst>
          </p:cNvPr>
          <p:cNvSpPr txBox="1"/>
          <p:nvPr/>
        </p:nvSpPr>
        <p:spPr>
          <a:xfrm>
            <a:off x="7262543" y="5907544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800" dirty="0">
                <a:solidFill>
                  <a:schemeClr val="bg1"/>
                </a:solidFill>
              </a:rPr>
              <a:t>©</a:t>
            </a:r>
            <a:r>
              <a:rPr lang="nl-BE" sz="800" dirty="0" err="1">
                <a:solidFill>
                  <a:schemeClr val="bg1"/>
                </a:solidFill>
              </a:rPr>
              <a:t>CarlesBarcenaRoig</a:t>
            </a:r>
            <a:endParaRPr lang="nl-BE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D803B-4305-4CAA-9A32-C52988FA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9043E-D1D6-439A-ABDD-86D121E6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566F88-3BAA-4147-9149-D216FDBD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module</a:t>
            </a:r>
            <a:endParaRPr lang="nl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7E347-9BA3-4151-9384-FE81E58B9350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576263" y="1655763"/>
            <a:ext cx="11041062" cy="3341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Get familiar with the different clients of </a:t>
            </a:r>
            <a:r>
              <a:rPr lang="en-US" sz="2000" dirty="0" err="1">
                <a:ea typeface="Open Sans Extrabold" panose="020B0906030804020204" pitchFamily="34" charset="0"/>
                <a:cs typeface="Open Sans Extrabold" panose="020B0906030804020204" pitchFamily="34" charset="0"/>
              </a:rPr>
              <a:t>iRODS</a:t>
            </a: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: </a:t>
            </a:r>
            <a:r>
              <a:rPr lang="en-US" sz="2000" dirty="0" err="1">
                <a:ea typeface="Open Sans Extrabold" panose="020B0906030804020204" pitchFamily="34" charset="0"/>
                <a:cs typeface="Open Sans Extrabold" panose="020B0906030804020204" pitchFamily="34" charset="0"/>
              </a:rPr>
              <a:t>Metalnx</a:t>
            </a: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en-US" sz="2000" dirty="0" err="1">
                <a:ea typeface="Open Sans Extrabold" panose="020B0906030804020204" pitchFamily="34" charset="0"/>
                <a:cs typeface="Open Sans Extrabold" panose="020B0906030804020204" pitchFamily="34" charset="0"/>
              </a:rPr>
              <a:t>Webdav</a:t>
            </a: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 interface, </a:t>
            </a:r>
            <a:r>
              <a:rPr lang="en-US" sz="2000" dirty="0" err="1">
                <a:ea typeface="Open Sans Extrabold" panose="020B0906030804020204" pitchFamily="34" charset="0"/>
                <a:cs typeface="Open Sans Extrabold" panose="020B0906030804020204" pitchFamily="34" charset="0"/>
              </a:rPr>
              <a:t>icommands</a:t>
            </a: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 (CLI), Python </a:t>
            </a:r>
            <a:r>
              <a:rPr lang="en-US" sz="2000" dirty="0" err="1">
                <a:ea typeface="Open Sans Extrabold" panose="020B0906030804020204" pitchFamily="34" charset="0"/>
                <a:cs typeface="Open Sans Extrabold" panose="020B0906030804020204" pitchFamily="34" charset="0"/>
              </a:rPr>
              <a:t>iRODS</a:t>
            </a: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 Client (PRC)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You will learn:</a:t>
            </a:r>
          </a:p>
          <a:p>
            <a:pPr lvl="1"/>
            <a:r>
              <a:rPr lang="en-US" sz="1800" dirty="0"/>
              <a:t>moving around </a:t>
            </a:r>
            <a:r>
              <a:rPr lang="en-US" sz="1800" dirty="0" err="1"/>
              <a:t>iRODS</a:t>
            </a:r>
            <a:endParaRPr lang="en-US" sz="1800" dirty="0"/>
          </a:p>
          <a:p>
            <a:pPr lvl="1"/>
            <a:r>
              <a:rPr lang="en-US" sz="1800" dirty="0"/>
              <a:t>putting and getting data</a:t>
            </a:r>
          </a:p>
          <a:p>
            <a:pPr lvl="1"/>
            <a:r>
              <a:rPr lang="en-US" sz="1800" dirty="0"/>
              <a:t>adding metadata to objects and collections</a:t>
            </a:r>
          </a:p>
          <a:p>
            <a:pPr lvl="1"/>
            <a:r>
              <a:rPr lang="en-US" sz="1800" dirty="0"/>
              <a:t>query/search data based on metadata</a:t>
            </a:r>
            <a:r>
              <a:rPr lang="en-US" sz="2000" dirty="0"/>
              <a:t>*</a:t>
            </a:r>
          </a:p>
          <a:p>
            <a:pPr lvl="1"/>
            <a:r>
              <a:rPr lang="en-US" sz="1800" dirty="0"/>
              <a:t>managing data: create collections, move data, remove data, manage permissions</a:t>
            </a:r>
          </a:p>
        </p:txBody>
      </p:sp>
    </p:spTree>
    <p:extLst>
      <p:ext uri="{BB962C8B-B14F-4D97-AF65-F5344CB8AC3E}">
        <p14:creationId xmlns:p14="http://schemas.microsoft.com/office/powerpoint/2010/main" val="177387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593353-4E03-4517-9A56-578340788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Data Management Competence Centre (RDM-CC)</a:t>
            </a:r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ACA593-A779-41BF-B564-D8B07E61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D3034-CA48-477C-A4A5-89AC4290D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Clients</a:t>
            </a:r>
            <a:endParaRPr lang="nl-BE" dirty="0"/>
          </a:p>
        </p:txBody>
      </p:sp>
      <p:sp>
        <p:nvSpPr>
          <p:cNvPr id="6" name="Rounded Rectangle 56">
            <a:extLst>
              <a:ext uri="{FF2B5EF4-FFF2-40B4-BE49-F238E27FC236}">
                <a16:creationId xmlns:a16="http://schemas.microsoft.com/office/drawing/2014/main" id="{8423F936-771B-439A-ADB8-89E3B211EE4A}"/>
              </a:ext>
            </a:extLst>
          </p:cNvPr>
          <p:cNvSpPr/>
          <p:nvPr/>
        </p:nvSpPr>
        <p:spPr>
          <a:xfrm>
            <a:off x="779262" y="2115511"/>
            <a:ext cx="5392938" cy="157267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ounded Rectangle 100">
            <a:extLst>
              <a:ext uri="{FF2B5EF4-FFF2-40B4-BE49-F238E27FC236}">
                <a16:creationId xmlns:a16="http://schemas.microsoft.com/office/drawing/2014/main" id="{410FB664-96FF-4459-9D08-9518DF79A385}"/>
              </a:ext>
            </a:extLst>
          </p:cNvPr>
          <p:cNvSpPr/>
          <p:nvPr/>
        </p:nvSpPr>
        <p:spPr>
          <a:xfrm>
            <a:off x="6644758" y="2115512"/>
            <a:ext cx="4767980" cy="157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500F83-6BBA-45FF-B2C9-D25D12F9694D}"/>
              </a:ext>
            </a:extLst>
          </p:cNvPr>
          <p:cNvSpPr txBox="1"/>
          <p:nvPr/>
        </p:nvSpPr>
        <p:spPr>
          <a:xfrm>
            <a:off x="8241567" y="2440428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 err="1"/>
              <a:t>iCommands</a:t>
            </a:r>
            <a:endParaRPr lang="nl-BE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63DD2-418F-4EC4-A527-3BF0F2CE26C8}"/>
              </a:ext>
            </a:extLst>
          </p:cNvPr>
          <p:cNvSpPr txBox="1"/>
          <p:nvPr/>
        </p:nvSpPr>
        <p:spPr>
          <a:xfrm>
            <a:off x="9473514" y="2446266"/>
            <a:ext cx="1376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/>
              <a:t>PRC-Python 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EB72E7-99C4-4596-BAAC-B753E4BCFCE8}"/>
              </a:ext>
            </a:extLst>
          </p:cNvPr>
          <p:cNvSpPr txBox="1"/>
          <p:nvPr/>
        </p:nvSpPr>
        <p:spPr>
          <a:xfrm>
            <a:off x="2772699" y="2870602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err="1"/>
              <a:t>DAVRods</a:t>
            </a:r>
            <a:endParaRPr lang="nl-BE" b="1" dirty="0"/>
          </a:p>
        </p:txBody>
      </p:sp>
      <p:pic>
        <p:nvPicPr>
          <p:cNvPr id="23" name="Picture 2" descr="https://www.learnabouttheweb.com/wp-content/uploads/2017/06/Cyberduck-Logo.png">
            <a:extLst>
              <a:ext uri="{FF2B5EF4-FFF2-40B4-BE49-F238E27FC236}">
                <a16:creationId xmlns:a16="http://schemas.microsoft.com/office/drawing/2014/main" id="{952565F8-EB5F-4268-8FB6-66C412745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2" y="2396048"/>
            <a:ext cx="509448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https://upload.wikimedia.org/wikipedia/commons/d/de/WinSCP_Logo.png">
            <a:extLst>
              <a:ext uri="{FF2B5EF4-FFF2-40B4-BE49-F238E27FC236}">
                <a16:creationId xmlns:a16="http://schemas.microsoft.com/office/drawing/2014/main" id="{E0CFD02F-1FBE-4B0E-BFE1-92EE7CB8D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978" y="2396048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Metalnx Logo">
            <a:extLst>
              <a:ext uri="{FF2B5EF4-FFF2-40B4-BE49-F238E27FC236}">
                <a16:creationId xmlns:a16="http://schemas.microsoft.com/office/drawing/2014/main" id="{07F2489B-4CF6-403E-964E-B9745F788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820" y="2480120"/>
            <a:ext cx="1260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3525E82D-6D2A-49EE-95D4-3D7C4FC636DA}"/>
              </a:ext>
            </a:extLst>
          </p:cNvPr>
          <p:cNvGrpSpPr/>
          <p:nvPr/>
        </p:nvGrpSpPr>
        <p:grpSpPr>
          <a:xfrm>
            <a:off x="3404753" y="1017533"/>
            <a:ext cx="914400" cy="914400"/>
            <a:chOff x="3999113" y="1806203"/>
            <a:chExt cx="914400" cy="91440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57C3F80-0ADD-4258-969D-F2BC6B19A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9113" y="1806203"/>
              <a:ext cx="914400" cy="9144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83018CA-3FBA-4BAB-8FEB-22C06D51B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257403" y="1963039"/>
              <a:ext cx="360000" cy="360000"/>
            </a:xfrm>
            <a:prstGeom prst="rect">
              <a:avLst/>
            </a:prstGeom>
          </p:spPr>
        </p:pic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AA99A23C-FFB4-4E32-A9AE-551A874DAC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181" y="1017533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9C5C471-06E6-4EFF-AF14-EBEB73FD1CF7}"/>
              </a:ext>
            </a:extLst>
          </p:cNvPr>
          <p:cNvSpPr txBox="1"/>
          <p:nvPr/>
        </p:nvSpPr>
        <p:spPr>
          <a:xfrm>
            <a:off x="4436897" y="2501830"/>
            <a:ext cx="1376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/>
              <a:t>PRC-Python API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E96ED7B-E333-486E-B509-7C8450B9A5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0541" y="2404240"/>
            <a:ext cx="432000" cy="432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8CE8C3E-F63E-4934-B829-46D00384742B}"/>
              </a:ext>
            </a:extLst>
          </p:cNvPr>
          <p:cNvSpPr txBox="1"/>
          <p:nvPr/>
        </p:nvSpPr>
        <p:spPr>
          <a:xfrm>
            <a:off x="6815144" y="2846383"/>
            <a:ext cx="881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 err="1"/>
              <a:t>DAVRods</a:t>
            </a:r>
            <a:endParaRPr lang="nl-BE" sz="12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D7E1C6-CD99-491B-94CD-003528EE2815}"/>
              </a:ext>
            </a:extLst>
          </p:cNvPr>
          <p:cNvSpPr txBox="1"/>
          <p:nvPr/>
        </p:nvSpPr>
        <p:spPr>
          <a:xfrm>
            <a:off x="6758639" y="2559241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Cadaver client</a:t>
            </a:r>
            <a:endParaRPr lang="nl-BE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AF87AE-56E6-46BF-A1CA-E0C4554C920B}"/>
              </a:ext>
            </a:extLst>
          </p:cNvPr>
          <p:cNvSpPr txBox="1"/>
          <p:nvPr/>
        </p:nvSpPr>
        <p:spPr>
          <a:xfrm>
            <a:off x="8326525" y="2800216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CentOS7</a:t>
            </a:r>
          </a:p>
          <a:p>
            <a:r>
              <a:rPr lang="en-US" sz="1200" b="1" dirty="0"/>
              <a:t>Ubuntu16</a:t>
            </a:r>
          </a:p>
          <a:p>
            <a:r>
              <a:rPr lang="en-US" sz="1200" b="1" dirty="0"/>
              <a:t>Ubuntu18</a:t>
            </a:r>
          </a:p>
        </p:txBody>
      </p:sp>
      <p:pic>
        <p:nvPicPr>
          <p:cNvPr id="41" name="Picture 4" descr="Metalnx Logo">
            <a:extLst>
              <a:ext uri="{FF2B5EF4-FFF2-40B4-BE49-F238E27FC236}">
                <a16:creationId xmlns:a16="http://schemas.microsoft.com/office/drawing/2014/main" id="{C0358198-7BC1-4913-82FB-1458E22D0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548" y="2810235"/>
            <a:ext cx="1260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D196780-A8AC-4B9D-8EBB-C977CBAE44C6}"/>
              </a:ext>
            </a:extLst>
          </p:cNvPr>
          <p:cNvSpPr txBox="1"/>
          <p:nvPr/>
        </p:nvSpPr>
        <p:spPr>
          <a:xfrm>
            <a:off x="779262" y="3794086"/>
            <a:ext cx="91040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 err="1"/>
              <a:t>References</a:t>
            </a:r>
            <a:r>
              <a:rPr lang="nl-BE" sz="1400" dirty="0"/>
              <a:t>:</a:t>
            </a:r>
          </a:p>
          <a:p>
            <a:endParaRPr lang="nl-BE" sz="1600" dirty="0"/>
          </a:p>
          <a:p>
            <a:r>
              <a:rPr lang="nl-BE" sz="1600" dirty="0"/>
              <a:t>KU Leuven portal: </a:t>
            </a:r>
            <a:r>
              <a:rPr lang="nl-BE" sz="1600" dirty="0">
                <a:hlinkClick r:id="rId10"/>
              </a:rPr>
              <a:t>https://irods-demo.t.icts.kuleuven.be/</a:t>
            </a:r>
            <a:r>
              <a:rPr lang="nl-BE" sz="1600" dirty="0"/>
              <a:t> </a:t>
            </a:r>
          </a:p>
          <a:p>
            <a:r>
              <a:rPr lang="nl-BE" sz="1600" dirty="0" err="1"/>
              <a:t>Metalnx</a:t>
            </a:r>
            <a:r>
              <a:rPr lang="nl-BE" sz="1600" dirty="0"/>
              <a:t>: </a:t>
            </a:r>
            <a:r>
              <a:rPr lang="nl-BE" sz="1600" dirty="0">
                <a:hlinkClick r:id="rId11"/>
              </a:rPr>
              <a:t>https://irods-demo.t.icts.kuleuven.be/metalnx/</a:t>
            </a:r>
            <a:r>
              <a:rPr lang="nl-BE" sz="1600" dirty="0"/>
              <a:t> </a:t>
            </a:r>
          </a:p>
          <a:p>
            <a:r>
              <a:rPr lang="nl-BE" sz="1600" dirty="0" err="1"/>
              <a:t>Cyberduck</a:t>
            </a:r>
            <a:r>
              <a:rPr lang="nl-BE" sz="1600" dirty="0"/>
              <a:t>: </a:t>
            </a:r>
            <a:r>
              <a:rPr lang="nl-BE" sz="1600" dirty="0">
                <a:hlinkClick r:id="rId12"/>
              </a:rPr>
              <a:t>https://cyberduck.io/</a:t>
            </a:r>
            <a:r>
              <a:rPr lang="nl-BE" sz="1600" dirty="0"/>
              <a:t> </a:t>
            </a:r>
          </a:p>
          <a:p>
            <a:r>
              <a:rPr lang="nl-BE" sz="1600" dirty="0" err="1"/>
              <a:t>WinSCP</a:t>
            </a:r>
            <a:r>
              <a:rPr lang="nl-BE" sz="1600" dirty="0"/>
              <a:t>: </a:t>
            </a:r>
            <a:r>
              <a:rPr lang="nl-BE" sz="1600" dirty="0">
                <a:hlinkClick r:id="rId13"/>
              </a:rPr>
              <a:t>https://winscp.net/eng/download.php</a:t>
            </a:r>
            <a:r>
              <a:rPr lang="nl-BE" sz="1600" dirty="0"/>
              <a:t> </a:t>
            </a:r>
          </a:p>
          <a:p>
            <a:r>
              <a:rPr lang="nl-BE" sz="1600" dirty="0" err="1"/>
              <a:t>Cadaver</a:t>
            </a:r>
            <a:r>
              <a:rPr lang="nl-BE" sz="1600" dirty="0"/>
              <a:t> client: </a:t>
            </a:r>
            <a:r>
              <a:rPr lang="nl-BE" sz="1600" dirty="0">
                <a:hlinkClick r:id="rId14"/>
              </a:rPr>
              <a:t>http://www.webdav.org/cadaver/</a:t>
            </a:r>
            <a:r>
              <a:rPr lang="nl-BE" sz="1600" dirty="0"/>
              <a:t> </a:t>
            </a:r>
          </a:p>
          <a:p>
            <a:r>
              <a:rPr lang="nl-BE" sz="1600" dirty="0" err="1"/>
              <a:t>Icommands</a:t>
            </a:r>
            <a:r>
              <a:rPr lang="nl-BE" sz="1600" dirty="0"/>
              <a:t>: </a:t>
            </a:r>
            <a:r>
              <a:rPr lang="nl-BE" sz="1600" dirty="0">
                <a:hlinkClick r:id="rId15"/>
              </a:rPr>
              <a:t>https://irods.org/download/</a:t>
            </a:r>
            <a:r>
              <a:rPr lang="nl-BE" sz="1600" dirty="0"/>
              <a:t> </a:t>
            </a:r>
          </a:p>
          <a:p>
            <a:r>
              <a:rPr lang="nl-BE" sz="1600" dirty="0"/>
              <a:t>Python </a:t>
            </a:r>
            <a:r>
              <a:rPr lang="nl-BE" sz="1600" dirty="0" err="1"/>
              <a:t>iRODS</a:t>
            </a:r>
            <a:r>
              <a:rPr lang="nl-BE" sz="1600" dirty="0"/>
              <a:t> Client (PRC) : </a:t>
            </a:r>
            <a:r>
              <a:rPr lang="nl-BE" sz="1600" dirty="0">
                <a:hlinkClick r:id="rId16"/>
              </a:rPr>
              <a:t>https://github.com/irods/python-irodsclient</a:t>
            </a:r>
            <a:endParaRPr lang="nl-BE" sz="1600" dirty="0"/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30909BE5-EFFD-4F15-BE88-71D658D9B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381" y="1118639"/>
            <a:ext cx="396000" cy="43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7C113F9-F80E-45D5-A5AD-E74A06AF47C3}"/>
              </a:ext>
            </a:extLst>
          </p:cNvPr>
          <p:cNvSpPr txBox="1"/>
          <p:nvPr/>
        </p:nvSpPr>
        <p:spPr>
          <a:xfrm>
            <a:off x="1264082" y="2962935"/>
            <a:ext cx="146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KU Leuven Portal</a:t>
            </a:r>
            <a:endParaRPr lang="nl-BE" sz="1200" b="1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6D29D-619D-43D5-9095-946C9B05D40F}"/>
              </a:ext>
            </a:extLst>
          </p:cNvPr>
          <p:cNvSpPr txBox="1"/>
          <p:nvPr/>
        </p:nvSpPr>
        <p:spPr>
          <a:xfrm>
            <a:off x="9428181" y="3290500"/>
            <a:ext cx="146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KU Leuven Portal</a:t>
            </a:r>
            <a:endParaRPr lang="nl-BE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6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84925"/>
            <a:ext cx="501650" cy="365125"/>
          </a:xfrm>
        </p:spPr>
        <p:txBody>
          <a:bodyPr/>
          <a:lstStyle/>
          <a:p>
            <a:fld id="{CF5A1C33-475D-474A-A037-DDAF3DC7AF09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874901" y="330277"/>
            <a:ext cx="9301704" cy="901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US" sz="4000" dirty="0" err="1">
                <a:ea typeface="Open Sans Extrabold" panose="020B0906030804020204" pitchFamily="34" charset="0"/>
                <a:cs typeface="Open Sans Extrabold" panose="020B0906030804020204" pitchFamily="34" charset="0"/>
              </a:rPr>
              <a:t>Metalnx</a:t>
            </a:r>
            <a:endParaRPr lang="en-US" sz="4000" dirty="0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874901" y="1541043"/>
            <a:ext cx="5404207" cy="2805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sz="2000" dirty="0" err="1"/>
              <a:t>graphical</a:t>
            </a:r>
            <a:r>
              <a:rPr lang="nl-BE" sz="2000" dirty="0"/>
              <a:t> user interface </a:t>
            </a:r>
            <a:r>
              <a:rPr lang="nl-BE" sz="2000" dirty="0" err="1"/>
              <a:t>easiness</a:t>
            </a:r>
            <a:endParaRPr lang="nl-BE" sz="200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sz="2000" dirty="0" err="1"/>
              <a:t>working</a:t>
            </a:r>
            <a:r>
              <a:rPr lang="nl-BE" sz="2000" dirty="0"/>
              <a:t> </a:t>
            </a:r>
            <a:r>
              <a:rPr lang="nl-BE" sz="2000" dirty="0" err="1"/>
              <a:t>with</a:t>
            </a:r>
            <a:r>
              <a:rPr lang="nl-BE" sz="2000" dirty="0"/>
              <a:t> </a:t>
            </a: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data objects/collections</a:t>
            </a:r>
            <a:endParaRPr lang="nl-BE" sz="200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adding metadata to data objects/collections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downloading data objects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permission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 err="1">
                <a:ea typeface="Open Sans Extrabold" panose="020B0906030804020204" pitchFamily="34" charset="0"/>
                <a:cs typeface="Open Sans Extrabold" panose="020B0906030804020204" pitchFamily="34" charset="0"/>
              </a:rPr>
              <a:t>iRODS</a:t>
            </a: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 design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2A4651-0022-4579-A3DE-D5576A3B5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965" y="3223659"/>
            <a:ext cx="630803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8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84925"/>
            <a:ext cx="501650" cy="365125"/>
          </a:xfrm>
        </p:spPr>
        <p:txBody>
          <a:bodyPr/>
          <a:lstStyle/>
          <a:p>
            <a:fld id="{CF5A1C33-475D-474A-A037-DDAF3DC7AF09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874901" y="330277"/>
            <a:ext cx="9301704" cy="901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US" sz="4000" dirty="0" err="1">
                <a:ea typeface="Open Sans Extrabold" panose="020B0906030804020204" pitchFamily="34" charset="0"/>
                <a:cs typeface="Open Sans Extrabold" panose="020B0906030804020204" pitchFamily="34" charset="0"/>
              </a:rPr>
              <a:t>WebDav</a:t>
            </a:r>
            <a:r>
              <a:rPr lang="en-US" sz="4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 client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874901" y="1541043"/>
            <a:ext cx="5404207" cy="2805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sz="2000" dirty="0" err="1"/>
              <a:t>graphical</a:t>
            </a:r>
            <a:r>
              <a:rPr lang="nl-BE" sz="2000" dirty="0"/>
              <a:t> user interface </a:t>
            </a:r>
            <a:r>
              <a:rPr lang="nl-BE" sz="2000" dirty="0" err="1"/>
              <a:t>easiness</a:t>
            </a:r>
            <a:endParaRPr lang="nl-BE" sz="200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sz="2000" dirty="0" err="1"/>
              <a:t>working</a:t>
            </a:r>
            <a:r>
              <a:rPr lang="nl-BE" sz="2000" dirty="0"/>
              <a:t> </a:t>
            </a:r>
            <a:r>
              <a:rPr lang="nl-BE" sz="2000" dirty="0" err="1"/>
              <a:t>with</a:t>
            </a:r>
            <a:r>
              <a:rPr lang="nl-BE" sz="2000" dirty="0"/>
              <a:t> </a:t>
            </a: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data objects/collections</a:t>
            </a:r>
            <a:endParaRPr lang="nl-BE" sz="200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adding metadata to data objects/collections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downloading data objects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permission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 err="1">
                <a:ea typeface="Open Sans Extrabold" panose="020B0906030804020204" pitchFamily="34" charset="0"/>
                <a:cs typeface="Open Sans Extrabold" panose="020B0906030804020204" pitchFamily="34" charset="0"/>
              </a:rPr>
              <a:t>iRODS</a:t>
            </a: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56583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84925"/>
            <a:ext cx="501650" cy="365125"/>
          </a:xfrm>
        </p:spPr>
        <p:txBody>
          <a:bodyPr/>
          <a:lstStyle/>
          <a:p>
            <a:fld id="{CF5A1C33-475D-474A-A037-DDAF3DC7AF09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874901" y="330277"/>
            <a:ext cx="9301704" cy="901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US" sz="4000" dirty="0" err="1">
                <a:ea typeface="Open Sans Extrabold" panose="020B0906030804020204" pitchFamily="34" charset="0"/>
                <a:cs typeface="Open Sans Extrabold" panose="020B0906030804020204" pitchFamily="34" charset="0"/>
              </a:rPr>
              <a:t>icommands</a:t>
            </a:r>
            <a:endParaRPr lang="en-US" sz="4000" dirty="0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873582" y="1552692"/>
            <a:ext cx="9301704" cy="3728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US" sz="2000" dirty="0" err="1">
                <a:latin typeface="Courier New" panose="02070309020205020404" pitchFamily="49" charset="0"/>
                <a:ea typeface="Open Sans Extrabold" panose="020B0906030804020204" pitchFamily="34" charset="0"/>
                <a:cs typeface="Courier New" panose="02070309020205020404" pitchFamily="49" charset="0"/>
              </a:rPr>
              <a:t>iput</a:t>
            </a:r>
            <a:r>
              <a:rPr lang="en-US" sz="2000" dirty="0">
                <a:latin typeface="Courier New" panose="02070309020205020404" pitchFamily="49" charset="0"/>
                <a:ea typeface="Open Sans Extrabold" panose="020B0906030804020204" pitchFamily="34" charset="0"/>
                <a:cs typeface="Courier New" panose="02070309020205020404" pitchFamily="49" charset="0"/>
              </a:rPr>
              <a:t> – </a:t>
            </a:r>
            <a:r>
              <a:rPr lang="en-US" sz="2000" dirty="0" err="1">
                <a:latin typeface="Courier New" panose="02070309020205020404" pitchFamily="49" charset="0"/>
                <a:ea typeface="Open Sans Extrabold" panose="020B0906030804020204" pitchFamily="34" charset="0"/>
                <a:cs typeface="Courier New" panose="02070309020205020404" pitchFamily="49" charset="0"/>
              </a:rPr>
              <a:t>iget</a:t>
            </a:r>
            <a:r>
              <a:rPr lang="en-US" sz="2000" dirty="0">
                <a:latin typeface="Courier New" panose="02070309020205020404" pitchFamily="49" charset="0"/>
                <a:ea typeface="Open Sans Extrabold" panose="020B0906030804020204" pitchFamily="34" charset="0"/>
                <a:cs typeface="Courier New" panose="02070309020205020404" pitchFamily="49" charset="0"/>
              </a:rPr>
              <a:t>- </a:t>
            </a:r>
            <a:r>
              <a:rPr lang="en-US" sz="2000" dirty="0" err="1">
                <a:latin typeface="Courier New" panose="02070309020205020404" pitchFamily="49" charset="0"/>
                <a:ea typeface="Open Sans Extrabold" panose="020B0906030804020204" pitchFamily="34" charset="0"/>
                <a:cs typeface="Courier New" panose="02070309020205020404" pitchFamily="49" charset="0"/>
              </a:rPr>
              <a:t>irsync</a:t>
            </a:r>
            <a:r>
              <a:rPr lang="en-US" sz="2000" dirty="0">
                <a:latin typeface="Courier New" panose="02070309020205020404" pitchFamily="49" charset="0"/>
                <a:ea typeface="Open Sans Extrabold" panose="020B0906030804020204" pitchFamily="34" charset="0"/>
                <a:cs typeface="Courier New" panose="02070309020205020404" pitchFamily="49" charset="0"/>
              </a:rPr>
              <a:t> –</a:t>
            </a:r>
            <a:r>
              <a:rPr lang="en-US" sz="2000" dirty="0" err="1">
                <a:latin typeface="Courier New" panose="02070309020205020404" pitchFamily="49" charset="0"/>
                <a:ea typeface="Open Sans Extrabold" panose="020B0906030804020204" pitchFamily="34" charset="0"/>
                <a:cs typeface="Courier New" panose="02070309020205020404" pitchFamily="49" charset="0"/>
              </a:rPr>
              <a:t>imeta</a:t>
            </a:r>
            <a:r>
              <a:rPr lang="en-US" sz="2000" dirty="0">
                <a:latin typeface="Courier New" panose="02070309020205020404" pitchFamily="49" charset="0"/>
                <a:ea typeface="Open Sans Extrabold" panose="020B0906030804020204" pitchFamily="34" charset="0"/>
                <a:cs typeface="Courier New" panose="02070309020205020404" pitchFamily="49" charset="0"/>
              </a:rPr>
              <a:t>...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endParaRPr lang="en-US" sz="2000" dirty="0">
              <a:latin typeface="Courier New" panose="02070309020205020404" pitchFamily="49" charset="0"/>
              <a:ea typeface="Open Sans Extrabold" panose="020B0906030804020204" pitchFamily="34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uploading/downloading data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adding metadata to data objects/collections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querying based on metadata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deleting data objects/collections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synchronization of data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ACLs to data objects/collections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7C7236-95EE-4D7E-8A41-9B52919F4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850" y="2659569"/>
            <a:ext cx="46291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8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84925"/>
            <a:ext cx="501650" cy="365125"/>
          </a:xfrm>
        </p:spPr>
        <p:txBody>
          <a:bodyPr/>
          <a:lstStyle/>
          <a:p>
            <a:fld id="{CF5A1C33-475D-474A-A037-DDAF3DC7AF09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874901" y="330277"/>
            <a:ext cx="9301704" cy="901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US" sz="4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Python </a:t>
            </a:r>
            <a:r>
              <a:rPr lang="en-US" sz="4000" dirty="0" err="1">
                <a:ea typeface="Open Sans Extrabold" panose="020B0906030804020204" pitchFamily="34" charset="0"/>
                <a:cs typeface="Open Sans Extrabold" panose="020B0906030804020204" pitchFamily="34" charset="0"/>
              </a:rPr>
              <a:t>iRODS</a:t>
            </a:r>
            <a:r>
              <a:rPr lang="en-US" sz="4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 Client (PRC)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873582" y="1552692"/>
            <a:ext cx="9301704" cy="3728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US" sz="2000" dirty="0">
                <a:latin typeface="Courier New" panose="02070309020205020404" pitchFamily="49" charset="0"/>
                <a:ea typeface="Open Sans Extrabold" panose="020B0906030804020204" pitchFamily="34" charset="0"/>
                <a:cs typeface="Courier New" panose="02070309020205020404" pitchFamily="49" charset="0"/>
              </a:rPr>
              <a:t>Python3, python-</a:t>
            </a:r>
            <a:r>
              <a:rPr lang="en-US" sz="2000" dirty="0" err="1">
                <a:latin typeface="Courier New" panose="02070309020205020404" pitchFamily="49" charset="0"/>
                <a:ea typeface="Open Sans Extrabold" panose="020B0906030804020204" pitchFamily="34" charset="0"/>
                <a:cs typeface="Courier New" panose="02070309020205020404" pitchFamily="49" charset="0"/>
              </a:rPr>
              <a:t>irodsclient</a:t>
            </a:r>
            <a:endParaRPr lang="en-US" sz="2000" dirty="0">
              <a:latin typeface="Courier New" panose="02070309020205020404" pitchFamily="49" charset="0"/>
              <a:ea typeface="Open Sans Extrabold" panose="020B0906030804020204" pitchFamily="34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endParaRPr lang="en-US" sz="2000" dirty="0">
              <a:latin typeface="Courier New" panose="02070309020205020404" pitchFamily="49" charset="0"/>
              <a:ea typeface="Open Sans Extrabold" panose="020B0906030804020204" pitchFamily="34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sz="2000" dirty="0" err="1"/>
              <a:t>working</a:t>
            </a:r>
            <a:r>
              <a:rPr lang="nl-BE" sz="2000" dirty="0"/>
              <a:t> </a:t>
            </a:r>
            <a:r>
              <a:rPr lang="nl-BE" sz="2000" dirty="0" err="1"/>
              <a:t>with</a:t>
            </a:r>
            <a:r>
              <a:rPr lang="nl-BE" sz="2000" dirty="0"/>
              <a:t> </a:t>
            </a: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data objects/collections</a:t>
            </a:r>
            <a:endParaRPr lang="nl-BE" sz="200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adding metadata to data objects/collections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querying based on metadata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deleting data objects/collections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listing the disk usage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0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ACLs to data objects/collections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BF145D-20DF-4230-91E1-B6DBF1CA9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78229"/>
            <a:ext cx="6096000" cy="325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30025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330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KU Leuven</vt:lpstr>
      <vt:lpstr>KU Leuven Sedes</vt:lpstr>
      <vt:lpstr>04. Working with iRODS</vt:lpstr>
      <vt:lpstr>Goals of this module</vt:lpstr>
      <vt:lpstr>Clients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2021-04-27T20:20:26Z</dcterms:modified>
</cp:coreProperties>
</file>