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4"/>
  </p:notesMasterIdLst>
  <p:handoutMasterIdLst>
    <p:handoutMasterId r:id="rId15"/>
  </p:handoutMasterIdLst>
  <p:sldIdLst>
    <p:sldId id="261" r:id="rId3"/>
    <p:sldId id="521" r:id="rId4"/>
    <p:sldId id="494" r:id="rId5"/>
    <p:sldId id="517" r:id="rId6"/>
    <p:sldId id="341" r:id="rId7"/>
    <p:sldId id="524" r:id="rId8"/>
    <p:sldId id="462" r:id="rId9"/>
    <p:sldId id="256" r:id="rId10"/>
    <p:sldId id="262" r:id="rId11"/>
    <p:sldId id="522" r:id="rId12"/>
    <p:sldId id="523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77908" autoAdjust="0"/>
  </p:normalViewPr>
  <p:slideViewPr>
    <p:cSldViewPr snapToGrid="0" snapToObjects="1">
      <p:cViewPr varScale="1">
        <p:scale>
          <a:sx n="89" d="100"/>
          <a:sy n="89" d="100"/>
        </p:scale>
        <p:origin x="18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[Tier-1Data-Storage-usage.xlsx]Sheet3!PivotTable2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Tier-1 Data</a:t>
            </a:r>
            <a:r>
              <a:rPr lang="en-US" baseline="0"/>
              <a:t> storage used (netto)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Sheet3!$C$3</c:f>
              <c:strCache>
                <c:ptCount val="1"/>
                <c:pt idx="0">
                  <c:v>Size (TB)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Sheet3!$A$4:$A$7</c:f>
              <c:strCache>
                <c:ptCount val="3"/>
                <c:pt idx="0">
                  <c:v>lt1_d_pilot_002</c:v>
                </c:pt>
                <c:pt idx="1">
                  <c:v>lt1_d_pilot_004</c:v>
                </c:pt>
                <c:pt idx="2">
                  <c:v>lt1_es2020</c:v>
                </c:pt>
              </c:strCache>
            </c:strRef>
          </c:cat>
          <c:val>
            <c:numRef>
              <c:f>Sheet3!$C$4:$C$7</c:f>
              <c:numCache>
                <c:formatCode>General</c:formatCode>
                <c:ptCount val="3"/>
                <c:pt idx="0">
                  <c:v>11.499912265688167</c:v>
                </c:pt>
                <c:pt idx="1">
                  <c:v>3.0733644962310698E-8</c:v>
                </c:pt>
                <c:pt idx="2">
                  <c:v>346875.3117934909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0E-4B6C-A142-5A2DA13F81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393179631"/>
        <c:axId val="220516815"/>
      </c:barChart>
      <c:lineChart>
        <c:grouping val="standar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Number of files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Sheet3!$A$4:$A$7</c:f>
              <c:strCache>
                <c:ptCount val="3"/>
                <c:pt idx="0">
                  <c:v>lt1_d_pilot_002</c:v>
                </c:pt>
                <c:pt idx="1">
                  <c:v>lt1_d_pilot_004</c:v>
                </c:pt>
                <c:pt idx="2">
                  <c:v>lt1_es2020</c:v>
                </c:pt>
              </c:strCache>
            </c:strRef>
          </c:cat>
          <c:val>
            <c:numRef>
              <c:f>Sheet3!$B$4:$B$7</c:f>
              <c:numCache>
                <c:formatCode>General</c:formatCode>
                <c:ptCount val="3"/>
                <c:pt idx="0">
                  <c:v>38580</c:v>
                </c:pt>
                <c:pt idx="1">
                  <c:v>1</c:v>
                </c:pt>
                <c:pt idx="2">
                  <c:v>2152202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0E-4B6C-A142-5A2DA13F81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0675935"/>
        <c:axId val="491336111"/>
      </c:lineChart>
      <c:catAx>
        <c:axId val="393179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220516815"/>
        <c:crosses val="autoZero"/>
        <c:auto val="1"/>
        <c:lblAlgn val="ctr"/>
        <c:lblOffset val="100"/>
        <c:noMultiLvlLbl val="0"/>
      </c:catAx>
      <c:valAx>
        <c:axId val="220516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Size</a:t>
                </a:r>
                <a:r>
                  <a:rPr lang="en-US" baseline="0"/>
                  <a:t> (TB)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393179631"/>
        <c:crosses val="autoZero"/>
        <c:crossBetween val="between"/>
        <c:dispUnits>
          <c:builtInUnit val="thousands"/>
        </c:dispUnits>
      </c:valAx>
      <c:valAx>
        <c:axId val="491336111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files (Millions)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500675935"/>
        <c:crosses val="max"/>
        <c:crossBetween val="between"/>
        <c:dispUnits>
          <c:builtInUnit val="millions"/>
        </c:dispUnits>
      </c:valAx>
      <c:catAx>
        <c:axId val="50067593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9133611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4">
    <c:autoUpdate val="0"/>
  </c:externalData>
  <c:userShapes r:id="rId5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0.15014</cdr:x>
      <cdr:y>0.80341</cdr:y>
    </cdr:from>
    <cdr:to>
      <cdr:x>0.24762</cdr:x>
      <cdr:y>0.91628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9F9E1C6-8968-4F19-A80B-D1D6A493AA41}"/>
            </a:ext>
          </a:extLst>
        </cdr:cNvPr>
        <cdr:cNvSpPr txBox="1"/>
      </cdr:nvSpPr>
      <cdr:spPr>
        <a:xfrm xmlns:a="http://schemas.openxmlformats.org/drawingml/2006/main">
          <a:off x="1248554" y="3768268"/>
          <a:ext cx="810586" cy="5294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b="1" dirty="0"/>
            <a:t>11TB</a:t>
          </a:r>
        </a:p>
        <a:p xmlns:a="http://schemas.openxmlformats.org/drawingml/2006/main">
          <a:r>
            <a:rPr lang="en-US" sz="1400" b="1" dirty="0"/>
            <a:t>38k files</a:t>
          </a:r>
          <a:endParaRPr lang="nl-BE" sz="1400" b="1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26-4-2021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26-4-2021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94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important aspect is that the Tier-1 Data service focus only on storing data during the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 phase of the research data life cycle (that is, when data is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collected and analyzed) and has not yet being published.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[click]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addition, the initial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is restricted to data of research projects that are using the VSC HPC compute infrastructure.</a:t>
            </a: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 aspect of this service is its integration with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institutional or domain specific repositories.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Thanks to this integration researchers will have an easy way to transfer their relevant datasets for publication and further preservation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when applicable ensure open access of the data [click]</a:t>
            </a: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41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469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376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The Getuigenissen project analyses </a:t>
            </a:r>
            <a:r>
              <a:rPr lang="nl-BE" dirty="0" err="1"/>
              <a:t>testimonies</a:t>
            </a:r>
            <a:r>
              <a:rPr lang="nl-BE" dirty="0"/>
              <a:t> of crimes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18th </a:t>
            </a:r>
            <a:r>
              <a:rPr lang="nl-BE" dirty="0" err="1"/>
              <a:t>and</a:t>
            </a:r>
            <a:r>
              <a:rPr lang="nl-BE" dirty="0"/>
              <a:t> 19th </a:t>
            </a:r>
            <a:r>
              <a:rPr lang="nl-BE" dirty="0" err="1"/>
              <a:t>century</a:t>
            </a:r>
            <a:r>
              <a:rPr lang="nl-BE" dirty="0"/>
              <a:t>. </a:t>
            </a:r>
          </a:p>
          <a:p>
            <a:r>
              <a:rPr lang="nl-BE" dirty="0"/>
              <a:t>These </a:t>
            </a:r>
            <a:r>
              <a:rPr lang="nl-BE" dirty="0" err="1"/>
              <a:t>handwritten</a:t>
            </a:r>
            <a:r>
              <a:rPr lang="nl-BE" dirty="0"/>
              <a:t> </a:t>
            </a:r>
            <a:r>
              <a:rPr lang="nl-BE" dirty="0" err="1"/>
              <a:t>documents</a:t>
            </a:r>
            <a:r>
              <a:rPr lang="nl-BE" dirty="0"/>
              <a:t> are </a:t>
            </a:r>
            <a:r>
              <a:rPr lang="nl-BE" dirty="0" err="1"/>
              <a:t>scanned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transcribed</a:t>
            </a:r>
            <a:r>
              <a:rPr lang="nl-BE" dirty="0"/>
              <a:t> (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volunteers</a:t>
            </a:r>
            <a:r>
              <a:rPr lang="nl-BE" dirty="0"/>
              <a:t>, </a:t>
            </a:r>
            <a:r>
              <a:rPr lang="nl-BE" dirty="0" err="1"/>
              <a:t>edited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researchers</a:t>
            </a:r>
            <a:r>
              <a:rPr lang="nl-BE" dirty="0"/>
              <a:t>).</a:t>
            </a:r>
          </a:p>
          <a:p>
            <a:r>
              <a:rPr lang="nl-BE" dirty="0"/>
              <a:t>Scans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transcriptions</a:t>
            </a:r>
            <a:r>
              <a:rPr lang="nl-BE" dirty="0"/>
              <a:t> are </a:t>
            </a:r>
            <a:r>
              <a:rPr lang="nl-BE" dirty="0" err="1"/>
              <a:t>stored</a:t>
            </a:r>
            <a:r>
              <a:rPr lang="nl-BE" dirty="0"/>
              <a:t> in </a:t>
            </a:r>
            <a:r>
              <a:rPr lang="nl-BE" dirty="0" err="1"/>
              <a:t>iRODS</a:t>
            </a:r>
            <a:r>
              <a:rPr lang="nl-BE" dirty="0"/>
              <a:t>.</a:t>
            </a:r>
          </a:p>
          <a:p>
            <a:r>
              <a:rPr lang="nl-BE" dirty="0"/>
              <a:t>Metadata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researchers</a:t>
            </a:r>
            <a:r>
              <a:rPr lang="nl-BE" dirty="0"/>
              <a:t> </a:t>
            </a:r>
            <a:r>
              <a:rPr lang="nl-BE" dirty="0" err="1"/>
              <a:t>already</a:t>
            </a:r>
            <a:r>
              <a:rPr lang="nl-BE" dirty="0"/>
              <a:t> </a:t>
            </a:r>
            <a:r>
              <a:rPr lang="nl-BE" dirty="0" err="1"/>
              <a:t>add</a:t>
            </a:r>
            <a:r>
              <a:rPr lang="nl-BE" dirty="0"/>
              <a:t> are </a:t>
            </a:r>
            <a:r>
              <a:rPr lang="nl-BE" dirty="0" err="1"/>
              <a:t>added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a script, </a:t>
            </a:r>
            <a:r>
              <a:rPr lang="nl-BE" dirty="0" err="1"/>
              <a:t>which</a:t>
            </a:r>
            <a:r>
              <a:rPr lang="nl-BE" dirty="0"/>
              <a:t> </a:t>
            </a:r>
            <a:r>
              <a:rPr lang="nl-BE" dirty="0" err="1"/>
              <a:t>also</a:t>
            </a:r>
            <a:r>
              <a:rPr lang="nl-BE" dirty="0"/>
              <a:t> </a:t>
            </a:r>
            <a:r>
              <a:rPr lang="nl-BE" dirty="0" err="1"/>
              <a:t>builds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appropriate</a:t>
            </a:r>
            <a:r>
              <a:rPr lang="nl-BE" dirty="0"/>
              <a:t> folder </a:t>
            </a:r>
            <a:r>
              <a:rPr lang="nl-BE" dirty="0" err="1"/>
              <a:t>structure</a:t>
            </a:r>
            <a:r>
              <a:rPr lang="nl-BE" dirty="0"/>
              <a:t>.</a:t>
            </a:r>
          </a:p>
          <a:p>
            <a:r>
              <a:rPr lang="nl-BE" dirty="0"/>
              <a:t>The right training data is </a:t>
            </a:r>
            <a:r>
              <a:rPr lang="nl-BE" dirty="0" err="1"/>
              <a:t>selected</a:t>
            </a:r>
            <a:r>
              <a:rPr lang="nl-BE" dirty="0"/>
              <a:t> </a:t>
            </a:r>
            <a:r>
              <a:rPr lang="nl-BE" dirty="0" err="1"/>
              <a:t>based</a:t>
            </a:r>
            <a:r>
              <a:rPr lang="nl-BE" dirty="0"/>
              <a:t> on metadata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copied</a:t>
            </a:r>
            <a:r>
              <a:rPr lang="nl-BE" dirty="0"/>
              <a:t> (Step 1)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cluster,</a:t>
            </a:r>
          </a:p>
          <a:p>
            <a:r>
              <a:rPr lang="nl-BE" dirty="0" err="1"/>
              <a:t>where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is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train a </a:t>
            </a:r>
            <a:r>
              <a:rPr lang="nl-BE" dirty="0" err="1"/>
              <a:t>handwritten</a:t>
            </a:r>
            <a:r>
              <a:rPr lang="nl-BE" dirty="0"/>
              <a:t> </a:t>
            </a:r>
            <a:r>
              <a:rPr lang="nl-BE" dirty="0" err="1"/>
              <a:t>text</a:t>
            </a:r>
            <a:r>
              <a:rPr lang="nl-BE" dirty="0"/>
              <a:t> </a:t>
            </a:r>
            <a:r>
              <a:rPr lang="nl-BE" dirty="0" err="1"/>
              <a:t>recognition</a:t>
            </a:r>
            <a:r>
              <a:rPr lang="nl-BE" dirty="0"/>
              <a:t> model (Step 2).</a:t>
            </a:r>
          </a:p>
          <a:p>
            <a:r>
              <a:rPr lang="nl-BE" dirty="0"/>
              <a:t>The output are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predicted</a:t>
            </a:r>
            <a:r>
              <a:rPr lang="nl-BE" dirty="0"/>
              <a:t> </a:t>
            </a:r>
            <a:r>
              <a:rPr lang="nl-BE" dirty="0" err="1"/>
              <a:t>texts</a:t>
            </a:r>
            <a:r>
              <a:rPr lang="nl-BE" dirty="0"/>
              <a:t> per line.</a:t>
            </a:r>
          </a:p>
          <a:p>
            <a:r>
              <a:rPr lang="nl-BE" dirty="0"/>
              <a:t>These files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stored</a:t>
            </a:r>
            <a:r>
              <a:rPr lang="nl-BE" dirty="0"/>
              <a:t> in </a:t>
            </a:r>
            <a:r>
              <a:rPr lang="nl-BE" dirty="0" err="1"/>
              <a:t>iRODS</a:t>
            </a:r>
            <a:r>
              <a:rPr lang="nl-BE" dirty="0"/>
              <a:t>. (Step 3)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Volunteers</a:t>
            </a:r>
            <a:r>
              <a:rPr lang="nl-BE" dirty="0"/>
              <a:t> have </a:t>
            </a:r>
            <a:r>
              <a:rPr lang="nl-BE" dirty="0" err="1"/>
              <a:t>also</a:t>
            </a:r>
            <a:r>
              <a:rPr lang="nl-BE" dirty="0"/>
              <a:t> made labels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entities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texts</a:t>
            </a:r>
            <a:r>
              <a:rPr lang="nl-BE" dirty="0"/>
              <a:t>, </a:t>
            </a:r>
            <a:r>
              <a:rPr lang="nl-BE" dirty="0" err="1"/>
              <a:t>which</a:t>
            </a:r>
            <a:r>
              <a:rPr lang="nl-BE" dirty="0"/>
              <a:t> are </a:t>
            </a:r>
            <a:r>
              <a:rPr lang="nl-BE" dirty="0" err="1"/>
              <a:t>also</a:t>
            </a:r>
            <a:r>
              <a:rPr lang="nl-BE" dirty="0"/>
              <a:t> in </a:t>
            </a:r>
            <a:r>
              <a:rPr lang="nl-BE" dirty="0" err="1"/>
              <a:t>iRODS</a:t>
            </a:r>
            <a:r>
              <a:rPr lang="nl-BE" dirty="0"/>
              <a:t>.</a:t>
            </a:r>
          </a:p>
          <a:p>
            <a:r>
              <a:rPr lang="nl-BE" dirty="0"/>
              <a:t>The right </a:t>
            </a:r>
            <a:r>
              <a:rPr lang="nl-BE" dirty="0" err="1"/>
              <a:t>texts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labels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selected</a:t>
            </a:r>
            <a:r>
              <a:rPr lang="nl-BE" dirty="0"/>
              <a:t> </a:t>
            </a:r>
            <a:r>
              <a:rPr lang="nl-BE" dirty="0" err="1"/>
              <a:t>based</a:t>
            </a:r>
            <a:r>
              <a:rPr lang="nl-BE" dirty="0"/>
              <a:t> on metadata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copied</a:t>
            </a:r>
            <a:r>
              <a:rPr lang="nl-BE" dirty="0"/>
              <a:t> (step1)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cluster,</a:t>
            </a:r>
          </a:p>
          <a:p>
            <a:r>
              <a:rPr lang="nl-BE" dirty="0" err="1"/>
              <a:t>Where</a:t>
            </a:r>
            <a:r>
              <a:rPr lang="nl-BE" dirty="0"/>
              <a:t> </a:t>
            </a:r>
            <a:r>
              <a:rPr lang="nl-BE" dirty="0" err="1"/>
              <a:t>they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train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Entity</a:t>
            </a:r>
            <a:r>
              <a:rPr lang="nl-BE" dirty="0"/>
              <a:t> </a:t>
            </a:r>
            <a:r>
              <a:rPr lang="nl-BE" dirty="0" err="1"/>
              <a:t>Recognition</a:t>
            </a:r>
            <a:r>
              <a:rPr lang="nl-BE" dirty="0"/>
              <a:t> model (step 2).</a:t>
            </a:r>
          </a:p>
          <a:p>
            <a:r>
              <a:rPr lang="nl-BE" dirty="0"/>
              <a:t>The output are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entities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model </a:t>
            </a:r>
            <a:r>
              <a:rPr lang="nl-BE" dirty="0" err="1"/>
              <a:t>recognizes</a:t>
            </a:r>
            <a:r>
              <a:rPr lang="nl-BE" dirty="0"/>
              <a:t>.</a:t>
            </a:r>
          </a:p>
          <a:p>
            <a:r>
              <a:rPr lang="nl-BE" dirty="0"/>
              <a:t>These files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stored</a:t>
            </a:r>
            <a:r>
              <a:rPr lang="nl-BE" dirty="0"/>
              <a:t> in </a:t>
            </a:r>
            <a:r>
              <a:rPr lang="nl-BE" dirty="0" err="1"/>
              <a:t>iRODS</a:t>
            </a:r>
            <a:r>
              <a:rPr lang="nl-BE" dirty="0"/>
              <a:t>. (Step 3).</a:t>
            </a:r>
          </a:p>
          <a:p>
            <a:r>
              <a:rPr lang="nl-BE" dirty="0"/>
              <a:t>These labels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also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added</a:t>
            </a:r>
            <a:r>
              <a:rPr lang="nl-BE" dirty="0"/>
              <a:t> as metadata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texts</a:t>
            </a:r>
            <a:r>
              <a:rPr lang="nl-BE" dirty="0"/>
              <a:t> </a:t>
            </a:r>
            <a:r>
              <a:rPr lang="nl-BE" dirty="0" err="1"/>
              <a:t>they</a:t>
            </a:r>
            <a:r>
              <a:rPr lang="nl-BE" dirty="0"/>
              <a:t> </a:t>
            </a:r>
            <a:r>
              <a:rPr lang="nl-BE" dirty="0" err="1"/>
              <a:t>belong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.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64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7673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8030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Analyses defects on 3D printers</a:t>
            </a:r>
          </a:p>
          <a:p>
            <a:endParaRPr lang="en-US" dirty="0"/>
          </a:p>
          <a:p>
            <a:r>
              <a:rPr lang="en-US" dirty="0"/>
              <a:t>Images during the printing are collected from 2 different cameras.</a:t>
            </a:r>
          </a:p>
          <a:p>
            <a:r>
              <a:rPr lang="en-US" dirty="0"/>
              <a:t>The images are sent to the Tier-2 Data platform, and metadata to files are added to the </a:t>
            </a:r>
            <a:r>
              <a:rPr lang="en-US" dirty="0" err="1"/>
              <a:t>iRODS</a:t>
            </a:r>
            <a:endParaRPr lang="en-US" dirty="0"/>
          </a:p>
          <a:p>
            <a:r>
              <a:rPr lang="en-US" dirty="0"/>
              <a:t>From different HPC systems a number of ML models will be built based on this data to predict printing defects.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7197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9241498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683E-D0D1-428C-8CCD-7EA26783A848}" type="datetimeFigureOut">
              <a:rPr lang="nl-BE" smtClean="0"/>
              <a:t>26/04/2021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23EB-D539-4D2D-857C-BCBD7A7C7242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720000" y="1349999"/>
            <a:ext cx="1111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81711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6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9AEB-3B61-40DA-93C9-6A90B0CABC81}" type="datetime1">
              <a:rPr lang="nl-BE" smtClean="0"/>
              <a:t>26/04/2021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4E98-BADC-43EF-B68C-A900785218B7}" type="datetime1">
              <a:rPr lang="nl-BE" smtClean="0"/>
              <a:t>26/04/2021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5995-3991-41C4-8A8D-E22DC26039C0}" type="datetime1">
              <a:rPr lang="nl-BE" smtClean="0"/>
              <a:t>26/04/2021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B7A8-A032-42DC-895A-201AC7DB8646}" type="datetime1">
              <a:rPr lang="nl-BE" smtClean="0"/>
              <a:t>26/04/2021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3C95-01B7-442B-9157-08ED36F76F3C}" type="datetime1">
              <a:rPr lang="nl-BE" smtClean="0"/>
              <a:t>26/04/2021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EC57-1E68-4A1D-A551-DCE46BD791C6}" type="datetime1">
              <a:rPr lang="nl-BE" smtClean="0"/>
              <a:t>26/04/2021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88303-CC7E-4D0C-BB25-E38DFC5B13BB}" type="datetime1">
              <a:rPr lang="nl-BE" smtClean="0"/>
              <a:t>26/04/2021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1377-46D8-4210-B7FF-1512E92E466C}" type="datetime1">
              <a:rPr lang="nl-BE" smtClean="0"/>
              <a:t>26/04/2021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2FE4-CC50-43C1-B18E-5643057D1080}" type="datetime1">
              <a:rPr lang="nl-BE" smtClean="0"/>
              <a:t>26/04/2021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D7E1-880B-4291-B19F-A3787A4C00CC}" type="datetime1">
              <a:rPr lang="nl-BE" smtClean="0"/>
              <a:t>26/04/2021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F272EF29-7C63-44F3-9C9A-F68D6821878F}" type="datetime1">
              <a:rPr lang="nl-BE" smtClean="0"/>
              <a:t>26/04/2021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ICTS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98" r:id="rId10"/>
    <p:sldLayoutId id="2147483699" r:id="rId11"/>
    <p:sldLayoutId id="2147483700" r:id="rId12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9EA81302-6EA0-4065-BC26-73D5CB3FD901}" type="datetime1">
              <a:rPr lang="nl-BE" smtClean="0"/>
              <a:t>26/04/2021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ICTS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12" Type="http://schemas.openxmlformats.org/officeDocument/2006/relationships/image" Target="../media/image68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11" Type="http://schemas.openxmlformats.org/officeDocument/2006/relationships/image" Target="../media/image67.png"/><Relationship Id="rId5" Type="http://schemas.openxmlformats.org/officeDocument/2006/relationships/image" Target="../media/image36.png"/><Relationship Id="rId10" Type="http://schemas.openxmlformats.org/officeDocument/2006/relationships/image" Target="../media/image66.png"/><Relationship Id="rId4" Type="http://schemas.openxmlformats.org/officeDocument/2006/relationships/image" Target="../media/image33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9.png"/><Relationship Id="rId18" Type="http://schemas.openxmlformats.org/officeDocument/2006/relationships/image" Target="../media/image71.jpeg"/><Relationship Id="rId3" Type="http://schemas.openxmlformats.org/officeDocument/2006/relationships/image" Target="../media/image31.png"/><Relationship Id="rId21" Type="http://schemas.openxmlformats.org/officeDocument/2006/relationships/image" Target="../media/image74.jpeg"/><Relationship Id="rId7" Type="http://schemas.openxmlformats.org/officeDocument/2006/relationships/image" Target="../media/image34.png"/><Relationship Id="rId12" Type="http://schemas.openxmlformats.org/officeDocument/2006/relationships/image" Target="../media/image10.png"/><Relationship Id="rId17" Type="http://schemas.openxmlformats.org/officeDocument/2006/relationships/image" Target="../media/image70.jpe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9.jpg"/><Relationship Id="rId20" Type="http://schemas.openxmlformats.org/officeDocument/2006/relationships/image" Target="../media/image73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14.png"/><Relationship Id="rId5" Type="http://schemas.openxmlformats.org/officeDocument/2006/relationships/image" Target="../media/image12.png"/><Relationship Id="rId15" Type="http://schemas.openxmlformats.org/officeDocument/2006/relationships/image" Target="../media/image25.png"/><Relationship Id="rId23" Type="http://schemas.openxmlformats.org/officeDocument/2006/relationships/image" Target="../media/image76.png"/><Relationship Id="rId10" Type="http://schemas.openxmlformats.org/officeDocument/2006/relationships/image" Target="../media/image37.tiff"/><Relationship Id="rId19" Type="http://schemas.openxmlformats.org/officeDocument/2006/relationships/image" Target="../media/image72.jpeg"/><Relationship Id="rId4" Type="http://schemas.openxmlformats.org/officeDocument/2006/relationships/image" Target="../media/image32.png"/><Relationship Id="rId9" Type="http://schemas.openxmlformats.org/officeDocument/2006/relationships/image" Target="../media/image36.png"/><Relationship Id="rId14" Type="http://schemas.openxmlformats.org/officeDocument/2006/relationships/image" Target="../media/image40.png"/><Relationship Id="rId22" Type="http://schemas.openxmlformats.org/officeDocument/2006/relationships/image" Target="../media/image75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hyperlink" Target="https://www.flaticon.com/authors/freepik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www.flaticon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jpeg"/><Relationship Id="rId9" Type="http://schemas.openxmlformats.org/officeDocument/2006/relationships/image" Target="../media/image20.jpe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4.png"/><Relationship Id="rId11" Type="http://schemas.openxmlformats.org/officeDocument/2006/relationships/image" Target="../media/image10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12.png"/><Relationship Id="rId9" Type="http://schemas.openxmlformats.org/officeDocument/2006/relationships/image" Target="../media/image37.tiff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svg"/><Relationship Id="rId3" Type="http://schemas.openxmlformats.org/officeDocument/2006/relationships/image" Target="../media/image37.tiff"/><Relationship Id="rId7" Type="http://schemas.openxmlformats.org/officeDocument/2006/relationships/image" Target="../media/image44.sv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11" Type="http://schemas.openxmlformats.org/officeDocument/2006/relationships/image" Target="../media/image48.svg"/><Relationship Id="rId5" Type="http://schemas.openxmlformats.org/officeDocument/2006/relationships/image" Target="../media/image42.sv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svg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microsoft.com/office/2007/relationships/hdphoto" Target="../media/hdphoto2.wdp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21" Type="http://schemas.openxmlformats.org/officeDocument/2006/relationships/image" Target="../media/image65.svg"/><Relationship Id="rId7" Type="http://schemas.openxmlformats.org/officeDocument/2006/relationships/image" Target="../media/image55.png"/><Relationship Id="rId12" Type="http://schemas.openxmlformats.org/officeDocument/2006/relationships/image" Target="../media/image57.png"/><Relationship Id="rId17" Type="http://schemas.openxmlformats.org/officeDocument/2006/relationships/image" Target="../media/image61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0.sv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4.png"/><Relationship Id="rId11" Type="http://schemas.openxmlformats.org/officeDocument/2006/relationships/image" Target="../media/image56.png"/><Relationship Id="rId5" Type="http://schemas.openxmlformats.org/officeDocument/2006/relationships/image" Target="../media/image53.png"/><Relationship Id="rId15" Type="http://schemas.openxmlformats.org/officeDocument/2006/relationships/image" Target="../media/image59.png"/><Relationship Id="rId10" Type="http://schemas.openxmlformats.org/officeDocument/2006/relationships/image" Target="../media/image12.png"/><Relationship Id="rId19" Type="http://schemas.openxmlformats.org/officeDocument/2006/relationships/image" Target="../media/image63.svg"/><Relationship Id="rId4" Type="http://schemas.openxmlformats.org/officeDocument/2006/relationships/image" Target="../media/image52.png"/><Relationship Id="rId9" Type="http://schemas.openxmlformats.org/officeDocument/2006/relationships/image" Target="../media/image32.png"/><Relationship Id="rId1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VSC Tier-1 Data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Cases</a:t>
            </a:r>
          </a:p>
        </p:txBody>
      </p:sp>
      <p:pic>
        <p:nvPicPr>
          <p:cNvPr id="4" name="Picture Placeholder 3" descr="A picture containing text, thread, shawl, pile&#10;&#10;Description automatically generated">
            <a:extLst>
              <a:ext uri="{FF2B5EF4-FFF2-40B4-BE49-F238E27FC236}">
                <a16:creationId xmlns:a16="http://schemas.microsoft.com/office/drawing/2014/main" id="{C7A3C0F7-380D-46E9-9638-1507341142D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339" r="13339"/>
          <a:stretch>
            <a:fillRect/>
          </a:stretch>
        </p:blipFill>
        <p:spPr/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302F62-BA82-473F-B79C-D65A96505DA6}"/>
              </a:ext>
            </a:extLst>
          </p:cNvPr>
          <p:cNvSpPr txBox="1"/>
          <p:nvPr/>
        </p:nvSpPr>
        <p:spPr>
          <a:xfrm>
            <a:off x="7262543" y="5907544"/>
            <a:ext cx="1152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800" dirty="0">
                <a:solidFill>
                  <a:schemeClr val="bg1"/>
                </a:solidFill>
              </a:rPr>
              <a:t>©</a:t>
            </a:r>
            <a:r>
              <a:rPr lang="nl-BE" sz="800" dirty="0" err="1">
                <a:solidFill>
                  <a:schemeClr val="bg1"/>
                </a:solidFill>
              </a:rPr>
              <a:t>CarlesBarcenaRoig</a:t>
            </a:r>
            <a:endParaRPr lang="nl-BE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108">
            <a:extLst>
              <a:ext uri="{FF2B5EF4-FFF2-40B4-BE49-F238E27FC236}">
                <a16:creationId xmlns:a16="http://schemas.microsoft.com/office/drawing/2014/main" id="{963D8F97-4612-44EC-BBE4-EB0FC89321BD}"/>
              </a:ext>
            </a:extLst>
          </p:cNvPr>
          <p:cNvSpPr txBox="1"/>
          <p:nvPr/>
        </p:nvSpPr>
        <p:spPr>
          <a:xfrm>
            <a:off x="639051" y="29510"/>
            <a:ext cx="10653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dirty="0"/>
              <a:t>VIB-Galaxy</a:t>
            </a:r>
            <a:r>
              <a:rPr lang="en-GB" sz="4000" dirty="0"/>
              <a:t> </a:t>
            </a:r>
          </a:p>
        </p:txBody>
      </p:sp>
      <p:sp>
        <p:nvSpPr>
          <p:cNvPr id="123" name="Rounded Rectangle 60">
            <a:extLst>
              <a:ext uri="{FF2B5EF4-FFF2-40B4-BE49-F238E27FC236}">
                <a16:creationId xmlns:a16="http://schemas.microsoft.com/office/drawing/2014/main" id="{7DCCDDEA-195E-4783-ACEE-C4D68730D9C8}"/>
              </a:ext>
            </a:extLst>
          </p:cNvPr>
          <p:cNvSpPr/>
          <p:nvPr/>
        </p:nvSpPr>
        <p:spPr>
          <a:xfrm>
            <a:off x="1645922" y="2793004"/>
            <a:ext cx="3009205" cy="1669905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F4F5FC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125" name="Rounded Rectangle 8">
            <a:extLst>
              <a:ext uri="{FF2B5EF4-FFF2-40B4-BE49-F238E27FC236}">
                <a16:creationId xmlns:a16="http://schemas.microsoft.com/office/drawing/2014/main" id="{1458F324-C0AC-4CBC-B7E6-65E7925E77CD}"/>
              </a:ext>
            </a:extLst>
          </p:cNvPr>
          <p:cNvSpPr/>
          <p:nvPr/>
        </p:nvSpPr>
        <p:spPr>
          <a:xfrm>
            <a:off x="6717791" y="1694369"/>
            <a:ext cx="4043446" cy="3869635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168CA89-5E9C-403D-B216-6EA6E11ECE6E}"/>
              </a:ext>
            </a:extLst>
          </p:cNvPr>
          <p:cNvGrpSpPr/>
          <p:nvPr/>
        </p:nvGrpSpPr>
        <p:grpSpPr>
          <a:xfrm>
            <a:off x="7980512" y="1898334"/>
            <a:ext cx="628698" cy="540000"/>
            <a:chOff x="4099098" y="2508220"/>
            <a:chExt cx="628698" cy="540000"/>
          </a:xfrm>
        </p:grpSpPr>
        <p:sp>
          <p:nvSpPr>
            <p:cNvPr id="141" name="Shape 2834">
              <a:extLst>
                <a:ext uri="{FF2B5EF4-FFF2-40B4-BE49-F238E27FC236}">
                  <a16:creationId xmlns:a16="http://schemas.microsoft.com/office/drawing/2014/main" id="{C454694A-4E7A-4015-9CC1-0975831EA3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22908" y="2508220"/>
              <a:ext cx="540000" cy="54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45" y="1964"/>
                  </a:moveTo>
                  <a:lnTo>
                    <a:pt x="8345" y="1964"/>
                  </a:lnTo>
                  <a:cubicBezTo>
                    <a:pt x="8075" y="1964"/>
                    <a:pt x="7855" y="2184"/>
                    <a:pt x="7855" y="2455"/>
                  </a:cubicBezTo>
                  <a:cubicBezTo>
                    <a:pt x="7855" y="2726"/>
                    <a:pt x="8075" y="2945"/>
                    <a:pt x="8345" y="2945"/>
                  </a:cubicBezTo>
                  <a:lnTo>
                    <a:pt x="19145" y="2945"/>
                  </a:lnTo>
                  <a:cubicBezTo>
                    <a:pt x="19416" y="2945"/>
                    <a:pt x="19636" y="2726"/>
                    <a:pt x="19636" y="2455"/>
                  </a:cubicBezTo>
                  <a:cubicBezTo>
                    <a:pt x="19636" y="2184"/>
                    <a:pt x="19416" y="1964"/>
                    <a:pt x="19145" y="1964"/>
                  </a:cubicBezTo>
                  <a:moveTo>
                    <a:pt x="20618" y="3927"/>
                  </a:moveTo>
                  <a:lnTo>
                    <a:pt x="982" y="3927"/>
                  </a:ln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3927"/>
                    <a:pt x="20618" y="3927"/>
                  </a:cubicBezTo>
                  <a:close/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4909"/>
                  </a:lnTo>
                  <a:lnTo>
                    <a:pt x="20618" y="4909"/>
                  </a:lnTo>
                  <a:cubicBezTo>
                    <a:pt x="20618" y="4909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6382" y="1964"/>
                  </a:moveTo>
                  <a:cubicBezTo>
                    <a:pt x="6111" y="1964"/>
                    <a:pt x="5891" y="2184"/>
                    <a:pt x="5891" y="2455"/>
                  </a:cubicBezTo>
                  <a:cubicBezTo>
                    <a:pt x="5891" y="2726"/>
                    <a:pt x="6111" y="2945"/>
                    <a:pt x="6382" y="2945"/>
                  </a:cubicBezTo>
                  <a:cubicBezTo>
                    <a:pt x="6653" y="2945"/>
                    <a:pt x="6873" y="2726"/>
                    <a:pt x="6873" y="2455"/>
                  </a:cubicBezTo>
                  <a:cubicBezTo>
                    <a:pt x="6873" y="2184"/>
                    <a:pt x="6653" y="1964"/>
                    <a:pt x="6382" y="1964"/>
                  </a:cubicBezTo>
                  <a:moveTo>
                    <a:pt x="4418" y="1964"/>
                  </a:moveTo>
                  <a:cubicBezTo>
                    <a:pt x="4147" y="1964"/>
                    <a:pt x="3927" y="2184"/>
                    <a:pt x="3927" y="2455"/>
                  </a:cubicBezTo>
                  <a:cubicBezTo>
                    <a:pt x="3927" y="2726"/>
                    <a:pt x="4147" y="2945"/>
                    <a:pt x="4418" y="2945"/>
                  </a:cubicBezTo>
                  <a:cubicBezTo>
                    <a:pt x="4689" y="2945"/>
                    <a:pt x="4909" y="2726"/>
                    <a:pt x="4909" y="2455"/>
                  </a:cubicBezTo>
                  <a:cubicBezTo>
                    <a:pt x="4909" y="2184"/>
                    <a:pt x="4689" y="1964"/>
                    <a:pt x="4418" y="1964"/>
                  </a:cubicBezTo>
                  <a:moveTo>
                    <a:pt x="2455" y="1964"/>
                  </a:moveTo>
                  <a:cubicBezTo>
                    <a:pt x="2184" y="1964"/>
                    <a:pt x="1964" y="2184"/>
                    <a:pt x="1964" y="2455"/>
                  </a:cubicBezTo>
                  <a:cubicBezTo>
                    <a:pt x="1964" y="2726"/>
                    <a:pt x="2184" y="2945"/>
                    <a:pt x="2455" y="2945"/>
                  </a:cubicBezTo>
                  <a:cubicBezTo>
                    <a:pt x="2725" y="2945"/>
                    <a:pt x="2945" y="2726"/>
                    <a:pt x="2945" y="2455"/>
                  </a:cubicBezTo>
                  <a:cubicBezTo>
                    <a:pt x="2945" y="2184"/>
                    <a:pt x="2725" y="1964"/>
                    <a:pt x="2455" y="1964"/>
                  </a:cubicBezTo>
                </a:path>
              </a:pathLst>
            </a:custGeom>
            <a:solidFill>
              <a:schemeClr val="accent1"/>
            </a:solidFill>
            <a:ln w="12700">
              <a:solidFill>
                <a:schemeClr val="accent1"/>
              </a:solidFill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BDDB217-FD9E-4D62-8B29-659AD033115F}"/>
                </a:ext>
              </a:extLst>
            </p:cNvPr>
            <p:cNvSpPr txBox="1"/>
            <p:nvPr/>
          </p:nvSpPr>
          <p:spPr>
            <a:xfrm>
              <a:off x="4099098" y="2733992"/>
              <a:ext cx="628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b="1" dirty="0">
                  <a:solidFill>
                    <a:schemeClr val="accent1"/>
                  </a:solidFill>
                </a:rPr>
                <a:t>YODA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56BC13D-1414-4E56-B6AD-CD37C4FD8425}"/>
              </a:ext>
            </a:extLst>
          </p:cNvPr>
          <p:cNvGrpSpPr/>
          <p:nvPr/>
        </p:nvGrpSpPr>
        <p:grpSpPr>
          <a:xfrm>
            <a:off x="8568132" y="1954648"/>
            <a:ext cx="805029" cy="427373"/>
            <a:chOff x="4416162" y="3269276"/>
            <a:chExt cx="805029" cy="427373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0D6EE21C-91EE-4E44-95BD-0B2EEA1A4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7958" y="3269276"/>
              <a:ext cx="676328" cy="427373"/>
            </a:xfrm>
            <a:prstGeom prst="rect">
              <a:avLst/>
            </a:prstGeom>
          </p:spPr>
        </p:pic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C5C74E9-A9EE-46AC-80A6-9E9923576E4E}"/>
                </a:ext>
              </a:extLst>
            </p:cNvPr>
            <p:cNvSpPr txBox="1"/>
            <p:nvPr/>
          </p:nvSpPr>
          <p:spPr>
            <a:xfrm>
              <a:off x="4416162" y="3359851"/>
              <a:ext cx="8050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00" b="1" dirty="0" err="1">
                  <a:solidFill>
                    <a:schemeClr val="bg2"/>
                  </a:solidFill>
                </a:rPr>
                <a:t>icommands</a:t>
              </a:r>
              <a:endParaRPr lang="nl-BE" sz="1000" b="1" dirty="0">
                <a:solidFill>
                  <a:schemeClr val="bg2"/>
                </a:solidFill>
              </a:endParaRPr>
            </a:p>
          </p:txBody>
        </p:sp>
      </p:grpSp>
      <p:pic>
        <p:nvPicPr>
          <p:cNvPr id="149" name="Picture 148">
            <a:extLst>
              <a:ext uri="{FF2B5EF4-FFF2-40B4-BE49-F238E27FC236}">
                <a16:creationId xmlns:a16="http://schemas.microsoft.com/office/drawing/2014/main" id="{99131D1A-7331-4548-88C6-888D02CDB2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792" y="1244931"/>
            <a:ext cx="386385" cy="386385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1EB283A9-6102-4A7E-AA43-C450C1C919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512" y="3259911"/>
            <a:ext cx="1080000" cy="10800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31BC214E-F8ED-4F69-A9CE-818CF346F135}"/>
              </a:ext>
            </a:extLst>
          </p:cNvPr>
          <p:cNvSpPr txBox="1"/>
          <p:nvPr/>
        </p:nvSpPr>
        <p:spPr>
          <a:xfrm>
            <a:off x="1762900" y="2369228"/>
            <a:ext cx="198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accent1"/>
                </a:solidFill>
                <a:latin typeface="+mj-lt"/>
              </a:rPr>
              <a:t>VSC Tier-1 Cloud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EB1D591-42FD-4F2F-8625-1E00C3997D69}"/>
              </a:ext>
            </a:extLst>
          </p:cNvPr>
          <p:cNvGrpSpPr>
            <a:grpSpLocks noChangeAspect="1"/>
          </p:cNvGrpSpPr>
          <p:nvPr/>
        </p:nvGrpSpPr>
        <p:grpSpPr>
          <a:xfrm>
            <a:off x="8968092" y="1253327"/>
            <a:ext cx="1080000" cy="310265"/>
            <a:chOff x="5138011" y="3314212"/>
            <a:chExt cx="2027964" cy="582598"/>
          </a:xfrm>
        </p:grpSpPr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E6E5593E-8CDE-4B57-B053-492A357B2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5367" y="3314212"/>
              <a:ext cx="540000" cy="540000"/>
            </a:xfrm>
            <a:prstGeom prst="rect">
              <a:avLst/>
            </a:prstGeom>
          </p:spPr>
        </p:pic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BA5ED068-48BE-40B8-9256-DA04DFBD7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5975" y="3314212"/>
              <a:ext cx="540000" cy="540000"/>
            </a:xfrm>
            <a:prstGeom prst="rect">
              <a:avLst/>
            </a:prstGeom>
          </p:spPr>
        </p:pic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5B591610-E97D-4EA7-A3F7-27643CAF9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8011" y="3356810"/>
              <a:ext cx="540000" cy="540000"/>
            </a:xfrm>
            <a:prstGeom prst="rect">
              <a:avLst/>
            </a:prstGeom>
          </p:spPr>
        </p:pic>
      </p:grpSp>
      <p:pic>
        <p:nvPicPr>
          <p:cNvPr id="187" name="Picture 4" descr="Metalnx Logo">
            <a:extLst>
              <a:ext uri="{FF2B5EF4-FFF2-40B4-BE49-F238E27FC236}">
                <a16:creationId xmlns:a16="http://schemas.microsoft.com/office/drawing/2014/main" id="{18C3F06B-0F3A-4152-9B06-FE9BFF755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782" y="2078486"/>
            <a:ext cx="914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9D836887-A4FF-4D89-99FE-7045FD424710}"/>
              </a:ext>
            </a:extLst>
          </p:cNvPr>
          <p:cNvSpPr txBox="1"/>
          <p:nvPr/>
        </p:nvSpPr>
        <p:spPr>
          <a:xfrm>
            <a:off x="6941027" y="137236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accent1"/>
                </a:solidFill>
                <a:latin typeface="+mj-lt"/>
              </a:rPr>
              <a:t>Tier-1 Data</a:t>
            </a:r>
          </a:p>
        </p:txBody>
      </p:sp>
      <p:sp>
        <p:nvSpPr>
          <p:cNvPr id="189" name="Right Arrow 66">
            <a:extLst>
              <a:ext uri="{FF2B5EF4-FFF2-40B4-BE49-F238E27FC236}">
                <a16:creationId xmlns:a16="http://schemas.microsoft.com/office/drawing/2014/main" id="{8DF06DDD-A921-4A61-9895-A604EF3D2A14}"/>
              </a:ext>
            </a:extLst>
          </p:cNvPr>
          <p:cNvSpPr/>
          <p:nvPr/>
        </p:nvSpPr>
        <p:spPr>
          <a:xfrm>
            <a:off x="1502865" y="3455999"/>
            <a:ext cx="720000" cy="343912"/>
          </a:xfrm>
          <a:prstGeom prst="rightArrow">
            <a:avLst>
              <a:gd name="adj1" fmla="val 29715"/>
              <a:gd name="adj2" fmla="val 6141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srgbClr val="F4F5FC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190" name="Right Arrow 67">
            <a:extLst>
              <a:ext uri="{FF2B5EF4-FFF2-40B4-BE49-F238E27FC236}">
                <a16:creationId xmlns:a16="http://schemas.microsoft.com/office/drawing/2014/main" id="{3A3790A4-6573-4F1D-9B18-44B81278BC39}"/>
              </a:ext>
            </a:extLst>
          </p:cNvPr>
          <p:cNvSpPr/>
          <p:nvPr/>
        </p:nvSpPr>
        <p:spPr>
          <a:xfrm rot="10800000">
            <a:off x="4966646" y="3650802"/>
            <a:ext cx="1439625" cy="343912"/>
          </a:xfrm>
          <a:prstGeom prst="rightArrow">
            <a:avLst>
              <a:gd name="adj1" fmla="val 29715"/>
              <a:gd name="adj2" fmla="val 6141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srgbClr val="F4F5FC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pic>
        <p:nvPicPr>
          <p:cNvPr id="191" name="Picture 190">
            <a:extLst>
              <a:ext uri="{FF2B5EF4-FFF2-40B4-BE49-F238E27FC236}">
                <a16:creationId xmlns:a16="http://schemas.microsoft.com/office/drawing/2014/main" id="{F189F7B9-7102-4476-96EA-D89B75C0DA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150" y="3143676"/>
            <a:ext cx="1804085" cy="1014249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DF75C906-74C1-40B0-8A55-94974E923D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60" y="3434763"/>
            <a:ext cx="386385" cy="386385"/>
          </a:xfrm>
          <a:prstGeom prst="rect">
            <a:avLst/>
          </a:prstGeom>
        </p:spPr>
      </p:pic>
      <p:sp>
        <p:nvSpPr>
          <p:cNvPr id="193" name="Right Arrow 66">
            <a:extLst>
              <a:ext uri="{FF2B5EF4-FFF2-40B4-BE49-F238E27FC236}">
                <a16:creationId xmlns:a16="http://schemas.microsoft.com/office/drawing/2014/main" id="{298EBF1B-11EA-46A6-82D7-E8D10F7BF81B}"/>
              </a:ext>
            </a:extLst>
          </p:cNvPr>
          <p:cNvSpPr/>
          <p:nvPr/>
        </p:nvSpPr>
        <p:spPr>
          <a:xfrm>
            <a:off x="5043740" y="3409607"/>
            <a:ext cx="1439625" cy="343912"/>
          </a:xfrm>
          <a:prstGeom prst="rightArrow">
            <a:avLst>
              <a:gd name="adj1" fmla="val 29715"/>
              <a:gd name="adj2" fmla="val 6141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srgbClr val="F4F5FC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pic>
        <p:nvPicPr>
          <p:cNvPr id="6" name="Graphic 5" descr="Paper with solid fill">
            <a:extLst>
              <a:ext uri="{FF2B5EF4-FFF2-40B4-BE49-F238E27FC236}">
                <a16:creationId xmlns:a16="http://schemas.microsoft.com/office/drawing/2014/main" id="{62D5DED5-8135-41CD-BF29-F9D0EB6621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16459" y="2884340"/>
            <a:ext cx="540000" cy="540000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B02C5187-548B-433C-8C31-9E4C0C992F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513" y="3218339"/>
            <a:ext cx="1080000" cy="1080000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9F5FFB6-ECE2-4602-A0E8-719A3A3B6C95}"/>
              </a:ext>
            </a:extLst>
          </p:cNvPr>
          <p:cNvSpPr txBox="1"/>
          <p:nvPr/>
        </p:nvSpPr>
        <p:spPr>
          <a:xfrm>
            <a:off x="7616853" y="4538803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b="1" dirty="0"/>
              <a:t>Replica 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ACD0F85-C66D-4C17-B646-5553CB4CE7DF}"/>
              </a:ext>
            </a:extLst>
          </p:cNvPr>
          <p:cNvSpPr txBox="1"/>
          <p:nvPr/>
        </p:nvSpPr>
        <p:spPr>
          <a:xfrm>
            <a:off x="9443543" y="4536236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b="1" dirty="0"/>
              <a:t>Replica 2</a:t>
            </a:r>
          </a:p>
        </p:txBody>
      </p:sp>
    </p:spTree>
    <p:extLst>
      <p:ext uri="{BB962C8B-B14F-4D97-AF65-F5344CB8AC3E}">
        <p14:creationId xmlns:p14="http://schemas.microsoft.com/office/powerpoint/2010/main" val="62061847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89" grpId="0" animBg="1"/>
      <p:bldP spid="190" grpId="0" animBg="1"/>
      <p:bldP spid="19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108">
            <a:extLst>
              <a:ext uri="{FF2B5EF4-FFF2-40B4-BE49-F238E27FC236}">
                <a16:creationId xmlns:a16="http://schemas.microsoft.com/office/drawing/2014/main" id="{963D8F97-4612-44EC-BBE4-EB0FC89321BD}"/>
              </a:ext>
            </a:extLst>
          </p:cNvPr>
          <p:cNvSpPr txBox="1"/>
          <p:nvPr/>
        </p:nvSpPr>
        <p:spPr>
          <a:xfrm>
            <a:off x="639051" y="29510"/>
            <a:ext cx="10653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dirty="0"/>
              <a:t>RAISE AM (</a:t>
            </a:r>
            <a:r>
              <a:rPr lang="nl-BE" sz="4000" dirty="0" err="1"/>
              <a:t>Flanders</a:t>
            </a:r>
            <a:r>
              <a:rPr lang="nl-BE" sz="4000" dirty="0"/>
              <a:t> Make)</a:t>
            </a:r>
            <a:r>
              <a:rPr lang="en-GB" sz="4000" dirty="0"/>
              <a:t> </a:t>
            </a:r>
          </a:p>
        </p:txBody>
      </p:sp>
      <p:sp>
        <p:nvSpPr>
          <p:cNvPr id="41" name="Rounded Rectangle 45">
            <a:extLst>
              <a:ext uri="{FF2B5EF4-FFF2-40B4-BE49-F238E27FC236}">
                <a16:creationId xmlns:a16="http://schemas.microsoft.com/office/drawing/2014/main" id="{8B81BD69-04C8-443F-B5AC-AC2CF7CC63B8}"/>
              </a:ext>
            </a:extLst>
          </p:cNvPr>
          <p:cNvSpPr/>
          <p:nvPr/>
        </p:nvSpPr>
        <p:spPr>
          <a:xfrm>
            <a:off x="7759159" y="1458879"/>
            <a:ext cx="4043446" cy="1526223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2" name="Rounded Rectangle 8">
            <a:extLst>
              <a:ext uri="{FF2B5EF4-FFF2-40B4-BE49-F238E27FC236}">
                <a16:creationId xmlns:a16="http://schemas.microsoft.com/office/drawing/2014/main" id="{766E96BF-EF91-479E-B50A-BEC0FF65F4A6}"/>
              </a:ext>
            </a:extLst>
          </p:cNvPr>
          <p:cNvSpPr/>
          <p:nvPr/>
        </p:nvSpPr>
        <p:spPr>
          <a:xfrm>
            <a:off x="2113521" y="1484477"/>
            <a:ext cx="4043446" cy="3869635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1BDA76F-15A6-4484-BDC2-45F8E843F864}"/>
              </a:ext>
            </a:extLst>
          </p:cNvPr>
          <p:cNvGrpSpPr/>
          <p:nvPr/>
        </p:nvGrpSpPr>
        <p:grpSpPr>
          <a:xfrm>
            <a:off x="3376242" y="1688442"/>
            <a:ext cx="628698" cy="540000"/>
            <a:chOff x="4099098" y="2508220"/>
            <a:chExt cx="628698" cy="540000"/>
          </a:xfrm>
        </p:grpSpPr>
        <p:sp>
          <p:nvSpPr>
            <p:cNvPr id="44" name="Shape 2834">
              <a:extLst>
                <a:ext uri="{FF2B5EF4-FFF2-40B4-BE49-F238E27FC236}">
                  <a16:creationId xmlns:a16="http://schemas.microsoft.com/office/drawing/2014/main" id="{6B95099F-E0AC-4400-B980-58BB0EDE60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22908" y="2508220"/>
              <a:ext cx="540000" cy="54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45" y="1964"/>
                  </a:moveTo>
                  <a:lnTo>
                    <a:pt x="8345" y="1964"/>
                  </a:lnTo>
                  <a:cubicBezTo>
                    <a:pt x="8075" y="1964"/>
                    <a:pt x="7855" y="2184"/>
                    <a:pt x="7855" y="2455"/>
                  </a:cubicBezTo>
                  <a:cubicBezTo>
                    <a:pt x="7855" y="2726"/>
                    <a:pt x="8075" y="2945"/>
                    <a:pt x="8345" y="2945"/>
                  </a:cubicBezTo>
                  <a:lnTo>
                    <a:pt x="19145" y="2945"/>
                  </a:lnTo>
                  <a:cubicBezTo>
                    <a:pt x="19416" y="2945"/>
                    <a:pt x="19636" y="2726"/>
                    <a:pt x="19636" y="2455"/>
                  </a:cubicBezTo>
                  <a:cubicBezTo>
                    <a:pt x="19636" y="2184"/>
                    <a:pt x="19416" y="1964"/>
                    <a:pt x="19145" y="1964"/>
                  </a:cubicBezTo>
                  <a:moveTo>
                    <a:pt x="20618" y="3927"/>
                  </a:moveTo>
                  <a:lnTo>
                    <a:pt x="982" y="3927"/>
                  </a:ln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3927"/>
                    <a:pt x="20618" y="3927"/>
                  </a:cubicBezTo>
                  <a:close/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4909"/>
                  </a:lnTo>
                  <a:lnTo>
                    <a:pt x="20618" y="4909"/>
                  </a:lnTo>
                  <a:cubicBezTo>
                    <a:pt x="20618" y="4909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6382" y="1964"/>
                  </a:moveTo>
                  <a:cubicBezTo>
                    <a:pt x="6111" y="1964"/>
                    <a:pt x="5891" y="2184"/>
                    <a:pt x="5891" y="2455"/>
                  </a:cubicBezTo>
                  <a:cubicBezTo>
                    <a:pt x="5891" y="2726"/>
                    <a:pt x="6111" y="2945"/>
                    <a:pt x="6382" y="2945"/>
                  </a:cubicBezTo>
                  <a:cubicBezTo>
                    <a:pt x="6653" y="2945"/>
                    <a:pt x="6873" y="2726"/>
                    <a:pt x="6873" y="2455"/>
                  </a:cubicBezTo>
                  <a:cubicBezTo>
                    <a:pt x="6873" y="2184"/>
                    <a:pt x="6653" y="1964"/>
                    <a:pt x="6382" y="1964"/>
                  </a:cubicBezTo>
                  <a:moveTo>
                    <a:pt x="4418" y="1964"/>
                  </a:moveTo>
                  <a:cubicBezTo>
                    <a:pt x="4147" y="1964"/>
                    <a:pt x="3927" y="2184"/>
                    <a:pt x="3927" y="2455"/>
                  </a:cubicBezTo>
                  <a:cubicBezTo>
                    <a:pt x="3927" y="2726"/>
                    <a:pt x="4147" y="2945"/>
                    <a:pt x="4418" y="2945"/>
                  </a:cubicBezTo>
                  <a:cubicBezTo>
                    <a:pt x="4689" y="2945"/>
                    <a:pt x="4909" y="2726"/>
                    <a:pt x="4909" y="2455"/>
                  </a:cubicBezTo>
                  <a:cubicBezTo>
                    <a:pt x="4909" y="2184"/>
                    <a:pt x="4689" y="1964"/>
                    <a:pt x="4418" y="1964"/>
                  </a:cubicBezTo>
                  <a:moveTo>
                    <a:pt x="2455" y="1964"/>
                  </a:moveTo>
                  <a:cubicBezTo>
                    <a:pt x="2184" y="1964"/>
                    <a:pt x="1964" y="2184"/>
                    <a:pt x="1964" y="2455"/>
                  </a:cubicBezTo>
                  <a:cubicBezTo>
                    <a:pt x="1964" y="2726"/>
                    <a:pt x="2184" y="2945"/>
                    <a:pt x="2455" y="2945"/>
                  </a:cubicBezTo>
                  <a:cubicBezTo>
                    <a:pt x="2725" y="2945"/>
                    <a:pt x="2945" y="2726"/>
                    <a:pt x="2945" y="2455"/>
                  </a:cubicBezTo>
                  <a:cubicBezTo>
                    <a:pt x="2945" y="2184"/>
                    <a:pt x="2725" y="1964"/>
                    <a:pt x="2455" y="1964"/>
                  </a:cubicBezTo>
                </a:path>
              </a:pathLst>
            </a:custGeom>
            <a:solidFill>
              <a:schemeClr val="accent1"/>
            </a:solidFill>
            <a:ln w="12700">
              <a:solidFill>
                <a:schemeClr val="accent1"/>
              </a:solidFill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A5EC9E8-0F65-40D9-BCAA-C963DB466613}"/>
                </a:ext>
              </a:extLst>
            </p:cNvPr>
            <p:cNvSpPr txBox="1"/>
            <p:nvPr/>
          </p:nvSpPr>
          <p:spPr>
            <a:xfrm>
              <a:off x="4099098" y="2733992"/>
              <a:ext cx="628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b="1" dirty="0">
                  <a:solidFill>
                    <a:schemeClr val="accent1"/>
                  </a:solidFill>
                </a:rPr>
                <a:t>YODA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58F81CA-F4FC-4961-8AEC-E29BD2118F58}"/>
              </a:ext>
            </a:extLst>
          </p:cNvPr>
          <p:cNvGrpSpPr/>
          <p:nvPr/>
        </p:nvGrpSpPr>
        <p:grpSpPr>
          <a:xfrm>
            <a:off x="3963862" y="1744756"/>
            <a:ext cx="805029" cy="427373"/>
            <a:chOff x="4416162" y="3269276"/>
            <a:chExt cx="805029" cy="427373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0E6E6F1F-D3FC-4C82-AF58-62CE9F576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7958" y="3269276"/>
              <a:ext cx="676328" cy="427373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9973DC9-E171-412A-95BC-73D75C7910E2}"/>
                </a:ext>
              </a:extLst>
            </p:cNvPr>
            <p:cNvSpPr txBox="1"/>
            <p:nvPr/>
          </p:nvSpPr>
          <p:spPr>
            <a:xfrm>
              <a:off x="4416162" y="3359851"/>
              <a:ext cx="8050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00" b="1" dirty="0" err="1">
                  <a:solidFill>
                    <a:schemeClr val="bg2"/>
                  </a:solidFill>
                </a:rPr>
                <a:t>icommands</a:t>
              </a:r>
              <a:endParaRPr lang="nl-BE" sz="1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41EF165-C34E-40F7-97A8-B9FA4478E63F}"/>
              </a:ext>
            </a:extLst>
          </p:cNvPr>
          <p:cNvGrpSpPr>
            <a:grpSpLocks noChangeAspect="1"/>
          </p:cNvGrpSpPr>
          <p:nvPr/>
        </p:nvGrpSpPr>
        <p:grpSpPr>
          <a:xfrm>
            <a:off x="2453225" y="3097856"/>
            <a:ext cx="432450" cy="540000"/>
            <a:chOff x="7920017" y="1819959"/>
            <a:chExt cx="742991" cy="927773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616D326-4573-4C30-B15D-69E034635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0017" y="1819959"/>
              <a:ext cx="742991" cy="742991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E3DF541F-A25C-4522-A895-0487AC2BF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63815" y="2603462"/>
              <a:ext cx="655396" cy="144270"/>
            </a:xfrm>
            <a:prstGeom prst="rect">
              <a:avLst/>
            </a:prstGeom>
          </p:spPr>
        </p:pic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7F40FCB0-9344-420E-B4E8-973734B6844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22" y="1035039"/>
            <a:ext cx="386385" cy="386385"/>
          </a:xfrm>
          <a:prstGeom prst="rect">
            <a:avLst/>
          </a:prstGeom>
        </p:spPr>
      </p:pic>
      <p:sp>
        <p:nvSpPr>
          <p:cNvPr id="53" name="Right Arrow 14">
            <a:extLst>
              <a:ext uri="{FF2B5EF4-FFF2-40B4-BE49-F238E27FC236}">
                <a16:creationId xmlns:a16="http://schemas.microsoft.com/office/drawing/2014/main" id="{FC632105-47B5-49A2-AA6A-8CBE8ADA7A1B}"/>
              </a:ext>
            </a:extLst>
          </p:cNvPr>
          <p:cNvSpPr/>
          <p:nvPr/>
        </p:nvSpPr>
        <p:spPr>
          <a:xfrm>
            <a:off x="786018" y="3604657"/>
            <a:ext cx="1332000" cy="839164"/>
          </a:xfrm>
          <a:prstGeom prst="rightArrow">
            <a:avLst>
              <a:gd name="adj1" fmla="val 50000"/>
              <a:gd name="adj2" fmla="val 4321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95F3185-58C4-4721-B1D0-82681FE23720}"/>
              </a:ext>
            </a:extLst>
          </p:cNvPr>
          <p:cNvGrpSpPr/>
          <p:nvPr/>
        </p:nvGrpSpPr>
        <p:grpSpPr>
          <a:xfrm>
            <a:off x="1020086" y="3947286"/>
            <a:ext cx="712692" cy="180000"/>
            <a:chOff x="431683" y="3410438"/>
            <a:chExt cx="712692" cy="180000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8C56797-C3AB-4709-93A2-3B98B14EB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683" y="3410438"/>
              <a:ext cx="180000" cy="18000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E8FB75F-A7F7-49BE-8B2C-13D268280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247" y="3410438"/>
              <a:ext cx="180000" cy="180000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6E25DE95-9E5B-4222-B2FC-4E5572B59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843" y="3410438"/>
              <a:ext cx="180000" cy="180000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87DB3FF-377E-4F25-9DE0-C67B5BFA9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375" y="3410438"/>
              <a:ext cx="180000" cy="180000"/>
            </a:xfrm>
            <a:prstGeom prst="rect">
              <a:avLst/>
            </a:prstGeom>
          </p:spPr>
        </p:pic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3784C418-2E2F-40F2-BA43-D2C5C0C9EDF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578" y="3664239"/>
            <a:ext cx="720000" cy="7200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03934AE8-6B77-4096-8EE0-69A3828513D0}"/>
              </a:ext>
            </a:extLst>
          </p:cNvPr>
          <p:cNvSpPr txBox="1"/>
          <p:nvPr/>
        </p:nvSpPr>
        <p:spPr>
          <a:xfrm>
            <a:off x="2187966" y="4468892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b="1" dirty="0"/>
              <a:t>Landing zone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D2B2A116-9948-4C18-8424-B686B12E094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426" y="2570934"/>
            <a:ext cx="967833" cy="967833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21DF5E2-8695-4367-8A58-27DA64FC6CD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426" y="3900322"/>
            <a:ext cx="967833" cy="96783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BD7C694-C5C2-49B4-82BC-450942747646}"/>
              </a:ext>
            </a:extLst>
          </p:cNvPr>
          <p:cNvSpPr txBox="1"/>
          <p:nvPr/>
        </p:nvSpPr>
        <p:spPr>
          <a:xfrm>
            <a:off x="4866652" y="3610164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b="1" dirty="0"/>
              <a:t>Replica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2958A56-EC69-4747-B2E2-C756847CDDCD}"/>
              </a:ext>
            </a:extLst>
          </p:cNvPr>
          <p:cNvSpPr txBox="1"/>
          <p:nvPr/>
        </p:nvSpPr>
        <p:spPr>
          <a:xfrm>
            <a:off x="4963087" y="4951196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b="1" dirty="0"/>
              <a:t>Replica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E13A2FD-222A-45F3-AFF9-C96A2DD51D1A}"/>
              </a:ext>
            </a:extLst>
          </p:cNvPr>
          <p:cNvSpPr txBox="1"/>
          <p:nvPr/>
        </p:nvSpPr>
        <p:spPr>
          <a:xfrm>
            <a:off x="2184357" y="101007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accent1"/>
                </a:solidFill>
                <a:latin typeface="+mj-lt"/>
              </a:rPr>
              <a:t>Tier-1 Data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C2385B1-FD9A-416E-ABA4-34EAB6C83135}"/>
              </a:ext>
            </a:extLst>
          </p:cNvPr>
          <p:cNvSpPr txBox="1"/>
          <p:nvPr/>
        </p:nvSpPr>
        <p:spPr>
          <a:xfrm>
            <a:off x="7837100" y="984236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accent1"/>
                </a:solidFill>
                <a:latin typeface="+mj-lt"/>
              </a:rPr>
              <a:t>Tier-1 </a:t>
            </a:r>
            <a:r>
              <a:rPr lang="nl-BE" dirty="0" err="1">
                <a:solidFill>
                  <a:schemeClr val="accent1"/>
                </a:solidFill>
                <a:latin typeface="+mj-lt"/>
              </a:rPr>
              <a:t>Compute</a:t>
            </a:r>
            <a:endParaRPr lang="nl-BE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93B8090-F30A-423E-ACEA-77F3452ACB58}"/>
              </a:ext>
            </a:extLst>
          </p:cNvPr>
          <p:cNvGrpSpPr/>
          <p:nvPr/>
        </p:nvGrpSpPr>
        <p:grpSpPr>
          <a:xfrm>
            <a:off x="9640799" y="1768899"/>
            <a:ext cx="1982256" cy="1152235"/>
            <a:chOff x="9751895" y="2789362"/>
            <a:chExt cx="1982256" cy="1152235"/>
          </a:xfrm>
        </p:grpSpPr>
        <p:pic>
          <p:nvPicPr>
            <p:cNvPr id="69" name="Afbeelding 29">
              <a:extLst>
                <a:ext uri="{FF2B5EF4-FFF2-40B4-BE49-F238E27FC236}">
                  <a16:creationId xmlns:a16="http://schemas.microsoft.com/office/drawing/2014/main" id="{269BD9A4-4500-433E-B411-77153245B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791651" y="2789362"/>
              <a:ext cx="1942500" cy="1116937"/>
            </a:xfrm>
            <a:prstGeom prst="roundRect">
              <a:avLst/>
            </a:prstGeom>
            <a:ln w="28575">
              <a:noFill/>
            </a:ln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7995741-9D7B-4A5A-9054-0BC6285B2516}"/>
                </a:ext>
              </a:extLst>
            </p:cNvPr>
            <p:cNvSpPr txBox="1"/>
            <p:nvPr/>
          </p:nvSpPr>
          <p:spPr>
            <a:xfrm>
              <a:off x="9751895" y="3572265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err="1"/>
                <a:t>BrENIAC</a:t>
              </a:r>
              <a:endParaRPr lang="nl-BE" dirty="0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1E5B3DE0-2315-4924-AD75-F9C2C0476B0E}"/>
              </a:ext>
            </a:extLst>
          </p:cNvPr>
          <p:cNvSpPr txBox="1"/>
          <p:nvPr/>
        </p:nvSpPr>
        <p:spPr>
          <a:xfrm>
            <a:off x="2279324" y="2402998"/>
            <a:ext cx="1423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/>
              <a:t>Extract metadata</a:t>
            </a:r>
          </a:p>
          <a:p>
            <a:r>
              <a:rPr lang="nl-BE" sz="1000" dirty="0" err="1"/>
              <a:t>Add</a:t>
            </a:r>
            <a:r>
              <a:rPr lang="nl-BE" sz="1000" dirty="0"/>
              <a:t> </a:t>
            </a:r>
            <a:r>
              <a:rPr lang="nl-BE" sz="1000" dirty="0" err="1"/>
              <a:t>custom</a:t>
            </a:r>
            <a:r>
              <a:rPr lang="nl-BE" sz="1000" dirty="0"/>
              <a:t> metadata</a:t>
            </a:r>
          </a:p>
          <a:p>
            <a:r>
              <a:rPr lang="nl-BE" sz="1000" dirty="0" err="1"/>
              <a:t>Calculate</a:t>
            </a:r>
            <a:r>
              <a:rPr lang="nl-BE" sz="1000" dirty="0"/>
              <a:t> </a:t>
            </a:r>
            <a:r>
              <a:rPr lang="nl-BE" sz="1000" dirty="0" err="1"/>
              <a:t>checksum</a:t>
            </a:r>
            <a:endParaRPr lang="nl-BE" sz="1000" dirty="0"/>
          </a:p>
          <a:p>
            <a:r>
              <a:rPr lang="nl-BE" sz="1000" dirty="0" err="1"/>
              <a:t>Quality</a:t>
            </a:r>
            <a:r>
              <a:rPr lang="nl-BE" sz="1000" dirty="0"/>
              <a:t> control</a:t>
            </a:r>
          </a:p>
          <a:p>
            <a:r>
              <a:rPr lang="nl-BE" sz="800" dirty="0"/>
              <a:t>….</a:t>
            </a:r>
          </a:p>
        </p:txBody>
      </p:sp>
      <p:sp>
        <p:nvSpPr>
          <p:cNvPr id="72" name="Right Arrow 37">
            <a:extLst>
              <a:ext uri="{FF2B5EF4-FFF2-40B4-BE49-F238E27FC236}">
                <a16:creationId xmlns:a16="http://schemas.microsoft.com/office/drawing/2014/main" id="{6E0A6A94-4C22-4AA0-B106-328FA2392312}"/>
              </a:ext>
            </a:extLst>
          </p:cNvPr>
          <p:cNvSpPr/>
          <p:nvPr/>
        </p:nvSpPr>
        <p:spPr>
          <a:xfrm rot="20289026">
            <a:off x="3229285" y="3369171"/>
            <a:ext cx="1439625" cy="343912"/>
          </a:xfrm>
          <a:prstGeom prst="rightArrow">
            <a:avLst>
              <a:gd name="adj1" fmla="val 29715"/>
              <a:gd name="adj2" fmla="val 6141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3" name="Right Arrow 38">
            <a:extLst>
              <a:ext uri="{FF2B5EF4-FFF2-40B4-BE49-F238E27FC236}">
                <a16:creationId xmlns:a16="http://schemas.microsoft.com/office/drawing/2014/main" id="{DD9356B9-355A-427B-BF9D-884BFFE6B108}"/>
              </a:ext>
            </a:extLst>
          </p:cNvPr>
          <p:cNvSpPr/>
          <p:nvPr/>
        </p:nvSpPr>
        <p:spPr>
          <a:xfrm rot="697886">
            <a:off x="3236995" y="4191949"/>
            <a:ext cx="1439625" cy="343912"/>
          </a:xfrm>
          <a:prstGeom prst="rightArrow">
            <a:avLst>
              <a:gd name="adj1" fmla="val 29715"/>
              <a:gd name="adj2" fmla="val 6141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DA1345AE-25F7-4B13-8705-50CA7026A91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473" y="1781813"/>
            <a:ext cx="840047" cy="840047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EBF40D6A-9B38-4712-9BFB-970CEC0539D7}"/>
              </a:ext>
            </a:extLst>
          </p:cNvPr>
          <p:cNvGrpSpPr>
            <a:grpSpLocks noChangeAspect="1"/>
          </p:cNvGrpSpPr>
          <p:nvPr/>
        </p:nvGrpSpPr>
        <p:grpSpPr>
          <a:xfrm>
            <a:off x="6711352" y="2068102"/>
            <a:ext cx="432450" cy="540000"/>
            <a:chOff x="7920017" y="1819959"/>
            <a:chExt cx="742991" cy="927773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93857937-E9F0-4A7E-96F1-E891647F4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0017" y="1819959"/>
              <a:ext cx="742991" cy="742991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3793830B-FDC1-443C-842B-F0404E38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63815" y="2603462"/>
              <a:ext cx="655396" cy="144270"/>
            </a:xfrm>
            <a:prstGeom prst="rect">
              <a:avLst/>
            </a:prstGeom>
          </p:spPr>
        </p:pic>
      </p:grpSp>
      <p:sp>
        <p:nvSpPr>
          <p:cNvPr id="78" name="Right Arrow 43">
            <a:extLst>
              <a:ext uri="{FF2B5EF4-FFF2-40B4-BE49-F238E27FC236}">
                <a16:creationId xmlns:a16="http://schemas.microsoft.com/office/drawing/2014/main" id="{FAD3C6A6-56FF-4CB9-97BE-06467A6742F5}"/>
              </a:ext>
            </a:extLst>
          </p:cNvPr>
          <p:cNvSpPr/>
          <p:nvPr/>
        </p:nvSpPr>
        <p:spPr>
          <a:xfrm>
            <a:off x="6217418" y="3045658"/>
            <a:ext cx="1439625" cy="343912"/>
          </a:xfrm>
          <a:prstGeom prst="rightArrow">
            <a:avLst>
              <a:gd name="adj1" fmla="val 29715"/>
              <a:gd name="adj2" fmla="val 6141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A347158-804C-468D-89DD-D664CDC262E5}"/>
              </a:ext>
            </a:extLst>
          </p:cNvPr>
          <p:cNvSpPr txBox="1"/>
          <p:nvPr/>
        </p:nvSpPr>
        <p:spPr>
          <a:xfrm>
            <a:off x="7852446" y="2658650"/>
            <a:ext cx="1164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800" b="1" dirty="0"/>
              <a:t>HPC Parallel Filesystem</a:t>
            </a:r>
          </a:p>
          <a:p>
            <a:pPr algn="ctr"/>
            <a:r>
              <a:rPr lang="nl-BE" sz="800" b="1" dirty="0"/>
              <a:t>GPFS</a:t>
            </a:r>
          </a:p>
        </p:txBody>
      </p:sp>
      <p:sp>
        <p:nvSpPr>
          <p:cNvPr id="80" name="Right Arrow 46">
            <a:extLst>
              <a:ext uri="{FF2B5EF4-FFF2-40B4-BE49-F238E27FC236}">
                <a16:creationId xmlns:a16="http://schemas.microsoft.com/office/drawing/2014/main" id="{981F8CB8-92F3-442D-A9C8-29BF8B7589C7}"/>
              </a:ext>
            </a:extLst>
          </p:cNvPr>
          <p:cNvSpPr/>
          <p:nvPr/>
        </p:nvSpPr>
        <p:spPr>
          <a:xfrm rot="10800000">
            <a:off x="6217418" y="3353189"/>
            <a:ext cx="1439625" cy="343912"/>
          </a:xfrm>
          <a:prstGeom prst="rightArrow">
            <a:avLst>
              <a:gd name="adj1" fmla="val 29715"/>
              <a:gd name="adj2" fmla="val 6141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3AFE76E-F297-4583-B219-34FD86D6DF5B}"/>
              </a:ext>
            </a:extLst>
          </p:cNvPr>
          <p:cNvSpPr txBox="1"/>
          <p:nvPr/>
        </p:nvSpPr>
        <p:spPr>
          <a:xfrm>
            <a:off x="6453765" y="281047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/>
              <a:t>Stage-in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658DAB7-AE06-4730-8AEB-84B360DEAA12}"/>
              </a:ext>
            </a:extLst>
          </p:cNvPr>
          <p:cNvSpPr txBox="1"/>
          <p:nvPr/>
        </p:nvSpPr>
        <p:spPr>
          <a:xfrm>
            <a:off x="6380026" y="3658564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/>
              <a:t>Stage-out</a:t>
            </a:r>
          </a:p>
        </p:txBody>
      </p:sp>
      <p:sp>
        <p:nvSpPr>
          <p:cNvPr id="83" name="Right Arrow 50">
            <a:extLst>
              <a:ext uri="{FF2B5EF4-FFF2-40B4-BE49-F238E27FC236}">
                <a16:creationId xmlns:a16="http://schemas.microsoft.com/office/drawing/2014/main" id="{7ABD5CDA-D2C7-467A-BE85-08055196EDD5}"/>
              </a:ext>
            </a:extLst>
          </p:cNvPr>
          <p:cNvSpPr/>
          <p:nvPr/>
        </p:nvSpPr>
        <p:spPr>
          <a:xfrm>
            <a:off x="8894275" y="2093346"/>
            <a:ext cx="786279" cy="343912"/>
          </a:xfrm>
          <a:prstGeom prst="rightArrow">
            <a:avLst>
              <a:gd name="adj1" fmla="val 29715"/>
              <a:gd name="adj2" fmla="val 6141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5D944C1-DAF4-4A75-9A7B-8D916F29B85E}"/>
              </a:ext>
            </a:extLst>
          </p:cNvPr>
          <p:cNvGrpSpPr>
            <a:grpSpLocks noChangeAspect="1"/>
          </p:cNvGrpSpPr>
          <p:nvPr/>
        </p:nvGrpSpPr>
        <p:grpSpPr>
          <a:xfrm>
            <a:off x="9099367" y="2380404"/>
            <a:ext cx="432450" cy="540000"/>
            <a:chOff x="7920017" y="1819959"/>
            <a:chExt cx="742991" cy="927773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798A6B7B-4609-44C9-8C62-F0CEF15FA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0017" y="1819959"/>
              <a:ext cx="742991" cy="742991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5C8381B0-C83E-455D-AECC-C0A3CFCB8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63815" y="2603462"/>
              <a:ext cx="655396" cy="144270"/>
            </a:xfrm>
            <a:prstGeom prst="rect">
              <a:avLst/>
            </a:prstGeom>
          </p:spPr>
        </p:pic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D935FAC0-1D5A-4470-9C19-BE175B8392B9}"/>
              </a:ext>
            </a:extLst>
          </p:cNvPr>
          <p:cNvSpPr txBox="1"/>
          <p:nvPr/>
        </p:nvSpPr>
        <p:spPr>
          <a:xfrm>
            <a:off x="8776730" y="1610344"/>
            <a:ext cx="928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dirty="0" err="1"/>
              <a:t>Submit</a:t>
            </a:r>
            <a:r>
              <a:rPr lang="nl-BE" sz="1400" dirty="0"/>
              <a:t> job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7FB2152-2C9E-4AA9-A856-BF74EEB07D31}"/>
              </a:ext>
            </a:extLst>
          </p:cNvPr>
          <p:cNvGrpSpPr>
            <a:grpSpLocks noChangeAspect="1"/>
          </p:cNvGrpSpPr>
          <p:nvPr/>
        </p:nvGrpSpPr>
        <p:grpSpPr>
          <a:xfrm>
            <a:off x="4363822" y="1043435"/>
            <a:ext cx="1080000" cy="310265"/>
            <a:chOff x="5138011" y="3314212"/>
            <a:chExt cx="2027964" cy="582598"/>
          </a:xfrm>
        </p:grpSpPr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93D078F3-851A-47EA-9AEB-692750807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5367" y="3314212"/>
              <a:ext cx="540000" cy="540000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BF42C7F4-ED60-409A-9BFD-725798C54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5975" y="3314212"/>
              <a:ext cx="540000" cy="540000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988E1083-FBE7-42EA-9697-275EC38B5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8011" y="3356810"/>
              <a:ext cx="540000" cy="540000"/>
            </a:xfrm>
            <a:prstGeom prst="rect">
              <a:avLst/>
            </a:prstGeom>
          </p:spPr>
        </p:pic>
      </p:grpSp>
      <p:pic>
        <p:nvPicPr>
          <p:cNvPr id="93" name="Picture 4" descr="Metalnx Logo">
            <a:extLst>
              <a:ext uri="{FF2B5EF4-FFF2-40B4-BE49-F238E27FC236}">
                <a16:creationId xmlns:a16="http://schemas.microsoft.com/office/drawing/2014/main" id="{3C07512F-1D35-4CA2-9414-667EDA08B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512" y="1868594"/>
            <a:ext cx="914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ounded Rectangle 45">
            <a:extLst>
              <a:ext uri="{FF2B5EF4-FFF2-40B4-BE49-F238E27FC236}">
                <a16:creationId xmlns:a16="http://schemas.microsoft.com/office/drawing/2014/main" id="{9B5C195D-5E86-4D64-9671-5868BEDCF844}"/>
              </a:ext>
            </a:extLst>
          </p:cNvPr>
          <p:cNvSpPr/>
          <p:nvPr/>
        </p:nvSpPr>
        <p:spPr>
          <a:xfrm>
            <a:off x="7819651" y="3595757"/>
            <a:ext cx="4043446" cy="2428525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5C2F030-A840-4AF3-B769-1D124CE06DFB}"/>
              </a:ext>
            </a:extLst>
          </p:cNvPr>
          <p:cNvSpPr txBox="1"/>
          <p:nvPr/>
        </p:nvSpPr>
        <p:spPr>
          <a:xfrm>
            <a:off x="7837100" y="3208627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>
                <a:solidFill>
                  <a:schemeClr val="accent1"/>
                </a:solidFill>
                <a:latin typeface="+mj-lt"/>
              </a:rPr>
              <a:t>Other</a:t>
            </a:r>
            <a:r>
              <a:rPr lang="nl-BE" dirty="0">
                <a:solidFill>
                  <a:schemeClr val="accent1"/>
                </a:solidFill>
                <a:latin typeface="+mj-lt"/>
              </a:rPr>
              <a:t> HPC systems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D3746-B3FF-4C6C-B681-B49A7E63138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55174" y="3859063"/>
            <a:ext cx="1132240" cy="757128"/>
          </a:xfrm>
          <a:prstGeom prst="roundRect">
            <a:avLst/>
          </a:prstGeom>
        </p:spPr>
      </p:pic>
      <p:pic>
        <p:nvPicPr>
          <p:cNvPr id="99" name="Picture 115">
            <a:extLst>
              <a:ext uri="{FF2B5EF4-FFF2-40B4-BE49-F238E27FC236}">
                <a16:creationId xmlns:a16="http://schemas.microsoft.com/office/drawing/2014/main" id="{5AC0D9D6-7291-4899-BAA3-CA69DE6B5DF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306" y="4380512"/>
            <a:ext cx="771307" cy="403717"/>
          </a:xfrm>
          <a:prstGeom prst="roundRect">
            <a:avLst/>
          </a:prstGeom>
          <a:ln w="1270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0" name="Picture 116">
            <a:extLst>
              <a:ext uri="{FF2B5EF4-FFF2-40B4-BE49-F238E27FC236}">
                <a16:creationId xmlns:a16="http://schemas.microsoft.com/office/drawing/2014/main" id="{8BD5E0A0-6669-4EC4-86C4-511E7DEBBA73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986" y="4870796"/>
            <a:ext cx="847720" cy="443713"/>
          </a:xfrm>
          <a:prstGeom prst="roundRect">
            <a:avLst/>
          </a:prstGeom>
          <a:ln w="1270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1" name="Picture 118">
            <a:extLst>
              <a:ext uri="{FF2B5EF4-FFF2-40B4-BE49-F238E27FC236}">
                <a16:creationId xmlns:a16="http://schemas.microsoft.com/office/drawing/2014/main" id="{07D6F147-0C4D-4F05-8ABC-BCB00C1EB1BB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312" y="4535470"/>
            <a:ext cx="894213" cy="468048"/>
          </a:xfrm>
          <a:prstGeom prst="roundRect">
            <a:avLst/>
          </a:prstGeom>
          <a:ln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" name="Picture 134">
            <a:extLst>
              <a:ext uri="{FF2B5EF4-FFF2-40B4-BE49-F238E27FC236}">
                <a16:creationId xmlns:a16="http://schemas.microsoft.com/office/drawing/2014/main" id="{DFC3D495-804D-41EF-800C-426E3962B9E1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223" y="5303809"/>
            <a:ext cx="839046" cy="439173"/>
          </a:xfrm>
          <a:prstGeom prst="roundRect">
            <a:avLst/>
          </a:prstGeom>
          <a:ln w="1270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" name="Picture 135">
            <a:extLst>
              <a:ext uri="{FF2B5EF4-FFF2-40B4-BE49-F238E27FC236}">
                <a16:creationId xmlns:a16="http://schemas.microsoft.com/office/drawing/2014/main" id="{404DF80A-C5AB-4163-A1C8-965D50970C61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711" y="5239963"/>
            <a:ext cx="854604" cy="447316"/>
          </a:xfrm>
          <a:prstGeom prst="roundRect">
            <a:avLst/>
          </a:prstGeom>
          <a:ln w="1270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4" name="Picture 161">
            <a:extLst>
              <a:ext uri="{FF2B5EF4-FFF2-40B4-BE49-F238E27FC236}">
                <a16:creationId xmlns:a16="http://schemas.microsoft.com/office/drawing/2014/main" id="{5A9B0E51-842F-4A05-8240-18E98CD0AD40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105" y="4840964"/>
            <a:ext cx="801604" cy="419575"/>
          </a:xfrm>
          <a:prstGeom prst="roundRect">
            <a:avLst>
              <a:gd name="adj" fmla="val 2169"/>
            </a:avLst>
          </a:prstGeom>
          <a:ln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D5671387-09B6-4BD1-9494-5BC8B625DDE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866018" y="5463621"/>
            <a:ext cx="828000" cy="438840"/>
          </a:xfrm>
          <a:prstGeom prst="round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098F66-634E-495F-ADDC-0AC0EBA33D5F}"/>
              </a:ext>
            </a:extLst>
          </p:cNvPr>
          <p:cNvSpPr txBox="1"/>
          <p:nvPr/>
        </p:nvSpPr>
        <p:spPr>
          <a:xfrm>
            <a:off x="9331180" y="3784258"/>
            <a:ext cx="134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VSC Tier-2</a:t>
            </a:r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9CEE6E8-ADD6-434A-BAAE-8B0A4C3DC21E}"/>
              </a:ext>
            </a:extLst>
          </p:cNvPr>
          <p:cNvSpPr txBox="1"/>
          <p:nvPr/>
        </p:nvSpPr>
        <p:spPr>
          <a:xfrm>
            <a:off x="8078781" y="535411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PRACE</a:t>
            </a:r>
            <a:endParaRPr lang="nl-BE" b="1" dirty="0">
              <a:solidFill>
                <a:schemeClr val="accent1"/>
              </a:solidFill>
            </a:endParaRP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33318CBB-BECB-46D1-B5C8-4721A3962804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304110" y="3766879"/>
            <a:ext cx="335264" cy="514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075CF9-CA56-4554-B4BE-D0FDBB70D64A}"/>
              </a:ext>
            </a:extLst>
          </p:cNvPr>
          <p:cNvSpPr txBox="1"/>
          <p:nvPr/>
        </p:nvSpPr>
        <p:spPr>
          <a:xfrm>
            <a:off x="136069" y="4253448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3D printer</a:t>
            </a:r>
          </a:p>
          <a:p>
            <a:r>
              <a:rPr lang="en-US" sz="1200" dirty="0"/>
              <a:t>images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282944908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449363" y="161788"/>
            <a:ext cx="109569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Goal of the pilots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025081" y="3637356"/>
            <a:ext cx="8191587" cy="680484"/>
            <a:chOff x="8909510" y="4022229"/>
            <a:chExt cx="8191587" cy="680484"/>
          </a:xfrm>
        </p:grpSpPr>
        <p:sp>
          <p:nvSpPr>
            <p:cNvPr id="43" name="Oval 42"/>
            <p:cNvSpPr/>
            <p:nvPr/>
          </p:nvSpPr>
          <p:spPr>
            <a:xfrm>
              <a:off x="8909510" y="4022229"/>
              <a:ext cx="680484" cy="68048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787606" y="4179633"/>
              <a:ext cx="7313491" cy="3790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600" b="1" dirty="0"/>
                <a:t>Implement and experiment data management procedures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  <a:ea typeface="Roboto" panose="02000000000000000000" pitchFamily="2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122389" y="6517382"/>
            <a:ext cx="3280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Icons made by </a:t>
            </a:r>
            <a:r>
              <a:rPr lang="en-US" sz="1000" dirty="0" err="1">
                <a:hlinkClick r:id="rId3"/>
              </a:rPr>
              <a:t>Freepik</a:t>
            </a:r>
            <a:r>
              <a:rPr lang="en-US" sz="1000" dirty="0"/>
              <a:t> from </a:t>
            </a:r>
            <a:r>
              <a:rPr lang="en-US" sz="1000" dirty="0" err="1"/>
              <a:t>Flaticon</a:t>
            </a:r>
            <a:r>
              <a:rPr lang="en-US" sz="1000" dirty="0"/>
              <a:t> </a:t>
            </a:r>
            <a:r>
              <a:rPr lang="en-US" sz="1000" dirty="0">
                <a:hlinkClick r:id="rId4"/>
              </a:rPr>
              <a:t>www.flaticon.com</a:t>
            </a:r>
            <a:endParaRPr lang="en-US" sz="1000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1025081" y="1600632"/>
            <a:ext cx="7355910" cy="680484"/>
            <a:chOff x="8909510" y="1985505"/>
            <a:chExt cx="7355910" cy="680484"/>
          </a:xfrm>
        </p:grpSpPr>
        <p:sp>
          <p:nvSpPr>
            <p:cNvPr id="40" name="Rectangle 39"/>
            <p:cNvSpPr/>
            <p:nvPr/>
          </p:nvSpPr>
          <p:spPr>
            <a:xfrm>
              <a:off x="9787606" y="2098839"/>
              <a:ext cx="6477814" cy="3790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600" b="1" dirty="0"/>
                <a:t>Test </a:t>
              </a:r>
              <a:r>
                <a:rPr lang="en-US" sz="1600" b="1" dirty="0" err="1"/>
                <a:t>iRODS</a:t>
              </a:r>
              <a:r>
                <a:rPr lang="en-US" sz="1600" b="1" dirty="0"/>
                <a:t> configuration and capabilities in a real environment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  <a:ea typeface="Roboto" panose="02000000000000000000" pitchFamily="2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8909510" y="1985505"/>
              <a:ext cx="680484" cy="68048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025081" y="2618994"/>
            <a:ext cx="8688148" cy="680484"/>
            <a:chOff x="8909510" y="3003867"/>
            <a:chExt cx="8688148" cy="680484"/>
          </a:xfrm>
        </p:grpSpPr>
        <p:sp>
          <p:nvSpPr>
            <p:cNvPr id="41" name="Oval 40"/>
            <p:cNvSpPr/>
            <p:nvPr/>
          </p:nvSpPr>
          <p:spPr>
            <a:xfrm>
              <a:off x="8909510" y="3003867"/>
              <a:ext cx="680484" cy="68048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787606" y="3159418"/>
              <a:ext cx="7810052" cy="4160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1" dirty="0"/>
                <a:t>Gain experience on the development of </a:t>
              </a:r>
              <a:r>
                <a:rPr lang="en-US" sz="1600" b="1" dirty="0" err="1"/>
                <a:t>iRODS</a:t>
              </a:r>
              <a:r>
                <a:rPr lang="en-US" sz="1600" b="1" dirty="0"/>
                <a:t> rules for a real use case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025081" y="4655718"/>
            <a:ext cx="7446744" cy="680484"/>
            <a:chOff x="8909510" y="5040591"/>
            <a:chExt cx="7446744" cy="680484"/>
          </a:xfrm>
        </p:grpSpPr>
        <p:sp>
          <p:nvSpPr>
            <p:cNvPr id="50" name="Oval 49"/>
            <p:cNvSpPr/>
            <p:nvPr/>
          </p:nvSpPr>
          <p:spPr>
            <a:xfrm>
              <a:off x="8909510" y="5040591"/>
              <a:ext cx="680484" cy="68048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787606" y="5201170"/>
              <a:ext cx="6568648" cy="4160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1" dirty="0"/>
                <a:t>Test interoperability with other repositories and services</a:t>
              </a:r>
            </a:p>
          </p:txBody>
        </p: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443" y="2783907"/>
            <a:ext cx="365760" cy="365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443" y="3766280"/>
            <a:ext cx="365760" cy="3657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8661" l="0" r="100000">
                        <a14:foregroundMark x1="20141" y1="29911" x2="20141" y2="29911"/>
                        <a14:foregroundMark x1="6792" y1="38839" x2="6792" y2="38839"/>
                        <a14:foregroundMark x1="6792" y1="14732" x2="6792" y2="14732"/>
                        <a14:foregroundMark x1="37705" y1="17411" x2="37705" y2="17411"/>
                        <a14:foregroundMark x1="82904" y1="14286" x2="82904" y2="14286"/>
                        <a14:foregroundMark x1="92740" y1="65179" x2="92740" y2="65179"/>
                        <a14:foregroundMark x1="86183" y1="66518" x2="86183" y2="66518"/>
                        <a14:foregroundMark x1="77752" y1="70536" x2="77752" y2="70536"/>
                        <a14:foregroundMark x1="71429" y1="72768" x2="71429" y2="72768"/>
                        <a14:foregroundMark x1="65105" y1="71875" x2="65105" y2="71875"/>
                        <a14:foregroundMark x1="57377" y1="74107" x2="57377" y2="74107"/>
                        <a14:foregroundMark x1="52693" y1="72768" x2="52693" y2="72768"/>
                        <a14:foregroundMark x1="48478" y1="70982" x2="48478" y2="70982"/>
                        <a14:foregroundMark x1="36534" y1="73661" x2="36534" y2="73661"/>
                        <a14:foregroundMark x1="29040" y1="67411" x2="29040" y2="67411"/>
                        <a14:foregroundMark x1="21077" y1="77232" x2="21077" y2="77232"/>
                        <a14:foregroundMark x1="7260" y1="81696" x2="7260" y2="816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3861" y="1803714"/>
            <a:ext cx="522923" cy="274320"/>
          </a:xfrm>
          <a:prstGeom prst="rect">
            <a:avLst/>
          </a:prstGeom>
        </p:spPr>
      </p:pic>
      <p:sp>
        <p:nvSpPr>
          <p:cNvPr id="54" name="Right Arrow 53"/>
          <p:cNvSpPr/>
          <p:nvPr/>
        </p:nvSpPr>
        <p:spPr>
          <a:xfrm rot="10800000">
            <a:off x="1182443" y="4995309"/>
            <a:ext cx="365760" cy="274320"/>
          </a:xfrm>
          <a:prstGeom prst="rightArrow">
            <a:avLst>
              <a:gd name="adj1" fmla="val 29715"/>
              <a:gd name="adj2" fmla="val 61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55" name="Right Arrow 54"/>
          <p:cNvSpPr/>
          <p:nvPr/>
        </p:nvSpPr>
        <p:spPr>
          <a:xfrm>
            <a:off x="1182443" y="4773014"/>
            <a:ext cx="365760" cy="274320"/>
          </a:xfrm>
          <a:prstGeom prst="rightArrow">
            <a:avLst>
              <a:gd name="adj1" fmla="val 29715"/>
              <a:gd name="adj2" fmla="val 61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92307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12691" y="2319629"/>
            <a:ext cx="2965082" cy="2057400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dirty="0">
              <a:ln>
                <a:noFill/>
              </a:ln>
              <a:solidFill>
                <a:srgbClr val="F4F5FC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872836" y="2514611"/>
            <a:ext cx="942515" cy="914400"/>
          </a:xfrm>
          <a:prstGeom prst="ellipse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9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Project </a:t>
            </a:r>
            <a:r>
              <a:rPr kumimoji="0" lang="nl-BE" sz="900" b="1" i="0" u="none" strike="noStrike" kern="1200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proposal</a:t>
            </a:r>
            <a:endParaRPr kumimoji="0" lang="nl-BE" sz="900" b="1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2458568" y="2514611"/>
            <a:ext cx="914400" cy="914400"/>
          </a:xfrm>
          <a:prstGeom prst="ellipse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0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Project start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884828" y="2840702"/>
            <a:ext cx="531159" cy="26221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dirty="0">
              <a:ln>
                <a:noFill/>
              </a:ln>
              <a:solidFill>
                <a:srgbClr val="F4F5FC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7369" y="1737531"/>
            <a:ext cx="1627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Planning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7588" y="3609959"/>
            <a:ext cx="24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000" b="1" i="0" u="none" strike="noStrike" kern="1200" cap="none" spc="0" normalizeH="0" baseline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Data management </a:t>
            </a:r>
            <a:r>
              <a:rPr kumimoji="0" lang="nl-BE" sz="1000" b="1" i="0" u="none" strike="noStrike" kern="1200" cap="none" spc="0" normalizeH="0" baseline="0" dirty="0" err="1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plans</a:t>
            </a:r>
            <a:endParaRPr kumimoji="0" lang="nl-BE" sz="1000" b="1" i="0" u="none" strike="noStrike" kern="1200" cap="none" spc="0" normalizeH="0" baseline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000" b="1" i="0" u="none" strike="noStrike" kern="1200" cap="none" spc="0" normalizeH="0" baseline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Copyright, </a:t>
            </a:r>
            <a:r>
              <a:rPr kumimoji="0" lang="nl-BE" sz="1000" b="1" i="0" u="none" strike="noStrike" kern="1200" cap="none" spc="0" normalizeH="0" baseline="0" dirty="0" err="1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ethics</a:t>
            </a:r>
            <a:r>
              <a:rPr kumimoji="0" lang="nl-BE" sz="1000" b="1" i="0" u="none" strike="noStrike" kern="1200" cap="none" spc="0" normalizeH="0" baseline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, </a:t>
            </a:r>
            <a:r>
              <a:rPr lang="nl-BE" sz="1000" b="1" dirty="0" err="1">
                <a:solidFill>
                  <a:srgbClr val="333639"/>
                </a:solidFill>
                <a:latin typeface="FlandersArtSans-Regular"/>
              </a:rPr>
              <a:t>usage</a:t>
            </a:r>
            <a:r>
              <a:rPr lang="nl-BE" sz="1000" b="1" dirty="0">
                <a:solidFill>
                  <a:srgbClr val="333639"/>
                </a:solidFill>
                <a:latin typeface="FlandersArtSans-Regular"/>
              </a:rPr>
              <a:t> of</a:t>
            </a:r>
            <a:r>
              <a:rPr kumimoji="0" lang="nl-BE" sz="1000" b="1" i="0" u="none" strike="noStrike" kern="1200" cap="none" spc="0" normalizeH="0" baseline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 data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846970" y="1940735"/>
            <a:ext cx="5608" cy="266400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981438" y="2319629"/>
            <a:ext cx="4490207" cy="205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dirty="0">
              <a:ln>
                <a:noFill/>
              </a:ln>
              <a:solidFill>
                <a:srgbClr val="F4F5FC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77265" y="2520216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9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landersArtSans-Regular"/>
              </a:rPr>
              <a:t>Collect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900" b="1" dirty="0" err="1">
                <a:solidFill>
                  <a:srgbClr val="FFFFFF"/>
                </a:solidFill>
                <a:latin typeface="FlandersArtSans-Regular"/>
              </a:rPr>
              <a:t>Create</a:t>
            </a:r>
            <a:endParaRPr kumimoji="0" lang="nl-BE" sz="900" b="1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landersArtSans-Regular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821434" y="2520216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900" b="1" i="0" u="none" strike="noStrike" kern="1200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Use</a:t>
            </a:r>
            <a:endParaRPr kumimoji="0" lang="nl-BE" sz="900" b="1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261142" y="2846308"/>
            <a:ext cx="531159" cy="26221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dirty="0">
              <a:ln>
                <a:noFill/>
              </a:ln>
              <a:solidFill>
                <a:srgbClr val="F4F5FC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47817" y="1737531"/>
            <a:ext cx="3058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Active Research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8037" y="3609959"/>
            <a:ext cx="1835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000" b="1" i="0" u="none" strike="noStrike" kern="1200" cap="none" spc="0" normalizeH="0" baseline="0" dirty="0" err="1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Documentation</a:t>
            </a:r>
            <a:endParaRPr kumimoji="0" lang="nl-BE" sz="1000" b="1" i="0" u="none" strike="noStrike" kern="1200" cap="none" spc="0" normalizeH="0" baseline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000" b="1" i="0" u="none" strike="noStrike" kern="1200" cap="none" spc="0" normalizeH="0" baseline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Metadata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000" b="1" i="0" u="none" strike="noStrike" kern="1200" cap="none" spc="0" normalizeH="0" baseline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Storage en </a:t>
            </a:r>
            <a:r>
              <a:rPr kumimoji="0" lang="nl-BE" sz="1000" b="1" i="0" u="none" strike="noStrike" kern="1200" cap="none" spc="0" normalizeH="0" baseline="0" dirty="0" err="1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backup</a:t>
            </a:r>
            <a:endParaRPr kumimoji="0" lang="nl-BE" sz="1000" b="1" i="0" u="none" strike="noStrike" kern="1200" cap="none" spc="0" normalizeH="0" baseline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000" b="1" i="0" u="none" strike="noStrike" kern="1200" cap="none" spc="0" normalizeH="0" baseline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Access control</a:t>
            </a:r>
          </a:p>
        </p:txBody>
      </p:sp>
      <p:sp>
        <p:nvSpPr>
          <p:cNvPr id="17" name="Oval 16"/>
          <p:cNvSpPr/>
          <p:nvPr/>
        </p:nvSpPr>
        <p:spPr>
          <a:xfrm>
            <a:off x="7365603" y="2520216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9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Analyse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6805311" y="2846308"/>
            <a:ext cx="531159" cy="26221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dirty="0">
              <a:ln>
                <a:noFill/>
              </a:ln>
              <a:solidFill>
                <a:srgbClr val="F4F5FC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8640842" y="1940735"/>
            <a:ext cx="19054" cy="266400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-Right Arrow 19"/>
          <p:cNvSpPr/>
          <p:nvPr/>
        </p:nvSpPr>
        <p:spPr>
          <a:xfrm>
            <a:off x="746312" y="1452282"/>
            <a:ext cx="7913584" cy="285249"/>
          </a:xfrm>
          <a:prstGeom prst="left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srgbClr val="F4F5FC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21" name="Left-Right Arrow 20"/>
          <p:cNvSpPr/>
          <p:nvPr/>
        </p:nvSpPr>
        <p:spPr>
          <a:xfrm>
            <a:off x="8915395" y="1452282"/>
            <a:ext cx="2743200" cy="285249"/>
          </a:xfrm>
          <a:prstGeom prst="left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srgbClr val="F4F5FC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45005" y="1087626"/>
            <a:ext cx="2853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0" u="none" strike="noStrike" kern="1200" cap="none" spc="0" normalizeH="0" baseline="0" dirty="0">
                <a:ln>
                  <a:noFill/>
                </a:ln>
                <a:solidFill>
                  <a:srgbClr val="DB6C30">
                    <a:lumMod val="50000"/>
                  </a:srgbClr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Pre-</a:t>
            </a:r>
            <a:r>
              <a:rPr kumimoji="0" lang="nl-BE" sz="1600" b="1" i="0" u="none" strike="noStrike" kern="1200" cap="none" spc="0" normalizeH="0" baseline="0" dirty="0" err="1">
                <a:ln>
                  <a:noFill/>
                </a:ln>
                <a:solidFill>
                  <a:srgbClr val="DB6C30">
                    <a:lumMod val="50000"/>
                  </a:srgbClr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publication</a:t>
            </a:r>
            <a:r>
              <a:rPr kumimoji="0" lang="nl-BE" sz="1600" b="1" i="0" u="none" strike="noStrike" kern="1200" cap="none" spc="0" normalizeH="0" baseline="0" dirty="0">
                <a:ln>
                  <a:noFill/>
                </a:ln>
                <a:solidFill>
                  <a:srgbClr val="DB6C30">
                    <a:lumMod val="50000"/>
                  </a:srgbClr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/Active Data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51416" y="1105212"/>
            <a:ext cx="3116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0" u="none" strike="noStrike" kern="1200" cap="none" spc="0" normalizeH="0" baseline="0" dirty="0">
                <a:ln>
                  <a:noFill/>
                </a:ln>
                <a:solidFill>
                  <a:srgbClr val="AAB2BD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Post-</a:t>
            </a:r>
            <a:r>
              <a:rPr kumimoji="0" lang="nl-BE" sz="1600" b="1" i="0" u="none" strike="noStrike" kern="1200" cap="none" spc="0" normalizeH="0" baseline="0" dirty="0" err="1">
                <a:ln>
                  <a:noFill/>
                </a:ln>
                <a:solidFill>
                  <a:srgbClr val="AAB2BD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publication</a:t>
            </a:r>
            <a:r>
              <a:rPr kumimoji="0" lang="nl-BE" sz="1600" b="1" i="0" u="none" strike="noStrike" kern="1200" cap="none" spc="0" normalizeH="0" baseline="0" dirty="0">
                <a:ln>
                  <a:noFill/>
                </a:ln>
                <a:solidFill>
                  <a:srgbClr val="AAB2BD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/</a:t>
            </a:r>
            <a:r>
              <a:rPr kumimoji="0" lang="nl-BE" sz="1600" b="1" i="0" u="none" strike="noStrike" kern="1200" cap="none" spc="0" normalizeH="0" baseline="0" dirty="0" err="1">
                <a:ln>
                  <a:noFill/>
                </a:ln>
                <a:solidFill>
                  <a:srgbClr val="AAB2BD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Inactive</a:t>
            </a:r>
            <a:r>
              <a:rPr kumimoji="0" lang="nl-BE" sz="1600" b="1" i="0" u="none" strike="noStrike" kern="1200" cap="none" spc="0" normalizeH="0" baseline="0" dirty="0">
                <a:ln>
                  <a:noFill/>
                </a:ln>
                <a:solidFill>
                  <a:srgbClr val="AAB2BD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 Data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12630" y="1745891"/>
            <a:ext cx="272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1" i="0" u="none" strike="noStrike" kern="1200" cap="none" spc="0" normalizeH="0" baseline="0" dirty="0" err="1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Sharing</a:t>
            </a:r>
            <a:r>
              <a:rPr kumimoji="0" lang="nl-BE" sz="2400" b="1" i="0" u="none" strike="noStrike" kern="1200" cap="none" spc="0" normalizeH="0" baseline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/</a:t>
            </a:r>
            <a:r>
              <a:rPr kumimoji="0" lang="nl-BE" sz="2400" b="1" i="0" u="none" strike="noStrike" kern="1200" cap="none" spc="0" normalizeH="0" baseline="0" dirty="0" err="1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Reuse</a:t>
            </a:r>
            <a:endParaRPr kumimoji="0" lang="nl-BE" sz="2400" b="1" i="0" u="none" strike="noStrike" kern="1200" cap="none" spc="0" normalizeH="0" baseline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945647" y="2319629"/>
            <a:ext cx="2965082" cy="2057400"/>
            <a:chOff x="8945647" y="2319629"/>
            <a:chExt cx="2965082" cy="2057400"/>
          </a:xfrm>
        </p:grpSpPr>
        <p:sp>
          <p:nvSpPr>
            <p:cNvPr id="24" name="Rounded Rectangle 23"/>
            <p:cNvSpPr/>
            <p:nvPr/>
          </p:nvSpPr>
          <p:spPr>
            <a:xfrm>
              <a:off x="8945647" y="2319629"/>
              <a:ext cx="2965082" cy="20574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dirty="0">
                <a:ln>
                  <a:noFill/>
                </a:ln>
                <a:solidFill>
                  <a:srgbClr val="F4F5FC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9133907" y="2514611"/>
              <a:ext cx="914400" cy="914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650" b="1" i="0" u="none" strike="noStrike" kern="1200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Publication</a:t>
              </a:r>
              <a:endParaRPr kumimoji="0" lang="nl-BE" sz="65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0691524" y="2514611"/>
              <a:ext cx="914400" cy="914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900" b="1" i="0" u="none" strike="noStrike" kern="1200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End</a:t>
              </a:r>
              <a:r>
                <a:rPr kumimoji="0" lang="nl-BE" sz="900" b="1" i="0" u="none" strike="noStrike" kern="1200" cap="none" spc="0" normalizeH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 </a:t>
              </a:r>
              <a:r>
                <a:rPr kumimoji="0" lang="nl-BE" sz="900" b="1" i="0" u="none" strike="noStrike" kern="1200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project</a:t>
              </a:r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10117784" y="2840702"/>
              <a:ext cx="531159" cy="262217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dirty="0">
                <a:ln>
                  <a:noFill/>
                </a:ln>
                <a:solidFill>
                  <a:srgbClr val="F4F5FC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130544" y="3526829"/>
              <a:ext cx="20977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000" b="1" i="0" u="none" strike="noStrike" kern="1200" cap="none" spc="0" normalizeH="0" baseline="0" dirty="0" err="1">
                  <a:ln>
                    <a:noFill/>
                  </a:ln>
                  <a:solidFill>
                    <a:srgbClr val="333639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Publication</a:t>
              </a:r>
              <a:endParaRPr kumimoji="0" lang="nl-BE" sz="1000" b="1" i="0" u="none" strike="noStrike" kern="1200" cap="none" spc="0" normalizeH="0" baseline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000" b="1" i="0" u="none" strike="noStrike" kern="1200" cap="none" spc="0" normalizeH="0" baseline="0" dirty="0">
                  <a:ln>
                    <a:noFill/>
                  </a:ln>
                  <a:solidFill>
                    <a:srgbClr val="333639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Link </a:t>
              </a:r>
              <a:r>
                <a:rPr kumimoji="0" lang="nl-BE" sz="1000" b="1" i="0" u="none" strike="noStrike" kern="1200" cap="none" spc="0" normalizeH="0" baseline="0" dirty="0" err="1">
                  <a:ln>
                    <a:noFill/>
                  </a:ln>
                  <a:solidFill>
                    <a:srgbClr val="333639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with</a:t>
              </a:r>
              <a:r>
                <a:rPr kumimoji="0" lang="nl-BE" sz="1000" b="1" i="0" u="none" strike="noStrike" kern="1200" cap="none" spc="0" normalizeH="0" baseline="0" dirty="0">
                  <a:ln>
                    <a:noFill/>
                  </a:ln>
                  <a:solidFill>
                    <a:srgbClr val="333639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 ‘persistent </a:t>
              </a:r>
              <a:r>
                <a:rPr kumimoji="0" lang="nl-BE" sz="1000" b="1" i="0" u="none" strike="noStrike" kern="1200" cap="none" spc="0" normalizeH="0" baseline="0" dirty="0" err="1">
                  <a:ln>
                    <a:noFill/>
                  </a:ln>
                  <a:solidFill>
                    <a:srgbClr val="333639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identifiers</a:t>
              </a:r>
              <a:r>
                <a:rPr kumimoji="0" lang="nl-BE" sz="1000" b="1" i="0" u="none" strike="noStrike" kern="1200" cap="none" spc="0" normalizeH="0" baseline="0" dirty="0">
                  <a:ln>
                    <a:noFill/>
                  </a:ln>
                  <a:solidFill>
                    <a:srgbClr val="333639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’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000" b="1" i="0" u="none" strike="noStrike" kern="1200" cap="none" spc="0" normalizeH="0" baseline="0" dirty="0">
                  <a:ln>
                    <a:noFill/>
                  </a:ln>
                  <a:solidFill>
                    <a:srgbClr val="333639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Discovery</a:t>
              </a:r>
              <a:r>
                <a:rPr kumimoji="0" lang="nl-BE" sz="1000" b="1" i="0" u="none" strike="noStrike" kern="1200" cap="none" spc="0" normalizeH="0" dirty="0">
                  <a:ln>
                    <a:noFill/>
                  </a:ln>
                  <a:solidFill>
                    <a:srgbClr val="333639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 </a:t>
              </a:r>
              <a:r>
                <a:rPr kumimoji="0" lang="nl-BE" sz="1000" b="1" i="0" u="none" strike="noStrike" kern="1200" cap="none" spc="0" normalizeH="0" dirty="0" err="1">
                  <a:ln>
                    <a:noFill/>
                  </a:ln>
                  <a:solidFill>
                    <a:srgbClr val="333639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and</a:t>
              </a:r>
              <a:r>
                <a:rPr kumimoji="0" lang="nl-BE" sz="1000" b="1" i="0" u="none" strike="noStrike" kern="1200" cap="none" spc="0" normalizeH="0" dirty="0">
                  <a:ln>
                    <a:noFill/>
                  </a:ln>
                  <a:solidFill>
                    <a:srgbClr val="333639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 </a:t>
              </a:r>
              <a:r>
                <a:rPr kumimoji="0" lang="nl-BE" sz="1000" b="1" i="0" u="none" strike="noStrike" kern="1200" cap="none" spc="0" normalizeH="0" dirty="0" err="1">
                  <a:ln>
                    <a:noFill/>
                  </a:ln>
                  <a:solidFill>
                    <a:srgbClr val="333639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reusage</a:t>
              </a:r>
              <a:endParaRPr kumimoji="0" lang="nl-BE" sz="1000" b="1" i="0" u="none" strike="noStrike" kern="1200" cap="none" spc="0" normalizeH="0" baseline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000" b="1" i="0" u="none" strike="noStrike" kern="1200" cap="none" spc="0" normalizeH="0" baseline="0" dirty="0">
                  <a:ln>
                    <a:noFill/>
                  </a:ln>
                  <a:solidFill>
                    <a:srgbClr val="333639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Long term </a:t>
              </a:r>
              <a:r>
                <a:rPr kumimoji="0" lang="nl-BE" sz="1000" b="1" i="0" u="none" strike="noStrike" kern="1200" cap="none" spc="0" normalizeH="0" baseline="0" dirty="0" err="1">
                  <a:ln>
                    <a:noFill/>
                  </a:ln>
                  <a:solidFill>
                    <a:srgbClr val="333639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preservation</a:t>
              </a:r>
              <a:endParaRPr kumimoji="0" lang="nl-BE" sz="1000" b="1" i="0" u="none" strike="noStrike" kern="1200" cap="none" spc="0" normalizeH="0" baseline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561" y="3607647"/>
            <a:ext cx="540000" cy="5400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21018" y="3569906"/>
            <a:ext cx="1835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1" i="0" u="none" strike="noStrike" kern="1200" cap="none" spc="0" normalizeH="0" baseline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Share </a:t>
            </a:r>
            <a:r>
              <a:rPr kumimoji="0" lang="nl-BE" sz="1800" b="1" i="0" u="none" strike="noStrike" kern="1200" cap="none" spc="0" normalizeH="0" baseline="0" dirty="0" err="1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with</a:t>
            </a:r>
            <a:endParaRPr kumimoji="0" lang="nl-BE" sz="1800" b="1" i="0" u="none" strike="noStrike" kern="1200" cap="none" spc="0" normalizeH="0" baseline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1" i="0" u="none" strike="noStrike" kern="1200" cap="none" spc="0" normalizeH="0" baseline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collaborators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722941" y="4612479"/>
            <a:ext cx="2469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1" i="0" u="none" strike="noStrike" kern="1200" cap="none" spc="0" normalizeH="0" baseline="0" dirty="0" err="1">
                <a:ln>
                  <a:noFill/>
                </a:ln>
                <a:solidFill>
                  <a:srgbClr val="DB6C30">
                    <a:lumMod val="50000"/>
                  </a:srgbClr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Regional</a:t>
            </a:r>
            <a:r>
              <a:rPr kumimoji="0" lang="nl-BE" sz="1400" b="1" i="0" u="none" strike="noStrike" kern="1200" cap="none" spc="0" normalizeH="0" baseline="0" dirty="0">
                <a:ln>
                  <a:noFill/>
                </a:ln>
                <a:solidFill>
                  <a:srgbClr val="DB6C30">
                    <a:lumMod val="50000"/>
                  </a:srgbClr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 / domain</a:t>
            </a:r>
            <a:r>
              <a:rPr kumimoji="0" lang="nl-BE" sz="1400" b="1" i="0" u="none" strike="noStrike" kern="1200" cap="none" spc="0" normalizeH="0" dirty="0">
                <a:ln>
                  <a:noFill/>
                </a:ln>
                <a:solidFill>
                  <a:srgbClr val="DB6C30">
                    <a:lumMod val="50000"/>
                  </a:srgbClr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 </a:t>
            </a:r>
            <a:r>
              <a:rPr kumimoji="0" lang="nl-BE" sz="1400" b="1" i="0" u="none" strike="noStrike" kern="1200" cap="none" spc="0" normalizeH="0" baseline="0" dirty="0" err="1">
                <a:ln>
                  <a:noFill/>
                </a:ln>
                <a:solidFill>
                  <a:srgbClr val="DB6C30">
                    <a:lumMod val="50000"/>
                  </a:srgbClr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specific</a:t>
            </a:r>
            <a:br>
              <a:rPr kumimoji="0" lang="nl-BE" sz="1400" b="1" i="0" u="none" strike="noStrike" kern="1200" cap="none" spc="0" normalizeH="0" baseline="0" dirty="0">
                <a:ln>
                  <a:noFill/>
                </a:ln>
                <a:solidFill>
                  <a:srgbClr val="DB6C30">
                    <a:lumMod val="50000"/>
                  </a:srgbClr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</a:br>
            <a:r>
              <a:rPr kumimoji="0" lang="nl-BE" sz="1400" b="1" i="0" u="none" strike="noStrike" kern="1200" cap="none" spc="0" normalizeH="0" baseline="0" dirty="0" err="1">
                <a:ln>
                  <a:noFill/>
                </a:ln>
                <a:solidFill>
                  <a:srgbClr val="DB6C30">
                    <a:lumMod val="50000"/>
                  </a:srgbClr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repositories</a:t>
            </a:r>
            <a:endParaRPr kumimoji="0" lang="nl-BE" sz="1400" b="1" i="0" u="none" strike="noStrike" kern="1200" cap="none" spc="0" normalizeH="0" baseline="0" dirty="0">
              <a:ln>
                <a:noFill/>
              </a:ln>
              <a:solidFill>
                <a:srgbClr val="DB6C30">
                  <a:lumMod val="50000"/>
                </a:srgbClr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01241" y="5865937"/>
            <a:ext cx="1494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1" i="0" u="none" strike="noStrike" kern="1200" cap="none" spc="0" normalizeH="0" baseline="0" dirty="0">
                <a:ln>
                  <a:noFill/>
                </a:ln>
                <a:solidFill>
                  <a:srgbClr val="DB6C30">
                    <a:lumMod val="50000"/>
                  </a:srgbClr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Tier-1 </a:t>
            </a:r>
            <a:r>
              <a:rPr kumimoji="0" lang="nl-BE" sz="1400" b="1" i="0" u="none" strike="noStrike" kern="1200" cap="none" spc="0" normalizeH="0" baseline="0" dirty="0" err="1">
                <a:ln>
                  <a:noFill/>
                </a:ln>
                <a:solidFill>
                  <a:srgbClr val="DB6C30">
                    <a:lumMod val="50000"/>
                  </a:srgbClr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Compute</a:t>
            </a:r>
            <a:endParaRPr kumimoji="0" lang="nl-BE" sz="1400" b="1" i="0" u="none" strike="noStrike" kern="1200" cap="none" spc="0" normalizeH="0" baseline="0" dirty="0">
              <a:ln>
                <a:noFill/>
              </a:ln>
              <a:solidFill>
                <a:srgbClr val="DB6C30">
                  <a:lumMod val="50000"/>
                </a:srgbClr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16524" y="5845456"/>
            <a:ext cx="1224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1" i="0" u="none" strike="noStrike" kern="1200" cap="none" spc="0" normalizeH="0" baseline="0" dirty="0">
                <a:ln>
                  <a:noFill/>
                </a:ln>
                <a:solidFill>
                  <a:srgbClr val="DB6C30">
                    <a:lumMod val="50000"/>
                  </a:srgbClr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Tier-1 Cloud</a:t>
            </a:r>
          </a:p>
        </p:txBody>
      </p:sp>
      <p:sp>
        <p:nvSpPr>
          <p:cNvPr id="35" name="Up-Down Arrow 34"/>
          <p:cNvSpPr/>
          <p:nvPr/>
        </p:nvSpPr>
        <p:spPr>
          <a:xfrm rot="3220378">
            <a:off x="5286112" y="5293424"/>
            <a:ext cx="274808" cy="553256"/>
          </a:xfrm>
          <a:prstGeom prst="up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dirty="0">
              <a:ln>
                <a:noFill/>
              </a:ln>
              <a:solidFill>
                <a:srgbClr val="F4F5FC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36" name="Up-Down Arrow 35"/>
          <p:cNvSpPr/>
          <p:nvPr/>
        </p:nvSpPr>
        <p:spPr>
          <a:xfrm rot="-3240000">
            <a:off x="6874217" y="5259148"/>
            <a:ext cx="274808" cy="554400"/>
          </a:xfrm>
          <a:prstGeom prst="up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dirty="0">
              <a:ln>
                <a:noFill/>
              </a:ln>
              <a:solidFill>
                <a:srgbClr val="F4F5FC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07446" y="5271127"/>
            <a:ext cx="716392" cy="52322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1400" b="1" dirty="0">
                <a:solidFill>
                  <a:schemeClr val="accent1">
                    <a:lumMod val="50000"/>
                  </a:schemeClr>
                </a:solidFill>
              </a:rPr>
              <a:t>HPC </a:t>
            </a:r>
          </a:p>
          <a:p>
            <a:pPr algn="ctr"/>
            <a:r>
              <a:rPr lang="nl-BE" sz="1400" b="1" dirty="0">
                <a:solidFill>
                  <a:schemeClr val="accent1">
                    <a:lumMod val="50000"/>
                  </a:schemeClr>
                </a:solidFill>
              </a:rPr>
              <a:t>users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84" y="4563885"/>
            <a:ext cx="756212" cy="314198"/>
          </a:xfrm>
          <a:prstGeom prst="rect">
            <a:avLst/>
          </a:prstGeom>
        </p:spPr>
      </p:pic>
      <p:pic>
        <p:nvPicPr>
          <p:cNvPr id="41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632" y="4633428"/>
            <a:ext cx="1065761" cy="234602"/>
          </a:xfrm>
          <a:prstGeom prst="rect">
            <a:avLst/>
          </a:prstGeom>
        </p:spPr>
      </p:pic>
      <p:pic>
        <p:nvPicPr>
          <p:cNvPr id="42" name="Picture 11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803" y="5584229"/>
            <a:ext cx="548640" cy="548640"/>
          </a:xfrm>
          <a:prstGeom prst="rect">
            <a:avLst/>
          </a:prstGeom>
        </p:spPr>
      </p:pic>
      <p:pic>
        <p:nvPicPr>
          <p:cNvPr id="46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824" y="4552734"/>
            <a:ext cx="548640" cy="548640"/>
          </a:xfrm>
          <a:prstGeom prst="rect">
            <a:avLst/>
          </a:prstGeom>
        </p:spPr>
      </p:pic>
      <p:sp>
        <p:nvSpPr>
          <p:cNvPr id="47" name="TextBox 31"/>
          <p:cNvSpPr txBox="1"/>
          <p:nvPr/>
        </p:nvSpPr>
        <p:spPr>
          <a:xfrm>
            <a:off x="5501658" y="4915020"/>
            <a:ext cx="1774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1" i="0" u="none" strike="noStrike" kern="1200" cap="none" spc="0" normalizeH="0" baseline="0" dirty="0">
                <a:ln>
                  <a:noFill/>
                </a:ln>
                <a:solidFill>
                  <a:srgbClr val="DB6C30">
                    <a:lumMod val="50000"/>
                  </a:srgbClr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VSC Tier-1 Data</a:t>
            </a:r>
          </a:p>
        </p:txBody>
      </p:sp>
      <p:sp>
        <p:nvSpPr>
          <p:cNvPr id="48" name="TextBox 31"/>
          <p:cNvSpPr txBox="1"/>
          <p:nvPr/>
        </p:nvSpPr>
        <p:spPr>
          <a:xfrm>
            <a:off x="9679035" y="5664037"/>
            <a:ext cx="23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1" i="0" u="none" strike="noStrike" kern="1200" cap="none" spc="0" normalizeH="0" baseline="0" dirty="0" err="1">
                <a:ln>
                  <a:noFill/>
                </a:ln>
                <a:solidFill>
                  <a:srgbClr val="DB6C30">
                    <a:lumMod val="50000"/>
                  </a:srgbClr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Institutional</a:t>
            </a:r>
            <a:r>
              <a:rPr kumimoji="0" lang="nl-BE" sz="1400" b="1" i="0" u="none" strike="noStrike" kern="1200" cap="none" spc="0" normalizeH="0" baseline="0" dirty="0">
                <a:ln>
                  <a:noFill/>
                </a:ln>
                <a:solidFill>
                  <a:srgbClr val="DB6C30">
                    <a:lumMod val="50000"/>
                  </a:srgbClr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 </a:t>
            </a:r>
            <a:r>
              <a:rPr kumimoji="0" lang="nl-BE" sz="1400" b="1" i="0" u="none" strike="noStrike" kern="1200" cap="none" spc="0" normalizeH="0" baseline="0" dirty="0" err="1">
                <a:ln>
                  <a:noFill/>
                </a:ln>
                <a:solidFill>
                  <a:srgbClr val="DB6C30">
                    <a:lumMod val="50000"/>
                  </a:srgbClr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repositories</a:t>
            </a:r>
            <a:endParaRPr kumimoji="0" lang="nl-BE" sz="1400" b="1" i="0" u="none" strike="noStrike" kern="1200" cap="none" spc="0" normalizeH="0" baseline="0" dirty="0">
              <a:ln>
                <a:noFill/>
              </a:ln>
              <a:solidFill>
                <a:srgbClr val="DB6C30">
                  <a:lumMod val="50000"/>
                </a:srgbClr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3" name="Pijl-links en -rechts 2"/>
          <p:cNvSpPr/>
          <p:nvPr/>
        </p:nvSpPr>
        <p:spPr>
          <a:xfrm rot="885514">
            <a:off x="7706300" y="5625944"/>
            <a:ext cx="1439503" cy="242166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9" name="Pijl-links en -rechts 48"/>
          <p:cNvSpPr/>
          <p:nvPr/>
        </p:nvSpPr>
        <p:spPr>
          <a:xfrm rot="20731943" flipV="1">
            <a:off x="7651631" y="4891034"/>
            <a:ext cx="1410538" cy="233183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0" name="TextBox 55"/>
          <p:cNvSpPr txBox="1"/>
          <p:nvPr/>
        </p:nvSpPr>
        <p:spPr bwMode="auto">
          <a:xfrm>
            <a:off x="519019" y="139608"/>
            <a:ext cx="109569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Tier-1 Data in the research Data Lifecycle</a:t>
            </a:r>
          </a:p>
        </p:txBody>
      </p:sp>
      <p:sp>
        <p:nvSpPr>
          <p:cNvPr id="51" name="Pijl-links en -rechts 48"/>
          <p:cNvSpPr/>
          <p:nvPr/>
        </p:nvSpPr>
        <p:spPr>
          <a:xfrm rot="5400000" flipV="1">
            <a:off x="9242348" y="5245271"/>
            <a:ext cx="274320" cy="1828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Up-Down Arrow 51"/>
          <p:cNvSpPr/>
          <p:nvPr/>
        </p:nvSpPr>
        <p:spPr>
          <a:xfrm rot="16200000">
            <a:off x="6145364" y="5729719"/>
            <a:ext cx="274808" cy="570571"/>
          </a:xfrm>
          <a:prstGeom prst="up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dirty="0">
              <a:ln>
                <a:noFill/>
              </a:ln>
              <a:solidFill>
                <a:srgbClr val="F4F5FC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474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  <p:bldP spid="28" grpId="0"/>
      <p:bldP spid="32" grpId="0"/>
      <p:bldP spid="33" grpId="0"/>
      <p:bldP spid="34" grpId="0"/>
      <p:bldP spid="35" grpId="0" animBg="1"/>
      <p:bldP spid="36" grpId="0" animBg="1"/>
      <p:bldP spid="38" grpId="0" animBg="1"/>
      <p:bldP spid="47" grpId="0"/>
      <p:bldP spid="48" grpId="0"/>
      <p:bldP spid="3" grpId="0" animBg="1"/>
      <p:bldP spid="49" grpId="0" animBg="1"/>
      <p:bldP spid="51" grpId="0" animBg="1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/>
          <p:nvPr/>
        </p:nvSpPr>
        <p:spPr>
          <a:xfrm>
            <a:off x="1750812" y="2720603"/>
            <a:ext cx="6127562" cy="7982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653557" y="3681276"/>
            <a:ext cx="4997203" cy="2013520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863" y="4844833"/>
            <a:ext cx="360000" cy="3600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13" y="4071743"/>
            <a:ext cx="720000" cy="72000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4105737" y="5002846"/>
            <a:ext cx="1095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b="1" dirty="0" err="1"/>
              <a:t>Posix</a:t>
            </a:r>
            <a:r>
              <a:rPr lang="nl-BE" sz="1200" b="1" dirty="0"/>
              <a:t> Resc1</a:t>
            </a: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84" y="4071743"/>
            <a:ext cx="720000" cy="720000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5288751" y="4987147"/>
            <a:ext cx="1215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b="1" dirty="0" err="1"/>
              <a:t>Ceph</a:t>
            </a:r>
            <a:r>
              <a:rPr lang="nl-BE" sz="1200" b="1" dirty="0"/>
              <a:t> Resc3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62392" y="4451499"/>
            <a:ext cx="1311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VSC </a:t>
            </a:r>
            <a:r>
              <a:rPr lang="nl-BE" sz="1600" b="1" dirty="0" err="1"/>
              <a:t>iRODS</a:t>
            </a:r>
            <a:endParaRPr lang="nl-BE" sz="1600" b="1" dirty="0"/>
          </a:p>
          <a:p>
            <a:r>
              <a:rPr lang="nl-BE" sz="1600" b="1" dirty="0"/>
              <a:t>1 zone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235779" y="4942897"/>
            <a:ext cx="886289" cy="3265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 err="1"/>
              <a:t>iCAT</a:t>
            </a:r>
            <a:endParaRPr lang="nl-BE" sz="1600" dirty="0"/>
          </a:p>
        </p:txBody>
      </p:sp>
      <p:sp>
        <p:nvSpPr>
          <p:cNvPr id="96" name="Rectangle 95"/>
          <p:cNvSpPr/>
          <p:nvPr/>
        </p:nvSpPr>
        <p:spPr>
          <a:xfrm>
            <a:off x="2235779" y="4297602"/>
            <a:ext cx="909296" cy="5423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Rule</a:t>
            </a:r>
            <a:r>
              <a:rPr lang="nl-BE" dirty="0"/>
              <a:t> </a:t>
            </a:r>
            <a:r>
              <a:rPr lang="nl-BE" sz="1600" dirty="0"/>
              <a:t>Engine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7964306" y="2720603"/>
            <a:ext cx="3098931" cy="7982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047585" y="2995460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 err="1"/>
              <a:t>iCommands</a:t>
            </a:r>
            <a:endParaRPr lang="nl-BE" sz="12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2912333" y="3022725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/>
              <a:t>YODA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991013" y="2995459"/>
            <a:ext cx="1376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/>
              <a:t>PRC-Python API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137615" y="3201565"/>
            <a:ext cx="881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 err="1"/>
              <a:t>DAVRods</a:t>
            </a:r>
            <a:endParaRPr lang="nl-BE" sz="12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449363" y="2930392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/>
              <a:t>User </a:t>
            </a:r>
          </a:p>
          <a:p>
            <a:r>
              <a:rPr lang="nl-BE" sz="1200" b="1" dirty="0" err="1"/>
              <a:t>Clients</a:t>
            </a:r>
            <a:endParaRPr lang="nl-BE" sz="12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3726219" y="5731466"/>
            <a:ext cx="1095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b="1" dirty="0"/>
              <a:t>DC Heverlee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7209040" y="3679977"/>
            <a:ext cx="3854198" cy="2013520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51" name="TextBox 150"/>
          <p:cNvSpPr txBox="1"/>
          <p:nvPr/>
        </p:nvSpPr>
        <p:spPr>
          <a:xfrm>
            <a:off x="8463561" y="5745325"/>
            <a:ext cx="1095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b="1" dirty="0"/>
              <a:t>DC Leuven</a:t>
            </a: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495" y="4071743"/>
            <a:ext cx="720000" cy="720000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8679577" y="4944141"/>
            <a:ext cx="1215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b="1" dirty="0" err="1"/>
              <a:t>Posix</a:t>
            </a:r>
            <a:r>
              <a:rPr lang="nl-BE" sz="1200" b="1" dirty="0"/>
              <a:t> Resc2</a:t>
            </a:r>
          </a:p>
          <a:p>
            <a:r>
              <a:rPr lang="nl-BE" sz="1200" b="1" dirty="0"/>
              <a:t>Replica Resc1</a:t>
            </a:r>
          </a:p>
        </p:txBody>
      </p:sp>
      <p:cxnSp>
        <p:nvCxnSpPr>
          <p:cNvPr id="155" name="Straight Connector 154"/>
          <p:cNvCxnSpPr>
            <a:stCxn id="66" idx="3"/>
            <a:endCxn id="138" idx="1"/>
          </p:cNvCxnSpPr>
          <p:nvPr/>
        </p:nvCxnSpPr>
        <p:spPr>
          <a:xfrm flipV="1">
            <a:off x="6650760" y="4686737"/>
            <a:ext cx="558280" cy="12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8104867" y="1349245"/>
            <a:ext cx="1002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200" b="1" dirty="0"/>
              <a:t>VSC Tier-1 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3402470" y="4245987"/>
            <a:ext cx="335264" cy="51472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3822732" y="4245987"/>
            <a:ext cx="335264" cy="51472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 bwMode="auto">
          <a:xfrm>
            <a:off x="449363" y="161788"/>
            <a:ext cx="109569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Tier-1 Data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57340" y="43623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3km</a:t>
            </a:r>
            <a:endParaRPr lang="nl-BE" sz="1400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09644" y="4023361"/>
            <a:ext cx="405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HA</a:t>
            </a:r>
            <a:endParaRPr lang="nl-BE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512388" y="5234488"/>
            <a:ext cx="669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MySQL</a:t>
            </a:r>
          </a:p>
          <a:p>
            <a:r>
              <a:rPr lang="en-US" sz="1000" b="1" dirty="0"/>
              <a:t>cluster</a:t>
            </a:r>
            <a:endParaRPr lang="nl-BE" sz="1000" b="1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06" y="1714064"/>
            <a:ext cx="1430541" cy="822960"/>
          </a:xfrm>
          <a:prstGeom prst="rect">
            <a:avLst/>
          </a:prstGeom>
        </p:spPr>
      </p:pic>
      <p:sp>
        <p:nvSpPr>
          <p:cNvPr id="49" name="object 11"/>
          <p:cNvSpPr>
            <a:spLocks noChangeAspect="1"/>
          </p:cNvSpPr>
          <p:nvPr/>
        </p:nvSpPr>
        <p:spPr>
          <a:xfrm>
            <a:off x="10903368" y="2357194"/>
            <a:ext cx="1005840" cy="239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2"/>
          <p:cNvSpPr>
            <a:spLocks noChangeAspect="1"/>
          </p:cNvSpPr>
          <p:nvPr/>
        </p:nvSpPr>
        <p:spPr>
          <a:xfrm>
            <a:off x="10903368" y="2042907"/>
            <a:ext cx="731520" cy="2084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3"/>
          <p:cNvSpPr>
            <a:spLocks noChangeAspect="1"/>
          </p:cNvSpPr>
          <p:nvPr/>
        </p:nvSpPr>
        <p:spPr>
          <a:xfrm>
            <a:off x="10949088" y="1714064"/>
            <a:ext cx="457200" cy="1941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4"/>
          <p:cNvSpPr>
            <a:spLocks noChangeAspect="1"/>
          </p:cNvSpPr>
          <p:nvPr/>
        </p:nvSpPr>
        <p:spPr>
          <a:xfrm>
            <a:off x="10903368" y="1423266"/>
            <a:ext cx="1005840" cy="2029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41" y="1736422"/>
            <a:ext cx="1232766" cy="82296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9698800" y="1349391"/>
            <a:ext cx="1002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200" b="1" dirty="0"/>
              <a:t>VSC Tier-2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255" y="2864044"/>
            <a:ext cx="965037" cy="5943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303" y="1622624"/>
            <a:ext cx="914400" cy="914400"/>
          </a:xfrm>
          <a:prstGeom prst="rect">
            <a:avLst/>
          </a:prstGeom>
        </p:spPr>
      </p:pic>
      <p:pic>
        <p:nvPicPr>
          <p:cNvPr id="1026" name="Picture 2" descr="https://www.learnabouttheweb.com/wp-content/uploads/2017/06/Cyberduck-Log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712" y="2830715"/>
            <a:ext cx="509448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d/de/WinSCP_Logo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048" y="2830715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6450187" y="3022725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 err="1"/>
              <a:t>iCommands</a:t>
            </a:r>
            <a:endParaRPr lang="nl-BE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2FFEAD-A976-4DD9-9628-2894DE34ED16}"/>
              </a:ext>
            </a:extLst>
          </p:cNvPr>
          <p:cNvSpPr txBox="1"/>
          <p:nvPr/>
        </p:nvSpPr>
        <p:spPr>
          <a:xfrm>
            <a:off x="4222698" y="369312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1,2PB</a:t>
            </a:r>
            <a:endParaRPr lang="nl-B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CD0136-6EBE-4C80-9525-6858F2B6B188}"/>
              </a:ext>
            </a:extLst>
          </p:cNvPr>
          <p:cNvSpPr txBox="1"/>
          <p:nvPr/>
        </p:nvSpPr>
        <p:spPr>
          <a:xfrm>
            <a:off x="8692786" y="369312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1,2PB</a:t>
            </a:r>
            <a:endParaRPr lang="nl-BE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4928B3-9B88-4F77-9034-07EE9EA10210}"/>
              </a:ext>
            </a:extLst>
          </p:cNvPr>
          <p:cNvSpPr txBox="1"/>
          <p:nvPr/>
        </p:nvSpPr>
        <p:spPr>
          <a:xfrm>
            <a:off x="5407924" y="369312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600TB</a:t>
            </a:r>
            <a:endParaRPr lang="nl-BE" dirty="0"/>
          </a:p>
        </p:txBody>
      </p:sp>
      <p:pic>
        <p:nvPicPr>
          <p:cNvPr id="56" name="Picture 4" descr="Metalnx Logo">
            <a:extLst>
              <a:ext uri="{FF2B5EF4-FFF2-40B4-BE49-F238E27FC236}">
                <a16:creationId xmlns:a16="http://schemas.microsoft.com/office/drawing/2014/main" id="{6BFC8DD1-DAEC-41A7-B310-A0A8FE88A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800" y="3042607"/>
            <a:ext cx="914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81910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3771" y="252724"/>
            <a:ext cx="10653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Tier-1 Data - pilots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A288202-146C-4985-A81D-2084AD2ADCB7}"/>
              </a:ext>
            </a:extLst>
          </p:cNvPr>
          <p:cNvSpPr/>
          <p:nvPr/>
        </p:nvSpPr>
        <p:spPr>
          <a:xfrm>
            <a:off x="2901880" y="1271651"/>
            <a:ext cx="8922657" cy="861774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000125"/>
            <a:r>
              <a:rPr lang="nl-BE" sz="1000" b="1" dirty="0">
                <a:latin typeface="+mj-lt"/>
              </a:rPr>
              <a:t>BCLIMATE Group	</a:t>
            </a:r>
            <a:r>
              <a:rPr lang="nl-BE" sz="1000" b="1" dirty="0" err="1">
                <a:solidFill>
                  <a:srgbClr val="000000"/>
                </a:solidFill>
              </a:rPr>
              <a:t>Hydrology</a:t>
            </a:r>
            <a:r>
              <a:rPr lang="nl-BE" sz="1000" b="1" dirty="0">
                <a:solidFill>
                  <a:srgbClr val="000000"/>
                </a:solidFill>
              </a:rPr>
              <a:t> </a:t>
            </a:r>
            <a:r>
              <a:rPr lang="nl-BE" sz="1000" b="1" dirty="0" err="1">
                <a:solidFill>
                  <a:srgbClr val="000000"/>
                </a:solidFill>
              </a:rPr>
              <a:t>and</a:t>
            </a:r>
            <a:r>
              <a:rPr lang="nl-BE" sz="1000" b="1" dirty="0">
                <a:solidFill>
                  <a:srgbClr val="000000"/>
                </a:solidFill>
              </a:rPr>
              <a:t> </a:t>
            </a:r>
            <a:r>
              <a:rPr lang="nl-BE" sz="1000" b="1" dirty="0" err="1">
                <a:solidFill>
                  <a:srgbClr val="000000"/>
                </a:solidFill>
              </a:rPr>
              <a:t>Climate</a:t>
            </a:r>
            <a:r>
              <a:rPr lang="nl-BE" sz="1000" b="1" dirty="0">
                <a:solidFill>
                  <a:srgbClr val="000000"/>
                </a:solidFill>
              </a:rPr>
              <a:t> team </a:t>
            </a:r>
            <a:r>
              <a:rPr lang="nl-BE" sz="1000" b="1" dirty="0">
                <a:solidFill>
                  <a:srgbClr val="000000"/>
                </a:solidFill>
                <a:latin typeface="Arial" panose="020B0604020202020204" pitchFamily="34" charset="0"/>
              </a:rPr>
              <a:t>(HCG) 	Remote </a:t>
            </a:r>
            <a:r>
              <a:rPr lang="nl-BE" sz="1000" b="1" dirty="0" err="1"/>
              <a:t>SensingandData</a:t>
            </a:r>
            <a:r>
              <a:rPr lang="nl-BE" sz="1000" b="1" dirty="0"/>
              <a:t> </a:t>
            </a:r>
            <a:r>
              <a:rPr lang="nl-BE" sz="1000" b="1" dirty="0" err="1"/>
              <a:t>Assimilation</a:t>
            </a:r>
            <a:r>
              <a:rPr lang="nl-BE" sz="1000" b="1" dirty="0"/>
              <a:t> (RSDA)</a:t>
            </a:r>
            <a:endParaRPr lang="nl-BE" sz="1000" b="1" dirty="0">
              <a:solidFill>
                <a:srgbClr val="000000"/>
              </a:solidFill>
              <a:latin typeface="+mj-lt"/>
            </a:endParaRPr>
          </a:p>
          <a:p>
            <a:pPr>
              <a:tabLst>
                <a:tab pos="2001838" algn="l"/>
              </a:tabLst>
            </a:pPr>
            <a:r>
              <a:rPr lang="nl-BE" sz="1000" dirty="0">
                <a:solidFill>
                  <a:srgbClr val="000000"/>
                </a:solidFill>
                <a:latin typeface="Arial" panose="020B0604020202020204" pitchFamily="34" charset="0"/>
              </a:rPr>
              <a:t>Prof. Dr. Wim </a:t>
            </a:r>
            <a:r>
              <a:rPr lang="nl-BE" sz="1000" dirty="0" err="1">
                <a:solidFill>
                  <a:srgbClr val="000000"/>
                </a:solidFill>
                <a:latin typeface="Arial" panose="020B0604020202020204" pitchFamily="34" charset="0"/>
              </a:rPr>
              <a:t>Thiery</a:t>
            </a:r>
            <a:r>
              <a:rPr lang="nl-BE" sz="1000" dirty="0">
                <a:solidFill>
                  <a:srgbClr val="000000"/>
                </a:solidFill>
                <a:latin typeface="Arial" panose="020B0604020202020204" pitchFamily="34" charset="0"/>
              </a:rPr>
              <a:t>	Prof. dr. Diego Miralles		            Gabrielle De Lannoy</a:t>
            </a:r>
          </a:p>
          <a:p>
            <a:endParaRPr lang="nl-BE" sz="1000" b="1" dirty="0"/>
          </a:p>
          <a:p>
            <a:pPr defTabSz="1055688">
              <a:tabLst>
                <a:tab pos="2062163" algn="l"/>
                <a:tab pos="2112963" algn="l"/>
              </a:tabLst>
            </a:pPr>
            <a:r>
              <a:rPr lang="nl-BE" sz="1000" b="1" dirty="0" err="1">
                <a:latin typeface="+mj-lt"/>
              </a:rPr>
              <a:t>Regional</a:t>
            </a:r>
            <a:r>
              <a:rPr lang="nl-BE" sz="1000" b="1" dirty="0">
                <a:latin typeface="+mj-lt"/>
              </a:rPr>
              <a:t> </a:t>
            </a:r>
            <a:r>
              <a:rPr lang="nl-BE" sz="1000" b="1" dirty="0" err="1">
                <a:latin typeface="+mj-lt"/>
              </a:rPr>
              <a:t>Climate</a:t>
            </a:r>
            <a:r>
              <a:rPr lang="nl-BE" sz="1000" b="1" dirty="0">
                <a:latin typeface="+mj-lt"/>
              </a:rPr>
              <a:t> Studies (</a:t>
            </a:r>
            <a:r>
              <a:rPr lang="nl-BE" sz="1000" b="1" dirty="0">
                <a:solidFill>
                  <a:sysClr val="windowText" lastClr="000000"/>
                </a:solidFill>
                <a:latin typeface="+mj-lt"/>
              </a:rPr>
              <a:t>RCS</a:t>
            </a:r>
            <a:r>
              <a:rPr lang="nl-BE" sz="1000" b="1" dirty="0">
                <a:latin typeface="+mj-lt"/>
              </a:rPr>
              <a:t>)</a:t>
            </a:r>
            <a:r>
              <a:rPr lang="nl-BE" sz="1000" b="1" dirty="0">
                <a:solidFill>
                  <a:srgbClr val="000000"/>
                </a:solidFill>
              </a:rPr>
              <a:t>    VITO</a:t>
            </a:r>
            <a:endParaRPr lang="nl-BE" sz="1000" b="1" dirty="0">
              <a:latin typeface="+mj-lt"/>
            </a:endParaRPr>
          </a:p>
          <a:p>
            <a:pPr defTabSz="1030288"/>
            <a:r>
              <a:rPr lang="nl-BE" sz="1000" dirty="0">
                <a:solidFill>
                  <a:srgbClr val="000000"/>
                </a:solidFill>
                <a:latin typeface="Arial" panose="020B0604020202020204" pitchFamily="34" charset="0"/>
              </a:rPr>
              <a:t>Nicole van Lipzig	Dr. Hendrik Wouters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72195FD-87BA-487F-A45F-24A0ACB634D9}"/>
              </a:ext>
            </a:extLst>
          </p:cNvPr>
          <p:cNvGrpSpPr>
            <a:grpSpLocks noChangeAspect="1"/>
          </p:cNvGrpSpPr>
          <p:nvPr/>
        </p:nvGrpSpPr>
        <p:grpSpPr>
          <a:xfrm>
            <a:off x="480911" y="1417362"/>
            <a:ext cx="640080" cy="640080"/>
            <a:chOff x="849745" y="1441094"/>
            <a:chExt cx="914400" cy="91440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4232C51-8D91-4D23-ADE2-383359B4CD09}"/>
                </a:ext>
              </a:extLst>
            </p:cNvPr>
            <p:cNvSpPr/>
            <p:nvPr/>
          </p:nvSpPr>
          <p:spPr>
            <a:xfrm>
              <a:off x="849745" y="1441094"/>
              <a:ext cx="914400" cy="914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2"/>
                </a:solidFill>
              </a:endParaRPr>
            </a:p>
            <a:p>
              <a:pPr algn="ctr"/>
              <a:endParaRPr lang="en-US" sz="1200" dirty="0">
                <a:solidFill>
                  <a:schemeClr val="bg2"/>
                </a:solidFill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41AA62F-FEA3-4CC7-B598-5B1C12203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625" y="1623974"/>
              <a:ext cx="548640" cy="548640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4621B75-3636-4F17-AE99-7808481269F4}"/>
              </a:ext>
            </a:extLst>
          </p:cNvPr>
          <p:cNvSpPr txBox="1"/>
          <p:nvPr/>
        </p:nvSpPr>
        <p:spPr>
          <a:xfrm>
            <a:off x="1137299" y="1545378"/>
            <a:ext cx="1111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KLIMAAT</a:t>
            </a:r>
            <a:endParaRPr lang="nl-BE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7BCD318-AA9F-45EE-87A6-ED1C51372DBF}"/>
              </a:ext>
            </a:extLst>
          </p:cNvPr>
          <p:cNvGrpSpPr>
            <a:grpSpLocks noChangeAspect="1"/>
          </p:cNvGrpSpPr>
          <p:nvPr/>
        </p:nvGrpSpPr>
        <p:grpSpPr>
          <a:xfrm>
            <a:off x="480911" y="2480567"/>
            <a:ext cx="640080" cy="640080"/>
            <a:chOff x="6268299" y="3337691"/>
            <a:chExt cx="914400" cy="9144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9F52416-98C5-4851-8659-2AC51EE6BB32}"/>
                </a:ext>
              </a:extLst>
            </p:cNvPr>
            <p:cNvSpPr/>
            <p:nvPr/>
          </p:nvSpPr>
          <p:spPr>
            <a:xfrm>
              <a:off x="6268299" y="3337691"/>
              <a:ext cx="914400" cy="914400"/>
            </a:xfrm>
            <a:prstGeom prst="ellipse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80D7E08-602D-4E51-88CC-E4DD8A5D4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1179" y="3520571"/>
              <a:ext cx="548640" cy="548640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A11D8CF-81C2-4E6D-9B7C-3B25DAD34948}"/>
              </a:ext>
            </a:extLst>
          </p:cNvPr>
          <p:cNvSpPr txBox="1"/>
          <p:nvPr/>
        </p:nvSpPr>
        <p:spPr>
          <a:xfrm>
            <a:off x="1137300" y="2646719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CLARIAH-VL </a:t>
            </a:r>
            <a:endParaRPr lang="nl-BE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B019499-1895-4562-8F24-7AF354641B7B}"/>
              </a:ext>
            </a:extLst>
          </p:cNvPr>
          <p:cNvSpPr/>
          <p:nvPr/>
        </p:nvSpPr>
        <p:spPr>
          <a:xfrm>
            <a:off x="2901880" y="2215832"/>
            <a:ext cx="8922657" cy="1169551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 err="1">
                <a:latin typeface="+mj-lt"/>
              </a:rPr>
              <a:t>UGent</a:t>
            </a:r>
            <a:r>
              <a:rPr lang="en-US" sz="1000" b="1" dirty="0">
                <a:latin typeface="+mj-lt"/>
              </a:rPr>
              <a:t> 		</a:t>
            </a:r>
            <a:r>
              <a:rPr lang="nl-BE" sz="1000" b="1" dirty="0">
                <a:solidFill>
                  <a:srgbClr val="000000"/>
                </a:solidFill>
              </a:rPr>
              <a:t>KU Leuven</a:t>
            </a:r>
            <a:r>
              <a:rPr lang="nl-BE" sz="1000" b="1" dirty="0">
                <a:solidFill>
                  <a:srgbClr val="000000"/>
                </a:solidFill>
                <a:latin typeface="Arial" panose="020B0604020202020204" pitchFamily="34" charset="0"/>
              </a:rPr>
              <a:t> 			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Uantwerpen</a:t>
            </a:r>
            <a:endParaRPr lang="en-US" sz="1000" b="1" dirty="0">
              <a:latin typeface="+mj-lt"/>
            </a:endParaRPr>
          </a:p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Sally Chambers 	</a:t>
            </a:r>
            <a:r>
              <a:rPr lang="nl-BE" sz="1000" dirty="0">
                <a:solidFill>
                  <a:srgbClr val="000000"/>
                </a:solidFill>
                <a:latin typeface="Arial" panose="020B0604020202020204" pitchFamily="34" charset="0"/>
              </a:rPr>
              <a:t>Vincent Vandeghinste		 Wout Dillen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Julie Birkholz</a:t>
            </a:r>
            <a:endParaRPr lang="nl-BE" sz="1000" b="1" dirty="0">
              <a:solidFill>
                <a:srgbClr val="000000"/>
              </a:solidFill>
              <a:latin typeface="+mj-lt"/>
            </a:endParaRPr>
          </a:p>
          <a:p>
            <a:endParaRPr lang="en-US" sz="1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000" b="1" dirty="0">
                <a:solidFill>
                  <a:srgbClr val="000000"/>
                </a:solidFill>
              </a:rPr>
              <a:t>VUB			</a:t>
            </a:r>
            <a:r>
              <a:rPr lang="nl-BE" sz="1000" b="1" dirty="0">
                <a:solidFill>
                  <a:srgbClr val="000000"/>
                </a:solidFill>
              </a:rPr>
              <a:t> Rijksarchief</a:t>
            </a:r>
          </a:p>
          <a:p>
            <a:r>
              <a:rPr lang="nl-BE" sz="1000" dirty="0">
                <a:solidFill>
                  <a:srgbClr val="000000"/>
                </a:solidFill>
                <a:latin typeface="Arial" panose="020B0604020202020204" pitchFamily="34" charset="0"/>
              </a:rPr>
              <a:t>Jan Wijffels, Wouter RYCKBOSCH	Johan Van Der Eycken</a:t>
            </a:r>
          </a:p>
          <a:p>
            <a:r>
              <a:rPr lang="nl-BE" sz="1000" b="1" dirty="0">
                <a:solidFill>
                  <a:srgbClr val="000000"/>
                </a:solidFill>
                <a:latin typeface="+mj-lt"/>
              </a:rPr>
              <a:t> 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02300F5-4A52-4B43-BAA9-EABCD184BC55}"/>
              </a:ext>
            </a:extLst>
          </p:cNvPr>
          <p:cNvGrpSpPr>
            <a:grpSpLocks noChangeAspect="1"/>
          </p:cNvGrpSpPr>
          <p:nvPr/>
        </p:nvGrpSpPr>
        <p:grpSpPr>
          <a:xfrm>
            <a:off x="480911" y="3529631"/>
            <a:ext cx="640080" cy="640080"/>
            <a:chOff x="7794859" y="1832372"/>
            <a:chExt cx="914400" cy="9144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FB72815-47E8-4BB9-8DDF-DA98D99E00E3}"/>
                </a:ext>
              </a:extLst>
            </p:cNvPr>
            <p:cNvSpPr/>
            <p:nvPr/>
          </p:nvSpPr>
          <p:spPr>
            <a:xfrm>
              <a:off x="7794859" y="1832372"/>
              <a:ext cx="914400" cy="9144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0E63895-CB08-4B6E-A26C-82BF264B9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7739" y="2015252"/>
              <a:ext cx="548640" cy="548640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F61B8FD-15D1-40A7-AAEB-F40EFCD9881C}"/>
              </a:ext>
            </a:extLst>
          </p:cNvPr>
          <p:cNvSpPr txBox="1"/>
          <p:nvPr/>
        </p:nvSpPr>
        <p:spPr>
          <a:xfrm>
            <a:off x="1137300" y="3647147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EXIMIOUS </a:t>
            </a:r>
            <a:endParaRPr lang="nl-BE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44EBA8-BDDE-464A-8609-193CE573FD9A}"/>
              </a:ext>
            </a:extLst>
          </p:cNvPr>
          <p:cNvSpPr txBox="1"/>
          <p:nvPr/>
        </p:nvSpPr>
        <p:spPr>
          <a:xfrm>
            <a:off x="1137300" y="4247749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VIB </a:t>
            </a:r>
            <a:endParaRPr lang="nl-BE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AD97A5A-F3AB-416C-BC5B-D7FDB174D157}"/>
              </a:ext>
            </a:extLst>
          </p:cNvPr>
          <p:cNvSpPr/>
          <p:nvPr/>
        </p:nvSpPr>
        <p:spPr>
          <a:xfrm>
            <a:off x="2901881" y="3474673"/>
            <a:ext cx="8922656" cy="707886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+mj-lt"/>
              </a:rPr>
              <a:t>KU Leuven </a:t>
            </a:r>
            <a:r>
              <a:rPr lang="en-US" sz="10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		</a:t>
            </a:r>
            <a:r>
              <a:rPr lang="en-US" sz="1000" b="1" dirty="0" err="1">
                <a:solidFill>
                  <a:srgbClr val="000000"/>
                </a:solidFill>
              </a:rPr>
              <a:t>Uhasselt</a:t>
            </a:r>
            <a:r>
              <a:rPr lang="en-US" sz="1000" b="1" dirty="0">
                <a:solidFill>
                  <a:srgbClr val="000000"/>
                </a:solidFill>
              </a:rPr>
              <a:t>		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</a:rPr>
              <a:t>Belgian Center for Occupational Hygiene (</a:t>
            </a:r>
            <a:r>
              <a:rPr lang="en-US" sz="1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BeCOH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nl-BE" sz="1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000" dirty="0">
                <a:latin typeface="+mj-lt"/>
              </a:rPr>
              <a:t>Dr. Peter Hoet</a:t>
            </a:r>
            <a:r>
              <a:rPr lang="en-US" sz="1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		</a:t>
            </a:r>
            <a:r>
              <a:rPr lang="nl-BE" sz="1000" dirty="0">
                <a:solidFill>
                  <a:srgbClr val="000000"/>
                </a:solidFill>
                <a:latin typeface="Arial" panose="020B0604020202020204" pitchFamily="34" charset="0"/>
              </a:rPr>
              <a:t> Prof. Dr. Tim </a:t>
            </a:r>
            <a:r>
              <a:rPr lang="nl-BE" sz="1000" dirty="0" err="1">
                <a:solidFill>
                  <a:srgbClr val="000000"/>
                </a:solidFill>
                <a:latin typeface="Arial" panose="020B0604020202020204" pitchFamily="34" charset="0"/>
              </a:rPr>
              <a:t>Mawrot</a:t>
            </a:r>
            <a:endParaRPr lang="en-US" sz="10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endParaRPr lang="nl-BE" sz="1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000" b="1" dirty="0" err="1">
                <a:solidFill>
                  <a:srgbClr val="000000"/>
                </a:solidFill>
                <a:latin typeface="+mj-lt"/>
              </a:rPr>
              <a:t>Imec</a:t>
            </a:r>
            <a:r>
              <a:rPr lang="nl-BE" sz="1000" b="1" dirty="0">
                <a:solidFill>
                  <a:srgbClr val="000000"/>
                </a:solidFill>
                <a:latin typeface="+mj-lt"/>
              </a:rPr>
              <a:t>, </a:t>
            </a:r>
            <a:r>
              <a:rPr lang="nl-BE" sz="1000" b="1" dirty="0" err="1">
                <a:solidFill>
                  <a:srgbClr val="000000"/>
                </a:solidFill>
                <a:latin typeface="+mj-lt"/>
              </a:rPr>
              <a:t>UCLouvain</a:t>
            </a:r>
            <a:r>
              <a:rPr lang="nl-BE" sz="1000" b="1" dirty="0">
                <a:solidFill>
                  <a:srgbClr val="000000"/>
                </a:solidFill>
                <a:latin typeface="+mj-lt"/>
              </a:rPr>
              <a:t> , </a:t>
            </a:r>
            <a:r>
              <a:rPr lang="en-US" sz="1000" b="1" dirty="0">
                <a:solidFill>
                  <a:srgbClr val="000000"/>
                </a:solidFill>
                <a:latin typeface="+mj-lt"/>
              </a:rPr>
              <a:t>International partners in Denmark, Spain, UK, Norway, Romania</a:t>
            </a:r>
            <a:endParaRPr lang="nl-BE" sz="10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DFEDC4-7E31-4261-AF3E-78C32E494F0C}"/>
              </a:ext>
            </a:extLst>
          </p:cNvPr>
          <p:cNvSpPr/>
          <p:nvPr/>
        </p:nvSpPr>
        <p:spPr>
          <a:xfrm>
            <a:off x="2901881" y="4248849"/>
            <a:ext cx="4752022" cy="40011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+mj-lt"/>
              </a:rPr>
              <a:t>VIB (Galaxy.be)</a:t>
            </a:r>
          </a:p>
          <a:p>
            <a:r>
              <a:rPr lang="en-US" sz="1000" dirty="0">
                <a:latin typeface="+mj-lt"/>
              </a:rPr>
              <a:t>Ignacio </a:t>
            </a:r>
            <a:r>
              <a:rPr lang="en-US" sz="1000" dirty="0" err="1">
                <a:latin typeface="+mj-lt"/>
              </a:rPr>
              <a:t>Eguinoa</a:t>
            </a:r>
            <a:endParaRPr lang="en-US" sz="1000" dirty="0">
              <a:latin typeface="+mj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9761B6-8C9F-48C4-90A5-AFD8FC074F37}"/>
              </a:ext>
            </a:extLst>
          </p:cNvPr>
          <p:cNvGrpSpPr/>
          <p:nvPr/>
        </p:nvGrpSpPr>
        <p:grpSpPr>
          <a:xfrm>
            <a:off x="480911" y="5268079"/>
            <a:ext cx="640080" cy="640080"/>
            <a:chOff x="8255636" y="4399137"/>
            <a:chExt cx="640080" cy="64008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2CBBA55-4086-426F-B772-428E09A375BD}"/>
                </a:ext>
              </a:extLst>
            </p:cNvPr>
            <p:cNvSpPr/>
            <p:nvPr/>
          </p:nvSpPr>
          <p:spPr>
            <a:xfrm>
              <a:off x="8255636" y="4399137"/>
              <a:ext cx="640080" cy="64008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4503F44-9FE9-4305-970D-247BE0087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383652" y="4508362"/>
              <a:ext cx="384048" cy="384048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ABAAC7B-4B62-4F06-A5F7-1DD54786A63B}"/>
              </a:ext>
            </a:extLst>
          </p:cNvPr>
          <p:cNvSpPr txBox="1"/>
          <p:nvPr/>
        </p:nvSpPr>
        <p:spPr>
          <a:xfrm>
            <a:off x="1137300" y="5425939"/>
            <a:ext cx="1487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FLANDERS MAKE </a:t>
            </a:r>
            <a:endParaRPr lang="nl-BE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EEC9738-2CF6-4475-88D3-BDD4EA8A7CF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5039" y="4694682"/>
            <a:ext cx="457200" cy="4572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81476B9-B9C8-48E3-B2E3-71EC8CB76248}"/>
              </a:ext>
            </a:extLst>
          </p:cNvPr>
          <p:cNvSpPr txBox="1"/>
          <p:nvPr/>
        </p:nvSpPr>
        <p:spPr>
          <a:xfrm>
            <a:off x="1137300" y="4693578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VIB-KU Leuven </a:t>
            </a:r>
            <a:endParaRPr lang="nl-BE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E580DF-7F65-4831-946A-8E6A56FA006C}"/>
              </a:ext>
            </a:extLst>
          </p:cNvPr>
          <p:cNvSpPr/>
          <p:nvPr/>
        </p:nvSpPr>
        <p:spPr>
          <a:xfrm>
            <a:off x="2901881" y="4694678"/>
            <a:ext cx="4752022" cy="40011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+mj-lt"/>
              </a:rPr>
              <a:t>Project ASAP</a:t>
            </a:r>
          </a:p>
          <a:p>
            <a:r>
              <a:rPr lang="en-US" sz="1000" dirty="0">
                <a:latin typeface="+mj-lt"/>
              </a:rPr>
              <a:t>Stein </a:t>
            </a:r>
            <a:r>
              <a:rPr lang="en-US" sz="1000" dirty="0" err="1">
                <a:latin typeface="+mj-lt"/>
              </a:rPr>
              <a:t>Aerts</a:t>
            </a:r>
            <a:endParaRPr lang="en-US" sz="1000" dirty="0"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DAA9D5-6DDE-4FB7-953A-ED638AC4110B}"/>
              </a:ext>
            </a:extLst>
          </p:cNvPr>
          <p:cNvSpPr/>
          <p:nvPr/>
        </p:nvSpPr>
        <p:spPr>
          <a:xfrm>
            <a:off x="2901880" y="5386294"/>
            <a:ext cx="4752022" cy="40011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+mj-lt"/>
              </a:rPr>
              <a:t>Project RAISE AM</a:t>
            </a:r>
          </a:p>
          <a:p>
            <a:r>
              <a:rPr lang="en-US" sz="1000" dirty="0">
                <a:latin typeface="+mj-lt"/>
              </a:rPr>
              <a:t>Kurt de Grave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F186878-B4F1-4B87-9381-ED15C0CC2AA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5039" y="536925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77928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3771" y="252724"/>
            <a:ext cx="10653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Tier-1 Data - pilots</a:t>
            </a:r>
          </a:p>
        </p:txBody>
      </p: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FB51B608-44C6-4F6D-8395-BF2F03336A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1054787"/>
              </p:ext>
            </p:extLst>
          </p:nvPr>
        </p:nvGraphicFramePr>
        <p:xfrm>
          <a:off x="1624405" y="1280160"/>
          <a:ext cx="8315661" cy="4690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3005966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7759159" y="1301596"/>
            <a:ext cx="4043446" cy="3869635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9" name="Rounded Rectangle 8"/>
          <p:cNvSpPr/>
          <p:nvPr/>
        </p:nvSpPr>
        <p:spPr>
          <a:xfrm>
            <a:off x="1747755" y="1301596"/>
            <a:ext cx="4043446" cy="3869635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" name="TextBox 1"/>
          <p:cNvSpPr txBox="1"/>
          <p:nvPr/>
        </p:nvSpPr>
        <p:spPr bwMode="auto">
          <a:xfrm>
            <a:off x="611683" y="80628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Storage4climate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010476" y="1505561"/>
            <a:ext cx="611065" cy="540000"/>
            <a:chOff x="4099098" y="2508220"/>
            <a:chExt cx="611065" cy="540000"/>
          </a:xfrm>
        </p:grpSpPr>
        <p:sp>
          <p:nvSpPr>
            <p:cNvPr id="4" name="Shape 2834"/>
            <p:cNvSpPr>
              <a:spLocks noChangeAspect="1"/>
            </p:cNvSpPr>
            <p:nvPr/>
          </p:nvSpPr>
          <p:spPr>
            <a:xfrm>
              <a:off x="4122908" y="2508220"/>
              <a:ext cx="540000" cy="54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45" y="1964"/>
                  </a:moveTo>
                  <a:lnTo>
                    <a:pt x="8345" y="1964"/>
                  </a:lnTo>
                  <a:cubicBezTo>
                    <a:pt x="8075" y="1964"/>
                    <a:pt x="7855" y="2184"/>
                    <a:pt x="7855" y="2455"/>
                  </a:cubicBezTo>
                  <a:cubicBezTo>
                    <a:pt x="7855" y="2726"/>
                    <a:pt x="8075" y="2945"/>
                    <a:pt x="8345" y="2945"/>
                  </a:cubicBezTo>
                  <a:lnTo>
                    <a:pt x="19145" y="2945"/>
                  </a:lnTo>
                  <a:cubicBezTo>
                    <a:pt x="19416" y="2945"/>
                    <a:pt x="19636" y="2726"/>
                    <a:pt x="19636" y="2455"/>
                  </a:cubicBezTo>
                  <a:cubicBezTo>
                    <a:pt x="19636" y="2184"/>
                    <a:pt x="19416" y="1964"/>
                    <a:pt x="19145" y="1964"/>
                  </a:cubicBezTo>
                  <a:moveTo>
                    <a:pt x="20618" y="3927"/>
                  </a:moveTo>
                  <a:lnTo>
                    <a:pt x="982" y="3927"/>
                  </a:ln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3927"/>
                    <a:pt x="20618" y="3927"/>
                  </a:cubicBezTo>
                  <a:close/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4909"/>
                  </a:lnTo>
                  <a:lnTo>
                    <a:pt x="20618" y="4909"/>
                  </a:lnTo>
                  <a:cubicBezTo>
                    <a:pt x="20618" y="4909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6382" y="1964"/>
                  </a:moveTo>
                  <a:cubicBezTo>
                    <a:pt x="6111" y="1964"/>
                    <a:pt x="5891" y="2184"/>
                    <a:pt x="5891" y="2455"/>
                  </a:cubicBezTo>
                  <a:cubicBezTo>
                    <a:pt x="5891" y="2726"/>
                    <a:pt x="6111" y="2945"/>
                    <a:pt x="6382" y="2945"/>
                  </a:cubicBezTo>
                  <a:cubicBezTo>
                    <a:pt x="6653" y="2945"/>
                    <a:pt x="6873" y="2726"/>
                    <a:pt x="6873" y="2455"/>
                  </a:cubicBezTo>
                  <a:cubicBezTo>
                    <a:pt x="6873" y="2184"/>
                    <a:pt x="6653" y="1964"/>
                    <a:pt x="6382" y="1964"/>
                  </a:cubicBezTo>
                  <a:moveTo>
                    <a:pt x="4418" y="1964"/>
                  </a:moveTo>
                  <a:cubicBezTo>
                    <a:pt x="4147" y="1964"/>
                    <a:pt x="3927" y="2184"/>
                    <a:pt x="3927" y="2455"/>
                  </a:cubicBezTo>
                  <a:cubicBezTo>
                    <a:pt x="3927" y="2726"/>
                    <a:pt x="4147" y="2945"/>
                    <a:pt x="4418" y="2945"/>
                  </a:cubicBezTo>
                  <a:cubicBezTo>
                    <a:pt x="4689" y="2945"/>
                    <a:pt x="4909" y="2726"/>
                    <a:pt x="4909" y="2455"/>
                  </a:cubicBezTo>
                  <a:cubicBezTo>
                    <a:pt x="4909" y="2184"/>
                    <a:pt x="4689" y="1964"/>
                    <a:pt x="4418" y="1964"/>
                  </a:cubicBezTo>
                  <a:moveTo>
                    <a:pt x="2455" y="1964"/>
                  </a:moveTo>
                  <a:cubicBezTo>
                    <a:pt x="2184" y="1964"/>
                    <a:pt x="1964" y="2184"/>
                    <a:pt x="1964" y="2455"/>
                  </a:cubicBezTo>
                  <a:cubicBezTo>
                    <a:pt x="1964" y="2726"/>
                    <a:pt x="2184" y="2945"/>
                    <a:pt x="2455" y="2945"/>
                  </a:cubicBezTo>
                  <a:cubicBezTo>
                    <a:pt x="2725" y="2945"/>
                    <a:pt x="2945" y="2726"/>
                    <a:pt x="2945" y="2455"/>
                  </a:cubicBezTo>
                  <a:cubicBezTo>
                    <a:pt x="2945" y="2184"/>
                    <a:pt x="2725" y="1964"/>
                    <a:pt x="2455" y="1964"/>
                  </a:cubicBezTo>
                </a:path>
              </a:pathLst>
            </a:custGeom>
            <a:solidFill>
              <a:schemeClr val="accent1"/>
            </a:solidFill>
            <a:ln w="12700">
              <a:solidFill>
                <a:schemeClr val="accent1"/>
              </a:solidFill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99098" y="2733992"/>
              <a:ext cx="6110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 b="1" dirty="0">
                  <a:solidFill>
                    <a:schemeClr val="accent1"/>
                  </a:solidFill>
                </a:rPr>
                <a:t>YODA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98096" y="1561875"/>
            <a:ext cx="805029" cy="427373"/>
            <a:chOff x="4416162" y="3269276"/>
            <a:chExt cx="805029" cy="42737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7958" y="3269276"/>
              <a:ext cx="676328" cy="42737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416162" y="3359851"/>
              <a:ext cx="8050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00" b="1" dirty="0" err="1">
                  <a:solidFill>
                    <a:schemeClr val="bg2"/>
                  </a:solidFill>
                </a:rPr>
                <a:t>icommands</a:t>
              </a:r>
              <a:endParaRPr lang="nl-BE" sz="1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2087459" y="2914975"/>
            <a:ext cx="432450" cy="540000"/>
            <a:chOff x="7920017" y="1819959"/>
            <a:chExt cx="742991" cy="92777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0017" y="1819959"/>
              <a:ext cx="742991" cy="74299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63815" y="2603462"/>
              <a:ext cx="655396" cy="144270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756" y="852158"/>
            <a:ext cx="386385" cy="386385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269643" y="3421776"/>
            <a:ext cx="1458410" cy="839164"/>
          </a:xfrm>
          <a:prstGeom prst="rightArrow">
            <a:avLst>
              <a:gd name="adj1" fmla="val 50000"/>
              <a:gd name="adj2" fmla="val 4321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20" name="Group 19"/>
          <p:cNvGrpSpPr/>
          <p:nvPr/>
        </p:nvGrpSpPr>
        <p:grpSpPr>
          <a:xfrm>
            <a:off x="471439" y="3764405"/>
            <a:ext cx="712692" cy="180000"/>
            <a:chOff x="431683" y="3410438"/>
            <a:chExt cx="712692" cy="1800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683" y="3410438"/>
              <a:ext cx="180000" cy="180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247" y="3410438"/>
              <a:ext cx="180000" cy="180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11" y="3410438"/>
              <a:ext cx="180000" cy="180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375" y="3410438"/>
              <a:ext cx="180000" cy="180000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194254" y="4358949"/>
            <a:ext cx="144462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400" dirty="0"/>
              <a:t>CMPI6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400" dirty="0"/>
              <a:t>CORDEX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400" dirty="0"/>
              <a:t>LUMIP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400" dirty="0"/>
              <a:t>…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812" y="3481358"/>
            <a:ext cx="720000" cy="720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22200" y="4286011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b="1" dirty="0"/>
              <a:t>Landing zone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660" y="2388053"/>
            <a:ext cx="967833" cy="9678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660" y="3717441"/>
            <a:ext cx="967833" cy="96783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500886" y="3427283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b="1" dirty="0"/>
              <a:t>Replica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97321" y="4768315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b="1" dirty="0"/>
              <a:t>Replica 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18591" y="82719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accent1"/>
                </a:solidFill>
                <a:latin typeface="+mj-lt"/>
              </a:rPr>
              <a:t>Tier-1 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803137" y="778801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accent1"/>
                </a:solidFill>
                <a:latin typeface="+mj-lt"/>
              </a:rPr>
              <a:t>Tier-1 </a:t>
            </a:r>
            <a:r>
              <a:rPr lang="nl-BE" dirty="0" err="1">
                <a:solidFill>
                  <a:schemeClr val="accent1"/>
                </a:solidFill>
                <a:latin typeface="+mj-lt"/>
              </a:rPr>
              <a:t>Compute</a:t>
            </a:r>
            <a:endParaRPr lang="nl-BE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9640799" y="2565206"/>
            <a:ext cx="1982256" cy="1152235"/>
            <a:chOff x="9751895" y="2789362"/>
            <a:chExt cx="1982256" cy="1152235"/>
          </a:xfrm>
        </p:grpSpPr>
        <p:pic>
          <p:nvPicPr>
            <p:cNvPr id="29" name="Afbeelding 2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91651" y="2789362"/>
              <a:ext cx="1942500" cy="1116937"/>
            </a:xfrm>
            <a:prstGeom prst="roundRect">
              <a:avLst/>
            </a:prstGeom>
            <a:ln w="28575">
              <a:noFill/>
            </a:ln>
          </p:spPr>
        </p:pic>
        <p:sp>
          <p:nvSpPr>
            <p:cNvPr id="32" name="TextBox 31"/>
            <p:cNvSpPr txBox="1"/>
            <p:nvPr/>
          </p:nvSpPr>
          <p:spPr>
            <a:xfrm>
              <a:off x="9751895" y="3572265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err="1"/>
                <a:t>BrENIAC</a:t>
              </a:r>
              <a:endParaRPr lang="nl-BE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913558" y="2220117"/>
            <a:ext cx="22220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/>
              <a:t>Extract metadata (</a:t>
            </a:r>
            <a:r>
              <a:rPr lang="nl-BE" sz="1000" dirty="0" err="1"/>
              <a:t>known</a:t>
            </a:r>
            <a:r>
              <a:rPr lang="nl-BE" sz="1000" dirty="0"/>
              <a:t> fileformats)</a:t>
            </a:r>
          </a:p>
          <a:p>
            <a:r>
              <a:rPr lang="nl-BE" sz="1000" dirty="0" err="1"/>
              <a:t>Add</a:t>
            </a:r>
            <a:r>
              <a:rPr lang="nl-BE" sz="1000" dirty="0"/>
              <a:t> </a:t>
            </a:r>
            <a:r>
              <a:rPr lang="nl-BE" sz="1000" dirty="0" err="1"/>
              <a:t>custom</a:t>
            </a:r>
            <a:r>
              <a:rPr lang="nl-BE" sz="1000" dirty="0"/>
              <a:t> metadata</a:t>
            </a:r>
          </a:p>
          <a:p>
            <a:r>
              <a:rPr lang="nl-BE" sz="1000" dirty="0" err="1"/>
              <a:t>Calculate</a:t>
            </a:r>
            <a:r>
              <a:rPr lang="nl-BE" sz="1000" dirty="0"/>
              <a:t> </a:t>
            </a:r>
            <a:r>
              <a:rPr lang="nl-BE" sz="1000" dirty="0" err="1"/>
              <a:t>checksum</a:t>
            </a:r>
            <a:endParaRPr lang="nl-BE" sz="1000" dirty="0"/>
          </a:p>
          <a:p>
            <a:r>
              <a:rPr lang="nl-BE" sz="1000" dirty="0" err="1"/>
              <a:t>Quality</a:t>
            </a:r>
            <a:r>
              <a:rPr lang="nl-BE" sz="1000" dirty="0"/>
              <a:t> control</a:t>
            </a:r>
          </a:p>
          <a:p>
            <a:r>
              <a:rPr lang="nl-BE" sz="800" dirty="0"/>
              <a:t>….</a:t>
            </a:r>
          </a:p>
        </p:txBody>
      </p:sp>
      <p:sp>
        <p:nvSpPr>
          <p:cNvPr id="38" name="Right Arrow 37"/>
          <p:cNvSpPr/>
          <p:nvPr/>
        </p:nvSpPr>
        <p:spPr>
          <a:xfrm rot="20289026">
            <a:off x="2863519" y="3186290"/>
            <a:ext cx="1439625" cy="343912"/>
          </a:xfrm>
          <a:prstGeom prst="rightArrow">
            <a:avLst>
              <a:gd name="adj1" fmla="val 29715"/>
              <a:gd name="adj2" fmla="val 6141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" name="Right Arrow 38"/>
          <p:cNvSpPr/>
          <p:nvPr/>
        </p:nvSpPr>
        <p:spPr>
          <a:xfrm rot="697886">
            <a:off x="2871229" y="4009068"/>
            <a:ext cx="1439625" cy="343912"/>
          </a:xfrm>
          <a:prstGeom prst="rightArrow">
            <a:avLst>
              <a:gd name="adj1" fmla="val 29715"/>
              <a:gd name="adj2" fmla="val 6141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0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473" y="2664184"/>
            <a:ext cx="840047" cy="840047"/>
          </a:xfrm>
          <a:prstGeom prst="rect">
            <a:avLst/>
          </a:prstGeom>
        </p:spPr>
      </p:pic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6549985" y="1885221"/>
            <a:ext cx="432450" cy="540000"/>
            <a:chOff x="7920017" y="1819959"/>
            <a:chExt cx="742991" cy="927773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0017" y="1819959"/>
              <a:ext cx="742991" cy="742991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63815" y="2603462"/>
              <a:ext cx="655396" cy="144270"/>
            </a:xfrm>
            <a:prstGeom prst="rect">
              <a:avLst/>
            </a:prstGeom>
          </p:spPr>
        </p:pic>
      </p:grpSp>
      <p:sp>
        <p:nvSpPr>
          <p:cNvPr id="44" name="Right Arrow 43"/>
          <p:cNvSpPr/>
          <p:nvPr/>
        </p:nvSpPr>
        <p:spPr>
          <a:xfrm>
            <a:off x="6056051" y="2862777"/>
            <a:ext cx="1439625" cy="343912"/>
          </a:xfrm>
          <a:prstGeom prst="rightArrow">
            <a:avLst>
              <a:gd name="adj1" fmla="val 29715"/>
              <a:gd name="adj2" fmla="val 6141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5" name="TextBox 44"/>
          <p:cNvSpPr txBox="1"/>
          <p:nvPr/>
        </p:nvSpPr>
        <p:spPr>
          <a:xfrm>
            <a:off x="7852446" y="3541021"/>
            <a:ext cx="1164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800" b="1" dirty="0"/>
              <a:t>HPC Parallel Filesystem</a:t>
            </a:r>
          </a:p>
          <a:p>
            <a:pPr algn="ctr"/>
            <a:r>
              <a:rPr lang="nl-BE" sz="800" b="1" dirty="0"/>
              <a:t>GPFS</a:t>
            </a:r>
          </a:p>
        </p:txBody>
      </p:sp>
      <p:sp>
        <p:nvSpPr>
          <p:cNvPr id="47" name="Right Arrow 46"/>
          <p:cNvSpPr/>
          <p:nvPr/>
        </p:nvSpPr>
        <p:spPr>
          <a:xfrm rot="10800000">
            <a:off x="6056051" y="3170308"/>
            <a:ext cx="1439625" cy="343912"/>
          </a:xfrm>
          <a:prstGeom prst="rightArrow">
            <a:avLst>
              <a:gd name="adj1" fmla="val 29715"/>
              <a:gd name="adj2" fmla="val 6141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8" name="TextBox 47"/>
          <p:cNvSpPr txBox="1"/>
          <p:nvPr/>
        </p:nvSpPr>
        <p:spPr>
          <a:xfrm>
            <a:off x="6292398" y="262759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/>
              <a:t>Stage-in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218659" y="3475683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/>
              <a:t>Stage-out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8894275" y="2975717"/>
            <a:ext cx="786279" cy="343912"/>
          </a:xfrm>
          <a:prstGeom prst="rightArrow">
            <a:avLst>
              <a:gd name="adj1" fmla="val 29715"/>
              <a:gd name="adj2" fmla="val 6141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>
            <a:off x="9099367" y="3262775"/>
            <a:ext cx="432450" cy="540000"/>
            <a:chOff x="7920017" y="1819959"/>
            <a:chExt cx="742991" cy="927773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0017" y="1819959"/>
              <a:ext cx="742991" cy="742991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63815" y="2603462"/>
              <a:ext cx="655396" cy="144270"/>
            </a:xfrm>
            <a:prstGeom prst="rect">
              <a:avLst/>
            </a:prstGeom>
          </p:spPr>
        </p:pic>
      </p:grpSp>
      <p:sp>
        <p:nvSpPr>
          <p:cNvPr id="55" name="TextBox 54"/>
          <p:cNvSpPr txBox="1"/>
          <p:nvPr/>
        </p:nvSpPr>
        <p:spPr>
          <a:xfrm>
            <a:off x="8776730" y="2492715"/>
            <a:ext cx="928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dirty="0" err="1"/>
              <a:t>Submit</a:t>
            </a:r>
            <a:r>
              <a:rPr lang="nl-BE" sz="1400" dirty="0"/>
              <a:t> job</a:t>
            </a:r>
          </a:p>
        </p:txBody>
      </p:sp>
      <p:grpSp>
        <p:nvGrpSpPr>
          <p:cNvPr id="59" name="Group 58"/>
          <p:cNvGrpSpPr>
            <a:grpSpLocks noChangeAspect="1"/>
          </p:cNvGrpSpPr>
          <p:nvPr/>
        </p:nvGrpSpPr>
        <p:grpSpPr>
          <a:xfrm>
            <a:off x="3998056" y="860554"/>
            <a:ext cx="1080000" cy="310265"/>
            <a:chOff x="5138011" y="3314212"/>
            <a:chExt cx="2027964" cy="582598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5367" y="3314212"/>
              <a:ext cx="540000" cy="540000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5975" y="3314212"/>
              <a:ext cx="540000" cy="540000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8011" y="3356810"/>
              <a:ext cx="540000" cy="540000"/>
            </a:xfrm>
            <a:prstGeom prst="rect">
              <a:avLst/>
            </a:prstGeom>
          </p:spPr>
        </p:pic>
      </p:grpSp>
      <p:sp>
        <p:nvSpPr>
          <p:cNvPr id="60" name="TextBox 59"/>
          <p:cNvSpPr txBox="1"/>
          <p:nvPr/>
        </p:nvSpPr>
        <p:spPr>
          <a:xfrm>
            <a:off x="9705872" y="3798838"/>
            <a:ext cx="1891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err="1"/>
              <a:t>Climate</a:t>
            </a:r>
            <a:r>
              <a:rPr lang="nl-BE" sz="1600" dirty="0"/>
              <a:t> </a:t>
            </a:r>
            <a:r>
              <a:rPr lang="nl-BE" sz="1600" dirty="0" err="1"/>
              <a:t>simulations</a:t>
            </a:r>
            <a:endParaRPr lang="nl-BE" sz="1600" dirty="0"/>
          </a:p>
        </p:txBody>
      </p:sp>
      <p:pic>
        <p:nvPicPr>
          <p:cNvPr id="61" name="Picture 4" descr="Metalnx Logo">
            <a:extLst>
              <a:ext uri="{FF2B5EF4-FFF2-40B4-BE49-F238E27FC236}">
                <a16:creationId xmlns:a16="http://schemas.microsoft.com/office/drawing/2014/main" id="{B3954031-8B29-4983-8EE0-EEF70B5D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746" y="1685713"/>
            <a:ext cx="914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AD5DD3-5C29-474F-B487-AF337E796E1E}"/>
              </a:ext>
            </a:extLst>
          </p:cNvPr>
          <p:cNvSpPr txBox="1"/>
          <p:nvPr/>
        </p:nvSpPr>
        <p:spPr>
          <a:xfrm>
            <a:off x="1747755" y="5600968"/>
            <a:ext cx="867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development/test: Landing zone, rule for automatic </a:t>
            </a:r>
            <a:r>
              <a:rPr lang="en-US" dirty="0" err="1"/>
              <a:t>NetCDF</a:t>
            </a:r>
            <a:r>
              <a:rPr lang="en-US" dirty="0"/>
              <a:t> metadata extraction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6546169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45">
            <a:extLst>
              <a:ext uri="{FF2B5EF4-FFF2-40B4-BE49-F238E27FC236}">
                <a16:creationId xmlns:a16="http://schemas.microsoft.com/office/drawing/2014/main" id="{78A26692-D523-4F72-B8B5-231CA41E30A2}"/>
              </a:ext>
            </a:extLst>
          </p:cNvPr>
          <p:cNvSpPr/>
          <p:nvPr/>
        </p:nvSpPr>
        <p:spPr>
          <a:xfrm>
            <a:off x="5997781" y="3699108"/>
            <a:ext cx="5705644" cy="2417212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 dirty="0"/>
          </a:p>
        </p:txBody>
      </p:sp>
      <p:sp>
        <p:nvSpPr>
          <p:cNvPr id="56" name="Rounded Rectangle 8">
            <a:extLst>
              <a:ext uri="{FF2B5EF4-FFF2-40B4-BE49-F238E27FC236}">
                <a16:creationId xmlns:a16="http://schemas.microsoft.com/office/drawing/2014/main" id="{D4F7DB5F-248F-44A2-A0B9-4D8DB0C1AAF4}"/>
              </a:ext>
            </a:extLst>
          </p:cNvPr>
          <p:cNvSpPr/>
          <p:nvPr/>
        </p:nvSpPr>
        <p:spPr>
          <a:xfrm>
            <a:off x="1493367" y="3726287"/>
            <a:ext cx="3475832" cy="2542434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 dirty="0"/>
          </a:p>
        </p:txBody>
      </p:sp>
      <p:sp>
        <p:nvSpPr>
          <p:cNvPr id="6" name="Rounded Rectangle 45">
            <a:extLst>
              <a:ext uri="{FF2B5EF4-FFF2-40B4-BE49-F238E27FC236}">
                <a16:creationId xmlns:a16="http://schemas.microsoft.com/office/drawing/2014/main" id="{C1E2CD0E-750B-4CEF-AA1B-AC740EE05152}"/>
              </a:ext>
            </a:extLst>
          </p:cNvPr>
          <p:cNvSpPr/>
          <p:nvPr/>
        </p:nvSpPr>
        <p:spPr>
          <a:xfrm>
            <a:off x="5965794" y="862488"/>
            <a:ext cx="5705644" cy="2769818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543DEBF-B7BC-463B-B42C-4A2F92F9E560}"/>
              </a:ext>
            </a:extLst>
          </p:cNvPr>
          <p:cNvGrpSpPr/>
          <p:nvPr/>
        </p:nvGrpSpPr>
        <p:grpSpPr>
          <a:xfrm>
            <a:off x="9563646" y="3967080"/>
            <a:ext cx="1982256" cy="1152235"/>
            <a:chOff x="9751895" y="2789362"/>
            <a:chExt cx="1982256" cy="1152235"/>
          </a:xfrm>
        </p:grpSpPr>
        <p:pic>
          <p:nvPicPr>
            <p:cNvPr id="52" name="Afbeelding 29">
              <a:extLst>
                <a:ext uri="{FF2B5EF4-FFF2-40B4-BE49-F238E27FC236}">
                  <a16:creationId xmlns:a16="http://schemas.microsoft.com/office/drawing/2014/main" id="{0E0021BF-4784-4EA0-80BE-AA2D8042F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1651" y="2789362"/>
              <a:ext cx="1942500" cy="1116937"/>
            </a:xfrm>
            <a:prstGeom prst="roundRect">
              <a:avLst/>
            </a:prstGeom>
            <a:ln w="28575">
              <a:noFill/>
            </a:ln>
          </p:spPr>
        </p:pic>
        <p:sp>
          <p:nvSpPr>
            <p:cNvPr id="53" name="TextBox 31">
              <a:extLst>
                <a:ext uri="{FF2B5EF4-FFF2-40B4-BE49-F238E27FC236}">
                  <a16:creationId xmlns:a16="http://schemas.microsoft.com/office/drawing/2014/main" id="{F30C76A1-850D-4523-9154-0A0F086355F3}"/>
                </a:ext>
              </a:extLst>
            </p:cNvPr>
            <p:cNvSpPr txBox="1"/>
            <p:nvPr/>
          </p:nvSpPr>
          <p:spPr>
            <a:xfrm>
              <a:off x="9751895" y="3572265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nl-BE" dirty="0" err="1"/>
                <a:t>BrENIAC</a:t>
              </a:r>
              <a:endParaRPr lang="nl-BE" dirty="0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AD6C0-EB06-43F7-9B89-CDC96B24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8</a:t>
            </a:fld>
            <a:endParaRPr lang="en-US"/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AE0160C4-0A57-44A0-AF81-FBD2ADDF112F}"/>
              </a:ext>
            </a:extLst>
          </p:cNvPr>
          <p:cNvSpPr/>
          <p:nvPr/>
        </p:nvSpPr>
        <p:spPr>
          <a:xfrm>
            <a:off x="1464666" y="862487"/>
            <a:ext cx="3475832" cy="2759683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 dirty="0"/>
          </a:p>
        </p:txBody>
      </p:sp>
      <p:sp>
        <p:nvSpPr>
          <p:cNvPr id="9" name="TextBox 29">
            <a:extLst>
              <a:ext uri="{FF2B5EF4-FFF2-40B4-BE49-F238E27FC236}">
                <a16:creationId xmlns:a16="http://schemas.microsoft.com/office/drawing/2014/main" id="{8E856239-1846-4263-9215-DAB7C04D1AD0}"/>
              </a:ext>
            </a:extLst>
          </p:cNvPr>
          <p:cNvSpPr txBox="1"/>
          <p:nvPr/>
        </p:nvSpPr>
        <p:spPr>
          <a:xfrm>
            <a:off x="1739087" y="92676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>
                <a:solidFill>
                  <a:schemeClr val="accent1"/>
                </a:solidFill>
                <a:latin typeface="+mj-lt"/>
              </a:rPr>
              <a:t>Tier-1 Data</a:t>
            </a:r>
          </a:p>
        </p:txBody>
      </p:sp>
      <p:sp>
        <p:nvSpPr>
          <p:cNvPr id="10" name="TextBox 30">
            <a:extLst>
              <a:ext uri="{FF2B5EF4-FFF2-40B4-BE49-F238E27FC236}">
                <a16:creationId xmlns:a16="http://schemas.microsoft.com/office/drawing/2014/main" id="{59A6BA2B-3198-4082-A04A-E172EFC1E947}"/>
              </a:ext>
            </a:extLst>
          </p:cNvPr>
          <p:cNvSpPr txBox="1"/>
          <p:nvPr/>
        </p:nvSpPr>
        <p:spPr>
          <a:xfrm>
            <a:off x="8805855" y="907842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>
                <a:solidFill>
                  <a:schemeClr val="accent1"/>
                </a:solidFill>
                <a:latin typeface="+mj-lt"/>
              </a:rPr>
              <a:t>Tier-1 </a:t>
            </a:r>
            <a:r>
              <a:rPr lang="nl-BE" dirty="0" err="1">
                <a:solidFill>
                  <a:schemeClr val="accent1"/>
                </a:solidFill>
                <a:latin typeface="+mj-lt"/>
              </a:rPr>
              <a:t>Compute</a:t>
            </a:r>
            <a:endParaRPr lang="nl-BE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25FCA3-7083-4B36-929D-6F3FF3E6B894}"/>
              </a:ext>
            </a:extLst>
          </p:cNvPr>
          <p:cNvGrpSpPr/>
          <p:nvPr/>
        </p:nvGrpSpPr>
        <p:grpSpPr>
          <a:xfrm>
            <a:off x="9532213" y="1763976"/>
            <a:ext cx="1982256" cy="1152235"/>
            <a:chOff x="9751895" y="2789362"/>
            <a:chExt cx="1982256" cy="1152235"/>
          </a:xfrm>
        </p:grpSpPr>
        <p:pic>
          <p:nvPicPr>
            <p:cNvPr id="12" name="Afbeelding 29">
              <a:extLst>
                <a:ext uri="{FF2B5EF4-FFF2-40B4-BE49-F238E27FC236}">
                  <a16:creationId xmlns:a16="http://schemas.microsoft.com/office/drawing/2014/main" id="{6E0C0049-A35D-4F25-B797-E63C467D0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1651" y="2789362"/>
              <a:ext cx="1942500" cy="1116937"/>
            </a:xfrm>
            <a:prstGeom prst="roundRect">
              <a:avLst/>
            </a:prstGeom>
            <a:ln w="28575">
              <a:noFill/>
            </a:ln>
          </p:spPr>
        </p:pic>
        <p:sp>
          <p:nvSpPr>
            <p:cNvPr id="13" name="TextBox 31">
              <a:extLst>
                <a:ext uri="{FF2B5EF4-FFF2-40B4-BE49-F238E27FC236}">
                  <a16:creationId xmlns:a16="http://schemas.microsoft.com/office/drawing/2014/main" id="{22D11FFA-2A78-46A0-A578-DCB2854D80E8}"/>
                </a:ext>
              </a:extLst>
            </p:cNvPr>
            <p:cNvSpPr txBox="1"/>
            <p:nvPr/>
          </p:nvSpPr>
          <p:spPr>
            <a:xfrm>
              <a:off x="9751895" y="3572265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nl-BE" dirty="0" err="1"/>
                <a:t>BrENIAC</a:t>
              </a:r>
              <a:endParaRPr lang="nl-BE" dirty="0"/>
            </a:p>
          </p:txBody>
        </p:sp>
      </p:grpSp>
      <p:pic>
        <p:nvPicPr>
          <p:cNvPr id="14" name="Graphic 13" descr="Image">
            <a:extLst>
              <a:ext uri="{FF2B5EF4-FFF2-40B4-BE49-F238E27FC236}">
                <a16:creationId xmlns:a16="http://schemas.microsoft.com/office/drawing/2014/main" id="{C32CD03C-7C33-4F9B-A041-3E4B3C10F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98929" y="1682424"/>
            <a:ext cx="657670" cy="657670"/>
          </a:xfrm>
          <a:prstGeom prst="rect">
            <a:avLst/>
          </a:prstGeom>
        </p:spPr>
      </p:pic>
      <p:pic>
        <p:nvPicPr>
          <p:cNvPr id="15" name="Graphic 14" descr="Document">
            <a:extLst>
              <a:ext uri="{FF2B5EF4-FFF2-40B4-BE49-F238E27FC236}">
                <a16:creationId xmlns:a16="http://schemas.microsoft.com/office/drawing/2014/main" id="{4FD7876E-EB82-427F-AD27-49D286B707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18044" y="1640957"/>
            <a:ext cx="720000" cy="72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3E4C92-034B-4583-AD07-B3B4A43E13A0}"/>
              </a:ext>
            </a:extLst>
          </p:cNvPr>
          <p:cNvSpPr txBox="1"/>
          <p:nvPr/>
        </p:nvSpPr>
        <p:spPr>
          <a:xfrm>
            <a:off x="2018950" y="2311242"/>
            <a:ext cx="967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Scans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2C250-700C-4B82-A7A2-88D526733B73}"/>
              </a:ext>
            </a:extLst>
          </p:cNvPr>
          <p:cNvSpPr txBox="1"/>
          <p:nvPr/>
        </p:nvSpPr>
        <p:spPr>
          <a:xfrm>
            <a:off x="3356058" y="2312181"/>
            <a:ext cx="89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err="1"/>
              <a:t>Texts</a:t>
            </a:r>
            <a:endParaRPr lang="nl-BE" sz="16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FA9116D-8E3A-46D6-934D-8410A3784DD2}"/>
              </a:ext>
            </a:extLst>
          </p:cNvPr>
          <p:cNvSpPr/>
          <p:nvPr/>
        </p:nvSpPr>
        <p:spPr>
          <a:xfrm>
            <a:off x="721228" y="1825613"/>
            <a:ext cx="1073329" cy="314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" name="Graphic 19" descr="Tag">
            <a:extLst>
              <a:ext uri="{FF2B5EF4-FFF2-40B4-BE49-F238E27FC236}">
                <a16:creationId xmlns:a16="http://schemas.microsoft.com/office/drawing/2014/main" id="{AF2669AC-C563-47BC-AB78-D735FAFC99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6138" y="2031554"/>
            <a:ext cx="554284" cy="55428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04830E7-1C61-43F3-801E-B5B6FD1338E3}"/>
              </a:ext>
            </a:extLst>
          </p:cNvPr>
          <p:cNvSpPr txBox="1"/>
          <p:nvPr/>
        </p:nvSpPr>
        <p:spPr>
          <a:xfrm>
            <a:off x="652668" y="20778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/>
              <a:t>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84BEBC-C0FE-43AA-8080-1F2D588E96EC}"/>
              </a:ext>
            </a:extLst>
          </p:cNvPr>
          <p:cNvSpPr txBox="1"/>
          <p:nvPr/>
        </p:nvSpPr>
        <p:spPr>
          <a:xfrm>
            <a:off x="250049" y="1504363"/>
            <a:ext cx="1548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1. Upload files…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2773EA-0470-4175-94E0-55B31A9B1A80}"/>
              </a:ext>
            </a:extLst>
          </p:cNvPr>
          <p:cNvSpPr txBox="1"/>
          <p:nvPr/>
        </p:nvSpPr>
        <p:spPr>
          <a:xfrm>
            <a:off x="4279377" y="1375898"/>
            <a:ext cx="2458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2. Select files </a:t>
            </a:r>
            <a:r>
              <a:rPr lang="nl-BE" sz="1600" b="1" dirty="0" err="1"/>
              <a:t>by</a:t>
            </a:r>
            <a:r>
              <a:rPr lang="nl-BE" sz="1600" b="1" dirty="0"/>
              <a:t> metadata </a:t>
            </a:r>
          </a:p>
          <a:p>
            <a:r>
              <a:rPr lang="nl-BE" sz="1600" b="1" dirty="0"/>
              <a:t>(</a:t>
            </a:r>
            <a:r>
              <a:rPr lang="nl-BE" sz="1600" b="1" dirty="0" err="1"/>
              <a:t>century</a:t>
            </a:r>
            <a:r>
              <a:rPr lang="nl-BE" sz="1600" b="1" dirty="0"/>
              <a:t>, </a:t>
            </a:r>
            <a:r>
              <a:rPr lang="nl-BE" sz="1600" b="1" dirty="0" err="1"/>
              <a:t>language</a:t>
            </a:r>
            <a:r>
              <a:rPr lang="nl-BE" sz="1600" b="1" dirty="0"/>
              <a:t>,…) </a:t>
            </a:r>
          </a:p>
        </p:txBody>
      </p:sp>
      <p:pic>
        <p:nvPicPr>
          <p:cNvPr id="32" name="Graphic 31" descr="Image">
            <a:extLst>
              <a:ext uri="{FF2B5EF4-FFF2-40B4-BE49-F238E27FC236}">
                <a16:creationId xmlns:a16="http://schemas.microsoft.com/office/drawing/2014/main" id="{63EA8F3E-C040-44BC-A4C1-E79B6C4B6A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6052" y="1652824"/>
            <a:ext cx="730274" cy="730274"/>
          </a:xfrm>
          <a:prstGeom prst="rect">
            <a:avLst/>
          </a:prstGeom>
        </p:spPr>
      </p:pic>
      <p:pic>
        <p:nvPicPr>
          <p:cNvPr id="33" name="Graphic 32" descr="Document">
            <a:extLst>
              <a:ext uri="{FF2B5EF4-FFF2-40B4-BE49-F238E27FC236}">
                <a16:creationId xmlns:a16="http://schemas.microsoft.com/office/drawing/2014/main" id="{526B2FE1-2220-413F-8301-64E9EF8C6F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8600" y="1626574"/>
            <a:ext cx="720000" cy="720000"/>
          </a:xfrm>
          <a:prstGeom prst="rect">
            <a:avLst/>
          </a:prstGeom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962FF85B-F033-420B-8F90-D45C6CB88212}"/>
              </a:ext>
            </a:extLst>
          </p:cNvPr>
          <p:cNvSpPr/>
          <p:nvPr/>
        </p:nvSpPr>
        <p:spPr>
          <a:xfrm>
            <a:off x="4619228" y="1927599"/>
            <a:ext cx="1626860" cy="3005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43" name="Graphic 42" descr="Gears">
            <a:extLst>
              <a:ext uri="{FF2B5EF4-FFF2-40B4-BE49-F238E27FC236}">
                <a16:creationId xmlns:a16="http://schemas.microsoft.com/office/drawing/2014/main" id="{B77FAD7D-7B1D-45D0-94E8-04B63EFB2E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96816" y="1799199"/>
            <a:ext cx="877194" cy="877194"/>
          </a:xfrm>
          <a:prstGeom prst="rect">
            <a:avLst/>
          </a:prstGeom>
        </p:spPr>
      </p:pic>
      <p:sp>
        <p:nvSpPr>
          <p:cNvPr id="44" name="Arrow: Right 43">
            <a:extLst>
              <a:ext uri="{FF2B5EF4-FFF2-40B4-BE49-F238E27FC236}">
                <a16:creationId xmlns:a16="http://schemas.microsoft.com/office/drawing/2014/main" id="{5B18057B-0EAD-4B55-806D-DD22009853C0}"/>
              </a:ext>
            </a:extLst>
          </p:cNvPr>
          <p:cNvSpPr/>
          <p:nvPr/>
        </p:nvSpPr>
        <p:spPr>
          <a:xfrm>
            <a:off x="7996765" y="2061191"/>
            <a:ext cx="957406" cy="3005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70C16C-6AA0-422A-A38F-593892FA38C2}"/>
              </a:ext>
            </a:extLst>
          </p:cNvPr>
          <p:cNvSpPr txBox="1"/>
          <p:nvPr/>
        </p:nvSpPr>
        <p:spPr>
          <a:xfrm>
            <a:off x="8292616" y="1612483"/>
            <a:ext cx="1394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3. Train mod</a:t>
            </a:r>
            <a:r>
              <a:rPr lang="nl-BE" sz="1600" dirty="0"/>
              <a:t>el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4D8A46-357D-4A70-ACDE-6EFFBC55EBBE}"/>
              </a:ext>
            </a:extLst>
          </p:cNvPr>
          <p:cNvSpPr txBox="1"/>
          <p:nvPr/>
        </p:nvSpPr>
        <p:spPr>
          <a:xfrm>
            <a:off x="10525583" y="404079"/>
            <a:ext cx="1510819" cy="10772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sz="1600" b="1" dirty="0" err="1"/>
              <a:t>Handwritten</a:t>
            </a:r>
            <a:r>
              <a:rPr lang="nl-BE" sz="1600" b="1" dirty="0"/>
              <a:t> </a:t>
            </a:r>
            <a:r>
              <a:rPr lang="nl-BE" sz="1600" b="1" dirty="0" err="1"/>
              <a:t>text</a:t>
            </a:r>
            <a:r>
              <a:rPr lang="nl-BE" sz="1600" b="1" dirty="0"/>
              <a:t> </a:t>
            </a:r>
          </a:p>
          <a:p>
            <a:r>
              <a:rPr lang="nl-BE" sz="1600" b="1" dirty="0" err="1"/>
              <a:t>recognition</a:t>
            </a:r>
            <a:r>
              <a:rPr lang="nl-BE" sz="1600" b="1" dirty="0"/>
              <a:t> model</a:t>
            </a:r>
          </a:p>
        </p:txBody>
      </p:sp>
      <p:pic>
        <p:nvPicPr>
          <p:cNvPr id="47" name="Graphic 46" descr="Document">
            <a:extLst>
              <a:ext uri="{FF2B5EF4-FFF2-40B4-BE49-F238E27FC236}">
                <a16:creationId xmlns:a16="http://schemas.microsoft.com/office/drawing/2014/main" id="{2A04A924-22D3-483F-A200-EE446F095F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15023" y="2485898"/>
            <a:ext cx="730274" cy="73027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5FC376A-A4F5-4F2E-83BE-17DF3101C7D8}"/>
              </a:ext>
            </a:extLst>
          </p:cNvPr>
          <p:cNvSpPr txBox="1"/>
          <p:nvPr/>
        </p:nvSpPr>
        <p:spPr>
          <a:xfrm>
            <a:off x="7672650" y="3135867"/>
            <a:ext cx="1350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err="1"/>
              <a:t>Predicted</a:t>
            </a:r>
            <a:r>
              <a:rPr lang="nl-BE" sz="1600" dirty="0"/>
              <a:t> </a:t>
            </a:r>
            <a:r>
              <a:rPr lang="nl-BE" sz="1600" dirty="0" err="1"/>
              <a:t>text</a:t>
            </a:r>
            <a:endParaRPr lang="nl-BE" sz="1600" dirty="0"/>
          </a:p>
        </p:txBody>
      </p:sp>
      <p:sp>
        <p:nvSpPr>
          <p:cNvPr id="49" name="Arrow: Left 48">
            <a:extLst>
              <a:ext uri="{FF2B5EF4-FFF2-40B4-BE49-F238E27FC236}">
                <a16:creationId xmlns:a16="http://schemas.microsoft.com/office/drawing/2014/main" id="{4ED8C038-C21A-4D9F-B7D1-C36E3F16B020}"/>
              </a:ext>
            </a:extLst>
          </p:cNvPr>
          <p:cNvSpPr/>
          <p:nvPr/>
        </p:nvSpPr>
        <p:spPr>
          <a:xfrm rot="19145539">
            <a:off x="8791603" y="2616444"/>
            <a:ext cx="719328" cy="36576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2E369F2E-07E1-4702-BBE1-51438C8B695F}"/>
              </a:ext>
            </a:extLst>
          </p:cNvPr>
          <p:cNvSpPr/>
          <p:nvPr/>
        </p:nvSpPr>
        <p:spPr>
          <a:xfrm rot="10800000">
            <a:off x="4122293" y="3101123"/>
            <a:ext cx="3363068" cy="30052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A04B96-69CD-475B-B1E4-E468E78304E9}"/>
              </a:ext>
            </a:extLst>
          </p:cNvPr>
          <p:cNvSpPr txBox="1"/>
          <p:nvPr/>
        </p:nvSpPr>
        <p:spPr>
          <a:xfrm>
            <a:off x="4619228" y="2844214"/>
            <a:ext cx="2157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4. Store </a:t>
            </a:r>
            <a:r>
              <a:rPr lang="nl-BE" sz="1600" b="1" dirty="0" err="1"/>
              <a:t>result</a:t>
            </a:r>
            <a:r>
              <a:rPr lang="nl-BE" sz="1600" b="1" dirty="0"/>
              <a:t> in </a:t>
            </a:r>
            <a:r>
              <a:rPr lang="nl-BE" sz="1600" b="1" dirty="0" err="1"/>
              <a:t>iRODS</a:t>
            </a:r>
            <a:endParaRPr lang="nl-BE" sz="1600" b="1" dirty="0"/>
          </a:p>
        </p:txBody>
      </p:sp>
      <p:pic>
        <p:nvPicPr>
          <p:cNvPr id="61" name="Graphic 60" descr="Document">
            <a:extLst>
              <a:ext uri="{FF2B5EF4-FFF2-40B4-BE49-F238E27FC236}">
                <a16:creationId xmlns:a16="http://schemas.microsoft.com/office/drawing/2014/main" id="{7A9E1915-7783-41C4-B89E-F60FC92364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25412" y="3796522"/>
            <a:ext cx="707810" cy="707810"/>
          </a:xfrm>
          <a:prstGeom prst="rect">
            <a:avLst/>
          </a:prstGeom>
        </p:spPr>
      </p:pic>
      <p:pic>
        <p:nvPicPr>
          <p:cNvPr id="62" name="Graphic 61" descr="Table">
            <a:extLst>
              <a:ext uri="{FF2B5EF4-FFF2-40B4-BE49-F238E27FC236}">
                <a16:creationId xmlns:a16="http://schemas.microsoft.com/office/drawing/2014/main" id="{4DE5283B-A587-4421-B127-72E6B9658A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06666" y="3835400"/>
            <a:ext cx="707810" cy="70781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CEF9AE51-9E34-482B-9D13-9BD44BB2F914}"/>
              </a:ext>
            </a:extLst>
          </p:cNvPr>
          <p:cNvSpPr txBox="1"/>
          <p:nvPr/>
        </p:nvSpPr>
        <p:spPr>
          <a:xfrm>
            <a:off x="2161297" y="4447500"/>
            <a:ext cx="1048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err="1"/>
              <a:t>Texts</a:t>
            </a:r>
            <a:endParaRPr lang="nl-BE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0424DE-C68D-4113-9633-678AC021D6AB}"/>
              </a:ext>
            </a:extLst>
          </p:cNvPr>
          <p:cNvSpPr txBox="1"/>
          <p:nvPr/>
        </p:nvSpPr>
        <p:spPr>
          <a:xfrm>
            <a:off x="3303808" y="4482177"/>
            <a:ext cx="142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Labels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A7D6936F-77C1-4C63-8A31-3BC59DEC5451}"/>
              </a:ext>
            </a:extLst>
          </p:cNvPr>
          <p:cNvSpPr/>
          <p:nvPr/>
        </p:nvSpPr>
        <p:spPr>
          <a:xfrm>
            <a:off x="4619228" y="4086011"/>
            <a:ext cx="1626860" cy="3005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72" name="Graphic 71" descr="Document">
            <a:extLst>
              <a:ext uri="{FF2B5EF4-FFF2-40B4-BE49-F238E27FC236}">
                <a16:creationId xmlns:a16="http://schemas.microsoft.com/office/drawing/2014/main" id="{7D30C7D4-01A2-4173-AE65-4829F57274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04107" y="3843513"/>
            <a:ext cx="707810" cy="707810"/>
          </a:xfrm>
          <a:prstGeom prst="rect">
            <a:avLst/>
          </a:prstGeom>
        </p:spPr>
      </p:pic>
      <p:pic>
        <p:nvPicPr>
          <p:cNvPr id="73" name="Graphic 72" descr="Table">
            <a:extLst>
              <a:ext uri="{FF2B5EF4-FFF2-40B4-BE49-F238E27FC236}">
                <a16:creationId xmlns:a16="http://schemas.microsoft.com/office/drawing/2014/main" id="{9BCAD61F-994A-4501-AA91-B3CD4AA017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31456" y="3892857"/>
            <a:ext cx="707810" cy="707810"/>
          </a:xfrm>
          <a:prstGeom prst="rect">
            <a:avLst/>
          </a:prstGeom>
        </p:spPr>
      </p:pic>
      <p:pic>
        <p:nvPicPr>
          <p:cNvPr id="78" name="Graphic 77" descr="Gears">
            <a:extLst>
              <a:ext uri="{FF2B5EF4-FFF2-40B4-BE49-F238E27FC236}">
                <a16:creationId xmlns:a16="http://schemas.microsoft.com/office/drawing/2014/main" id="{0FE0BB1D-B345-4398-B0AA-A647B2192E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46728" y="4008903"/>
            <a:ext cx="877194" cy="877194"/>
          </a:xfrm>
          <a:prstGeom prst="rect">
            <a:avLst/>
          </a:prstGeom>
        </p:spPr>
      </p:pic>
      <p:sp>
        <p:nvSpPr>
          <p:cNvPr id="79" name="Arrow: Right 78">
            <a:extLst>
              <a:ext uri="{FF2B5EF4-FFF2-40B4-BE49-F238E27FC236}">
                <a16:creationId xmlns:a16="http://schemas.microsoft.com/office/drawing/2014/main" id="{24D43CA4-E9DD-4248-94B9-A244931104B3}"/>
              </a:ext>
            </a:extLst>
          </p:cNvPr>
          <p:cNvSpPr/>
          <p:nvPr/>
        </p:nvSpPr>
        <p:spPr>
          <a:xfrm>
            <a:off x="7982374" y="4082597"/>
            <a:ext cx="957406" cy="3005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0" name="Arrow: Left 79">
            <a:extLst>
              <a:ext uri="{FF2B5EF4-FFF2-40B4-BE49-F238E27FC236}">
                <a16:creationId xmlns:a16="http://schemas.microsoft.com/office/drawing/2014/main" id="{6AD5DBD4-9632-4B08-AD4C-2F0DDDAF96AF}"/>
              </a:ext>
            </a:extLst>
          </p:cNvPr>
          <p:cNvSpPr/>
          <p:nvPr/>
        </p:nvSpPr>
        <p:spPr>
          <a:xfrm rot="18849252">
            <a:off x="8798330" y="4737184"/>
            <a:ext cx="789070" cy="36576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EFA7C209-B4C3-48FE-9273-03A8205BE9E4}"/>
              </a:ext>
            </a:extLst>
          </p:cNvPr>
          <p:cNvSpPr/>
          <p:nvPr/>
        </p:nvSpPr>
        <p:spPr>
          <a:xfrm rot="10800000">
            <a:off x="4250504" y="5258484"/>
            <a:ext cx="3363068" cy="30052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2" name="Graphic 81" descr="Table">
            <a:extLst>
              <a:ext uri="{FF2B5EF4-FFF2-40B4-BE49-F238E27FC236}">
                <a16:creationId xmlns:a16="http://schemas.microsoft.com/office/drawing/2014/main" id="{97E84DA2-BCCF-44D2-A5E8-1D77313DBD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26255" y="4976617"/>
            <a:ext cx="707810" cy="70781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6C8E1114-4DEB-4AE9-9788-50AFEFE84105}"/>
              </a:ext>
            </a:extLst>
          </p:cNvPr>
          <p:cNvSpPr txBox="1"/>
          <p:nvPr/>
        </p:nvSpPr>
        <p:spPr>
          <a:xfrm>
            <a:off x="7707537" y="5617655"/>
            <a:ext cx="1507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err="1"/>
              <a:t>Predicted</a:t>
            </a:r>
            <a:r>
              <a:rPr lang="nl-BE" sz="1600" dirty="0"/>
              <a:t> labels</a:t>
            </a:r>
          </a:p>
        </p:txBody>
      </p:sp>
      <p:sp>
        <p:nvSpPr>
          <p:cNvPr id="86" name="Arrow: Curved Left 85">
            <a:extLst>
              <a:ext uri="{FF2B5EF4-FFF2-40B4-BE49-F238E27FC236}">
                <a16:creationId xmlns:a16="http://schemas.microsoft.com/office/drawing/2014/main" id="{64563997-6459-4E37-91B8-52999CB0E554}"/>
              </a:ext>
            </a:extLst>
          </p:cNvPr>
          <p:cNvSpPr/>
          <p:nvPr/>
        </p:nvSpPr>
        <p:spPr>
          <a:xfrm rot="7955496">
            <a:off x="2049333" y="4450660"/>
            <a:ext cx="599372" cy="15851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2646E2C-343A-4F40-B11C-5E469FA3F275}"/>
              </a:ext>
            </a:extLst>
          </p:cNvPr>
          <p:cNvSpPr txBox="1"/>
          <p:nvPr/>
        </p:nvSpPr>
        <p:spPr>
          <a:xfrm>
            <a:off x="1781792" y="5854611"/>
            <a:ext cx="2617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/>
              <a:t>4. </a:t>
            </a:r>
            <a:r>
              <a:rPr lang="nl-BE" sz="1600" b="1" dirty="0" err="1"/>
              <a:t>Add</a:t>
            </a:r>
            <a:r>
              <a:rPr lang="nl-BE" sz="1600" b="1" dirty="0"/>
              <a:t> labels as metadata</a:t>
            </a:r>
          </a:p>
        </p:txBody>
      </p:sp>
      <p:pic>
        <p:nvPicPr>
          <p:cNvPr id="88" name="Graphic 87" descr="Tag">
            <a:extLst>
              <a:ext uri="{FF2B5EF4-FFF2-40B4-BE49-F238E27FC236}">
                <a16:creationId xmlns:a16="http://schemas.microsoft.com/office/drawing/2014/main" id="{E349EAFA-60C9-4237-B829-A73BE36581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30066" y="4983640"/>
            <a:ext cx="554284" cy="55428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28D1CA76-1438-40D2-8759-9E80EF34317C}"/>
              </a:ext>
            </a:extLst>
          </p:cNvPr>
          <p:cNvSpPr txBox="1"/>
          <p:nvPr/>
        </p:nvSpPr>
        <p:spPr>
          <a:xfrm>
            <a:off x="2046596" y="502994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/>
              <a:t>+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DBD2AE-A42E-4B95-8CBE-5CDD7CD6C9EE}"/>
              </a:ext>
            </a:extLst>
          </p:cNvPr>
          <p:cNvSpPr txBox="1"/>
          <p:nvPr/>
        </p:nvSpPr>
        <p:spPr>
          <a:xfrm>
            <a:off x="10609554" y="5202156"/>
            <a:ext cx="1510819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sz="1600" b="1" dirty="0" err="1"/>
              <a:t>Entity</a:t>
            </a:r>
            <a:r>
              <a:rPr lang="nl-BE" sz="1600" b="1" dirty="0"/>
              <a:t> </a:t>
            </a:r>
            <a:r>
              <a:rPr lang="nl-BE" sz="1600" b="1" dirty="0" err="1"/>
              <a:t>recognition</a:t>
            </a:r>
            <a:r>
              <a:rPr lang="nl-BE" sz="1600" b="1" dirty="0"/>
              <a:t>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85EF3-34CB-4876-96BF-6765148C8D12}"/>
              </a:ext>
            </a:extLst>
          </p:cNvPr>
          <p:cNvSpPr txBox="1"/>
          <p:nvPr/>
        </p:nvSpPr>
        <p:spPr>
          <a:xfrm>
            <a:off x="223661" y="2532615"/>
            <a:ext cx="1459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…</a:t>
            </a:r>
            <a:r>
              <a:rPr lang="nl-BE" sz="1600" dirty="0" err="1"/>
              <a:t>and</a:t>
            </a:r>
            <a:r>
              <a:rPr lang="nl-BE" sz="1600" dirty="0"/>
              <a:t> </a:t>
            </a:r>
            <a:r>
              <a:rPr lang="nl-BE" sz="1600" dirty="0" err="1"/>
              <a:t>add</a:t>
            </a:r>
            <a:r>
              <a:rPr lang="nl-BE" sz="1600" dirty="0"/>
              <a:t> metadata </a:t>
            </a:r>
            <a:r>
              <a:rPr lang="nl-BE" sz="1600" dirty="0" err="1"/>
              <a:t>automatically</a:t>
            </a:r>
            <a:endParaRPr lang="nl-BE" sz="1600" dirty="0"/>
          </a:p>
        </p:txBody>
      </p:sp>
      <p:pic>
        <p:nvPicPr>
          <p:cNvPr id="54" name="Graphic 53" descr="Document">
            <a:extLst>
              <a:ext uri="{FF2B5EF4-FFF2-40B4-BE49-F238E27FC236}">
                <a16:creationId xmlns:a16="http://schemas.microsoft.com/office/drawing/2014/main" id="{E11A8079-0796-4A17-AD1F-5882450D13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25607" y="2536395"/>
            <a:ext cx="730274" cy="730274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585A987-CD3B-4361-9F83-F8D05AFD5852}"/>
              </a:ext>
            </a:extLst>
          </p:cNvPr>
          <p:cNvSpPr txBox="1"/>
          <p:nvPr/>
        </p:nvSpPr>
        <p:spPr>
          <a:xfrm>
            <a:off x="2383234" y="3186364"/>
            <a:ext cx="1350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err="1"/>
              <a:t>Predicted</a:t>
            </a:r>
            <a:r>
              <a:rPr lang="nl-BE" sz="1600" dirty="0"/>
              <a:t> </a:t>
            </a:r>
            <a:r>
              <a:rPr lang="nl-BE" sz="1600" dirty="0" err="1"/>
              <a:t>text</a:t>
            </a:r>
            <a:endParaRPr lang="nl-BE" sz="1600" dirty="0"/>
          </a:p>
        </p:txBody>
      </p:sp>
      <p:pic>
        <p:nvPicPr>
          <p:cNvPr id="58" name="Graphic 57" descr="Table">
            <a:extLst>
              <a:ext uri="{FF2B5EF4-FFF2-40B4-BE49-F238E27FC236}">
                <a16:creationId xmlns:a16="http://schemas.microsoft.com/office/drawing/2014/main" id="{26D9D495-C900-4857-B4EB-BD0FBDE7920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18621" y="4976617"/>
            <a:ext cx="707810" cy="70781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ADD9CD13-2001-49C8-A7EF-99002B5AA599}"/>
              </a:ext>
            </a:extLst>
          </p:cNvPr>
          <p:cNvSpPr txBox="1"/>
          <p:nvPr/>
        </p:nvSpPr>
        <p:spPr>
          <a:xfrm>
            <a:off x="2999903" y="5617655"/>
            <a:ext cx="1507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err="1"/>
              <a:t>Predicted</a:t>
            </a:r>
            <a:r>
              <a:rPr lang="nl-BE" sz="1600" dirty="0"/>
              <a:t> labels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357049A-76E3-43A1-8601-67335591D030}"/>
              </a:ext>
            </a:extLst>
          </p:cNvPr>
          <p:cNvSpPr txBox="1"/>
          <p:nvPr/>
        </p:nvSpPr>
        <p:spPr>
          <a:xfrm>
            <a:off x="639051" y="29510"/>
            <a:ext cx="10653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dirty="0"/>
              <a:t>Getuigenissen project (CLARIAH-VL) </a:t>
            </a:r>
            <a:r>
              <a:rPr lang="en-GB" sz="4000" dirty="0"/>
              <a:t> 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09616036-ED3E-4B49-9116-8EA31A4B7E2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50647" y="1011972"/>
            <a:ext cx="947305" cy="20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8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" grpId="0" animBg="1"/>
      <p:bldP spid="10" grpId="0"/>
      <p:bldP spid="16" grpId="0"/>
      <p:bldP spid="17" grpId="0"/>
      <p:bldP spid="18" grpId="0" animBg="1"/>
      <p:bldP spid="21" grpId="0"/>
      <p:bldP spid="22" grpId="0"/>
      <p:bldP spid="31" grpId="0"/>
      <p:bldP spid="34" grpId="0" animBg="1"/>
      <p:bldP spid="44" grpId="0" animBg="1"/>
      <p:bldP spid="45" grpId="0"/>
      <p:bldP spid="46" grpId="0" animBg="1"/>
      <p:bldP spid="48" grpId="0"/>
      <p:bldP spid="49" grpId="0" animBg="1"/>
      <p:bldP spid="59" grpId="0" animBg="1"/>
      <p:bldP spid="60" grpId="0"/>
      <p:bldP spid="63" grpId="0"/>
      <p:bldP spid="64" grpId="0"/>
      <p:bldP spid="71" grpId="0" animBg="1"/>
      <p:bldP spid="79" grpId="0" animBg="1"/>
      <p:bldP spid="80" grpId="0" animBg="1"/>
      <p:bldP spid="81" grpId="0" animBg="1"/>
      <p:bldP spid="85" grpId="0"/>
      <p:bldP spid="86" grpId="0" animBg="1"/>
      <p:bldP spid="87" grpId="0"/>
      <p:bldP spid="89" grpId="0"/>
      <p:bldP spid="50" grpId="0" animBg="1"/>
      <p:bldP spid="3" grpId="0"/>
      <p:bldP spid="55" grpId="0"/>
      <p:bldP spid="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/>
          <p:cNvSpPr/>
          <p:nvPr/>
        </p:nvSpPr>
        <p:spPr>
          <a:xfrm>
            <a:off x="3496044" y="2632177"/>
            <a:ext cx="8352089" cy="346403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1215969" y="1250899"/>
            <a:ext cx="1289633" cy="1227174"/>
            <a:chOff x="1311098" y="1786606"/>
            <a:chExt cx="1289633" cy="12271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098" y="1786606"/>
              <a:ext cx="914400" cy="9144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3531" y="2556580"/>
              <a:ext cx="457200" cy="45720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5389844" y="1250899"/>
            <a:ext cx="1237514" cy="1227174"/>
            <a:chOff x="4317943" y="1786606"/>
            <a:chExt cx="1237514" cy="122717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8257" y="2556580"/>
              <a:ext cx="457200" cy="4572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7943" y="1786606"/>
              <a:ext cx="914400" cy="914400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9163227" y="1250899"/>
            <a:ext cx="1270002" cy="1227174"/>
            <a:chOff x="7217945" y="1786606"/>
            <a:chExt cx="1270002" cy="122717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0747" y="2556580"/>
              <a:ext cx="457200" cy="4572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945" y="1786606"/>
              <a:ext cx="914400" cy="91440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271" y="4473095"/>
            <a:ext cx="1057645" cy="1052945"/>
          </a:xfrm>
          <a:prstGeom prst="rect">
            <a:avLst/>
          </a:prstGeom>
        </p:spPr>
      </p:pic>
      <p:pic>
        <p:nvPicPr>
          <p:cNvPr id="19" name="Picture 4" descr="Metalnx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611" y="2718700"/>
            <a:ext cx="1224000" cy="2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Metalnx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349" y="2709256"/>
            <a:ext cx="1224000" cy="2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Down Arrow 33"/>
          <p:cNvSpPr/>
          <p:nvPr/>
        </p:nvSpPr>
        <p:spPr>
          <a:xfrm rot="16200000">
            <a:off x="2222610" y="4004469"/>
            <a:ext cx="452336" cy="1828801"/>
          </a:xfrm>
          <a:prstGeom prst="downArrow">
            <a:avLst>
              <a:gd name="adj1" fmla="val 50000"/>
              <a:gd name="adj2" fmla="val 7708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0" name="TextBox 99"/>
          <p:cNvSpPr txBox="1"/>
          <p:nvPr/>
        </p:nvSpPr>
        <p:spPr>
          <a:xfrm>
            <a:off x="10547023" y="3111041"/>
            <a:ext cx="1203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PUBLIC DATA</a:t>
            </a:r>
            <a:endParaRPr lang="nl-BE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657282" y="2726026"/>
            <a:ext cx="1275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PRIVATE DATA</a:t>
            </a:r>
            <a:endParaRPr lang="nl-BE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02" name="Group 101"/>
          <p:cNvGrpSpPr>
            <a:grpSpLocks noChangeAspect="1"/>
          </p:cNvGrpSpPr>
          <p:nvPr/>
        </p:nvGrpSpPr>
        <p:grpSpPr>
          <a:xfrm>
            <a:off x="2105160" y="4214063"/>
            <a:ext cx="432450" cy="540000"/>
            <a:chOff x="7920017" y="1819959"/>
            <a:chExt cx="742991" cy="927773"/>
          </a:xfrm>
        </p:grpSpPr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0017" y="1819959"/>
              <a:ext cx="742991" cy="742991"/>
            </a:xfrm>
            <a:prstGeom prst="rect">
              <a:avLst/>
            </a:prstGeom>
          </p:spPr>
        </p:pic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63815" y="2603462"/>
              <a:ext cx="655396" cy="144270"/>
            </a:xfrm>
            <a:prstGeom prst="rect">
              <a:avLst/>
            </a:prstGeom>
          </p:spPr>
        </p:pic>
      </p:grpSp>
      <p:sp>
        <p:nvSpPr>
          <p:cNvPr id="108" name="TextBox 107"/>
          <p:cNvSpPr txBox="1"/>
          <p:nvPr/>
        </p:nvSpPr>
        <p:spPr>
          <a:xfrm>
            <a:off x="1308948" y="5283739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Metadata extraction</a:t>
            </a:r>
            <a:endParaRPr lang="nl-BE" dirty="0"/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35547" y="5677713"/>
            <a:ext cx="511327" cy="510288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91386" y="2701231"/>
            <a:ext cx="360000" cy="359268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160" y="2016004"/>
            <a:ext cx="432000" cy="432000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1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439" y="2034973"/>
            <a:ext cx="432000" cy="432000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715916" y="2718700"/>
            <a:ext cx="360000" cy="359268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D83EAF13-10D1-470C-B42E-1A12E8102C25}"/>
              </a:ext>
            </a:extLst>
          </p:cNvPr>
          <p:cNvSpPr txBox="1"/>
          <p:nvPr/>
        </p:nvSpPr>
        <p:spPr>
          <a:xfrm>
            <a:off x="830256" y="77348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Data creators</a:t>
            </a:r>
            <a:endParaRPr lang="nl-B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5C9265-BB18-48D9-93F7-AD17D867E33F}"/>
              </a:ext>
            </a:extLst>
          </p:cNvPr>
          <p:cNvSpPr txBox="1"/>
          <p:nvPr/>
        </p:nvSpPr>
        <p:spPr>
          <a:xfrm>
            <a:off x="5048788" y="82844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analysts</a:t>
            </a:r>
            <a:endParaRPr lang="nl-BE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6B90D15-375B-495E-8628-FBCED49F33B2}"/>
              </a:ext>
            </a:extLst>
          </p:cNvPr>
          <p:cNvSpPr txBox="1"/>
          <p:nvPr/>
        </p:nvSpPr>
        <p:spPr>
          <a:xfrm>
            <a:off x="8932824" y="711046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Data consumers</a:t>
            </a:r>
            <a:endParaRPr lang="nl-BE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13E023-DACD-423A-9D23-8EB38922915B}"/>
              </a:ext>
            </a:extLst>
          </p:cNvPr>
          <p:cNvSpPr txBox="1"/>
          <p:nvPr/>
        </p:nvSpPr>
        <p:spPr>
          <a:xfrm>
            <a:off x="2240364" y="1285855"/>
            <a:ext cx="2558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Gather patient data</a:t>
            </a:r>
          </a:p>
          <a:p>
            <a:r>
              <a:rPr lang="en-US" sz="1400" dirty="0"/>
              <a:t>Introduce it to </a:t>
            </a:r>
            <a:r>
              <a:rPr lang="en-US" sz="1400" dirty="0" err="1"/>
              <a:t>RedCap</a:t>
            </a:r>
            <a:endParaRPr lang="nl-BE" sz="1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8827EC-B293-48BF-B6FF-C8D5C47B0306}"/>
              </a:ext>
            </a:extLst>
          </p:cNvPr>
          <p:cNvSpPr txBox="1"/>
          <p:nvPr/>
        </p:nvSpPr>
        <p:spPr>
          <a:xfrm>
            <a:off x="6383140" y="1142817"/>
            <a:ext cx="27800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access to data</a:t>
            </a:r>
          </a:p>
          <a:p>
            <a:r>
              <a:rPr lang="en-US" sz="1400" dirty="0"/>
              <a:t>Search data</a:t>
            </a:r>
          </a:p>
          <a:p>
            <a:r>
              <a:rPr lang="en-US" sz="1400" dirty="0"/>
              <a:t>Analyze data and upload results</a:t>
            </a:r>
            <a:endParaRPr lang="nl-BE" sz="14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1BC06FB-748B-4713-8DCE-3037965204E9}"/>
              </a:ext>
            </a:extLst>
          </p:cNvPr>
          <p:cNvSpPr txBox="1"/>
          <p:nvPr/>
        </p:nvSpPr>
        <p:spPr>
          <a:xfrm>
            <a:off x="10136656" y="1152497"/>
            <a:ext cx="25584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access to data</a:t>
            </a:r>
          </a:p>
          <a:p>
            <a:r>
              <a:rPr lang="en-US" sz="1400" dirty="0"/>
              <a:t>Search data</a:t>
            </a:r>
          </a:p>
          <a:p>
            <a:r>
              <a:rPr lang="en-US" sz="1400" dirty="0"/>
              <a:t>Download data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75B3BD98-E39D-4EDF-9238-3D80CE059E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650" y="2003404"/>
            <a:ext cx="457200" cy="45720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963D8F97-4612-44EC-BBE4-EB0FC89321BD}"/>
              </a:ext>
            </a:extLst>
          </p:cNvPr>
          <p:cNvSpPr txBox="1"/>
          <p:nvPr/>
        </p:nvSpPr>
        <p:spPr>
          <a:xfrm>
            <a:off x="639051" y="29510"/>
            <a:ext cx="10653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dirty="0" err="1"/>
              <a:t>Eximious</a:t>
            </a:r>
            <a:r>
              <a:rPr lang="en-GB" sz="4000" dirty="0"/>
              <a:t> </a:t>
            </a:r>
          </a:p>
        </p:txBody>
      </p:sp>
      <p:sp>
        <p:nvSpPr>
          <p:cNvPr id="110" name="TextBox 29">
            <a:extLst>
              <a:ext uri="{FF2B5EF4-FFF2-40B4-BE49-F238E27FC236}">
                <a16:creationId xmlns:a16="http://schemas.microsoft.com/office/drawing/2014/main" id="{82CD9351-5DB5-48D3-943D-D54E854B252C}"/>
              </a:ext>
            </a:extLst>
          </p:cNvPr>
          <p:cNvSpPr txBox="1"/>
          <p:nvPr/>
        </p:nvSpPr>
        <p:spPr>
          <a:xfrm>
            <a:off x="3893479" y="267986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>
                <a:solidFill>
                  <a:schemeClr val="accent1"/>
                </a:solidFill>
                <a:latin typeface="+mj-lt"/>
              </a:rPr>
              <a:t>Tier-1 Data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7C1CC88-D2AE-4C12-9638-C24433231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35853" y="3016661"/>
            <a:ext cx="360000" cy="7924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436C9A-52D4-4862-8574-1052B7DD4E7F}"/>
              </a:ext>
            </a:extLst>
          </p:cNvPr>
          <p:cNvCxnSpPr>
            <a:cxnSpLocks/>
          </p:cNvCxnSpPr>
          <p:nvPr/>
        </p:nvCxnSpPr>
        <p:spPr>
          <a:xfrm>
            <a:off x="9163227" y="2749541"/>
            <a:ext cx="0" cy="31401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E93A092-7B59-4E7B-8DDA-C02B569A9A24}"/>
              </a:ext>
            </a:extLst>
          </p:cNvPr>
          <p:cNvGrpSpPr/>
          <p:nvPr/>
        </p:nvGrpSpPr>
        <p:grpSpPr>
          <a:xfrm>
            <a:off x="3723486" y="3807241"/>
            <a:ext cx="1402945" cy="1805656"/>
            <a:chOff x="3723486" y="4108459"/>
            <a:chExt cx="1402945" cy="1805656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CDF3BD54-FF5B-4956-B731-4965DD2A33E1}"/>
                </a:ext>
              </a:extLst>
            </p:cNvPr>
            <p:cNvGrpSpPr/>
            <p:nvPr/>
          </p:nvGrpSpPr>
          <p:grpSpPr>
            <a:xfrm>
              <a:off x="3725927" y="4688662"/>
              <a:ext cx="546060" cy="331030"/>
              <a:chOff x="5893610" y="5553888"/>
              <a:chExt cx="546060" cy="331030"/>
            </a:xfrm>
          </p:grpSpPr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1AFCCD28-F85C-4993-987E-B192FA8899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151670" y="5553889"/>
                <a:ext cx="288000" cy="331028"/>
              </a:xfrm>
              <a:prstGeom prst="rect">
                <a:avLst/>
              </a:prstGeom>
            </p:spPr>
          </p:pic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D9E90A26-7E68-4BBB-9149-97538F51F8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026158" y="5553890"/>
                <a:ext cx="288000" cy="331028"/>
              </a:xfrm>
              <a:prstGeom prst="rect">
                <a:avLst/>
              </a:prstGeom>
            </p:spPr>
          </p:pic>
          <p:pic>
            <p:nvPicPr>
              <p:cNvPr id="134" name="Picture 133">
                <a:extLst>
                  <a:ext uri="{FF2B5EF4-FFF2-40B4-BE49-F238E27FC236}">
                    <a16:creationId xmlns:a16="http://schemas.microsoft.com/office/drawing/2014/main" id="{2450E888-E981-41F8-9C7B-81F4E0C7F1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893610" y="5553888"/>
                <a:ext cx="288000" cy="331028"/>
              </a:xfrm>
              <a:prstGeom prst="rect">
                <a:avLst/>
              </a:prstGeom>
            </p:spPr>
          </p:pic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26F293A-23E0-498D-9FF7-0BBB3063AF21}"/>
                </a:ext>
              </a:extLst>
            </p:cNvPr>
            <p:cNvGrpSpPr/>
            <p:nvPr/>
          </p:nvGrpSpPr>
          <p:grpSpPr>
            <a:xfrm>
              <a:off x="3723486" y="4108459"/>
              <a:ext cx="1402945" cy="1805656"/>
              <a:chOff x="3723486" y="4108459"/>
              <a:chExt cx="1402945" cy="1805656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C4A265-697D-4309-94D0-20466C17DED6}"/>
                  </a:ext>
                </a:extLst>
              </p:cNvPr>
              <p:cNvSpPr txBox="1"/>
              <p:nvPr/>
            </p:nvSpPr>
            <p:spPr>
              <a:xfrm>
                <a:off x="4286957" y="4322305"/>
                <a:ext cx="7989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daily</a:t>
                </a:r>
                <a:endParaRPr lang="nl-BE" sz="1200" b="1" dirty="0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BF4ABA8-7B01-493D-BCD4-FC4AB496DC8E}"/>
                  </a:ext>
                </a:extLst>
              </p:cNvPr>
              <p:cNvSpPr txBox="1"/>
              <p:nvPr/>
            </p:nvSpPr>
            <p:spPr>
              <a:xfrm>
                <a:off x="4286957" y="4715678"/>
                <a:ext cx="7989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weekly</a:t>
                </a:r>
                <a:endParaRPr lang="nl-BE" sz="1200" b="1" dirty="0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5580BBC-37FD-4F5D-90B5-1215952E99DF}"/>
                  </a:ext>
                </a:extLst>
              </p:cNvPr>
              <p:cNvSpPr txBox="1"/>
              <p:nvPr/>
            </p:nvSpPr>
            <p:spPr>
              <a:xfrm>
                <a:off x="4286957" y="5080921"/>
                <a:ext cx="7989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monthly</a:t>
                </a:r>
                <a:endParaRPr lang="nl-BE" sz="1200" b="1" dirty="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C8581FF-C211-4FF1-ABA8-591D8FE4C68D}"/>
                  </a:ext>
                </a:extLst>
              </p:cNvPr>
              <p:cNvGrpSpPr/>
              <p:nvPr/>
            </p:nvGrpSpPr>
            <p:grpSpPr>
              <a:xfrm>
                <a:off x="3740897" y="5053905"/>
                <a:ext cx="546060" cy="331030"/>
                <a:chOff x="5893610" y="5553888"/>
                <a:chExt cx="546060" cy="331030"/>
              </a:xfrm>
            </p:grpSpPr>
            <p:pic>
              <p:nvPicPr>
                <p:cNvPr id="121" name="Picture 120">
                  <a:extLst>
                    <a:ext uri="{FF2B5EF4-FFF2-40B4-BE49-F238E27FC236}">
                      <a16:creationId xmlns:a16="http://schemas.microsoft.com/office/drawing/2014/main" id="{D4FCF128-A27E-47A2-B89E-AD2932A4C5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6151670" y="5553889"/>
                  <a:ext cx="288000" cy="331028"/>
                </a:xfrm>
                <a:prstGeom prst="rect">
                  <a:avLst/>
                </a:prstGeom>
              </p:spPr>
            </p:pic>
            <p:pic>
              <p:nvPicPr>
                <p:cNvPr id="122" name="Picture 121">
                  <a:extLst>
                    <a:ext uri="{FF2B5EF4-FFF2-40B4-BE49-F238E27FC236}">
                      <a16:creationId xmlns:a16="http://schemas.microsoft.com/office/drawing/2014/main" id="{B07219E8-73AD-4A76-A21B-4419AA0CEE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6026158" y="5553890"/>
                  <a:ext cx="288000" cy="331028"/>
                </a:xfrm>
                <a:prstGeom prst="rect">
                  <a:avLst/>
                </a:prstGeom>
              </p:spPr>
            </p:pic>
            <p:pic>
              <p:nvPicPr>
                <p:cNvPr id="113" name="Picture 112">
                  <a:extLst>
                    <a:ext uri="{FF2B5EF4-FFF2-40B4-BE49-F238E27FC236}">
                      <a16:creationId xmlns:a16="http://schemas.microsoft.com/office/drawing/2014/main" id="{31ED99A8-E3CC-442B-B686-E779B0B67D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5893610" y="5553888"/>
                  <a:ext cx="288000" cy="331028"/>
                </a:xfrm>
                <a:prstGeom prst="rect">
                  <a:avLst/>
                </a:prstGeom>
              </p:spPr>
            </p:pic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1A3861FC-021E-4913-AA7B-69B7A5AC4DAB}"/>
                  </a:ext>
                </a:extLst>
              </p:cNvPr>
              <p:cNvGrpSpPr/>
              <p:nvPr/>
            </p:nvGrpSpPr>
            <p:grpSpPr>
              <a:xfrm>
                <a:off x="3740897" y="4295289"/>
                <a:ext cx="546060" cy="331030"/>
                <a:chOff x="5893610" y="5553888"/>
                <a:chExt cx="546060" cy="331030"/>
              </a:xfrm>
            </p:grpSpPr>
            <p:pic>
              <p:nvPicPr>
                <p:cNvPr id="128" name="Picture 127">
                  <a:extLst>
                    <a:ext uri="{FF2B5EF4-FFF2-40B4-BE49-F238E27FC236}">
                      <a16:creationId xmlns:a16="http://schemas.microsoft.com/office/drawing/2014/main" id="{46A02F3B-47F3-4129-8F08-B99EAFFBEA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51670" y="5553889"/>
                  <a:ext cx="288000" cy="331028"/>
                </a:xfrm>
                <a:prstGeom prst="rect">
                  <a:avLst/>
                </a:prstGeom>
              </p:spPr>
            </p:pic>
            <p:pic>
              <p:nvPicPr>
                <p:cNvPr id="129" name="Picture 128">
                  <a:extLst>
                    <a:ext uri="{FF2B5EF4-FFF2-40B4-BE49-F238E27FC236}">
                      <a16:creationId xmlns:a16="http://schemas.microsoft.com/office/drawing/2014/main" id="{FCE851F4-9B0C-46F6-9F25-02E0AE23F4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026158" y="5553890"/>
                  <a:ext cx="288000" cy="331028"/>
                </a:xfrm>
                <a:prstGeom prst="rect">
                  <a:avLst/>
                </a:prstGeom>
              </p:spPr>
            </p:pic>
            <p:pic>
              <p:nvPicPr>
                <p:cNvPr id="130" name="Picture 129">
                  <a:extLst>
                    <a:ext uri="{FF2B5EF4-FFF2-40B4-BE49-F238E27FC236}">
                      <a16:creationId xmlns:a16="http://schemas.microsoft.com/office/drawing/2014/main" id="{09AE6477-8708-4CD6-B194-F70ABA2283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893610" y="5553888"/>
                  <a:ext cx="288000" cy="331028"/>
                </a:xfrm>
                <a:prstGeom prst="rect">
                  <a:avLst/>
                </a:prstGeom>
              </p:spPr>
            </p:pic>
          </p:grp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0FA07F8-A5F3-472D-BA75-0366630C5CF1}"/>
                  </a:ext>
                </a:extLst>
              </p:cNvPr>
              <p:cNvSpPr txBox="1"/>
              <p:nvPr/>
            </p:nvSpPr>
            <p:spPr>
              <a:xfrm>
                <a:off x="4269546" y="5470108"/>
                <a:ext cx="7989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yearly</a:t>
                </a:r>
                <a:endParaRPr lang="nl-BE" sz="1200" b="1" dirty="0"/>
              </a:p>
            </p:txBody>
          </p: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CAF1DED2-DACD-41F0-A891-8062183BCE3D}"/>
                  </a:ext>
                </a:extLst>
              </p:cNvPr>
              <p:cNvGrpSpPr/>
              <p:nvPr/>
            </p:nvGrpSpPr>
            <p:grpSpPr>
              <a:xfrm>
                <a:off x="3723486" y="5443092"/>
                <a:ext cx="546060" cy="331030"/>
                <a:chOff x="5893610" y="5553888"/>
                <a:chExt cx="546060" cy="331030"/>
              </a:xfrm>
            </p:grpSpPr>
            <p:pic>
              <p:nvPicPr>
                <p:cNvPr id="137" name="Picture 136">
                  <a:extLst>
                    <a:ext uri="{FF2B5EF4-FFF2-40B4-BE49-F238E27FC236}">
                      <a16:creationId xmlns:a16="http://schemas.microsoft.com/office/drawing/2014/main" id="{9A4D4796-004E-43CF-830D-B0A2FA3946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6151670" y="5553889"/>
                  <a:ext cx="288000" cy="331028"/>
                </a:xfrm>
                <a:prstGeom prst="rect">
                  <a:avLst/>
                </a:prstGeom>
              </p:spPr>
            </p:pic>
            <p:pic>
              <p:nvPicPr>
                <p:cNvPr id="138" name="Picture 137">
                  <a:extLst>
                    <a:ext uri="{FF2B5EF4-FFF2-40B4-BE49-F238E27FC236}">
                      <a16:creationId xmlns:a16="http://schemas.microsoft.com/office/drawing/2014/main" id="{CF51D62A-19BD-48D0-90F7-3313092298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6026158" y="5553890"/>
                  <a:ext cx="288000" cy="331028"/>
                </a:xfrm>
                <a:prstGeom prst="rect">
                  <a:avLst/>
                </a:prstGeom>
              </p:spPr>
            </p:pic>
            <p:pic>
              <p:nvPicPr>
                <p:cNvPr id="139" name="Picture 138">
                  <a:extLst>
                    <a:ext uri="{FF2B5EF4-FFF2-40B4-BE49-F238E27FC236}">
                      <a16:creationId xmlns:a16="http://schemas.microsoft.com/office/drawing/2014/main" id="{A12EA734-7A73-4192-A242-89CD8A3E22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5893610" y="5553888"/>
                  <a:ext cx="288000" cy="331028"/>
                </a:xfrm>
                <a:prstGeom prst="rect">
                  <a:avLst/>
                </a:prstGeom>
              </p:spPr>
            </p:pic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746A2C1-4365-4078-AD29-7D38CA34FF8B}"/>
                  </a:ext>
                </a:extLst>
              </p:cNvPr>
              <p:cNvSpPr/>
              <p:nvPr/>
            </p:nvSpPr>
            <p:spPr>
              <a:xfrm>
                <a:off x="3723486" y="4108459"/>
                <a:ext cx="1402945" cy="1805656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43DF925-BBA8-48B5-93FB-F10A78FE9E64}"/>
              </a:ext>
            </a:extLst>
          </p:cNvPr>
          <p:cNvSpPr txBox="1"/>
          <p:nvPr/>
        </p:nvSpPr>
        <p:spPr>
          <a:xfrm>
            <a:off x="3782357" y="328597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</a:t>
            </a:r>
            <a:endParaRPr lang="nl-BE" b="1" dirty="0"/>
          </a:p>
        </p:txBody>
      </p:sp>
      <p:sp>
        <p:nvSpPr>
          <p:cNvPr id="140" name="Down Arrow 33">
            <a:extLst>
              <a:ext uri="{FF2B5EF4-FFF2-40B4-BE49-F238E27FC236}">
                <a16:creationId xmlns:a16="http://schemas.microsoft.com/office/drawing/2014/main" id="{1BA9CAFB-46DF-471B-8D24-2A292D6621DD}"/>
              </a:ext>
            </a:extLst>
          </p:cNvPr>
          <p:cNvSpPr/>
          <p:nvPr/>
        </p:nvSpPr>
        <p:spPr>
          <a:xfrm rot="16200000">
            <a:off x="5290772" y="4593194"/>
            <a:ext cx="216000" cy="324000"/>
          </a:xfrm>
          <a:prstGeom prst="downArrow">
            <a:avLst>
              <a:gd name="adj1" fmla="val 50000"/>
              <a:gd name="adj2" fmla="val 7708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DBC1868-CB61-4AF8-8B2B-AE4AD13E888B}"/>
              </a:ext>
            </a:extLst>
          </p:cNvPr>
          <p:cNvSpPr txBox="1"/>
          <p:nvPr/>
        </p:nvSpPr>
        <p:spPr>
          <a:xfrm>
            <a:off x="5762708" y="3285974"/>
            <a:ext cx="565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RW</a:t>
            </a:r>
            <a:endParaRPr lang="nl-BE" b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A0178E0-6153-4F79-A986-5B83A7E67E5A}"/>
              </a:ext>
            </a:extLst>
          </p:cNvPr>
          <p:cNvGrpSpPr/>
          <p:nvPr/>
        </p:nvGrpSpPr>
        <p:grpSpPr>
          <a:xfrm>
            <a:off x="5702021" y="3807241"/>
            <a:ext cx="1402945" cy="1805656"/>
            <a:chOff x="5702021" y="4138442"/>
            <a:chExt cx="1402945" cy="1805656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94BA27C2-1DBE-4DA1-BC11-5323DEB75B4C}"/>
                </a:ext>
              </a:extLst>
            </p:cNvPr>
            <p:cNvGrpSpPr/>
            <p:nvPr/>
          </p:nvGrpSpPr>
          <p:grpSpPr>
            <a:xfrm>
              <a:off x="5702021" y="4138442"/>
              <a:ext cx="1402945" cy="1805656"/>
              <a:chOff x="3723486" y="4108459"/>
              <a:chExt cx="1402945" cy="1805656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666F70B-F169-4958-A88B-73D8B1E8E623}"/>
                  </a:ext>
                </a:extLst>
              </p:cNvPr>
              <p:cNvSpPr txBox="1"/>
              <p:nvPr/>
            </p:nvSpPr>
            <p:spPr>
              <a:xfrm>
                <a:off x="4286957" y="4322305"/>
                <a:ext cx="7989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daily</a:t>
                </a:r>
                <a:endParaRPr lang="nl-BE" sz="1200" b="1" dirty="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FC8653B-2251-49FA-889F-75DC04A8F708}"/>
                  </a:ext>
                </a:extLst>
              </p:cNvPr>
              <p:cNvSpPr txBox="1"/>
              <p:nvPr/>
            </p:nvSpPr>
            <p:spPr>
              <a:xfrm>
                <a:off x="4286957" y="4715678"/>
                <a:ext cx="7989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weekly</a:t>
                </a:r>
                <a:endParaRPr lang="nl-BE" sz="1200" b="1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74E2261-85C5-44E5-B6E8-DD7321A0EA1D}"/>
                  </a:ext>
                </a:extLst>
              </p:cNvPr>
              <p:cNvSpPr txBox="1"/>
              <p:nvPr/>
            </p:nvSpPr>
            <p:spPr>
              <a:xfrm>
                <a:off x="4286957" y="5080921"/>
                <a:ext cx="7989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monthly</a:t>
                </a:r>
                <a:endParaRPr lang="nl-BE" sz="1200" b="1" dirty="0"/>
              </a:p>
            </p:txBody>
          </p: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9698F25F-2316-45DE-AF99-C585CC89F080}"/>
                  </a:ext>
                </a:extLst>
              </p:cNvPr>
              <p:cNvGrpSpPr/>
              <p:nvPr/>
            </p:nvGrpSpPr>
            <p:grpSpPr>
              <a:xfrm>
                <a:off x="3740897" y="5053905"/>
                <a:ext cx="546060" cy="331030"/>
                <a:chOff x="5893610" y="5553888"/>
                <a:chExt cx="546060" cy="331030"/>
              </a:xfrm>
            </p:grpSpPr>
            <p:pic>
              <p:nvPicPr>
                <p:cNvPr id="177" name="Picture 176">
                  <a:extLst>
                    <a:ext uri="{FF2B5EF4-FFF2-40B4-BE49-F238E27FC236}">
                      <a16:creationId xmlns:a16="http://schemas.microsoft.com/office/drawing/2014/main" id="{326A66D6-8786-439D-8695-FEBECF4FB2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6151670" y="5553889"/>
                  <a:ext cx="288000" cy="331028"/>
                </a:xfrm>
                <a:prstGeom prst="rect">
                  <a:avLst/>
                </a:prstGeom>
              </p:spPr>
            </p:pic>
            <p:pic>
              <p:nvPicPr>
                <p:cNvPr id="178" name="Picture 177">
                  <a:extLst>
                    <a:ext uri="{FF2B5EF4-FFF2-40B4-BE49-F238E27FC236}">
                      <a16:creationId xmlns:a16="http://schemas.microsoft.com/office/drawing/2014/main" id="{C2D919B1-6BE6-4A92-AC89-63C5E2E8DF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6026158" y="5553890"/>
                  <a:ext cx="288000" cy="331028"/>
                </a:xfrm>
                <a:prstGeom prst="rect">
                  <a:avLst/>
                </a:prstGeom>
              </p:spPr>
            </p:pic>
            <p:pic>
              <p:nvPicPr>
                <p:cNvPr id="179" name="Picture 178">
                  <a:extLst>
                    <a:ext uri="{FF2B5EF4-FFF2-40B4-BE49-F238E27FC236}">
                      <a16:creationId xmlns:a16="http://schemas.microsoft.com/office/drawing/2014/main" id="{0BFDCE93-C244-41F1-8744-1050769904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5893610" y="5553888"/>
                  <a:ext cx="288000" cy="331028"/>
                </a:xfrm>
                <a:prstGeom prst="rect">
                  <a:avLst/>
                </a:prstGeom>
              </p:spPr>
            </p:pic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13A82201-1A36-4FD0-A804-D0571B0CED0E}"/>
                  </a:ext>
                </a:extLst>
              </p:cNvPr>
              <p:cNvGrpSpPr/>
              <p:nvPr/>
            </p:nvGrpSpPr>
            <p:grpSpPr>
              <a:xfrm>
                <a:off x="3740897" y="4295289"/>
                <a:ext cx="546060" cy="331030"/>
                <a:chOff x="5893610" y="5553888"/>
                <a:chExt cx="546060" cy="331030"/>
              </a:xfrm>
            </p:grpSpPr>
            <p:pic>
              <p:nvPicPr>
                <p:cNvPr id="174" name="Picture 173">
                  <a:extLst>
                    <a:ext uri="{FF2B5EF4-FFF2-40B4-BE49-F238E27FC236}">
                      <a16:creationId xmlns:a16="http://schemas.microsoft.com/office/drawing/2014/main" id="{C7FA924B-9238-4FCF-A41D-CF0E2C5BEF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51670" y="5553889"/>
                  <a:ext cx="288000" cy="331028"/>
                </a:xfrm>
                <a:prstGeom prst="rect">
                  <a:avLst/>
                </a:prstGeom>
              </p:spPr>
            </p:pic>
            <p:pic>
              <p:nvPicPr>
                <p:cNvPr id="175" name="Picture 174">
                  <a:extLst>
                    <a:ext uri="{FF2B5EF4-FFF2-40B4-BE49-F238E27FC236}">
                      <a16:creationId xmlns:a16="http://schemas.microsoft.com/office/drawing/2014/main" id="{DDA2CA94-E6BF-4D4C-A731-9E94F06FC6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026158" y="5553890"/>
                  <a:ext cx="288000" cy="331028"/>
                </a:xfrm>
                <a:prstGeom prst="rect">
                  <a:avLst/>
                </a:prstGeom>
              </p:spPr>
            </p:pic>
            <p:pic>
              <p:nvPicPr>
                <p:cNvPr id="176" name="Picture 175">
                  <a:extLst>
                    <a:ext uri="{FF2B5EF4-FFF2-40B4-BE49-F238E27FC236}">
                      <a16:creationId xmlns:a16="http://schemas.microsoft.com/office/drawing/2014/main" id="{5780126C-5336-4990-A6A9-DDECB5450B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893610" y="5553888"/>
                  <a:ext cx="288000" cy="331028"/>
                </a:xfrm>
                <a:prstGeom prst="rect">
                  <a:avLst/>
                </a:prstGeom>
              </p:spPr>
            </p:pic>
          </p:grp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25D185D5-A271-497D-AB92-C32D7E0103D3}"/>
                  </a:ext>
                </a:extLst>
              </p:cNvPr>
              <p:cNvSpPr txBox="1"/>
              <p:nvPr/>
            </p:nvSpPr>
            <p:spPr>
              <a:xfrm>
                <a:off x="4269546" y="5470108"/>
                <a:ext cx="7989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yearly</a:t>
                </a:r>
                <a:endParaRPr lang="nl-BE" sz="1200" b="1" dirty="0"/>
              </a:p>
            </p:txBody>
          </p: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A613868F-EAEF-46F0-8100-D108014007E6}"/>
                  </a:ext>
                </a:extLst>
              </p:cNvPr>
              <p:cNvGrpSpPr/>
              <p:nvPr/>
            </p:nvGrpSpPr>
            <p:grpSpPr>
              <a:xfrm>
                <a:off x="3723486" y="5443092"/>
                <a:ext cx="546060" cy="331030"/>
                <a:chOff x="5893610" y="5553888"/>
                <a:chExt cx="546060" cy="331030"/>
              </a:xfrm>
            </p:grpSpPr>
            <p:pic>
              <p:nvPicPr>
                <p:cNvPr id="171" name="Picture 170">
                  <a:extLst>
                    <a:ext uri="{FF2B5EF4-FFF2-40B4-BE49-F238E27FC236}">
                      <a16:creationId xmlns:a16="http://schemas.microsoft.com/office/drawing/2014/main" id="{E3C8E5CD-4A41-42A4-8E72-934EFBF740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6151670" y="5553889"/>
                  <a:ext cx="288000" cy="331028"/>
                </a:xfrm>
                <a:prstGeom prst="rect">
                  <a:avLst/>
                </a:prstGeom>
              </p:spPr>
            </p:pic>
            <p:pic>
              <p:nvPicPr>
                <p:cNvPr id="172" name="Picture 171">
                  <a:extLst>
                    <a:ext uri="{FF2B5EF4-FFF2-40B4-BE49-F238E27FC236}">
                      <a16:creationId xmlns:a16="http://schemas.microsoft.com/office/drawing/2014/main" id="{EBC96D08-5D7E-4735-8B4C-31CD830A61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6026158" y="5553890"/>
                  <a:ext cx="288000" cy="331028"/>
                </a:xfrm>
                <a:prstGeom prst="rect">
                  <a:avLst/>
                </a:prstGeom>
              </p:spPr>
            </p:pic>
            <p:pic>
              <p:nvPicPr>
                <p:cNvPr id="173" name="Picture 172">
                  <a:extLst>
                    <a:ext uri="{FF2B5EF4-FFF2-40B4-BE49-F238E27FC236}">
                      <a16:creationId xmlns:a16="http://schemas.microsoft.com/office/drawing/2014/main" id="{1C22F2E8-5CB5-4FB1-B7A4-3896718467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5893610" y="5553888"/>
                  <a:ext cx="288000" cy="331028"/>
                </a:xfrm>
                <a:prstGeom prst="rect">
                  <a:avLst/>
                </a:prstGeom>
              </p:spPr>
            </p:pic>
          </p:grp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EE649351-EAC7-4B5E-B952-480F5AA97BC2}"/>
                  </a:ext>
                </a:extLst>
              </p:cNvPr>
              <p:cNvSpPr/>
              <p:nvPr/>
            </p:nvSpPr>
            <p:spPr>
              <a:xfrm>
                <a:off x="3723486" y="4108459"/>
                <a:ext cx="1402945" cy="1805656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BEE53446-466F-4A85-A3C5-E9A9F43B4A1B}"/>
                </a:ext>
              </a:extLst>
            </p:cNvPr>
            <p:cNvGrpSpPr/>
            <p:nvPr/>
          </p:nvGrpSpPr>
          <p:grpSpPr>
            <a:xfrm>
              <a:off x="5716991" y="4690516"/>
              <a:ext cx="546060" cy="331030"/>
              <a:chOff x="5893610" y="5553888"/>
              <a:chExt cx="546060" cy="331030"/>
            </a:xfrm>
          </p:grpSpPr>
          <p:pic>
            <p:nvPicPr>
              <p:cNvPr id="182" name="Picture 181">
                <a:extLst>
                  <a:ext uri="{FF2B5EF4-FFF2-40B4-BE49-F238E27FC236}">
                    <a16:creationId xmlns:a16="http://schemas.microsoft.com/office/drawing/2014/main" id="{148A8ADF-98E3-44E9-98C0-FF90E36D6A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151670" y="5553889"/>
                <a:ext cx="288000" cy="331028"/>
              </a:xfrm>
              <a:prstGeom prst="rect">
                <a:avLst/>
              </a:prstGeom>
            </p:spPr>
          </p:pic>
          <p:pic>
            <p:nvPicPr>
              <p:cNvPr id="183" name="Picture 182">
                <a:extLst>
                  <a:ext uri="{FF2B5EF4-FFF2-40B4-BE49-F238E27FC236}">
                    <a16:creationId xmlns:a16="http://schemas.microsoft.com/office/drawing/2014/main" id="{FE5A1EE3-139F-4882-B6E8-3E55595F1E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026158" y="5553890"/>
                <a:ext cx="288000" cy="331028"/>
              </a:xfrm>
              <a:prstGeom prst="rect">
                <a:avLst/>
              </a:prstGeom>
            </p:spPr>
          </p:pic>
          <p:pic>
            <p:nvPicPr>
              <p:cNvPr id="184" name="Picture 183">
                <a:extLst>
                  <a:ext uri="{FF2B5EF4-FFF2-40B4-BE49-F238E27FC236}">
                    <a16:creationId xmlns:a16="http://schemas.microsoft.com/office/drawing/2014/main" id="{1719BE88-AC09-487B-B0D0-C9B864BEDC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893610" y="5553888"/>
                <a:ext cx="288000" cy="331028"/>
              </a:xfrm>
              <a:prstGeom prst="rect">
                <a:avLst/>
              </a:prstGeom>
            </p:spPr>
          </p:pic>
        </p:grpSp>
      </p:grpSp>
      <p:sp>
        <p:nvSpPr>
          <p:cNvPr id="208" name="TextBox 207">
            <a:extLst>
              <a:ext uri="{FF2B5EF4-FFF2-40B4-BE49-F238E27FC236}">
                <a16:creationId xmlns:a16="http://schemas.microsoft.com/office/drawing/2014/main" id="{4D3087C6-D7E8-4681-B517-F45A9C314C3C}"/>
              </a:ext>
            </a:extLst>
          </p:cNvPr>
          <p:cNvSpPr txBox="1"/>
          <p:nvPr/>
        </p:nvSpPr>
        <p:spPr>
          <a:xfrm>
            <a:off x="7535409" y="3285974"/>
            <a:ext cx="565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RW</a:t>
            </a:r>
            <a:endParaRPr lang="nl-BE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91D090A-916C-4177-91C8-EA9D13481E1A}"/>
              </a:ext>
            </a:extLst>
          </p:cNvPr>
          <p:cNvSpPr/>
          <p:nvPr/>
        </p:nvSpPr>
        <p:spPr>
          <a:xfrm>
            <a:off x="7486127" y="3723022"/>
            <a:ext cx="1402945" cy="4611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34F2F9B7-B2CD-4179-8C14-E493EFFF9125}"/>
              </a:ext>
            </a:extLst>
          </p:cNvPr>
          <p:cNvSpPr/>
          <p:nvPr/>
        </p:nvSpPr>
        <p:spPr>
          <a:xfrm>
            <a:off x="7486127" y="4456645"/>
            <a:ext cx="1402945" cy="4521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41051609-CCAF-4B08-8D08-5D41E0AD3A35}"/>
              </a:ext>
            </a:extLst>
          </p:cNvPr>
          <p:cNvSpPr/>
          <p:nvPr/>
        </p:nvSpPr>
        <p:spPr>
          <a:xfrm>
            <a:off x="7486127" y="5424085"/>
            <a:ext cx="1402945" cy="4521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46E193-9E71-4A0B-B4BE-E3760E7B1D69}"/>
              </a:ext>
            </a:extLst>
          </p:cNvPr>
          <p:cNvCxnSpPr/>
          <p:nvPr/>
        </p:nvCxnSpPr>
        <p:spPr>
          <a:xfrm>
            <a:off x="8187599" y="4898038"/>
            <a:ext cx="0" cy="50400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04393D1-FFD5-4A82-A12E-D2F686B1CF5D}"/>
              </a:ext>
            </a:extLst>
          </p:cNvPr>
          <p:cNvGrpSpPr/>
          <p:nvPr/>
        </p:nvGrpSpPr>
        <p:grpSpPr>
          <a:xfrm>
            <a:off x="7562716" y="3743807"/>
            <a:ext cx="1188975" cy="383317"/>
            <a:chOff x="7562716" y="3743807"/>
            <a:chExt cx="1188975" cy="383317"/>
          </a:xfrm>
        </p:grpSpPr>
        <p:pic>
          <p:nvPicPr>
            <p:cNvPr id="53" name="Graphic 52" descr="Paper with solid fill">
              <a:extLst>
                <a:ext uri="{FF2B5EF4-FFF2-40B4-BE49-F238E27FC236}">
                  <a16:creationId xmlns:a16="http://schemas.microsoft.com/office/drawing/2014/main" id="{35CA06CE-1465-48EF-A08E-92305702A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562716" y="3743807"/>
              <a:ext cx="360000" cy="383317"/>
            </a:xfrm>
            <a:prstGeom prst="rect">
              <a:avLst/>
            </a:prstGeom>
          </p:spPr>
        </p:pic>
        <p:pic>
          <p:nvPicPr>
            <p:cNvPr id="235" name="Graphic 234" descr="Paper with solid fill">
              <a:extLst>
                <a:ext uri="{FF2B5EF4-FFF2-40B4-BE49-F238E27FC236}">
                  <a16:creationId xmlns:a16="http://schemas.microsoft.com/office/drawing/2014/main" id="{CF500CF7-F093-457E-8747-56FB8C348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839041" y="3743807"/>
              <a:ext cx="360000" cy="383317"/>
            </a:xfrm>
            <a:prstGeom prst="rect">
              <a:avLst/>
            </a:prstGeom>
          </p:spPr>
        </p:pic>
        <p:pic>
          <p:nvPicPr>
            <p:cNvPr id="236" name="Graphic 235" descr="Paper with solid fill">
              <a:extLst>
                <a:ext uri="{FF2B5EF4-FFF2-40B4-BE49-F238E27FC236}">
                  <a16:creationId xmlns:a16="http://schemas.microsoft.com/office/drawing/2014/main" id="{7CA202B7-2AAF-40C6-9A99-DC8EBFC10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115366" y="3743807"/>
              <a:ext cx="360000" cy="383317"/>
            </a:xfrm>
            <a:prstGeom prst="rect">
              <a:avLst/>
            </a:prstGeom>
          </p:spPr>
        </p:pic>
        <p:pic>
          <p:nvPicPr>
            <p:cNvPr id="237" name="Graphic 236" descr="Paper with solid fill">
              <a:extLst>
                <a:ext uri="{FF2B5EF4-FFF2-40B4-BE49-F238E27FC236}">
                  <a16:creationId xmlns:a16="http://schemas.microsoft.com/office/drawing/2014/main" id="{27154F7A-F108-4D4D-8202-B4C68D2AB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391691" y="3743807"/>
              <a:ext cx="360000" cy="383317"/>
            </a:xfrm>
            <a:prstGeom prst="rect">
              <a:avLst/>
            </a:prstGeom>
          </p:spPr>
        </p:pic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93C17552-AC27-4D73-9F42-6A972AD88819}"/>
              </a:ext>
            </a:extLst>
          </p:cNvPr>
          <p:cNvGrpSpPr/>
          <p:nvPr/>
        </p:nvGrpSpPr>
        <p:grpSpPr>
          <a:xfrm>
            <a:off x="7582709" y="4488409"/>
            <a:ext cx="1188975" cy="383317"/>
            <a:chOff x="7562716" y="3743807"/>
            <a:chExt cx="1188975" cy="383317"/>
          </a:xfrm>
        </p:grpSpPr>
        <p:pic>
          <p:nvPicPr>
            <p:cNvPr id="240" name="Graphic 239" descr="Paper with solid fill">
              <a:extLst>
                <a:ext uri="{FF2B5EF4-FFF2-40B4-BE49-F238E27FC236}">
                  <a16:creationId xmlns:a16="http://schemas.microsoft.com/office/drawing/2014/main" id="{487EA229-2750-4610-A483-02C6AADAA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562716" y="3743807"/>
              <a:ext cx="360000" cy="383317"/>
            </a:xfrm>
            <a:prstGeom prst="rect">
              <a:avLst/>
            </a:prstGeom>
          </p:spPr>
        </p:pic>
        <p:pic>
          <p:nvPicPr>
            <p:cNvPr id="241" name="Graphic 240" descr="Paper with solid fill">
              <a:extLst>
                <a:ext uri="{FF2B5EF4-FFF2-40B4-BE49-F238E27FC236}">
                  <a16:creationId xmlns:a16="http://schemas.microsoft.com/office/drawing/2014/main" id="{FA32C96D-ABB7-4132-A516-B30A570F8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839041" y="3743807"/>
              <a:ext cx="360000" cy="383317"/>
            </a:xfrm>
            <a:prstGeom prst="rect">
              <a:avLst/>
            </a:prstGeom>
          </p:spPr>
        </p:pic>
        <p:pic>
          <p:nvPicPr>
            <p:cNvPr id="242" name="Graphic 241" descr="Paper with solid fill">
              <a:extLst>
                <a:ext uri="{FF2B5EF4-FFF2-40B4-BE49-F238E27FC236}">
                  <a16:creationId xmlns:a16="http://schemas.microsoft.com/office/drawing/2014/main" id="{0353D824-2694-4FC4-A249-C51E1C671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115366" y="3743807"/>
              <a:ext cx="360000" cy="383317"/>
            </a:xfrm>
            <a:prstGeom prst="rect">
              <a:avLst/>
            </a:prstGeom>
          </p:spPr>
        </p:pic>
        <p:pic>
          <p:nvPicPr>
            <p:cNvPr id="243" name="Graphic 242" descr="Paper with solid fill">
              <a:extLst>
                <a:ext uri="{FF2B5EF4-FFF2-40B4-BE49-F238E27FC236}">
                  <a16:creationId xmlns:a16="http://schemas.microsoft.com/office/drawing/2014/main" id="{4DCBEC1C-4A11-471D-BE79-DA73783D3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391691" y="3743807"/>
              <a:ext cx="360000" cy="383317"/>
            </a:xfrm>
            <a:prstGeom prst="rect">
              <a:avLst/>
            </a:prstGeom>
          </p:spPr>
        </p:pic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09332626-4EC6-40F0-B9B2-BC60F8232D96}"/>
              </a:ext>
            </a:extLst>
          </p:cNvPr>
          <p:cNvGrpSpPr/>
          <p:nvPr/>
        </p:nvGrpSpPr>
        <p:grpSpPr>
          <a:xfrm>
            <a:off x="7638825" y="5481076"/>
            <a:ext cx="1188975" cy="383317"/>
            <a:chOff x="7562716" y="3743807"/>
            <a:chExt cx="1188975" cy="383317"/>
          </a:xfrm>
        </p:grpSpPr>
        <p:pic>
          <p:nvPicPr>
            <p:cNvPr id="245" name="Graphic 244" descr="Paper with solid fill">
              <a:extLst>
                <a:ext uri="{FF2B5EF4-FFF2-40B4-BE49-F238E27FC236}">
                  <a16:creationId xmlns:a16="http://schemas.microsoft.com/office/drawing/2014/main" id="{52BEF957-02E9-4478-865F-445840BFA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562716" y="3743807"/>
              <a:ext cx="360000" cy="383317"/>
            </a:xfrm>
            <a:prstGeom prst="rect">
              <a:avLst/>
            </a:prstGeom>
          </p:spPr>
        </p:pic>
        <p:pic>
          <p:nvPicPr>
            <p:cNvPr id="246" name="Graphic 245" descr="Paper with solid fill">
              <a:extLst>
                <a:ext uri="{FF2B5EF4-FFF2-40B4-BE49-F238E27FC236}">
                  <a16:creationId xmlns:a16="http://schemas.microsoft.com/office/drawing/2014/main" id="{7E679928-1719-423A-82C6-31CD83929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839041" y="3743807"/>
              <a:ext cx="360000" cy="383317"/>
            </a:xfrm>
            <a:prstGeom prst="rect">
              <a:avLst/>
            </a:prstGeom>
          </p:spPr>
        </p:pic>
        <p:pic>
          <p:nvPicPr>
            <p:cNvPr id="247" name="Graphic 246" descr="Paper with solid fill">
              <a:extLst>
                <a:ext uri="{FF2B5EF4-FFF2-40B4-BE49-F238E27FC236}">
                  <a16:creationId xmlns:a16="http://schemas.microsoft.com/office/drawing/2014/main" id="{B044583D-1892-4C1C-94A3-454F30DD7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115366" y="3743807"/>
              <a:ext cx="360000" cy="383317"/>
            </a:xfrm>
            <a:prstGeom prst="rect">
              <a:avLst/>
            </a:prstGeom>
          </p:spPr>
        </p:pic>
        <p:pic>
          <p:nvPicPr>
            <p:cNvPr id="248" name="Graphic 247" descr="Paper with solid fill">
              <a:extLst>
                <a:ext uri="{FF2B5EF4-FFF2-40B4-BE49-F238E27FC236}">
                  <a16:creationId xmlns:a16="http://schemas.microsoft.com/office/drawing/2014/main" id="{46E855B2-4578-4E21-8D5D-6EBCEF66C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391691" y="3743807"/>
              <a:ext cx="360000" cy="383317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5F1A93A8-C172-4863-AE5F-55AE0D3056C2}"/>
              </a:ext>
            </a:extLst>
          </p:cNvPr>
          <p:cNvSpPr txBox="1"/>
          <p:nvPr/>
        </p:nvSpPr>
        <p:spPr>
          <a:xfrm>
            <a:off x="8287477" y="3454964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PartnerA</a:t>
            </a:r>
            <a:endParaRPr lang="nl-BE" sz="1200" b="1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9462612-15C9-4122-BCF5-188D5E952C24}"/>
              </a:ext>
            </a:extLst>
          </p:cNvPr>
          <p:cNvSpPr txBox="1"/>
          <p:nvPr/>
        </p:nvSpPr>
        <p:spPr>
          <a:xfrm>
            <a:off x="8298524" y="4210794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PartnerB</a:t>
            </a:r>
            <a:endParaRPr lang="nl-BE" sz="12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034BB272-655D-4AF7-8DE1-380B082A59F9}"/>
              </a:ext>
            </a:extLst>
          </p:cNvPr>
          <p:cNvSpPr txBox="1"/>
          <p:nvPr/>
        </p:nvSpPr>
        <p:spPr>
          <a:xfrm>
            <a:off x="8312920" y="5148242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PartnerX</a:t>
            </a:r>
            <a:endParaRPr lang="nl-BE" sz="1200" b="1" dirty="0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0524A211-7496-49A8-B3ED-84219919A052}"/>
              </a:ext>
            </a:extLst>
          </p:cNvPr>
          <p:cNvSpPr/>
          <p:nvPr/>
        </p:nvSpPr>
        <p:spPr>
          <a:xfrm>
            <a:off x="9608255" y="3732513"/>
            <a:ext cx="2036889" cy="18056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6" name="Down Arrow 33">
            <a:extLst>
              <a:ext uri="{FF2B5EF4-FFF2-40B4-BE49-F238E27FC236}">
                <a16:creationId xmlns:a16="http://schemas.microsoft.com/office/drawing/2014/main" id="{48BD442D-3498-4AEB-8E29-A3433B5771F2}"/>
              </a:ext>
            </a:extLst>
          </p:cNvPr>
          <p:cNvSpPr/>
          <p:nvPr/>
        </p:nvSpPr>
        <p:spPr>
          <a:xfrm rot="16200000">
            <a:off x="9145017" y="4389457"/>
            <a:ext cx="216000" cy="540000"/>
          </a:xfrm>
          <a:prstGeom prst="downArrow">
            <a:avLst>
              <a:gd name="adj1" fmla="val 50000"/>
              <a:gd name="adj2" fmla="val 7708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8AFBED7C-664E-43F2-9433-B55449A00535}"/>
              </a:ext>
            </a:extLst>
          </p:cNvPr>
          <p:cNvGrpSpPr/>
          <p:nvPr/>
        </p:nvGrpSpPr>
        <p:grpSpPr>
          <a:xfrm>
            <a:off x="9710125" y="3807241"/>
            <a:ext cx="636325" cy="383317"/>
            <a:chOff x="7562716" y="3743807"/>
            <a:chExt cx="636325" cy="383317"/>
          </a:xfrm>
        </p:grpSpPr>
        <p:pic>
          <p:nvPicPr>
            <p:cNvPr id="278" name="Graphic 277" descr="Paper with solid fill">
              <a:extLst>
                <a:ext uri="{FF2B5EF4-FFF2-40B4-BE49-F238E27FC236}">
                  <a16:creationId xmlns:a16="http://schemas.microsoft.com/office/drawing/2014/main" id="{4BDDC94F-9E36-43D0-9036-7B4A60266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562716" y="3743807"/>
              <a:ext cx="360000" cy="383317"/>
            </a:xfrm>
            <a:prstGeom prst="rect">
              <a:avLst/>
            </a:prstGeom>
          </p:spPr>
        </p:pic>
        <p:pic>
          <p:nvPicPr>
            <p:cNvPr id="279" name="Graphic 278" descr="Paper with solid fill">
              <a:extLst>
                <a:ext uri="{FF2B5EF4-FFF2-40B4-BE49-F238E27FC236}">
                  <a16:creationId xmlns:a16="http://schemas.microsoft.com/office/drawing/2014/main" id="{56A21F89-C1C7-4C28-A7B4-D409D8293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839041" y="3743807"/>
              <a:ext cx="360000" cy="383317"/>
            </a:xfrm>
            <a:prstGeom prst="rect">
              <a:avLst/>
            </a:prstGeom>
          </p:spPr>
        </p:pic>
      </p:grpSp>
      <p:pic>
        <p:nvPicPr>
          <p:cNvPr id="282" name="Graphic 281" descr="Paper with solid fill">
            <a:extLst>
              <a:ext uri="{FF2B5EF4-FFF2-40B4-BE49-F238E27FC236}">
                <a16:creationId xmlns:a16="http://schemas.microsoft.com/office/drawing/2014/main" id="{05295779-D53B-4FB5-91A0-1986669FC90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729596" y="4479877"/>
            <a:ext cx="326414" cy="383317"/>
          </a:xfrm>
          <a:prstGeom prst="rect">
            <a:avLst/>
          </a:prstGeom>
        </p:spPr>
      </p:pic>
      <p:pic>
        <p:nvPicPr>
          <p:cNvPr id="283" name="Graphic 282" descr="Paper with solid fill">
            <a:extLst>
              <a:ext uri="{FF2B5EF4-FFF2-40B4-BE49-F238E27FC236}">
                <a16:creationId xmlns:a16="http://schemas.microsoft.com/office/drawing/2014/main" id="{548B1686-A8A3-4EC8-8725-35D4260F757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005921" y="4479877"/>
            <a:ext cx="326414" cy="383317"/>
          </a:xfrm>
          <a:prstGeom prst="rect">
            <a:avLst/>
          </a:prstGeom>
        </p:spPr>
      </p:pic>
      <p:pic>
        <p:nvPicPr>
          <p:cNvPr id="284" name="Graphic 283" descr="Paper with solid fill">
            <a:extLst>
              <a:ext uri="{FF2B5EF4-FFF2-40B4-BE49-F238E27FC236}">
                <a16:creationId xmlns:a16="http://schemas.microsoft.com/office/drawing/2014/main" id="{811E05C3-14F7-4CF9-9273-9F79E9F894B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729596" y="5097290"/>
            <a:ext cx="360000" cy="383317"/>
          </a:xfrm>
          <a:prstGeom prst="rect">
            <a:avLst/>
          </a:prstGeom>
        </p:spPr>
      </p:pic>
      <p:pic>
        <p:nvPicPr>
          <p:cNvPr id="285" name="Graphic 284" descr="Paper with solid fill">
            <a:extLst>
              <a:ext uri="{FF2B5EF4-FFF2-40B4-BE49-F238E27FC236}">
                <a16:creationId xmlns:a16="http://schemas.microsoft.com/office/drawing/2014/main" id="{0A5AD12E-C26D-4CD6-9291-4C90D239565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005921" y="5097290"/>
            <a:ext cx="360000" cy="383317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BB7FB3F1-55CB-4F82-95DE-F0D2E2A5BCFF}"/>
              </a:ext>
            </a:extLst>
          </p:cNvPr>
          <p:cNvSpPr txBox="1"/>
          <p:nvPr/>
        </p:nvSpPr>
        <p:spPr>
          <a:xfrm>
            <a:off x="10446995" y="4348506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Combined </a:t>
            </a:r>
          </a:p>
          <a:p>
            <a:pPr algn="ctr"/>
            <a:r>
              <a:rPr lang="en-US" sz="1400" b="1" dirty="0">
                <a:solidFill>
                  <a:schemeClr val="accent1"/>
                </a:solidFill>
              </a:rPr>
              <a:t>results</a:t>
            </a:r>
            <a:endParaRPr lang="nl-BE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094067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996</Words>
  <Application>Microsoft Office PowerPoint</Application>
  <PresentationFormat>Widescreen</PresentationFormat>
  <Paragraphs>253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FlandersArtSans-Regular</vt:lpstr>
      <vt:lpstr>Lato</vt:lpstr>
      <vt:lpstr>KU Leuven</vt:lpstr>
      <vt:lpstr>KU Leuven Sedes</vt:lpstr>
      <vt:lpstr>VSC Tier-1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2021-04-26T17:49:37Z</dcterms:modified>
</cp:coreProperties>
</file>