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4"/>
  </p:notesMasterIdLst>
  <p:handoutMasterIdLst>
    <p:handoutMasterId r:id="rId15"/>
  </p:handoutMasterIdLst>
  <p:sldIdLst>
    <p:sldId id="261" r:id="rId3"/>
    <p:sldId id="433" r:id="rId4"/>
    <p:sldId id="397" r:id="rId5"/>
    <p:sldId id="523" r:id="rId6"/>
    <p:sldId id="524" r:id="rId7"/>
    <p:sldId id="525" r:id="rId8"/>
    <p:sldId id="527" r:id="rId9"/>
    <p:sldId id="528" r:id="rId10"/>
    <p:sldId id="526" r:id="rId11"/>
    <p:sldId id="530" r:id="rId12"/>
    <p:sldId id="529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" autoAdjust="0"/>
    <p:restoredTop sz="77908" autoAdjust="0"/>
  </p:normalViewPr>
  <p:slideViewPr>
    <p:cSldViewPr snapToGrid="0" snapToObjects="1">
      <p:cViewPr varScale="1">
        <p:scale>
          <a:sx n="67" d="100"/>
          <a:sy n="67" d="100"/>
        </p:scale>
        <p:origin x="15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27-4-2021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27-4-2021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9A01A-61B9-46D0-BBFC-C87332D764A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4102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nl-BE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nl-NL"/>
              <a:t>Campusbibliotheekraad Humane Wetenschappen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041F224-4157-43B9-983D-12BB641F44A6}" type="datetime1">
              <a:rPr lang="nl-NL" smtClean="0"/>
              <a:t>27-4-2021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l-NL"/>
              <a:t>RDM Competentiecentrum - Nathalie Claes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E2983-8885-3341-8D67-D12EAE12B143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2690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nl-BE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nl-NL"/>
              <a:t>Campusbibliotheekraad Humane Wetenschappen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041F224-4157-43B9-983D-12BB641F44A6}" type="datetime1">
              <a:rPr lang="nl-NL" smtClean="0"/>
              <a:t>27-4-2021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l-NL"/>
              <a:t>RDM Competentiecentrum - Nathalie Claes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E2983-8885-3341-8D67-D12EAE12B14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1345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nl-BE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nl-NL"/>
              <a:t>Campusbibliotheekraad Humane Wetenschappen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041F224-4157-43B9-983D-12BB641F44A6}" type="datetime1">
              <a:rPr lang="nl-NL" smtClean="0"/>
              <a:t>27-4-2021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l-NL"/>
              <a:t>RDM Competentiecentrum - Nathalie Claes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E2983-8885-3341-8D67-D12EAE12B14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0972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nl-BE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nl-NL"/>
              <a:t>Campusbibliotheekraad Humane Wetenschappen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041F224-4157-43B9-983D-12BB641F44A6}" type="datetime1">
              <a:rPr lang="nl-NL" smtClean="0"/>
              <a:t>27-4-2021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l-NL"/>
              <a:t>RDM Competentiecentrum - Nathalie Claes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E2983-8885-3341-8D67-D12EAE12B14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7879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nl-BE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nl-NL"/>
              <a:t>Campusbibliotheekraad Humane Wetenschappen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041F224-4157-43B9-983D-12BB641F44A6}" type="datetime1">
              <a:rPr lang="nl-NL" smtClean="0"/>
              <a:t>27-4-2021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l-NL"/>
              <a:t>RDM Competentiecentrum - Nathalie Claes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E2983-8885-3341-8D67-D12EAE12B14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943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1EB9-F356-47E5-B929-82EC007E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D97D-9A71-46B4-8B80-4CE59240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46713-786C-4AF6-AB6C-718B733C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DFE0-2F5B-400B-A2F7-7D99EE742999}" type="datetime1">
              <a:rPr lang="nl-BE" smtClean="0"/>
              <a:t>27/04/2021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C90E7-7B1F-4D3E-ABDF-81C689B1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Data Management Competence Centre (RDM-CC)</a:t>
            </a:r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AA0B1-1717-433A-AA88-1FEFC720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8F930-A746-4574-921F-9A759E5F113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957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1B0-CA8D-464D-A017-5417A012B0B0}" type="datetime1">
              <a:rPr lang="nl-BE" smtClean="0"/>
              <a:t>27/04/2021</a:t>
            </a:fld>
            <a:endParaRPr lang="nl-NL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Data Management Competence Centre (RDM-CC)</a:t>
            </a:r>
            <a:endParaRPr lang="nl-NL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8351" y="1655999"/>
            <a:ext cx="10655300" cy="43923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6549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9AEB-3B61-40DA-93C9-6A90B0CABC81}" type="datetime1">
              <a:rPr lang="nl-BE" smtClean="0"/>
              <a:t>27/04/2021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4E98-BADC-43EF-B68C-A900785218B7}" type="datetime1">
              <a:rPr lang="nl-BE" smtClean="0"/>
              <a:t>27/04/2021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5995-3991-41C4-8A8D-E22DC26039C0}" type="datetime1">
              <a:rPr lang="nl-BE" smtClean="0"/>
              <a:t>27/04/2021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B7A8-A032-42DC-895A-201AC7DB8646}" type="datetime1">
              <a:rPr lang="nl-BE" smtClean="0"/>
              <a:t>27/04/2021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3C95-01B7-442B-9157-08ED36F76F3C}" type="datetime1">
              <a:rPr lang="nl-BE" smtClean="0"/>
              <a:t>27/04/2021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EC57-1E68-4A1D-A551-DCE46BD791C6}" type="datetime1">
              <a:rPr lang="nl-BE" smtClean="0"/>
              <a:t>27/04/2021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88303-CC7E-4D0C-BB25-E38DFC5B13BB}" type="datetime1">
              <a:rPr lang="nl-BE" smtClean="0"/>
              <a:t>27/04/2021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1377-46D8-4210-B7FF-1512E92E466C}" type="datetime1">
              <a:rPr lang="nl-BE" smtClean="0"/>
              <a:t>27/04/2021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2FE4-CC50-43C1-B18E-5643057D1080}" type="datetime1">
              <a:rPr lang="nl-BE" smtClean="0"/>
              <a:t>27/04/2021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D7E1-880B-4291-B19F-A3787A4C00CC}" type="datetime1">
              <a:rPr lang="nl-BE" smtClean="0"/>
              <a:t>27/04/2021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F272EF29-7C63-44F3-9C9A-F68D6821878F}" type="datetime1">
              <a:rPr lang="nl-BE" smtClean="0"/>
              <a:t>27/04/2021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ICTS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701" r:id="rId10"/>
    <p:sldLayoutId id="2147483702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EA81302-6EA0-4065-BC26-73D5CB3FD901}" type="datetime1">
              <a:rPr lang="nl-BE" smtClean="0"/>
              <a:t>27/04/2021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ICTS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26" Type="http://schemas.openxmlformats.org/officeDocument/2006/relationships/hyperlink" Target="https://www.kuleuven.be/rdm/en/datatypologychart" TargetMode="External"/><Relationship Id="rId21" Type="http://schemas.openxmlformats.org/officeDocument/2006/relationships/hyperlink" Target="https://www.kuleuven.be/english/research/ethics/committees/FlowchartEC" TargetMode="External"/><Relationship Id="rId34" Type="http://schemas.openxmlformats.org/officeDocument/2006/relationships/hyperlink" Target="https://www.kuleuven.be/rdm/en/access" TargetMode="External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5" Type="http://schemas.openxmlformats.org/officeDocument/2006/relationships/hyperlink" Target="https://www-sso.groupware.kuleuven.be/sites/pret/Pages/en/default.aspx" TargetMode="External"/><Relationship Id="rId33" Type="http://schemas.openxmlformats.org/officeDocument/2006/relationships/hyperlink" Target="https://ufal.github.io/public-license-selector/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svg"/><Relationship Id="rId20" Type="http://schemas.openxmlformats.org/officeDocument/2006/relationships/image" Target="../media/image24.svg"/><Relationship Id="rId29" Type="http://schemas.openxmlformats.org/officeDocument/2006/relationships/hyperlink" Target="https://gitlab.kuleuven.be/users/sign_i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24" Type="http://schemas.openxmlformats.org/officeDocument/2006/relationships/hyperlink" Target="https://dmponline.kuleuven.be/" TargetMode="External"/><Relationship Id="rId32" Type="http://schemas.openxmlformats.org/officeDocument/2006/relationships/hyperlink" Target="https://admin.kuleuven.be/icts/onderzoek/enqueteservice/Qualtrics/qualtrics_en" TargetMode="External"/><Relationship Id="rId37" Type="http://schemas.openxmlformats.org/officeDocument/2006/relationships/hyperlink" Target="https://libis.be/libis/data_archiving_services/" TargetMode="External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hyperlink" Target="https://lrd.kuleuven.be/en/ip" TargetMode="External"/><Relationship Id="rId28" Type="http://schemas.openxmlformats.org/officeDocument/2006/relationships/hyperlink" Target="https://www.kuleuven.be/rdm/en/file-organisation-naming" TargetMode="External"/><Relationship Id="rId36" Type="http://schemas.openxmlformats.org/officeDocument/2006/relationships/hyperlink" Target="https://libis.be/libis/omeka/" TargetMode="External"/><Relationship Id="rId10" Type="http://schemas.openxmlformats.org/officeDocument/2006/relationships/image" Target="../media/image14.svg"/><Relationship Id="rId19" Type="http://schemas.openxmlformats.org/officeDocument/2006/relationships/image" Target="../media/image23.png"/><Relationship Id="rId31" Type="http://schemas.openxmlformats.org/officeDocument/2006/relationships/hyperlink" Target="https://icts.kuleuven.be/sc/english/storage/storageguide" TargetMode="External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Relationship Id="rId22" Type="http://schemas.openxmlformats.org/officeDocument/2006/relationships/hyperlink" Target="https://admin.kuleuven.be/privacy/en/studpers/index" TargetMode="External"/><Relationship Id="rId27" Type="http://schemas.openxmlformats.org/officeDocument/2006/relationships/hyperlink" Target="https://www.kuleuven.be/rdm/en/metadata/metadata" TargetMode="External"/><Relationship Id="rId30" Type="http://schemas.openxmlformats.org/officeDocument/2006/relationships/hyperlink" Target="https://bib.kuleuven.be/english/BD/digit/digitisation/imaging-lab" TargetMode="External"/><Relationship Id="rId35" Type="http://schemas.openxmlformats.org/officeDocument/2006/relationships/hyperlink" Target="https://www.kuleuven.be/rdm/en/archiving" TargetMode="External"/><Relationship Id="rId8" Type="http://schemas.openxmlformats.org/officeDocument/2006/relationships/image" Target="../media/image12.sv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png"/><Relationship Id="rId5" Type="http://schemas.openxmlformats.org/officeDocument/2006/relationships/image" Target="../media/image34.png"/><Relationship Id="rId10" Type="http://schemas.openxmlformats.org/officeDocument/2006/relationships/image" Target="../media/image38.svg"/><Relationship Id="rId4" Type="http://schemas.openxmlformats.org/officeDocument/2006/relationships/image" Target="../media/image33.sv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rods-demo.t.icts.kuleuven.b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KU Leuven </a:t>
            </a:r>
            <a:r>
              <a:rPr lang="nl-NL" dirty="0" err="1"/>
              <a:t>testbed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Picture Placeholder 3" descr="A picture containing text, thread, shawl, pile&#10;&#10;Description automatically generated">
            <a:extLst>
              <a:ext uri="{FF2B5EF4-FFF2-40B4-BE49-F238E27FC236}">
                <a16:creationId xmlns:a16="http://schemas.microsoft.com/office/drawing/2014/main" id="{C7A3C0F7-380D-46E9-9638-1507341142D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339" r="13339"/>
          <a:stretch>
            <a:fillRect/>
          </a:stretch>
        </p:blipFill>
        <p:spPr/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302F62-BA82-473F-B79C-D65A96505DA6}"/>
              </a:ext>
            </a:extLst>
          </p:cNvPr>
          <p:cNvSpPr txBox="1"/>
          <p:nvPr/>
        </p:nvSpPr>
        <p:spPr>
          <a:xfrm>
            <a:off x="7262543" y="5907544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800" dirty="0">
                <a:solidFill>
                  <a:schemeClr val="bg1"/>
                </a:solidFill>
              </a:rPr>
              <a:t>©</a:t>
            </a:r>
            <a:r>
              <a:rPr lang="nl-BE" sz="800" dirty="0" err="1">
                <a:solidFill>
                  <a:schemeClr val="bg1"/>
                </a:solidFill>
              </a:rPr>
              <a:t>CarlesBarcenaRoig</a:t>
            </a:r>
            <a:endParaRPr lang="nl-BE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79EB2B-0A26-4B70-BF91-2255D2F4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Data Management Competence Centre (RDM-CC)</a:t>
            </a:r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3646B9-9BC5-4833-9E49-BEECAA0E9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28B863-9796-4D61-BDFF-59D6D56B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admin functions</a:t>
            </a:r>
            <a:endParaRPr lang="nl-BE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573F86C-4E2C-4AC3-8CE4-F20A4E05F28D}"/>
              </a:ext>
            </a:extLst>
          </p:cNvPr>
          <p:cNvSpPr txBox="1">
            <a:spLocks/>
          </p:cNvSpPr>
          <p:nvPr/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944A725C-B6F6-42AE-8CEC-94D415A27F0D}"/>
              </a:ext>
            </a:extLst>
          </p:cNvPr>
          <p:cNvSpPr txBox="1">
            <a:spLocks/>
          </p:cNvSpPr>
          <p:nvPr/>
        </p:nvSpPr>
        <p:spPr>
          <a:xfrm>
            <a:off x="574800" y="1566000"/>
            <a:ext cx="11041200" cy="4464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Admin tab</a:t>
            </a:r>
          </a:p>
          <a:p>
            <a:pPr lvl="1"/>
            <a:r>
              <a:rPr lang="en-US" dirty="0"/>
              <a:t>Users -&gt; add, remove, make group admin</a:t>
            </a:r>
          </a:p>
          <a:p>
            <a:pPr lvl="1"/>
            <a:r>
              <a:rPr lang="en-US" dirty="0"/>
              <a:t>Administrators tab</a:t>
            </a:r>
          </a:p>
          <a:p>
            <a:pPr lvl="1"/>
            <a:r>
              <a:rPr lang="en-US" dirty="0"/>
              <a:t>Groups tab: add quota to group, remove</a:t>
            </a:r>
          </a:p>
          <a:p>
            <a:endParaRPr lang="en-US" dirty="0"/>
          </a:p>
          <a:p>
            <a:r>
              <a:rPr lang="en-US" dirty="0"/>
              <a:t>Group tab</a:t>
            </a:r>
          </a:p>
          <a:p>
            <a:pPr lvl="1"/>
            <a:r>
              <a:rPr lang="en-US" dirty="0"/>
              <a:t>Join group</a:t>
            </a:r>
          </a:p>
          <a:p>
            <a:pPr lvl="1"/>
            <a:r>
              <a:rPr lang="en-US" dirty="0"/>
              <a:t>Click group: add/remove users, add machines</a:t>
            </a:r>
          </a:p>
        </p:txBody>
      </p:sp>
    </p:spTree>
    <p:extLst>
      <p:ext uri="{BB962C8B-B14F-4D97-AF65-F5344CB8AC3E}">
        <p14:creationId xmlns:p14="http://schemas.microsoft.com/office/powerpoint/2010/main" val="236971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335845-9094-414C-955F-ECE250837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of the functionalities of the Login Portal</a:t>
            </a:r>
          </a:p>
          <a:p>
            <a:r>
              <a:rPr lang="en-US" dirty="0"/>
              <a:t>Explore the demonstrated functionalities</a:t>
            </a:r>
          </a:p>
          <a:p>
            <a:pPr lvl="1"/>
            <a:r>
              <a:rPr lang="en-US" dirty="0"/>
              <a:t>Navigate to your home</a:t>
            </a:r>
          </a:p>
          <a:p>
            <a:pPr lvl="1"/>
            <a:r>
              <a:rPr lang="en-US" dirty="0"/>
              <a:t>Create a new folder</a:t>
            </a:r>
          </a:p>
          <a:p>
            <a:pPr lvl="1"/>
            <a:r>
              <a:rPr lang="en-US" dirty="0"/>
              <a:t>Upload a file</a:t>
            </a:r>
          </a:p>
          <a:p>
            <a:pPr lvl="1"/>
            <a:r>
              <a:rPr lang="en-US" dirty="0"/>
              <a:t>Download the file</a:t>
            </a:r>
          </a:p>
          <a:p>
            <a:pPr lvl="1"/>
            <a:r>
              <a:rPr lang="en-US" dirty="0"/>
              <a:t>Delete the file</a:t>
            </a:r>
          </a:p>
          <a:p>
            <a:pPr lvl="1"/>
            <a:r>
              <a:rPr lang="en-US" dirty="0"/>
              <a:t>Look at the metadata</a:t>
            </a:r>
          </a:p>
          <a:p>
            <a:pPr lvl="1"/>
            <a:r>
              <a:rPr lang="en-US" dirty="0"/>
              <a:t>Add a metadata attribute</a:t>
            </a: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7DEA5-B09D-4180-86D8-22F0ED49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7D2BF-8202-4672-8D40-74BFEF5E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1DE92F-739E-42FF-ABC6-E7F62878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15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84123D0A-108B-4AF9-AE77-CEEFE61D045B}"/>
              </a:ext>
            </a:extLst>
          </p:cNvPr>
          <p:cNvGrpSpPr/>
          <p:nvPr/>
        </p:nvGrpSpPr>
        <p:grpSpPr>
          <a:xfrm>
            <a:off x="9220334" y="3567523"/>
            <a:ext cx="1894786" cy="2204953"/>
            <a:chOff x="1320885" y="3558424"/>
            <a:chExt cx="1894786" cy="2204953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B87F3F1-B956-4C72-80CD-1D53B1F0E13C}"/>
                </a:ext>
              </a:extLst>
            </p:cNvPr>
            <p:cNvSpPr/>
            <p:nvPr/>
          </p:nvSpPr>
          <p:spPr>
            <a:xfrm>
              <a:off x="1320885" y="3558424"/>
              <a:ext cx="1894018" cy="2151741"/>
            </a:xfrm>
            <a:prstGeom prst="rect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: Top Corners Rounded 102">
              <a:extLst>
                <a:ext uri="{FF2B5EF4-FFF2-40B4-BE49-F238E27FC236}">
                  <a16:creationId xmlns:a16="http://schemas.microsoft.com/office/drawing/2014/main" id="{EF2F4A3A-FA6D-42E7-8A9E-40900104EC42}"/>
                </a:ext>
              </a:extLst>
            </p:cNvPr>
            <p:cNvSpPr/>
            <p:nvPr/>
          </p:nvSpPr>
          <p:spPr>
            <a:xfrm rot="10800000">
              <a:off x="1321654" y="5306177"/>
              <a:ext cx="1894017" cy="457200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C868100-50D6-49EC-A01B-0539CB9030B6}"/>
                </a:ext>
              </a:extLst>
            </p:cNvPr>
            <p:cNvSpPr txBox="1"/>
            <p:nvPr/>
          </p:nvSpPr>
          <p:spPr>
            <a:xfrm>
              <a:off x="1865076" y="5333209"/>
              <a:ext cx="7830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Tools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83A9011-6B63-41B8-86DD-578C3573DF74}"/>
              </a:ext>
            </a:extLst>
          </p:cNvPr>
          <p:cNvGrpSpPr/>
          <p:nvPr/>
        </p:nvGrpSpPr>
        <p:grpSpPr>
          <a:xfrm>
            <a:off x="7232453" y="3576909"/>
            <a:ext cx="1894786" cy="2204953"/>
            <a:chOff x="1320885" y="3558424"/>
            <a:chExt cx="1894786" cy="2204953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1B3D6F9-276B-4B5F-ADDB-75425604AE3B}"/>
                </a:ext>
              </a:extLst>
            </p:cNvPr>
            <p:cNvSpPr/>
            <p:nvPr/>
          </p:nvSpPr>
          <p:spPr>
            <a:xfrm>
              <a:off x="1320885" y="3558424"/>
              <a:ext cx="1894018" cy="2151741"/>
            </a:xfrm>
            <a:prstGeom prst="rect">
              <a:avLst/>
            </a:pr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Top Corners Rounded 94">
              <a:extLst>
                <a:ext uri="{FF2B5EF4-FFF2-40B4-BE49-F238E27FC236}">
                  <a16:creationId xmlns:a16="http://schemas.microsoft.com/office/drawing/2014/main" id="{5E98DB93-E128-48FC-8B1C-4FF51356881C}"/>
                </a:ext>
              </a:extLst>
            </p:cNvPr>
            <p:cNvSpPr/>
            <p:nvPr/>
          </p:nvSpPr>
          <p:spPr>
            <a:xfrm rot="10800000">
              <a:off x="1321654" y="5306177"/>
              <a:ext cx="1894017" cy="457200"/>
            </a:xfrm>
            <a:prstGeom prst="round2Same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DDCD400-143D-48D6-8D0D-4F8C7A7AE85B}"/>
                </a:ext>
              </a:extLst>
            </p:cNvPr>
            <p:cNvSpPr txBox="1"/>
            <p:nvPr/>
          </p:nvSpPr>
          <p:spPr>
            <a:xfrm>
              <a:off x="1865076" y="5333209"/>
              <a:ext cx="7830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Tools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0FE78E9-7E3A-45EE-B518-66D868A2C3D7}"/>
              </a:ext>
            </a:extLst>
          </p:cNvPr>
          <p:cNvGrpSpPr/>
          <p:nvPr/>
        </p:nvGrpSpPr>
        <p:grpSpPr>
          <a:xfrm>
            <a:off x="5245787" y="3584190"/>
            <a:ext cx="1894786" cy="2204953"/>
            <a:chOff x="1320885" y="3558424"/>
            <a:chExt cx="1894786" cy="220495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7097DD-6C09-4892-9713-7F41FD849E82}"/>
                </a:ext>
              </a:extLst>
            </p:cNvPr>
            <p:cNvSpPr/>
            <p:nvPr/>
          </p:nvSpPr>
          <p:spPr>
            <a:xfrm>
              <a:off x="1320885" y="3558424"/>
              <a:ext cx="1894018" cy="2151741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: Top Corners Rounded 90">
              <a:extLst>
                <a:ext uri="{FF2B5EF4-FFF2-40B4-BE49-F238E27FC236}">
                  <a16:creationId xmlns:a16="http://schemas.microsoft.com/office/drawing/2014/main" id="{E6E43E43-CAEA-435A-BA1A-295FF47513E5}"/>
                </a:ext>
              </a:extLst>
            </p:cNvPr>
            <p:cNvSpPr/>
            <p:nvPr/>
          </p:nvSpPr>
          <p:spPr>
            <a:xfrm rot="10800000">
              <a:off x="1321654" y="5306177"/>
              <a:ext cx="1894017" cy="457200"/>
            </a:xfrm>
            <a:prstGeom prst="round2Same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22CF864-933F-4572-8035-49BA55101263}"/>
                </a:ext>
              </a:extLst>
            </p:cNvPr>
            <p:cNvSpPr txBox="1"/>
            <p:nvPr/>
          </p:nvSpPr>
          <p:spPr>
            <a:xfrm>
              <a:off x="1865076" y="5333209"/>
              <a:ext cx="783099" cy="369332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Tools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5D843CE-ABA5-4442-9FCB-106932E39426}"/>
              </a:ext>
            </a:extLst>
          </p:cNvPr>
          <p:cNvGrpSpPr/>
          <p:nvPr/>
        </p:nvGrpSpPr>
        <p:grpSpPr>
          <a:xfrm>
            <a:off x="1320885" y="3558424"/>
            <a:ext cx="1894786" cy="2204953"/>
            <a:chOff x="1320885" y="3558424"/>
            <a:chExt cx="1894786" cy="2204953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A8F2D12-D281-47D1-9E9D-3469D629EAE2}"/>
                </a:ext>
              </a:extLst>
            </p:cNvPr>
            <p:cNvSpPr/>
            <p:nvPr/>
          </p:nvSpPr>
          <p:spPr>
            <a:xfrm>
              <a:off x="1320885" y="3558424"/>
              <a:ext cx="1894018" cy="2151741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Top Corners Rounded 73">
              <a:extLst>
                <a:ext uri="{FF2B5EF4-FFF2-40B4-BE49-F238E27FC236}">
                  <a16:creationId xmlns:a16="http://schemas.microsoft.com/office/drawing/2014/main" id="{0D0DDC06-D94C-4A81-B274-A381FFB27A72}"/>
                </a:ext>
              </a:extLst>
            </p:cNvPr>
            <p:cNvSpPr/>
            <p:nvPr/>
          </p:nvSpPr>
          <p:spPr>
            <a:xfrm rot="10800000">
              <a:off x="1321654" y="5306177"/>
              <a:ext cx="1894017" cy="457200"/>
            </a:xfrm>
            <a:prstGeom prst="round2SameRect">
              <a:avLst/>
            </a:prstGeom>
            <a:solidFill>
              <a:schemeClr val="accent1">
                <a:lumMod val="5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67D3520-D26A-4CE5-89B3-B196496BB4DA}"/>
                </a:ext>
              </a:extLst>
            </p:cNvPr>
            <p:cNvSpPr txBox="1"/>
            <p:nvPr/>
          </p:nvSpPr>
          <p:spPr>
            <a:xfrm>
              <a:off x="1865076" y="5333209"/>
              <a:ext cx="783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Tools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063A33C-EA7B-4CD9-9E38-FDF38ABAE8EA}"/>
              </a:ext>
            </a:extLst>
          </p:cNvPr>
          <p:cNvGrpSpPr/>
          <p:nvPr/>
        </p:nvGrpSpPr>
        <p:grpSpPr>
          <a:xfrm>
            <a:off x="3289385" y="3583824"/>
            <a:ext cx="1894786" cy="2204953"/>
            <a:chOff x="1320885" y="3558424"/>
            <a:chExt cx="1894786" cy="2204953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0620484-9939-47ED-B002-9C3ED5B7AE37}"/>
                </a:ext>
              </a:extLst>
            </p:cNvPr>
            <p:cNvSpPr/>
            <p:nvPr/>
          </p:nvSpPr>
          <p:spPr>
            <a:xfrm>
              <a:off x="1320885" y="3558424"/>
              <a:ext cx="1894018" cy="2151741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: Top Corners Rounded 80">
              <a:extLst>
                <a:ext uri="{FF2B5EF4-FFF2-40B4-BE49-F238E27FC236}">
                  <a16:creationId xmlns:a16="http://schemas.microsoft.com/office/drawing/2014/main" id="{D3F412EE-C695-4F23-9760-73B4C59EB4C6}"/>
                </a:ext>
              </a:extLst>
            </p:cNvPr>
            <p:cNvSpPr/>
            <p:nvPr/>
          </p:nvSpPr>
          <p:spPr>
            <a:xfrm rot="10800000">
              <a:off x="1321654" y="5306177"/>
              <a:ext cx="1894017" cy="457200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6746709-599A-4C33-9459-49FC79018984}"/>
                </a:ext>
              </a:extLst>
            </p:cNvPr>
            <p:cNvSpPr txBox="1"/>
            <p:nvPr/>
          </p:nvSpPr>
          <p:spPr>
            <a:xfrm>
              <a:off x="1865076" y="5333209"/>
              <a:ext cx="783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Tools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23C70AC-5667-4622-B13D-4C54B9DF04C0}"/>
              </a:ext>
            </a:extLst>
          </p:cNvPr>
          <p:cNvGrpSpPr/>
          <p:nvPr/>
        </p:nvGrpSpPr>
        <p:grpSpPr>
          <a:xfrm>
            <a:off x="9220334" y="796243"/>
            <a:ext cx="1894018" cy="2405375"/>
            <a:chOff x="5258487" y="800528"/>
            <a:chExt cx="1894018" cy="240537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B0B2A44-9D07-4CB9-B1D5-D58C36EA85EE}"/>
                </a:ext>
              </a:extLst>
            </p:cNvPr>
            <p:cNvSpPr/>
            <p:nvPr/>
          </p:nvSpPr>
          <p:spPr>
            <a:xfrm>
              <a:off x="5258487" y="1054162"/>
              <a:ext cx="1894018" cy="2151741"/>
            </a:xfrm>
            <a:prstGeom prst="rect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Top Corners Rounded 64">
              <a:extLst>
                <a:ext uri="{FF2B5EF4-FFF2-40B4-BE49-F238E27FC236}">
                  <a16:creationId xmlns:a16="http://schemas.microsoft.com/office/drawing/2014/main" id="{45241C6F-C4D3-4459-A0B7-AE92404D7411}"/>
                </a:ext>
              </a:extLst>
            </p:cNvPr>
            <p:cNvSpPr/>
            <p:nvPr/>
          </p:nvSpPr>
          <p:spPr>
            <a:xfrm>
              <a:off x="5258488" y="800528"/>
              <a:ext cx="1894017" cy="595339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911CC72-AEA5-42EC-9539-4477DCAB06D5}"/>
                </a:ext>
              </a:extLst>
            </p:cNvPr>
            <p:cNvSpPr txBox="1"/>
            <p:nvPr/>
          </p:nvSpPr>
          <p:spPr>
            <a:xfrm>
              <a:off x="5477572" y="944309"/>
              <a:ext cx="1417376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</a:rPr>
                <a:t>Data archiving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7B996FE-96AA-402B-BA88-3470AB1FA5C7}"/>
              </a:ext>
            </a:extLst>
          </p:cNvPr>
          <p:cNvGrpSpPr/>
          <p:nvPr/>
        </p:nvGrpSpPr>
        <p:grpSpPr>
          <a:xfrm>
            <a:off x="7232453" y="796243"/>
            <a:ext cx="1894018" cy="2405375"/>
            <a:chOff x="5258487" y="800528"/>
            <a:chExt cx="1894018" cy="240537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8DF70C9-E2AD-4B06-9E32-F5A52DE2B29A}"/>
                </a:ext>
              </a:extLst>
            </p:cNvPr>
            <p:cNvSpPr/>
            <p:nvPr/>
          </p:nvSpPr>
          <p:spPr>
            <a:xfrm>
              <a:off x="5258487" y="1054162"/>
              <a:ext cx="1894018" cy="2151741"/>
            </a:xfrm>
            <a:prstGeom prst="rect">
              <a:avLst/>
            </a:pr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: Top Corners Rounded 68">
              <a:extLst>
                <a:ext uri="{FF2B5EF4-FFF2-40B4-BE49-F238E27FC236}">
                  <a16:creationId xmlns:a16="http://schemas.microsoft.com/office/drawing/2014/main" id="{7A0ABB7F-D35F-4B55-BA72-74662AB78610}"/>
                </a:ext>
              </a:extLst>
            </p:cNvPr>
            <p:cNvSpPr/>
            <p:nvPr/>
          </p:nvSpPr>
          <p:spPr>
            <a:xfrm>
              <a:off x="5258488" y="800528"/>
              <a:ext cx="1894017" cy="595339"/>
            </a:xfrm>
            <a:prstGeom prst="round2Same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6779843-246D-4072-89EA-E81793CF732E}"/>
                </a:ext>
              </a:extLst>
            </p:cNvPr>
            <p:cNvSpPr txBox="1"/>
            <p:nvPr/>
          </p:nvSpPr>
          <p:spPr>
            <a:xfrm>
              <a:off x="5477572" y="944309"/>
              <a:ext cx="1576072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Data publishing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B6D51C9-F7A4-4C8D-8EA2-FE867FB42E19}"/>
              </a:ext>
            </a:extLst>
          </p:cNvPr>
          <p:cNvGrpSpPr/>
          <p:nvPr/>
        </p:nvGrpSpPr>
        <p:grpSpPr>
          <a:xfrm>
            <a:off x="1307885" y="787766"/>
            <a:ext cx="1894018" cy="2405375"/>
            <a:chOff x="1307885" y="787766"/>
            <a:chExt cx="1894018" cy="240537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43A888D-D7B5-4910-8760-C467F754F8A0}"/>
                </a:ext>
              </a:extLst>
            </p:cNvPr>
            <p:cNvSpPr/>
            <p:nvPr/>
          </p:nvSpPr>
          <p:spPr>
            <a:xfrm>
              <a:off x="1307885" y="1041400"/>
              <a:ext cx="1894018" cy="2151741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Top Corners Rounded 30">
              <a:extLst>
                <a:ext uri="{FF2B5EF4-FFF2-40B4-BE49-F238E27FC236}">
                  <a16:creationId xmlns:a16="http://schemas.microsoft.com/office/drawing/2014/main" id="{4F0F27E4-17D3-484A-A00B-0C0EA9366174}"/>
                </a:ext>
              </a:extLst>
            </p:cNvPr>
            <p:cNvSpPr/>
            <p:nvPr/>
          </p:nvSpPr>
          <p:spPr>
            <a:xfrm>
              <a:off x="1307886" y="787766"/>
              <a:ext cx="1894017" cy="595339"/>
            </a:xfrm>
            <a:prstGeom prst="round2SameRect">
              <a:avLst/>
            </a:prstGeom>
            <a:solidFill>
              <a:schemeClr val="accent1">
                <a:lumMod val="5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77B4F96-B6D1-41A2-B063-30896C8044D2}"/>
                </a:ext>
              </a:extLst>
            </p:cNvPr>
            <p:cNvSpPr txBox="1"/>
            <p:nvPr/>
          </p:nvSpPr>
          <p:spPr>
            <a:xfrm>
              <a:off x="1357052" y="931547"/>
              <a:ext cx="1795684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Research proposal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B67A052-A2D2-40BD-97C7-ECAE7EBCD678}"/>
              </a:ext>
            </a:extLst>
          </p:cNvPr>
          <p:cNvGrpSpPr/>
          <p:nvPr/>
        </p:nvGrpSpPr>
        <p:grpSpPr>
          <a:xfrm>
            <a:off x="3276385" y="787766"/>
            <a:ext cx="1894018" cy="2405375"/>
            <a:chOff x="1307885" y="787766"/>
            <a:chExt cx="1894018" cy="240537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094C616-AFE2-4EE1-8101-F98407F0BA75}"/>
                </a:ext>
              </a:extLst>
            </p:cNvPr>
            <p:cNvSpPr/>
            <p:nvPr/>
          </p:nvSpPr>
          <p:spPr>
            <a:xfrm>
              <a:off x="1307885" y="1041400"/>
              <a:ext cx="1894018" cy="2151741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Top Corners Rounded 55">
              <a:extLst>
                <a:ext uri="{FF2B5EF4-FFF2-40B4-BE49-F238E27FC236}">
                  <a16:creationId xmlns:a16="http://schemas.microsoft.com/office/drawing/2014/main" id="{2BF05608-ECDC-4C0B-B363-12C970978E49}"/>
                </a:ext>
              </a:extLst>
            </p:cNvPr>
            <p:cNvSpPr/>
            <p:nvPr/>
          </p:nvSpPr>
          <p:spPr>
            <a:xfrm>
              <a:off x="1307886" y="787766"/>
              <a:ext cx="1894017" cy="595339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957A4B-123D-431F-9CED-116AD67B66F7}"/>
                </a:ext>
              </a:extLst>
            </p:cNvPr>
            <p:cNvSpPr txBox="1"/>
            <p:nvPr/>
          </p:nvSpPr>
          <p:spPr>
            <a:xfrm>
              <a:off x="1526970" y="931547"/>
              <a:ext cx="1455848" cy="307777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Data collection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91B371B-C721-4A2B-AA42-2D68E34629A5}"/>
              </a:ext>
            </a:extLst>
          </p:cNvPr>
          <p:cNvGrpSpPr/>
          <p:nvPr/>
        </p:nvGrpSpPr>
        <p:grpSpPr>
          <a:xfrm>
            <a:off x="5245787" y="787766"/>
            <a:ext cx="1894018" cy="2405375"/>
            <a:chOff x="5258487" y="800528"/>
            <a:chExt cx="1894018" cy="240537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474078B-57DE-42EE-B6BC-235B81FAA368}"/>
                </a:ext>
              </a:extLst>
            </p:cNvPr>
            <p:cNvSpPr/>
            <p:nvPr/>
          </p:nvSpPr>
          <p:spPr>
            <a:xfrm>
              <a:off x="5258487" y="1054162"/>
              <a:ext cx="1894018" cy="2151741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Top Corners Rounded 59">
              <a:extLst>
                <a:ext uri="{FF2B5EF4-FFF2-40B4-BE49-F238E27FC236}">
                  <a16:creationId xmlns:a16="http://schemas.microsoft.com/office/drawing/2014/main" id="{E2B85BC6-ED00-4982-9592-C3AFF50661D6}"/>
                </a:ext>
              </a:extLst>
            </p:cNvPr>
            <p:cNvSpPr/>
            <p:nvPr/>
          </p:nvSpPr>
          <p:spPr>
            <a:xfrm>
              <a:off x="5258488" y="800528"/>
              <a:ext cx="1894017" cy="595339"/>
            </a:xfrm>
            <a:prstGeom prst="round2Same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8B7284D-94AA-4386-AE80-0C46A506B9D9}"/>
                </a:ext>
              </a:extLst>
            </p:cNvPr>
            <p:cNvSpPr txBox="1"/>
            <p:nvPr/>
          </p:nvSpPr>
          <p:spPr>
            <a:xfrm>
              <a:off x="5477572" y="944309"/>
              <a:ext cx="1576072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Data processing</a:t>
              </a:r>
            </a:p>
          </p:txBody>
        </p:sp>
      </p:grpSp>
      <p:sp>
        <p:nvSpPr>
          <p:cNvPr id="135" name="Rechthoek 134">
            <a:extLst>
              <a:ext uri="{FF2B5EF4-FFF2-40B4-BE49-F238E27FC236}">
                <a16:creationId xmlns:a16="http://schemas.microsoft.com/office/drawing/2014/main" id="{97D6F090-5267-4189-90B6-E5518ACEF47A}"/>
              </a:ext>
            </a:extLst>
          </p:cNvPr>
          <p:cNvSpPr/>
          <p:nvPr/>
        </p:nvSpPr>
        <p:spPr>
          <a:xfrm>
            <a:off x="89202" y="4127419"/>
            <a:ext cx="977173" cy="978996"/>
          </a:xfrm>
          <a:custGeom>
            <a:avLst/>
            <a:gdLst>
              <a:gd name="connsiteX0" fmla="*/ 0 w 977173"/>
              <a:gd name="connsiteY0" fmla="*/ 0 h 978996"/>
              <a:gd name="connsiteX1" fmla="*/ 977173 w 977173"/>
              <a:gd name="connsiteY1" fmla="*/ 0 h 978996"/>
              <a:gd name="connsiteX2" fmla="*/ 977173 w 977173"/>
              <a:gd name="connsiteY2" fmla="*/ 978996 h 978996"/>
              <a:gd name="connsiteX3" fmla="*/ 0 w 977173"/>
              <a:gd name="connsiteY3" fmla="*/ 978996 h 978996"/>
              <a:gd name="connsiteX4" fmla="*/ 0 w 977173"/>
              <a:gd name="connsiteY4" fmla="*/ 0 h 97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7173" h="978996" fill="none" extrusionOk="0">
                <a:moveTo>
                  <a:pt x="0" y="0"/>
                </a:moveTo>
                <a:cubicBezTo>
                  <a:pt x="212469" y="-72278"/>
                  <a:pt x="856849" y="-69846"/>
                  <a:pt x="977173" y="0"/>
                </a:cubicBezTo>
                <a:cubicBezTo>
                  <a:pt x="1057510" y="217413"/>
                  <a:pt x="891374" y="817882"/>
                  <a:pt x="977173" y="978996"/>
                </a:cubicBezTo>
                <a:cubicBezTo>
                  <a:pt x="702593" y="942268"/>
                  <a:pt x="443726" y="967157"/>
                  <a:pt x="0" y="978996"/>
                </a:cubicBezTo>
                <a:cubicBezTo>
                  <a:pt x="-26059" y="771279"/>
                  <a:pt x="5398" y="281248"/>
                  <a:pt x="0" y="0"/>
                </a:cubicBezTo>
                <a:close/>
              </a:path>
              <a:path w="977173" h="978996" stroke="0" extrusionOk="0">
                <a:moveTo>
                  <a:pt x="0" y="0"/>
                </a:moveTo>
                <a:cubicBezTo>
                  <a:pt x="371546" y="-63107"/>
                  <a:pt x="770708" y="34096"/>
                  <a:pt x="977173" y="0"/>
                </a:cubicBezTo>
                <a:cubicBezTo>
                  <a:pt x="1046319" y="127161"/>
                  <a:pt x="1049711" y="510811"/>
                  <a:pt x="977173" y="978996"/>
                </a:cubicBezTo>
                <a:cubicBezTo>
                  <a:pt x="818321" y="953689"/>
                  <a:pt x="302266" y="988840"/>
                  <a:pt x="0" y="978996"/>
                </a:cubicBezTo>
                <a:cubicBezTo>
                  <a:pt x="-41598" y="880443"/>
                  <a:pt x="-1122" y="193623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23922"/>
            </a:schemeClr>
          </a:solidFill>
          <a:ln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Verbindingslijn: gebogen 8">
            <a:extLst>
              <a:ext uri="{FF2B5EF4-FFF2-40B4-BE49-F238E27FC236}">
                <a16:creationId xmlns:a16="http://schemas.microsoft.com/office/drawing/2014/main" id="{297B2CCC-59BA-43E7-A50C-BE09A0D6E052}"/>
              </a:ext>
            </a:extLst>
          </p:cNvPr>
          <p:cNvCxnSpPr>
            <a:cxnSpLocks/>
            <a:stCxn id="87" idx="2"/>
            <a:endCxn id="89" idx="2"/>
          </p:cNvCxnSpPr>
          <p:nvPr/>
        </p:nvCxnSpPr>
        <p:spPr>
          <a:xfrm rot="5400000">
            <a:off x="5423011" y="-1141496"/>
            <a:ext cx="1333798" cy="11006996"/>
          </a:xfrm>
          <a:prstGeom prst="bentConnector3">
            <a:avLst>
              <a:gd name="adj1" fmla="val 173317"/>
            </a:avLst>
          </a:prstGeom>
          <a:ln w="2159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Tekstvak 86">
            <a:extLst>
              <a:ext uri="{FF2B5EF4-FFF2-40B4-BE49-F238E27FC236}">
                <a16:creationId xmlns:a16="http://schemas.microsoft.com/office/drawing/2014/main" id="{13F73B49-1C38-4608-BFE1-56AE4AB8343F}"/>
              </a:ext>
            </a:extLst>
          </p:cNvPr>
          <p:cNvSpPr txBox="1"/>
          <p:nvPr/>
        </p:nvSpPr>
        <p:spPr>
          <a:xfrm>
            <a:off x="11136208" y="3155103"/>
            <a:ext cx="914400" cy="54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nl-BE" sz="1300" b="1" dirty="0"/>
              <a:t>END of project</a:t>
            </a: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0F2344F2-8A1C-4F32-BBC2-9A80BE76F9BE}"/>
              </a:ext>
            </a:extLst>
          </p:cNvPr>
          <p:cNvCxnSpPr>
            <a:cxnSpLocks/>
          </p:cNvCxnSpPr>
          <p:nvPr/>
        </p:nvCxnSpPr>
        <p:spPr>
          <a:xfrm flipV="1">
            <a:off x="513079" y="2962452"/>
            <a:ext cx="0" cy="30695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phic 22" descr="Brainstormgroep">
            <a:extLst>
              <a:ext uri="{FF2B5EF4-FFF2-40B4-BE49-F238E27FC236}">
                <a16:creationId xmlns:a16="http://schemas.microsoft.com/office/drawing/2014/main" id="{F957E48E-1B8C-450F-88A2-38E01B9D9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879" y="4073523"/>
            <a:ext cx="767918" cy="767918"/>
          </a:xfrm>
          <a:prstGeom prst="rect">
            <a:avLst/>
          </a:prstGeom>
        </p:spPr>
      </p:pic>
      <p:cxnSp>
        <p:nvCxnSpPr>
          <p:cNvPr id="86" name="Rechte verbindingslijn 85">
            <a:extLst>
              <a:ext uri="{FF2B5EF4-FFF2-40B4-BE49-F238E27FC236}">
                <a16:creationId xmlns:a16="http://schemas.microsoft.com/office/drawing/2014/main" id="{752DE819-D8D4-4924-994F-937E6E15E4BB}"/>
              </a:ext>
            </a:extLst>
          </p:cNvPr>
          <p:cNvCxnSpPr>
            <a:cxnSpLocks/>
          </p:cNvCxnSpPr>
          <p:nvPr/>
        </p:nvCxnSpPr>
        <p:spPr>
          <a:xfrm flipV="1">
            <a:off x="513080" y="3790339"/>
            <a:ext cx="0" cy="30695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kstvak 88">
            <a:extLst>
              <a:ext uri="{FF2B5EF4-FFF2-40B4-BE49-F238E27FC236}">
                <a16:creationId xmlns:a16="http://schemas.microsoft.com/office/drawing/2014/main" id="{7773A6F8-6198-4DF9-81BC-1DDE11AF46BD}"/>
              </a:ext>
            </a:extLst>
          </p:cNvPr>
          <p:cNvSpPr txBox="1"/>
          <p:nvPr/>
        </p:nvSpPr>
        <p:spPr>
          <a:xfrm>
            <a:off x="34818" y="4767291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50" dirty="0">
                <a:solidFill>
                  <a:schemeClr val="bg2">
                    <a:lumMod val="75000"/>
                  </a:schemeClr>
                </a:solidFill>
              </a:rPr>
              <a:t>Collaborators?</a:t>
            </a:r>
          </a:p>
        </p:txBody>
      </p:sp>
      <p:sp>
        <p:nvSpPr>
          <p:cNvPr id="90" name="Tekstvak 89">
            <a:extLst>
              <a:ext uri="{FF2B5EF4-FFF2-40B4-BE49-F238E27FC236}">
                <a16:creationId xmlns:a16="http://schemas.microsoft.com/office/drawing/2014/main" id="{664A2E07-0F7D-4427-996A-A9DCC0B72512}"/>
              </a:ext>
            </a:extLst>
          </p:cNvPr>
          <p:cNvSpPr txBox="1"/>
          <p:nvPr/>
        </p:nvSpPr>
        <p:spPr>
          <a:xfrm>
            <a:off x="66797" y="1888796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b="1" dirty="0">
                <a:solidFill>
                  <a:schemeClr val="bg2">
                    <a:lumMod val="75000"/>
                  </a:schemeClr>
                </a:solidFill>
              </a:rPr>
              <a:t>Research</a:t>
            </a:r>
          </a:p>
          <a:p>
            <a:pPr algn="ctr"/>
            <a:r>
              <a:rPr lang="nl-BE" sz="1200" b="1" dirty="0" err="1">
                <a:solidFill>
                  <a:schemeClr val="bg2">
                    <a:lumMod val="75000"/>
                  </a:schemeClr>
                </a:solidFill>
              </a:rPr>
              <a:t>idea</a:t>
            </a:r>
            <a:endParaRPr lang="nl-BE" sz="1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B6FF3337-881E-4CD2-B471-12168F941BF2}"/>
              </a:ext>
            </a:extLst>
          </p:cNvPr>
          <p:cNvSpPr txBox="1"/>
          <p:nvPr/>
        </p:nvSpPr>
        <p:spPr>
          <a:xfrm>
            <a:off x="5169191" y="5862703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b="1" dirty="0" err="1"/>
              <a:t>Reuse</a:t>
            </a:r>
            <a:r>
              <a:rPr lang="nl-BE" sz="1400" b="1" dirty="0"/>
              <a:t> of data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4EB8D76-0E04-45EC-B33D-B6FC22CAD0AE}"/>
              </a:ext>
            </a:extLst>
          </p:cNvPr>
          <p:cNvSpPr txBox="1"/>
          <p:nvPr/>
        </p:nvSpPr>
        <p:spPr>
          <a:xfrm>
            <a:off x="93931" y="3105101"/>
            <a:ext cx="938512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sz="1300" b="1" dirty="0"/>
              <a:t>START of project</a:t>
            </a:r>
          </a:p>
        </p:txBody>
      </p:sp>
      <p:sp>
        <p:nvSpPr>
          <p:cNvPr id="133" name="Rechthoek 132">
            <a:extLst>
              <a:ext uri="{FF2B5EF4-FFF2-40B4-BE49-F238E27FC236}">
                <a16:creationId xmlns:a16="http://schemas.microsoft.com/office/drawing/2014/main" id="{E90A5176-BA51-4D72-8C13-B8F8FA8AD9BB}"/>
              </a:ext>
            </a:extLst>
          </p:cNvPr>
          <p:cNvSpPr/>
          <p:nvPr/>
        </p:nvSpPr>
        <p:spPr>
          <a:xfrm>
            <a:off x="105052" y="1941378"/>
            <a:ext cx="804370" cy="988963"/>
          </a:xfrm>
          <a:custGeom>
            <a:avLst/>
            <a:gdLst>
              <a:gd name="connsiteX0" fmla="*/ 0 w 804370"/>
              <a:gd name="connsiteY0" fmla="*/ 0 h 988963"/>
              <a:gd name="connsiteX1" fmla="*/ 804370 w 804370"/>
              <a:gd name="connsiteY1" fmla="*/ 0 h 988963"/>
              <a:gd name="connsiteX2" fmla="*/ 804370 w 804370"/>
              <a:gd name="connsiteY2" fmla="*/ 988963 h 988963"/>
              <a:gd name="connsiteX3" fmla="*/ 0 w 804370"/>
              <a:gd name="connsiteY3" fmla="*/ 988963 h 988963"/>
              <a:gd name="connsiteX4" fmla="*/ 0 w 804370"/>
              <a:gd name="connsiteY4" fmla="*/ 0 h 988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4370" h="988963" fill="none" extrusionOk="0">
                <a:moveTo>
                  <a:pt x="0" y="0"/>
                </a:moveTo>
                <a:cubicBezTo>
                  <a:pt x="112352" y="-71059"/>
                  <a:pt x="640328" y="-23761"/>
                  <a:pt x="804370" y="0"/>
                </a:cubicBezTo>
                <a:cubicBezTo>
                  <a:pt x="862947" y="163966"/>
                  <a:pt x="809401" y="797061"/>
                  <a:pt x="804370" y="988963"/>
                </a:cubicBezTo>
                <a:cubicBezTo>
                  <a:pt x="442922" y="958855"/>
                  <a:pt x="289010" y="1034302"/>
                  <a:pt x="0" y="988963"/>
                </a:cubicBezTo>
                <a:cubicBezTo>
                  <a:pt x="76451" y="639438"/>
                  <a:pt x="83249" y="206018"/>
                  <a:pt x="0" y="0"/>
                </a:cubicBezTo>
                <a:close/>
              </a:path>
              <a:path w="804370" h="988963" stroke="0" extrusionOk="0">
                <a:moveTo>
                  <a:pt x="0" y="0"/>
                </a:moveTo>
                <a:cubicBezTo>
                  <a:pt x="198024" y="-69174"/>
                  <a:pt x="553159" y="67125"/>
                  <a:pt x="804370" y="0"/>
                </a:cubicBezTo>
                <a:cubicBezTo>
                  <a:pt x="852886" y="241955"/>
                  <a:pt x="834534" y="529506"/>
                  <a:pt x="804370" y="988963"/>
                </a:cubicBezTo>
                <a:cubicBezTo>
                  <a:pt x="501181" y="993802"/>
                  <a:pt x="244831" y="987883"/>
                  <a:pt x="0" y="988963"/>
                </a:cubicBezTo>
                <a:cubicBezTo>
                  <a:pt x="23589" y="789778"/>
                  <a:pt x="63204" y="270242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23922"/>
            </a:schemeClr>
          </a:solidFill>
          <a:ln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60" name="Rechte verbindingslijn 159">
            <a:extLst>
              <a:ext uri="{FF2B5EF4-FFF2-40B4-BE49-F238E27FC236}">
                <a16:creationId xmlns:a16="http://schemas.microsoft.com/office/drawing/2014/main" id="{8F1886C9-9549-467C-A4CA-FFB7D8F6C388}"/>
              </a:ext>
            </a:extLst>
          </p:cNvPr>
          <p:cNvCxnSpPr>
            <a:cxnSpLocks/>
          </p:cNvCxnSpPr>
          <p:nvPr/>
        </p:nvCxnSpPr>
        <p:spPr>
          <a:xfrm flipV="1">
            <a:off x="5976193" y="3551771"/>
            <a:ext cx="1843" cy="20868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85F46E00-61B9-4608-9D93-642A18E0EE10}"/>
              </a:ext>
            </a:extLst>
          </p:cNvPr>
          <p:cNvSpPr/>
          <p:nvPr/>
        </p:nvSpPr>
        <p:spPr>
          <a:xfrm>
            <a:off x="1279644" y="3197581"/>
            <a:ext cx="2082800" cy="365760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552EF60B-7437-4DBA-8C2B-0026A43A30C2}"/>
              </a:ext>
            </a:extLst>
          </p:cNvPr>
          <p:cNvSpPr/>
          <p:nvPr/>
        </p:nvSpPr>
        <p:spPr>
          <a:xfrm>
            <a:off x="3262726" y="3197521"/>
            <a:ext cx="2082800" cy="365760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2F6ECC7B-42DA-4415-8C9F-3284A46F2901}"/>
              </a:ext>
            </a:extLst>
          </p:cNvPr>
          <p:cNvSpPr/>
          <p:nvPr/>
        </p:nvSpPr>
        <p:spPr>
          <a:xfrm>
            <a:off x="5230052" y="3197581"/>
            <a:ext cx="2082800" cy="36576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DCAFBC-D39D-42DA-B479-41A6B5FE1D44}"/>
              </a:ext>
            </a:extLst>
          </p:cNvPr>
          <p:cNvSpPr>
            <a:spLocks noChangeAspect="1"/>
          </p:cNvSpPr>
          <p:nvPr/>
        </p:nvSpPr>
        <p:spPr>
          <a:xfrm>
            <a:off x="1828963" y="2859701"/>
            <a:ext cx="914400" cy="9144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Document with solid fill">
            <a:extLst>
              <a:ext uri="{FF2B5EF4-FFF2-40B4-BE49-F238E27FC236}">
                <a16:creationId xmlns:a16="http://schemas.microsoft.com/office/drawing/2014/main" id="{4A1A9306-37B6-4EF1-A274-549B7D26CD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66123" y="2996861"/>
            <a:ext cx="640080" cy="640080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D86799C0-DB63-42A6-B464-70276DAC694C}"/>
              </a:ext>
            </a:extLst>
          </p:cNvPr>
          <p:cNvSpPr>
            <a:spLocks noChangeAspect="1"/>
          </p:cNvSpPr>
          <p:nvPr/>
        </p:nvSpPr>
        <p:spPr>
          <a:xfrm>
            <a:off x="5748869" y="2907703"/>
            <a:ext cx="914400" cy="9144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Gloeilamp">
            <a:extLst>
              <a:ext uri="{FF2B5EF4-FFF2-40B4-BE49-F238E27FC236}">
                <a16:creationId xmlns:a16="http://schemas.microsoft.com/office/drawing/2014/main" id="{107CD924-9D46-4DDA-AADD-9D7F2B25C5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1043" y="2342659"/>
            <a:ext cx="548640" cy="548640"/>
          </a:xfrm>
          <a:prstGeom prst="rect">
            <a:avLst/>
          </a:prstGeom>
        </p:spPr>
      </p:pic>
      <p:pic>
        <p:nvPicPr>
          <p:cNvPr id="19" name="Graphic 18" descr="Gears with solid fill">
            <a:extLst>
              <a:ext uri="{FF2B5EF4-FFF2-40B4-BE49-F238E27FC236}">
                <a16:creationId xmlns:a16="http://schemas.microsoft.com/office/drawing/2014/main" id="{501C9320-BC73-4D24-BB30-0227C76EF0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19161" y="3058958"/>
            <a:ext cx="640080" cy="640080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A85D1049-B87E-4904-8579-746911B47A38}"/>
              </a:ext>
            </a:extLst>
          </p:cNvPr>
          <p:cNvSpPr>
            <a:spLocks noChangeAspect="1"/>
          </p:cNvSpPr>
          <p:nvPr/>
        </p:nvSpPr>
        <p:spPr>
          <a:xfrm>
            <a:off x="3836497" y="2923201"/>
            <a:ext cx="914400" cy="9144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C03357-F0C0-4E68-9E26-53F02580A485}"/>
              </a:ext>
            </a:extLst>
          </p:cNvPr>
          <p:cNvGrpSpPr/>
          <p:nvPr/>
        </p:nvGrpSpPr>
        <p:grpSpPr>
          <a:xfrm>
            <a:off x="3930210" y="3096813"/>
            <a:ext cx="731520" cy="500077"/>
            <a:chOff x="3582199" y="4517253"/>
            <a:chExt cx="731520" cy="500077"/>
          </a:xfrm>
        </p:grpSpPr>
        <p:pic>
          <p:nvPicPr>
            <p:cNvPr id="13" name="Graphic 12" descr="Database with solid fill">
              <a:extLst>
                <a:ext uri="{FF2B5EF4-FFF2-40B4-BE49-F238E27FC236}">
                  <a16:creationId xmlns:a16="http://schemas.microsoft.com/office/drawing/2014/main" id="{DCC6255B-45B5-47F1-BADA-320FEA75C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787092" y="4725036"/>
              <a:ext cx="312549" cy="292294"/>
            </a:xfrm>
            <a:prstGeom prst="rect">
              <a:avLst/>
            </a:prstGeom>
          </p:spPr>
        </p:pic>
        <p:pic>
          <p:nvPicPr>
            <p:cNvPr id="15" name="Graphic 14" descr="Arrow Right with solid fill">
              <a:extLst>
                <a:ext uri="{FF2B5EF4-FFF2-40B4-BE49-F238E27FC236}">
                  <a16:creationId xmlns:a16="http://schemas.microsoft.com/office/drawing/2014/main" id="{DE8CB156-500A-4C31-8A52-88DA70A3B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582199" y="4812725"/>
              <a:ext cx="187529" cy="175376"/>
            </a:xfrm>
            <a:prstGeom prst="rect">
              <a:avLst/>
            </a:prstGeom>
          </p:spPr>
        </p:pic>
        <p:pic>
          <p:nvPicPr>
            <p:cNvPr id="32" name="Graphic 31" descr="Arrow Right with solid fill">
              <a:extLst>
                <a:ext uri="{FF2B5EF4-FFF2-40B4-BE49-F238E27FC236}">
                  <a16:creationId xmlns:a16="http://schemas.microsoft.com/office/drawing/2014/main" id="{60B78826-5062-47EC-A14D-DABE1D9A4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5400000">
              <a:off x="3855678" y="4511176"/>
              <a:ext cx="175376" cy="187529"/>
            </a:xfrm>
            <a:prstGeom prst="rect">
              <a:avLst/>
            </a:prstGeom>
          </p:spPr>
        </p:pic>
        <p:pic>
          <p:nvPicPr>
            <p:cNvPr id="33" name="Graphic 32" descr="Arrow Right with solid fill">
              <a:extLst>
                <a:ext uri="{FF2B5EF4-FFF2-40B4-BE49-F238E27FC236}">
                  <a16:creationId xmlns:a16="http://schemas.microsoft.com/office/drawing/2014/main" id="{264DB7B9-CD7F-488A-ADF8-15977C831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8100000">
              <a:off x="4092470" y="4561856"/>
              <a:ext cx="187529" cy="175376"/>
            </a:xfrm>
            <a:prstGeom prst="rect">
              <a:avLst/>
            </a:prstGeom>
          </p:spPr>
        </p:pic>
        <p:pic>
          <p:nvPicPr>
            <p:cNvPr id="34" name="Graphic 33" descr="Arrow Right with solid fill">
              <a:extLst>
                <a:ext uri="{FF2B5EF4-FFF2-40B4-BE49-F238E27FC236}">
                  <a16:creationId xmlns:a16="http://schemas.microsoft.com/office/drawing/2014/main" id="{6DBC44A4-8FAD-49C9-9E75-FFD7FD97A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10800000">
              <a:off x="4126190" y="4812724"/>
              <a:ext cx="187529" cy="175376"/>
            </a:xfrm>
            <a:prstGeom prst="rect">
              <a:avLst/>
            </a:prstGeom>
          </p:spPr>
        </p:pic>
        <p:pic>
          <p:nvPicPr>
            <p:cNvPr id="35" name="Graphic 34" descr="Arrow Right with solid fill">
              <a:extLst>
                <a:ext uri="{FF2B5EF4-FFF2-40B4-BE49-F238E27FC236}">
                  <a16:creationId xmlns:a16="http://schemas.microsoft.com/office/drawing/2014/main" id="{B452BC32-6411-448B-8D13-B2CF05EDD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2700000">
              <a:off x="3654707" y="4555780"/>
              <a:ext cx="175376" cy="187529"/>
            </a:xfrm>
            <a:prstGeom prst="rect">
              <a:avLst/>
            </a:prstGeom>
          </p:spPr>
        </p:pic>
      </p:grp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3A896B7D-4EFC-4CBB-B53F-13C3C3E01AC5}"/>
              </a:ext>
            </a:extLst>
          </p:cNvPr>
          <p:cNvSpPr/>
          <p:nvPr/>
        </p:nvSpPr>
        <p:spPr>
          <a:xfrm>
            <a:off x="7205198" y="3197581"/>
            <a:ext cx="2082800" cy="365760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1A33473-80D9-423A-AD16-6E993EEA251F}"/>
              </a:ext>
            </a:extLst>
          </p:cNvPr>
          <p:cNvSpPr>
            <a:spLocks noChangeAspect="1"/>
          </p:cNvSpPr>
          <p:nvPr/>
        </p:nvSpPr>
        <p:spPr>
          <a:xfrm>
            <a:off x="7711315" y="2907703"/>
            <a:ext cx="914400" cy="9144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Megaphone with solid fill">
            <a:extLst>
              <a:ext uri="{FF2B5EF4-FFF2-40B4-BE49-F238E27FC236}">
                <a16:creationId xmlns:a16="http://schemas.microsoft.com/office/drawing/2014/main" id="{B94FB59A-FB1D-4EA9-81D0-24781AB12F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894195" y="3068376"/>
            <a:ext cx="548640" cy="548640"/>
          </a:xfrm>
          <a:prstGeom prst="rect">
            <a:avLst/>
          </a:prstGeom>
        </p:spPr>
      </p:pic>
      <p:sp>
        <p:nvSpPr>
          <p:cNvPr id="45" name="Arrow: Chevron 44">
            <a:extLst>
              <a:ext uri="{FF2B5EF4-FFF2-40B4-BE49-F238E27FC236}">
                <a16:creationId xmlns:a16="http://schemas.microsoft.com/office/drawing/2014/main" id="{0FB1B0BA-0111-4690-BB15-6D8E49145D26}"/>
              </a:ext>
            </a:extLst>
          </p:cNvPr>
          <p:cNvSpPr/>
          <p:nvPr/>
        </p:nvSpPr>
        <p:spPr>
          <a:xfrm>
            <a:off x="9173445" y="3214197"/>
            <a:ext cx="2082800" cy="36576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5B28EFB-D16D-48E7-A2F4-E56E3F03C280}"/>
              </a:ext>
            </a:extLst>
          </p:cNvPr>
          <p:cNvSpPr>
            <a:spLocks noChangeAspect="1"/>
          </p:cNvSpPr>
          <p:nvPr/>
        </p:nvSpPr>
        <p:spPr>
          <a:xfrm>
            <a:off x="9679562" y="2924319"/>
            <a:ext cx="914400" cy="9144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Filing Box Archive with solid fill">
            <a:extLst>
              <a:ext uri="{FF2B5EF4-FFF2-40B4-BE49-F238E27FC236}">
                <a16:creationId xmlns:a16="http://schemas.microsoft.com/office/drawing/2014/main" id="{3CF8EA10-9E4F-4F4F-B9A6-A517068FD10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872817" y="3131352"/>
            <a:ext cx="548640" cy="54864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19CFEC7-B224-4BE1-AAC1-456B33A7C036}"/>
              </a:ext>
            </a:extLst>
          </p:cNvPr>
          <p:cNvSpPr txBox="1"/>
          <p:nvPr/>
        </p:nvSpPr>
        <p:spPr>
          <a:xfrm>
            <a:off x="1352171" y="1468420"/>
            <a:ext cx="204414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Funding</a:t>
            </a:r>
          </a:p>
          <a:p>
            <a:r>
              <a:rPr lang="en-US" sz="1400" dirty="0">
                <a:hlinkClick r:id="rId21"/>
              </a:rPr>
              <a:t>Ethics</a:t>
            </a:r>
            <a:endParaRPr lang="en-US" sz="1400" dirty="0"/>
          </a:p>
          <a:p>
            <a:r>
              <a:rPr lang="en-US" sz="1400" dirty="0">
                <a:hlinkClick r:id="rId22"/>
              </a:rPr>
              <a:t>Privacy</a:t>
            </a:r>
            <a:endParaRPr lang="en-US" sz="1400" dirty="0"/>
          </a:p>
          <a:p>
            <a:r>
              <a:rPr lang="en-US" sz="1400" dirty="0">
                <a:hlinkClick r:id="rId23"/>
              </a:rPr>
              <a:t>IP rights</a:t>
            </a:r>
            <a:endParaRPr lang="en-US" sz="1400" dirty="0"/>
          </a:p>
          <a:p>
            <a:r>
              <a:rPr lang="en-US" sz="1400" dirty="0"/>
              <a:t>Data management plan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86119B9-C4F3-4937-9311-186B2262DC11}"/>
              </a:ext>
            </a:extLst>
          </p:cNvPr>
          <p:cNvSpPr txBox="1"/>
          <p:nvPr/>
        </p:nvSpPr>
        <p:spPr>
          <a:xfrm>
            <a:off x="1357052" y="3886689"/>
            <a:ext cx="120898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hlinkClick r:id="rId24"/>
              </a:rPr>
              <a:t>DMPOnline</a:t>
            </a:r>
            <a:endParaRPr lang="en-US" sz="1400" dirty="0"/>
          </a:p>
          <a:p>
            <a:r>
              <a:rPr lang="en-US" sz="1400" dirty="0">
                <a:hlinkClick r:id="rId25"/>
              </a:rPr>
              <a:t>PRET Tool</a:t>
            </a:r>
            <a:endParaRPr lang="en-US" sz="1400" dirty="0"/>
          </a:p>
          <a:p>
            <a:endParaRPr lang="en-US" sz="1400" dirty="0"/>
          </a:p>
          <a:p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Data register</a:t>
            </a:r>
          </a:p>
          <a:p>
            <a:endParaRPr 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66E7A62-8DA5-4DE0-8D88-9C4391D7B7F3}"/>
              </a:ext>
            </a:extLst>
          </p:cNvPr>
          <p:cNvSpPr txBox="1"/>
          <p:nvPr/>
        </p:nvSpPr>
        <p:spPr>
          <a:xfrm>
            <a:off x="3319876" y="1468420"/>
            <a:ext cx="193412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Storage</a:t>
            </a:r>
          </a:p>
          <a:p>
            <a:r>
              <a:rPr lang="en-US" sz="1300" dirty="0"/>
              <a:t>Back-up</a:t>
            </a:r>
          </a:p>
          <a:p>
            <a:r>
              <a:rPr lang="en-US" sz="1300" dirty="0"/>
              <a:t>Data Management: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26"/>
              </a:rPr>
              <a:t>formats and datatypes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27"/>
              </a:rPr>
              <a:t>Metadata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27"/>
              </a:rPr>
              <a:t>Documentation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28"/>
              </a:rPr>
              <a:t>File organization</a:t>
            </a:r>
            <a:endParaRPr lang="en-US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55D3F7A-BE7B-4E4A-8D4F-B34438845F3A}"/>
              </a:ext>
            </a:extLst>
          </p:cNvPr>
          <p:cNvSpPr txBox="1"/>
          <p:nvPr/>
        </p:nvSpPr>
        <p:spPr>
          <a:xfrm>
            <a:off x="3278685" y="3897969"/>
            <a:ext cx="197682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9"/>
              </a:rPr>
              <a:t>GitLab KU Leuven</a:t>
            </a:r>
            <a:endParaRPr lang="en-US" sz="1400" dirty="0"/>
          </a:p>
          <a:p>
            <a:r>
              <a:rPr lang="en-US" sz="1400" dirty="0" err="1">
                <a:hlinkClick r:id="rId30"/>
              </a:rPr>
              <a:t>Digitisation</a:t>
            </a:r>
            <a:endParaRPr lang="en-US" sz="1400" dirty="0"/>
          </a:p>
          <a:p>
            <a:r>
              <a:rPr lang="en-US" sz="1400" dirty="0">
                <a:hlinkClick r:id="rId31"/>
              </a:rPr>
              <a:t>Software solutions</a:t>
            </a:r>
            <a:endParaRPr lang="en-US" sz="1400" dirty="0"/>
          </a:p>
          <a:p>
            <a:r>
              <a:rPr lang="en-US" sz="1400" dirty="0"/>
              <a:t>ELN</a:t>
            </a:r>
          </a:p>
          <a:p>
            <a:r>
              <a:rPr lang="en-US" sz="1400" dirty="0">
                <a:solidFill>
                  <a:srgbClr val="FF0000"/>
                </a:solidFill>
                <a:hlinkClick r:id="rId32"/>
              </a:rPr>
              <a:t>Qualtrics</a:t>
            </a:r>
            <a:endParaRPr lang="en-US" sz="1400" dirty="0"/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Active data Repository</a:t>
            </a:r>
          </a:p>
          <a:p>
            <a:endParaRPr lang="en-US" sz="1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5ACDDD4-A6BB-4120-BD6E-758208CFF2CA}"/>
              </a:ext>
            </a:extLst>
          </p:cNvPr>
          <p:cNvSpPr txBox="1"/>
          <p:nvPr/>
        </p:nvSpPr>
        <p:spPr>
          <a:xfrm>
            <a:off x="5275857" y="1468420"/>
            <a:ext cx="19159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anonymization</a:t>
            </a:r>
          </a:p>
          <a:p>
            <a:r>
              <a:rPr lang="en-US" sz="1400" dirty="0"/>
              <a:t>Data encryption</a:t>
            </a:r>
          </a:p>
          <a:p>
            <a:r>
              <a:rPr lang="en-US" sz="1400" dirty="0"/>
              <a:t>Data analysis</a:t>
            </a:r>
          </a:p>
          <a:p>
            <a:r>
              <a:rPr lang="en-US" sz="1400" dirty="0"/>
              <a:t>Document processing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754F892-FBA2-45A3-B8CD-4DB5693AB2AD}"/>
              </a:ext>
            </a:extLst>
          </p:cNvPr>
          <p:cNvSpPr txBox="1"/>
          <p:nvPr/>
        </p:nvSpPr>
        <p:spPr>
          <a:xfrm>
            <a:off x="5334027" y="3886689"/>
            <a:ext cx="16482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9"/>
              </a:rPr>
              <a:t>GitLab KU Leuven</a:t>
            </a:r>
            <a:endParaRPr lang="en-US" sz="1400" dirty="0"/>
          </a:p>
          <a:p>
            <a:r>
              <a:rPr lang="en-US" sz="1400" dirty="0"/>
              <a:t>Scientific software</a:t>
            </a:r>
          </a:p>
          <a:p>
            <a:r>
              <a:rPr lang="en-US" sz="1400" dirty="0" err="1">
                <a:hlinkClick r:id="rId30"/>
              </a:rPr>
              <a:t>Digitisation</a:t>
            </a:r>
            <a:endParaRPr lang="en-US" sz="1400" dirty="0"/>
          </a:p>
          <a:p>
            <a:r>
              <a:rPr lang="en-US" sz="1400" dirty="0"/>
              <a:t>HPC</a:t>
            </a:r>
          </a:p>
          <a:p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AFE1A0C-88D9-4265-9127-498723B4E5AC}"/>
              </a:ext>
            </a:extLst>
          </p:cNvPr>
          <p:cNvSpPr txBox="1"/>
          <p:nvPr/>
        </p:nvSpPr>
        <p:spPr>
          <a:xfrm>
            <a:off x="7312852" y="1495607"/>
            <a:ext cx="140936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selection</a:t>
            </a:r>
          </a:p>
          <a:p>
            <a:r>
              <a:rPr lang="en-US" sz="1400" dirty="0"/>
              <a:t>Deposit data</a:t>
            </a:r>
          </a:p>
          <a:p>
            <a:r>
              <a:rPr lang="en-US" sz="1400" dirty="0"/>
              <a:t>Link with article</a:t>
            </a:r>
          </a:p>
          <a:p>
            <a:r>
              <a:rPr lang="en-US" sz="1400" dirty="0">
                <a:hlinkClick r:id="rId33"/>
              </a:rPr>
              <a:t>Licensing</a:t>
            </a:r>
            <a:endParaRPr lang="en-US" sz="1400" dirty="0"/>
          </a:p>
          <a:p>
            <a:r>
              <a:rPr lang="en-US" sz="1400" dirty="0">
                <a:hlinkClick r:id="rId34"/>
              </a:rPr>
              <a:t>Data sharing</a:t>
            </a:r>
            <a:endParaRPr lang="en-US" sz="14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78F28B6-1A9E-4349-BAFA-39E77692FDE4}"/>
              </a:ext>
            </a:extLst>
          </p:cNvPr>
          <p:cNvSpPr txBox="1"/>
          <p:nvPr/>
        </p:nvSpPr>
        <p:spPr>
          <a:xfrm>
            <a:off x="9205972" y="1483347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selection</a:t>
            </a:r>
          </a:p>
          <a:p>
            <a:r>
              <a:rPr lang="en-US" sz="1400" dirty="0">
                <a:hlinkClick r:id="rId35"/>
              </a:rPr>
              <a:t>Long term preservation</a:t>
            </a:r>
            <a:endParaRPr lang="en-US" sz="14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D97CFC6-C202-4877-A767-1645BE65D7BD}"/>
              </a:ext>
            </a:extLst>
          </p:cNvPr>
          <p:cNvSpPr txBox="1"/>
          <p:nvPr/>
        </p:nvSpPr>
        <p:spPr>
          <a:xfrm>
            <a:off x="7341425" y="3886689"/>
            <a:ext cx="164820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9"/>
              </a:rPr>
              <a:t>GitLab KU Leuven</a:t>
            </a:r>
            <a:endParaRPr lang="en-US" sz="1400" dirty="0"/>
          </a:p>
          <a:p>
            <a:r>
              <a:rPr lang="en-US" sz="1400" dirty="0" err="1">
                <a:hlinkClick r:id="rId36"/>
              </a:rPr>
              <a:t>Omeka</a:t>
            </a:r>
            <a:endParaRPr lang="en-US" sz="1400" dirty="0"/>
          </a:p>
          <a:p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RDR repository</a:t>
            </a:r>
          </a:p>
          <a:p>
            <a:endParaRPr lang="en-US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A3E0C49-AFDB-40F9-8D88-4BD198022EF7}"/>
              </a:ext>
            </a:extLst>
          </p:cNvPr>
          <p:cNvSpPr txBox="1"/>
          <p:nvPr/>
        </p:nvSpPr>
        <p:spPr>
          <a:xfrm>
            <a:off x="9396734" y="3874478"/>
            <a:ext cx="164820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9"/>
              </a:rPr>
              <a:t>GitLab KU Leuven</a:t>
            </a:r>
            <a:endParaRPr lang="en-US" sz="1400" dirty="0"/>
          </a:p>
          <a:p>
            <a:r>
              <a:rPr lang="en-US" sz="1400" dirty="0" err="1">
                <a:hlinkClick r:id="rId37"/>
              </a:rPr>
              <a:t>Teneo</a:t>
            </a:r>
            <a:endParaRPr lang="en-US" sz="1400" dirty="0"/>
          </a:p>
          <a:p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RDR repository</a:t>
            </a:r>
          </a:p>
          <a:p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26A03-94B1-4297-A3A3-CFE3DE7E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50674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iRODS</a:t>
            </a:r>
            <a:r>
              <a:rPr lang="en-US" dirty="0"/>
              <a:t> in de KU Leuven RDM Landscape</a:t>
            </a:r>
            <a:endParaRPr lang="nl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76467-7E4E-423F-9245-B8E547D449E1}"/>
              </a:ext>
            </a:extLst>
          </p:cNvPr>
          <p:cNvSpPr/>
          <p:nvPr/>
        </p:nvSpPr>
        <p:spPr>
          <a:xfrm>
            <a:off x="3262726" y="5007617"/>
            <a:ext cx="1934463" cy="29777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39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F20AFD4-4182-4569-9DAB-D483A7B23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KU Leuven </a:t>
            </a:r>
            <a:r>
              <a:rPr lang="nl-BE" dirty="0" err="1"/>
              <a:t>iRODS</a:t>
            </a:r>
            <a:r>
              <a:rPr lang="nl-BE" dirty="0"/>
              <a:t> </a:t>
            </a:r>
            <a:r>
              <a:rPr lang="nl-BE" dirty="0" err="1"/>
              <a:t>testbed</a:t>
            </a:r>
            <a:r>
              <a:rPr lang="nl-BE" dirty="0"/>
              <a:t>: </a:t>
            </a:r>
            <a:r>
              <a:rPr lang="nl-BE" dirty="0" err="1"/>
              <a:t>architecture</a:t>
            </a:r>
            <a:endParaRPr lang="nl-BE" dirty="0"/>
          </a:p>
        </p:txBody>
      </p:sp>
      <p:sp>
        <p:nvSpPr>
          <p:cNvPr id="5" name="Rounded Rectangle 73">
            <a:extLst>
              <a:ext uri="{FF2B5EF4-FFF2-40B4-BE49-F238E27FC236}">
                <a16:creationId xmlns:a16="http://schemas.microsoft.com/office/drawing/2014/main" id="{95EB5F26-754B-45D2-9F67-B4BE115C2CBB}"/>
              </a:ext>
            </a:extLst>
          </p:cNvPr>
          <p:cNvSpPr/>
          <p:nvPr/>
        </p:nvSpPr>
        <p:spPr>
          <a:xfrm>
            <a:off x="1772609" y="3238931"/>
            <a:ext cx="4361491" cy="143367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>
                  <a:lumMod val="40000"/>
                  <a:lumOff val="60000"/>
                </a:srgbClr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6" name="Rounded Rectangle 56">
            <a:extLst>
              <a:ext uri="{FF2B5EF4-FFF2-40B4-BE49-F238E27FC236}">
                <a16:creationId xmlns:a16="http://schemas.microsoft.com/office/drawing/2014/main" id="{2CC680EC-EF53-4A5F-8BAB-AAD10832F9F4}"/>
              </a:ext>
            </a:extLst>
          </p:cNvPr>
          <p:cNvSpPr/>
          <p:nvPr/>
        </p:nvSpPr>
        <p:spPr>
          <a:xfrm>
            <a:off x="1734509" y="2001594"/>
            <a:ext cx="4361491" cy="105187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>
                  <a:lumMod val="40000"/>
                  <a:lumOff val="60000"/>
                </a:srgbClr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5B1AE8-5926-4D2E-B9FB-56BDEC2351F8}"/>
              </a:ext>
            </a:extLst>
          </p:cNvPr>
          <p:cNvSpPr/>
          <p:nvPr/>
        </p:nvSpPr>
        <p:spPr>
          <a:xfrm>
            <a:off x="3905549" y="3745315"/>
            <a:ext cx="870846" cy="5215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4F5FC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Rule</a:t>
            </a:r>
            <a:r>
              <a:rPr kumimoji="0" lang="nl-BE" sz="1400" b="0" i="0" u="none" strike="noStrike" kern="1200" cap="none" spc="0" normalizeH="0" baseline="0" noProof="0" dirty="0">
                <a:ln>
                  <a:noFill/>
                </a:ln>
                <a:solidFill>
                  <a:srgbClr val="F4F5FC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 Engine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8C1C5-BDE1-4A2D-A24B-8D888BF2AD71}"/>
              </a:ext>
            </a:extLst>
          </p:cNvPr>
          <p:cNvSpPr txBox="1"/>
          <p:nvPr/>
        </p:nvSpPr>
        <p:spPr>
          <a:xfrm>
            <a:off x="3403301" y="2591054"/>
            <a:ext cx="881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DAVRods</a:t>
            </a:r>
            <a:endParaRPr kumimoji="0" lang="nl-BE" sz="1200" b="1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6DA468-7A1F-45D2-99A2-7C021E39C8DB}"/>
              </a:ext>
            </a:extLst>
          </p:cNvPr>
          <p:cNvSpPr txBox="1"/>
          <p:nvPr/>
        </p:nvSpPr>
        <p:spPr>
          <a:xfrm>
            <a:off x="449363" y="2297157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Clients</a:t>
            </a:r>
            <a:endParaRPr kumimoji="0" lang="nl-BE" sz="1600" b="1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C220C5-4377-45B5-936D-616C8A6A49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2754515" y="3407431"/>
            <a:ext cx="335264" cy="5147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4893B7-F217-4DD0-A021-75CCF5AA53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3120275" y="3407431"/>
            <a:ext cx="335264" cy="5147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F6B5A9E-0E3E-47C9-A69A-BC0A8977FED1}"/>
              </a:ext>
            </a:extLst>
          </p:cNvPr>
          <p:cNvSpPr txBox="1"/>
          <p:nvPr/>
        </p:nvSpPr>
        <p:spPr>
          <a:xfrm>
            <a:off x="2052757" y="3401120"/>
            <a:ext cx="694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iRODS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Servers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333639"/>
                </a:solidFill>
                <a:latin typeface="FlandersArtSans-Regular"/>
              </a:rPr>
              <a:t>HA</a:t>
            </a:r>
            <a:endParaRPr kumimoji="0" lang="nl-BE" sz="1200" b="1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pic>
        <p:nvPicPr>
          <p:cNvPr id="18" name="Picture 2" descr="https://www.learnabouttheweb.com/wp-content/uploads/2017/06/Cyberduck-Logo.png">
            <a:extLst>
              <a:ext uri="{FF2B5EF4-FFF2-40B4-BE49-F238E27FC236}">
                <a16:creationId xmlns:a16="http://schemas.microsoft.com/office/drawing/2014/main" id="{5B6060DD-E7EE-4815-B06D-E48730FF2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98" y="2220204"/>
            <a:ext cx="509448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https://upload.wikimedia.org/wikipedia/commons/d/de/WinSCP_Logo.png">
            <a:extLst>
              <a:ext uri="{FF2B5EF4-FFF2-40B4-BE49-F238E27FC236}">
                <a16:creationId xmlns:a16="http://schemas.microsoft.com/office/drawing/2014/main" id="{09BEDF61-AF7C-4BAD-AE80-A289620D5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734" y="2220204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7E4B6D3-BF86-47EF-A3B4-7EE6EF159F01}"/>
              </a:ext>
            </a:extLst>
          </p:cNvPr>
          <p:cNvSpPr txBox="1"/>
          <p:nvPr/>
        </p:nvSpPr>
        <p:spPr>
          <a:xfrm>
            <a:off x="4389760" y="2259082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iCommands</a:t>
            </a:r>
            <a:endParaRPr kumimoji="0" lang="nl-BE" sz="1200" b="1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pic>
        <p:nvPicPr>
          <p:cNvPr id="22" name="Picture 4" descr="Metalnx Logo">
            <a:extLst>
              <a:ext uri="{FF2B5EF4-FFF2-40B4-BE49-F238E27FC236}">
                <a16:creationId xmlns:a16="http://schemas.microsoft.com/office/drawing/2014/main" id="{58D86B8D-2C78-4D98-BD2A-2C3633DA2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768" y="2615248"/>
            <a:ext cx="914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42D4C36-15F0-4A27-B452-491F841C0EE5}"/>
              </a:ext>
            </a:extLst>
          </p:cNvPr>
          <p:cNvSpPr/>
          <p:nvPr/>
        </p:nvSpPr>
        <p:spPr>
          <a:xfrm>
            <a:off x="4920844" y="3745315"/>
            <a:ext cx="991062" cy="5423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4F5FC"/>
                </a:solidFill>
                <a:latin typeface="FlandersArtSans-Regular"/>
              </a:rPr>
              <a:t>Metadata</a:t>
            </a:r>
            <a:endParaRPr kumimoji="0" lang="nl-BE" sz="1400" b="0" i="0" u="none" strike="noStrike" kern="1200" cap="none" spc="0" normalizeH="0" baseline="0" noProof="0" dirty="0">
              <a:ln>
                <a:noFill/>
              </a:ln>
              <a:solidFill>
                <a:srgbClr val="F4F5FC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6C83FC-E206-479D-95BF-E69E1D0802E5}"/>
              </a:ext>
            </a:extLst>
          </p:cNvPr>
          <p:cNvSpPr txBox="1"/>
          <p:nvPr/>
        </p:nvSpPr>
        <p:spPr>
          <a:xfrm>
            <a:off x="4389760" y="2568317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333639"/>
                </a:solidFill>
                <a:latin typeface="FlandersArtSans-Regular"/>
              </a:rPr>
              <a:t>Python Client</a:t>
            </a:r>
            <a:endParaRPr kumimoji="0" lang="nl-BE" sz="1200" b="1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A7ECED-F7ED-40B5-8E96-4F85D62FD43D}"/>
              </a:ext>
            </a:extLst>
          </p:cNvPr>
          <p:cNvSpPr txBox="1"/>
          <p:nvPr/>
        </p:nvSpPr>
        <p:spPr>
          <a:xfrm>
            <a:off x="449363" y="1403409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Users</a:t>
            </a:r>
          </a:p>
        </p:txBody>
      </p:sp>
      <p:sp>
        <p:nvSpPr>
          <p:cNvPr id="27" name="Rounded Rectangle 82">
            <a:extLst>
              <a:ext uri="{FF2B5EF4-FFF2-40B4-BE49-F238E27FC236}">
                <a16:creationId xmlns:a16="http://schemas.microsoft.com/office/drawing/2014/main" id="{040976B7-083D-4E27-8359-60D114E0B8C0}"/>
              </a:ext>
            </a:extLst>
          </p:cNvPr>
          <p:cNvSpPr/>
          <p:nvPr/>
        </p:nvSpPr>
        <p:spPr>
          <a:xfrm>
            <a:off x="1734508" y="4807503"/>
            <a:ext cx="4361491" cy="1051876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F03CA42-05E5-45D1-BB2F-C1525A318BE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15" y="4983627"/>
            <a:ext cx="731520" cy="73152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49AB7CB-6D68-4EB6-B09F-9348D33E25C3}"/>
              </a:ext>
            </a:extLst>
          </p:cNvPr>
          <p:cNvSpPr txBox="1"/>
          <p:nvPr/>
        </p:nvSpPr>
        <p:spPr>
          <a:xfrm>
            <a:off x="410046" y="4940076"/>
            <a:ext cx="1119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Storage</a:t>
            </a:r>
          </a:p>
          <a:p>
            <a:r>
              <a:rPr lang="en-US" sz="1600" b="1" dirty="0"/>
              <a:t>Hardware</a:t>
            </a:r>
            <a:endParaRPr lang="nl-BE" sz="1600" b="1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841CDE9-D7D1-4C0C-874E-09F179C6E60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386" y="1385643"/>
            <a:ext cx="457200" cy="457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81B9596-9936-442C-84F7-62951A8C32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80" y="3851994"/>
            <a:ext cx="914400" cy="1810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3E3915-B859-4971-B10C-337092CA022A}"/>
              </a:ext>
            </a:extLst>
          </p:cNvPr>
          <p:cNvSpPr txBox="1"/>
          <p:nvPr/>
        </p:nvSpPr>
        <p:spPr>
          <a:xfrm>
            <a:off x="3903332" y="4926880"/>
            <a:ext cx="15130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NetAPP</a:t>
            </a:r>
            <a:r>
              <a:rPr lang="en-US" sz="1600" dirty="0"/>
              <a:t> (NFS)</a:t>
            </a:r>
          </a:p>
          <a:p>
            <a:r>
              <a:rPr lang="en-US" sz="1600" dirty="0"/>
              <a:t>Single copy</a:t>
            </a:r>
          </a:p>
          <a:p>
            <a:r>
              <a:rPr lang="en-US" sz="1600" dirty="0"/>
              <a:t>10TB</a:t>
            </a:r>
            <a:endParaRPr lang="nl-BE" sz="16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68B1954-470B-431A-943F-7311758563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2943714" y="4016513"/>
            <a:ext cx="335264" cy="5147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5E31AE2-792A-4F5F-970E-B94B839CB001}"/>
              </a:ext>
            </a:extLst>
          </p:cNvPr>
          <p:cNvSpPr txBox="1"/>
          <p:nvPr/>
        </p:nvSpPr>
        <p:spPr>
          <a:xfrm>
            <a:off x="2052757" y="4039027"/>
            <a:ext cx="694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iCAT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solidFill>
                  <a:srgbClr val="333639"/>
                </a:solidFill>
                <a:latin typeface="FlandersArtSans-Regular"/>
              </a:rPr>
              <a:t>Mysql</a:t>
            </a:r>
            <a:endParaRPr lang="en-US" sz="1200" b="1" dirty="0">
              <a:solidFill>
                <a:srgbClr val="333639"/>
              </a:solidFill>
              <a:latin typeface="FlandersArtSans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cluster</a:t>
            </a:r>
            <a:endParaRPr kumimoji="0" lang="nl-BE" sz="1200" b="1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34A378-E33E-45B6-9DFE-52B1EED5C6DB}"/>
              </a:ext>
            </a:extLst>
          </p:cNvPr>
          <p:cNvSpPr txBox="1"/>
          <p:nvPr/>
        </p:nvSpPr>
        <p:spPr>
          <a:xfrm>
            <a:off x="7058241" y="2314154"/>
            <a:ext cx="43673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All infrastructure virtualized:</a:t>
            </a:r>
          </a:p>
          <a:p>
            <a:pPr fontAlgn="base"/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err="1"/>
              <a:t>iRODS</a:t>
            </a:r>
            <a:r>
              <a:rPr lang="en-US" dirty="0"/>
              <a:t> servers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err="1"/>
              <a:t>Metalnx</a:t>
            </a: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Other servers: </a:t>
            </a:r>
            <a:r>
              <a:rPr lang="en-US" dirty="0" err="1"/>
              <a:t>webdav</a:t>
            </a:r>
            <a:r>
              <a:rPr lang="en-US" dirty="0"/>
              <a:t>, …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/>
            <a:r>
              <a:rPr lang="en-US" dirty="0"/>
              <a:t>3 environments: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Test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Quality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production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4D2EBA-4668-4E30-AED1-AF119A3160BD}"/>
              </a:ext>
            </a:extLst>
          </p:cNvPr>
          <p:cNvSpPr txBox="1"/>
          <p:nvPr/>
        </p:nvSpPr>
        <p:spPr>
          <a:xfrm>
            <a:off x="1943058" y="2211475"/>
            <a:ext cx="146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KU Leuven Portal</a:t>
            </a:r>
            <a:endParaRPr lang="nl-BE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77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/>
      <p:bldP spid="12" grpId="0"/>
      <p:bldP spid="15" grpId="0"/>
      <p:bldP spid="20" grpId="0"/>
      <p:bldP spid="23" grpId="0" animBg="1"/>
      <p:bldP spid="24" grpId="0"/>
      <p:bldP spid="26" grpId="0"/>
      <p:bldP spid="27" grpId="0" animBg="1"/>
      <p:bldP spid="32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F20AFD4-4182-4569-9DAB-D483A7B23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KU Leuven </a:t>
            </a:r>
            <a:r>
              <a:rPr lang="nl-BE" dirty="0" err="1"/>
              <a:t>iRODS</a:t>
            </a:r>
            <a:r>
              <a:rPr lang="nl-BE" dirty="0"/>
              <a:t>: </a:t>
            </a:r>
            <a:r>
              <a:rPr lang="nl-BE" dirty="0" err="1"/>
              <a:t>possible</a:t>
            </a:r>
            <a:r>
              <a:rPr lang="nl-BE" dirty="0"/>
              <a:t> </a:t>
            </a:r>
            <a:r>
              <a:rPr lang="nl-BE" dirty="0" err="1"/>
              <a:t>architecture</a:t>
            </a:r>
            <a:endParaRPr lang="nl-BE" dirty="0"/>
          </a:p>
        </p:txBody>
      </p:sp>
      <p:sp>
        <p:nvSpPr>
          <p:cNvPr id="6" name="Rounded Rectangle 56">
            <a:extLst>
              <a:ext uri="{FF2B5EF4-FFF2-40B4-BE49-F238E27FC236}">
                <a16:creationId xmlns:a16="http://schemas.microsoft.com/office/drawing/2014/main" id="{2CC680EC-EF53-4A5F-8BAB-AAD10832F9F4}"/>
              </a:ext>
            </a:extLst>
          </p:cNvPr>
          <p:cNvSpPr/>
          <p:nvPr/>
        </p:nvSpPr>
        <p:spPr>
          <a:xfrm>
            <a:off x="1734509" y="1689621"/>
            <a:ext cx="9743900" cy="105187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>
                  <a:lumMod val="40000"/>
                  <a:lumOff val="60000"/>
                </a:srgbClr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8C1C5-BDE1-4A2D-A24B-8D888BF2AD71}"/>
              </a:ext>
            </a:extLst>
          </p:cNvPr>
          <p:cNvSpPr txBox="1"/>
          <p:nvPr/>
        </p:nvSpPr>
        <p:spPr>
          <a:xfrm>
            <a:off x="6095999" y="2247117"/>
            <a:ext cx="881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DAVRods</a:t>
            </a:r>
            <a:endParaRPr kumimoji="0" lang="nl-BE" sz="1200" b="1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6DA468-7A1F-45D2-99A2-7C021E39C8DB}"/>
              </a:ext>
            </a:extLst>
          </p:cNvPr>
          <p:cNvSpPr txBox="1"/>
          <p:nvPr/>
        </p:nvSpPr>
        <p:spPr>
          <a:xfrm>
            <a:off x="449363" y="1985184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Clients</a:t>
            </a:r>
            <a:endParaRPr kumimoji="0" lang="nl-BE" sz="1600" b="1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pic>
        <p:nvPicPr>
          <p:cNvPr id="18" name="Picture 2" descr="https://www.learnabouttheweb.com/wp-content/uploads/2017/06/Cyberduck-Logo.png">
            <a:extLst>
              <a:ext uri="{FF2B5EF4-FFF2-40B4-BE49-F238E27FC236}">
                <a16:creationId xmlns:a16="http://schemas.microsoft.com/office/drawing/2014/main" id="{5B6060DD-E7EE-4815-B06D-E48730FF2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096" y="1876267"/>
            <a:ext cx="509448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https://upload.wikimedia.org/wikipedia/commons/d/de/WinSCP_Logo.png">
            <a:extLst>
              <a:ext uri="{FF2B5EF4-FFF2-40B4-BE49-F238E27FC236}">
                <a16:creationId xmlns:a16="http://schemas.microsoft.com/office/drawing/2014/main" id="{09BEDF61-AF7C-4BAD-AE80-A289620D5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432" y="1876267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7E4B6D3-BF86-47EF-A3B4-7EE6EF159F01}"/>
              </a:ext>
            </a:extLst>
          </p:cNvPr>
          <p:cNvSpPr txBox="1"/>
          <p:nvPr/>
        </p:nvSpPr>
        <p:spPr>
          <a:xfrm>
            <a:off x="7082458" y="1915145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iCommands</a:t>
            </a:r>
            <a:endParaRPr kumimoji="0" lang="nl-BE" sz="1200" b="1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pic>
        <p:nvPicPr>
          <p:cNvPr id="22" name="Picture 4" descr="Metalnx Logo">
            <a:extLst>
              <a:ext uri="{FF2B5EF4-FFF2-40B4-BE49-F238E27FC236}">
                <a16:creationId xmlns:a16="http://schemas.microsoft.com/office/drawing/2014/main" id="{58D86B8D-2C78-4D98-BD2A-2C3633DA2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466" y="2271311"/>
            <a:ext cx="914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E6C83FC-E206-479D-95BF-E69E1D0802E5}"/>
              </a:ext>
            </a:extLst>
          </p:cNvPr>
          <p:cNvSpPr txBox="1"/>
          <p:nvPr/>
        </p:nvSpPr>
        <p:spPr>
          <a:xfrm>
            <a:off x="7082458" y="2224380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333639"/>
                </a:solidFill>
                <a:latin typeface="FlandersArtSans-Regular"/>
              </a:rPr>
              <a:t>Python Client</a:t>
            </a:r>
            <a:endParaRPr kumimoji="0" lang="nl-BE" sz="1200" b="1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A7ECED-F7ED-40B5-8E96-4F85D62FD43D}"/>
              </a:ext>
            </a:extLst>
          </p:cNvPr>
          <p:cNvSpPr txBox="1"/>
          <p:nvPr/>
        </p:nvSpPr>
        <p:spPr>
          <a:xfrm>
            <a:off x="449363" y="1403409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Users</a:t>
            </a:r>
          </a:p>
        </p:txBody>
      </p:sp>
      <p:sp>
        <p:nvSpPr>
          <p:cNvPr id="27" name="Rounded Rectangle 82">
            <a:extLst>
              <a:ext uri="{FF2B5EF4-FFF2-40B4-BE49-F238E27FC236}">
                <a16:creationId xmlns:a16="http://schemas.microsoft.com/office/drawing/2014/main" id="{040976B7-083D-4E27-8359-60D114E0B8C0}"/>
              </a:ext>
            </a:extLst>
          </p:cNvPr>
          <p:cNvSpPr/>
          <p:nvPr/>
        </p:nvSpPr>
        <p:spPr>
          <a:xfrm>
            <a:off x="1774401" y="4848430"/>
            <a:ext cx="9660101" cy="1051876"/>
          </a:xfrm>
          <a:prstGeom prst="round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F03CA42-05E5-45D1-BB2F-C1525A318BE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228" y="5024554"/>
            <a:ext cx="731520" cy="73152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49AB7CB-6D68-4EB6-B09F-9348D33E25C3}"/>
              </a:ext>
            </a:extLst>
          </p:cNvPr>
          <p:cNvSpPr txBox="1"/>
          <p:nvPr/>
        </p:nvSpPr>
        <p:spPr>
          <a:xfrm>
            <a:off x="410046" y="4940076"/>
            <a:ext cx="1119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 dirty="0"/>
              <a:t>Storage</a:t>
            </a:r>
          </a:p>
          <a:p>
            <a:r>
              <a:rPr lang="en-US" sz="1600" b="1" dirty="0"/>
              <a:t>Hardware</a:t>
            </a:r>
            <a:endParaRPr lang="nl-BE" sz="1600" b="1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841CDE9-D7D1-4C0C-874E-09F179C6E60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748" y="1148654"/>
            <a:ext cx="457200" cy="457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81B9596-9936-442C-84F7-62951A8C32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871" y="3669112"/>
            <a:ext cx="914400" cy="1810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3E3915-B859-4971-B10C-337092CA022A}"/>
              </a:ext>
            </a:extLst>
          </p:cNvPr>
          <p:cNvSpPr txBox="1"/>
          <p:nvPr/>
        </p:nvSpPr>
        <p:spPr>
          <a:xfrm>
            <a:off x="7128027" y="5249523"/>
            <a:ext cx="1513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TBD</a:t>
            </a:r>
            <a:endParaRPr lang="nl-BE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4D2EBA-4668-4E30-AED1-AF119A3160BD}"/>
              </a:ext>
            </a:extLst>
          </p:cNvPr>
          <p:cNvSpPr txBox="1"/>
          <p:nvPr/>
        </p:nvSpPr>
        <p:spPr>
          <a:xfrm>
            <a:off x="4635756" y="1867538"/>
            <a:ext cx="146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KU Leuven Portal</a:t>
            </a:r>
            <a:endParaRPr lang="nl-BE" sz="1200" b="1" dirty="0">
              <a:solidFill>
                <a:schemeClr val="tx2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6B4EB4-8F72-4871-8611-11B939797ECB}"/>
              </a:ext>
            </a:extLst>
          </p:cNvPr>
          <p:cNvGrpSpPr/>
          <p:nvPr/>
        </p:nvGrpSpPr>
        <p:grpSpPr>
          <a:xfrm>
            <a:off x="1774401" y="3348666"/>
            <a:ext cx="2033806" cy="1433677"/>
            <a:chOff x="1772610" y="3238931"/>
            <a:chExt cx="2033806" cy="1433677"/>
          </a:xfrm>
        </p:grpSpPr>
        <p:sp>
          <p:nvSpPr>
            <p:cNvPr id="38" name="Rounded Rectangle 73">
              <a:extLst>
                <a:ext uri="{FF2B5EF4-FFF2-40B4-BE49-F238E27FC236}">
                  <a16:creationId xmlns:a16="http://schemas.microsoft.com/office/drawing/2014/main" id="{17C46D4E-4CE5-495F-A57A-049B6D0571C8}"/>
                </a:ext>
              </a:extLst>
            </p:cNvPr>
            <p:cNvSpPr/>
            <p:nvPr/>
          </p:nvSpPr>
          <p:spPr>
            <a:xfrm>
              <a:off x="1772610" y="3238931"/>
              <a:ext cx="2033806" cy="143367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>
                    <a:lumMod val="40000"/>
                    <a:lumOff val="60000"/>
                  </a:srgbClr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F0D0258-34EB-4F0E-B7F0-9485772F343D}"/>
                </a:ext>
              </a:extLst>
            </p:cNvPr>
            <p:cNvSpPr/>
            <p:nvPr/>
          </p:nvSpPr>
          <p:spPr>
            <a:xfrm>
              <a:off x="2846883" y="3658330"/>
              <a:ext cx="550932" cy="4566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4F5FC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Rule</a:t>
              </a:r>
              <a:r>
                <a:rPr kumimoji="0" lang="nl-BE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4F5FC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4F5FC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Engine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F1F83B5-66AB-425F-8008-CFD103D618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1979962" y="3407431"/>
              <a:ext cx="335264" cy="51472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10CAE02F-4F0B-4A22-8B81-38112F139A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2345722" y="3407431"/>
              <a:ext cx="335264" cy="514720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BF3EACE-68F2-4E7F-A962-F16EC6F100E1}"/>
                </a:ext>
              </a:extLst>
            </p:cNvPr>
            <p:cNvSpPr/>
            <p:nvPr/>
          </p:nvSpPr>
          <p:spPr>
            <a:xfrm>
              <a:off x="2846883" y="4150139"/>
              <a:ext cx="550933" cy="4076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>
                  <a:solidFill>
                    <a:srgbClr val="F4F5FC"/>
                  </a:solidFill>
                  <a:latin typeface="FlandersArtSans-Regular"/>
                </a:rPr>
                <a:t>MD</a:t>
              </a:r>
              <a:endParaRPr kumimoji="0" lang="nl-BE" sz="1000" b="0" i="0" u="none" strike="noStrike" kern="1200" cap="none" spc="0" normalizeH="0" baseline="0" noProof="0" dirty="0">
                <a:ln>
                  <a:noFill/>
                </a:ln>
                <a:solidFill>
                  <a:srgbClr val="F4F5FC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90BD4EA-901D-46F4-8EC0-60273BC3F7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2169161" y="4016513"/>
              <a:ext cx="335264" cy="51472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9E8184E-BC9A-4FB5-8347-1F8840116EF4}"/>
                </a:ext>
              </a:extLst>
            </p:cNvPr>
            <p:cNvSpPr txBox="1"/>
            <p:nvPr/>
          </p:nvSpPr>
          <p:spPr>
            <a:xfrm>
              <a:off x="2718630" y="3303841"/>
              <a:ext cx="9476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Zone W&amp;T</a:t>
              </a:r>
              <a:endParaRPr lang="nl-BE" sz="1200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5E9DC8C-A14E-4E12-A3EA-0F4E9BE6653F}"/>
              </a:ext>
            </a:extLst>
          </p:cNvPr>
          <p:cNvGrpSpPr/>
          <p:nvPr/>
        </p:nvGrpSpPr>
        <p:grpSpPr>
          <a:xfrm>
            <a:off x="3880521" y="3348666"/>
            <a:ext cx="2063883" cy="1433677"/>
            <a:chOff x="1772610" y="3238931"/>
            <a:chExt cx="2063883" cy="1433677"/>
          </a:xfrm>
        </p:grpSpPr>
        <p:sp>
          <p:nvSpPr>
            <p:cNvPr id="47" name="Rounded Rectangle 73">
              <a:extLst>
                <a:ext uri="{FF2B5EF4-FFF2-40B4-BE49-F238E27FC236}">
                  <a16:creationId xmlns:a16="http://schemas.microsoft.com/office/drawing/2014/main" id="{CCCF0FCD-E45A-4497-9507-7CDDB86BCC7C}"/>
                </a:ext>
              </a:extLst>
            </p:cNvPr>
            <p:cNvSpPr/>
            <p:nvPr/>
          </p:nvSpPr>
          <p:spPr>
            <a:xfrm>
              <a:off x="1772610" y="3238931"/>
              <a:ext cx="2033806" cy="143367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>
                    <a:lumMod val="40000"/>
                    <a:lumOff val="60000"/>
                  </a:srgbClr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4E24393-7F8B-43CA-9A66-7B12BB1EA4D1}"/>
                </a:ext>
              </a:extLst>
            </p:cNvPr>
            <p:cNvSpPr/>
            <p:nvPr/>
          </p:nvSpPr>
          <p:spPr>
            <a:xfrm>
              <a:off x="2846883" y="3658330"/>
              <a:ext cx="550932" cy="4566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4F5FC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Rule</a:t>
              </a:r>
              <a:r>
                <a:rPr kumimoji="0" lang="nl-BE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4F5FC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4F5FC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Engine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3EF3A1E-EB64-4E2D-BFA3-88945DC458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1979962" y="3407431"/>
              <a:ext cx="335264" cy="514720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1CA0F705-F208-4470-98A8-101AD1A52A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2345722" y="3407431"/>
              <a:ext cx="335264" cy="514720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6228F9F-758D-4A50-8005-F854445793AA}"/>
                </a:ext>
              </a:extLst>
            </p:cNvPr>
            <p:cNvSpPr/>
            <p:nvPr/>
          </p:nvSpPr>
          <p:spPr>
            <a:xfrm>
              <a:off x="2846883" y="4150139"/>
              <a:ext cx="550933" cy="4076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>
                  <a:solidFill>
                    <a:srgbClr val="F4F5FC"/>
                  </a:solidFill>
                  <a:latin typeface="FlandersArtSans-Regular"/>
                </a:rPr>
                <a:t>MD</a:t>
              </a:r>
              <a:endParaRPr kumimoji="0" lang="nl-BE" sz="1000" b="0" i="0" u="none" strike="noStrike" kern="1200" cap="none" spc="0" normalizeH="0" baseline="0" noProof="0" dirty="0">
                <a:ln>
                  <a:noFill/>
                </a:ln>
                <a:solidFill>
                  <a:srgbClr val="F4F5FC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endParaRP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C4803BE-50C8-4EB6-895B-D1CD7B005E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2169161" y="4016513"/>
              <a:ext cx="335264" cy="51472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E95A3D0-7FBD-4938-BB70-678A93702F49}"/>
                </a:ext>
              </a:extLst>
            </p:cNvPr>
            <p:cNvSpPr txBox="1"/>
            <p:nvPr/>
          </p:nvSpPr>
          <p:spPr>
            <a:xfrm>
              <a:off x="2675598" y="3303841"/>
              <a:ext cx="11608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Zone Biomed</a:t>
              </a:r>
              <a:endParaRPr lang="nl-BE" sz="1200" b="1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7F0259-F6E4-4400-B45A-16E5AD1CFC7E}"/>
              </a:ext>
            </a:extLst>
          </p:cNvPr>
          <p:cNvGrpSpPr/>
          <p:nvPr/>
        </p:nvGrpSpPr>
        <p:grpSpPr>
          <a:xfrm>
            <a:off x="5986641" y="3348666"/>
            <a:ext cx="2033806" cy="1433677"/>
            <a:chOff x="1772610" y="3238931"/>
            <a:chExt cx="2033806" cy="1433677"/>
          </a:xfrm>
        </p:grpSpPr>
        <p:sp>
          <p:nvSpPr>
            <p:cNvPr id="55" name="Rounded Rectangle 73">
              <a:extLst>
                <a:ext uri="{FF2B5EF4-FFF2-40B4-BE49-F238E27FC236}">
                  <a16:creationId xmlns:a16="http://schemas.microsoft.com/office/drawing/2014/main" id="{CDE4D272-9742-482A-84FB-70B2574DF8B2}"/>
                </a:ext>
              </a:extLst>
            </p:cNvPr>
            <p:cNvSpPr/>
            <p:nvPr/>
          </p:nvSpPr>
          <p:spPr>
            <a:xfrm>
              <a:off x="1772610" y="3238931"/>
              <a:ext cx="2033806" cy="143367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>
                    <a:lumMod val="40000"/>
                    <a:lumOff val="60000"/>
                  </a:srgbClr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41E9526-C32C-4F6D-86EB-4069DA5EA494}"/>
                </a:ext>
              </a:extLst>
            </p:cNvPr>
            <p:cNvSpPr/>
            <p:nvPr/>
          </p:nvSpPr>
          <p:spPr>
            <a:xfrm>
              <a:off x="2846883" y="3658330"/>
              <a:ext cx="550932" cy="4566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4F5FC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Rule</a:t>
              </a:r>
              <a:r>
                <a:rPr kumimoji="0" lang="nl-BE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4F5FC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4F5FC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Engine</a:t>
              </a: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902B1D00-BD44-472B-A629-C502F2E82C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1979962" y="3407431"/>
              <a:ext cx="335264" cy="514720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A8EF797-C561-4761-81E1-C55E66581E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2345722" y="3407431"/>
              <a:ext cx="335264" cy="514720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5C0F678-DB27-4997-B3D9-F290CAF5DE40}"/>
                </a:ext>
              </a:extLst>
            </p:cNvPr>
            <p:cNvSpPr/>
            <p:nvPr/>
          </p:nvSpPr>
          <p:spPr>
            <a:xfrm>
              <a:off x="2846883" y="4150139"/>
              <a:ext cx="550933" cy="4076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>
                  <a:solidFill>
                    <a:srgbClr val="F4F5FC"/>
                  </a:solidFill>
                  <a:latin typeface="FlandersArtSans-Regular"/>
                </a:rPr>
                <a:t>MD</a:t>
              </a:r>
              <a:endParaRPr kumimoji="0" lang="nl-BE" sz="1000" b="0" i="0" u="none" strike="noStrike" kern="1200" cap="none" spc="0" normalizeH="0" baseline="0" noProof="0" dirty="0">
                <a:ln>
                  <a:noFill/>
                </a:ln>
                <a:solidFill>
                  <a:srgbClr val="F4F5FC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5BC1CD8-369C-4739-A543-A5F7CDFBB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2169161" y="4016513"/>
              <a:ext cx="335264" cy="51472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4E8540F-3C23-4AC6-8D1D-158B91C399CB}"/>
                </a:ext>
              </a:extLst>
            </p:cNvPr>
            <p:cNvSpPr txBox="1"/>
            <p:nvPr/>
          </p:nvSpPr>
          <p:spPr>
            <a:xfrm>
              <a:off x="2718630" y="3303841"/>
              <a:ext cx="8531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Zone HW</a:t>
              </a:r>
              <a:endParaRPr lang="nl-BE" sz="1200" b="1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76E24C4-6CB1-4326-B2F5-935EA71FC5C6}"/>
              </a:ext>
            </a:extLst>
          </p:cNvPr>
          <p:cNvGrpSpPr/>
          <p:nvPr/>
        </p:nvGrpSpPr>
        <p:grpSpPr>
          <a:xfrm>
            <a:off x="9400696" y="3348666"/>
            <a:ext cx="2033806" cy="1433677"/>
            <a:chOff x="1772610" y="3238931"/>
            <a:chExt cx="2033806" cy="1433677"/>
          </a:xfrm>
        </p:grpSpPr>
        <p:sp>
          <p:nvSpPr>
            <p:cNvPr id="63" name="Rounded Rectangle 73">
              <a:extLst>
                <a:ext uri="{FF2B5EF4-FFF2-40B4-BE49-F238E27FC236}">
                  <a16:creationId xmlns:a16="http://schemas.microsoft.com/office/drawing/2014/main" id="{110509B2-A417-45DD-B542-EE11EF92EAF2}"/>
                </a:ext>
              </a:extLst>
            </p:cNvPr>
            <p:cNvSpPr/>
            <p:nvPr/>
          </p:nvSpPr>
          <p:spPr>
            <a:xfrm>
              <a:off x="1772610" y="3238931"/>
              <a:ext cx="2033806" cy="143367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>
                    <a:lumMod val="40000"/>
                    <a:lumOff val="60000"/>
                  </a:srgbClr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D81B24F-D001-4D88-8AE4-F29287CDE788}"/>
                </a:ext>
              </a:extLst>
            </p:cNvPr>
            <p:cNvSpPr/>
            <p:nvPr/>
          </p:nvSpPr>
          <p:spPr>
            <a:xfrm>
              <a:off x="2846883" y="3658330"/>
              <a:ext cx="550932" cy="4566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4F5FC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Rule</a:t>
              </a:r>
              <a:r>
                <a:rPr kumimoji="0" lang="nl-BE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4F5FC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4F5FC"/>
                  </a:solidFill>
                  <a:effectLst/>
                  <a:uLnTx/>
                  <a:uFillTx/>
                  <a:latin typeface="FlandersArtSans-Regular"/>
                  <a:ea typeface="+mn-ea"/>
                  <a:cs typeface="+mn-cs"/>
                </a:rPr>
                <a:t>Engine</a:t>
              </a: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885C237-67A6-45ED-B24B-F710D35A04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1979962" y="3407431"/>
              <a:ext cx="335264" cy="51472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C68FB9B3-BC49-41C7-9AD5-FCEFDC8215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2345722" y="3407431"/>
              <a:ext cx="335264" cy="514720"/>
            </a:xfrm>
            <a:prstGeom prst="rect">
              <a:avLst/>
            </a:prstGeom>
          </p:spPr>
        </p:pic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6F8AFC9-C6C9-438F-8D9A-064F59FF803E}"/>
                </a:ext>
              </a:extLst>
            </p:cNvPr>
            <p:cNvSpPr/>
            <p:nvPr/>
          </p:nvSpPr>
          <p:spPr>
            <a:xfrm>
              <a:off x="2846883" y="4150139"/>
              <a:ext cx="550933" cy="4076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>
                  <a:solidFill>
                    <a:srgbClr val="F4F5FC"/>
                  </a:solidFill>
                  <a:latin typeface="FlandersArtSans-Regular"/>
                </a:rPr>
                <a:t>MD</a:t>
              </a:r>
              <a:endParaRPr kumimoji="0" lang="nl-BE" sz="1000" b="0" i="0" u="none" strike="noStrike" kern="1200" cap="none" spc="0" normalizeH="0" baseline="0" noProof="0" dirty="0">
                <a:ln>
                  <a:noFill/>
                </a:ln>
                <a:solidFill>
                  <a:srgbClr val="F4F5FC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endParaRP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20604E35-5577-4553-AFA1-70E4A87E1B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2169161" y="4016513"/>
              <a:ext cx="335264" cy="514720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AA70C8B-F8FD-4807-A7E7-CE25013BE3F4}"/>
                </a:ext>
              </a:extLst>
            </p:cNvPr>
            <p:cNvSpPr txBox="1"/>
            <p:nvPr/>
          </p:nvSpPr>
          <p:spPr>
            <a:xfrm>
              <a:off x="2718630" y="3303841"/>
              <a:ext cx="7015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Zone A</a:t>
              </a:r>
              <a:endParaRPr lang="nl-BE" sz="1200" b="1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BBE530-81FB-424E-9235-3AD38B00B720}"/>
              </a:ext>
            </a:extLst>
          </p:cNvPr>
          <p:cNvCxnSpPr>
            <a:cxnSpLocks/>
          </p:cNvCxnSpPr>
          <p:nvPr/>
        </p:nvCxnSpPr>
        <p:spPr>
          <a:xfrm>
            <a:off x="8260986" y="4065504"/>
            <a:ext cx="833734" cy="1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D96BF07A-FA0E-425D-84E9-9408F0B03A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993" y="5024554"/>
            <a:ext cx="731520" cy="731520"/>
          </a:xfrm>
          <a:prstGeom prst="rect">
            <a:avLst/>
          </a:prstGeom>
        </p:spPr>
      </p:pic>
      <p:sp>
        <p:nvSpPr>
          <p:cNvPr id="71" name="Rounded Rectangle 56">
            <a:extLst>
              <a:ext uri="{FF2B5EF4-FFF2-40B4-BE49-F238E27FC236}">
                <a16:creationId xmlns:a16="http://schemas.microsoft.com/office/drawing/2014/main" id="{30F8F434-6207-4892-9C43-BE54A380B4A7}"/>
              </a:ext>
            </a:extLst>
          </p:cNvPr>
          <p:cNvSpPr/>
          <p:nvPr/>
        </p:nvSpPr>
        <p:spPr>
          <a:xfrm>
            <a:off x="1723751" y="2807764"/>
            <a:ext cx="9743900" cy="45748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Federation (optional)</a:t>
            </a:r>
            <a:endParaRPr kumimoji="0" lang="nl-BE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72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/>
      <p:bldP spid="20" grpId="0"/>
      <p:bldP spid="24" grpId="0"/>
      <p:bldP spid="26" grpId="0"/>
      <p:bldP spid="27" grpId="0" animBg="1"/>
      <p:bldP spid="32" grpId="0"/>
      <p:bldP spid="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F20AFD4-4182-4569-9DAB-D483A7B23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0F54F01E-BDBA-4BD9-8B27-E0252549F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459" y="1698814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689821-50D5-451A-BDDB-45F4285C4C68}"/>
              </a:ext>
            </a:extLst>
          </p:cNvPr>
          <p:cNvSpPr txBox="1"/>
          <p:nvPr/>
        </p:nvSpPr>
        <p:spPr>
          <a:xfrm>
            <a:off x="835777" y="25119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u-account</a:t>
            </a:r>
            <a:endParaRPr lang="nl-BE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1282BB6F-B862-4A26-B435-0EDC1EDE5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8564" y="1459448"/>
            <a:ext cx="1689493" cy="149293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73D0E68D-1CC5-43F8-B3C0-645E170A53AF}"/>
              </a:ext>
            </a:extLst>
          </p:cNvPr>
          <p:cNvSpPr txBox="1"/>
          <p:nvPr/>
        </p:nvSpPr>
        <p:spPr>
          <a:xfrm>
            <a:off x="2819764" y="301153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portal</a:t>
            </a:r>
            <a:endParaRPr lang="nl-BE" dirty="0"/>
          </a:p>
        </p:txBody>
      </p:sp>
      <p:sp>
        <p:nvSpPr>
          <p:cNvPr id="76" name="Down Arrow 33">
            <a:extLst>
              <a:ext uri="{FF2B5EF4-FFF2-40B4-BE49-F238E27FC236}">
                <a16:creationId xmlns:a16="http://schemas.microsoft.com/office/drawing/2014/main" id="{A5F129B8-626C-4B0C-BD74-86DA319B918B}"/>
              </a:ext>
            </a:extLst>
          </p:cNvPr>
          <p:cNvSpPr/>
          <p:nvPr/>
        </p:nvSpPr>
        <p:spPr>
          <a:xfrm rot="16200000">
            <a:off x="2195541" y="2043914"/>
            <a:ext cx="216000" cy="540000"/>
          </a:xfrm>
          <a:prstGeom prst="downArrow">
            <a:avLst>
              <a:gd name="adj1" fmla="val 50000"/>
              <a:gd name="adj2" fmla="val 7708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66603C52-4A91-4EB4-8B36-72CA64DB93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5696" y="2132840"/>
            <a:ext cx="1459794" cy="289074"/>
          </a:xfrm>
          <a:prstGeom prst="rect">
            <a:avLst/>
          </a:prstGeom>
        </p:spPr>
      </p:pic>
      <p:sp>
        <p:nvSpPr>
          <p:cNvPr id="78" name="Down Arrow 33">
            <a:extLst>
              <a:ext uri="{FF2B5EF4-FFF2-40B4-BE49-F238E27FC236}">
                <a16:creationId xmlns:a16="http://schemas.microsoft.com/office/drawing/2014/main" id="{326401E8-AAF1-4973-9F66-946D284A8E87}"/>
              </a:ext>
            </a:extLst>
          </p:cNvPr>
          <p:cNvSpPr/>
          <p:nvPr/>
        </p:nvSpPr>
        <p:spPr>
          <a:xfrm rot="16200000">
            <a:off x="5255717" y="1788482"/>
            <a:ext cx="205592" cy="1061272"/>
          </a:xfrm>
          <a:prstGeom prst="downArrow">
            <a:avLst>
              <a:gd name="adj1" fmla="val 50000"/>
              <a:gd name="adj2" fmla="val 7708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9BFCE4D-F574-48A1-AEDB-99A7E3B82568}"/>
              </a:ext>
            </a:extLst>
          </p:cNvPr>
          <p:cNvSpPr txBox="1"/>
          <p:nvPr/>
        </p:nvSpPr>
        <p:spPr>
          <a:xfrm>
            <a:off x="4449366" y="1632794"/>
            <a:ext cx="1617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Temporary</a:t>
            </a:r>
          </a:p>
          <a:p>
            <a:pPr algn="ctr"/>
            <a:r>
              <a:rPr lang="en-US" sz="1400" dirty="0"/>
              <a:t>Password created</a:t>
            </a:r>
            <a:endParaRPr lang="nl-BE" sz="1400" dirty="0"/>
          </a:p>
        </p:txBody>
      </p:sp>
      <p:sp>
        <p:nvSpPr>
          <p:cNvPr id="80" name="Down Arrow 33">
            <a:extLst>
              <a:ext uri="{FF2B5EF4-FFF2-40B4-BE49-F238E27FC236}">
                <a16:creationId xmlns:a16="http://schemas.microsoft.com/office/drawing/2014/main" id="{B75BA593-42E0-4038-B3C6-D9ED3C8D7301}"/>
              </a:ext>
            </a:extLst>
          </p:cNvPr>
          <p:cNvSpPr/>
          <p:nvPr/>
        </p:nvSpPr>
        <p:spPr>
          <a:xfrm rot="16200000">
            <a:off x="8240569" y="1746741"/>
            <a:ext cx="205592" cy="1061272"/>
          </a:xfrm>
          <a:prstGeom prst="downArrow">
            <a:avLst>
              <a:gd name="adj1" fmla="val 50000"/>
              <a:gd name="adj2" fmla="val 7708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Graphic 9" descr="Open folder with solid fill">
            <a:extLst>
              <a:ext uri="{FF2B5EF4-FFF2-40B4-BE49-F238E27FC236}">
                <a16:creationId xmlns:a16="http://schemas.microsoft.com/office/drawing/2014/main" id="{F28764F2-A445-49EE-8EBE-A949D1E8B6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3275" y="1175594"/>
            <a:ext cx="914400" cy="914400"/>
          </a:xfrm>
          <a:prstGeom prst="rect">
            <a:avLst/>
          </a:prstGeom>
        </p:spPr>
      </p:pic>
      <p:pic>
        <p:nvPicPr>
          <p:cNvPr id="83" name="Graphic 82" descr="Open folder with solid fill">
            <a:extLst>
              <a:ext uri="{FF2B5EF4-FFF2-40B4-BE49-F238E27FC236}">
                <a16:creationId xmlns:a16="http://schemas.microsoft.com/office/drawing/2014/main" id="{BDB8DEBA-2627-4CC5-96BF-33124343D7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15078" y="2281802"/>
            <a:ext cx="914400" cy="9144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7D27C263-853A-43B5-853E-503025DEFB2E}"/>
              </a:ext>
            </a:extLst>
          </p:cNvPr>
          <p:cNvSpPr txBox="1"/>
          <p:nvPr/>
        </p:nvSpPr>
        <p:spPr>
          <a:xfrm>
            <a:off x="10201421" y="1272123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User’s home</a:t>
            </a:r>
          </a:p>
          <a:p>
            <a:pPr algn="ctr"/>
            <a:r>
              <a:rPr lang="en-US" sz="1400" dirty="0"/>
              <a:t>Limited space</a:t>
            </a:r>
            <a:endParaRPr lang="nl-BE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22249C0-79E5-4C61-A943-56CF3AC3A9F5}"/>
              </a:ext>
            </a:extLst>
          </p:cNvPr>
          <p:cNvSpPr txBox="1"/>
          <p:nvPr/>
        </p:nvSpPr>
        <p:spPr>
          <a:xfrm>
            <a:off x="10201422" y="2477392"/>
            <a:ext cx="1289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Group/Project</a:t>
            </a:r>
            <a:endParaRPr lang="nl-BE" sz="1400" dirty="0"/>
          </a:p>
          <a:p>
            <a:pPr algn="ctr"/>
            <a:r>
              <a:rPr lang="nl-BE" sz="1400" dirty="0"/>
              <a:t>Quota </a:t>
            </a:r>
            <a:r>
              <a:rPr lang="nl-BE" sz="1400" dirty="0" err="1"/>
              <a:t>based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8D54AF-BC02-4EF0-A9E5-5D63C74DCE8E}"/>
              </a:ext>
            </a:extLst>
          </p:cNvPr>
          <p:cNvSpPr txBox="1"/>
          <p:nvPr/>
        </p:nvSpPr>
        <p:spPr>
          <a:xfrm>
            <a:off x="934734" y="3390463"/>
            <a:ext cx="523991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User Roles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iRODS</a:t>
            </a:r>
            <a:r>
              <a:rPr lang="en-US" dirty="0"/>
              <a:t>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Access to </a:t>
            </a:r>
            <a:r>
              <a:rPr lang="en-US" sz="1400" dirty="0" err="1"/>
              <a:t>iRODS</a:t>
            </a:r>
            <a:r>
              <a:rPr lang="en-US" sz="1400" dirty="0"/>
              <a:t> will be regulated as Facility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administrator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Can create groups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Can join empty groups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Can edit members of groups they belong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long lived tokens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B86602-B8FB-40EB-A3B8-21B676AEC4C6}"/>
              </a:ext>
            </a:extLst>
          </p:cNvPr>
          <p:cNvSpPr txBox="1"/>
          <p:nvPr/>
        </p:nvSpPr>
        <p:spPr>
          <a:xfrm>
            <a:off x="6377285" y="3390463"/>
            <a:ext cx="523991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Admin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Zone user administrator (local 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Can create groups and assign quotas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Can deploy zone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Zone administrator (ICTS)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Can deploy system rules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Can make configurations changes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349205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6B5721E-E615-47A0-B0F7-9B0310568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735" y="71244"/>
            <a:ext cx="6907051" cy="6650964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BF20AFD4-4182-4569-9DAB-D483A7B23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Login portal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144D3E-EB83-44FD-BCE1-1355C5FE78D0}"/>
              </a:ext>
            </a:extLst>
          </p:cNvPr>
          <p:cNvSpPr/>
          <p:nvPr/>
        </p:nvSpPr>
        <p:spPr>
          <a:xfrm>
            <a:off x="4840941" y="365760"/>
            <a:ext cx="1645920" cy="3119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BD5C06-EFB9-4068-ADE2-AC1F71BC130B}"/>
              </a:ext>
            </a:extLst>
          </p:cNvPr>
          <p:cNvSpPr/>
          <p:nvPr/>
        </p:nvSpPr>
        <p:spPr>
          <a:xfrm>
            <a:off x="5120640" y="2054709"/>
            <a:ext cx="3894268" cy="4549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3AE7B2-1593-469A-B1A1-DF408C5B6849}"/>
              </a:ext>
            </a:extLst>
          </p:cNvPr>
          <p:cNvSpPr/>
          <p:nvPr/>
        </p:nvSpPr>
        <p:spPr>
          <a:xfrm>
            <a:off x="3883511" y="4866043"/>
            <a:ext cx="6368527" cy="4518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81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D523A0-624C-4F87-8C3B-FE38163F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  <a:endParaRPr lang="nl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99C377-7916-433C-8A15-D3470BDDEE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Connecting to the KU Leuven testbed</a:t>
            </a:r>
            <a:endParaRPr lang="nl-B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A1AFE3-2274-4EE5-9CDD-5304A7AF7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Data Management Competence Centre (RDM-CC)</a:t>
            </a:r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3C4E5-2F76-4718-AD5A-0386D9D0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7</a:t>
            </a:fld>
            <a:endParaRPr lang="nl-NL" dirty="0"/>
          </a:p>
        </p:txBody>
      </p:sp>
      <p:pic>
        <p:nvPicPr>
          <p:cNvPr id="13" name="Picture Placeholder 12" descr="A picture containing text, thread, shawl, pile&#10;&#10;Description automatically generated">
            <a:extLst>
              <a:ext uri="{FF2B5EF4-FFF2-40B4-BE49-F238E27FC236}">
                <a16:creationId xmlns:a16="http://schemas.microsoft.com/office/drawing/2014/main" id="{1D4BF929-3221-42A9-BF6C-051B086DA7C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13735" b="137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1281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B34B12-E66B-46E6-943E-8F4033264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to: </a:t>
            </a:r>
            <a:r>
              <a:rPr lang="en-US" dirty="0">
                <a:hlinkClick r:id="rId2"/>
              </a:rPr>
              <a:t>https://irods-demo.t.icts.kuleuven.be/</a:t>
            </a:r>
            <a:endParaRPr lang="en-US" dirty="0"/>
          </a:p>
          <a:p>
            <a:r>
              <a:rPr lang="en-US" dirty="0"/>
              <a:t>Authenticate using your u-account:</a:t>
            </a:r>
          </a:p>
          <a:p>
            <a:pPr lvl="1"/>
            <a:r>
              <a:rPr lang="en-US" dirty="0"/>
              <a:t>You will be sent to the KU Leuven login page</a:t>
            </a:r>
          </a:p>
          <a:p>
            <a:pPr lvl="1"/>
            <a:endParaRPr lang="en-US" dirty="0"/>
          </a:p>
          <a:p>
            <a:r>
              <a:rPr lang="en-US" dirty="0"/>
              <a:t>You are in! </a:t>
            </a: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9C526-F359-4225-BEB2-9A654147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ED5ED-F107-4BA2-8559-29557055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D9AADDB-3E19-455D-9F5B-AC1BC7A1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32611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8CF522-5379-4250-8B5E-4B731DC53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017" y="207036"/>
            <a:ext cx="7446905" cy="580495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BF20AFD4-4182-4569-9DAB-D483A7B23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Login portal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3AE7B2-1593-469A-B1A1-DF408C5B6849}"/>
              </a:ext>
            </a:extLst>
          </p:cNvPr>
          <p:cNvSpPr/>
          <p:nvPr/>
        </p:nvSpPr>
        <p:spPr>
          <a:xfrm>
            <a:off x="9455972" y="2388211"/>
            <a:ext cx="1581374" cy="4518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4C9D1E-BABD-40DE-84E5-1EEFB8C8ADBD}"/>
              </a:ext>
            </a:extLst>
          </p:cNvPr>
          <p:cNvSpPr/>
          <p:nvPr/>
        </p:nvSpPr>
        <p:spPr>
          <a:xfrm>
            <a:off x="10246659" y="3544760"/>
            <a:ext cx="809393" cy="3119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54089E-3030-49F5-B0C0-70CD0642BEA0}"/>
              </a:ext>
            </a:extLst>
          </p:cNvPr>
          <p:cNvSpPr/>
          <p:nvPr/>
        </p:nvSpPr>
        <p:spPr>
          <a:xfrm>
            <a:off x="5450541" y="3544760"/>
            <a:ext cx="917986" cy="3119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F356D8-37B4-46F3-A93F-D6B5E403F57C}"/>
              </a:ext>
            </a:extLst>
          </p:cNvPr>
          <p:cNvSpPr/>
          <p:nvPr/>
        </p:nvSpPr>
        <p:spPr>
          <a:xfrm>
            <a:off x="6995256" y="2033207"/>
            <a:ext cx="809393" cy="3119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0495126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491</Words>
  <Application>Microsoft Office PowerPoint</Application>
  <PresentationFormat>Widescreen</PresentationFormat>
  <Paragraphs>211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FlandersArtSans-Regular</vt:lpstr>
      <vt:lpstr>KU Leuven</vt:lpstr>
      <vt:lpstr>KU Leuven Sedes</vt:lpstr>
      <vt:lpstr>KU Leuven testbed</vt:lpstr>
      <vt:lpstr>iRODS in de KU Leuven RDM Landscape</vt:lpstr>
      <vt:lpstr>KU Leuven iRODS testbed: architecture</vt:lpstr>
      <vt:lpstr>KU Leuven iRODS: possible architecture</vt:lpstr>
      <vt:lpstr>Authentication</vt:lpstr>
      <vt:lpstr>Login portal</vt:lpstr>
      <vt:lpstr>Hands-on</vt:lpstr>
      <vt:lpstr>PowerPoint Presentation</vt:lpstr>
      <vt:lpstr>Login portal</vt:lpstr>
      <vt:lpstr>Demo admin functions</vt:lpstr>
      <vt:lpstr>Hands-on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2021-04-27T15:52:04Z</dcterms:modified>
</cp:coreProperties>
</file>