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61" r:id="rId3"/>
    <p:sldId id="383" r:id="rId4"/>
    <p:sldId id="384" r:id="rId5"/>
    <p:sldId id="382" r:id="rId6"/>
    <p:sldId id="379" r:id="rId7"/>
    <p:sldId id="386" r:id="rId8"/>
    <p:sldId id="392" r:id="rId9"/>
    <p:sldId id="387" r:id="rId10"/>
    <p:sldId id="394" r:id="rId11"/>
    <p:sldId id="393" r:id="rId12"/>
    <p:sldId id="395" r:id="rId13"/>
    <p:sldId id="390" r:id="rId14"/>
    <p:sldId id="396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2132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27/04/2021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27/04/2021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27/04/2021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09. Rules User Training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How do user-made rules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936865"/>
            <a:ext cx="49071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 written in the </a:t>
            </a:r>
            <a:r>
              <a:rPr lang="en-US" sz="2000" dirty="0" err="1"/>
              <a:t>iRODS</a:t>
            </a:r>
            <a:r>
              <a:rPr lang="en-US" sz="2000" dirty="0"/>
              <a:t> rule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	</a:t>
            </a:r>
            <a:r>
              <a:rPr lang="en-US" sz="2000" i="1" dirty="0" err="1"/>
              <a:t>rulename</a:t>
            </a:r>
            <a:r>
              <a:rPr lang="en-US" sz="2000" i="1" dirty="0"/>
              <a:t>(condition){</a:t>
            </a:r>
          </a:p>
          <a:p>
            <a:r>
              <a:rPr lang="en-US" sz="2000" i="1" dirty="0"/>
              <a:t>		actions</a:t>
            </a:r>
          </a:p>
          <a:p>
            <a:r>
              <a:rPr lang="en-US" sz="2000" i="1" dirty="0"/>
              <a:t>	}</a:t>
            </a:r>
          </a:p>
          <a:p>
            <a:endParaRPr lang="en-US" sz="2000" i="1" dirty="0"/>
          </a:p>
          <a:p>
            <a:r>
              <a:rPr lang="en-US" sz="2000" i="1" dirty="0"/>
              <a:t>	input    </a:t>
            </a:r>
            <a:r>
              <a:rPr lang="en-US" sz="2000" i="1" dirty="0" err="1"/>
              <a:t>INPUT</a:t>
            </a:r>
            <a:endParaRPr lang="en-US" sz="2000" i="1" dirty="0"/>
          </a:p>
          <a:p>
            <a:r>
              <a:rPr lang="en-US" sz="2000" i="1" dirty="0"/>
              <a:t>	output </a:t>
            </a:r>
            <a:r>
              <a:rPr lang="en-US" sz="2000" i="1" dirty="0" err="1"/>
              <a:t>OUTPUT</a:t>
            </a:r>
            <a:r>
              <a:rPr lang="en-US" sz="2000" i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1602055"/>
      </p:ext>
    </p:ext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How do user-made rules work?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031" y="1809070"/>
            <a:ext cx="794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i="1" dirty="0" err="1"/>
              <a:t>greetingRule</a:t>
            </a:r>
            <a:r>
              <a:rPr lang="en-US" sz="2400" i="1" dirty="0"/>
              <a:t>{</a:t>
            </a:r>
          </a:p>
          <a:p>
            <a:r>
              <a:rPr lang="en-US" sz="2400" i="1" dirty="0"/>
              <a:t>		</a:t>
            </a:r>
            <a:r>
              <a:rPr lang="en-US" sz="2400" i="1" dirty="0" err="1"/>
              <a:t>writeLine</a:t>
            </a:r>
            <a:r>
              <a:rPr lang="en-US" sz="2400" i="1" dirty="0"/>
              <a:t>(“</a:t>
            </a:r>
            <a:r>
              <a:rPr lang="en-US" sz="2400" i="1" dirty="0" err="1"/>
              <a:t>stdout</a:t>
            </a:r>
            <a:r>
              <a:rPr lang="en-US" sz="2400" i="1" dirty="0"/>
              <a:t>”, “Hello *name !”); </a:t>
            </a:r>
          </a:p>
          <a:p>
            <a:r>
              <a:rPr lang="en-US" sz="2400" i="1" dirty="0"/>
              <a:t>	}</a:t>
            </a:r>
          </a:p>
          <a:p>
            <a:r>
              <a:rPr lang="en-US" sz="2400" i="1" dirty="0"/>
              <a:t>	input *name=“Jan”</a:t>
            </a:r>
          </a:p>
          <a:p>
            <a:r>
              <a:rPr lang="en-US" sz="2400" i="1" dirty="0"/>
              <a:t>	output </a:t>
            </a:r>
            <a:r>
              <a:rPr lang="en-US" sz="2400" i="1" dirty="0" err="1"/>
              <a:t>ruleExecOut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139784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How do user-made rules work?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212" y="2078011"/>
            <a:ext cx="6311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	</a:t>
            </a:r>
          </a:p>
          <a:p>
            <a:r>
              <a:rPr lang="nl-BE" dirty="0"/>
              <a:t>	</a:t>
            </a:r>
            <a:r>
              <a:rPr lang="nl-BE" i="1" dirty="0" err="1"/>
              <a:t>greetingRule</a:t>
            </a:r>
            <a:r>
              <a:rPr lang="nl-BE" i="1" dirty="0"/>
              <a:t>{</a:t>
            </a:r>
          </a:p>
          <a:p>
            <a:r>
              <a:rPr lang="nl-BE" i="1" dirty="0"/>
              <a:t>		</a:t>
            </a:r>
            <a:r>
              <a:rPr lang="nl-BE" i="1" dirty="0" err="1"/>
              <a:t>writeLine</a:t>
            </a:r>
            <a:r>
              <a:rPr lang="nl-BE" i="1" dirty="0"/>
              <a:t>(“</a:t>
            </a:r>
            <a:r>
              <a:rPr lang="nl-BE" i="1" dirty="0" err="1"/>
              <a:t>stdout</a:t>
            </a:r>
            <a:r>
              <a:rPr lang="nl-BE" i="1" dirty="0"/>
              <a:t>”, “</a:t>
            </a:r>
            <a:r>
              <a:rPr lang="nl-BE" i="1" dirty="0" err="1"/>
              <a:t>Hello</a:t>
            </a:r>
            <a:r>
              <a:rPr lang="nl-BE" i="1" dirty="0"/>
              <a:t> *name !”); </a:t>
            </a:r>
          </a:p>
          <a:p>
            <a:r>
              <a:rPr lang="nl-BE" i="1" dirty="0"/>
              <a:t>	}</a:t>
            </a:r>
          </a:p>
          <a:p>
            <a:r>
              <a:rPr lang="nl-BE" i="1" dirty="0"/>
              <a:t>	input *name=“Jan”</a:t>
            </a:r>
          </a:p>
          <a:p>
            <a:r>
              <a:rPr lang="nl-BE" i="1" dirty="0"/>
              <a:t>	output </a:t>
            </a:r>
            <a:r>
              <a:rPr lang="nl-BE" i="1" dirty="0" err="1"/>
              <a:t>ruleExecOut</a:t>
            </a:r>
            <a:endParaRPr lang="nl-BE" i="1" dirty="0"/>
          </a:p>
          <a:p>
            <a:endParaRPr lang="nl-BE" i="1" dirty="0"/>
          </a:p>
          <a:p>
            <a:r>
              <a:rPr lang="nl-BE" i="1" dirty="0"/>
              <a:t>	</a:t>
            </a:r>
            <a:endParaRPr lang="nl-BE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3025833" y="2078011"/>
            <a:ext cx="1197035" cy="922886"/>
          </a:xfrm>
          <a:prstGeom prst="bentConnector3">
            <a:avLst>
              <a:gd name="adj1" fmla="val -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2868" y="1816401"/>
            <a:ext cx="338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Not</a:t>
            </a:r>
            <a:r>
              <a:rPr lang="nl-BE" sz="1600" dirty="0"/>
              <a:t> </a:t>
            </a:r>
            <a:r>
              <a:rPr lang="nl-BE" sz="1600" dirty="0" err="1"/>
              <a:t>every</a:t>
            </a:r>
            <a:r>
              <a:rPr lang="nl-BE" sz="1600" dirty="0"/>
              <a:t> </a:t>
            </a:r>
            <a:r>
              <a:rPr lang="nl-BE" sz="1600" dirty="0" err="1"/>
              <a:t>rule</a:t>
            </a:r>
            <a:r>
              <a:rPr lang="nl-BE" sz="1600" dirty="0"/>
              <a:t> </a:t>
            </a:r>
            <a:r>
              <a:rPr lang="nl-BE" sz="1600" dirty="0" err="1"/>
              <a:t>needs</a:t>
            </a:r>
            <a:r>
              <a:rPr lang="nl-BE" sz="1600" dirty="0"/>
              <a:t> a </a:t>
            </a:r>
            <a:r>
              <a:rPr lang="nl-BE" sz="1600" dirty="0" err="1"/>
              <a:t>condition</a:t>
            </a:r>
            <a:r>
              <a:rPr lang="nl-BE" sz="1600" dirty="0"/>
              <a:t>:</a:t>
            </a:r>
          </a:p>
          <a:p>
            <a:r>
              <a:rPr lang="nl-BE" sz="1600" dirty="0" err="1"/>
              <a:t>this</a:t>
            </a:r>
            <a:r>
              <a:rPr lang="nl-BE" sz="1600" dirty="0"/>
              <a:t> </a:t>
            </a:r>
            <a:r>
              <a:rPr lang="nl-BE" sz="1600" dirty="0" err="1"/>
              <a:t>rule</a:t>
            </a:r>
            <a:r>
              <a:rPr lang="nl-BE" sz="1600" dirty="0"/>
              <a:t> is </a:t>
            </a:r>
            <a:r>
              <a:rPr lang="nl-BE" sz="1600" dirty="0" err="1"/>
              <a:t>triggered</a:t>
            </a:r>
            <a:r>
              <a:rPr lang="nl-BE" sz="1600" dirty="0"/>
              <a:t> </a:t>
            </a:r>
            <a:r>
              <a:rPr lang="nl-BE" sz="1600" dirty="0" err="1"/>
              <a:t>unconditionally</a:t>
            </a:r>
            <a:endParaRPr lang="nl-BE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96349" y="2144684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Output</a:t>
            </a:r>
          </a:p>
          <a:p>
            <a:pPr lvl="1"/>
            <a:endParaRPr lang="nl-BE" dirty="0"/>
          </a:p>
          <a:p>
            <a:pPr lvl="1"/>
            <a:r>
              <a:rPr lang="nl-BE" i="1" dirty="0" err="1"/>
              <a:t>Hello</a:t>
            </a:r>
            <a:r>
              <a:rPr lang="nl-BE" i="1" dirty="0"/>
              <a:t> Jan!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3117273" y="4339244"/>
            <a:ext cx="2369127" cy="1172094"/>
          </a:xfrm>
          <a:prstGeom prst="bentConnector3">
            <a:avLst>
              <a:gd name="adj1" fmla="val -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5459381" y="5326672"/>
            <a:ext cx="631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Print output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screen (</a:t>
            </a:r>
            <a:r>
              <a:rPr lang="nl-BE" sz="1600" dirty="0" err="1"/>
              <a:t>instead</a:t>
            </a:r>
            <a:r>
              <a:rPr lang="nl-BE" sz="1600" dirty="0"/>
              <a:t> of </a:t>
            </a:r>
            <a:r>
              <a:rPr lang="nl-BE" sz="1600" dirty="0" err="1"/>
              <a:t>writing</a:t>
            </a:r>
            <a:r>
              <a:rPr lang="nl-BE" sz="1600" dirty="0"/>
              <a:t> </a:t>
            </a:r>
            <a:r>
              <a:rPr lang="nl-BE" sz="1600" dirty="0" err="1"/>
              <a:t>it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a log,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example</a:t>
            </a:r>
            <a:r>
              <a:rPr lang="nl-B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433175"/>
      </p:ext>
    </p:ext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More useful scenarios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212" y="2078011"/>
            <a:ext cx="6311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i="1" dirty="0"/>
          </a:p>
          <a:p>
            <a:r>
              <a:rPr lang="nl-BE" i="1" dirty="0"/>
              <a:t>	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04211" y="1648640"/>
            <a:ext cx="90050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/>
              <a:t>Applying</a:t>
            </a:r>
            <a:r>
              <a:rPr lang="nl-BE" sz="2000" dirty="0"/>
              <a:t> metadata </a:t>
            </a:r>
            <a:r>
              <a:rPr lang="nl-BE" sz="2000" dirty="0" err="1"/>
              <a:t>to</a:t>
            </a:r>
            <a:r>
              <a:rPr lang="nl-BE" sz="2000" dirty="0"/>
              <a:t> a </a:t>
            </a:r>
            <a:r>
              <a:rPr lang="nl-BE" sz="2000" dirty="0" err="1"/>
              <a:t>whole</a:t>
            </a:r>
            <a:r>
              <a:rPr lang="nl-BE" sz="2000" dirty="0"/>
              <a:t> </a:t>
            </a:r>
            <a:r>
              <a:rPr lang="nl-BE" sz="2000" dirty="0" err="1"/>
              <a:t>collection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/>
              <a:t>Checking</a:t>
            </a:r>
            <a:r>
              <a:rPr lang="nl-BE" sz="2000" dirty="0"/>
              <a:t> data </a:t>
            </a:r>
            <a:r>
              <a:rPr lang="nl-BE" sz="2000" dirty="0" err="1"/>
              <a:t>checksums</a:t>
            </a:r>
            <a:r>
              <a:rPr lang="nl-BE" sz="2000" dirty="0"/>
              <a:t> </a:t>
            </a:r>
            <a:r>
              <a:rPr lang="nl-BE" sz="2000" dirty="0" err="1"/>
              <a:t>every</a:t>
            </a:r>
            <a:r>
              <a:rPr lang="nl-BE" sz="2000" dirty="0"/>
              <a:t> </a:t>
            </a:r>
            <a:r>
              <a:rPr lang="nl-BE" sz="2000" dirty="0" err="1"/>
              <a:t>night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sending</a:t>
            </a:r>
            <a:r>
              <a:rPr lang="nl-BE" sz="2000" dirty="0"/>
              <a:t> a mail </a:t>
            </a:r>
            <a:r>
              <a:rPr lang="nl-BE" sz="2000" dirty="0" err="1"/>
              <a:t>if</a:t>
            </a:r>
            <a:r>
              <a:rPr lang="nl-BE" sz="2000" dirty="0"/>
              <a:t> </a:t>
            </a:r>
            <a:r>
              <a:rPr lang="nl-BE" sz="2000" dirty="0" err="1"/>
              <a:t>something</a:t>
            </a:r>
            <a:r>
              <a:rPr lang="nl-BE" sz="2000" dirty="0"/>
              <a:t> is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Cleaning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trash</a:t>
            </a:r>
            <a:r>
              <a:rPr lang="nl-BE" sz="2000" dirty="0"/>
              <a:t> folder </a:t>
            </a:r>
            <a:r>
              <a:rPr lang="nl-BE" sz="2000" dirty="0" err="1"/>
              <a:t>every</a:t>
            </a:r>
            <a:r>
              <a:rPr lang="nl-BE" sz="2000" dirty="0"/>
              <a:t> </a:t>
            </a:r>
            <a:r>
              <a:rPr lang="nl-BE" sz="2000" dirty="0" err="1"/>
              <a:t>two</a:t>
            </a:r>
            <a:r>
              <a:rPr lang="nl-BE" sz="2000" dirty="0"/>
              <a:t>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	 	</a:t>
            </a:r>
            <a:r>
              <a:rPr lang="nl-BE" sz="2000" b="1" dirty="0" err="1">
                <a:solidFill>
                  <a:schemeClr val="accent1"/>
                </a:solidFill>
              </a:rPr>
              <a:t>You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can</a:t>
            </a:r>
            <a:r>
              <a:rPr lang="nl-BE" sz="2000" b="1" dirty="0">
                <a:solidFill>
                  <a:schemeClr val="accent1"/>
                </a:solidFill>
              </a:rPr>
              <a:t> do </a:t>
            </a:r>
            <a:r>
              <a:rPr lang="nl-BE" sz="2000" b="1" dirty="0" err="1">
                <a:solidFill>
                  <a:schemeClr val="accent1"/>
                </a:solidFill>
              </a:rPr>
              <a:t>this</a:t>
            </a:r>
            <a:r>
              <a:rPr lang="nl-BE" sz="2000" b="1" dirty="0">
                <a:solidFill>
                  <a:schemeClr val="accent1"/>
                </a:solidFill>
              </a:rPr>
              <a:t>!</a:t>
            </a:r>
          </a:p>
          <a:p>
            <a:endParaRPr lang="nl-BE" sz="2000" dirty="0"/>
          </a:p>
          <a:p>
            <a:r>
              <a:rPr lang="nl-BE" sz="2000" dirty="0"/>
              <a:t>		</a:t>
            </a:r>
            <a:r>
              <a:rPr lang="nl-BE" sz="2000" b="1" dirty="0">
                <a:solidFill>
                  <a:schemeClr val="accent1"/>
                </a:solidFill>
              </a:rPr>
              <a:t>The next tutorial </a:t>
            </a:r>
            <a:r>
              <a:rPr lang="nl-BE" sz="2000" b="1" dirty="0" err="1">
                <a:solidFill>
                  <a:schemeClr val="accent1"/>
                </a:solidFill>
              </a:rPr>
              <a:t>will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teach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you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how</a:t>
            </a:r>
            <a:r>
              <a:rPr lang="nl-BE" sz="2000" b="1" dirty="0">
                <a:solidFill>
                  <a:schemeClr val="accent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5" name="Right Arrow 4"/>
          <p:cNvSpPr/>
          <p:nvPr/>
        </p:nvSpPr>
        <p:spPr>
          <a:xfrm>
            <a:off x="1091168" y="5209360"/>
            <a:ext cx="115546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075758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274" y="1840046"/>
            <a:ext cx="4737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What</a:t>
            </a:r>
            <a:r>
              <a:rPr lang="nl-BE" sz="2400" dirty="0"/>
              <a:t> are </a:t>
            </a:r>
            <a:r>
              <a:rPr lang="nl-BE" sz="2400" dirty="0" err="1"/>
              <a:t>rules</a:t>
            </a:r>
            <a:r>
              <a:rPr lang="nl-B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Types of </a:t>
            </a:r>
            <a:r>
              <a:rPr lang="nl-BE" sz="2400" dirty="0" err="1"/>
              <a:t>rules</a:t>
            </a:r>
            <a:endParaRPr lang="nl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PEP-</a:t>
            </a:r>
            <a:r>
              <a:rPr lang="nl-BE" sz="2400" dirty="0" err="1"/>
              <a:t>based</a:t>
            </a:r>
            <a:r>
              <a:rPr lang="nl-BE" sz="2400" dirty="0"/>
              <a:t> </a:t>
            </a:r>
            <a:r>
              <a:rPr lang="nl-BE" sz="2400" dirty="0" err="1"/>
              <a:t>rules</a:t>
            </a:r>
            <a:endParaRPr lang="nl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User-made </a:t>
            </a:r>
            <a:r>
              <a:rPr lang="nl-BE" sz="2400" dirty="0" err="1"/>
              <a:t>rules</a:t>
            </a:r>
            <a:endParaRPr lang="nl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Delay </a:t>
            </a:r>
            <a:r>
              <a:rPr lang="nl-BE" sz="2400" dirty="0" err="1"/>
              <a:t>rules</a:t>
            </a:r>
            <a:r>
              <a:rPr lang="nl-B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How do user-made </a:t>
            </a:r>
            <a:r>
              <a:rPr lang="nl-BE" sz="2400" dirty="0" err="1"/>
              <a:t>rules</a:t>
            </a:r>
            <a:r>
              <a:rPr lang="nl-BE" sz="2400" dirty="0"/>
              <a:t> </a:t>
            </a:r>
            <a:r>
              <a:rPr lang="nl-BE" sz="2400" dirty="0" err="1"/>
              <a:t>work</a:t>
            </a:r>
            <a:r>
              <a:rPr lang="nl-B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3314273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What are rules?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936865"/>
            <a:ext cx="1031404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data management rests on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“Checksums need to be checked every night”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“After an object gets uploaded, technical metadata should be added”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“Important data should have backups”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/>
              <a:t>Rules are a way of automating and enforcing these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602749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Why do we need to automate?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891" y="351628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5" name="TextBox 14"/>
          <p:cNvSpPr txBox="1"/>
          <p:nvPr/>
        </p:nvSpPr>
        <p:spPr>
          <a:xfrm>
            <a:off x="1314599" y="2049448"/>
            <a:ext cx="6391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Workload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Managing large collections manually takes a lot of work 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Consistency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Humans make (small) errors, for example</a:t>
            </a:r>
          </a:p>
          <a:p>
            <a:pPr lvl="1"/>
            <a:r>
              <a:rPr lang="en-US" sz="2000" dirty="0"/>
              <a:t>     when adding metadata</a:t>
            </a:r>
          </a:p>
        </p:txBody>
      </p:sp>
      <p:sp>
        <p:nvSpPr>
          <p:cNvPr id="17" name="AutoShape 2" descr="data:image/svg+xml;charset=utf8,%20%3Csvg%20width%3D'98'%20height%3D'98'%20xmlns%3D'http%3A%2F%2Fwww.w3.org%2F2000%2Fsvg'%20xmlns%3Axlink%3D'http%3A%2F%2Fwww.w3.org%2F1999%2Fxlink'%20overflow%3D'hidden'%3E%3Cdefs%3E%3CclipPath%20id%3D'clip0'%3E%3Crect%20x%3D'0'%20y%3D'0'%20width%3D'98'%20height%3D'98'%2F%3E%3C%2FclipPath%3E%3C%2Fdefs%3E%3Cg%20clip-path%3D'url(%23clip0)'%3E%3Cpath%20d%3D'M44.9167%2081.6666%2042.875%2081.6666%2042.875%2077.5833%2014.2917%2077.5833%2014.2917%2081.6666%2012.25%2081.6666C10.0042%2081.6666%208.16671%2083.5041%208.16671%2085.75%208.16671%2087.9958%2010.0042%2089.8333%2012.25%2089.8333L44.9167%2089.8333C47.1625%2089.8333%2049%2087.9958%2049%2085.75%2049%2083.5041%2047.1625%2081.6666%2044.9167%2081.6666Z'%2F%3E%3Cpath%20d%3D'M44.8146%2061.3521C46.0396%2060.1271%2046.0396%2058.1875%2044.8146%2057.0646L28.6854%2040.9354C27.4604%2039.7104%2025.5209%2039.7104%2024.3979%2040.9354L20.4167%2044.9167%2040.8333%2065.3333%2044.8146%2061.3521Z'%2F%3E%3Cpath%20d%3D'M69.3146%2032.5646C70.5396%2033.7896%2072.4791%2033.7896%2073.6021%2032.5646L77.5833%2028.5834%2057.1667%208.16671%2053.1854%2012.148C51.9604%2013.373%2051.9604%2015.3125%2053.1854%2016.4354L69.3146%2032.5646Z'%2F%3E%3Cpath%20d%3D'M88.8125%2068.3958%2061.25%2040.8333%2067.375%2034.7083%2051.0417%2018.375%2030.625%2038.7917%2046.9583%2055.125%2055.125%2046.9583%2082.6875%2074.5208C84.4229%2076.2562%2087.077%2076.2562%2088.8125%2074.5208%2090.5479%2072.7854%2090.5479%2070.1312%2088.8125%2068.3958Z'%2F%3E%3C%2Fg%3E%3C%2Fsvg%3E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AutoShape 6" descr="data:image/svg+xml;charset=utf8,%20%3Csvg%20width%3D'98'%20height%3D'98'%20xmlns%3D'http%3A%2F%2Fwww.w3.org%2F2000%2Fsvg'%20xmlns%3Axlink%3D'http%3A%2F%2Fwww.w3.org%2F1999%2Fxlink'%20overflow%3D'hidden'%3E%3Cdefs%3E%3CclipPath%20id%3D'clip0'%3E%3Crect%20x%3D'0'%20y%3D'0'%20width%3D'98'%20height%3D'98'%2F%3E%3C%2FclipPath%3E%3C%2Fdefs%3E%3Cg%20clip-path%3D'url(%23clip0)'%3E%3Cpath%20d%3D'M60.5354%2038.077C56.2479%2038.077%2052.8791%2034.6062%2052.8791%2030.4208%2052.8791%2026.2354%2056.35%2022.7645%2060.5354%2022.7645%2064.8229%2022.7645%2068.1916%2026.2354%2068.1916%2030.4208%2068.1916%2034.6062%2064.7208%2038.077%2060.5354%2038.077ZM77.7875%2025.6229C77.3791%2024.1937%2076.8687%2022.8666%2076.1541%2021.6416L77.7875%2016.8437%2074.1125%2013.1687%2069.3145%2014.802C68.0895%2014.0875%2066.7625%2013.577%2065.3333%2013.1687L63.0875%208.67704%2057.9833%208.67704%2055.7375%2013.1687C54.3083%2013.577%2052.9812%2014.0875%2051.7562%2014.802L46.9583%2013.1687%2043.2833%2016.8437%2044.9166%2021.6416C44.202%2022.8666%2043.6916%2024.1937%2043.2833%2025.6229L38.7916%2027.8687%2038.7916%2032.9729%2043.2833%2035.2187C43.6916%2036.6479%2044.202%2037.975%2044.9166%2039.2L43.2833%2043.9979%2046.8562%2047.5708%2051.6541%2045.9375C52.8791%2046.652%2054.2062%2047.1625%2055.6354%2047.5708L57.8812%2052.0625%2062.9854%2052.0625%2065.2312%2047.5708C66.6604%2047.1625%2067.9875%2046.652%2069.2125%2045.9375L74.0104%2047.5708%2077.6854%2043.9979%2076.052%2039.2C76.7666%2037.975%2077.3791%2036.5458%2077.7875%2035.2187L82.2791%2032.9729%2082.2791%2027.8687%2077.7875%2025.6229Z'%2F%3E%3Cpath%20d%3D'M37.4645%2075.2354C33.177%2075.2354%2029.8083%2071.7645%2029.8083%2067.5791%2029.8083%2063.2916%2033.2791%2059.9229%2037.4645%2059.9229%2041.752%2059.9229%2045.1208%2063.3937%2045.1208%2067.5791%2045.1208%2071.7645%2041.752%2075.2354%2037.4645%2075.2354L37.4645%2075.2354ZM53.0833%2058.8%2054.7166%2054.002%2051.0416%2050.327%2046.2437%2051.9604C45.0187%2051.2458%2043.5895%2050.7354%2042.2625%2050.327L40.0166%2045.8354%2034.9125%2045.8354%2032.6666%2050.327C31.2375%2050.7354%2029.9104%2051.2458%2028.6854%2051.9604L23.8875%2050.327%2020.3145%2053.9%2021.8458%2058.6979C21.1312%2059.9229%2020.6208%2061.352%2020.2125%2062.6791L15.7208%2064.925%2015.7208%2070.0291%2020.2125%2072.275C20.6208%2073.7041%2021.1312%2075.0312%2021.8458%2076.2562L20.3145%2081.0541%2023.8875%2084.627%2028.6854%2083.0958C29.9104%2083.8104%2031.2375%2084.3208%2032.6666%2084.7291L34.9125%2089.2208%2040.0166%2089.2208%2042.2625%2084.7291C43.6916%2084.3208%2045.0187%2083.8104%2046.2437%2083.0958L51.0416%2084.7291%2054.6145%2081.0541%2053.0833%2076.3583C53.7979%2075.1333%2054.3083%2073.8062%2054.7166%2072.377L59.2083%2070.1312%2059.2083%2065.027%2054.7166%2062.7812C54.3083%2061.352%2053.7979%2060.025%2053.0833%2058.8Z'%2F%3E%3C%2Fg%3E%3C%2Fsvg%3E"/>
          <p:cNvSpPr>
            <a:spLocks noChangeAspect="1" noChangeArrowheads="1"/>
          </p:cNvSpPr>
          <p:nvPr/>
        </p:nvSpPr>
        <p:spPr bwMode="auto">
          <a:xfrm>
            <a:off x="46355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3" y="1881255"/>
            <a:ext cx="895350" cy="866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2" y="3457658"/>
            <a:ext cx="885825" cy="855913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705897" y="3516283"/>
          <a:ext cx="39670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10">
                  <a:extLst>
                    <a:ext uri="{9D8B030D-6E8A-4147-A177-3AD203B41FA5}">
                      <a16:colId xmlns:a16="http://schemas.microsoft.com/office/drawing/2014/main" val="3498945953"/>
                    </a:ext>
                  </a:extLst>
                </a:gridCol>
                <a:gridCol w="1983510">
                  <a:extLst>
                    <a:ext uri="{9D8B030D-6E8A-4147-A177-3AD203B41FA5}">
                      <a16:colId xmlns:a16="http://schemas.microsoft.com/office/drawing/2014/main" val="11900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6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‘Cat’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‘Cat’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‘</a:t>
                      </a:r>
                      <a:r>
                        <a:rPr lang="nl-BE" dirty="0" err="1"/>
                        <a:t>cat</a:t>
                      </a:r>
                      <a:r>
                        <a:rPr lang="nl-B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‘Cat’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‘a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cat</a:t>
                      </a:r>
                      <a:r>
                        <a:rPr lang="nl-BE" baseline="0" dirty="0"/>
                        <a:t>’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‘Cat’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54883"/>
                  </a:ext>
                </a:extLst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>
            <a:off x="813635" y="5178829"/>
            <a:ext cx="1562824" cy="756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3082097" y="5436524"/>
            <a:ext cx="767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Efficient, reliable and consistent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801160487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Types of rules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767001"/>
            <a:ext cx="94179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nl-BE" sz="2400" dirty="0"/>
              <a:t>Rules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classified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way </a:t>
            </a:r>
            <a:r>
              <a:rPr lang="nl-BE" sz="2400" dirty="0" err="1"/>
              <a:t>they</a:t>
            </a:r>
            <a:r>
              <a:rPr lang="nl-BE" sz="2400" dirty="0"/>
              <a:t> are </a:t>
            </a:r>
            <a:r>
              <a:rPr lang="nl-BE" sz="2400" dirty="0" err="1"/>
              <a:t>triggered</a:t>
            </a:r>
            <a:r>
              <a:rPr lang="nl-BE" sz="2400" dirty="0"/>
              <a:t>: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r>
              <a:rPr lang="nl-BE" sz="2400" dirty="0"/>
              <a:t>		PEP-</a:t>
            </a:r>
            <a:r>
              <a:rPr lang="nl-BE" sz="2400" dirty="0" err="1"/>
              <a:t>based</a:t>
            </a:r>
            <a:r>
              <a:rPr lang="nl-BE" sz="2400" dirty="0"/>
              <a:t> </a:t>
            </a:r>
            <a:r>
              <a:rPr lang="nl-BE" sz="2400" dirty="0" err="1"/>
              <a:t>rules</a:t>
            </a:r>
            <a:r>
              <a:rPr lang="nl-BE" sz="2400" dirty="0"/>
              <a:t> 		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events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r>
              <a:rPr lang="nl-BE" sz="2400" dirty="0"/>
              <a:t>		User-made </a:t>
            </a:r>
            <a:r>
              <a:rPr lang="nl-BE" sz="2400" dirty="0" err="1"/>
              <a:t>rules</a:t>
            </a:r>
            <a:r>
              <a:rPr lang="nl-BE" sz="2400" dirty="0"/>
              <a:t> 		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users		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r>
              <a:rPr lang="nl-BE" sz="2400" dirty="0"/>
              <a:t>		Delay </a:t>
            </a:r>
            <a:r>
              <a:rPr lang="nl-BE" sz="2400" dirty="0" err="1"/>
              <a:t>rules</a:t>
            </a:r>
            <a:r>
              <a:rPr lang="nl-BE" sz="2400" dirty="0"/>
              <a:t> 			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time </a:t>
            </a:r>
          </a:p>
          <a:p>
            <a:pPr lvl="1"/>
            <a:r>
              <a:rPr lang="nl-BE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4983" y="4920580"/>
            <a:ext cx="720003" cy="7200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4983" y="2806523"/>
            <a:ext cx="720002" cy="688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7029" y="3776278"/>
            <a:ext cx="1215911" cy="7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43596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PEP-based rules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775501"/>
            <a:ext cx="100359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PEP = Policy Enforcement Point = an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E.g. ‘when a data object is removed’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Actions in the rule are automatically undertaken when this PEP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Meant for automating community-wide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available for 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732782363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User-made rules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936865"/>
            <a:ext cx="6017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A script </a:t>
            </a:r>
            <a:r>
              <a:rPr lang="nl-BE" sz="2400" dirty="0" err="1"/>
              <a:t>written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executed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user</a:t>
            </a:r>
          </a:p>
          <a:p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Meant </a:t>
            </a:r>
            <a:r>
              <a:rPr lang="nl-BE" sz="2400" dirty="0" err="1"/>
              <a:t>for</a:t>
            </a:r>
            <a:r>
              <a:rPr lang="nl-BE" sz="2400" dirty="0"/>
              <a:t> personal </a:t>
            </a:r>
            <a:r>
              <a:rPr lang="nl-BE" sz="2400" dirty="0" err="1"/>
              <a:t>use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06183249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Delay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121" y="1601912"/>
            <a:ext cx="115162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PEP-based and user-made rules can be programmed for delayed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executed based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a specified time 		e.g. ’the 20th of </a:t>
            </a:r>
            <a:r>
              <a:rPr lang="en-US" sz="2400" dirty="0" err="1"/>
              <a:t>Oktober</a:t>
            </a:r>
            <a:r>
              <a:rPr lang="en-US" sz="2400" dirty="0"/>
              <a:t> 2020 00:00’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a specified interval		e.g. ‘every hour’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Combinations			e.g. ‘every day until the 1st of January 2021’  </a:t>
            </a:r>
          </a:p>
          <a:p>
            <a:pPr lvl="1"/>
            <a:r>
              <a:rPr lang="en-US" sz="2400" dirty="0"/>
              <a:t>					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endParaRPr lang="nl-BE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854516570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213" y="567368"/>
            <a:ext cx="107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+mj-lt"/>
              </a:rPr>
              <a:t>How do user-made rules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13" y="1936865"/>
            <a:ext cx="7915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Easiest</a:t>
            </a:r>
            <a:r>
              <a:rPr lang="nl-BE" sz="2400" dirty="0"/>
              <a:t> way: storing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rules</a:t>
            </a:r>
            <a:r>
              <a:rPr lang="nl-BE" sz="2400" dirty="0"/>
              <a:t> in a file (e.g. </a:t>
            </a:r>
            <a:r>
              <a:rPr lang="nl-BE" sz="2400" dirty="0" err="1"/>
              <a:t>testRule.r</a:t>
            </a:r>
            <a:r>
              <a:rPr lang="nl-B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Executed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iRule</a:t>
            </a:r>
            <a:r>
              <a:rPr lang="nl-BE" sz="2400" dirty="0"/>
              <a:t> </a:t>
            </a:r>
            <a:r>
              <a:rPr lang="nl-BE" sz="2400" dirty="0" err="1"/>
              <a:t>command</a:t>
            </a:r>
            <a:r>
              <a:rPr lang="nl-BE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endParaRPr lang="nl-BE" sz="2400" dirty="0"/>
          </a:p>
          <a:p>
            <a:r>
              <a:rPr lang="nl-BE" sz="2400" i="1" dirty="0"/>
              <a:t>	</a:t>
            </a:r>
            <a:r>
              <a:rPr lang="nl-BE" sz="2400" i="1" dirty="0" err="1"/>
              <a:t>irule</a:t>
            </a:r>
            <a:r>
              <a:rPr lang="nl-BE" sz="2400" i="1" dirty="0"/>
              <a:t>  –F  </a:t>
            </a:r>
            <a:r>
              <a:rPr lang="nl-BE" sz="2400" i="1" dirty="0" err="1"/>
              <a:t>testRule.r</a:t>
            </a:r>
            <a:endParaRPr lang="nl-BE" sz="2400" i="1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2243963" y="4610941"/>
            <a:ext cx="1321724" cy="540328"/>
          </a:xfrm>
          <a:prstGeom prst="bentConnector3">
            <a:avLst>
              <a:gd name="adj1" fmla="val 1003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6306" y="5388078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indicates</a:t>
            </a:r>
            <a:r>
              <a:rPr lang="nl-BE" sz="1600" dirty="0"/>
              <a:t> </a:t>
            </a:r>
            <a:r>
              <a:rPr lang="nl-BE" sz="1600" dirty="0" err="1"/>
              <a:t>that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rule</a:t>
            </a:r>
            <a:r>
              <a:rPr lang="nl-BE" sz="1600" dirty="0"/>
              <a:t> is in a file</a:t>
            </a:r>
          </a:p>
        </p:txBody>
      </p:sp>
    </p:spTree>
    <p:extLst>
      <p:ext uri="{BB962C8B-B14F-4D97-AF65-F5344CB8AC3E}">
        <p14:creationId xmlns:p14="http://schemas.microsoft.com/office/powerpoint/2010/main" val="2601576650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544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KU Leuven</vt:lpstr>
      <vt:lpstr>KU Leuven Sedes</vt:lpstr>
      <vt:lpstr>09. Rules User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2021-04-27T16:05:41Z</dcterms:modified>
</cp:coreProperties>
</file>