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23"/>
  </p:notesMasterIdLst>
  <p:handoutMasterIdLst>
    <p:handoutMasterId r:id="rId24"/>
  </p:handoutMasterIdLst>
  <p:sldIdLst>
    <p:sldId id="258" r:id="rId7"/>
    <p:sldId id="1026" r:id="rId8"/>
    <p:sldId id="379" r:id="rId9"/>
    <p:sldId id="1027" r:id="rId10"/>
    <p:sldId id="547" r:id="rId11"/>
    <p:sldId id="1000" r:id="rId12"/>
    <p:sldId id="1022" r:id="rId13"/>
    <p:sldId id="1001" r:id="rId14"/>
    <p:sldId id="1002" r:id="rId15"/>
    <p:sldId id="1003" r:id="rId16"/>
    <p:sldId id="998" r:id="rId17"/>
    <p:sldId id="1030" r:id="rId18"/>
    <p:sldId id="989" r:id="rId19"/>
    <p:sldId id="1019" r:id="rId20"/>
    <p:sldId id="1011" r:id="rId21"/>
    <p:sldId id="102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Ooghe" initials="JO" lastIdx="4" clrIdx="0">
    <p:extLst>
      <p:ext uri="{19B8F6BF-5375-455C-9EA6-DF929625EA0E}">
        <p15:presenceInfo xmlns:p15="http://schemas.microsoft.com/office/powerpoint/2012/main" userId="Jan Oog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5FC"/>
    <a:srgbClr val="4E5865"/>
    <a:srgbClr val="DB6C30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92350-5D3E-4BE0-8BBB-7D1D1311DAF4}" v="3106" dt="2022-07-14T15:40:13.372"/>
    <p1510:client id="{06E59AED-D882-49DD-A4DF-5A1D77DA2326}" v="18" dt="2022-08-11T14:06:59.213"/>
    <p1510:client id="{0727579D-2FDD-4B0C-A757-8FE1CEEEC05B}" v="92" dt="2022-06-16T17:36:31.842"/>
    <p1510:client id="{10A96F60-CC2E-4519-8A02-CCD21B71EBDB}" v="85" dt="2022-07-15T11:27:56.866"/>
    <p1510:client id="{11FAE13D-6805-4CC5-88BF-E02EDBD6AFF9}" v="5" dt="2022-06-16T15:19:34.774"/>
    <p1510:client id="{12B793A8-8DEE-47AF-9B1F-D296C595C0FA}" v="22" dt="2022-06-17T08:33:26.589"/>
    <p1510:client id="{1660B231-E5E8-46C9-8FD3-72F0712B594F}" v="24" dt="2022-06-20T09:27:44.490"/>
    <p1510:client id="{1DCF2B55-4DC1-4855-8E74-75396DC3ECE9}" v="11" dt="2022-06-17T08:00:41.308"/>
    <p1510:client id="{2158026F-DFB8-4A3F-B476-15D2062EF364}" v="24" dt="2022-06-17T08:41:12.373"/>
    <p1510:client id="{33D9F5A5-A021-4142-9EEC-F3CC7094E95F}" v="2233" dt="2022-06-16T15:01:28.229"/>
    <p1510:client id="{5033F611-3B86-471C-88E1-C0023ECEBA45}" v="172" dt="2022-07-29T07:38:59.467"/>
    <p1510:client id="{59BA630F-F4F0-4435-AECE-F8573BFC415B}" v="39" dt="2022-06-16T19:43:06.064"/>
    <p1510:client id="{6992A6BB-3F56-423D-B743-C9C47F5DD8FF}" v="520" dt="2022-06-16T15:51:12.387"/>
    <p1510:client id="{7E2E1707-B4CA-42F8-8C71-5EEE157778EB}" v="1300" dt="2022-07-14T07:07:40.731"/>
    <p1510:client id="{88A42F5A-8A99-41E8-9131-777FC4453790}" v="189" dt="2022-06-17T07:37:26.362"/>
    <p1510:client id="{9DECC903-3462-4448-BCED-EB9EDC7A9D75}" v="4238" dt="2022-07-13T14:44:20.288"/>
    <p1510:client id="{A2DAA703-946B-49FE-93FF-73CF97FC1E76}" v="1" dt="2022-07-15T09:33:33.613"/>
    <p1510:client id="{AAD8D46E-95D6-413B-9407-CF3ABF67D2DD}" v="5" dt="2022-06-22T07:45:57.673"/>
    <p1510:client id="{B2684F1B-2C91-4242-B807-83A0FCB7BA94}" v="220" dt="2022-06-23T07:46:49.317"/>
    <p1510:client id="{B38CE98F-4B95-44AC-8214-CEA6F1CF017D}" v="230" dt="2022-07-20T14:32:07.116"/>
    <p1510:client id="{C684FC9E-B440-4921-92CE-778C0A847567}" v="69" dt="2022-08-09T15:34:49.734"/>
    <p1510:client id="{C78349CD-EDD9-4283-8A4A-A2C3888F0D7C}" v="45" dt="2022-06-16T13:06:44.127"/>
    <p1510:client id="{CB35EFC3-FE3C-466C-8E0D-CEADAF507445}" v="102" dt="2022-06-16T19:48:48.223"/>
    <p1510:client id="{D3FF926A-0E2C-4CB0-A751-146B4A502EAC}" v="194" dt="2022-06-16T19:37:39.772"/>
    <p1510:client id="{D4FCFD5F-212C-4686-A4ED-21C83D6A9C0F}" v="494" dt="2022-07-08T15:18:14.243"/>
    <p1510:client id="{DA1594D4-1D8C-4C14-A3BE-992D4175A310}" v="19" dt="2022-06-17T07:25:36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9" d="100"/>
          <a:sy n="39" d="100"/>
        </p:scale>
        <p:origin x="32" y="6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2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172 * 2 * 36 = 12384 </a:t>
            </a:r>
            <a:r>
              <a:rPr lang="nl-NL" dirty="0" err="1"/>
              <a:t>cores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86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172 * 2 * 36 = 12384 </a:t>
            </a:r>
            <a:r>
              <a:rPr lang="nl-NL" dirty="0" err="1"/>
              <a:t>cores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3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14/10/2022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6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63" r:id="rId5"/>
    <p:sldLayoutId id="2147483711" r:id="rId6"/>
    <p:sldLayoutId id="214748371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vscentrum.be/en/latest/leuven/tier2_hardware/wice_hardware.html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4E5865"/>
                </a:solidFill>
              </a:rPr>
              <a:t>Introduction to </a:t>
            </a:r>
            <a:r>
              <a:rPr lang="en-US" dirty="0" err="1">
                <a:solidFill>
                  <a:srgbClr val="4E5865"/>
                </a:solidFill>
              </a:rPr>
              <a:t>wICE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en-US" sz="2800" dirty="0">
              <a:solidFill>
                <a:srgbClr val="4E58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Hardware – interactive nodes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en-US" altLang="zh-TW" sz="1800" dirty="0">
                <a:solidFill>
                  <a:schemeClr val="tx2">
                    <a:lumMod val="60000"/>
                    <a:lumOff val="40000"/>
                  </a:schemeClr>
                </a:solidFill>
                <a:ea typeface="新細明體"/>
              </a:rPr>
              <a:t>172 thin nodes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sz="1800" dirty="0">
                <a:solidFill>
                  <a:schemeClr val="tx2">
                    <a:lumMod val="60000"/>
                    <a:lumOff val="40000"/>
                  </a:schemeClr>
                </a:solidFill>
                <a:ea typeface="新細明體"/>
              </a:rPr>
              <a:t>5 big memory nodes (</a:t>
            </a:r>
            <a:r>
              <a:rPr lang="en-US" altLang="zh-TW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新細明體"/>
              </a:rPr>
              <a:t>bigmem</a:t>
            </a:r>
            <a:r>
              <a:rPr lang="en-US" altLang="zh-TW" sz="1800" dirty="0">
                <a:solidFill>
                  <a:schemeClr val="tx2">
                    <a:lumMod val="60000"/>
                    <a:lumOff val="40000"/>
                  </a:schemeClr>
                </a:solidFill>
                <a:ea typeface="新細明體"/>
              </a:rPr>
              <a:t>)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sz="1800" dirty="0">
                <a:solidFill>
                  <a:schemeClr val="tx2">
                    <a:lumMod val="60000"/>
                    <a:lumOff val="40000"/>
                  </a:schemeClr>
                </a:solidFill>
                <a:ea typeface="新細明體"/>
              </a:rPr>
              <a:t>4 GPGPU nodes (</a:t>
            </a:r>
            <a:r>
              <a:rPr lang="en-US" altLang="zh-TW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新細明體"/>
              </a:rPr>
              <a:t>gp</a:t>
            </a:r>
            <a:r>
              <a:rPr lang="en-US" altLang="zh-TW" sz="1800" dirty="0" err="1">
                <a:solidFill>
                  <a:srgbClr val="4E5865"/>
                </a:solidFill>
                <a:ea typeface="新細明體"/>
              </a:rPr>
              <a:t>u</a:t>
            </a: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)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5 interactive nodes</a:t>
            </a:r>
          </a:p>
          <a:p>
            <a:pPr marL="971550" lvl="2" indent="0">
              <a:buNone/>
            </a:pPr>
            <a:r>
              <a:rPr lang="en-US" sz="1600" dirty="0">
                <a:ea typeface="+mn-lt"/>
                <a:cs typeface="+mn-lt"/>
              </a:rPr>
              <a:t>2 Intel Xeon Platinum 8358 CPUs@2.6 GHz (Ice lake)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           32 cores each =&gt; </a:t>
            </a:r>
            <a:r>
              <a:rPr lang="en-US" sz="1600" b="1" dirty="0">
                <a:ea typeface="+mn-lt"/>
                <a:cs typeface="+mn-lt"/>
              </a:rPr>
              <a:t>64 cores per node</a:t>
            </a:r>
          </a:p>
          <a:p>
            <a:pPr marL="971550" lvl="2" indent="0">
              <a:buNone/>
            </a:pPr>
            <a:r>
              <a:rPr lang="en-US" sz="1600" b="1" dirty="0">
                <a:ea typeface="+mn-lt"/>
                <a:cs typeface="+mn-lt"/>
              </a:rPr>
              <a:t>512 GB RAM </a:t>
            </a:r>
            <a:r>
              <a:rPr lang="en-US" sz="1600" dirty="0">
                <a:ea typeface="+mn-lt"/>
                <a:cs typeface="+mn-lt"/>
              </a:rPr>
              <a:t>=&gt; 7.5 GB per core</a:t>
            </a:r>
          </a:p>
          <a:p>
            <a:pPr marL="971550" lvl="2" indent="0">
              <a:buNone/>
            </a:pPr>
            <a:r>
              <a:rPr lang="en-US" sz="1600" b="1" dirty="0">
                <a:ea typeface="+mn-lt"/>
                <a:cs typeface="+mn-lt"/>
              </a:rPr>
              <a:t>1 NVIDIA A100</a:t>
            </a:r>
            <a:r>
              <a:rPr lang="en-US" sz="1600" dirty="0">
                <a:ea typeface="+mn-lt"/>
                <a:cs typeface="+mn-lt"/>
              </a:rPr>
              <a:t>, 80 GB GDDR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            Partitioned into 7 separate instances</a:t>
            </a:r>
          </a:p>
          <a:p>
            <a:pPr marL="971550" lvl="2" indent="0">
              <a:buNone/>
            </a:pPr>
            <a:r>
              <a:rPr lang="en-US" sz="1600" dirty="0">
                <a:ea typeface="+mn-lt"/>
                <a:cs typeface="+mn-lt"/>
              </a:rPr>
              <a:t>960 GB SSD local disk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11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F843567B-D0DE-06EC-7666-C6F50E5DFE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64"/>
          <a:stretch/>
        </p:blipFill>
        <p:spPr>
          <a:xfrm>
            <a:off x="6179978" y="1858991"/>
            <a:ext cx="5878420" cy="311005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DB8D4EA-0C6B-44DF-A8BB-B682544B63D3}"/>
              </a:ext>
            </a:extLst>
          </p:cNvPr>
          <p:cNvSpPr/>
          <p:nvPr/>
        </p:nvSpPr>
        <p:spPr>
          <a:xfrm>
            <a:off x="6358467" y="2952044"/>
            <a:ext cx="671717" cy="993423"/>
          </a:xfrm>
          <a:prstGeom prst="rect">
            <a:avLst/>
          </a:prstGeom>
          <a:solidFill>
            <a:schemeClr val="accent1">
              <a:alpha val="16000"/>
            </a:schemeClr>
          </a:solidFill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8406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Hardware - Overview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32F905AB-DDF4-53A7-520E-C4EBBFAC3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967194"/>
              </p:ext>
            </p:extLst>
          </p:nvPr>
        </p:nvGraphicFramePr>
        <p:xfrm>
          <a:off x="346363" y="1552231"/>
          <a:ext cx="11557448" cy="2123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567">
                  <a:extLst>
                    <a:ext uri="{9D8B030D-6E8A-4147-A177-3AD203B41FA5}">
                      <a16:colId xmlns:a16="http://schemas.microsoft.com/office/drawing/2014/main" val="3588178878"/>
                    </a:ext>
                  </a:extLst>
                </a:gridCol>
                <a:gridCol w="2941965">
                  <a:extLst>
                    <a:ext uri="{9D8B030D-6E8A-4147-A177-3AD203B41FA5}">
                      <a16:colId xmlns:a16="http://schemas.microsoft.com/office/drawing/2014/main" val="968274496"/>
                    </a:ext>
                  </a:extLst>
                </a:gridCol>
                <a:gridCol w="968717">
                  <a:extLst>
                    <a:ext uri="{9D8B030D-6E8A-4147-A177-3AD203B41FA5}">
                      <a16:colId xmlns:a16="http://schemas.microsoft.com/office/drawing/2014/main" val="2346631623"/>
                    </a:ext>
                  </a:extLst>
                </a:gridCol>
                <a:gridCol w="973190">
                  <a:extLst>
                    <a:ext uri="{9D8B030D-6E8A-4147-A177-3AD203B41FA5}">
                      <a16:colId xmlns:a16="http://schemas.microsoft.com/office/drawing/2014/main" val="624487856"/>
                    </a:ext>
                  </a:extLst>
                </a:gridCol>
                <a:gridCol w="1079541">
                  <a:extLst>
                    <a:ext uri="{9D8B030D-6E8A-4147-A177-3AD203B41FA5}">
                      <a16:colId xmlns:a16="http://schemas.microsoft.com/office/drawing/2014/main" val="1182678525"/>
                    </a:ext>
                  </a:extLst>
                </a:gridCol>
                <a:gridCol w="886455">
                  <a:extLst>
                    <a:ext uri="{9D8B030D-6E8A-4147-A177-3AD203B41FA5}">
                      <a16:colId xmlns:a16="http://schemas.microsoft.com/office/drawing/2014/main" val="3965294794"/>
                    </a:ext>
                  </a:extLst>
                </a:gridCol>
                <a:gridCol w="2224511">
                  <a:extLst>
                    <a:ext uri="{9D8B030D-6E8A-4147-A177-3AD203B41FA5}">
                      <a16:colId xmlns:a16="http://schemas.microsoft.com/office/drawing/2014/main" val="3658765064"/>
                    </a:ext>
                  </a:extLst>
                </a:gridCol>
                <a:gridCol w="913502">
                  <a:extLst>
                    <a:ext uri="{9D8B030D-6E8A-4147-A177-3AD203B41FA5}">
                      <a16:colId xmlns:a16="http://schemas.microsoft.com/office/drawing/2014/main" val="259900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Nodes (#)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CPU model</a:t>
                      </a:r>
                      <a:br>
                        <a:rPr lang="nl-NL" dirty="0"/>
                      </a:br>
                      <a:r>
                        <a:rPr lang="nl-NL" dirty="0"/>
                        <a:t>Intel Ice Lake </a:t>
                      </a:r>
                      <a:r>
                        <a:rPr lang="nl-NL" dirty="0" err="1"/>
                        <a:t>generation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err="1"/>
                        <a:t>Freq</a:t>
                      </a:r>
                    </a:p>
                    <a:p>
                      <a:pPr lvl="0" algn="r">
                        <a:buNone/>
                      </a:pPr>
                      <a:r>
                        <a:rPr lang="nl-NL" dirty="0"/>
                        <a:t>[GHz]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nl-NL" dirty="0" err="1"/>
                        <a:t>Cores</a:t>
                      </a:r>
                      <a:r>
                        <a:rPr lang="nl-NL" dirty="0"/>
                        <a:t>/CPU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nl-NL" dirty="0"/>
                        <a:t>Memory</a:t>
                      </a:r>
                      <a:br>
                        <a:rPr lang="nl-NL" dirty="0"/>
                      </a:br>
                      <a:r>
                        <a:rPr lang="nl-NL" dirty="0"/>
                        <a:t>[GB]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SSD</a:t>
                      </a:r>
                      <a:br>
                        <a:rPr lang="nl-NL" dirty="0"/>
                      </a:br>
                      <a:r>
                        <a:rPr lang="nl-NL" dirty="0"/>
                        <a:t>[GB]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nl-NL" dirty="0"/>
                        <a:t>GPU</a:t>
                      </a:r>
                      <a:br>
                        <a:rPr lang="nl-NL" dirty="0"/>
                      </a:br>
                      <a:r>
                        <a:rPr lang="nl-NL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nl-NL" dirty="0"/>
                        <a:t>GDDR</a:t>
                      </a:r>
                      <a:br>
                        <a:rPr lang="nl-NL" dirty="0"/>
                      </a:br>
                      <a:r>
                        <a:rPr lang="nl-NL" dirty="0"/>
                        <a:t>[GB]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2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 err="1"/>
                        <a:t>thin</a:t>
                      </a:r>
                      <a:r>
                        <a:rPr lang="nl-NL" sz="1600" dirty="0"/>
                        <a:t> (172)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nl-NL" sz="1600" b="0" i="0" u="none" strike="noStrike" noProof="0" dirty="0">
                          <a:latin typeface="FlandersArtSans-Regular"/>
                        </a:rPr>
                        <a:t>2x Intel </a:t>
                      </a:r>
                      <a:r>
                        <a:rPr lang="nl-NL" sz="1600" b="0" i="0" u="none" strike="noStrike" noProof="0" dirty="0" err="1">
                          <a:latin typeface="FlandersArtSans-Regular"/>
                        </a:rPr>
                        <a:t>Xeon</a:t>
                      </a:r>
                      <a:r>
                        <a:rPr lang="nl-NL" sz="1600" b="0" i="0" u="none" strike="noStrike" noProof="0" dirty="0">
                          <a:latin typeface="FlandersArtSans-Regular"/>
                        </a:rPr>
                        <a:t> Platinum 8360Y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nl-NL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/>
                        <a:t>960</a:t>
                      </a:r>
                      <a:endParaRPr lang="nl-NL" sz="1600" b="0" i="0" u="none" strike="noStrike" noProof="0" dirty="0">
                        <a:latin typeface="FlandersArtSans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nl-NL" sz="1600" b="0" i="0" u="none" strike="noStrike" noProof="0" dirty="0">
                          <a:latin typeface="FlandersArtSans-Regular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nl-NL" sz="1600" b="0" i="0" u="none" strike="noStrike" noProof="0" dirty="0">
                          <a:latin typeface="FlandersArtSans-Regular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9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 err="1"/>
                        <a:t>bigmem</a:t>
                      </a:r>
                      <a:r>
                        <a:rPr lang="nl-NL" sz="1600" dirty="0"/>
                        <a:t>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nl-NL" sz="1600" b="0" i="0" u="none" strike="noStrike" noProof="0" dirty="0">
                          <a:latin typeface="FlandersArtSans-Regular"/>
                        </a:rPr>
                        <a:t>2x Intel </a:t>
                      </a:r>
                      <a:r>
                        <a:rPr lang="nl-NL" sz="1600" b="0" i="0" u="none" strike="noStrike" noProof="0" dirty="0" err="1">
                          <a:latin typeface="FlandersArtSans-Regular"/>
                        </a:rPr>
                        <a:t>Xeon</a:t>
                      </a:r>
                      <a:r>
                        <a:rPr lang="nl-NL" sz="1600" b="0" i="0" u="none" strike="noStrike" noProof="0" dirty="0">
                          <a:latin typeface="FlandersArtSans-Regular"/>
                        </a:rPr>
                        <a:t> Platinum 8360Y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/>
                        <a:t>2.4</a:t>
                      </a:r>
                      <a:endParaRPr lang="nl-NL" sz="1600" b="0" i="0" u="none" strike="noStrike" noProof="0" dirty="0">
                        <a:latin typeface="FlandersArtSans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nl-NL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/>
                        <a:t>2048</a:t>
                      </a:r>
                      <a:endParaRPr lang="nl-NL" sz="1600" b="0" i="0" u="none" strike="noStrike" noProof="0" dirty="0">
                        <a:latin typeface="FlandersArtSans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/>
                        <a:t>960</a:t>
                      </a:r>
                      <a:endParaRPr lang="nl-NL" sz="1600" b="0" i="0" u="none" strike="noStrike" noProof="0" dirty="0">
                        <a:latin typeface="FlandersArtSans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nl-NL" sz="1600" b="0" i="0" u="none" strike="noStrike" noProof="0" dirty="0">
                          <a:latin typeface="FlandersArtSans-Regular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nl-NL" sz="1600" b="0" i="0" u="none" strike="noStrike" noProof="0" dirty="0">
                          <a:latin typeface="FlandersArtSans-Regular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12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 err="1"/>
                        <a:t>gpu</a:t>
                      </a:r>
                      <a:r>
                        <a:rPr lang="nl-NL" sz="1600" dirty="0"/>
                        <a:t>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nl-NL" sz="1600" b="0" i="0" u="none" strike="noStrike" noProof="0" dirty="0">
                          <a:latin typeface="FlandersArtSans-Regular"/>
                        </a:rPr>
                        <a:t>2x Intel </a:t>
                      </a:r>
                      <a:r>
                        <a:rPr lang="nl-NL" sz="1600" b="0" i="0" u="none" strike="noStrike" noProof="0" dirty="0" err="1">
                          <a:latin typeface="FlandersArtSans-Regular"/>
                        </a:rPr>
                        <a:t>Xeon</a:t>
                      </a:r>
                      <a:r>
                        <a:rPr lang="nl-NL" sz="1600" b="0" i="0" u="none" strike="noStrike" noProof="0" dirty="0">
                          <a:latin typeface="FlandersArtSans-Regular"/>
                        </a:rPr>
                        <a:t> Platinum 8360Y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/>
                        <a:t>2.4</a:t>
                      </a:r>
                      <a:endParaRPr lang="nl-NL" sz="1600" b="0" i="0" u="none" strike="noStrike" noProof="0" dirty="0">
                        <a:latin typeface="FlandersArtSans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nl-NL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/>
                        <a:t>512</a:t>
                      </a:r>
                      <a:endParaRPr lang="nl-NL" sz="1600" b="0" i="0" u="none" strike="noStrike" noProof="0" dirty="0">
                        <a:latin typeface="FlandersArtSans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/>
                        <a:t>960</a:t>
                      </a:r>
                      <a:endParaRPr lang="nl-NL" sz="1600" b="0" i="0" u="none" strike="noStrike" noProof="0" dirty="0">
                        <a:latin typeface="FlandersArtSans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nl-NL" sz="1600" b="0" i="0" u="none" strike="noStrike" noProof="0" dirty="0"/>
                        <a:t>4x NVIDIA A100 SXM4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nl-NL" sz="1600" b="0" i="0" u="none" strike="noStrike" noProof="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304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600" dirty="0" err="1"/>
                        <a:t>interactive</a:t>
                      </a:r>
                      <a:r>
                        <a:rPr lang="nl-NL" sz="1600" dirty="0"/>
                        <a:t>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nl-NL" sz="1600" b="0" i="0" u="none" strike="noStrike" noProof="0" dirty="0">
                          <a:latin typeface="FlandersArtSans-Regular"/>
                        </a:rPr>
                        <a:t>2x Intel </a:t>
                      </a:r>
                      <a:r>
                        <a:rPr lang="nl-NL" sz="1600" b="0" i="0" u="none" strike="noStrike" noProof="0" dirty="0" err="1">
                          <a:latin typeface="FlandersArtSans-Regular"/>
                        </a:rPr>
                        <a:t>Xeon</a:t>
                      </a:r>
                      <a:r>
                        <a:rPr lang="nl-NL" sz="1600" b="0" i="0" u="none" strike="noStrike" noProof="0" dirty="0">
                          <a:latin typeface="FlandersArtSans-Regular"/>
                        </a:rPr>
                        <a:t> Platinum 8358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nl-NL" sz="1600" dirty="0"/>
                        <a:t>2.6</a:t>
                      </a:r>
                      <a:endParaRPr lang="nl-NL" sz="1600" b="0" i="0" u="none" strike="noStrike" noProof="0" dirty="0">
                        <a:latin typeface="FlandersArtSans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nl-NL" sz="16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nl-NL" sz="1600" dirty="0"/>
                        <a:t>512</a:t>
                      </a:r>
                      <a:endParaRPr lang="nl-NL" sz="1600" b="0" i="0" u="none" strike="noStrike" noProof="0" dirty="0">
                        <a:latin typeface="FlandersArtSans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nl-NL" sz="1600" dirty="0"/>
                        <a:t>960</a:t>
                      </a:r>
                      <a:endParaRPr lang="nl-NL" sz="1600" b="0" i="0" u="none" strike="noStrike" noProof="0" dirty="0">
                        <a:latin typeface="FlandersArtSans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nl-NL" sz="1600" b="0" i="0" u="none" strike="noStrike" noProof="0" dirty="0"/>
                        <a:t>1x NVIDIA A100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nl-NL" sz="1600" b="0" i="0" u="none" strike="noStrike" noProof="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29396"/>
                  </a:ext>
                </a:extLst>
              </a:tr>
            </a:tbl>
          </a:graphicData>
        </a:graphic>
      </p:graphicFrame>
      <p:sp>
        <p:nvSpPr>
          <p:cNvPr id="3" name="Tekstvak 1">
            <a:extLst>
              <a:ext uri="{FF2B5EF4-FFF2-40B4-BE49-F238E27FC236}">
                <a16:creationId xmlns:a16="http://schemas.microsoft.com/office/drawing/2014/main" id="{7B7E1540-497A-3BC4-D552-633B958506F2}"/>
              </a:ext>
            </a:extLst>
          </p:cNvPr>
          <p:cNvSpPr txBox="1"/>
          <p:nvPr/>
        </p:nvSpPr>
        <p:spPr>
          <a:xfrm>
            <a:off x="2834878" y="5547696"/>
            <a:ext cx="1013072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>
                <a:solidFill>
                  <a:srgbClr val="F8960D"/>
                </a:solidFill>
                <a:hlinkClick r:id="rId2"/>
              </a:rPr>
              <a:t>https://docs.vscentrum.be/en/latest/leuven/tier2_hardware/wice_hardware.html</a:t>
            </a:r>
          </a:p>
        </p:txBody>
      </p:sp>
    </p:spTree>
    <p:extLst>
      <p:ext uri="{BB962C8B-B14F-4D97-AF65-F5344CB8AC3E}">
        <p14:creationId xmlns:p14="http://schemas.microsoft.com/office/powerpoint/2010/main" val="32884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516938" y="2372427"/>
            <a:ext cx="5414377" cy="289982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CA99C2-8AF6-41D5-B951-9680D14F690F}"/>
              </a:ext>
            </a:extLst>
          </p:cNvPr>
          <p:cNvGrpSpPr/>
          <p:nvPr/>
        </p:nvGrpSpPr>
        <p:grpSpPr>
          <a:xfrm>
            <a:off x="3221490" y="2458209"/>
            <a:ext cx="2102082" cy="1237372"/>
            <a:chOff x="4335173" y="1731635"/>
            <a:chExt cx="2102082" cy="123737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sp>
        <p:nvSpPr>
          <p:cNvPr id="168" name="Rounded Rectangle 167"/>
          <p:cNvSpPr/>
          <p:nvPr/>
        </p:nvSpPr>
        <p:spPr>
          <a:xfrm>
            <a:off x="8643832" y="2830700"/>
            <a:ext cx="1257496" cy="9783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8462767" y="23752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Large memory Island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6514365" y="1784365"/>
            <a:ext cx="1742664" cy="6277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6514365" y="128160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GPU Island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2BA0A7F-6D16-43C6-B6AB-D8E148BD9DB2}"/>
              </a:ext>
            </a:extLst>
          </p:cNvPr>
          <p:cNvSpPr txBox="1"/>
          <p:nvPr/>
        </p:nvSpPr>
        <p:spPr>
          <a:xfrm>
            <a:off x="829163" y="1723397"/>
            <a:ext cx="17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b="1" dirty="0" err="1"/>
              <a:t>Thin</a:t>
            </a:r>
            <a:r>
              <a:rPr lang="nl-BE" b="1" dirty="0"/>
              <a:t> node Island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AD451E-2246-4AAC-AD77-5EACC2389FB7}"/>
              </a:ext>
            </a:extLst>
          </p:cNvPr>
          <p:cNvGrpSpPr/>
          <p:nvPr/>
        </p:nvGrpSpPr>
        <p:grpSpPr>
          <a:xfrm>
            <a:off x="6599095" y="1977575"/>
            <a:ext cx="1467727" cy="267545"/>
            <a:chOff x="6382524" y="1614576"/>
            <a:chExt cx="1467727" cy="26754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364AE8-2373-443B-A056-41915454D182}"/>
                </a:ext>
              </a:extLst>
            </p:cNvPr>
            <p:cNvGrpSpPr/>
            <p:nvPr/>
          </p:nvGrpSpPr>
          <p:grpSpPr>
            <a:xfrm>
              <a:off x="6382524" y="1620572"/>
              <a:ext cx="271664" cy="260708"/>
              <a:chOff x="6442484" y="1620572"/>
              <a:chExt cx="271664" cy="260708"/>
            </a:xfrm>
          </p:grpSpPr>
          <p:pic>
            <p:nvPicPr>
              <p:cNvPr id="1026" name="Picture 2" descr="iOS icon">
                <a:extLst>
                  <a:ext uri="{FF2B5EF4-FFF2-40B4-BE49-F238E27FC236}">
                    <a16:creationId xmlns:a16="http://schemas.microsoft.com/office/drawing/2014/main" id="{C1E263E9-A093-4B5A-A4B7-A8B3B740CF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9" name="Picture 2" descr="iOS icon">
                <a:extLst>
                  <a:ext uri="{FF2B5EF4-FFF2-40B4-BE49-F238E27FC236}">
                    <a16:creationId xmlns:a16="http://schemas.microsoft.com/office/drawing/2014/main" id="{6B2877C1-B585-4207-A229-831DFB815E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Picture 2" descr="iOS icon">
                <a:extLst>
                  <a:ext uri="{FF2B5EF4-FFF2-40B4-BE49-F238E27FC236}">
                    <a16:creationId xmlns:a16="http://schemas.microsoft.com/office/drawing/2014/main" id="{FCA05DF6-6ED2-4AC4-BBBE-A8490F8577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1" name="Picture 2" descr="iOS icon">
                <a:extLst>
                  <a:ext uri="{FF2B5EF4-FFF2-40B4-BE49-F238E27FC236}">
                    <a16:creationId xmlns:a16="http://schemas.microsoft.com/office/drawing/2014/main" id="{27A8E13F-12AE-48FB-BAB0-212EF2E669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98FE51E8-8D8E-4CCC-A56A-B712A61AD41B}"/>
                </a:ext>
              </a:extLst>
            </p:cNvPr>
            <p:cNvGrpSpPr/>
            <p:nvPr/>
          </p:nvGrpSpPr>
          <p:grpSpPr>
            <a:xfrm>
              <a:off x="6766575" y="1621413"/>
              <a:ext cx="271664" cy="260708"/>
              <a:chOff x="6442484" y="1620572"/>
              <a:chExt cx="271664" cy="260708"/>
            </a:xfrm>
          </p:grpSpPr>
          <p:pic>
            <p:nvPicPr>
              <p:cNvPr id="203" name="Picture 2" descr="iOS icon">
                <a:extLst>
                  <a:ext uri="{FF2B5EF4-FFF2-40B4-BE49-F238E27FC236}">
                    <a16:creationId xmlns:a16="http://schemas.microsoft.com/office/drawing/2014/main" id="{4A376057-B611-4EB3-BCD7-02B2ADE288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4" name="Picture 2" descr="iOS icon">
                <a:extLst>
                  <a:ext uri="{FF2B5EF4-FFF2-40B4-BE49-F238E27FC236}">
                    <a16:creationId xmlns:a16="http://schemas.microsoft.com/office/drawing/2014/main" id="{3444C85A-05EC-4318-9CD3-B1356ABA5F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" name="Picture 2" descr="iOS icon">
                <a:extLst>
                  <a:ext uri="{FF2B5EF4-FFF2-40B4-BE49-F238E27FC236}">
                    <a16:creationId xmlns:a16="http://schemas.microsoft.com/office/drawing/2014/main" id="{02CC5E57-2A32-42D4-BEFC-EC745A2559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2" descr="iOS icon">
                <a:extLst>
                  <a:ext uri="{FF2B5EF4-FFF2-40B4-BE49-F238E27FC236}">
                    <a16:creationId xmlns:a16="http://schemas.microsoft.com/office/drawing/2014/main" id="{29B08B8E-90F8-43D3-91AB-605DBD22B4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B51320E6-3002-4247-85FE-968ED457A84E}"/>
                </a:ext>
              </a:extLst>
            </p:cNvPr>
            <p:cNvGrpSpPr/>
            <p:nvPr/>
          </p:nvGrpSpPr>
          <p:grpSpPr>
            <a:xfrm>
              <a:off x="7172695" y="1619995"/>
              <a:ext cx="271664" cy="260708"/>
              <a:chOff x="6442484" y="1620572"/>
              <a:chExt cx="271664" cy="260708"/>
            </a:xfrm>
          </p:grpSpPr>
          <p:pic>
            <p:nvPicPr>
              <p:cNvPr id="208" name="Picture 2" descr="iOS icon">
                <a:extLst>
                  <a:ext uri="{FF2B5EF4-FFF2-40B4-BE49-F238E27FC236}">
                    <a16:creationId xmlns:a16="http://schemas.microsoft.com/office/drawing/2014/main" id="{2B40F013-CDE8-4C40-A45C-E3919DAB92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9" name="Picture 2" descr="iOS icon">
                <a:extLst>
                  <a:ext uri="{FF2B5EF4-FFF2-40B4-BE49-F238E27FC236}">
                    <a16:creationId xmlns:a16="http://schemas.microsoft.com/office/drawing/2014/main" id="{A1CE91E2-5B7C-47AE-838B-647FE99692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0" name="Picture 2" descr="iOS icon">
                <a:extLst>
                  <a:ext uri="{FF2B5EF4-FFF2-40B4-BE49-F238E27FC236}">
                    <a16:creationId xmlns:a16="http://schemas.microsoft.com/office/drawing/2014/main" id="{C103005D-8BF1-48FC-97F3-EA37F8EC8C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1" name="Picture 2" descr="iOS icon">
                <a:extLst>
                  <a:ext uri="{FF2B5EF4-FFF2-40B4-BE49-F238E27FC236}">
                    <a16:creationId xmlns:a16="http://schemas.microsoft.com/office/drawing/2014/main" id="{B5F96969-1FBB-43A0-B741-B4DD15D749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45C532A-721D-4F39-A5B2-1EB2EB80347B}"/>
                </a:ext>
              </a:extLst>
            </p:cNvPr>
            <p:cNvGrpSpPr/>
            <p:nvPr/>
          </p:nvGrpSpPr>
          <p:grpSpPr>
            <a:xfrm>
              <a:off x="7578587" y="1614576"/>
              <a:ext cx="271664" cy="260708"/>
              <a:chOff x="6442484" y="1620572"/>
              <a:chExt cx="271664" cy="260708"/>
            </a:xfrm>
          </p:grpSpPr>
          <p:pic>
            <p:nvPicPr>
              <p:cNvPr id="213" name="Picture 2" descr="iOS icon">
                <a:extLst>
                  <a:ext uri="{FF2B5EF4-FFF2-40B4-BE49-F238E27FC236}">
                    <a16:creationId xmlns:a16="http://schemas.microsoft.com/office/drawing/2014/main" id="{8E4DD762-994D-4064-AACE-96146C25E7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4" name="Picture 2" descr="iOS icon">
                <a:extLst>
                  <a:ext uri="{FF2B5EF4-FFF2-40B4-BE49-F238E27FC236}">
                    <a16:creationId xmlns:a16="http://schemas.microsoft.com/office/drawing/2014/main" id="{44F8467B-0621-4174-A938-EDE42B4A9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5" name="Picture 2" descr="iOS icon">
                <a:extLst>
                  <a:ext uri="{FF2B5EF4-FFF2-40B4-BE49-F238E27FC236}">
                    <a16:creationId xmlns:a16="http://schemas.microsoft.com/office/drawing/2014/main" id="{BD160580-E77C-4C04-85EF-43351936B4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6" name="Picture 2" descr="iOS icon">
                <a:extLst>
                  <a:ext uri="{FF2B5EF4-FFF2-40B4-BE49-F238E27FC236}">
                    <a16:creationId xmlns:a16="http://schemas.microsoft.com/office/drawing/2014/main" id="{6AE5433C-E259-419E-87DF-2EF900ABC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7F9EA76-F73D-484C-8551-D7E34068711D}"/>
              </a:ext>
            </a:extLst>
          </p:cNvPr>
          <p:cNvGrpSpPr/>
          <p:nvPr/>
        </p:nvGrpSpPr>
        <p:grpSpPr>
          <a:xfrm>
            <a:off x="1000413" y="2485833"/>
            <a:ext cx="2102082" cy="1237372"/>
            <a:chOff x="4335173" y="1731635"/>
            <a:chExt cx="2102082" cy="1237372"/>
          </a:xfrm>
        </p:grpSpPr>
        <p:pic>
          <p:nvPicPr>
            <p:cNvPr id="326" name="Picture 325">
              <a:extLst>
                <a:ext uri="{FF2B5EF4-FFF2-40B4-BE49-F238E27FC236}">
                  <a16:creationId xmlns:a16="http://schemas.microsoft.com/office/drawing/2014/main" id="{36725644-7E72-416F-9443-02842F640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2C44A0CD-87A1-40F6-8E6F-A3B9861EE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43E92B0C-A9AC-4A87-99B3-EB9403C39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329" name="Picture 328">
              <a:extLst>
                <a:ext uri="{FF2B5EF4-FFF2-40B4-BE49-F238E27FC236}">
                  <a16:creationId xmlns:a16="http://schemas.microsoft.com/office/drawing/2014/main" id="{D9C23BE3-C4DF-4BC9-A7D3-082A9D52E1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330" name="Picture 329">
              <a:extLst>
                <a:ext uri="{FF2B5EF4-FFF2-40B4-BE49-F238E27FC236}">
                  <a16:creationId xmlns:a16="http://schemas.microsoft.com/office/drawing/2014/main" id="{161EBA17-E2A4-4835-BA70-3700CDE17B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331" name="Picture 330">
              <a:extLst>
                <a:ext uri="{FF2B5EF4-FFF2-40B4-BE49-F238E27FC236}">
                  <a16:creationId xmlns:a16="http://schemas.microsoft.com/office/drawing/2014/main" id="{0C59C909-B7D5-44C7-8C3E-D76B77704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332" name="Picture 331">
              <a:extLst>
                <a:ext uri="{FF2B5EF4-FFF2-40B4-BE49-F238E27FC236}">
                  <a16:creationId xmlns:a16="http://schemas.microsoft.com/office/drawing/2014/main" id="{0503314F-BCED-47F2-861C-51AAA16B3B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333" name="Picture 332">
              <a:extLst>
                <a:ext uri="{FF2B5EF4-FFF2-40B4-BE49-F238E27FC236}">
                  <a16:creationId xmlns:a16="http://schemas.microsoft.com/office/drawing/2014/main" id="{DAC4C5D3-513A-48B1-9DB1-FF0258B04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334" name="Picture 333">
              <a:extLst>
                <a:ext uri="{FF2B5EF4-FFF2-40B4-BE49-F238E27FC236}">
                  <a16:creationId xmlns:a16="http://schemas.microsoft.com/office/drawing/2014/main" id="{E4F4B977-D34C-4EFC-84AC-790213F73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FB76A6F8-DDE5-4CF5-8B12-908DC55C8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336" name="Picture 335">
              <a:extLst>
                <a:ext uri="{FF2B5EF4-FFF2-40B4-BE49-F238E27FC236}">
                  <a16:creationId xmlns:a16="http://schemas.microsoft.com/office/drawing/2014/main" id="{4CF059E8-ED02-4920-AE53-B667137D9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209D94AB-2363-4D5F-8DBC-F24592002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338" name="Picture 337">
              <a:extLst>
                <a:ext uri="{FF2B5EF4-FFF2-40B4-BE49-F238E27FC236}">
                  <a16:creationId xmlns:a16="http://schemas.microsoft.com/office/drawing/2014/main" id="{2F19A20A-AA84-438B-A008-47DDCB959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2086FC16-A40D-4EFD-A82A-712A28D317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FE4548FC-3BFF-4A14-9A51-B07CB0351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5B874476-3030-4742-8DC2-6B61B22F5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342" name="Picture 341">
              <a:extLst>
                <a:ext uri="{FF2B5EF4-FFF2-40B4-BE49-F238E27FC236}">
                  <a16:creationId xmlns:a16="http://schemas.microsoft.com/office/drawing/2014/main" id="{98F6D8C4-81C4-4C5B-910D-6E364F1295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A1AD1D29-E46D-4EC8-BC91-685867EC9A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344" name="Picture 343">
              <a:extLst>
                <a:ext uri="{FF2B5EF4-FFF2-40B4-BE49-F238E27FC236}">
                  <a16:creationId xmlns:a16="http://schemas.microsoft.com/office/drawing/2014/main" id="{CDA5E234-EBC6-48FB-A35E-72C88F5DDA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345" name="Picture 344">
              <a:extLst>
                <a:ext uri="{FF2B5EF4-FFF2-40B4-BE49-F238E27FC236}">
                  <a16:creationId xmlns:a16="http://schemas.microsoft.com/office/drawing/2014/main" id="{CC25B477-8F17-489E-98A7-BE75139C6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346" name="Picture 345">
              <a:extLst>
                <a:ext uri="{FF2B5EF4-FFF2-40B4-BE49-F238E27FC236}">
                  <a16:creationId xmlns:a16="http://schemas.microsoft.com/office/drawing/2014/main" id="{F9452A13-7151-49E7-B228-CBDA914038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347" name="Picture 346">
              <a:extLst>
                <a:ext uri="{FF2B5EF4-FFF2-40B4-BE49-F238E27FC236}">
                  <a16:creationId xmlns:a16="http://schemas.microsoft.com/office/drawing/2014/main" id="{46CD40D8-8045-4953-9D1D-465E26F18B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348" name="Picture 347">
              <a:extLst>
                <a:ext uri="{FF2B5EF4-FFF2-40B4-BE49-F238E27FC236}">
                  <a16:creationId xmlns:a16="http://schemas.microsoft.com/office/drawing/2014/main" id="{1DE019C2-5A33-4AFD-8943-C97E61C49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349" name="Picture 348">
              <a:extLst>
                <a:ext uri="{FF2B5EF4-FFF2-40B4-BE49-F238E27FC236}">
                  <a16:creationId xmlns:a16="http://schemas.microsoft.com/office/drawing/2014/main" id="{F900411C-E88B-40F3-B560-16C454AC96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43E31083-B47D-48EB-9CA2-316DE5658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351" name="Picture 350">
              <a:extLst>
                <a:ext uri="{FF2B5EF4-FFF2-40B4-BE49-F238E27FC236}">
                  <a16:creationId xmlns:a16="http://schemas.microsoft.com/office/drawing/2014/main" id="{25220C6B-0D28-420F-B583-6DD42D7596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352" name="Picture 351">
              <a:extLst>
                <a:ext uri="{FF2B5EF4-FFF2-40B4-BE49-F238E27FC236}">
                  <a16:creationId xmlns:a16="http://schemas.microsoft.com/office/drawing/2014/main" id="{46078813-64AC-4DD4-8D3D-193DAF27A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353" name="Picture 352">
              <a:extLst>
                <a:ext uri="{FF2B5EF4-FFF2-40B4-BE49-F238E27FC236}">
                  <a16:creationId xmlns:a16="http://schemas.microsoft.com/office/drawing/2014/main" id="{837761F5-4F32-421B-A32D-72C0C606A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354" name="Picture 353">
              <a:extLst>
                <a:ext uri="{FF2B5EF4-FFF2-40B4-BE49-F238E27FC236}">
                  <a16:creationId xmlns:a16="http://schemas.microsoft.com/office/drawing/2014/main" id="{BB63E70C-8B0A-4EAA-BB93-7B67C988F9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355" name="Picture 354">
              <a:extLst>
                <a:ext uri="{FF2B5EF4-FFF2-40B4-BE49-F238E27FC236}">
                  <a16:creationId xmlns:a16="http://schemas.microsoft.com/office/drawing/2014/main" id="{82CE15B4-9840-44C8-9713-7DE8CA7BD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356" name="Picture 355">
              <a:extLst>
                <a:ext uri="{FF2B5EF4-FFF2-40B4-BE49-F238E27FC236}">
                  <a16:creationId xmlns:a16="http://schemas.microsoft.com/office/drawing/2014/main" id="{88A015C1-705B-4ACA-BA81-1895400AA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81284BD3-6393-496C-9705-E09FF759B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358" name="Picture 357">
              <a:extLst>
                <a:ext uri="{FF2B5EF4-FFF2-40B4-BE49-F238E27FC236}">
                  <a16:creationId xmlns:a16="http://schemas.microsoft.com/office/drawing/2014/main" id="{D046842B-0305-4699-B9A3-EA9B47ABA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359" name="Picture 358">
              <a:extLst>
                <a:ext uri="{FF2B5EF4-FFF2-40B4-BE49-F238E27FC236}">
                  <a16:creationId xmlns:a16="http://schemas.microsoft.com/office/drawing/2014/main" id="{071DB54B-F128-4C5F-AB3B-881BB16B5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360" name="Picture 359">
              <a:extLst>
                <a:ext uri="{FF2B5EF4-FFF2-40B4-BE49-F238E27FC236}">
                  <a16:creationId xmlns:a16="http://schemas.microsoft.com/office/drawing/2014/main" id="{5DBE303A-6BAC-4BF7-9503-017630E38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361" name="Picture 360">
              <a:extLst>
                <a:ext uri="{FF2B5EF4-FFF2-40B4-BE49-F238E27FC236}">
                  <a16:creationId xmlns:a16="http://schemas.microsoft.com/office/drawing/2014/main" id="{CFF31E34-E018-4A0D-A28B-C54489F90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362" name="Picture 361">
              <a:extLst>
                <a:ext uri="{FF2B5EF4-FFF2-40B4-BE49-F238E27FC236}">
                  <a16:creationId xmlns:a16="http://schemas.microsoft.com/office/drawing/2014/main" id="{630003FA-CF4E-465B-A015-9EB8BE70B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363" name="Picture 362">
              <a:extLst>
                <a:ext uri="{FF2B5EF4-FFF2-40B4-BE49-F238E27FC236}">
                  <a16:creationId xmlns:a16="http://schemas.microsoft.com/office/drawing/2014/main" id="{AB18FC08-71B9-4A22-8427-FC762C78A7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364" name="Picture 363">
              <a:extLst>
                <a:ext uri="{FF2B5EF4-FFF2-40B4-BE49-F238E27FC236}">
                  <a16:creationId xmlns:a16="http://schemas.microsoft.com/office/drawing/2014/main" id="{640A0266-C112-48B5-9111-E975B28B15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365" name="Picture 364">
              <a:extLst>
                <a:ext uri="{FF2B5EF4-FFF2-40B4-BE49-F238E27FC236}">
                  <a16:creationId xmlns:a16="http://schemas.microsoft.com/office/drawing/2014/main" id="{764D91B9-9366-4477-9A57-46A78DA61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pic>
        <p:nvPicPr>
          <p:cNvPr id="458" name="Picture 457">
            <a:extLst>
              <a:ext uri="{FF2B5EF4-FFF2-40B4-BE49-F238E27FC236}">
                <a16:creationId xmlns:a16="http://schemas.microsoft.com/office/drawing/2014/main" id="{D8420CA7-DB71-4735-8B1F-4AD8A0FBF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459289"/>
            <a:ext cx="200239" cy="300593"/>
          </a:xfrm>
          <a:prstGeom prst="rect">
            <a:avLst/>
          </a:prstGeom>
        </p:spPr>
      </p:pic>
      <p:pic>
        <p:nvPicPr>
          <p:cNvPr id="459" name="Picture 458">
            <a:extLst>
              <a:ext uri="{FF2B5EF4-FFF2-40B4-BE49-F238E27FC236}">
                <a16:creationId xmlns:a16="http://schemas.microsoft.com/office/drawing/2014/main" id="{1DFAB496-676B-49DD-9CFE-016083BAE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770202"/>
            <a:ext cx="200239" cy="300593"/>
          </a:xfrm>
          <a:prstGeom prst="rect">
            <a:avLst/>
          </a:prstGeom>
        </p:spPr>
      </p:pic>
      <p:pic>
        <p:nvPicPr>
          <p:cNvPr id="460" name="Picture 459">
            <a:extLst>
              <a:ext uri="{FF2B5EF4-FFF2-40B4-BE49-F238E27FC236}">
                <a16:creationId xmlns:a16="http://schemas.microsoft.com/office/drawing/2014/main" id="{F074FCA7-BFC5-4D3F-852F-DD2072CD0E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33938" y="3089275"/>
            <a:ext cx="200239" cy="300593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47A17968-5CC6-4A21-B203-F749249FD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8508" y="3396068"/>
            <a:ext cx="200239" cy="300593"/>
          </a:xfrm>
          <a:prstGeom prst="rect">
            <a:avLst/>
          </a:prstGeom>
        </p:spPr>
      </p:pic>
      <p:sp>
        <p:nvSpPr>
          <p:cNvPr id="440" name="TextBox 439">
            <a:extLst>
              <a:ext uri="{FF2B5EF4-FFF2-40B4-BE49-F238E27FC236}">
                <a16:creationId xmlns:a16="http://schemas.microsoft.com/office/drawing/2014/main" id="{59763B83-E149-43E1-A2C2-B036D9181447}"/>
              </a:ext>
            </a:extLst>
          </p:cNvPr>
          <p:cNvSpPr txBox="1"/>
          <p:nvPr/>
        </p:nvSpPr>
        <p:spPr>
          <a:xfrm>
            <a:off x="6296659" y="365546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Interactive Island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B0D69E1A-63F9-44C5-B4CE-AE5FF9C351A9}"/>
              </a:ext>
            </a:extLst>
          </p:cNvPr>
          <p:cNvGrpSpPr/>
          <p:nvPr/>
        </p:nvGrpSpPr>
        <p:grpSpPr>
          <a:xfrm>
            <a:off x="2170449" y="3836611"/>
            <a:ext cx="2102082" cy="1237372"/>
            <a:chOff x="4335173" y="1731635"/>
            <a:chExt cx="2102082" cy="1237372"/>
          </a:xfrm>
        </p:grpSpPr>
        <p:pic>
          <p:nvPicPr>
            <p:cNvPr id="470" name="Picture 469">
              <a:extLst>
                <a:ext uri="{FF2B5EF4-FFF2-40B4-BE49-F238E27FC236}">
                  <a16:creationId xmlns:a16="http://schemas.microsoft.com/office/drawing/2014/main" id="{5229A65F-E326-4A2E-B267-72EB86380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471" name="Picture 470">
              <a:extLst>
                <a:ext uri="{FF2B5EF4-FFF2-40B4-BE49-F238E27FC236}">
                  <a16:creationId xmlns:a16="http://schemas.microsoft.com/office/drawing/2014/main" id="{EF21D434-21CC-4D2E-9BDA-B33C58CCB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472" name="Picture 471">
              <a:extLst>
                <a:ext uri="{FF2B5EF4-FFF2-40B4-BE49-F238E27FC236}">
                  <a16:creationId xmlns:a16="http://schemas.microsoft.com/office/drawing/2014/main" id="{31F311D4-D57A-4448-B317-42C3545B7C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473" name="Picture 472">
              <a:extLst>
                <a:ext uri="{FF2B5EF4-FFF2-40B4-BE49-F238E27FC236}">
                  <a16:creationId xmlns:a16="http://schemas.microsoft.com/office/drawing/2014/main" id="{63445CB4-CC82-424F-BA1E-9C13873CB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474" name="Picture 473">
              <a:extLst>
                <a:ext uri="{FF2B5EF4-FFF2-40B4-BE49-F238E27FC236}">
                  <a16:creationId xmlns:a16="http://schemas.microsoft.com/office/drawing/2014/main" id="{5243D29F-6025-42D5-8BFD-A35DD66DA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475" name="Picture 474">
              <a:extLst>
                <a:ext uri="{FF2B5EF4-FFF2-40B4-BE49-F238E27FC236}">
                  <a16:creationId xmlns:a16="http://schemas.microsoft.com/office/drawing/2014/main" id="{909CFED7-76F7-4A66-AB3F-8E66633FFA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476" name="Picture 475">
              <a:extLst>
                <a:ext uri="{FF2B5EF4-FFF2-40B4-BE49-F238E27FC236}">
                  <a16:creationId xmlns:a16="http://schemas.microsoft.com/office/drawing/2014/main" id="{E261B35C-3308-4851-A1A7-52A493D25F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477" name="Picture 476">
              <a:extLst>
                <a:ext uri="{FF2B5EF4-FFF2-40B4-BE49-F238E27FC236}">
                  <a16:creationId xmlns:a16="http://schemas.microsoft.com/office/drawing/2014/main" id="{7FF9D45F-77D1-46B1-9BF2-150D4196F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478" name="Picture 477">
              <a:extLst>
                <a:ext uri="{FF2B5EF4-FFF2-40B4-BE49-F238E27FC236}">
                  <a16:creationId xmlns:a16="http://schemas.microsoft.com/office/drawing/2014/main" id="{9254C852-8A2A-4984-9709-7A00BEC87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479" name="Picture 478">
              <a:extLst>
                <a:ext uri="{FF2B5EF4-FFF2-40B4-BE49-F238E27FC236}">
                  <a16:creationId xmlns:a16="http://schemas.microsoft.com/office/drawing/2014/main" id="{289BEFFE-BF70-4727-98EF-5C9391B7E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480" name="Picture 479">
              <a:extLst>
                <a:ext uri="{FF2B5EF4-FFF2-40B4-BE49-F238E27FC236}">
                  <a16:creationId xmlns:a16="http://schemas.microsoft.com/office/drawing/2014/main" id="{6C1B09E5-546E-4A2F-964D-04CECD37BC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481" name="Picture 480">
              <a:extLst>
                <a:ext uri="{FF2B5EF4-FFF2-40B4-BE49-F238E27FC236}">
                  <a16:creationId xmlns:a16="http://schemas.microsoft.com/office/drawing/2014/main" id="{D72FB006-A420-47B7-B173-299AA107C2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482" name="Picture 481">
              <a:extLst>
                <a:ext uri="{FF2B5EF4-FFF2-40B4-BE49-F238E27FC236}">
                  <a16:creationId xmlns:a16="http://schemas.microsoft.com/office/drawing/2014/main" id="{F340A7D1-5D9C-4528-901B-68FDA515D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483" name="Picture 482">
              <a:extLst>
                <a:ext uri="{FF2B5EF4-FFF2-40B4-BE49-F238E27FC236}">
                  <a16:creationId xmlns:a16="http://schemas.microsoft.com/office/drawing/2014/main" id="{441CC6D9-0B5C-42F4-AE98-A2EF4C578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484" name="Picture 483">
              <a:extLst>
                <a:ext uri="{FF2B5EF4-FFF2-40B4-BE49-F238E27FC236}">
                  <a16:creationId xmlns:a16="http://schemas.microsoft.com/office/drawing/2014/main" id="{9CFEC2C0-D6C3-4A77-A36E-0BF454C271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485" name="Picture 484">
              <a:extLst>
                <a:ext uri="{FF2B5EF4-FFF2-40B4-BE49-F238E27FC236}">
                  <a16:creationId xmlns:a16="http://schemas.microsoft.com/office/drawing/2014/main" id="{977EE538-934B-4CE4-B2AF-DB22E73C70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486" name="Picture 485">
              <a:extLst>
                <a:ext uri="{FF2B5EF4-FFF2-40B4-BE49-F238E27FC236}">
                  <a16:creationId xmlns:a16="http://schemas.microsoft.com/office/drawing/2014/main" id="{726E4C4C-94DD-4131-B0CE-C803AB4DD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487" name="Picture 486">
              <a:extLst>
                <a:ext uri="{FF2B5EF4-FFF2-40B4-BE49-F238E27FC236}">
                  <a16:creationId xmlns:a16="http://schemas.microsoft.com/office/drawing/2014/main" id="{5626EB49-D110-4F29-ACA2-0ACFF5BDB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488" name="Picture 487">
              <a:extLst>
                <a:ext uri="{FF2B5EF4-FFF2-40B4-BE49-F238E27FC236}">
                  <a16:creationId xmlns:a16="http://schemas.microsoft.com/office/drawing/2014/main" id="{BF03DC5F-B650-436E-AE7F-72B10FE1B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489" name="Picture 488">
              <a:extLst>
                <a:ext uri="{FF2B5EF4-FFF2-40B4-BE49-F238E27FC236}">
                  <a16:creationId xmlns:a16="http://schemas.microsoft.com/office/drawing/2014/main" id="{4AE3E8D0-BF90-4DD2-90ED-05ACFEC104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490" name="Picture 489">
              <a:extLst>
                <a:ext uri="{FF2B5EF4-FFF2-40B4-BE49-F238E27FC236}">
                  <a16:creationId xmlns:a16="http://schemas.microsoft.com/office/drawing/2014/main" id="{9C846869-88B8-46CC-B970-D4F56D98AA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491" name="Picture 490">
              <a:extLst>
                <a:ext uri="{FF2B5EF4-FFF2-40B4-BE49-F238E27FC236}">
                  <a16:creationId xmlns:a16="http://schemas.microsoft.com/office/drawing/2014/main" id="{BDBA17B6-C0ED-47E6-A6C7-571E2417B4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492" name="Picture 491">
              <a:extLst>
                <a:ext uri="{FF2B5EF4-FFF2-40B4-BE49-F238E27FC236}">
                  <a16:creationId xmlns:a16="http://schemas.microsoft.com/office/drawing/2014/main" id="{6AD5DB67-FC1E-46B8-A469-41FC5AB74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493" name="Picture 492">
              <a:extLst>
                <a:ext uri="{FF2B5EF4-FFF2-40B4-BE49-F238E27FC236}">
                  <a16:creationId xmlns:a16="http://schemas.microsoft.com/office/drawing/2014/main" id="{C2447166-A2CE-4C82-B931-164C211C5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494" name="Picture 493">
              <a:extLst>
                <a:ext uri="{FF2B5EF4-FFF2-40B4-BE49-F238E27FC236}">
                  <a16:creationId xmlns:a16="http://schemas.microsoft.com/office/drawing/2014/main" id="{5947FF25-92E5-462B-830E-B2F523959A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495" name="Picture 494">
              <a:extLst>
                <a:ext uri="{FF2B5EF4-FFF2-40B4-BE49-F238E27FC236}">
                  <a16:creationId xmlns:a16="http://schemas.microsoft.com/office/drawing/2014/main" id="{932A2310-8AB7-49BF-AF1E-88DC6C8452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496" name="Picture 495">
              <a:extLst>
                <a:ext uri="{FF2B5EF4-FFF2-40B4-BE49-F238E27FC236}">
                  <a16:creationId xmlns:a16="http://schemas.microsoft.com/office/drawing/2014/main" id="{399E2E63-411D-4828-A7DD-6CC6166CBA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497" name="Picture 496">
              <a:extLst>
                <a:ext uri="{FF2B5EF4-FFF2-40B4-BE49-F238E27FC236}">
                  <a16:creationId xmlns:a16="http://schemas.microsoft.com/office/drawing/2014/main" id="{3D337AFE-83C9-4473-A61A-714B3C2F6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498" name="Picture 497">
              <a:extLst>
                <a:ext uri="{FF2B5EF4-FFF2-40B4-BE49-F238E27FC236}">
                  <a16:creationId xmlns:a16="http://schemas.microsoft.com/office/drawing/2014/main" id="{B30B8FC5-2AAA-42F7-969C-25CD840730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499" name="Picture 498">
              <a:extLst>
                <a:ext uri="{FF2B5EF4-FFF2-40B4-BE49-F238E27FC236}">
                  <a16:creationId xmlns:a16="http://schemas.microsoft.com/office/drawing/2014/main" id="{0FC78D3A-224A-486D-AE76-F766A76C4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500" name="Picture 499">
              <a:extLst>
                <a:ext uri="{FF2B5EF4-FFF2-40B4-BE49-F238E27FC236}">
                  <a16:creationId xmlns:a16="http://schemas.microsoft.com/office/drawing/2014/main" id="{500C365D-35C4-48F4-9613-0E4AC7BA58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501" name="Picture 500">
              <a:extLst>
                <a:ext uri="{FF2B5EF4-FFF2-40B4-BE49-F238E27FC236}">
                  <a16:creationId xmlns:a16="http://schemas.microsoft.com/office/drawing/2014/main" id="{55860EA5-1996-402A-B235-2AB6CB747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502" name="Picture 501">
              <a:extLst>
                <a:ext uri="{FF2B5EF4-FFF2-40B4-BE49-F238E27FC236}">
                  <a16:creationId xmlns:a16="http://schemas.microsoft.com/office/drawing/2014/main" id="{2436376E-F0D7-4814-815C-5A50948CC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503" name="Picture 502">
              <a:extLst>
                <a:ext uri="{FF2B5EF4-FFF2-40B4-BE49-F238E27FC236}">
                  <a16:creationId xmlns:a16="http://schemas.microsoft.com/office/drawing/2014/main" id="{066AB764-5876-42AE-8ADF-7ADD5926C0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504" name="Picture 503">
              <a:extLst>
                <a:ext uri="{FF2B5EF4-FFF2-40B4-BE49-F238E27FC236}">
                  <a16:creationId xmlns:a16="http://schemas.microsoft.com/office/drawing/2014/main" id="{C861CD5F-3DB9-4E03-93D3-7C0449DF78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505" name="Picture 504">
              <a:extLst>
                <a:ext uri="{FF2B5EF4-FFF2-40B4-BE49-F238E27FC236}">
                  <a16:creationId xmlns:a16="http://schemas.microsoft.com/office/drawing/2014/main" id="{A8FB0256-8C5A-478B-8840-947E76AFC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506" name="Picture 505">
              <a:extLst>
                <a:ext uri="{FF2B5EF4-FFF2-40B4-BE49-F238E27FC236}">
                  <a16:creationId xmlns:a16="http://schemas.microsoft.com/office/drawing/2014/main" id="{AE7E5DA6-5B1E-4A76-B7CB-89A947598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507" name="Picture 506">
              <a:extLst>
                <a:ext uri="{FF2B5EF4-FFF2-40B4-BE49-F238E27FC236}">
                  <a16:creationId xmlns:a16="http://schemas.microsoft.com/office/drawing/2014/main" id="{E6AC22B3-3842-4F14-BB71-03FE95E21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508" name="Picture 507">
              <a:extLst>
                <a:ext uri="{FF2B5EF4-FFF2-40B4-BE49-F238E27FC236}">
                  <a16:creationId xmlns:a16="http://schemas.microsoft.com/office/drawing/2014/main" id="{7720D1ED-A6C8-4F67-91E1-64A1B18C6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509" name="Picture 508">
              <a:extLst>
                <a:ext uri="{FF2B5EF4-FFF2-40B4-BE49-F238E27FC236}">
                  <a16:creationId xmlns:a16="http://schemas.microsoft.com/office/drawing/2014/main" id="{B4CB306B-2AAF-45FC-8354-49A0E20DF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E42DB1-0E3A-46F6-B1D9-3747B67D5FEA}"/>
              </a:ext>
            </a:extLst>
          </p:cNvPr>
          <p:cNvGrpSpPr/>
          <p:nvPr/>
        </p:nvGrpSpPr>
        <p:grpSpPr>
          <a:xfrm>
            <a:off x="6449443" y="4110939"/>
            <a:ext cx="1510626" cy="1098675"/>
            <a:chOff x="6232872" y="3916385"/>
            <a:chExt cx="1510626" cy="1098675"/>
          </a:xfrm>
        </p:grpSpPr>
        <p:sp>
          <p:nvSpPr>
            <p:cNvPr id="439" name="Rounded Rectangle 167">
              <a:extLst>
                <a:ext uri="{FF2B5EF4-FFF2-40B4-BE49-F238E27FC236}">
                  <a16:creationId xmlns:a16="http://schemas.microsoft.com/office/drawing/2014/main" id="{C12B8191-CD10-4B87-97C2-6BE7FA024EA5}"/>
                </a:ext>
              </a:extLst>
            </p:cNvPr>
            <p:cNvSpPr/>
            <p:nvPr/>
          </p:nvSpPr>
          <p:spPr>
            <a:xfrm>
              <a:off x="6232872" y="3916385"/>
              <a:ext cx="1510626" cy="109867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0" name="Picture 509">
              <a:extLst>
                <a:ext uri="{FF2B5EF4-FFF2-40B4-BE49-F238E27FC236}">
                  <a16:creationId xmlns:a16="http://schemas.microsoft.com/office/drawing/2014/main" id="{91EC0185-84C9-4EDD-9DEE-2DBB582AF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382524" y="4030845"/>
              <a:ext cx="271663" cy="407813"/>
            </a:xfrm>
            <a:prstGeom prst="rect">
              <a:avLst/>
            </a:prstGeom>
          </p:spPr>
        </p:pic>
        <p:pic>
          <p:nvPicPr>
            <p:cNvPr id="511" name="Picture 510">
              <a:extLst>
                <a:ext uri="{FF2B5EF4-FFF2-40B4-BE49-F238E27FC236}">
                  <a16:creationId xmlns:a16="http://schemas.microsoft.com/office/drawing/2014/main" id="{4436C899-1BC6-419E-8E3A-B0C8A97DA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688014" y="4238534"/>
              <a:ext cx="271663" cy="407813"/>
            </a:xfrm>
            <a:prstGeom prst="rect">
              <a:avLst/>
            </a:prstGeom>
          </p:spPr>
        </p:pic>
        <p:pic>
          <p:nvPicPr>
            <p:cNvPr id="512" name="Picture 511">
              <a:extLst>
                <a:ext uri="{FF2B5EF4-FFF2-40B4-BE49-F238E27FC236}">
                  <a16:creationId xmlns:a16="http://schemas.microsoft.com/office/drawing/2014/main" id="{9068D59C-37DA-4B9F-9C06-D1E47E868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406668" y="4477246"/>
              <a:ext cx="271663" cy="407813"/>
            </a:xfrm>
            <a:prstGeom prst="rect">
              <a:avLst/>
            </a:prstGeom>
          </p:spPr>
        </p:pic>
        <p:pic>
          <p:nvPicPr>
            <p:cNvPr id="513" name="Picture 512">
              <a:extLst>
                <a:ext uri="{FF2B5EF4-FFF2-40B4-BE49-F238E27FC236}">
                  <a16:creationId xmlns:a16="http://schemas.microsoft.com/office/drawing/2014/main" id="{A662CD9D-48B0-4488-8DF2-A611D95DF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465722"/>
              <a:ext cx="271663" cy="407813"/>
            </a:xfrm>
            <a:prstGeom prst="rect">
              <a:avLst/>
            </a:prstGeom>
          </p:spPr>
        </p:pic>
        <p:pic>
          <p:nvPicPr>
            <p:cNvPr id="514" name="Picture 513">
              <a:extLst>
                <a:ext uri="{FF2B5EF4-FFF2-40B4-BE49-F238E27FC236}">
                  <a16:creationId xmlns:a16="http://schemas.microsoft.com/office/drawing/2014/main" id="{DAC00F60-2604-4860-8794-D75C89B0D3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027317"/>
              <a:ext cx="271663" cy="407813"/>
            </a:xfrm>
            <a:prstGeom prst="rect">
              <a:avLst/>
            </a:prstGeom>
          </p:spPr>
        </p:pic>
      </p:grpSp>
      <p:pic>
        <p:nvPicPr>
          <p:cNvPr id="515" name="Picture 514">
            <a:extLst>
              <a:ext uri="{FF2B5EF4-FFF2-40B4-BE49-F238E27FC236}">
                <a16:creationId xmlns:a16="http://schemas.microsoft.com/office/drawing/2014/main" id="{614E6B67-44AB-4AB7-AA68-E8A30C097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2915468"/>
            <a:ext cx="242778" cy="364452"/>
          </a:xfrm>
          <a:prstGeom prst="rect">
            <a:avLst/>
          </a:prstGeom>
        </p:spPr>
      </p:pic>
      <p:pic>
        <p:nvPicPr>
          <p:cNvPr id="516" name="Picture 515">
            <a:extLst>
              <a:ext uri="{FF2B5EF4-FFF2-40B4-BE49-F238E27FC236}">
                <a16:creationId xmlns:a16="http://schemas.microsoft.com/office/drawing/2014/main" id="{30E8EE78-FA0C-45DA-BDF4-616BC2881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2915468"/>
            <a:ext cx="242778" cy="364452"/>
          </a:xfrm>
          <a:prstGeom prst="rect">
            <a:avLst/>
          </a:prstGeom>
        </p:spPr>
      </p:pic>
      <p:pic>
        <p:nvPicPr>
          <p:cNvPr id="517" name="Picture 516">
            <a:extLst>
              <a:ext uri="{FF2B5EF4-FFF2-40B4-BE49-F238E27FC236}">
                <a16:creationId xmlns:a16="http://schemas.microsoft.com/office/drawing/2014/main" id="{1A8CAFE0-9FB2-40D4-B153-00AC4A45C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3366059"/>
            <a:ext cx="242778" cy="364452"/>
          </a:xfrm>
          <a:prstGeom prst="rect">
            <a:avLst/>
          </a:prstGeom>
        </p:spPr>
      </p:pic>
      <p:pic>
        <p:nvPicPr>
          <p:cNvPr id="518" name="Picture 517">
            <a:extLst>
              <a:ext uri="{FF2B5EF4-FFF2-40B4-BE49-F238E27FC236}">
                <a16:creationId xmlns:a16="http://schemas.microsoft.com/office/drawing/2014/main" id="{7D022A5F-3E32-4DA4-B881-58ADDBF56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3366059"/>
            <a:ext cx="242778" cy="364452"/>
          </a:xfrm>
          <a:prstGeom prst="rect">
            <a:avLst/>
          </a:prstGeom>
        </p:spPr>
      </p:pic>
      <p:pic>
        <p:nvPicPr>
          <p:cNvPr id="519" name="Picture 518">
            <a:extLst>
              <a:ext uri="{FF2B5EF4-FFF2-40B4-BE49-F238E27FC236}">
                <a16:creationId xmlns:a16="http://schemas.microsoft.com/office/drawing/2014/main" id="{9D07041A-8AF8-4147-98B0-557D66E32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414023" y="2915468"/>
            <a:ext cx="242778" cy="3644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B1697-50BF-41A7-8EED-7717AC71E9C5}"/>
              </a:ext>
            </a:extLst>
          </p:cNvPr>
          <p:cNvSpPr txBox="1"/>
          <p:nvPr/>
        </p:nvSpPr>
        <p:spPr>
          <a:xfrm>
            <a:off x="8420210" y="1281606"/>
            <a:ext cx="2745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4 </a:t>
            </a:r>
            <a:r>
              <a:rPr lang="nl-BE" dirty="0" err="1"/>
              <a:t>nodes</a:t>
            </a:r>
            <a:endParaRPr lang="nl-BE" dirty="0"/>
          </a:p>
          <a:p>
            <a:r>
              <a:rPr lang="nl-BE" dirty="0"/>
              <a:t>16 Nvidia A100 80GB</a:t>
            </a:r>
          </a:p>
          <a:p>
            <a:r>
              <a:rPr lang="nl-BE" dirty="0"/>
              <a:t>512 GB 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ACA7F-77D4-4CAB-A9ED-01B26462EB3E}"/>
              </a:ext>
            </a:extLst>
          </p:cNvPr>
          <p:cNvSpPr txBox="1"/>
          <p:nvPr/>
        </p:nvSpPr>
        <p:spPr>
          <a:xfrm>
            <a:off x="6309989" y="5284139"/>
            <a:ext cx="330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</a:t>
            </a:r>
            <a:r>
              <a:rPr lang="nl-BE" dirty="0" err="1"/>
              <a:t>nodes</a:t>
            </a:r>
            <a:endParaRPr lang="nl-BE" dirty="0"/>
          </a:p>
          <a:p>
            <a:r>
              <a:rPr lang="nl-BE" dirty="0"/>
              <a:t>5 Nvidia A100 80 GB RAM</a:t>
            </a:r>
          </a:p>
          <a:p>
            <a:r>
              <a:rPr lang="nl-BE" dirty="0"/>
              <a:t>512GB RAM</a:t>
            </a:r>
          </a:p>
        </p:txBody>
      </p:sp>
      <p:pic>
        <p:nvPicPr>
          <p:cNvPr id="229" name="Picture 2" descr="iOS icon">
            <a:extLst>
              <a:ext uri="{FF2B5EF4-FFF2-40B4-BE49-F238E27FC236}">
                <a16:creationId xmlns:a16="http://schemas.microsoft.com/office/drawing/2014/main" id="{6CD59451-11A3-49F7-8853-9B5FA8B09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804" y="4258222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 descr="iOS icon">
            <a:extLst>
              <a:ext uri="{FF2B5EF4-FFF2-40B4-BE49-F238E27FC236}">
                <a16:creationId xmlns:a16="http://schemas.microsoft.com/office/drawing/2014/main" id="{CB1596A8-1B05-4C1C-8933-44C167828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198" y="4878756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 descr="iOS icon">
            <a:extLst>
              <a:ext uri="{FF2B5EF4-FFF2-40B4-BE49-F238E27FC236}">
                <a16:creationId xmlns:a16="http://schemas.microsoft.com/office/drawing/2014/main" id="{F954DC30-147F-4BB4-86A4-51F59737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784" y="4595929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 descr="iOS icon">
            <a:extLst>
              <a:ext uri="{FF2B5EF4-FFF2-40B4-BE49-F238E27FC236}">
                <a16:creationId xmlns:a16="http://schemas.microsoft.com/office/drawing/2014/main" id="{0C72516C-3CD4-4A2C-AA35-D51182889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399" y="4884185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918415D6-8653-4363-A131-F410404EE8DB}"/>
              </a:ext>
            </a:extLst>
          </p:cNvPr>
          <p:cNvSpPr txBox="1"/>
          <p:nvPr/>
        </p:nvSpPr>
        <p:spPr>
          <a:xfrm>
            <a:off x="2750483" y="1490409"/>
            <a:ext cx="2843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172 </a:t>
            </a:r>
            <a:r>
              <a:rPr lang="nl-BE" dirty="0" err="1"/>
              <a:t>nodes</a:t>
            </a:r>
            <a:r>
              <a:rPr lang="nl-BE" dirty="0"/>
              <a:t> (12384 cores)</a:t>
            </a:r>
          </a:p>
          <a:p>
            <a:r>
              <a:rPr lang="nl-BE" dirty="0"/>
              <a:t>72 </a:t>
            </a:r>
            <a:r>
              <a:rPr lang="nl-BE" dirty="0" err="1"/>
              <a:t>core</a:t>
            </a:r>
            <a:r>
              <a:rPr lang="nl-BE" dirty="0"/>
              <a:t>/node</a:t>
            </a:r>
          </a:p>
          <a:p>
            <a:r>
              <a:rPr lang="nl-BE" dirty="0"/>
              <a:t>256 GB Ram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D6906E3-0A41-4A5E-A892-E93706ECDC1E}"/>
              </a:ext>
            </a:extLst>
          </p:cNvPr>
          <p:cNvSpPr txBox="1"/>
          <p:nvPr/>
        </p:nvSpPr>
        <p:spPr>
          <a:xfrm>
            <a:off x="304494" y="5214039"/>
            <a:ext cx="4484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Network:</a:t>
            </a:r>
          </a:p>
          <a:p>
            <a:r>
              <a:rPr lang="nl-BE" dirty="0"/>
              <a:t>IB HDR100</a:t>
            </a:r>
          </a:p>
          <a:p>
            <a:r>
              <a:rPr lang="nl-BE" dirty="0"/>
              <a:t>1.5:1 </a:t>
            </a:r>
            <a:r>
              <a:rPr lang="nl-BE" dirty="0" err="1"/>
              <a:t>blocking</a:t>
            </a:r>
            <a:r>
              <a:rPr lang="nl-BE" dirty="0"/>
              <a:t> factor, Island 3456 cores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0602A07-9A26-4843-9C3F-A5E1F4354F3C}"/>
              </a:ext>
            </a:extLst>
          </p:cNvPr>
          <p:cNvSpPr txBox="1"/>
          <p:nvPr/>
        </p:nvSpPr>
        <p:spPr>
          <a:xfrm>
            <a:off x="10121878" y="2623701"/>
            <a:ext cx="231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</a:t>
            </a:r>
            <a:r>
              <a:rPr lang="nl-BE" dirty="0" err="1"/>
              <a:t>nodes</a:t>
            </a:r>
            <a:endParaRPr lang="nl-BE" dirty="0"/>
          </a:p>
          <a:p>
            <a:r>
              <a:rPr lang="nl-BE" dirty="0"/>
              <a:t>2 TB RAM</a:t>
            </a:r>
          </a:p>
        </p:txBody>
      </p:sp>
      <p:pic>
        <p:nvPicPr>
          <p:cNvPr id="192" name="Picture 2" descr="iOS icon">
            <a:extLst>
              <a:ext uri="{FF2B5EF4-FFF2-40B4-BE49-F238E27FC236}">
                <a16:creationId xmlns:a16="http://schemas.microsoft.com/office/drawing/2014/main" id="{B23D3A8B-A0D4-4048-B697-83306CF05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037" y="4248637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tar: 10 Points 4">
            <a:extLst>
              <a:ext uri="{FF2B5EF4-FFF2-40B4-BE49-F238E27FC236}">
                <a16:creationId xmlns:a16="http://schemas.microsoft.com/office/drawing/2014/main" id="{A4710C33-8CDE-4A5D-A699-378722ACE64E}"/>
              </a:ext>
            </a:extLst>
          </p:cNvPr>
          <p:cNvSpPr/>
          <p:nvPr/>
        </p:nvSpPr>
        <p:spPr>
          <a:xfrm>
            <a:off x="5328508" y="1360474"/>
            <a:ext cx="866259" cy="946215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+150%</a:t>
            </a:r>
          </a:p>
        </p:txBody>
      </p:sp>
      <p:sp>
        <p:nvSpPr>
          <p:cNvPr id="181" name="Star: 10 Points 180">
            <a:extLst>
              <a:ext uri="{FF2B5EF4-FFF2-40B4-BE49-F238E27FC236}">
                <a16:creationId xmlns:a16="http://schemas.microsoft.com/office/drawing/2014/main" id="{2029C242-4CB4-4729-8ADD-5DBDB67C233F}"/>
              </a:ext>
            </a:extLst>
          </p:cNvPr>
          <p:cNvSpPr/>
          <p:nvPr/>
        </p:nvSpPr>
        <p:spPr>
          <a:xfrm>
            <a:off x="10412774" y="643130"/>
            <a:ext cx="866259" cy="946215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+70%</a:t>
            </a:r>
          </a:p>
        </p:txBody>
      </p:sp>
      <p:sp>
        <p:nvSpPr>
          <p:cNvPr id="182" name="Star: 10 Points 181">
            <a:extLst>
              <a:ext uri="{FF2B5EF4-FFF2-40B4-BE49-F238E27FC236}">
                <a16:creationId xmlns:a16="http://schemas.microsoft.com/office/drawing/2014/main" id="{17280BDE-8061-4CFC-840D-2183B29BE862}"/>
              </a:ext>
            </a:extLst>
          </p:cNvPr>
          <p:cNvSpPr/>
          <p:nvPr/>
        </p:nvSpPr>
        <p:spPr>
          <a:xfrm>
            <a:off x="8613119" y="4468267"/>
            <a:ext cx="1019506" cy="946215"/>
          </a:xfrm>
          <a:prstGeom prst="star10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Nieuw</a:t>
            </a:r>
          </a:p>
        </p:txBody>
      </p:sp>
      <p:sp>
        <p:nvSpPr>
          <p:cNvPr id="183" name="Star: 10 Points 182">
            <a:extLst>
              <a:ext uri="{FF2B5EF4-FFF2-40B4-BE49-F238E27FC236}">
                <a16:creationId xmlns:a16="http://schemas.microsoft.com/office/drawing/2014/main" id="{C7C5355C-AAC1-4F11-B0C3-41AACEF6D05A}"/>
              </a:ext>
            </a:extLst>
          </p:cNvPr>
          <p:cNvSpPr/>
          <p:nvPr/>
        </p:nvSpPr>
        <p:spPr>
          <a:xfrm>
            <a:off x="10790968" y="3152539"/>
            <a:ext cx="866259" cy="946215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+130%</a:t>
            </a:r>
          </a:p>
        </p:txBody>
      </p:sp>
      <p:sp>
        <p:nvSpPr>
          <p:cNvPr id="184" name="Titel 1">
            <a:extLst>
              <a:ext uri="{FF2B5EF4-FFF2-40B4-BE49-F238E27FC236}">
                <a16:creationId xmlns:a16="http://schemas.microsoft.com/office/drawing/2014/main" id="{6F35D879-8602-4DC6-871B-E89113F304F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>
                <a:solidFill>
                  <a:srgbClr val="4E5865"/>
                </a:solidFill>
                <a:ea typeface="新細明體"/>
              </a:rPr>
              <a:t>Hardware - Overview</a:t>
            </a:r>
            <a:endParaRPr lang="nl-BE" dirty="0">
              <a:solidFill>
                <a:srgbClr val="4E58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68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Software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0552" y="3904883"/>
            <a:ext cx="11513511" cy="2530189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en-US" sz="2400" dirty="0">
                <a:solidFill>
                  <a:srgbClr val="4E5865"/>
                </a:solidFill>
                <a:ea typeface="新細明體"/>
              </a:rPr>
              <a:t>Default toolchain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version:</a:t>
            </a:r>
            <a:r>
              <a:rPr lang="en-US" sz="2400" dirty="0">
                <a:solidFill>
                  <a:srgbClr val="4E5865"/>
                </a:solidFill>
                <a:ea typeface="新細明體"/>
              </a:rPr>
              <a:t> 2021a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:</a:t>
            </a:r>
            <a:endParaRPr lang="nl-NL" dirty="0"/>
          </a:p>
          <a:p>
            <a:pPr marL="857250" lvl="2" indent="0">
              <a:buNone/>
            </a:pPr>
            <a:r>
              <a:rPr lang="nl-BE" dirty="0">
                <a:solidFill>
                  <a:srgbClr val="4E5865"/>
                </a:solidFill>
                <a:ea typeface="新細明體"/>
              </a:rPr>
              <a:t>    /apps/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leuven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/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icelake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all</a:t>
            </a:r>
            <a:endParaRPr lang="en-US" dirty="0" err="1">
              <a:ea typeface="+mn-lt"/>
              <a:cs typeface="+mn-lt"/>
            </a:endParaRPr>
          </a:p>
          <a:p>
            <a:pPr marL="857250" lvl="2" indent="0">
              <a:buNone/>
            </a:pPr>
            <a:r>
              <a:rPr lang="nl-BE" dirty="0">
                <a:solidFill>
                  <a:srgbClr val="4E5865"/>
                </a:solidFill>
                <a:ea typeface="新細明體"/>
              </a:rPr>
              <a:t>    /apps/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leuven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/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icelake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/2021a/software</a:t>
            </a:r>
            <a:endParaRPr lang="en-US" dirty="0"/>
          </a:p>
          <a:p>
            <a:pPr marL="742950" lvl="1" indent="-342900">
              <a:buBlip>
                <a:blip r:embed="rId2"/>
              </a:buBlip>
            </a:pPr>
            <a:r>
              <a:rPr lang="en-US" dirty="0" err="1">
                <a:solidFill>
                  <a:srgbClr val="4E5865"/>
                </a:solidFill>
                <a:ea typeface="新細明體"/>
              </a:rPr>
              <a:t>foss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/2021a: GCC 10.3.0 + 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Open MPI 4.1.1 + ...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intel/2021a: Intel</a:t>
            </a:r>
            <a:r>
              <a:rPr lang="en-US" sz="2400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  <a:cs typeface="+mn-lt"/>
              </a:rPr>
              <a:t>compilers 2021.2.0 + Intel MPI 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2021.6.0 + ...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sz="2400" dirty="0">
                <a:solidFill>
                  <a:srgbClr val="4E5865"/>
                </a:solidFill>
                <a:ea typeface="+mn-lt"/>
                <a:cs typeface="+mn-lt"/>
              </a:rPr>
              <a:t>Current installed software : </a:t>
            </a:r>
            <a:r>
              <a:rPr lang="en-US" sz="2400" i="1" dirty="0">
                <a:solidFill>
                  <a:srgbClr val="4E5865"/>
                </a:solidFill>
                <a:ea typeface="+mn-lt"/>
                <a:cs typeface="+mn-lt"/>
              </a:rPr>
              <a:t>module </a:t>
            </a:r>
            <a:r>
              <a:rPr lang="en-US" i="1" dirty="0">
                <a:solidFill>
                  <a:srgbClr val="4E5865"/>
                </a:solidFill>
                <a:ea typeface="+mn-lt"/>
                <a:cs typeface="+mn-lt"/>
              </a:rPr>
              <a:t>avail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 or </a:t>
            </a:r>
            <a:r>
              <a:rPr lang="en-US" i="1" dirty="0">
                <a:solidFill>
                  <a:srgbClr val="4E5865"/>
                </a:solidFill>
                <a:ea typeface="+mn-lt"/>
                <a:cs typeface="+mn-lt"/>
              </a:rPr>
              <a:t>module spider</a:t>
            </a:r>
            <a:endParaRPr lang="nl-BE" sz="2400" i="1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13</a:t>
            </a:fld>
            <a:endParaRPr lang="en-US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8D20C998-610D-B876-281A-6C43A30A6002}"/>
              </a:ext>
            </a:extLst>
          </p:cNvPr>
          <p:cNvSpPr txBox="1">
            <a:spLocks/>
          </p:cNvSpPr>
          <p:nvPr/>
        </p:nvSpPr>
        <p:spPr>
          <a:xfrm>
            <a:off x="244802" y="2037142"/>
            <a:ext cx="11513511" cy="16387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altLang="zh-TW">
                <a:solidFill>
                  <a:srgbClr val="4E5865"/>
                </a:solidFill>
                <a:ea typeface="新細明體"/>
              </a:rPr>
              <a:t>Rocky Linux release 8.6 (Green Obsidian)</a:t>
            </a:r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Kernel 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4.18.0-372.9.1.el8.x86_64</a:t>
            </a:r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glibc-2.28-189.1.el8.x86_64</a:t>
            </a: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08CEB907-4C46-761F-BB2B-9CADF539A4A2}"/>
              </a:ext>
            </a:extLst>
          </p:cNvPr>
          <p:cNvSpPr txBox="1"/>
          <p:nvPr/>
        </p:nvSpPr>
        <p:spPr>
          <a:xfrm>
            <a:off x="80513" y="34377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b="1" dirty="0">
                <a:solidFill>
                  <a:srgbClr val="4E5865"/>
                </a:solidFill>
                <a:cs typeface="Arial"/>
              </a:rPr>
              <a:t>Modules</a:t>
            </a:r>
            <a:r>
              <a:rPr lang="en-US" b="1" dirty="0">
                <a:cs typeface="Arial"/>
              </a:rPr>
              <a:t>​</a:t>
            </a:r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D3321BEE-9D5E-DFE5-FC04-0CAEE4EFBA7D}"/>
              </a:ext>
            </a:extLst>
          </p:cNvPr>
          <p:cNvSpPr txBox="1"/>
          <p:nvPr/>
        </p:nvSpPr>
        <p:spPr>
          <a:xfrm>
            <a:off x="37381" y="15757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b="1" dirty="0">
                <a:solidFill>
                  <a:srgbClr val="4E5865"/>
                </a:solidFill>
                <a:cs typeface="Arial"/>
              </a:rPr>
              <a:t>Operating system</a:t>
            </a:r>
            <a:endParaRPr lang="en-US" b="1">
              <a:solidFill>
                <a:srgbClr val="333639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8153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Software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14</a:t>
            </a:fld>
            <a:endParaRPr lang="en-US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1874246-9C26-B641-1FC3-B3A10EC38481}"/>
              </a:ext>
            </a:extLst>
          </p:cNvPr>
          <p:cNvSpPr txBox="1">
            <a:spLocks/>
          </p:cNvSpPr>
          <p:nvPr/>
        </p:nvSpPr>
        <p:spPr>
          <a:xfrm>
            <a:off x="-382783" y="2107114"/>
            <a:ext cx="12017207" cy="391138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0150" lvl="2">
              <a:buBlip>
                <a:blip r:embed="rId2"/>
              </a:buBlip>
            </a:pPr>
            <a:r>
              <a:rPr lang="en-US" sz="2400" dirty="0">
                <a:solidFill>
                  <a:srgbClr val="4E5865"/>
                </a:solidFill>
                <a:ea typeface="新細明體"/>
              </a:rPr>
              <a:t> Recompile your code on a </a:t>
            </a:r>
            <a:r>
              <a:rPr lang="en-US" sz="2400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sz="2400" dirty="0">
                <a:solidFill>
                  <a:srgbClr val="4E5865"/>
                </a:solidFill>
                <a:ea typeface="新細明體"/>
              </a:rPr>
              <a:t> node with the 2021a toolchains.</a:t>
            </a:r>
            <a:br>
              <a:rPr lang="en-US" sz="2400" dirty="0">
                <a:solidFill>
                  <a:srgbClr val="4E5865"/>
                </a:solidFill>
                <a:ea typeface="新細明體"/>
              </a:rPr>
            </a:br>
            <a:r>
              <a:rPr lang="en-US" sz="2400" dirty="0">
                <a:solidFill>
                  <a:srgbClr val="4E5865"/>
                </a:solidFill>
                <a:ea typeface="新細明體"/>
              </a:rPr>
              <a:t> This also applies to Conda packages with compile steps.</a:t>
            </a:r>
            <a:endParaRPr lang="en-US" sz="2400" dirty="0">
              <a:ea typeface="+mn-lt"/>
              <a:cs typeface="+mn-lt"/>
            </a:endParaRPr>
          </a:p>
          <a:p>
            <a:pPr marL="1200150" lvl="2">
              <a:buFont typeface="Arial" panose="020B0604020202020204" pitchFamily="34" charset="0"/>
              <a:buBlip>
                <a:blip r:embed="rId2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1200150" lvl="2">
              <a:buBlip>
                <a:blip r:embed="rId2"/>
              </a:buBlip>
            </a:pPr>
            <a:r>
              <a:rPr lang="en-US" sz="2400" dirty="0">
                <a:solidFill>
                  <a:srgbClr val="4E5865"/>
                </a:solidFill>
                <a:ea typeface="新細明體"/>
              </a:rPr>
              <a:t> Currently there is no default Python interpreter:</a:t>
            </a:r>
            <a:br>
              <a:rPr lang="en-US" sz="2400" dirty="0">
                <a:solidFill>
                  <a:srgbClr val="4E5865"/>
                </a:solidFill>
                <a:ea typeface="新細明體"/>
              </a:rPr>
            </a:br>
            <a:r>
              <a:rPr lang="en-US" sz="2400" dirty="0">
                <a:solidFill>
                  <a:srgbClr val="4E5865"/>
                </a:solidFill>
                <a:ea typeface="新細明體"/>
              </a:rPr>
              <a:t> /</a:t>
            </a:r>
            <a:r>
              <a:rPr lang="en-US" sz="2400" dirty="0" err="1">
                <a:solidFill>
                  <a:srgbClr val="4E5865"/>
                </a:solidFill>
                <a:ea typeface="新細明體"/>
              </a:rPr>
              <a:t>usr</a:t>
            </a:r>
            <a:r>
              <a:rPr lang="en-US" sz="2400" dirty="0">
                <a:solidFill>
                  <a:srgbClr val="4E5865"/>
                </a:solidFill>
                <a:ea typeface="新細明體"/>
              </a:rPr>
              <a:t>/bin/python     --&gt;   not present</a:t>
            </a:r>
            <a:br>
              <a:rPr lang="en-US" sz="2400" dirty="0">
                <a:ea typeface="新細明體"/>
              </a:rPr>
            </a:br>
            <a:r>
              <a:rPr lang="en-US" sz="2400" dirty="0">
                <a:solidFill>
                  <a:srgbClr val="4E5865"/>
                </a:solidFill>
                <a:ea typeface="新細明體"/>
              </a:rPr>
              <a:t> /</a:t>
            </a:r>
            <a:r>
              <a:rPr lang="en-US" sz="2400" dirty="0" err="1">
                <a:solidFill>
                  <a:srgbClr val="4E5865"/>
                </a:solidFill>
                <a:ea typeface="新細明體"/>
              </a:rPr>
              <a:t>usr</a:t>
            </a:r>
            <a:r>
              <a:rPr lang="en-US" sz="2400" dirty="0">
                <a:solidFill>
                  <a:srgbClr val="4E5865"/>
                </a:solidFill>
                <a:ea typeface="新細明體"/>
              </a:rPr>
              <a:t>/bin/python2   --&gt;   v2.7.18</a:t>
            </a:r>
            <a:br>
              <a:rPr lang="en-US" sz="2400" dirty="0">
                <a:solidFill>
                  <a:srgbClr val="4E5865"/>
                </a:solidFill>
                <a:ea typeface="新細明體"/>
              </a:rPr>
            </a:br>
            <a:r>
              <a:rPr lang="en-US" sz="2400" dirty="0">
                <a:solidFill>
                  <a:srgbClr val="4E5865"/>
                </a:solidFill>
                <a:ea typeface="新細明體"/>
              </a:rPr>
              <a:t> /</a:t>
            </a:r>
            <a:r>
              <a:rPr lang="en-US" sz="2400" dirty="0" err="1">
                <a:solidFill>
                  <a:srgbClr val="4E5865"/>
                </a:solidFill>
                <a:ea typeface="新細明體"/>
              </a:rPr>
              <a:t>usr</a:t>
            </a:r>
            <a:r>
              <a:rPr lang="en-US" sz="2400" dirty="0">
                <a:solidFill>
                  <a:srgbClr val="4E5865"/>
                </a:solidFill>
                <a:ea typeface="新細明體"/>
              </a:rPr>
              <a:t>/bin/python3   --&gt;   v3.6.8</a:t>
            </a:r>
          </a:p>
          <a:p>
            <a:pPr marL="1200150" lvl="2">
              <a:buBlip>
                <a:blip r:embed="rId2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1200150" lvl="2">
              <a:buBlip>
                <a:blip r:embed="rId2"/>
              </a:buBlip>
            </a:pPr>
            <a:r>
              <a:rPr lang="en-US" sz="2400" dirty="0">
                <a:solidFill>
                  <a:srgbClr val="4E5865"/>
                </a:solidFill>
                <a:ea typeface="新細明體"/>
              </a:rPr>
              <a:t> Singularity is available (v3.8.7-1.el8)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B291EB9-8E17-E132-FC01-FE4A61DF1648}"/>
              </a:ext>
            </a:extLst>
          </p:cNvPr>
          <p:cNvSpPr txBox="1"/>
          <p:nvPr/>
        </p:nvSpPr>
        <p:spPr>
          <a:xfrm>
            <a:off x="50295" y="1575757"/>
            <a:ext cx="4021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b="1" dirty="0">
                <a:solidFill>
                  <a:srgbClr val="4E5865"/>
                </a:solidFill>
                <a:cs typeface="Arial"/>
              </a:rPr>
              <a:t>Miscellaneous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0047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Storage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>
                <a:solidFill>
                  <a:srgbClr val="4E5865"/>
                </a:solidFill>
                <a:ea typeface="新細明體"/>
              </a:rPr>
              <a:t>$VSC_HOME, $VSC_DATA and $VSC_SCRATCH are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available</a:t>
            </a:r>
            <a:br>
              <a:rPr lang="nl-BE" dirty="0">
                <a:solidFill>
                  <a:srgbClr val="4E5865"/>
                </a:solidFill>
                <a:ea typeface="新細明體"/>
              </a:rPr>
            </a:br>
            <a:r>
              <a:rPr lang="nl-BE" dirty="0" err="1">
                <a:solidFill>
                  <a:srgbClr val="4E5865"/>
                </a:solidFill>
                <a:ea typeface="新細明體"/>
              </a:rPr>
              <a:t>and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point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to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the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same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directories as on Genius.</a:t>
            </a:r>
            <a:br>
              <a:rPr lang="nl-BE" dirty="0">
                <a:solidFill>
                  <a:srgbClr val="4E5865"/>
                </a:solidFill>
                <a:ea typeface="新細明體"/>
              </a:rPr>
            </a:b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Staging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storage is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mounted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as well.</a:t>
            </a:r>
            <a:endParaRPr lang="nl-BE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Archive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storage is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not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available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.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nl-BE" dirty="0">
                <a:solidFill>
                  <a:srgbClr val="4E5865"/>
                </a:solidFill>
                <a:ea typeface="新細明體"/>
              </a:rPr>
              <a:t>A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job's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$TMPDIR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makes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of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the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local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SSD (up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to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600 GB can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be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used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).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73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79CF0E-B78C-4FB7-B73A-0C1D254D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37C07-8A1B-4957-89CB-52700500CA35}"/>
              </a:ext>
            </a:extLst>
          </p:cNvPr>
          <p:cNvSpPr txBox="1"/>
          <p:nvPr/>
        </p:nvSpPr>
        <p:spPr>
          <a:xfrm>
            <a:off x="453006" y="1568741"/>
            <a:ext cx="963895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6000" dirty="0" err="1"/>
              <a:t>Submitting</a:t>
            </a:r>
            <a:r>
              <a:rPr lang="nl-BE" sz="6000" dirty="0"/>
              <a:t> jobs </a:t>
            </a:r>
            <a:br>
              <a:rPr lang="nl-BE" sz="6000" dirty="0"/>
            </a:br>
            <a:r>
              <a:rPr lang="nl-BE" sz="3200" dirty="0"/>
              <a:t>-&gt; </a:t>
            </a:r>
            <a:r>
              <a:rPr lang="nl-BE" sz="3200" dirty="0" err="1"/>
              <a:t>cf</a:t>
            </a:r>
            <a:r>
              <a:rPr lang="nl-BE" sz="3200" dirty="0"/>
              <a:t> </a:t>
            </a:r>
            <a:r>
              <a:rPr lang="nl-BE" sz="3200" dirty="0" err="1"/>
              <a:t>Slurm</a:t>
            </a:r>
            <a:r>
              <a:rPr lang="nl-BE" sz="3200" dirty="0"/>
              <a:t> </a:t>
            </a:r>
            <a:r>
              <a:rPr lang="nl-BE" sz="3200" dirty="0" err="1"/>
              <a:t>presentation</a:t>
            </a:r>
            <a:endParaRPr lang="nl-BE" sz="6000" dirty="0"/>
          </a:p>
        </p:txBody>
      </p:sp>
    </p:spTree>
    <p:extLst>
      <p:ext uri="{BB962C8B-B14F-4D97-AF65-F5344CB8AC3E}">
        <p14:creationId xmlns:p14="http://schemas.microsoft.com/office/powerpoint/2010/main" val="402031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Disclamer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35653" y="1614710"/>
            <a:ext cx="11513511" cy="534240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/>
              </a:rPr>
              <a:t>The system 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is in Pilot phase</a:t>
            </a:r>
          </a:p>
          <a:p>
            <a:pPr marL="742950" lvl="1" indent="-342900"/>
            <a:r>
              <a:rPr lang="en-US" altLang="zh-TW" sz="2400" dirty="0">
                <a:solidFill>
                  <a:srgbClr val="4E5865"/>
                </a:solidFill>
                <a:ea typeface="新細明體"/>
              </a:rPr>
              <a:t>There 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can still be configuration changes</a:t>
            </a:r>
          </a:p>
          <a:p>
            <a:pPr marL="742950" lvl="1" indent="-342900"/>
            <a:r>
              <a:rPr lang="en-US" altLang="zh-TW" sz="2400" dirty="0">
                <a:solidFill>
                  <a:srgbClr val="4E5865"/>
                </a:solidFill>
                <a:ea typeface="新細明體"/>
              </a:rPr>
              <a:t>Unplanned system downtime can be executed</a:t>
            </a:r>
          </a:p>
          <a:p>
            <a:pPr marL="742950" lvl="1" indent="-342900"/>
            <a:r>
              <a:rPr lang="en-US" dirty="0">
                <a:solidFill>
                  <a:srgbClr val="4E5865"/>
                </a:solidFill>
                <a:ea typeface="新細明體"/>
              </a:rPr>
              <a:t>Jobs can be terminated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Without prior warning</a:t>
            </a:r>
          </a:p>
          <a:p>
            <a:pPr marL="400050" lvl="1" indent="0">
              <a:buNone/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The final cabling is not yet in place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latin typeface="Courier New"/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6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9756" y="1103293"/>
            <a:ext cx="1446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+mj-lt"/>
                <a:ea typeface="Roboto" panose="02000000000000000000" pitchFamily="2" charset="0"/>
              </a:rPr>
              <a:t>Agenda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9756" y="1880732"/>
            <a:ext cx="8656319" cy="224676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buBlip>
                <a:blip r:embed="rId3"/>
              </a:buBlip>
            </a:pPr>
            <a:r>
              <a:rPr lang="en-US" sz="2800" dirty="0">
                <a:solidFill>
                  <a:srgbClr val="4E5865"/>
                </a:solidFill>
              </a:rPr>
              <a:t>System overview</a:t>
            </a:r>
          </a:p>
          <a:p>
            <a:pPr marL="971550" lvl="1" indent="-514350">
              <a:buBlip>
                <a:blip r:embed="rId3"/>
              </a:buBlip>
            </a:pPr>
            <a:r>
              <a:rPr lang="en-US" sz="2800" dirty="0">
                <a:solidFill>
                  <a:srgbClr val="4E5865"/>
                </a:solidFill>
              </a:rPr>
              <a:t>Hardware</a:t>
            </a:r>
          </a:p>
          <a:p>
            <a:pPr marL="971550" lvl="1" indent="-514350">
              <a:buBlip>
                <a:blip r:embed="rId3"/>
              </a:buBlip>
            </a:pPr>
            <a:r>
              <a:rPr lang="en-US" sz="2800" dirty="0">
                <a:solidFill>
                  <a:srgbClr val="4E5865"/>
                </a:solidFill>
              </a:rPr>
              <a:t>Software</a:t>
            </a:r>
          </a:p>
          <a:p>
            <a:pPr marL="971550" lvl="1" indent="-514350">
              <a:buBlip>
                <a:blip r:embed="rId3"/>
              </a:buBlip>
            </a:pPr>
            <a:r>
              <a:rPr lang="en-US" sz="2800" dirty="0">
                <a:solidFill>
                  <a:srgbClr val="4E5865"/>
                </a:solidFill>
              </a:rPr>
              <a:t>Storage</a:t>
            </a:r>
          </a:p>
          <a:p>
            <a:pPr marL="514350" indent="-514350">
              <a:buBlip>
                <a:blip r:embed="rId3"/>
              </a:buBlip>
            </a:pPr>
            <a:r>
              <a:rPr lang="en-US" sz="2800" dirty="0">
                <a:solidFill>
                  <a:srgbClr val="4E5865"/>
                </a:solidFill>
              </a:rPr>
              <a:t>Job system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11A8CB33-FC03-4544-B392-D85D2BCA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684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79CF0E-B78C-4FB7-B73A-0C1D254D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37C07-8A1B-4957-89CB-52700500CA35}"/>
              </a:ext>
            </a:extLst>
          </p:cNvPr>
          <p:cNvSpPr txBox="1"/>
          <p:nvPr/>
        </p:nvSpPr>
        <p:spPr>
          <a:xfrm>
            <a:off x="453006" y="1568741"/>
            <a:ext cx="9638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6000" dirty="0"/>
              <a:t>System </a:t>
            </a:r>
            <a:r>
              <a:rPr lang="nl-BE" sz="6000" dirty="0" err="1"/>
              <a:t>overview</a:t>
            </a:r>
            <a:endParaRPr lang="nl-BE" sz="6000" dirty="0"/>
          </a:p>
        </p:txBody>
      </p:sp>
    </p:spTree>
    <p:extLst>
      <p:ext uri="{BB962C8B-B14F-4D97-AF65-F5344CB8AC3E}">
        <p14:creationId xmlns:p14="http://schemas.microsoft.com/office/powerpoint/2010/main" val="20880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516938" y="2372427"/>
            <a:ext cx="5414377" cy="289982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CA99C2-8AF6-41D5-B951-9680D14F690F}"/>
              </a:ext>
            </a:extLst>
          </p:cNvPr>
          <p:cNvGrpSpPr/>
          <p:nvPr/>
        </p:nvGrpSpPr>
        <p:grpSpPr>
          <a:xfrm>
            <a:off x="3221490" y="2458209"/>
            <a:ext cx="2102082" cy="1237372"/>
            <a:chOff x="4335173" y="1731635"/>
            <a:chExt cx="2102082" cy="123737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sp>
        <p:nvSpPr>
          <p:cNvPr id="168" name="Rounded Rectangle 167"/>
          <p:cNvSpPr/>
          <p:nvPr/>
        </p:nvSpPr>
        <p:spPr>
          <a:xfrm>
            <a:off x="8643832" y="2830700"/>
            <a:ext cx="1257496" cy="9783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8462767" y="23752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Large memory Island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6514365" y="1784365"/>
            <a:ext cx="1742664" cy="6277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6514365" y="128160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GPU Island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2BA0A7F-6D16-43C6-B6AB-D8E148BD9DB2}"/>
              </a:ext>
            </a:extLst>
          </p:cNvPr>
          <p:cNvSpPr txBox="1"/>
          <p:nvPr/>
        </p:nvSpPr>
        <p:spPr>
          <a:xfrm>
            <a:off x="829163" y="1723397"/>
            <a:ext cx="17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b="1" dirty="0" err="1"/>
              <a:t>Thin</a:t>
            </a:r>
            <a:r>
              <a:rPr lang="nl-BE" b="1" dirty="0"/>
              <a:t> node Island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AD451E-2246-4AAC-AD77-5EACC2389FB7}"/>
              </a:ext>
            </a:extLst>
          </p:cNvPr>
          <p:cNvGrpSpPr/>
          <p:nvPr/>
        </p:nvGrpSpPr>
        <p:grpSpPr>
          <a:xfrm>
            <a:off x="6599095" y="1977575"/>
            <a:ext cx="1467727" cy="267545"/>
            <a:chOff x="6382524" y="1614576"/>
            <a:chExt cx="1467727" cy="26754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364AE8-2373-443B-A056-41915454D182}"/>
                </a:ext>
              </a:extLst>
            </p:cNvPr>
            <p:cNvGrpSpPr/>
            <p:nvPr/>
          </p:nvGrpSpPr>
          <p:grpSpPr>
            <a:xfrm>
              <a:off x="6382524" y="1620572"/>
              <a:ext cx="271664" cy="260708"/>
              <a:chOff x="6442484" y="1620572"/>
              <a:chExt cx="271664" cy="260708"/>
            </a:xfrm>
          </p:grpSpPr>
          <p:pic>
            <p:nvPicPr>
              <p:cNvPr id="1026" name="Picture 2" descr="iOS icon">
                <a:extLst>
                  <a:ext uri="{FF2B5EF4-FFF2-40B4-BE49-F238E27FC236}">
                    <a16:creationId xmlns:a16="http://schemas.microsoft.com/office/drawing/2014/main" id="{C1E263E9-A093-4B5A-A4B7-A8B3B740CF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9" name="Picture 2" descr="iOS icon">
                <a:extLst>
                  <a:ext uri="{FF2B5EF4-FFF2-40B4-BE49-F238E27FC236}">
                    <a16:creationId xmlns:a16="http://schemas.microsoft.com/office/drawing/2014/main" id="{6B2877C1-B585-4207-A229-831DFB815E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Picture 2" descr="iOS icon">
                <a:extLst>
                  <a:ext uri="{FF2B5EF4-FFF2-40B4-BE49-F238E27FC236}">
                    <a16:creationId xmlns:a16="http://schemas.microsoft.com/office/drawing/2014/main" id="{FCA05DF6-6ED2-4AC4-BBBE-A8490F8577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1" name="Picture 2" descr="iOS icon">
                <a:extLst>
                  <a:ext uri="{FF2B5EF4-FFF2-40B4-BE49-F238E27FC236}">
                    <a16:creationId xmlns:a16="http://schemas.microsoft.com/office/drawing/2014/main" id="{27A8E13F-12AE-48FB-BAB0-212EF2E669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98FE51E8-8D8E-4CCC-A56A-B712A61AD41B}"/>
                </a:ext>
              </a:extLst>
            </p:cNvPr>
            <p:cNvGrpSpPr/>
            <p:nvPr/>
          </p:nvGrpSpPr>
          <p:grpSpPr>
            <a:xfrm>
              <a:off x="6766575" y="1621413"/>
              <a:ext cx="271664" cy="260708"/>
              <a:chOff x="6442484" y="1620572"/>
              <a:chExt cx="271664" cy="260708"/>
            </a:xfrm>
          </p:grpSpPr>
          <p:pic>
            <p:nvPicPr>
              <p:cNvPr id="203" name="Picture 2" descr="iOS icon">
                <a:extLst>
                  <a:ext uri="{FF2B5EF4-FFF2-40B4-BE49-F238E27FC236}">
                    <a16:creationId xmlns:a16="http://schemas.microsoft.com/office/drawing/2014/main" id="{4A376057-B611-4EB3-BCD7-02B2ADE288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4" name="Picture 2" descr="iOS icon">
                <a:extLst>
                  <a:ext uri="{FF2B5EF4-FFF2-40B4-BE49-F238E27FC236}">
                    <a16:creationId xmlns:a16="http://schemas.microsoft.com/office/drawing/2014/main" id="{3444C85A-05EC-4318-9CD3-B1356ABA5F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" name="Picture 2" descr="iOS icon">
                <a:extLst>
                  <a:ext uri="{FF2B5EF4-FFF2-40B4-BE49-F238E27FC236}">
                    <a16:creationId xmlns:a16="http://schemas.microsoft.com/office/drawing/2014/main" id="{02CC5E57-2A32-42D4-BEFC-EC745A2559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2" descr="iOS icon">
                <a:extLst>
                  <a:ext uri="{FF2B5EF4-FFF2-40B4-BE49-F238E27FC236}">
                    <a16:creationId xmlns:a16="http://schemas.microsoft.com/office/drawing/2014/main" id="{29B08B8E-90F8-43D3-91AB-605DBD22B4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B51320E6-3002-4247-85FE-968ED457A84E}"/>
                </a:ext>
              </a:extLst>
            </p:cNvPr>
            <p:cNvGrpSpPr/>
            <p:nvPr/>
          </p:nvGrpSpPr>
          <p:grpSpPr>
            <a:xfrm>
              <a:off x="7172695" y="1619995"/>
              <a:ext cx="271664" cy="260708"/>
              <a:chOff x="6442484" y="1620572"/>
              <a:chExt cx="271664" cy="260708"/>
            </a:xfrm>
          </p:grpSpPr>
          <p:pic>
            <p:nvPicPr>
              <p:cNvPr id="208" name="Picture 2" descr="iOS icon">
                <a:extLst>
                  <a:ext uri="{FF2B5EF4-FFF2-40B4-BE49-F238E27FC236}">
                    <a16:creationId xmlns:a16="http://schemas.microsoft.com/office/drawing/2014/main" id="{2B40F013-CDE8-4C40-A45C-E3919DAB92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9" name="Picture 2" descr="iOS icon">
                <a:extLst>
                  <a:ext uri="{FF2B5EF4-FFF2-40B4-BE49-F238E27FC236}">
                    <a16:creationId xmlns:a16="http://schemas.microsoft.com/office/drawing/2014/main" id="{A1CE91E2-5B7C-47AE-838B-647FE99692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0" name="Picture 2" descr="iOS icon">
                <a:extLst>
                  <a:ext uri="{FF2B5EF4-FFF2-40B4-BE49-F238E27FC236}">
                    <a16:creationId xmlns:a16="http://schemas.microsoft.com/office/drawing/2014/main" id="{C103005D-8BF1-48FC-97F3-EA37F8EC8C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1" name="Picture 2" descr="iOS icon">
                <a:extLst>
                  <a:ext uri="{FF2B5EF4-FFF2-40B4-BE49-F238E27FC236}">
                    <a16:creationId xmlns:a16="http://schemas.microsoft.com/office/drawing/2014/main" id="{B5F96969-1FBB-43A0-B741-B4DD15D749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45C532A-721D-4F39-A5B2-1EB2EB80347B}"/>
                </a:ext>
              </a:extLst>
            </p:cNvPr>
            <p:cNvGrpSpPr/>
            <p:nvPr/>
          </p:nvGrpSpPr>
          <p:grpSpPr>
            <a:xfrm>
              <a:off x="7578587" y="1614576"/>
              <a:ext cx="271664" cy="260708"/>
              <a:chOff x="6442484" y="1620572"/>
              <a:chExt cx="271664" cy="260708"/>
            </a:xfrm>
          </p:grpSpPr>
          <p:pic>
            <p:nvPicPr>
              <p:cNvPr id="213" name="Picture 2" descr="iOS icon">
                <a:extLst>
                  <a:ext uri="{FF2B5EF4-FFF2-40B4-BE49-F238E27FC236}">
                    <a16:creationId xmlns:a16="http://schemas.microsoft.com/office/drawing/2014/main" id="{8E4DD762-994D-4064-AACE-96146C25E7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4" name="Picture 2" descr="iOS icon">
                <a:extLst>
                  <a:ext uri="{FF2B5EF4-FFF2-40B4-BE49-F238E27FC236}">
                    <a16:creationId xmlns:a16="http://schemas.microsoft.com/office/drawing/2014/main" id="{44F8467B-0621-4174-A938-EDE42B4A9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5" name="Picture 2" descr="iOS icon">
                <a:extLst>
                  <a:ext uri="{FF2B5EF4-FFF2-40B4-BE49-F238E27FC236}">
                    <a16:creationId xmlns:a16="http://schemas.microsoft.com/office/drawing/2014/main" id="{BD160580-E77C-4C04-85EF-43351936B4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6" name="Picture 2" descr="iOS icon">
                <a:extLst>
                  <a:ext uri="{FF2B5EF4-FFF2-40B4-BE49-F238E27FC236}">
                    <a16:creationId xmlns:a16="http://schemas.microsoft.com/office/drawing/2014/main" id="{6AE5433C-E259-419E-87DF-2EF900ABC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7F9EA76-F73D-484C-8551-D7E34068711D}"/>
              </a:ext>
            </a:extLst>
          </p:cNvPr>
          <p:cNvGrpSpPr/>
          <p:nvPr/>
        </p:nvGrpSpPr>
        <p:grpSpPr>
          <a:xfrm>
            <a:off x="1000413" y="2485833"/>
            <a:ext cx="2102082" cy="1237372"/>
            <a:chOff x="4335173" y="1731635"/>
            <a:chExt cx="2102082" cy="1237372"/>
          </a:xfrm>
        </p:grpSpPr>
        <p:pic>
          <p:nvPicPr>
            <p:cNvPr id="326" name="Picture 325">
              <a:extLst>
                <a:ext uri="{FF2B5EF4-FFF2-40B4-BE49-F238E27FC236}">
                  <a16:creationId xmlns:a16="http://schemas.microsoft.com/office/drawing/2014/main" id="{36725644-7E72-416F-9443-02842F640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2C44A0CD-87A1-40F6-8E6F-A3B9861EE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43E92B0C-A9AC-4A87-99B3-EB9403C39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329" name="Picture 328">
              <a:extLst>
                <a:ext uri="{FF2B5EF4-FFF2-40B4-BE49-F238E27FC236}">
                  <a16:creationId xmlns:a16="http://schemas.microsoft.com/office/drawing/2014/main" id="{D9C23BE3-C4DF-4BC9-A7D3-082A9D52E1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330" name="Picture 329">
              <a:extLst>
                <a:ext uri="{FF2B5EF4-FFF2-40B4-BE49-F238E27FC236}">
                  <a16:creationId xmlns:a16="http://schemas.microsoft.com/office/drawing/2014/main" id="{161EBA17-E2A4-4835-BA70-3700CDE17B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331" name="Picture 330">
              <a:extLst>
                <a:ext uri="{FF2B5EF4-FFF2-40B4-BE49-F238E27FC236}">
                  <a16:creationId xmlns:a16="http://schemas.microsoft.com/office/drawing/2014/main" id="{0C59C909-B7D5-44C7-8C3E-D76B77704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332" name="Picture 331">
              <a:extLst>
                <a:ext uri="{FF2B5EF4-FFF2-40B4-BE49-F238E27FC236}">
                  <a16:creationId xmlns:a16="http://schemas.microsoft.com/office/drawing/2014/main" id="{0503314F-BCED-47F2-861C-51AAA16B3B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333" name="Picture 332">
              <a:extLst>
                <a:ext uri="{FF2B5EF4-FFF2-40B4-BE49-F238E27FC236}">
                  <a16:creationId xmlns:a16="http://schemas.microsoft.com/office/drawing/2014/main" id="{DAC4C5D3-513A-48B1-9DB1-FF0258B04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334" name="Picture 333">
              <a:extLst>
                <a:ext uri="{FF2B5EF4-FFF2-40B4-BE49-F238E27FC236}">
                  <a16:creationId xmlns:a16="http://schemas.microsoft.com/office/drawing/2014/main" id="{E4F4B977-D34C-4EFC-84AC-790213F73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FB76A6F8-DDE5-4CF5-8B12-908DC55C8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336" name="Picture 335">
              <a:extLst>
                <a:ext uri="{FF2B5EF4-FFF2-40B4-BE49-F238E27FC236}">
                  <a16:creationId xmlns:a16="http://schemas.microsoft.com/office/drawing/2014/main" id="{4CF059E8-ED02-4920-AE53-B667137D9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209D94AB-2363-4D5F-8DBC-F24592002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338" name="Picture 337">
              <a:extLst>
                <a:ext uri="{FF2B5EF4-FFF2-40B4-BE49-F238E27FC236}">
                  <a16:creationId xmlns:a16="http://schemas.microsoft.com/office/drawing/2014/main" id="{2F19A20A-AA84-438B-A008-47DDCB959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2086FC16-A40D-4EFD-A82A-712A28D317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FE4548FC-3BFF-4A14-9A51-B07CB0351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5B874476-3030-4742-8DC2-6B61B22F5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342" name="Picture 341">
              <a:extLst>
                <a:ext uri="{FF2B5EF4-FFF2-40B4-BE49-F238E27FC236}">
                  <a16:creationId xmlns:a16="http://schemas.microsoft.com/office/drawing/2014/main" id="{98F6D8C4-81C4-4C5B-910D-6E364F1295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A1AD1D29-E46D-4EC8-BC91-685867EC9A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344" name="Picture 343">
              <a:extLst>
                <a:ext uri="{FF2B5EF4-FFF2-40B4-BE49-F238E27FC236}">
                  <a16:creationId xmlns:a16="http://schemas.microsoft.com/office/drawing/2014/main" id="{CDA5E234-EBC6-48FB-A35E-72C88F5DDA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345" name="Picture 344">
              <a:extLst>
                <a:ext uri="{FF2B5EF4-FFF2-40B4-BE49-F238E27FC236}">
                  <a16:creationId xmlns:a16="http://schemas.microsoft.com/office/drawing/2014/main" id="{CC25B477-8F17-489E-98A7-BE75139C6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346" name="Picture 345">
              <a:extLst>
                <a:ext uri="{FF2B5EF4-FFF2-40B4-BE49-F238E27FC236}">
                  <a16:creationId xmlns:a16="http://schemas.microsoft.com/office/drawing/2014/main" id="{F9452A13-7151-49E7-B228-CBDA914038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347" name="Picture 346">
              <a:extLst>
                <a:ext uri="{FF2B5EF4-FFF2-40B4-BE49-F238E27FC236}">
                  <a16:creationId xmlns:a16="http://schemas.microsoft.com/office/drawing/2014/main" id="{46CD40D8-8045-4953-9D1D-465E26F18B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348" name="Picture 347">
              <a:extLst>
                <a:ext uri="{FF2B5EF4-FFF2-40B4-BE49-F238E27FC236}">
                  <a16:creationId xmlns:a16="http://schemas.microsoft.com/office/drawing/2014/main" id="{1DE019C2-5A33-4AFD-8943-C97E61C49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349" name="Picture 348">
              <a:extLst>
                <a:ext uri="{FF2B5EF4-FFF2-40B4-BE49-F238E27FC236}">
                  <a16:creationId xmlns:a16="http://schemas.microsoft.com/office/drawing/2014/main" id="{F900411C-E88B-40F3-B560-16C454AC96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43E31083-B47D-48EB-9CA2-316DE5658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351" name="Picture 350">
              <a:extLst>
                <a:ext uri="{FF2B5EF4-FFF2-40B4-BE49-F238E27FC236}">
                  <a16:creationId xmlns:a16="http://schemas.microsoft.com/office/drawing/2014/main" id="{25220C6B-0D28-420F-B583-6DD42D7596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352" name="Picture 351">
              <a:extLst>
                <a:ext uri="{FF2B5EF4-FFF2-40B4-BE49-F238E27FC236}">
                  <a16:creationId xmlns:a16="http://schemas.microsoft.com/office/drawing/2014/main" id="{46078813-64AC-4DD4-8D3D-193DAF27A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353" name="Picture 352">
              <a:extLst>
                <a:ext uri="{FF2B5EF4-FFF2-40B4-BE49-F238E27FC236}">
                  <a16:creationId xmlns:a16="http://schemas.microsoft.com/office/drawing/2014/main" id="{837761F5-4F32-421B-A32D-72C0C606A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354" name="Picture 353">
              <a:extLst>
                <a:ext uri="{FF2B5EF4-FFF2-40B4-BE49-F238E27FC236}">
                  <a16:creationId xmlns:a16="http://schemas.microsoft.com/office/drawing/2014/main" id="{BB63E70C-8B0A-4EAA-BB93-7B67C988F9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355" name="Picture 354">
              <a:extLst>
                <a:ext uri="{FF2B5EF4-FFF2-40B4-BE49-F238E27FC236}">
                  <a16:creationId xmlns:a16="http://schemas.microsoft.com/office/drawing/2014/main" id="{82CE15B4-9840-44C8-9713-7DE8CA7BD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356" name="Picture 355">
              <a:extLst>
                <a:ext uri="{FF2B5EF4-FFF2-40B4-BE49-F238E27FC236}">
                  <a16:creationId xmlns:a16="http://schemas.microsoft.com/office/drawing/2014/main" id="{88A015C1-705B-4ACA-BA81-1895400AA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81284BD3-6393-496C-9705-E09FF759B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358" name="Picture 357">
              <a:extLst>
                <a:ext uri="{FF2B5EF4-FFF2-40B4-BE49-F238E27FC236}">
                  <a16:creationId xmlns:a16="http://schemas.microsoft.com/office/drawing/2014/main" id="{D046842B-0305-4699-B9A3-EA9B47ABA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359" name="Picture 358">
              <a:extLst>
                <a:ext uri="{FF2B5EF4-FFF2-40B4-BE49-F238E27FC236}">
                  <a16:creationId xmlns:a16="http://schemas.microsoft.com/office/drawing/2014/main" id="{071DB54B-F128-4C5F-AB3B-881BB16B5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360" name="Picture 359">
              <a:extLst>
                <a:ext uri="{FF2B5EF4-FFF2-40B4-BE49-F238E27FC236}">
                  <a16:creationId xmlns:a16="http://schemas.microsoft.com/office/drawing/2014/main" id="{5DBE303A-6BAC-4BF7-9503-017630E38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361" name="Picture 360">
              <a:extLst>
                <a:ext uri="{FF2B5EF4-FFF2-40B4-BE49-F238E27FC236}">
                  <a16:creationId xmlns:a16="http://schemas.microsoft.com/office/drawing/2014/main" id="{CFF31E34-E018-4A0D-A28B-C54489F90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362" name="Picture 361">
              <a:extLst>
                <a:ext uri="{FF2B5EF4-FFF2-40B4-BE49-F238E27FC236}">
                  <a16:creationId xmlns:a16="http://schemas.microsoft.com/office/drawing/2014/main" id="{630003FA-CF4E-465B-A015-9EB8BE70B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363" name="Picture 362">
              <a:extLst>
                <a:ext uri="{FF2B5EF4-FFF2-40B4-BE49-F238E27FC236}">
                  <a16:creationId xmlns:a16="http://schemas.microsoft.com/office/drawing/2014/main" id="{AB18FC08-71B9-4A22-8427-FC762C78A7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364" name="Picture 363">
              <a:extLst>
                <a:ext uri="{FF2B5EF4-FFF2-40B4-BE49-F238E27FC236}">
                  <a16:creationId xmlns:a16="http://schemas.microsoft.com/office/drawing/2014/main" id="{640A0266-C112-48B5-9111-E975B28B15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365" name="Picture 364">
              <a:extLst>
                <a:ext uri="{FF2B5EF4-FFF2-40B4-BE49-F238E27FC236}">
                  <a16:creationId xmlns:a16="http://schemas.microsoft.com/office/drawing/2014/main" id="{764D91B9-9366-4477-9A57-46A78DA61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pic>
        <p:nvPicPr>
          <p:cNvPr id="458" name="Picture 457">
            <a:extLst>
              <a:ext uri="{FF2B5EF4-FFF2-40B4-BE49-F238E27FC236}">
                <a16:creationId xmlns:a16="http://schemas.microsoft.com/office/drawing/2014/main" id="{D8420CA7-DB71-4735-8B1F-4AD8A0FBF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459289"/>
            <a:ext cx="200239" cy="300593"/>
          </a:xfrm>
          <a:prstGeom prst="rect">
            <a:avLst/>
          </a:prstGeom>
        </p:spPr>
      </p:pic>
      <p:pic>
        <p:nvPicPr>
          <p:cNvPr id="459" name="Picture 458">
            <a:extLst>
              <a:ext uri="{FF2B5EF4-FFF2-40B4-BE49-F238E27FC236}">
                <a16:creationId xmlns:a16="http://schemas.microsoft.com/office/drawing/2014/main" id="{1DFAB496-676B-49DD-9CFE-016083BAE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770202"/>
            <a:ext cx="200239" cy="300593"/>
          </a:xfrm>
          <a:prstGeom prst="rect">
            <a:avLst/>
          </a:prstGeom>
        </p:spPr>
      </p:pic>
      <p:pic>
        <p:nvPicPr>
          <p:cNvPr id="460" name="Picture 459">
            <a:extLst>
              <a:ext uri="{FF2B5EF4-FFF2-40B4-BE49-F238E27FC236}">
                <a16:creationId xmlns:a16="http://schemas.microsoft.com/office/drawing/2014/main" id="{F074FCA7-BFC5-4D3F-852F-DD2072CD0E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34705" y="3080035"/>
            <a:ext cx="200239" cy="300593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47A17968-5CC6-4A21-B203-F749249FD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8508" y="3396068"/>
            <a:ext cx="200239" cy="300593"/>
          </a:xfrm>
          <a:prstGeom prst="rect">
            <a:avLst/>
          </a:prstGeom>
        </p:spPr>
      </p:pic>
      <p:sp>
        <p:nvSpPr>
          <p:cNvPr id="440" name="TextBox 439">
            <a:extLst>
              <a:ext uri="{FF2B5EF4-FFF2-40B4-BE49-F238E27FC236}">
                <a16:creationId xmlns:a16="http://schemas.microsoft.com/office/drawing/2014/main" id="{59763B83-E149-43E1-A2C2-B036D9181447}"/>
              </a:ext>
            </a:extLst>
          </p:cNvPr>
          <p:cNvSpPr txBox="1"/>
          <p:nvPr/>
        </p:nvSpPr>
        <p:spPr>
          <a:xfrm>
            <a:off x="6296659" y="365546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Interactive Island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B0D69E1A-63F9-44C5-B4CE-AE5FF9C351A9}"/>
              </a:ext>
            </a:extLst>
          </p:cNvPr>
          <p:cNvGrpSpPr/>
          <p:nvPr/>
        </p:nvGrpSpPr>
        <p:grpSpPr>
          <a:xfrm>
            <a:off x="2170449" y="3836611"/>
            <a:ext cx="2102082" cy="1237372"/>
            <a:chOff x="4335173" y="1731635"/>
            <a:chExt cx="2102082" cy="1237372"/>
          </a:xfrm>
        </p:grpSpPr>
        <p:pic>
          <p:nvPicPr>
            <p:cNvPr id="470" name="Picture 469">
              <a:extLst>
                <a:ext uri="{FF2B5EF4-FFF2-40B4-BE49-F238E27FC236}">
                  <a16:creationId xmlns:a16="http://schemas.microsoft.com/office/drawing/2014/main" id="{5229A65F-E326-4A2E-B267-72EB86380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471" name="Picture 470">
              <a:extLst>
                <a:ext uri="{FF2B5EF4-FFF2-40B4-BE49-F238E27FC236}">
                  <a16:creationId xmlns:a16="http://schemas.microsoft.com/office/drawing/2014/main" id="{EF21D434-21CC-4D2E-9BDA-B33C58CCB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472" name="Picture 471">
              <a:extLst>
                <a:ext uri="{FF2B5EF4-FFF2-40B4-BE49-F238E27FC236}">
                  <a16:creationId xmlns:a16="http://schemas.microsoft.com/office/drawing/2014/main" id="{31F311D4-D57A-4448-B317-42C3545B7C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473" name="Picture 472">
              <a:extLst>
                <a:ext uri="{FF2B5EF4-FFF2-40B4-BE49-F238E27FC236}">
                  <a16:creationId xmlns:a16="http://schemas.microsoft.com/office/drawing/2014/main" id="{63445CB4-CC82-424F-BA1E-9C13873CB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474" name="Picture 473">
              <a:extLst>
                <a:ext uri="{FF2B5EF4-FFF2-40B4-BE49-F238E27FC236}">
                  <a16:creationId xmlns:a16="http://schemas.microsoft.com/office/drawing/2014/main" id="{5243D29F-6025-42D5-8BFD-A35DD66DA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475" name="Picture 474">
              <a:extLst>
                <a:ext uri="{FF2B5EF4-FFF2-40B4-BE49-F238E27FC236}">
                  <a16:creationId xmlns:a16="http://schemas.microsoft.com/office/drawing/2014/main" id="{909CFED7-76F7-4A66-AB3F-8E66633FFA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476" name="Picture 475">
              <a:extLst>
                <a:ext uri="{FF2B5EF4-FFF2-40B4-BE49-F238E27FC236}">
                  <a16:creationId xmlns:a16="http://schemas.microsoft.com/office/drawing/2014/main" id="{E261B35C-3308-4851-A1A7-52A493D25F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477" name="Picture 476">
              <a:extLst>
                <a:ext uri="{FF2B5EF4-FFF2-40B4-BE49-F238E27FC236}">
                  <a16:creationId xmlns:a16="http://schemas.microsoft.com/office/drawing/2014/main" id="{7FF9D45F-77D1-46B1-9BF2-150D4196F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478" name="Picture 477">
              <a:extLst>
                <a:ext uri="{FF2B5EF4-FFF2-40B4-BE49-F238E27FC236}">
                  <a16:creationId xmlns:a16="http://schemas.microsoft.com/office/drawing/2014/main" id="{9254C852-8A2A-4984-9709-7A00BEC87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479" name="Picture 478">
              <a:extLst>
                <a:ext uri="{FF2B5EF4-FFF2-40B4-BE49-F238E27FC236}">
                  <a16:creationId xmlns:a16="http://schemas.microsoft.com/office/drawing/2014/main" id="{289BEFFE-BF70-4727-98EF-5C9391B7E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480" name="Picture 479">
              <a:extLst>
                <a:ext uri="{FF2B5EF4-FFF2-40B4-BE49-F238E27FC236}">
                  <a16:creationId xmlns:a16="http://schemas.microsoft.com/office/drawing/2014/main" id="{6C1B09E5-546E-4A2F-964D-04CECD37BC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481" name="Picture 480">
              <a:extLst>
                <a:ext uri="{FF2B5EF4-FFF2-40B4-BE49-F238E27FC236}">
                  <a16:creationId xmlns:a16="http://schemas.microsoft.com/office/drawing/2014/main" id="{D72FB006-A420-47B7-B173-299AA107C2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482" name="Picture 481">
              <a:extLst>
                <a:ext uri="{FF2B5EF4-FFF2-40B4-BE49-F238E27FC236}">
                  <a16:creationId xmlns:a16="http://schemas.microsoft.com/office/drawing/2014/main" id="{F340A7D1-5D9C-4528-901B-68FDA515D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483" name="Picture 482">
              <a:extLst>
                <a:ext uri="{FF2B5EF4-FFF2-40B4-BE49-F238E27FC236}">
                  <a16:creationId xmlns:a16="http://schemas.microsoft.com/office/drawing/2014/main" id="{441CC6D9-0B5C-42F4-AE98-A2EF4C578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484" name="Picture 483">
              <a:extLst>
                <a:ext uri="{FF2B5EF4-FFF2-40B4-BE49-F238E27FC236}">
                  <a16:creationId xmlns:a16="http://schemas.microsoft.com/office/drawing/2014/main" id="{9CFEC2C0-D6C3-4A77-A36E-0BF454C271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485" name="Picture 484">
              <a:extLst>
                <a:ext uri="{FF2B5EF4-FFF2-40B4-BE49-F238E27FC236}">
                  <a16:creationId xmlns:a16="http://schemas.microsoft.com/office/drawing/2014/main" id="{977EE538-934B-4CE4-B2AF-DB22E73C70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486" name="Picture 485">
              <a:extLst>
                <a:ext uri="{FF2B5EF4-FFF2-40B4-BE49-F238E27FC236}">
                  <a16:creationId xmlns:a16="http://schemas.microsoft.com/office/drawing/2014/main" id="{726E4C4C-94DD-4131-B0CE-C803AB4DD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487" name="Picture 486">
              <a:extLst>
                <a:ext uri="{FF2B5EF4-FFF2-40B4-BE49-F238E27FC236}">
                  <a16:creationId xmlns:a16="http://schemas.microsoft.com/office/drawing/2014/main" id="{5626EB49-D110-4F29-ACA2-0ACFF5BDB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488" name="Picture 487">
              <a:extLst>
                <a:ext uri="{FF2B5EF4-FFF2-40B4-BE49-F238E27FC236}">
                  <a16:creationId xmlns:a16="http://schemas.microsoft.com/office/drawing/2014/main" id="{BF03DC5F-B650-436E-AE7F-72B10FE1B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489" name="Picture 488">
              <a:extLst>
                <a:ext uri="{FF2B5EF4-FFF2-40B4-BE49-F238E27FC236}">
                  <a16:creationId xmlns:a16="http://schemas.microsoft.com/office/drawing/2014/main" id="{4AE3E8D0-BF90-4DD2-90ED-05ACFEC104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490" name="Picture 489">
              <a:extLst>
                <a:ext uri="{FF2B5EF4-FFF2-40B4-BE49-F238E27FC236}">
                  <a16:creationId xmlns:a16="http://schemas.microsoft.com/office/drawing/2014/main" id="{9C846869-88B8-46CC-B970-D4F56D98AA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491" name="Picture 490">
              <a:extLst>
                <a:ext uri="{FF2B5EF4-FFF2-40B4-BE49-F238E27FC236}">
                  <a16:creationId xmlns:a16="http://schemas.microsoft.com/office/drawing/2014/main" id="{BDBA17B6-C0ED-47E6-A6C7-571E2417B4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492" name="Picture 491">
              <a:extLst>
                <a:ext uri="{FF2B5EF4-FFF2-40B4-BE49-F238E27FC236}">
                  <a16:creationId xmlns:a16="http://schemas.microsoft.com/office/drawing/2014/main" id="{6AD5DB67-FC1E-46B8-A469-41FC5AB74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493" name="Picture 492">
              <a:extLst>
                <a:ext uri="{FF2B5EF4-FFF2-40B4-BE49-F238E27FC236}">
                  <a16:creationId xmlns:a16="http://schemas.microsoft.com/office/drawing/2014/main" id="{C2447166-A2CE-4C82-B931-164C211C5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494" name="Picture 493">
              <a:extLst>
                <a:ext uri="{FF2B5EF4-FFF2-40B4-BE49-F238E27FC236}">
                  <a16:creationId xmlns:a16="http://schemas.microsoft.com/office/drawing/2014/main" id="{5947FF25-92E5-462B-830E-B2F523959A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495" name="Picture 494">
              <a:extLst>
                <a:ext uri="{FF2B5EF4-FFF2-40B4-BE49-F238E27FC236}">
                  <a16:creationId xmlns:a16="http://schemas.microsoft.com/office/drawing/2014/main" id="{932A2310-8AB7-49BF-AF1E-88DC6C8452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496" name="Picture 495">
              <a:extLst>
                <a:ext uri="{FF2B5EF4-FFF2-40B4-BE49-F238E27FC236}">
                  <a16:creationId xmlns:a16="http://schemas.microsoft.com/office/drawing/2014/main" id="{399E2E63-411D-4828-A7DD-6CC6166CBA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497" name="Picture 496">
              <a:extLst>
                <a:ext uri="{FF2B5EF4-FFF2-40B4-BE49-F238E27FC236}">
                  <a16:creationId xmlns:a16="http://schemas.microsoft.com/office/drawing/2014/main" id="{3D337AFE-83C9-4473-A61A-714B3C2F6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498" name="Picture 497">
              <a:extLst>
                <a:ext uri="{FF2B5EF4-FFF2-40B4-BE49-F238E27FC236}">
                  <a16:creationId xmlns:a16="http://schemas.microsoft.com/office/drawing/2014/main" id="{B30B8FC5-2AAA-42F7-969C-25CD840730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499" name="Picture 498">
              <a:extLst>
                <a:ext uri="{FF2B5EF4-FFF2-40B4-BE49-F238E27FC236}">
                  <a16:creationId xmlns:a16="http://schemas.microsoft.com/office/drawing/2014/main" id="{0FC78D3A-224A-486D-AE76-F766A76C4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500" name="Picture 499">
              <a:extLst>
                <a:ext uri="{FF2B5EF4-FFF2-40B4-BE49-F238E27FC236}">
                  <a16:creationId xmlns:a16="http://schemas.microsoft.com/office/drawing/2014/main" id="{500C365D-35C4-48F4-9613-0E4AC7BA58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501" name="Picture 500">
              <a:extLst>
                <a:ext uri="{FF2B5EF4-FFF2-40B4-BE49-F238E27FC236}">
                  <a16:creationId xmlns:a16="http://schemas.microsoft.com/office/drawing/2014/main" id="{55860EA5-1996-402A-B235-2AB6CB747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502" name="Picture 501">
              <a:extLst>
                <a:ext uri="{FF2B5EF4-FFF2-40B4-BE49-F238E27FC236}">
                  <a16:creationId xmlns:a16="http://schemas.microsoft.com/office/drawing/2014/main" id="{2436376E-F0D7-4814-815C-5A50948CC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503" name="Picture 502">
              <a:extLst>
                <a:ext uri="{FF2B5EF4-FFF2-40B4-BE49-F238E27FC236}">
                  <a16:creationId xmlns:a16="http://schemas.microsoft.com/office/drawing/2014/main" id="{066AB764-5876-42AE-8ADF-7ADD5926C0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504" name="Picture 503">
              <a:extLst>
                <a:ext uri="{FF2B5EF4-FFF2-40B4-BE49-F238E27FC236}">
                  <a16:creationId xmlns:a16="http://schemas.microsoft.com/office/drawing/2014/main" id="{C861CD5F-3DB9-4E03-93D3-7C0449DF78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505" name="Picture 504">
              <a:extLst>
                <a:ext uri="{FF2B5EF4-FFF2-40B4-BE49-F238E27FC236}">
                  <a16:creationId xmlns:a16="http://schemas.microsoft.com/office/drawing/2014/main" id="{A8FB0256-8C5A-478B-8840-947E76AFC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506" name="Picture 505">
              <a:extLst>
                <a:ext uri="{FF2B5EF4-FFF2-40B4-BE49-F238E27FC236}">
                  <a16:creationId xmlns:a16="http://schemas.microsoft.com/office/drawing/2014/main" id="{AE7E5DA6-5B1E-4A76-B7CB-89A947598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507" name="Picture 506">
              <a:extLst>
                <a:ext uri="{FF2B5EF4-FFF2-40B4-BE49-F238E27FC236}">
                  <a16:creationId xmlns:a16="http://schemas.microsoft.com/office/drawing/2014/main" id="{E6AC22B3-3842-4F14-BB71-03FE95E21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508" name="Picture 507">
              <a:extLst>
                <a:ext uri="{FF2B5EF4-FFF2-40B4-BE49-F238E27FC236}">
                  <a16:creationId xmlns:a16="http://schemas.microsoft.com/office/drawing/2014/main" id="{7720D1ED-A6C8-4F67-91E1-64A1B18C6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509" name="Picture 508">
              <a:extLst>
                <a:ext uri="{FF2B5EF4-FFF2-40B4-BE49-F238E27FC236}">
                  <a16:creationId xmlns:a16="http://schemas.microsoft.com/office/drawing/2014/main" id="{B4CB306B-2AAF-45FC-8354-49A0E20DF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E42DB1-0E3A-46F6-B1D9-3747B67D5FEA}"/>
              </a:ext>
            </a:extLst>
          </p:cNvPr>
          <p:cNvGrpSpPr/>
          <p:nvPr/>
        </p:nvGrpSpPr>
        <p:grpSpPr>
          <a:xfrm>
            <a:off x="6449443" y="4110939"/>
            <a:ext cx="1510626" cy="1098675"/>
            <a:chOff x="6232872" y="3916385"/>
            <a:chExt cx="1510626" cy="1098675"/>
          </a:xfrm>
        </p:grpSpPr>
        <p:sp>
          <p:nvSpPr>
            <p:cNvPr id="439" name="Rounded Rectangle 167">
              <a:extLst>
                <a:ext uri="{FF2B5EF4-FFF2-40B4-BE49-F238E27FC236}">
                  <a16:creationId xmlns:a16="http://schemas.microsoft.com/office/drawing/2014/main" id="{C12B8191-CD10-4B87-97C2-6BE7FA024EA5}"/>
                </a:ext>
              </a:extLst>
            </p:cNvPr>
            <p:cNvSpPr/>
            <p:nvPr/>
          </p:nvSpPr>
          <p:spPr>
            <a:xfrm>
              <a:off x="6232872" y="3916385"/>
              <a:ext cx="1510626" cy="109867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0" name="Picture 509">
              <a:extLst>
                <a:ext uri="{FF2B5EF4-FFF2-40B4-BE49-F238E27FC236}">
                  <a16:creationId xmlns:a16="http://schemas.microsoft.com/office/drawing/2014/main" id="{91EC0185-84C9-4EDD-9DEE-2DBB582AF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382524" y="4030845"/>
              <a:ext cx="271663" cy="407813"/>
            </a:xfrm>
            <a:prstGeom prst="rect">
              <a:avLst/>
            </a:prstGeom>
          </p:spPr>
        </p:pic>
        <p:pic>
          <p:nvPicPr>
            <p:cNvPr id="511" name="Picture 510">
              <a:extLst>
                <a:ext uri="{FF2B5EF4-FFF2-40B4-BE49-F238E27FC236}">
                  <a16:creationId xmlns:a16="http://schemas.microsoft.com/office/drawing/2014/main" id="{4436C899-1BC6-419E-8E3A-B0C8A97DA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688014" y="4238534"/>
              <a:ext cx="271663" cy="407813"/>
            </a:xfrm>
            <a:prstGeom prst="rect">
              <a:avLst/>
            </a:prstGeom>
          </p:spPr>
        </p:pic>
        <p:pic>
          <p:nvPicPr>
            <p:cNvPr id="512" name="Picture 511">
              <a:extLst>
                <a:ext uri="{FF2B5EF4-FFF2-40B4-BE49-F238E27FC236}">
                  <a16:creationId xmlns:a16="http://schemas.microsoft.com/office/drawing/2014/main" id="{9068D59C-37DA-4B9F-9C06-D1E47E868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406668" y="4477246"/>
              <a:ext cx="271663" cy="407813"/>
            </a:xfrm>
            <a:prstGeom prst="rect">
              <a:avLst/>
            </a:prstGeom>
          </p:spPr>
        </p:pic>
        <p:pic>
          <p:nvPicPr>
            <p:cNvPr id="513" name="Picture 512">
              <a:extLst>
                <a:ext uri="{FF2B5EF4-FFF2-40B4-BE49-F238E27FC236}">
                  <a16:creationId xmlns:a16="http://schemas.microsoft.com/office/drawing/2014/main" id="{A662CD9D-48B0-4488-8DF2-A611D95DF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465722"/>
              <a:ext cx="271663" cy="407813"/>
            </a:xfrm>
            <a:prstGeom prst="rect">
              <a:avLst/>
            </a:prstGeom>
          </p:spPr>
        </p:pic>
        <p:pic>
          <p:nvPicPr>
            <p:cNvPr id="514" name="Picture 513">
              <a:extLst>
                <a:ext uri="{FF2B5EF4-FFF2-40B4-BE49-F238E27FC236}">
                  <a16:creationId xmlns:a16="http://schemas.microsoft.com/office/drawing/2014/main" id="{DAC00F60-2604-4860-8794-D75C89B0D3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027317"/>
              <a:ext cx="271663" cy="407813"/>
            </a:xfrm>
            <a:prstGeom prst="rect">
              <a:avLst/>
            </a:prstGeom>
          </p:spPr>
        </p:pic>
      </p:grpSp>
      <p:pic>
        <p:nvPicPr>
          <p:cNvPr id="515" name="Picture 514">
            <a:extLst>
              <a:ext uri="{FF2B5EF4-FFF2-40B4-BE49-F238E27FC236}">
                <a16:creationId xmlns:a16="http://schemas.microsoft.com/office/drawing/2014/main" id="{614E6B67-44AB-4AB7-AA68-E8A30C097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2915468"/>
            <a:ext cx="242778" cy="364452"/>
          </a:xfrm>
          <a:prstGeom prst="rect">
            <a:avLst/>
          </a:prstGeom>
        </p:spPr>
      </p:pic>
      <p:pic>
        <p:nvPicPr>
          <p:cNvPr id="516" name="Picture 515">
            <a:extLst>
              <a:ext uri="{FF2B5EF4-FFF2-40B4-BE49-F238E27FC236}">
                <a16:creationId xmlns:a16="http://schemas.microsoft.com/office/drawing/2014/main" id="{30E8EE78-FA0C-45DA-BDF4-616BC2881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2915468"/>
            <a:ext cx="242778" cy="364452"/>
          </a:xfrm>
          <a:prstGeom prst="rect">
            <a:avLst/>
          </a:prstGeom>
        </p:spPr>
      </p:pic>
      <p:pic>
        <p:nvPicPr>
          <p:cNvPr id="517" name="Picture 516">
            <a:extLst>
              <a:ext uri="{FF2B5EF4-FFF2-40B4-BE49-F238E27FC236}">
                <a16:creationId xmlns:a16="http://schemas.microsoft.com/office/drawing/2014/main" id="{1A8CAFE0-9FB2-40D4-B153-00AC4A45C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3366059"/>
            <a:ext cx="242778" cy="364452"/>
          </a:xfrm>
          <a:prstGeom prst="rect">
            <a:avLst/>
          </a:prstGeom>
        </p:spPr>
      </p:pic>
      <p:pic>
        <p:nvPicPr>
          <p:cNvPr id="518" name="Picture 517">
            <a:extLst>
              <a:ext uri="{FF2B5EF4-FFF2-40B4-BE49-F238E27FC236}">
                <a16:creationId xmlns:a16="http://schemas.microsoft.com/office/drawing/2014/main" id="{7D022A5F-3E32-4DA4-B881-58ADDBF56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3366059"/>
            <a:ext cx="242778" cy="364452"/>
          </a:xfrm>
          <a:prstGeom prst="rect">
            <a:avLst/>
          </a:prstGeom>
        </p:spPr>
      </p:pic>
      <p:pic>
        <p:nvPicPr>
          <p:cNvPr id="519" name="Picture 518">
            <a:extLst>
              <a:ext uri="{FF2B5EF4-FFF2-40B4-BE49-F238E27FC236}">
                <a16:creationId xmlns:a16="http://schemas.microsoft.com/office/drawing/2014/main" id="{9D07041A-8AF8-4147-98B0-557D66E32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414023" y="2915468"/>
            <a:ext cx="242778" cy="3644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B1697-50BF-41A7-8EED-7717AC71E9C5}"/>
              </a:ext>
            </a:extLst>
          </p:cNvPr>
          <p:cNvSpPr txBox="1"/>
          <p:nvPr/>
        </p:nvSpPr>
        <p:spPr>
          <a:xfrm>
            <a:off x="7707029" y="1281606"/>
            <a:ext cx="274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4 nodes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ACA7F-77D4-4CAB-A9ED-01B26462EB3E}"/>
              </a:ext>
            </a:extLst>
          </p:cNvPr>
          <p:cNvSpPr txBox="1"/>
          <p:nvPr/>
        </p:nvSpPr>
        <p:spPr>
          <a:xfrm>
            <a:off x="6309989" y="5284139"/>
            <a:ext cx="33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229" name="Picture 2" descr="iOS icon">
            <a:extLst>
              <a:ext uri="{FF2B5EF4-FFF2-40B4-BE49-F238E27FC236}">
                <a16:creationId xmlns:a16="http://schemas.microsoft.com/office/drawing/2014/main" id="{6CD59451-11A3-49F7-8853-9B5FA8B09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804" y="4258222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 descr="iOS icon">
            <a:extLst>
              <a:ext uri="{FF2B5EF4-FFF2-40B4-BE49-F238E27FC236}">
                <a16:creationId xmlns:a16="http://schemas.microsoft.com/office/drawing/2014/main" id="{CB1596A8-1B05-4C1C-8933-44C167828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198" y="4878756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 descr="iOS icon">
            <a:extLst>
              <a:ext uri="{FF2B5EF4-FFF2-40B4-BE49-F238E27FC236}">
                <a16:creationId xmlns:a16="http://schemas.microsoft.com/office/drawing/2014/main" id="{F954DC30-147F-4BB4-86A4-51F59737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784" y="4595929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 descr="iOS icon">
            <a:extLst>
              <a:ext uri="{FF2B5EF4-FFF2-40B4-BE49-F238E27FC236}">
                <a16:creationId xmlns:a16="http://schemas.microsoft.com/office/drawing/2014/main" id="{0C72516C-3CD4-4A2C-AA35-D51182889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399" y="4884185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918415D6-8653-4363-A131-F410404EE8DB}"/>
              </a:ext>
            </a:extLst>
          </p:cNvPr>
          <p:cNvSpPr txBox="1"/>
          <p:nvPr/>
        </p:nvSpPr>
        <p:spPr>
          <a:xfrm>
            <a:off x="2543529" y="1725285"/>
            <a:ext cx="284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172 nodes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D6906E3-0A41-4A5E-A892-E93706ECDC1E}"/>
              </a:ext>
            </a:extLst>
          </p:cNvPr>
          <p:cNvSpPr txBox="1"/>
          <p:nvPr/>
        </p:nvSpPr>
        <p:spPr>
          <a:xfrm>
            <a:off x="314073" y="5640163"/>
            <a:ext cx="448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Network: IB HDR100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0602A07-9A26-4843-9C3F-A5E1F4354F3C}"/>
              </a:ext>
            </a:extLst>
          </p:cNvPr>
          <p:cNvSpPr txBox="1"/>
          <p:nvPr/>
        </p:nvSpPr>
        <p:spPr>
          <a:xfrm>
            <a:off x="10517906" y="2377775"/>
            <a:ext cx="231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192" name="Picture 2" descr="iOS icon">
            <a:extLst>
              <a:ext uri="{FF2B5EF4-FFF2-40B4-BE49-F238E27FC236}">
                <a16:creationId xmlns:a16="http://schemas.microsoft.com/office/drawing/2014/main" id="{B23D3A8B-A0D4-4048-B697-83306CF05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037" y="4248637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" name="Star: 10 Points 181">
            <a:extLst>
              <a:ext uri="{FF2B5EF4-FFF2-40B4-BE49-F238E27FC236}">
                <a16:creationId xmlns:a16="http://schemas.microsoft.com/office/drawing/2014/main" id="{17280BDE-8061-4CFC-840D-2183B29BE862}"/>
              </a:ext>
            </a:extLst>
          </p:cNvPr>
          <p:cNvSpPr/>
          <p:nvPr/>
        </p:nvSpPr>
        <p:spPr>
          <a:xfrm>
            <a:off x="8127597" y="4468267"/>
            <a:ext cx="1019506" cy="946215"/>
          </a:xfrm>
          <a:prstGeom prst="star10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Nieuw</a:t>
            </a:r>
          </a:p>
        </p:txBody>
      </p:sp>
      <p:sp>
        <p:nvSpPr>
          <p:cNvPr id="184" name="Titel 1">
            <a:extLst>
              <a:ext uri="{FF2B5EF4-FFF2-40B4-BE49-F238E27FC236}">
                <a16:creationId xmlns:a16="http://schemas.microsoft.com/office/drawing/2014/main" id="{6F35D879-8602-4DC6-871B-E89113F304F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General overview</a:t>
            </a:r>
            <a:endParaRPr lang="nl-BE" dirty="0">
              <a:solidFill>
                <a:srgbClr val="4E58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5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A02A61A3-6685-E1F2-6374-A096D0C6FF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16"/>
          <a:stretch/>
        </p:blipFill>
        <p:spPr>
          <a:xfrm>
            <a:off x="3441950" y="1319011"/>
            <a:ext cx="8372600" cy="442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Hardware – naming convention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42225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lvl="1" indent="-285750"/>
            <a:r>
              <a:rPr lang="en-US" sz="1600" dirty="0">
                <a:solidFill>
                  <a:srgbClr val="4E5865"/>
                </a:solidFill>
              </a:rPr>
              <a:t>Indication of rack</a:t>
            </a:r>
            <a:br>
              <a:rPr lang="en-US" sz="1600" dirty="0">
                <a:solidFill>
                  <a:srgbClr val="4E5865"/>
                </a:solidFill>
              </a:rPr>
            </a:br>
            <a:r>
              <a:rPr lang="en-US" sz="1600" dirty="0">
                <a:solidFill>
                  <a:srgbClr val="4E5865"/>
                </a:solidFill>
              </a:rPr>
              <a:t>8 racks (m28, n28, …, r33)</a:t>
            </a:r>
          </a:p>
          <a:p>
            <a:pPr lvl="1" indent="-285750"/>
            <a:r>
              <a:rPr lang="en-US" sz="1600" dirty="0">
                <a:solidFill>
                  <a:srgbClr val="4E5865"/>
                </a:solidFill>
              </a:rPr>
              <a:t>Type of node</a:t>
            </a:r>
          </a:p>
          <a:p>
            <a:pPr lvl="2" indent="-285750"/>
            <a:r>
              <a:rPr lang="en-US" sz="1200" dirty="0">
                <a:solidFill>
                  <a:srgbClr val="4E5865"/>
                </a:solidFill>
              </a:rPr>
              <a:t>c: Thin nodes</a:t>
            </a:r>
          </a:p>
          <a:p>
            <a:pPr lvl="2" indent="-285750"/>
            <a:r>
              <a:rPr lang="en-US" sz="1200" dirty="0">
                <a:solidFill>
                  <a:srgbClr val="4E5865"/>
                </a:solidFill>
              </a:rPr>
              <a:t>l : large mem nodes</a:t>
            </a:r>
          </a:p>
          <a:p>
            <a:pPr lvl="2" indent="-285750"/>
            <a:r>
              <a:rPr lang="en-US" sz="1200" dirty="0">
                <a:solidFill>
                  <a:srgbClr val="4E5865"/>
                </a:solidFill>
              </a:rPr>
              <a:t>g : GPU nodes</a:t>
            </a:r>
          </a:p>
          <a:p>
            <a:pPr lvl="2" indent="-285750"/>
            <a:r>
              <a:rPr lang="en-US" sz="1200" dirty="0">
                <a:solidFill>
                  <a:srgbClr val="4E5865"/>
                </a:solidFill>
                <a:ea typeface="+mn-lt"/>
                <a:cs typeface="+mn-lt"/>
              </a:rPr>
              <a:t>i: Interactive nodes</a:t>
            </a:r>
          </a:p>
          <a:p>
            <a:pPr lvl="1" indent="-285750"/>
            <a:r>
              <a:rPr lang="en-US" sz="1600" dirty="0">
                <a:solidFill>
                  <a:srgbClr val="4E5865"/>
                </a:solidFill>
              </a:rPr>
              <a:t>location of enclosure</a:t>
            </a:r>
            <a:endParaRPr lang="en-US" sz="1600" b="1" dirty="0">
              <a:solidFill>
                <a:srgbClr val="4E5865"/>
              </a:solidFill>
              <a:ea typeface="+mn-lt"/>
              <a:cs typeface="+mn-lt"/>
            </a:endParaRPr>
          </a:p>
          <a:p>
            <a:pPr lvl="2" indent="-285750"/>
            <a:r>
              <a:rPr lang="en-US" sz="1200" dirty="0">
                <a:solidFill>
                  <a:srgbClr val="4E5865"/>
                </a:solidFill>
                <a:ea typeface="+mn-lt"/>
                <a:cs typeface="+mn-lt"/>
              </a:rPr>
              <a:t>Row in rack</a:t>
            </a:r>
            <a:endParaRPr lang="en-US" sz="1200" dirty="0">
              <a:solidFill>
                <a:srgbClr val="4E5865"/>
              </a:solidFill>
            </a:endParaRPr>
          </a:p>
          <a:p>
            <a:pPr lvl="1" indent="-285750"/>
            <a:r>
              <a:rPr lang="en-US" sz="1600" dirty="0">
                <a:solidFill>
                  <a:srgbClr val="4E5865"/>
                </a:solidFill>
              </a:rPr>
              <a:t>Node in enclosure</a:t>
            </a:r>
          </a:p>
          <a:p>
            <a:pPr lvl="2" indent="-285750"/>
            <a:r>
              <a:rPr lang="en-US" sz="1200" dirty="0">
                <a:solidFill>
                  <a:srgbClr val="4E5865"/>
                </a:solidFill>
              </a:rPr>
              <a:t>Only for thin nodes </a:t>
            </a:r>
          </a:p>
          <a:p>
            <a:pPr lvl="2" indent="-285750"/>
            <a:r>
              <a:rPr lang="en-US" sz="1200" dirty="0">
                <a:solidFill>
                  <a:srgbClr val="4E5865"/>
                </a:solidFill>
              </a:rPr>
              <a:t>4 nodes in an enclosure</a:t>
            </a:r>
          </a:p>
          <a:p>
            <a:pPr marL="400050" lvl="1" indent="0">
              <a:buNone/>
            </a:pPr>
            <a:br>
              <a:rPr lang="en-US" sz="1600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74003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5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A02A61A3-6685-E1F2-6374-A096D0C6FF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31"/>
          <a:stretch/>
        </p:blipFill>
        <p:spPr>
          <a:xfrm>
            <a:off x="6179978" y="1858991"/>
            <a:ext cx="5878420" cy="312208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Hardware - </a:t>
            </a:r>
            <a:r>
              <a:rPr lang="en-US" altLang="zh-TW" sz="4400" dirty="0">
                <a:solidFill>
                  <a:srgbClr val="4E5865"/>
                </a:solidFill>
                <a:ea typeface="新細明體"/>
              </a:rPr>
              <a:t>thin nodes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4"/>
              </a:buBlip>
            </a:pP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172  compute nodes</a:t>
            </a:r>
          </a:p>
          <a:p>
            <a:pPr marL="971550" lvl="2" indent="0">
              <a:buNone/>
            </a:pPr>
            <a:r>
              <a:rPr lang="en-US" sz="1600" dirty="0">
                <a:ea typeface="+mn-lt"/>
                <a:cs typeface="+mn-lt"/>
              </a:rPr>
              <a:t>2 Intel Xeon Platinum 8360Y CPUs@2.4 GHz (Ice lake)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           36 cores each =&gt; </a:t>
            </a:r>
            <a:r>
              <a:rPr lang="en-US" sz="1600" b="1" dirty="0">
                <a:ea typeface="+mn-lt"/>
                <a:cs typeface="+mn-lt"/>
              </a:rPr>
              <a:t>72 cores per node</a:t>
            </a:r>
            <a:endParaRPr lang="en-US" sz="1600" b="1" dirty="0">
              <a:solidFill>
                <a:srgbClr val="333639"/>
              </a:solidFill>
              <a:ea typeface="新細明體"/>
            </a:endParaRPr>
          </a:p>
          <a:p>
            <a:pPr marL="971550" lvl="2" indent="0">
              <a:buNone/>
            </a:pPr>
            <a:r>
              <a:rPr lang="en-US" sz="1600" dirty="0">
                <a:solidFill>
                  <a:srgbClr val="333639"/>
                </a:solidFill>
                <a:ea typeface="新細明體"/>
              </a:rPr>
              <a:t>256 GB RAM =&gt; 3.4 GB per core usable</a:t>
            </a:r>
          </a:p>
          <a:p>
            <a:pPr marL="971550" lvl="2" indent="0">
              <a:buNone/>
            </a:pPr>
            <a:r>
              <a:rPr lang="en-US" sz="1600" dirty="0">
                <a:solidFill>
                  <a:srgbClr val="333639"/>
                </a:solidFill>
                <a:ea typeface="新細明體"/>
              </a:rPr>
              <a:t>960 GB SSD local disk</a:t>
            </a:r>
            <a:br>
              <a:rPr lang="en-US" sz="1600" dirty="0">
                <a:solidFill>
                  <a:srgbClr val="333639"/>
                </a:solidFill>
                <a:ea typeface="新細明體"/>
              </a:rPr>
            </a:br>
            <a:endParaRPr lang="en-US" sz="1600" dirty="0">
              <a:solidFill>
                <a:srgbClr val="333639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en-US" sz="1600" dirty="0">
                <a:ea typeface="+mn-lt"/>
                <a:cs typeface="+mn-lt"/>
              </a:rPr>
              <a:t>Network setup </a:t>
            </a:r>
          </a:p>
          <a:p>
            <a:pPr marL="400050" lvl="1" indent="0">
              <a:buNone/>
            </a:pPr>
            <a:r>
              <a:rPr lang="en-US" sz="1600" dirty="0">
                <a:ea typeface="+mn-lt"/>
                <a:cs typeface="+mn-lt"/>
              </a:rPr>
              <a:t>	HDR-100 - Performance similar as EDR</a:t>
            </a:r>
          </a:p>
          <a:p>
            <a:pPr marL="400050" lvl="1" indent="0">
              <a:buNone/>
            </a:pPr>
            <a:r>
              <a:rPr lang="en-US" sz="1600" dirty="0">
                <a:ea typeface="+mn-lt"/>
                <a:cs typeface="+mn-lt"/>
              </a:rPr>
              <a:t>	currently : 24 nodes/island</a:t>
            </a:r>
          </a:p>
          <a:p>
            <a:pPr marL="400050" lvl="1" indent="0">
              <a:buNone/>
            </a:pPr>
            <a:r>
              <a:rPr lang="en-US" sz="1600" dirty="0">
                <a:ea typeface="+mn-lt"/>
                <a:cs typeface="+mn-lt"/>
              </a:rPr>
              <a:t>	after final cabling: </a:t>
            </a:r>
            <a:r>
              <a:rPr lang="en-US" sz="1600" dirty="0" err="1">
                <a:ea typeface="+mn-lt"/>
                <a:cs typeface="+mn-lt"/>
              </a:rPr>
              <a:t>upto</a:t>
            </a:r>
            <a:r>
              <a:rPr lang="en-US" sz="1600" dirty="0">
                <a:ea typeface="+mn-lt"/>
                <a:cs typeface="+mn-lt"/>
              </a:rPr>
              <a:t> 48 nodes/island (=3456 cores)</a:t>
            </a:r>
          </a:p>
          <a:p>
            <a:pPr marL="400050" lvl="1" indent="0">
              <a:buNone/>
            </a:pPr>
            <a:endParaRPr lang="en-US" sz="1600" dirty="0">
              <a:ea typeface="+mn-lt"/>
              <a:cs typeface="+mn-lt"/>
            </a:endParaRPr>
          </a:p>
          <a:p>
            <a:pPr marL="400050" lvl="1" indent="0">
              <a:buNone/>
            </a:pPr>
            <a:r>
              <a:rPr lang="en-US" sz="1600" dirty="0" err="1">
                <a:ea typeface="+mn-lt"/>
                <a:cs typeface="+mn-lt"/>
              </a:rPr>
              <a:t>Icelake</a:t>
            </a:r>
            <a:endParaRPr lang="en-US" sz="1600" dirty="0">
              <a:ea typeface="+mn-lt"/>
              <a:cs typeface="+mn-lt"/>
            </a:endParaRPr>
          </a:p>
          <a:p>
            <a:pPr marL="400050" lvl="1" indent="0">
              <a:buNone/>
            </a:pPr>
            <a:r>
              <a:rPr lang="en-US" sz="1600" dirty="0">
                <a:ea typeface="+mn-lt"/>
                <a:cs typeface="+mn-lt"/>
              </a:rPr>
              <a:t>	8 memory channels (instead of 6 before)</a:t>
            </a:r>
          </a:p>
          <a:p>
            <a:pPr marL="400050" lvl="1" indent="0">
              <a:buNone/>
            </a:pPr>
            <a:r>
              <a:rPr lang="en-US" sz="1600" dirty="0">
                <a:ea typeface="+mn-lt"/>
                <a:cs typeface="+mn-lt"/>
              </a:rPr>
              <a:t>	higher L1/L2/L3 cache</a:t>
            </a:r>
          </a:p>
          <a:p>
            <a:pPr marL="400050" lvl="1" indent="0">
              <a:buNone/>
            </a:pPr>
            <a:r>
              <a:rPr lang="en-US" sz="1600" dirty="0">
                <a:ea typeface="+mn-lt"/>
                <a:cs typeface="+mn-lt"/>
              </a:rPr>
              <a:t>	slightly higher DIMM speed</a:t>
            </a:r>
          </a:p>
          <a:p>
            <a:pPr marL="400050" lvl="1" indent="0">
              <a:buNone/>
            </a:pPr>
            <a:r>
              <a:rPr lang="en-US" sz="1600" dirty="0">
                <a:ea typeface="+mn-lt"/>
                <a:cs typeface="+mn-lt"/>
              </a:rPr>
              <a:t>	PCIe 4.0</a:t>
            </a:r>
          </a:p>
          <a:p>
            <a:pPr marL="400050" lvl="1" indent="0">
              <a:buNone/>
            </a:pPr>
            <a:r>
              <a:rPr lang="en-US" sz="1600" dirty="0">
                <a:ea typeface="+mn-lt"/>
                <a:cs typeface="+mn-lt"/>
              </a:rPr>
              <a:t>	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4E5865"/>
                </a:solidFill>
                <a:ea typeface="+mn-lt"/>
                <a:cs typeface="+mn-lt"/>
              </a:rPr>
              <a:t>			</a:t>
            </a:r>
            <a:br>
              <a:rPr lang="en-US" sz="1200" dirty="0">
                <a:solidFill>
                  <a:srgbClr val="4E5865"/>
                </a:solidFill>
                <a:ea typeface="+mn-lt"/>
                <a:cs typeface="+mn-lt"/>
              </a:rPr>
            </a:br>
            <a:endParaRPr lang="en-US" sz="1600" dirty="0">
              <a:solidFill>
                <a:srgbClr val="333639"/>
              </a:solidFill>
              <a:ea typeface="新細明體"/>
            </a:endParaRPr>
          </a:p>
          <a:p>
            <a:pPr marL="971550" lvl="2" indent="0">
              <a:buNone/>
            </a:pPr>
            <a:endParaRPr lang="en-US" sz="1600" b="1" dirty="0">
              <a:solidFill>
                <a:srgbClr val="4E5865"/>
              </a:solidFill>
              <a:ea typeface="+mn-lt"/>
              <a:cs typeface="+mn-lt"/>
            </a:endParaRPr>
          </a:p>
          <a:p>
            <a:pPr marL="971550" lvl="2" indent="0">
              <a:buNone/>
            </a:pPr>
            <a:endParaRPr lang="en-US" sz="1600" b="1" dirty="0">
              <a:solidFill>
                <a:srgbClr val="4E5865"/>
              </a:solidFill>
              <a:ea typeface="+mn-lt"/>
              <a:cs typeface="+mn-lt"/>
            </a:endParaRPr>
          </a:p>
          <a:p>
            <a:pPr marL="971550" lvl="2" indent="0">
              <a:buNone/>
            </a:pPr>
            <a:endParaRPr lang="en-US" sz="1600" b="1" dirty="0">
              <a:solidFill>
                <a:srgbClr val="4E5865"/>
              </a:solidFill>
              <a:ea typeface="+mn-lt"/>
              <a:cs typeface="+mn-lt"/>
            </a:endParaRPr>
          </a:p>
          <a:p>
            <a:pPr marL="971550" lvl="2" indent="0">
              <a:buNone/>
            </a:pPr>
            <a:endParaRPr lang="en-US" sz="1600" b="1" dirty="0">
              <a:solidFill>
                <a:srgbClr val="4E5865"/>
              </a:solidFill>
              <a:ea typeface="+mn-lt"/>
              <a:cs typeface="+mn-lt"/>
            </a:endParaRPr>
          </a:p>
          <a:p>
            <a:pPr marL="971550" lvl="2" indent="0">
              <a:buNone/>
            </a:pPr>
            <a:endParaRPr lang="en-US" sz="1600" b="1" dirty="0">
              <a:solidFill>
                <a:srgbClr val="4E5865"/>
              </a:solidFill>
              <a:ea typeface="+mn-lt"/>
              <a:cs typeface="+mn-lt"/>
            </a:endParaRPr>
          </a:p>
          <a:p>
            <a:pPr marL="971550" lvl="2" indent="0">
              <a:buNone/>
            </a:pPr>
            <a:endParaRPr lang="en-US" sz="1600" b="1" dirty="0">
              <a:solidFill>
                <a:srgbClr val="4E5865"/>
              </a:solidFill>
              <a:ea typeface="+mn-lt"/>
              <a:cs typeface="+mn-lt"/>
            </a:endParaRPr>
          </a:p>
          <a:p>
            <a:pPr marL="971550" lvl="2" indent="0">
              <a:buNone/>
            </a:pPr>
            <a:endParaRPr lang="en-US" sz="1600" b="1" dirty="0">
              <a:solidFill>
                <a:srgbClr val="4E5865"/>
              </a:solidFill>
              <a:ea typeface="+mn-lt"/>
              <a:cs typeface="+mn-lt"/>
            </a:endParaRPr>
          </a:p>
          <a:p>
            <a:pPr marL="971550" lvl="2" indent="0">
              <a:buNone/>
            </a:pPr>
            <a:endParaRPr lang="en-US" sz="1600" b="1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89D75D-6808-471F-B22D-4D63B7463C23}"/>
              </a:ext>
            </a:extLst>
          </p:cNvPr>
          <p:cNvSpPr/>
          <p:nvPr/>
        </p:nvSpPr>
        <p:spPr>
          <a:xfrm>
            <a:off x="6908800" y="2141213"/>
            <a:ext cx="4903470" cy="2340476"/>
          </a:xfrm>
          <a:prstGeom prst="rect">
            <a:avLst/>
          </a:prstGeom>
          <a:solidFill>
            <a:schemeClr val="accent1">
              <a:alpha val="16000"/>
            </a:schemeClr>
          </a:solidFill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932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Hardware – large memory nodes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172 thin nodes</a:t>
            </a:r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5 big memory nodes (</a:t>
            </a:r>
            <a:r>
              <a:rPr lang="en-US" altLang="zh-TW" sz="1800" dirty="0" err="1">
                <a:solidFill>
                  <a:srgbClr val="4E5865"/>
                </a:solidFill>
                <a:ea typeface="新細明體"/>
              </a:rPr>
              <a:t>bigmem</a:t>
            </a: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)</a:t>
            </a:r>
            <a:endParaRPr lang="en-US" dirty="0">
              <a:solidFill>
                <a:srgbClr val="4E5865"/>
              </a:solidFill>
            </a:endParaRPr>
          </a:p>
          <a:p>
            <a:pPr marL="971550" lvl="2" indent="0">
              <a:buNone/>
            </a:pPr>
            <a:r>
              <a:rPr lang="en-US" sz="1600" dirty="0">
                <a:solidFill>
                  <a:srgbClr val="333639"/>
                </a:solidFill>
                <a:ea typeface="+mn-lt"/>
                <a:cs typeface="+mn-lt"/>
              </a:rPr>
              <a:t>2 Intel Xeon Platinum 8360Y CPUs@2.4 GHz (Ice lake)</a:t>
            </a:r>
            <a:br>
              <a:rPr lang="en-US" sz="1600" dirty="0">
                <a:solidFill>
                  <a:srgbClr val="333639"/>
                </a:solidFill>
                <a:ea typeface="+mn-lt"/>
                <a:cs typeface="+mn-lt"/>
              </a:rPr>
            </a:br>
            <a:r>
              <a:rPr lang="en-US" sz="1600" dirty="0">
                <a:solidFill>
                  <a:srgbClr val="333639"/>
                </a:solidFill>
                <a:ea typeface="+mn-lt"/>
                <a:cs typeface="+mn-lt"/>
              </a:rPr>
              <a:t>           36 cores each =&gt; </a:t>
            </a:r>
            <a:r>
              <a:rPr lang="en-US" sz="1600" b="1" dirty="0">
                <a:solidFill>
                  <a:srgbClr val="333639"/>
                </a:solidFill>
                <a:ea typeface="+mn-lt"/>
                <a:cs typeface="+mn-lt"/>
              </a:rPr>
              <a:t>72 cores per node</a:t>
            </a:r>
          </a:p>
          <a:p>
            <a:pPr marL="971550" lvl="2" indent="0">
              <a:buNone/>
            </a:pPr>
            <a:r>
              <a:rPr lang="en-US" sz="1600" b="1" dirty="0">
                <a:solidFill>
                  <a:srgbClr val="333639"/>
                </a:solidFill>
                <a:ea typeface="+mn-lt"/>
                <a:cs typeface="+mn-lt"/>
              </a:rPr>
              <a:t>2048 GB RAM </a:t>
            </a:r>
            <a:r>
              <a:rPr lang="en-US" sz="1600" dirty="0">
                <a:solidFill>
                  <a:srgbClr val="333639"/>
                </a:solidFill>
                <a:ea typeface="+mn-lt"/>
                <a:cs typeface="+mn-lt"/>
              </a:rPr>
              <a:t>=&gt; 28 GB per core usable</a:t>
            </a:r>
          </a:p>
          <a:p>
            <a:pPr marL="971550" lvl="2" indent="0">
              <a:buNone/>
            </a:pPr>
            <a:r>
              <a:rPr lang="en-US" sz="1600" dirty="0">
                <a:solidFill>
                  <a:srgbClr val="333639"/>
                </a:solidFill>
                <a:ea typeface="+mn-lt"/>
                <a:cs typeface="+mn-lt"/>
              </a:rPr>
              <a:t>960 GB SSD local disk</a:t>
            </a:r>
            <a:endParaRPr lang="en-US" sz="1600" dirty="0">
              <a:solidFill>
                <a:srgbClr val="333639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11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937ACF99-AB8B-623A-C109-89CAB0187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978" y="1858991"/>
            <a:ext cx="5878420" cy="36190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1E13EBA-6951-4F04-9310-42385693E1B7}"/>
              </a:ext>
            </a:extLst>
          </p:cNvPr>
          <p:cNvSpPr/>
          <p:nvPr/>
        </p:nvSpPr>
        <p:spPr>
          <a:xfrm>
            <a:off x="6364112" y="3860799"/>
            <a:ext cx="657606" cy="1016001"/>
          </a:xfrm>
          <a:prstGeom prst="rect">
            <a:avLst/>
          </a:prstGeom>
          <a:solidFill>
            <a:schemeClr val="accent1">
              <a:alpha val="16000"/>
            </a:schemeClr>
          </a:solidFill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541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Hardware – GPU nodes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en-US" altLang="zh-TW" sz="1800" dirty="0">
                <a:solidFill>
                  <a:schemeClr val="tx2">
                    <a:lumMod val="60000"/>
                    <a:lumOff val="40000"/>
                  </a:schemeClr>
                </a:solidFill>
                <a:ea typeface="新細明體"/>
              </a:rPr>
              <a:t>172 thin nodes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sz="1800" dirty="0">
                <a:solidFill>
                  <a:schemeClr val="tx2">
                    <a:lumMod val="60000"/>
                    <a:lumOff val="40000"/>
                  </a:schemeClr>
                </a:solidFill>
                <a:ea typeface="新細明體"/>
              </a:rPr>
              <a:t>5 big memory nodes (</a:t>
            </a:r>
            <a:r>
              <a:rPr lang="en-US" altLang="zh-TW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新細明體"/>
              </a:rPr>
              <a:t>bigmem</a:t>
            </a:r>
            <a:r>
              <a:rPr lang="en-US" altLang="zh-TW" sz="1800" dirty="0">
                <a:solidFill>
                  <a:schemeClr val="tx2">
                    <a:lumMod val="60000"/>
                    <a:lumOff val="40000"/>
                  </a:schemeClr>
                </a:solidFill>
                <a:ea typeface="新細明體"/>
              </a:rPr>
              <a:t>)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4 GPGPU nodes (</a:t>
            </a:r>
            <a:r>
              <a:rPr lang="en-US" altLang="zh-TW" sz="1800" dirty="0" err="1">
                <a:solidFill>
                  <a:srgbClr val="4E5865"/>
                </a:solidFill>
                <a:ea typeface="新細明體"/>
              </a:rPr>
              <a:t>gpu</a:t>
            </a: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)</a:t>
            </a:r>
            <a:br>
              <a:rPr lang="en-US" sz="1600" dirty="0">
                <a:solidFill>
                  <a:srgbClr val="4E5865"/>
                </a:solidFill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     2 Intel Xeon Platinum 8360Y CPUs@2.4 GHz (Ice lake) 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           36 cores each =&gt; </a:t>
            </a:r>
            <a:r>
              <a:rPr lang="en-US" sz="1600" b="1" dirty="0">
                <a:ea typeface="+mn-lt"/>
                <a:cs typeface="+mn-lt"/>
              </a:rPr>
              <a:t>72 cores per node</a:t>
            </a:r>
          </a:p>
          <a:p>
            <a:pPr marL="971550" lvl="2" indent="0">
              <a:buNone/>
            </a:pPr>
            <a:r>
              <a:rPr lang="en-US" sz="1600" b="1" dirty="0">
                <a:ea typeface="+mn-lt"/>
                <a:cs typeface="+mn-lt"/>
              </a:rPr>
              <a:t>512 GB RAM </a:t>
            </a:r>
            <a:r>
              <a:rPr lang="en-US" sz="1600" dirty="0">
                <a:ea typeface="+mn-lt"/>
                <a:cs typeface="+mn-lt"/>
              </a:rPr>
              <a:t>=&gt; 7 GB per core</a:t>
            </a:r>
          </a:p>
          <a:p>
            <a:pPr marL="971550" lvl="2" indent="0">
              <a:buNone/>
            </a:pPr>
            <a:r>
              <a:rPr lang="en-US" sz="1600" b="1" dirty="0">
                <a:ea typeface="+mn-lt"/>
                <a:cs typeface="+mn-lt"/>
              </a:rPr>
              <a:t>4 NVIDIA A100 SXM4, 80 GB GDDR</a:t>
            </a:r>
            <a:r>
              <a:rPr lang="en-US" sz="1600" dirty="0">
                <a:ea typeface="+mn-lt"/>
                <a:cs typeface="+mn-lt"/>
              </a:rPr>
              <a:t>, connected with </a:t>
            </a:r>
            <a:r>
              <a:rPr lang="en-US" sz="1600" dirty="0" err="1">
                <a:ea typeface="+mn-lt"/>
                <a:cs typeface="+mn-lt"/>
              </a:rPr>
              <a:t>NVLink</a:t>
            </a:r>
            <a:endParaRPr lang="en-US" sz="1600" dirty="0">
              <a:ea typeface="+mn-lt"/>
              <a:cs typeface="+mn-lt"/>
            </a:endParaRPr>
          </a:p>
          <a:p>
            <a:pPr marL="971550" lvl="2" indent="0">
              <a:buNone/>
            </a:pPr>
            <a:r>
              <a:rPr lang="en-US" sz="1600" dirty="0">
                <a:ea typeface="+mn-lt"/>
                <a:cs typeface="+mn-lt"/>
              </a:rPr>
              <a:t>960 GB SSD local disk</a:t>
            </a:r>
          </a:p>
          <a:p>
            <a:pPr lvl="2">
              <a:buNone/>
            </a:pPr>
            <a:endParaRPr lang="en-US" altLang="zh-TW" sz="1600" dirty="0">
              <a:ea typeface="+mn-lt"/>
              <a:cs typeface="+mn-lt"/>
            </a:endParaRPr>
          </a:p>
          <a:p>
            <a:pPr lvl="2">
              <a:buNone/>
            </a:pPr>
            <a:r>
              <a:rPr lang="en-US" altLang="zh-TW" sz="1600" dirty="0">
                <a:ea typeface="+mn-lt"/>
                <a:cs typeface="+mn-lt"/>
              </a:rPr>
              <a:t>Note: currently only 1 node available</a:t>
            </a:r>
          </a:p>
          <a:p>
            <a:pPr lvl="2">
              <a:buNone/>
            </a:pPr>
            <a:endParaRPr lang="en-US" sz="1600" dirty="0">
              <a:ea typeface="+mn-lt"/>
              <a:cs typeface="+mn-lt"/>
            </a:endParaRPr>
          </a:p>
          <a:p>
            <a:pPr marL="971550" lvl="2" indent="0">
              <a:buNone/>
            </a:pPr>
            <a:endParaRPr lang="en-US" sz="1600" dirty="0">
              <a:solidFill>
                <a:srgbClr val="333639"/>
              </a:solidFill>
              <a:ea typeface="新細明體"/>
            </a:endParaRPr>
          </a:p>
          <a:p>
            <a:pPr marL="742950" lvl="1" indent="-342900"/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endParaRPr lang="nl-BE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 dirty="0"/>
          </a:p>
        </p:txBody>
      </p:sp>
      <p:pic>
        <p:nvPicPr>
          <p:cNvPr id="12" name="Picture 11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2774CA55-2E08-4F57-85B4-4EFA4E147A9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28"/>
          <a:stretch/>
        </p:blipFill>
        <p:spPr>
          <a:xfrm>
            <a:off x="6179978" y="1858991"/>
            <a:ext cx="5878420" cy="30859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E493039-E989-4C26-BE16-E9638BFCFDC9}"/>
              </a:ext>
            </a:extLst>
          </p:cNvPr>
          <p:cNvSpPr/>
          <p:nvPr/>
        </p:nvSpPr>
        <p:spPr>
          <a:xfrm>
            <a:off x="6347150" y="2107346"/>
            <a:ext cx="651961" cy="918076"/>
          </a:xfrm>
          <a:prstGeom prst="rect">
            <a:avLst/>
          </a:prstGeom>
          <a:solidFill>
            <a:schemeClr val="accent1">
              <a:alpha val="16000"/>
            </a:schemeClr>
          </a:solidFill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86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F0D56244-60B2-41FD-96AD-7AC25F221D7C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ff7d12c-bb71-4270-bd29-9c4d45ff3327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899</Words>
  <Application>Microsoft Office PowerPoint</Application>
  <PresentationFormat>Widescreen</PresentationFormat>
  <Paragraphs>201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FlandersArtSans-Bold</vt:lpstr>
      <vt:lpstr>FlandersArtSans-Medium</vt:lpstr>
      <vt:lpstr>FlandersArtSans-Regular</vt:lpstr>
      <vt:lpstr>Office Theme</vt:lpstr>
      <vt:lpstr>Introduction to wICE</vt:lpstr>
      <vt:lpstr>Disclamer</vt:lpstr>
      <vt:lpstr>PowerPoint Presentation</vt:lpstr>
      <vt:lpstr>PowerPoint Presentation</vt:lpstr>
      <vt:lpstr>PowerPoint Presentation</vt:lpstr>
      <vt:lpstr>Hardware – naming convention</vt:lpstr>
      <vt:lpstr>Hardware - thin nodes</vt:lpstr>
      <vt:lpstr>Hardware – large memory nodes</vt:lpstr>
      <vt:lpstr>Hardware – GPU nodes</vt:lpstr>
      <vt:lpstr>Hardware – interactive nodes</vt:lpstr>
      <vt:lpstr>Hardware - Overview</vt:lpstr>
      <vt:lpstr>PowerPoint Presentation</vt:lpstr>
      <vt:lpstr>Software</vt:lpstr>
      <vt:lpstr>Software</vt:lpstr>
      <vt:lpstr>Storage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Jan Ooghe</cp:lastModifiedBy>
  <cp:revision>2586</cp:revision>
  <dcterms:created xsi:type="dcterms:W3CDTF">2018-06-21T07:15:36Z</dcterms:created>
  <dcterms:modified xsi:type="dcterms:W3CDTF">2022-10-14T09:21:31Z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