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61" r:id="rId5"/>
    <p:sldId id="266" r:id="rId6"/>
    <p:sldId id="291" r:id="rId7"/>
    <p:sldId id="270" r:id="rId8"/>
    <p:sldId id="292" r:id="rId9"/>
    <p:sldId id="293" r:id="rId10"/>
    <p:sldId id="310" r:id="rId11"/>
    <p:sldId id="295" r:id="rId12"/>
    <p:sldId id="296" r:id="rId13"/>
    <p:sldId id="297" r:id="rId14"/>
    <p:sldId id="298" r:id="rId15"/>
    <p:sldId id="299" r:id="rId16"/>
    <p:sldId id="311" r:id="rId17"/>
    <p:sldId id="300" r:id="rId18"/>
    <p:sldId id="302" r:id="rId19"/>
    <p:sldId id="301" r:id="rId20"/>
    <p:sldId id="303" r:id="rId21"/>
    <p:sldId id="304" r:id="rId22"/>
    <p:sldId id="313" r:id="rId23"/>
    <p:sldId id="305" r:id="rId24"/>
    <p:sldId id="306" r:id="rId25"/>
    <p:sldId id="307" r:id="rId26"/>
    <p:sldId id="308" r:id="rId27"/>
    <p:sldId id="309" r:id="rId28"/>
    <p:sldId id="312" r:id="rId2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Lampaert" initials="WL" lastIdx="2" clrIdx="0">
    <p:extLst>
      <p:ext uri="{19B8F6BF-5375-455C-9EA6-DF929625EA0E}">
        <p15:presenceInfo xmlns:p15="http://schemas.microsoft.com/office/powerpoint/2012/main" userId="Wouter Lampaer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5C6E0-5364-4833-B218-9AEE81A44F0D}" v="42" dt="2021-10-18T08:28:30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949" autoAdjust="0"/>
  </p:normalViewPr>
  <p:slideViewPr>
    <p:cSldViewPr snapToGrid="0">
      <p:cViewPr varScale="1">
        <p:scale>
          <a:sx n="80" d="100"/>
          <a:sy n="80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CB8E4-1CF4-406F-992A-89C47E20EBCA}" type="datetimeFigureOut">
              <a:rPr lang="nl-BE" smtClean="0"/>
              <a:t>11/10/2022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93983-ADF5-4556-B87E-51CFCAEC8DA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3077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9120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1138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55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8528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9330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3415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915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9306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5177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996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40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476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38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9139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5495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3953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318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329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6018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587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8128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2091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1742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93983-ADF5-4556-B87E-51CFCAEC8DAF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240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294533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A3BD94-E956-42E8-A9F6-40713E47F8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9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649" r:id="rId2"/>
    <p:sldLayoutId id="214748372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demand.hpc.kuleuven.b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8483" y="171094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Ondemand</a:t>
            </a:r>
            <a:r>
              <a:rPr lang="en-US" dirty="0"/>
              <a:t>: workshop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19574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Templates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32580" y="1142430"/>
            <a:ext cx="1029237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Creating a new template always starts from another template, copying the </a:t>
            </a:r>
            <a:r>
              <a:rPr lang="en-US" sz="2800" b="1" dirty="0"/>
              <a:t>whole</a:t>
            </a:r>
            <a:r>
              <a:rPr lang="en-US" sz="2800" dirty="0"/>
              <a:t> </a:t>
            </a:r>
            <a:r>
              <a:rPr lang="en-US" sz="2800" b="1" dirty="0"/>
              <a:t>folder and contents </a:t>
            </a:r>
            <a:r>
              <a:rPr lang="en-US" sz="2800" dirty="0"/>
              <a:t>of the original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800" dirty="0"/>
              <a:t>‘</a:t>
            </a:r>
            <a:r>
              <a:rPr lang="en-US" sz="2800" b="1" dirty="0"/>
              <a:t>New template</a:t>
            </a:r>
            <a:r>
              <a:rPr lang="en-US" sz="2800" dirty="0"/>
              <a:t>’: starts from the default template (default CPU job)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800" dirty="0"/>
              <a:t>‘</a:t>
            </a:r>
            <a:r>
              <a:rPr lang="en-US" sz="2800" b="1" dirty="0"/>
              <a:t>Copy template</a:t>
            </a:r>
            <a:r>
              <a:rPr lang="en-US" sz="2800" dirty="0"/>
              <a:t>’: use one of the other system templates or a personal template</a:t>
            </a:r>
          </a:p>
          <a:p>
            <a:pPr marL="2286000" lvl="4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Adapt to your own preferences with the file explorer (‘View Files’ or ‘Open Dir’ button)</a:t>
            </a:r>
          </a:p>
          <a:p>
            <a:endParaRPr lang="en-US" sz="2800" dirty="0"/>
          </a:p>
          <a:p>
            <a:pPr lvl="2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15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59741" y="1142430"/>
            <a:ext cx="1224696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Create jobs from the ‘Jobs’ window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Jobs are always created from templates or other jobs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Each job can only be submitted once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800" dirty="0"/>
              <a:t>Use ‘From Selected Job’ to re-submit the same job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2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DFF22839-A37C-4CD1-B4A0-CC3827AB2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286" y="2899622"/>
            <a:ext cx="8156713" cy="399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4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59740" y="1142430"/>
            <a:ext cx="123517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400" dirty="0"/>
              <a:t>New directory for each job in $VSC_DATA/</a:t>
            </a:r>
            <a:r>
              <a:rPr lang="en-US" sz="2400" dirty="0" err="1"/>
              <a:t>ondemand</a:t>
            </a:r>
            <a:r>
              <a:rPr lang="en-US" sz="2400" dirty="0"/>
              <a:t>/data/projects/default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400" dirty="0"/>
              <a:t>Do not rename the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folders</a:t>
            </a:r>
            <a:r>
              <a:rPr lang="en-US" sz="2400" dirty="0"/>
              <a:t>, as it will break the linkage with the job menu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2"/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073886D-FB88-4B3A-B378-3F2FE023B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8" y="2067338"/>
            <a:ext cx="10726251" cy="34886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6F2EE4-933D-4AED-8A76-5C83C651E232}"/>
              </a:ext>
            </a:extLst>
          </p:cNvPr>
          <p:cNvSpPr/>
          <p:nvPr/>
        </p:nvSpPr>
        <p:spPr>
          <a:xfrm>
            <a:off x="2862470" y="4174435"/>
            <a:ext cx="457200" cy="138153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412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Jobs – Job options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59740" y="1142430"/>
            <a:ext cx="123517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400" dirty="0"/>
              <a:t>Use the ‘Job Options’ button to specify extra options: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400" dirty="0"/>
              <a:t>Name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400" dirty="0"/>
              <a:t>Cluster: only </a:t>
            </a:r>
            <a:r>
              <a:rPr lang="en-US" sz="2400" dirty="0" err="1"/>
              <a:t>wICE</a:t>
            </a:r>
            <a:endParaRPr lang="en-US" sz="2400" dirty="0"/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400" dirty="0"/>
              <a:t>Specify Job Script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400" dirty="0"/>
              <a:t>Account: overwrites any account </a:t>
            </a:r>
          </a:p>
          <a:p>
            <a:pPr lvl="3"/>
            <a:r>
              <a:rPr lang="en-US" sz="2400" dirty="0"/>
              <a:t>	specified in job script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400" dirty="0"/>
              <a:t>Job array specification: use ‘worker’ </a:t>
            </a:r>
          </a:p>
          <a:p>
            <a:pPr lvl="3"/>
            <a:r>
              <a:rPr lang="en-US" sz="2400" dirty="0"/>
              <a:t>	or ‘</a:t>
            </a:r>
            <a:r>
              <a:rPr lang="en-US" sz="2400" dirty="0" err="1"/>
              <a:t>Atools</a:t>
            </a:r>
            <a:r>
              <a:rPr lang="en-US" sz="2400" dirty="0"/>
              <a:t>’ preferably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4308554-F60E-41B2-B8FC-63911DCAA9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91"/>
          <a:stretch/>
        </p:blipFill>
        <p:spPr>
          <a:xfrm>
            <a:off x="6219825" y="2081779"/>
            <a:ext cx="5972175" cy="482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0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Active 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59740" y="1142430"/>
            <a:ext cx="10292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2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E7AE85-608F-4988-BCE8-749FC86DA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9" y="1233942"/>
            <a:ext cx="11141798" cy="498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1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Clusters: shell access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59740" y="1142430"/>
            <a:ext cx="102923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Genius login node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Launch jobs to both Genius (PBS) or </a:t>
            </a:r>
            <a:r>
              <a:rPr lang="en-US" sz="2800" dirty="0" err="1"/>
              <a:t>wICE</a:t>
            </a:r>
            <a:r>
              <a:rPr lang="en-US" sz="2800" dirty="0"/>
              <a:t>(</a:t>
            </a:r>
            <a:r>
              <a:rPr lang="en-US" sz="2800" dirty="0" err="1"/>
              <a:t>Slurm</a:t>
            </a:r>
            <a:r>
              <a:rPr lang="en-US" sz="2800" dirty="0"/>
              <a:t>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A342A2F-96A0-4639-8814-3236CE068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2096537"/>
            <a:ext cx="8225574" cy="390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Interactive apps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59740" y="1142430"/>
            <a:ext cx="1029237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800" dirty="0"/>
              <a:t>Currently supported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Jupyter</a:t>
            </a:r>
            <a:r>
              <a:rPr lang="en-US" sz="2800" dirty="0"/>
              <a:t> Lab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RStudio Server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Tensorboard</a:t>
            </a:r>
            <a:endParaRPr lang="en-US" sz="28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Code-server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2"/>
            <a:r>
              <a:rPr lang="en-US" sz="2800" dirty="0"/>
              <a:t>In development: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ParaViewWeb</a:t>
            </a:r>
            <a:endParaRPr lang="en-US" sz="28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Cryosparc</a:t>
            </a:r>
            <a:endParaRPr lang="en-US" sz="2800" dirty="0"/>
          </a:p>
          <a:p>
            <a:pPr lvl="2"/>
            <a:endParaRPr lang="en-US" sz="28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50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Interactive apps: submitting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32580" y="1142430"/>
            <a:ext cx="1029237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200" dirty="0"/>
              <a:t>Specify resources as for a normal job</a:t>
            </a:r>
          </a:p>
          <a:p>
            <a:pPr marL="2286000" lvl="4" indent="-457200">
              <a:buFont typeface="Wingdings" panose="05000000000000000000" pitchFamily="2" charset="2"/>
              <a:buChar char="§"/>
            </a:pPr>
            <a:r>
              <a:rPr lang="en-US" sz="2200" dirty="0"/>
              <a:t>Both CPU and GPU jobs possible. </a:t>
            </a:r>
          </a:p>
          <a:p>
            <a:pPr marL="2286000" lvl="4" indent="-457200">
              <a:buFont typeface="Wingdings" panose="05000000000000000000" pitchFamily="2" charset="2"/>
              <a:buChar char="§"/>
            </a:pPr>
            <a:r>
              <a:rPr lang="en-US" sz="2200" dirty="0"/>
              <a:t>Recommended to use the ‘interactive’ </a:t>
            </a:r>
          </a:p>
          <a:p>
            <a:pPr lvl="4"/>
            <a:r>
              <a:rPr lang="en-US" sz="2200" dirty="0"/>
              <a:t>       partition for work like debugging, testing,</a:t>
            </a:r>
          </a:p>
          <a:p>
            <a:pPr lvl="4"/>
            <a:r>
              <a:rPr lang="en-US" sz="2200" dirty="0"/>
              <a:t>       code development, plotting….</a:t>
            </a:r>
          </a:p>
          <a:p>
            <a:pPr marL="2286000" lvl="4" indent="-457200">
              <a:buFont typeface="Wingdings" panose="05000000000000000000" pitchFamily="2" charset="2"/>
              <a:buChar char="§"/>
            </a:pPr>
            <a:r>
              <a:rPr lang="en-US" sz="2200" dirty="0"/>
              <a:t>When using the ‘interactive’ partition, one</a:t>
            </a:r>
          </a:p>
          <a:p>
            <a:pPr lvl="4"/>
            <a:r>
              <a:rPr lang="en-US" sz="2200" dirty="0"/>
              <a:t>        one ‘GPU’ is one virtual GPU slice (1/7</a:t>
            </a:r>
            <a:r>
              <a:rPr lang="en-US" sz="2200" baseline="30000" dirty="0"/>
              <a:t>th</a:t>
            </a:r>
            <a:r>
              <a:rPr lang="en-US" sz="2200" dirty="0"/>
              <a:t> of</a:t>
            </a:r>
          </a:p>
          <a:p>
            <a:pPr lvl="4"/>
            <a:r>
              <a:rPr lang="en-US" sz="2200" dirty="0"/>
              <a:t>        a Nvidia A100 GPU)</a:t>
            </a:r>
          </a:p>
          <a:p>
            <a:pPr lvl="2"/>
            <a:endParaRPr lang="en-US" sz="2800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3C7FE19-20BE-439F-9C54-B1D08D0FC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569" y="843975"/>
            <a:ext cx="4306432" cy="601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4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Interactive apps: </a:t>
            </a:r>
            <a:r>
              <a:rPr lang="en-US" sz="4800" dirty="0" err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Jupyter</a:t>
            </a:r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 Lab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FC65E1-DDE9-406F-BFC8-36566DF30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3" y="1142430"/>
            <a:ext cx="10218345" cy="499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2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Interactive apps: </a:t>
            </a:r>
            <a:r>
              <a:rPr lang="en-US" sz="4800" dirty="0" err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Jupyter</a:t>
            </a:r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 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1C06D-A934-4390-AA6E-060F28A43586}"/>
              </a:ext>
            </a:extLst>
          </p:cNvPr>
          <p:cNvSpPr txBox="1"/>
          <p:nvPr/>
        </p:nvSpPr>
        <p:spPr>
          <a:xfrm>
            <a:off x="-159740" y="1142430"/>
            <a:ext cx="1029237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000" dirty="0"/>
              <a:t>Create your own kernels </a:t>
            </a:r>
            <a:r>
              <a:rPr lang="en-US" sz="2000" dirty="0" err="1"/>
              <a:t>withexisting</a:t>
            </a:r>
            <a:r>
              <a:rPr lang="en-US" sz="2000" dirty="0"/>
              <a:t> </a:t>
            </a:r>
            <a:r>
              <a:rPr lang="en-US" sz="2000" dirty="0" err="1"/>
              <a:t>conda</a:t>
            </a:r>
            <a:r>
              <a:rPr lang="en-US" sz="2000" dirty="0"/>
              <a:t> environments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000" dirty="0"/>
              <a:t>Python</a:t>
            </a:r>
          </a:p>
          <a:p>
            <a:pPr marL="2286000" lvl="4" indent="-457200">
              <a:buFont typeface="Wingdings" panose="05000000000000000000" pitchFamily="2" charset="2"/>
              <a:buChar char="§"/>
            </a:pPr>
            <a:r>
              <a:rPr lang="en-US" sz="2000" dirty="0"/>
              <a:t>Install </a:t>
            </a:r>
            <a:r>
              <a:rPr lang="en-US" sz="2000" i="1" dirty="0" err="1"/>
              <a:t>ipykernel</a:t>
            </a:r>
            <a:endParaRPr lang="en-US" sz="2000" i="1" dirty="0"/>
          </a:p>
          <a:p>
            <a:pPr lvl="4"/>
            <a:r>
              <a:rPr lang="en-US" sz="2000" dirty="0"/>
              <a:t>         </a:t>
            </a:r>
            <a:r>
              <a:rPr lang="en-US" i="1" dirty="0" err="1"/>
              <a:t>conda</a:t>
            </a:r>
            <a:r>
              <a:rPr lang="en-US" i="1" dirty="0"/>
              <a:t> install </a:t>
            </a:r>
            <a:r>
              <a:rPr lang="en-US" i="1" dirty="0" err="1"/>
              <a:t>ipykernel</a:t>
            </a:r>
            <a:endParaRPr lang="en-US" dirty="0"/>
          </a:p>
          <a:p>
            <a:pPr marL="2286000" lvl="4" indent="-457200">
              <a:buFont typeface="Wingdings" panose="05000000000000000000" pitchFamily="2" charset="2"/>
              <a:buChar char="§"/>
            </a:pPr>
            <a:r>
              <a:rPr lang="en-US" sz="2000" dirty="0"/>
              <a:t>Install the kernel</a:t>
            </a:r>
          </a:p>
          <a:p>
            <a:pPr lvl="4"/>
            <a:r>
              <a:rPr lang="en-US" sz="2000" i="1" dirty="0"/>
              <a:t>      </a:t>
            </a:r>
            <a:r>
              <a:rPr lang="en-US" i="1" dirty="0"/>
              <a:t>python -m </a:t>
            </a:r>
            <a:r>
              <a:rPr lang="en-US" i="1" dirty="0" err="1"/>
              <a:t>ipykernel</a:t>
            </a:r>
            <a:r>
              <a:rPr lang="en-US" i="1" dirty="0"/>
              <a:t> install  --    prefix=${VSC_HOME}/.local/ --name '&lt;</a:t>
            </a:r>
            <a:r>
              <a:rPr lang="en-US" i="1" dirty="0" err="1"/>
              <a:t>env_name</a:t>
            </a:r>
            <a:r>
              <a:rPr lang="en-US" i="1" dirty="0"/>
              <a:t>&gt;'</a:t>
            </a:r>
            <a:endParaRPr lang="en-US" dirty="0"/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000" dirty="0"/>
              <a:t>R</a:t>
            </a:r>
          </a:p>
          <a:p>
            <a:pPr marL="2286000" lvl="4" indent="-457200">
              <a:buFont typeface="Wingdings" panose="05000000000000000000" pitchFamily="2" charset="2"/>
              <a:buChar char="§"/>
            </a:pPr>
            <a:r>
              <a:rPr lang="en-US" sz="2000" dirty="0"/>
              <a:t>Install </a:t>
            </a:r>
            <a:r>
              <a:rPr lang="en-US" sz="2000" i="1" dirty="0" err="1"/>
              <a:t>jupyter</a:t>
            </a:r>
            <a:r>
              <a:rPr lang="en-US" sz="2000" i="1" dirty="0"/>
              <a:t>-client</a:t>
            </a:r>
            <a:r>
              <a:rPr lang="en-US" sz="2000" dirty="0"/>
              <a:t> and </a:t>
            </a:r>
            <a:r>
              <a:rPr lang="en-US" sz="2000" i="1" u="sng" dirty="0" err="1"/>
              <a:t>irkernel</a:t>
            </a:r>
            <a:endParaRPr lang="en-US" sz="2000" i="1" u="sng" dirty="0"/>
          </a:p>
          <a:p>
            <a:pPr lvl="4"/>
            <a:r>
              <a:rPr lang="en-US" sz="2000" i="1" dirty="0"/>
              <a:t>         </a:t>
            </a:r>
            <a:r>
              <a:rPr lang="en-US" i="1" dirty="0" err="1"/>
              <a:t>conda</a:t>
            </a:r>
            <a:r>
              <a:rPr lang="en-US" i="1" dirty="0"/>
              <a:t> install-c </a:t>
            </a:r>
            <a:r>
              <a:rPr lang="en-US" i="1" dirty="0" err="1"/>
              <a:t>conda</a:t>
            </a:r>
            <a:r>
              <a:rPr lang="en-US" i="1" dirty="0"/>
              <a:t>-forge </a:t>
            </a:r>
            <a:r>
              <a:rPr lang="en-US" i="1" dirty="0" err="1"/>
              <a:t>jupyter</a:t>
            </a:r>
            <a:r>
              <a:rPr lang="en-US" i="1" dirty="0"/>
              <a:t>-client r-</a:t>
            </a:r>
            <a:r>
              <a:rPr lang="en-US" i="1" dirty="0" err="1"/>
              <a:t>irkernel</a:t>
            </a:r>
            <a:endParaRPr lang="en-US" i="1" u="sng" dirty="0"/>
          </a:p>
          <a:p>
            <a:pPr marL="2286000" lvl="4" indent="-457200">
              <a:buFont typeface="Wingdings" panose="05000000000000000000" pitchFamily="2" charset="2"/>
              <a:buChar char="§"/>
            </a:pPr>
            <a:r>
              <a:rPr lang="en-US" sz="2000" i="1" dirty="0"/>
              <a:t>Install the kernel</a:t>
            </a:r>
          </a:p>
          <a:p>
            <a:pPr lvl="4"/>
            <a:r>
              <a:rPr lang="en-US" sz="2000" i="1" dirty="0"/>
              <a:t>         </a:t>
            </a:r>
            <a:r>
              <a:rPr lang="en-US" i="1" dirty="0" err="1"/>
              <a:t>Rscript</a:t>
            </a:r>
            <a:r>
              <a:rPr lang="en-US" i="1" dirty="0"/>
              <a:t> -e '</a:t>
            </a:r>
            <a:r>
              <a:rPr lang="en-US" i="1" dirty="0" err="1"/>
              <a:t>IRkernel</a:t>
            </a:r>
            <a:r>
              <a:rPr lang="en-US" i="1" dirty="0"/>
              <a:t>::</a:t>
            </a:r>
            <a:r>
              <a:rPr lang="en-US" i="1" dirty="0" err="1"/>
              <a:t>installspec</a:t>
            </a:r>
            <a:r>
              <a:rPr lang="en-US" i="1" dirty="0"/>
              <a:t>(prefix="${VSC_HOME}/.local/",     	name="&lt;</a:t>
            </a:r>
            <a:r>
              <a:rPr lang="en-US" i="1" dirty="0" err="1"/>
              <a:t>env_name</a:t>
            </a:r>
            <a:r>
              <a:rPr lang="en-US" i="1" dirty="0"/>
              <a:t>&gt;", 	</a:t>
            </a:r>
            <a:r>
              <a:rPr lang="en-US" i="1" dirty="0" err="1"/>
              <a:t>displayname</a:t>
            </a:r>
            <a:r>
              <a:rPr lang="en-US" i="1" dirty="0"/>
              <a:t>="&lt;</a:t>
            </a:r>
            <a:r>
              <a:rPr lang="en-US" i="1" dirty="0" err="1"/>
              <a:t>kernel_name</a:t>
            </a:r>
            <a:r>
              <a:rPr lang="en-US" i="1" dirty="0"/>
              <a:t>&gt;")'</a:t>
            </a:r>
          </a:p>
          <a:p>
            <a:pPr lvl="2"/>
            <a:endParaRPr lang="en-US" sz="20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000" dirty="0" err="1"/>
              <a:t>Jupyter</a:t>
            </a:r>
            <a:r>
              <a:rPr lang="en-US" sz="2000" dirty="0"/>
              <a:t> Lab extensions are not available yet</a:t>
            </a:r>
          </a:p>
          <a:p>
            <a:pPr lvl="5"/>
            <a:endParaRPr lang="en-US" i="1" u="sng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747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617537" y="80628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General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836141" y="1478762"/>
            <a:ext cx="10956925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User interface to use the KU Leuven Tier2 cluster from a browser: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File Explorer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Create, start and monitor jobs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Integrated shell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Interactive apps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5859015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Interactive apps: </a:t>
            </a:r>
            <a:r>
              <a:rPr lang="en-US" sz="4800" dirty="0" err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Rstudio</a:t>
            </a:r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 Server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8F65319-0FD5-46EC-B76A-0CE959168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786" y="2250426"/>
            <a:ext cx="9401214" cy="4607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D0B2D7-B03A-47C4-BCB2-3009AACF6AAD}"/>
              </a:ext>
            </a:extLst>
          </p:cNvPr>
          <p:cNvSpPr txBox="1"/>
          <p:nvPr/>
        </p:nvSpPr>
        <p:spPr>
          <a:xfrm>
            <a:off x="-132580" y="1142430"/>
            <a:ext cx="102923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200" dirty="0"/>
              <a:t>Use ‘lib’ parameter for ‘</a:t>
            </a:r>
            <a:r>
              <a:rPr lang="en-US" sz="2200" i="1" dirty="0" err="1"/>
              <a:t>install.packages</a:t>
            </a:r>
            <a:r>
              <a:rPr lang="en-US" sz="2200" dirty="0"/>
              <a:t>’ and ‘</a:t>
            </a:r>
            <a:r>
              <a:rPr lang="en-US" sz="2200" i="1" dirty="0"/>
              <a:t>library</a:t>
            </a:r>
            <a:r>
              <a:rPr lang="en-US" sz="2200" dirty="0"/>
              <a:t>’ functions to save and load packages from custom location (avoid cluttering of </a:t>
            </a:r>
            <a:r>
              <a:rPr lang="en-US" sz="2200" i="1" dirty="0"/>
              <a:t>$VSC_HOME</a:t>
            </a:r>
            <a:r>
              <a:rPr lang="en-US" sz="2200" dirty="0"/>
              <a:t>)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200" dirty="0"/>
              <a:t>Tools – Install Packages can only install in </a:t>
            </a:r>
            <a:r>
              <a:rPr lang="en-US" sz="2200" i="1" dirty="0"/>
              <a:t>$VSC_HOME</a:t>
            </a:r>
          </a:p>
        </p:txBody>
      </p:sp>
    </p:spTree>
    <p:extLst>
      <p:ext uri="{BB962C8B-B14F-4D97-AF65-F5344CB8AC3E}">
        <p14:creationId xmlns:p14="http://schemas.microsoft.com/office/powerpoint/2010/main" val="26142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Interactive apps: </a:t>
            </a:r>
            <a:r>
              <a:rPr lang="en-US" sz="4800" dirty="0" err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Tensorboard</a:t>
            </a:r>
            <a:endParaRPr lang="en-US" sz="4800" dirty="0">
              <a:solidFill>
                <a:schemeClr val="accent1"/>
              </a:solidFill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4CD3377-EFB2-4B1C-BC56-1AC747FE7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08" y="1877997"/>
            <a:ext cx="3306471" cy="4668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76CAC3-D22B-4B34-A9F1-B507FB570870}"/>
              </a:ext>
            </a:extLst>
          </p:cNvPr>
          <p:cNvSpPr/>
          <p:nvPr/>
        </p:nvSpPr>
        <p:spPr>
          <a:xfrm>
            <a:off x="493608" y="3704067"/>
            <a:ext cx="3306471" cy="769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E086D9A0-3588-41CB-82AE-52D98969B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31" y="2085975"/>
            <a:ext cx="7640657" cy="3750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F757B4-E4C7-4C6D-A7A1-3DABB3F03B9D}"/>
              </a:ext>
            </a:extLst>
          </p:cNvPr>
          <p:cNvSpPr txBox="1"/>
          <p:nvPr/>
        </p:nvSpPr>
        <p:spPr>
          <a:xfrm>
            <a:off x="-132580" y="1142430"/>
            <a:ext cx="102923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200" dirty="0"/>
              <a:t>Specify your project/log folder relative from </a:t>
            </a:r>
            <a:r>
              <a:rPr lang="en-US" sz="2200" i="1" dirty="0"/>
              <a:t>$VSC_DATA</a:t>
            </a:r>
            <a:r>
              <a:rPr lang="en-US" sz="2200" dirty="0"/>
              <a:t>, as you cannot navigate within </a:t>
            </a:r>
            <a:r>
              <a:rPr lang="en-US" sz="2200" dirty="0" err="1"/>
              <a:t>Tensorboard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7851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Interactive apps: code-server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726AD93-8F9B-431B-BD2D-7EAC9DED4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" t="-680" r="43287" b="40770"/>
          <a:stretch/>
        </p:blipFill>
        <p:spPr>
          <a:xfrm>
            <a:off x="3127031" y="2143125"/>
            <a:ext cx="9064969" cy="4714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6D0277-624B-4180-B032-12E975A8CDB6}"/>
              </a:ext>
            </a:extLst>
          </p:cNvPr>
          <p:cNvSpPr txBox="1"/>
          <p:nvPr/>
        </p:nvSpPr>
        <p:spPr>
          <a:xfrm>
            <a:off x="-132580" y="1142430"/>
            <a:ext cx="102923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200" dirty="0"/>
              <a:t>Use this IDE with any supported language. You need: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200" dirty="0"/>
              <a:t>Install of programming language (module, </a:t>
            </a:r>
            <a:r>
              <a:rPr lang="en-US" sz="2200" dirty="0" err="1"/>
              <a:t>conda</a:t>
            </a:r>
            <a:r>
              <a:rPr lang="en-US" sz="2200" dirty="0"/>
              <a:t> env…)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200" dirty="0"/>
              <a:t>Extension (install through 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extension menu</a:t>
            </a:r>
            <a:r>
              <a:rPr lang="en-US" sz="2200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6C85FD-0610-4324-9035-FC57B8EA6E8D}"/>
              </a:ext>
            </a:extLst>
          </p:cNvPr>
          <p:cNvSpPr/>
          <p:nvPr/>
        </p:nvSpPr>
        <p:spPr>
          <a:xfrm>
            <a:off x="3127030" y="4162424"/>
            <a:ext cx="311495" cy="29527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37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0472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Code-server: example - Python</a:t>
            </a:r>
          </a:p>
        </p:txBody>
      </p:sp>
      <p:pic>
        <p:nvPicPr>
          <p:cNvPr id="4" name="Picture 3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A47EE4BE-C03E-40DF-A97A-B617977FB0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0"/>
          <a:stretch/>
        </p:blipFill>
        <p:spPr>
          <a:xfrm>
            <a:off x="487186" y="2222706"/>
            <a:ext cx="3120072" cy="3492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332F0C-AC21-441E-9E86-66BD66D15E31}"/>
              </a:ext>
            </a:extLst>
          </p:cNvPr>
          <p:cNvSpPr/>
          <p:nvPr/>
        </p:nvSpPr>
        <p:spPr>
          <a:xfrm>
            <a:off x="863302" y="3330702"/>
            <a:ext cx="2489498" cy="55549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84A6829-E16E-40D5-9AF7-198ED59A6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2172489"/>
            <a:ext cx="7867650" cy="46855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33D3A2-2960-4AAC-97B1-33EF36453892}"/>
              </a:ext>
            </a:extLst>
          </p:cNvPr>
          <p:cNvSpPr/>
          <p:nvPr/>
        </p:nvSpPr>
        <p:spPr>
          <a:xfrm>
            <a:off x="10963275" y="6681520"/>
            <a:ext cx="658168" cy="176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1E9F2C-4299-4C2F-8044-0C92B80E54E1}"/>
              </a:ext>
            </a:extLst>
          </p:cNvPr>
          <p:cNvSpPr/>
          <p:nvPr/>
        </p:nvSpPr>
        <p:spPr>
          <a:xfrm>
            <a:off x="5895975" y="2171528"/>
            <a:ext cx="3009900" cy="1159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11AAE-57DB-47D9-84F2-C435F3D906C4}"/>
              </a:ext>
            </a:extLst>
          </p:cNvPr>
          <p:cNvSpPr txBox="1"/>
          <p:nvPr/>
        </p:nvSpPr>
        <p:spPr>
          <a:xfrm>
            <a:off x="-132580" y="1142430"/>
            <a:ext cx="102923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200" dirty="0"/>
              <a:t>Install Python from </a:t>
            </a: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</a:rPr>
              <a:t>ms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-python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200" dirty="0"/>
              <a:t>Use any module, system or virtual environment Python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200" dirty="0"/>
              <a:t>Select from </a:t>
            </a:r>
            <a:r>
              <a:rPr lang="en-US" sz="2200" b="1" dirty="0">
                <a:solidFill>
                  <a:srgbClr val="FF0000"/>
                </a:solidFill>
              </a:rPr>
              <a:t>version menu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8BCAAA-64FB-47BD-8B51-9A7ACC111023}"/>
              </a:ext>
            </a:extLst>
          </p:cNvPr>
          <p:cNvSpPr txBox="1"/>
          <p:nvPr/>
        </p:nvSpPr>
        <p:spPr>
          <a:xfrm>
            <a:off x="10883302" y="636286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5DB4A-6B1C-4B1C-A89E-068F7523C86D}"/>
              </a:ext>
            </a:extLst>
          </p:cNvPr>
          <p:cNvSpPr txBox="1"/>
          <p:nvPr/>
        </p:nvSpPr>
        <p:spPr>
          <a:xfrm>
            <a:off x="5619750" y="2065760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0290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36141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Code-server: example - R</a:t>
            </a:r>
          </a:p>
        </p:txBody>
      </p:sp>
      <p:pic>
        <p:nvPicPr>
          <p:cNvPr id="4" name="Picture 3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BB83787A-B79F-41ED-AB7E-73F1CB743D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76"/>
          <a:stretch/>
        </p:blipFill>
        <p:spPr>
          <a:xfrm>
            <a:off x="521110" y="2250426"/>
            <a:ext cx="3347389" cy="36741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0CE003-BD44-4FB4-9C8B-F80CAF494DCC}"/>
              </a:ext>
            </a:extLst>
          </p:cNvPr>
          <p:cNvSpPr/>
          <p:nvPr/>
        </p:nvSpPr>
        <p:spPr>
          <a:xfrm>
            <a:off x="958461" y="4733925"/>
            <a:ext cx="2910038" cy="55245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D4FC39-D5EF-41C3-8A43-95D3C077C3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7" t="36692" r="32400" b="27076"/>
          <a:stretch/>
        </p:blipFill>
        <p:spPr>
          <a:xfrm>
            <a:off x="4870174" y="2363621"/>
            <a:ext cx="7228480" cy="29227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6621CD-5EDF-49B1-8CF1-6E1FC1170802}"/>
              </a:ext>
            </a:extLst>
          </p:cNvPr>
          <p:cNvSpPr/>
          <p:nvPr/>
        </p:nvSpPr>
        <p:spPr>
          <a:xfrm>
            <a:off x="6807399" y="4422913"/>
            <a:ext cx="4085887" cy="863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7E020-2042-4C20-AAC1-4CC8EFC8BB87}"/>
              </a:ext>
            </a:extLst>
          </p:cNvPr>
          <p:cNvSpPr txBox="1"/>
          <p:nvPr/>
        </p:nvSpPr>
        <p:spPr>
          <a:xfrm>
            <a:off x="-161155" y="1142430"/>
            <a:ext cx="1029237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200" dirty="0"/>
              <a:t>Install R from </a:t>
            </a: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</a:rPr>
              <a:t>Ikuyadeu</a:t>
            </a:r>
            <a:endParaRPr lang="en-US" sz="2200" b="1" dirty="0">
              <a:solidFill>
                <a:schemeClr val="bg1">
                  <a:lumMod val="50000"/>
                </a:schemeClr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200" dirty="0"/>
              <a:t>Click on wheel – ‘Extension settings’ and set ‘</a:t>
            </a:r>
            <a:r>
              <a:rPr lang="en-US" sz="2200" b="1" dirty="0">
                <a:solidFill>
                  <a:srgbClr val="FF0000"/>
                </a:solidFill>
              </a:rPr>
              <a:t>R </a:t>
            </a:r>
            <a:r>
              <a:rPr lang="en-US" sz="2200" b="1" dirty="0" err="1">
                <a:solidFill>
                  <a:srgbClr val="FF0000"/>
                </a:solidFill>
              </a:rPr>
              <a:t>Rterm</a:t>
            </a:r>
            <a:r>
              <a:rPr lang="en-US" sz="2200" b="1" dirty="0">
                <a:solidFill>
                  <a:srgbClr val="FF0000"/>
                </a:solidFill>
              </a:rPr>
              <a:t>: Linux</a:t>
            </a:r>
            <a:r>
              <a:rPr lang="en-US" sz="2200" dirty="0"/>
              <a:t>’ to your R path (preferably a </a:t>
            </a:r>
            <a:r>
              <a:rPr lang="en-US" sz="2200" dirty="0" err="1"/>
              <a:t>miniconda</a:t>
            </a:r>
            <a:r>
              <a:rPr lang="en-US" sz="2200" dirty="0"/>
              <a:t> installation)</a:t>
            </a:r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6981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36141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Code-server: example -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7E020-2042-4C20-AAC1-4CC8EFC8BB87}"/>
              </a:ext>
            </a:extLst>
          </p:cNvPr>
          <p:cNvSpPr txBox="1"/>
          <p:nvPr/>
        </p:nvSpPr>
        <p:spPr>
          <a:xfrm>
            <a:off x="-161155" y="1142430"/>
            <a:ext cx="1029237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200" dirty="0"/>
              <a:t>Install ‘r-</a:t>
            </a:r>
            <a:r>
              <a:rPr lang="en-US" sz="2200" dirty="0" err="1"/>
              <a:t>languageserver</a:t>
            </a:r>
            <a:r>
              <a:rPr lang="en-US" sz="2200" dirty="0"/>
              <a:t>’ in your </a:t>
            </a:r>
            <a:r>
              <a:rPr lang="en-US" sz="2200" dirty="0" err="1"/>
              <a:t>miniconda</a:t>
            </a:r>
            <a:r>
              <a:rPr lang="en-US" sz="2200" dirty="0"/>
              <a:t> environment</a:t>
            </a:r>
          </a:p>
          <a:p>
            <a:pPr lvl="2"/>
            <a:r>
              <a:rPr lang="en-US" sz="2200" dirty="0"/>
              <a:t>	</a:t>
            </a:r>
            <a:r>
              <a:rPr lang="en-US" sz="2200" i="1" dirty="0" err="1"/>
              <a:t>conda</a:t>
            </a:r>
            <a:r>
              <a:rPr lang="en-US" sz="2200" i="1" dirty="0"/>
              <a:t> install –c </a:t>
            </a:r>
            <a:r>
              <a:rPr lang="en-US" sz="2200" i="1" dirty="0" err="1"/>
              <a:t>conda</a:t>
            </a:r>
            <a:r>
              <a:rPr lang="en-US" sz="2200" i="1" dirty="0"/>
              <a:t>-forge r-</a:t>
            </a:r>
            <a:r>
              <a:rPr lang="en-US" sz="2200" i="1" dirty="0" err="1"/>
              <a:t>languageserver</a:t>
            </a:r>
            <a:endParaRPr lang="en-US" sz="2200" i="1" dirty="0"/>
          </a:p>
          <a:p>
            <a:pPr lvl="2"/>
            <a:endParaRPr lang="en-US" sz="22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200" dirty="0"/>
              <a:t>Click ‘No’ on the warning when you open an R script</a:t>
            </a:r>
          </a:p>
          <a:p>
            <a:pPr lvl="2"/>
            <a:endParaRPr lang="en-US" sz="22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3EA4EE2-EBA0-4BBD-B41A-24C4D5DA1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91" y="3145684"/>
            <a:ext cx="7307918" cy="211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7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611683" y="80628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Getting started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863301" y="1478762"/>
            <a:ext cx="10956925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Go to </a:t>
            </a:r>
            <a:r>
              <a:rPr lang="en-US" sz="2400" dirty="0">
                <a:hlinkClick r:id="rId3"/>
              </a:rPr>
              <a:t>https://ondemand.hpc.kuleuven.be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Log in using your KU Leuven credentials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All menus gathering a wide range of options: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Files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Jobs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Clusters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Interactive Apps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/>
              <a:t>My Interactive Sessions</a:t>
            </a:r>
          </a:p>
          <a:p>
            <a:pPr lvl="2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96D973B-393B-488B-B370-AD3578692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698" y="2625505"/>
            <a:ext cx="7309302" cy="35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82516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Using the file explorer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05419" y="1142430"/>
            <a:ext cx="10292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Access $VSC_HOME and $VSC_DATA</a:t>
            </a:r>
          </a:p>
          <a:p>
            <a:endParaRPr lang="en-US" sz="2800" dirty="0"/>
          </a:p>
          <a:p>
            <a:pPr lvl="2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1FB6BB-05BF-4769-857C-4AB299A56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14" y="2200872"/>
            <a:ext cx="8489416" cy="17603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384546-229D-42D7-ACF1-1AD14184E322}"/>
              </a:ext>
            </a:extLst>
          </p:cNvPr>
          <p:cNvSpPr/>
          <p:nvPr/>
        </p:nvSpPr>
        <p:spPr>
          <a:xfrm>
            <a:off x="3277354" y="2652665"/>
            <a:ext cx="2408222" cy="488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003620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Using the file explorer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05419" y="1142430"/>
            <a:ext cx="10292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File and folder manipulations as in a regular file explorer</a:t>
            </a:r>
          </a:p>
          <a:p>
            <a:endParaRPr lang="en-US" sz="2800" dirty="0"/>
          </a:p>
          <a:p>
            <a:pPr lvl="2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839F411-862C-46FE-A081-67C834937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112" y="2122446"/>
            <a:ext cx="8860895" cy="38081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295909-BD2D-40A9-B84F-35BCEF5F2748}"/>
              </a:ext>
            </a:extLst>
          </p:cNvPr>
          <p:cNvSpPr/>
          <p:nvPr/>
        </p:nvSpPr>
        <p:spPr>
          <a:xfrm>
            <a:off x="7550590" y="2281473"/>
            <a:ext cx="3802456" cy="353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5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Using the file explorer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05419" y="1142430"/>
            <a:ext cx="10292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File and folder manipulations as in a regular file explorer</a:t>
            </a:r>
          </a:p>
          <a:p>
            <a:endParaRPr lang="en-US" sz="2800" dirty="0"/>
          </a:p>
          <a:p>
            <a:pPr lvl="2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839F411-862C-46FE-A081-67C834937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112" y="2122446"/>
            <a:ext cx="8860895" cy="38081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295909-BD2D-40A9-B84F-35BCEF5F2748}"/>
              </a:ext>
            </a:extLst>
          </p:cNvPr>
          <p:cNvSpPr/>
          <p:nvPr/>
        </p:nvSpPr>
        <p:spPr>
          <a:xfrm>
            <a:off x="7550590" y="2281473"/>
            <a:ext cx="3802456" cy="353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8B1D29-0D65-40CE-993D-B3B11CCC3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326" y="2122446"/>
            <a:ext cx="8989681" cy="38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4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Using the file explorer: editor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05419" y="1142430"/>
            <a:ext cx="10292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File and folder manipulations as in a regular file explorer</a:t>
            </a:r>
          </a:p>
          <a:p>
            <a:endParaRPr lang="en-US" sz="2800" dirty="0"/>
          </a:p>
          <a:p>
            <a:pPr lvl="2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58B1D29-0D65-40CE-993D-B3B11CCC3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76" y="1592209"/>
            <a:ext cx="6524083" cy="27702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F2181B-7372-4474-9A26-3A0729A6EEDE}"/>
              </a:ext>
            </a:extLst>
          </p:cNvPr>
          <p:cNvSpPr/>
          <p:nvPr/>
        </p:nvSpPr>
        <p:spPr>
          <a:xfrm>
            <a:off x="3181349" y="3321220"/>
            <a:ext cx="933451" cy="193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B956994-884A-4BE5-80F2-91812F731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64" y="3510042"/>
            <a:ext cx="6162676" cy="260437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C92025-9EE6-4FB6-B481-885C281BF5E1}"/>
              </a:ext>
            </a:extLst>
          </p:cNvPr>
          <p:cNvCxnSpPr>
            <a:stCxn id="7" idx="3"/>
          </p:cNvCxnSpPr>
          <p:nvPr/>
        </p:nvCxnSpPr>
        <p:spPr>
          <a:xfrm>
            <a:off x="4114800" y="3417973"/>
            <a:ext cx="881064" cy="92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25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Job submission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32580" y="1142430"/>
            <a:ext cx="10292378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Job Composer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800" dirty="0"/>
              <a:t>Create templates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800" dirty="0"/>
              <a:t>Create jobs</a:t>
            </a:r>
          </a:p>
          <a:p>
            <a:pPr lvl="3"/>
            <a:endParaRPr lang="en-US" sz="28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Active jobs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800" dirty="0"/>
              <a:t>Monitor running, queueing and finished jobs</a:t>
            </a:r>
          </a:p>
          <a:p>
            <a:pPr lvl="3"/>
            <a:r>
              <a:rPr lang="en-US" sz="2800" dirty="0"/>
              <a:t> </a:t>
            </a:r>
          </a:p>
          <a:p>
            <a:endParaRPr lang="en-US" sz="2800" dirty="0"/>
          </a:p>
          <a:p>
            <a:pPr lvl="2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19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63302" y="311433"/>
            <a:ext cx="10956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Templates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3316-A5AC-4082-B490-0A0D78E6E956}"/>
              </a:ext>
            </a:extLst>
          </p:cNvPr>
          <p:cNvSpPr txBox="1"/>
          <p:nvPr/>
        </p:nvSpPr>
        <p:spPr>
          <a:xfrm>
            <a:off x="-132580" y="1142430"/>
            <a:ext cx="10292378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Create templates to your own preferences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Each template is a </a:t>
            </a:r>
            <a:r>
              <a:rPr lang="en-US" sz="2800" b="1" dirty="0"/>
              <a:t>folder </a:t>
            </a:r>
            <a:r>
              <a:rPr lang="en-US" sz="2800" dirty="0"/>
              <a:t>in $VSC_DATA/</a:t>
            </a:r>
            <a:r>
              <a:rPr lang="en-US" sz="2800" dirty="0" err="1"/>
              <a:t>ondemand</a:t>
            </a:r>
            <a:r>
              <a:rPr lang="en-US" sz="2800" dirty="0"/>
              <a:t>/data/templates/ and contains at least: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800" dirty="0"/>
              <a:t>Job script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manifest.yml</a:t>
            </a:r>
            <a:r>
              <a:rPr lang="en-US" sz="2800" dirty="0"/>
              <a:t> file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Three system templates present: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800" dirty="0"/>
              <a:t>CPU job template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800" dirty="0"/>
              <a:t>Big Memory CPU job template</a:t>
            </a:r>
          </a:p>
          <a:p>
            <a:pPr marL="1828800" lvl="3" indent="-457200">
              <a:buFont typeface="Wingdings" panose="05000000000000000000" pitchFamily="2" charset="2"/>
              <a:buChar char="§"/>
            </a:pPr>
            <a:r>
              <a:rPr lang="en-US" sz="2800" dirty="0"/>
              <a:t>GPU job template</a:t>
            </a:r>
          </a:p>
          <a:p>
            <a:pPr lvl="3"/>
            <a:r>
              <a:rPr lang="en-US" sz="2800" dirty="0"/>
              <a:t> </a:t>
            </a:r>
          </a:p>
          <a:p>
            <a:endParaRPr lang="en-US" sz="2800" dirty="0"/>
          </a:p>
          <a:p>
            <a:pPr lvl="2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CED09BA-0CF7-427D-AF8E-8D3EF0B5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52" y="2576332"/>
            <a:ext cx="5803000" cy="377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3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0101_VSC_DS_Stuk.pptx" id="{9BB435E3-7930-4CA5-970E-D5FA149AAE31}" vid="{00E57487-46B3-4893-9499-02F609BB6B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9C052422CD7240B3BDDC23E6A9EC7C" ma:contentTypeVersion="9" ma:contentTypeDescription="Create a new document." ma:contentTypeScope="" ma:versionID="fa0e55218eb271f7dd04d4cf7e372c02">
  <xsd:schema xmlns:xsd="http://www.w3.org/2001/XMLSchema" xmlns:xs="http://www.w3.org/2001/XMLSchema" xmlns:p="http://schemas.microsoft.com/office/2006/metadata/properties" xmlns:ns3="c063a9e3-3cbc-4eb0-abf7-e75623bb98fa" xmlns:ns4="dd864f32-5488-4e00-b36c-15bb5aabc90c" targetNamespace="http://schemas.microsoft.com/office/2006/metadata/properties" ma:root="true" ma:fieldsID="40e4dbe6f48c99a3a9eb888dda1dc81f" ns3:_="" ns4:_="">
    <xsd:import namespace="c063a9e3-3cbc-4eb0-abf7-e75623bb98fa"/>
    <xsd:import namespace="dd864f32-5488-4e00-b36c-15bb5aabc9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63a9e3-3cbc-4eb0-abf7-e75623bb98f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64f32-5488-4e00-b36c-15bb5aabc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509C2F-D079-46B2-BD9A-5DC6DDE4B9F5}">
  <ds:schemaRefs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c063a9e3-3cbc-4eb0-abf7-e75623bb98fa"/>
    <ds:schemaRef ds:uri="dd864f32-5488-4e00-b36c-15bb5aabc90c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B4A4814-2848-4883-9340-7A312FBFB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63a9e3-3cbc-4eb0-abf7-e75623bb98fa"/>
    <ds:schemaRef ds:uri="dd864f32-5488-4e00-b36c-15bb5aabc9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9353F7-BD53-4E1A-A911-C9D321CCA9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Microsoft Office PowerPoint</Application>
  <PresentationFormat>Widescreen</PresentationFormat>
  <Paragraphs>167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FlandersArtSans-Bold</vt:lpstr>
      <vt:lpstr>FlandersArtSans-Medium</vt:lpstr>
      <vt:lpstr>FlandersArtSans-Regular</vt:lpstr>
      <vt:lpstr>Wingdings</vt:lpstr>
      <vt:lpstr>Office Theme</vt:lpstr>
      <vt:lpstr>Open Ondemand: workshop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JupyterHUB</dc:title>
  <dc:creator>Wouter Lampaert</dc:creator>
  <cp:lastModifiedBy>Wouter Lampaert</cp:lastModifiedBy>
  <cp:revision>57</cp:revision>
  <dcterms:created xsi:type="dcterms:W3CDTF">2021-09-02T14:34:48Z</dcterms:created>
  <dcterms:modified xsi:type="dcterms:W3CDTF">2022-10-11T15:21:10Z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0x010100209C052422CD7240B3BDDC23E6A9EC7C</vt:lpwstr>
  </property>
</Properties>
</file>