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5122525" cy="21386800"/>
  <p:notesSz cx="6858000" cy="9144000"/>
  <p:defaultTextStyle>
    <a:defPPr>
      <a:defRPr lang="de-DE"/>
    </a:defPPr>
    <a:lvl1pPr marL="0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1pPr>
    <a:lvl2pPr marL="1043102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2pPr>
    <a:lvl3pPr marL="2086204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3pPr>
    <a:lvl4pPr marL="3129305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4pPr>
    <a:lvl5pPr marL="4172407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5pPr>
    <a:lvl6pPr marL="5215509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6pPr>
    <a:lvl7pPr marL="6258611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7pPr>
    <a:lvl8pPr marL="7301713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8pPr>
    <a:lvl9pPr marL="8344814" algn="l" defTabSz="2086204" rtl="0" eaLnBrk="1" latinLnBrk="0" hangingPunct="1">
      <a:defRPr sz="4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40" d="100"/>
          <a:sy n="40" d="100"/>
        </p:scale>
        <p:origin x="-2910" y="360"/>
      </p:cViewPr>
      <p:guideLst>
        <p:guide orient="horz" pos="6736"/>
        <p:guide pos="47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1B7F16-952D-4818-9064-BA30B81A7502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DA1AF2-54C0-4B7F-89E9-44EAD30A6FE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006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1043102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2086204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3129305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4172407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5215509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6258611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7301713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8344814" algn="l" defTabSz="2086204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216150" y="685800"/>
            <a:ext cx="24257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DA1AF2-54C0-4B7F-89E9-44EAD30A6FEA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097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34190" y="6643774"/>
            <a:ext cx="12854146" cy="45843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2268379" y="12119192"/>
            <a:ext cx="10585768" cy="54655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0431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0862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3129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41724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5215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62586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73017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83448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1F84-CC38-4CAC-85F2-25BF68D729F6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76AF-96A9-416C-9017-8D77949C9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536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1F84-CC38-4CAC-85F2-25BF68D729F6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76AF-96A9-416C-9017-8D77949C9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155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25642658" y="1886204"/>
            <a:ext cx="7957703" cy="4023886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1769547" y="1886204"/>
            <a:ext cx="23621070" cy="4023886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1F84-CC38-4CAC-85F2-25BF68D729F6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76AF-96A9-416C-9017-8D77949C9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550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1F84-CC38-4CAC-85F2-25BF68D729F6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76AF-96A9-416C-9017-8D77949C9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9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194576" y="13743006"/>
            <a:ext cx="12854146" cy="4247655"/>
          </a:xfrm>
        </p:spPr>
        <p:txBody>
          <a:bodyPr anchor="t"/>
          <a:lstStyle>
            <a:lvl1pPr algn="l">
              <a:defRPr sz="91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94576" y="9064645"/>
            <a:ext cx="12854146" cy="4678361"/>
          </a:xfrm>
        </p:spPr>
        <p:txBody>
          <a:bodyPr anchor="b"/>
          <a:lstStyle>
            <a:lvl1pPr marL="0" indent="0">
              <a:buNone/>
              <a:defRPr sz="4600">
                <a:solidFill>
                  <a:schemeClr val="tx1">
                    <a:tint val="75000"/>
                  </a:schemeClr>
                </a:solidFill>
              </a:defRPr>
            </a:lvl1pPr>
            <a:lvl2pPr marL="1043102" indent="0">
              <a:buNone/>
              <a:defRPr sz="4100">
                <a:solidFill>
                  <a:schemeClr val="tx1">
                    <a:tint val="75000"/>
                  </a:schemeClr>
                </a:solidFill>
              </a:defRPr>
            </a:lvl2pPr>
            <a:lvl3pPr marL="2086204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3pPr>
            <a:lvl4pPr marL="3129305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4172407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521550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6258611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7301713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834481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1F84-CC38-4CAC-85F2-25BF68D729F6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76AF-96A9-416C-9017-8D77949C9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07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769546" y="11005295"/>
            <a:ext cx="15789386" cy="31119774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7810975" y="11005295"/>
            <a:ext cx="15789386" cy="31119774"/>
          </a:xfrm>
        </p:spPr>
        <p:txBody>
          <a:bodyPr/>
          <a:lstStyle>
            <a:lvl1pPr>
              <a:defRPr sz="6400"/>
            </a:lvl1pPr>
            <a:lvl2pPr>
              <a:defRPr sz="5500"/>
            </a:lvl2pPr>
            <a:lvl3pPr>
              <a:defRPr sz="4600"/>
            </a:lvl3pPr>
            <a:lvl4pPr>
              <a:defRPr sz="4100"/>
            </a:lvl4pPr>
            <a:lvl5pPr>
              <a:defRPr sz="4100"/>
            </a:lvl5pPr>
            <a:lvl6pPr>
              <a:defRPr sz="4100"/>
            </a:lvl6pPr>
            <a:lvl7pPr>
              <a:defRPr sz="4100"/>
            </a:lvl7pPr>
            <a:lvl8pPr>
              <a:defRPr sz="4100"/>
            </a:lvl8pPr>
            <a:lvl9pPr>
              <a:defRPr sz="41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1F84-CC38-4CAC-85F2-25BF68D729F6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76AF-96A9-416C-9017-8D77949C9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5940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6129" y="856468"/>
            <a:ext cx="13610273" cy="3564467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6126" y="4787279"/>
            <a:ext cx="6681742" cy="1995109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756126" y="6782388"/>
            <a:ext cx="6681742" cy="1232216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7682034" y="4787279"/>
            <a:ext cx="6684366" cy="1995109"/>
          </a:xfrm>
        </p:spPr>
        <p:txBody>
          <a:bodyPr anchor="b"/>
          <a:lstStyle>
            <a:lvl1pPr marL="0" indent="0">
              <a:buNone/>
              <a:defRPr sz="5500" b="1"/>
            </a:lvl1pPr>
            <a:lvl2pPr marL="1043102" indent="0">
              <a:buNone/>
              <a:defRPr sz="4600" b="1"/>
            </a:lvl2pPr>
            <a:lvl3pPr marL="2086204" indent="0">
              <a:buNone/>
              <a:defRPr sz="4100" b="1"/>
            </a:lvl3pPr>
            <a:lvl4pPr marL="3129305" indent="0">
              <a:buNone/>
              <a:defRPr sz="3700" b="1"/>
            </a:lvl4pPr>
            <a:lvl5pPr marL="4172407" indent="0">
              <a:buNone/>
              <a:defRPr sz="3700" b="1"/>
            </a:lvl5pPr>
            <a:lvl6pPr marL="5215509" indent="0">
              <a:buNone/>
              <a:defRPr sz="3700" b="1"/>
            </a:lvl6pPr>
            <a:lvl7pPr marL="6258611" indent="0">
              <a:buNone/>
              <a:defRPr sz="3700" b="1"/>
            </a:lvl7pPr>
            <a:lvl8pPr marL="7301713" indent="0">
              <a:buNone/>
              <a:defRPr sz="3700" b="1"/>
            </a:lvl8pPr>
            <a:lvl9pPr marL="8344814" indent="0">
              <a:buNone/>
              <a:defRPr sz="37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7682034" y="6782388"/>
            <a:ext cx="6684366" cy="12322165"/>
          </a:xfrm>
        </p:spPr>
        <p:txBody>
          <a:bodyPr/>
          <a:lstStyle>
            <a:lvl1pPr>
              <a:defRPr sz="5500"/>
            </a:lvl1pPr>
            <a:lvl2pPr>
              <a:defRPr sz="4600"/>
            </a:lvl2pPr>
            <a:lvl3pPr>
              <a:defRPr sz="41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1F84-CC38-4CAC-85F2-25BF68D729F6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76AF-96A9-416C-9017-8D77949C9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0869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1F84-CC38-4CAC-85F2-25BF68D729F6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76AF-96A9-416C-9017-8D77949C9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618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1F84-CC38-4CAC-85F2-25BF68D729F6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76AF-96A9-416C-9017-8D77949C9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199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6130" y="851512"/>
            <a:ext cx="4975207" cy="3623875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912491" y="851515"/>
            <a:ext cx="8453911" cy="18253041"/>
          </a:xfrm>
        </p:spPr>
        <p:txBody>
          <a:bodyPr/>
          <a:lstStyle>
            <a:lvl1pPr>
              <a:defRPr sz="7300"/>
            </a:lvl1pPr>
            <a:lvl2pPr>
              <a:defRPr sz="6400"/>
            </a:lvl2pPr>
            <a:lvl3pPr>
              <a:defRPr sz="5500"/>
            </a:lvl3pPr>
            <a:lvl4pPr>
              <a:defRPr sz="4600"/>
            </a:lvl4pPr>
            <a:lvl5pPr>
              <a:defRPr sz="4600"/>
            </a:lvl5pPr>
            <a:lvl6pPr>
              <a:defRPr sz="4600"/>
            </a:lvl6pPr>
            <a:lvl7pPr>
              <a:defRPr sz="4600"/>
            </a:lvl7pPr>
            <a:lvl8pPr>
              <a:defRPr sz="4600"/>
            </a:lvl8pPr>
            <a:lvl9pPr>
              <a:defRPr sz="4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56130" y="4475388"/>
            <a:ext cx="4975207" cy="14629166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1F84-CC38-4CAC-85F2-25BF68D729F6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76AF-96A9-416C-9017-8D77949C9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7897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64120" y="14970759"/>
            <a:ext cx="9073515" cy="1767383"/>
          </a:xfrm>
        </p:spPr>
        <p:txBody>
          <a:bodyPr anchor="b"/>
          <a:lstStyle>
            <a:lvl1pPr algn="l">
              <a:defRPr sz="46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964120" y="1910951"/>
            <a:ext cx="9073515" cy="12832080"/>
          </a:xfrm>
        </p:spPr>
        <p:txBody>
          <a:bodyPr/>
          <a:lstStyle>
            <a:lvl1pPr marL="0" indent="0">
              <a:buNone/>
              <a:defRPr sz="7300"/>
            </a:lvl1pPr>
            <a:lvl2pPr marL="1043102" indent="0">
              <a:buNone/>
              <a:defRPr sz="6400"/>
            </a:lvl2pPr>
            <a:lvl3pPr marL="2086204" indent="0">
              <a:buNone/>
              <a:defRPr sz="5500"/>
            </a:lvl3pPr>
            <a:lvl4pPr marL="3129305" indent="0">
              <a:buNone/>
              <a:defRPr sz="4600"/>
            </a:lvl4pPr>
            <a:lvl5pPr marL="4172407" indent="0">
              <a:buNone/>
              <a:defRPr sz="4600"/>
            </a:lvl5pPr>
            <a:lvl6pPr marL="5215509" indent="0">
              <a:buNone/>
              <a:defRPr sz="4600"/>
            </a:lvl6pPr>
            <a:lvl7pPr marL="6258611" indent="0">
              <a:buNone/>
              <a:defRPr sz="4600"/>
            </a:lvl7pPr>
            <a:lvl8pPr marL="7301713" indent="0">
              <a:buNone/>
              <a:defRPr sz="4600"/>
            </a:lvl8pPr>
            <a:lvl9pPr marL="8344814" indent="0">
              <a:buNone/>
              <a:defRPr sz="46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964120" y="16738147"/>
            <a:ext cx="9073515" cy="2509977"/>
          </a:xfrm>
        </p:spPr>
        <p:txBody>
          <a:bodyPr/>
          <a:lstStyle>
            <a:lvl1pPr marL="0" indent="0">
              <a:buNone/>
              <a:defRPr sz="3200"/>
            </a:lvl1pPr>
            <a:lvl2pPr marL="1043102" indent="0">
              <a:buNone/>
              <a:defRPr sz="2700"/>
            </a:lvl2pPr>
            <a:lvl3pPr marL="2086204" indent="0">
              <a:buNone/>
              <a:defRPr sz="2300"/>
            </a:lvl3pPr>
            <a:lvl4pPr marL="3129305" indent="0">
              <a:buNone/>
              <a:defRPr sz="2100"/>
            </a:lvl4pPr>
            <a:lvl5pPr marL="4172407" indent="0">
              <a:buNone/>
              <a:defRPr sz="2100"/>
            </a:lvl5pPr>
            <a:lvl6pPr marL="5215509" indent="0">
              <a:buNone/>
              <a:defRPr sz="2100"/>
            </a:lvl6pPr>
            <a:lvl7pPr marL="6258611" indent="0">
              <a:buNone/>
              <a:defRPr sz="2100"/>
            </a:lvl7pPr>
            <a:lvl8pPr marL="7301713" indent="0">
              <a:buNone/>
              <a:defRPr sz="2100"/>
            </a:lvl8pPr>
            <a:lvl9pPr marL="8344814" indent="0">
              <a:buNone/>
              <a:defRPr sz="21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81F84-CC38-4CAC-85F2-25BF68D729F6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D76AF-96A9-416C-9017-8D77949C9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5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56129" y="856468"/>
            <a:ext cx="13610273" cy="3564467"/>
          </a:xfrm>
          <a:prstGeom prst="rect">
            <a:avLst/>
          </a:prstGeom>
        </p:spPr>
        <p:txBody>
          <a:bodyPr vert="horz" lIns="208620" tIns="104310" rIns="208620" bIns="10431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56129" y="4990261"/>
            <a:ext cx="13610273" cy="14114299"/>
          </a:xfrm>
          <a:prstGeom prst="rect">
            <a:avLst/>
          </a:prstGeom>
        </p:spPr>
        <p:txBody>
          <a:bodyPr vert="horz" lIns="208620" tIns="104310" rIns="208620" bIns="10431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56130" y="19822398"/>
            <a:ext cx="3528589" cy="1138648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l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81F84-CC38-4CAC-85F2-25BF68D729F6}" type="datetimeFigureOut">
              <a:rPr lang="de-DE" smtClean="0"/>
              <a:t>30.01.2019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5166863" y="19822398"/>
            <a:ext cx="4788800" cy="1138648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ct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837813" y="19822398"/>
            <a:ext cx="3528589" cy="1138648"/>
          </a:xfrm>
          <a:prstGeom prst="rect">
            <a:avLst/>
          </a:prstGeom>
        </p:spPr>
        <p:txBody>
          <a:bodyPr vert="horz" lIns="208620" tIns="104310" rIns="208620" bIns="104310" rtlCol="0" anchor="ctr"/>
          <a:lstStyle>
            <a:lvl1pPr algn="r">
              <a:defRPr sz="2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D76AF-96A9-416C-9017-8D77949C99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389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086204" rtl="0" eaLnBrk="1" latinLnBrk="0" hangingPunct="1">
        <a:spcBef>
          <a:spcPct val="0"/>
        </a:spcBef>
        <a:buNone/>
        <a:defRPr sz="10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82326" indent="-782326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7300" kern="1200">
          <a:solidFill>
            <a:schemeClr val="tx1"/>
          </a:solidFill>
          <a:latin typeface="+mn-lt"/>
          <a:ea typeface="+mn-ea"/>
          <a:cs typeface="+mn-cs"/>
        </a:defRPr>
      </a:lvl1pPr>
      <a:lvl2pPr marL="1695040" indent="-651939" algn="l" defTabSz="2086204" rtl="0" eaLnBrk="1" latinLnBrk="0" hangingPunct="1">
        <a:spcBef>
          <a:spcPct val="20000"/>
        </a:spcBef>
        <a:buFont typeface="Arial" panose="020B0604020202020204" pitchFamily="34" charset="0"/>
        <a:buChar char="–"/>
        <a:defRPr sz="6400" kern="1200">
          <a:solidFill>
            <a:schemeClr val="tx1"/>
          </a:solidFill>
          <a:latin typeface="+mn-lt"/>
          <a:ea typeface="+mn-ea"/>
          <a:cs typeface="+mn-cs"/>
        </a:defRPr>
      </a:lvl2pPr>
      <a:lvl3pPr marL="2607755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5500" kern="1200">
          <a:solidFill>
            <a:schemeClr val="tx1"/>
          </a:solidFill>
          <a:latin typeface="+mn-lt"/>
          <a:ea typeface="+mn-ea"/>
          <a:cs typeface="+mn-cs"/>
        </a:defRPr>
      </a:lvl3pPr>
      <a:lvl4pPr marL="3650856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–"/>
        <a:defRPr sz="4600" kern="1200">
          <a:solidFill>
            <a:schemeClr val="tx1"/>
          </a:solidFill>
          <a:latin typeface="+mn-lt"/>
          <a:ea typeface="+mn-ea"/>
          <a:cs typeface="+mn-cs"/>
        </a:defRPr>
      </a:lvl4pPr>
      <a:lvl5pPr marL="4693958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»"/>
        <a:defRPr sz="4600" kern="1200">
          <a:solidFill>
            <a:schemeClr val="tx1"/>
          </a:solidFill>
          <a:latin typeface="+mn-lt"/>
          <a:ea typeface="+mn-ea"/>
          <a:cs typeface="+mn-cs"/>
        </a:defRPr>
      </a:lvl5pPr>
      <a:lvl6pPr marL="5737060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6pPr>
      <a:lvl7pPr marL="6780162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7pPr>
      <a:lvl8pPr marL="7823264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8pPr>
      <a:lvl9pPr marL="8866365" indent="-521551" algn="l" defTabSz="2086204" rtl="0" eaLnBrk="1" latinLnBrk="0" hangingPunct="1">
        <a:spcBef>
          <a:spcPct val="20000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1pPr>
      <a:lvl2pPr marL="1043102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2pPr>
      <a:lvl3pPr marL="2086204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3pPr>
      <a:lvl4pPr marL="3129305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4pPr>
      <a:lvl5pPr marL="4172407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5pPr>
      <a:lvl6pPr marL="5215509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6pPr>
      <a:lvl7pPr marL="6258611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7pPr>
      <a:lvl8pPr marL="7301713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8pPr>
      <a:lvl9pPr marL="8344814" algn="l" defTabSz="2086204" rtl="0" eaLnBrk="1" latinLnBrk="0" hangingPunct="1">
        <a:defRPr sz="4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13" Type="http://schemas.openxmlformats.org/officeDocument/2006/relationships/image" Target="../media/image2.emf"/><Relationship Id="rId3" Type="http://schemas.openxmlformats.org/officeDocument/2006/relationships/notesSlide" Target="../notesSlides/notesSlide1.xml"/><Relationship Id="rId7" Type="http://schemas.openxmlformats.org/officeDocument/2006/relationships/package" Target="../embeddings/Microsoft_Visio-Zeichnung1.vsdx"/><Relationship Id="rId12" Type="http://schemas.openxmlformats.org/officeDocument/2006/relationships/package" Target="../embeddings/Microsoft_Visio-Zeichnung2.vsd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0" y="2011352"/>
            <a:ext cx="15122525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4800" b="1" dirty="0" err="1" smtClean="0"/>
              <a:t>Tracing</a:t>
            </a:r>
            <a:r>
              <a:rPr lang="de-DE" sz="4800" b="1" dirty="0" smtClean="0"/>
              <a:t>-Tool </a:t>
            </a:r>
            <a:r>
              <a:rPr lang="de-DE" sz="4800" b="1" dirty="0"/>
              <a:t>zur Analyse von IO auf HPC-Systemen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631416" y="3132560"/>
            <a:ext cx="687373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Motivation</a:t>
            </a:r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636607" y="5868864"/>
            <a:ext cx="580449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Lösungsansätze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682892" y="13763906"/>
            <a:ext cx="7331988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Aufgabenstellung und Stand:</a:t>
            </a:r>
            <a:endParaRPr lang="de-DE" dirty="0"/>
          </a:p>
        </p:txBody>
      </p:sp>
      <p:pic>
        <p:nvPicPr>
          <p:cNvPr id="10" name="Picture 4" descr="Bildergebnis für HS Esslingen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788" b="30606"/>
          <a:stretch/>
        </p:blipFill>
        <p:spPr bwMode="auto">
          <a:xfrm>
            <a:off x="9174272" y="288455"/>
            <a:ext cx="5629275" cy="1722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/>
          <p:cNvSpPr txBox="1"/>
          <p:nvPr/>
        </p:nvSpPr>
        <p:spPr>
          <a:xfrm>
            <a:off x="659930" y="6710900"/>
            <a:ext cx="5819078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Serial IO vermeiden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 smtClean="0"/>
              <a:t>Kompletter IO läuft durch einen Master-Prozess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 smtClean="0"/>
              <a:t>Parallele Prozesse können nicht gleich-zeitig mit POSIX in eine Datei schreiben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de-DE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7830425" y="6710900"/>
            <a:ext cx="5819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Parallel IO ermöglichen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 smtClean="0"/>
              <a:t>Parallele Prozesse können unabhängig voneinander auf Dateien zugreifen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 smtClean="0"/>
              <a:t>Paralleles Filesystem, bspw. </a:t>
            </a:r>
            <a:r>
              <a:rPr lang="de-DE" sz="2400" dirty="0" err="1" smtClean="0"/>
              <a:t>Lustre</a:t>
            </a:r>
            <a:endParaRPr lang="de-DE" sz="2400" dirty="0"/>
          </a:p>
        </p:txBody>
      </p:sp>
      <p:sp>
        <p:nvSpPr>
          <p:cNvPr id="12" name="Textfeld 11"/>
          <p:cNvSpPr txBox="1"/>
          <p:nvPr/>
        </p:nvSpPr>
        <p:spPr>
          <a:xfrm>
            <a:off x="645530" y="14530727"/>
            <a:ext cx="68977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smtClean="0"/>
              <a:t>Entwicklung eines Tools zur Analyse des IOs von Programmen auf HPC-Systemen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 smtClean="0"/>
              <a:t>Abfangen des IOs von Anwendungen</a:t>
            </a:r>
            <a:br>
              <a:rPr lang="de-DE" sz="2400" dirty="0" smtClean="0"/>
            </a:br>
            <a:r>
              <a:rPr lang="de-DE" sz="2400" dirty="0" smtClean="0"/>
              <a:t>(statisch und dynamisch gelinkt)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 smtClean="0"/>
              <a:t>Protokollieren der Zugriffe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 smtClean="0"/>
              <a:t>Graphische Darstellung des IOs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 smtClean="0"/>
              <a:t>Analyse von Engpässen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 smtClean="0"/>
              <a:t>Programmierung in C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 smtClean="0"/>
              <a:t>Portable Entwicklung mit </a:t>
            </a:r>
            <a:r>
              <a:rPr lang="de-DE" sz="2400" dirty="0" err="1" smtClean="0"/>
              <a:t>CMake</a:t>
            </a:r>
            <a:endParaRPr lang="de-DE" sz="2400" dirty="0" smtClean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de-DE" sz="2400" dirty="0" smtClean="0"/>
              <a:t>Performante, thread-safe Datenstrukturen</a:t>
            </a:r>
            <a:endParaRPr lang="de-DE" sz="2400" dirty="0"/>
          </a:p>
        </p:txBody>
      </p:sp>
      <p:sp>
        <p:nvSpPr>
          <p:cNvPr id="13" name="Textfeld 12"/>
          <p:cNvSpPr txBox="1"/>
          <p:nvPr/>
        </p:nvSpPr>
        <p:spPr>
          <a:xfrm>
            <a:off x="636607" y="3744467"/>
            <a:ext cx="68733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Leistung der CPU ist schneller als Dateizugriffe</a:t>
            </a:r>
          </a:p>
          <a:p>
            <a:pPr marL="1500302" lvl="1" indent="-457200">
              <a:buFont typeface="Arial" panose="020B0604020202020204" pitchFamily="34" charset="0"/>
              <a:buChar char="•"/>
            </a:pPr>
            <a:r>
              <a:rPr lang="de-DE" sz="2400" dirty="0"/>
              <a:t>CPU zu L3 Cache 10x schneller</a:t>
            </a:r>
          </a:p>
          <a:p>
            <a:pPr marL="1500302" lvl="1" indent="-457200">
              <a:buFont typeface="Arial" panose="020B0604020202020204" pitchFamily="34" charset="0"/>
              <a:buChar char="•"/>
            </a:pPr>
            <a:r>
              <a:rPr lang="de-DE" sz="2400" dirty="0"/>
              <a:t>CPU zu Hauptspeicher 100x – 1.000x</a:t>
            </a:r>
          </a:p>
          <a:p>
            <a:pPr marL="1500302" lvl="1" indent="-457200">
              <a:buFont typeface="Arial" panose="020B0604020202020204" pitchFamily="34" charset="0"/>
              <a:buChar char="•"/>
            </a:pPr>
            <a:r>
              <a:rPr lang="de-DE" sz="2400" dirty="0"/>
              <a:t>CPU zu Festplatte 1.000x –</a:t>
            </a:r>
            <a:r>
              <a:rPr lang="de-DE" sz="2400" dirty="0" smtClean="0"/>
              <a:t>1.000.000x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 smtClean="0"/>
              <a:t>Viele Anwendungen werden parallel ausgeführt</a:t>
            </a:r>
            <a:endParaRPr lang="de-DE" sz="2400" dirty="0"/>
          </a:p>
        </p:txBody>
      </p:sp>
      <p:sp>
        <p:nvSpPr>
          <p:cNvPr id="16" name="Rechteck 15"/>
          <p:cNvSpPr/>
          <p:nvPr/>
        </p:nvSpPr>
        <p:spPr>
          <a:xfrm>
            <a:off x="0" y="18935957"/>
            <a:ext cx="15122525" cy="18267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Picture 6" descr="Bildergebnis für Cmake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079" y="19132057"/>
            <a:ext cx="4429946" cy="1434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Logo - Link zur Startseit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5877" y="19174813"/>
            <a:ext cx="1565259" cy="1565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/>
          <p:cNvSpPr txBox="1"/>
          <p:nvPr/>
        </p:nvSpPr>
        <p:spPr>
          <a:xfrm>
            <a:off x="434263" y="19249157"/>
            <a:ext cx="51125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/>
              <a:t>Prof. Dr.-Ing. Rainer </a:t>
            </a:r>
            <a:r>
              <a:rPr lang="sv-SE" sz="2400" dirty="0" smtClean="0"/>
              <a:t>Keller</a:t>
            </a:r>
          </a:p>
          <a:p>
            <a:r>
              <a:rPr lang="sv-SE" sz="2400" dirty="0" smtClean="0"/>
              <a:t>B. Eng. Johannes Maisch</a:t>
            </a:r>
          </a:p>
          <a:p>
            <a:r>
              <a:rPr lang="sv-SE" sz="2400" dirty="0" smtClean="0"/>
              <a:t>B. Sc. Philipp Koester</a:t>
            </a:r>
            <a:endParaRPr lang="de-DE" sz="2400" dirty="0"/>
          </a:p>
        </p:txBody>
      </p:sp>
      <p:sp>
        <p:nvSpPr>
          <p:cNvPr id="20" name="Textfeld 19"/>
          <p:cNvSpPr txBox="1"/>
          <p:nvPr/>
        </p:nvSpPr>
        <p:spPr>
          <a:xfrm>
            <a:off x="663559" y="11320682"/>
            <a:ext cx="1132535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Evaluierung anderer Software-Lösungen:</a:t>
            </a:r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663559" y="12109079"/>
            <a:ext cx="133910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VampirTrace</a:t>
            </a:r>
            <a:r>
              <a:rPr lang="de-DE" sz="2400" dirty="0" smtClean="0"/>
              <a:t>: Hauptsächlich visuelle Analyse der </a:t>
            </a:r>
            <a:r>
              <a:rPr lang="de-DE" sz="2400" dirty="0" smtClean="0"/>
              <a:t>MPI-Kommunikation</a:t>
            </a:r>
            <a:r>
              <a:rPr lang="de-DE" sz="2400" dirty="0" smtClean="0"/>
              <a:t>, neuerdings Visualisierung von MPI-IO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Darshan</a:t>
            </a:r>
            <a:r>
              <a:rPr lang="de-DE" sz="2400" dirty="0" smtClean="0"/>
              <a:t>: Nicht-interaktive Visualisierung von </a:t>
            </a:r>
            <a:r>
              <a:rPr lang="de-DE" sz="2400" dirty="0" err="1" smtClean="0"/>
              <a:t>Posix</a:t>
            </a:r>
            <a:r>
              <a:rPr lang="de-DE" sz="2400" dirty="0" smtClean="0"/>
              <a:t>-IO und MPI-IO mittels PDF-Reports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400" dirty="0" err="1" smtClean="0"/>
              <a:t>Ludalo</a:t>
            </a:r>
            <a:r>
              <a:rPr lang="de-DE" sz="2400" dirty="0" smtClean="0"/>
              <a:t>: Analyse von </a:t>
            </a:r>
            <a:r>
              <a:rPr lang="de-DE" sz="2400" dirty="0" err="1" smtClean="0"/>
              <a:t>Lustre</a:t>
            </a:r>
            <a:r>
              <a:rPr lang="de-DE" sz="2400" dirty="0" smtClean="0"/>
              <a:t>-Metadaten-Operationen</a:t>
            </a:r>
            <a:endParaRPr lang="de-DE" sz="2400" dirty="0"/>
          </a:p>
        </p:txBody>
      </p:sp>
      <p:graphicFrame>
        <p:nvGraphicFramePr>
          <p:cNvPr id="15" name="Objek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643650"/>
              </p:ext>
            </p:extLst>
          </p:nvPr>
        </p:nvGraphicFramePr>
        <p:xfrm>
          <a:off x="7561262" y="8749184"/>
          <a:ext cx="6515653" cy="237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" name="Visio" r:id="rId7" imgW="11117403" imgH="4053714" progId="Visio.Drawing.15">
                  <p:embed/>
                </p:oleObj>
              </mc:Choice>
              <mc:Fallback>
                <p:oleObj name="Visio" r:id="rId7" imgW="11117403" imgH="405371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61262" y="8749184"/>
                        <a:ext cx="6515653" cy="2376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2" y="3742131"/>
            <a:ext cx="6897299" cy="1873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996" y="13933685"/>
            <a:ext cx="6893532" cy="4392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5" name="Picture 21" descr="File:GNU Compiler Collection logo.sv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2221" y="19052296"/>
            <a:ext cx="1351884" cy="1594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9" name="Objek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94113"/>
              </p:ext>
            </p:extLst>
          </p:nvPr>
        </p:nvGraphicFramePr>
        <p:xfrm>
          <a:off x="631416" y="8749184"/>
          <a:ext cx="6523179" cy="2379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" name="Visio" r:id="rId12" imgW="11117403" imgH="4053714" progId="Visio.Drawing.15">
                  <p:embed/>
                </p:oleObj>
              </mc:Choice>
              <mc:Fallback>
                <p:oleObj name="Visio" r:id="rId12" imgW="11117403" imgH="4053714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31416" y="8749184"/>
                        <a:ext cx="6523179" cy="23790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031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</Words>
  <Application>Microsoft Office PowerPoint</Application>
  <PresentationFormat>Benutzerdefiniert</PresentationFormat>
  <Paragraphs>31</Paragraphs>
  <Slides>1</Slides>
  <Notes>1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</vt:lpstr>
      <vt:lpstr>Visio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Jo</dc:creator>
  <cp:lastModifiedBy>Jo</cp:lastModifiedBy>
  <cp:revision>63</cp:revision>
  <dcterms:created xsi:type="dcterms:W3CDTF">2019-01-18T13:27:59Z</dcterms:created>
  <dcterms:modified xsi:type="dcterms:W3CDTF">2019-01-30T14:16:18Z</dcterms:modified>
</cp:coreProperties>
</file>