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303" r:id="rId3"/>
    <p:sldId id="257" r:id="rId4"/>
    <p:sldId id="263" r:id="rId5"/>
    <p:sldId id="259" r:id="rId6"/>
    <p:sldId id="261" r:id="rId7"/>
    <p:sldId id="272" r:id="rId8"/>
    <p:sldId id="273" r:id="rId9"/>
    <p:sldId id="268" r:id="rId10"/>
    <p:sldId id="269" r:id="rId11"/>
    <p:sldId id="270" r:id="rId12"/>
    <p:sldId id="271" r:id="rId13"/>
    <p:sldId id="264" r:id="rId14"/>
    <p:sldId id="262" r:id="rId15"/>
    <p:sldId id="274" r:id="rId16"/>
    <p:sldId id="275" r:id="rId17"/>
    <p:sldId id="265" r:id="rId18"/>
    <p:sldId id="266" r:id="rId19"/>
    <p:sldId id="267" r:id="rId20"/>
    <p:sldId id="279" r:id="rId21"/>
    <p:sldId id="280" r:id="rId22"/>
    <p:sldId id="276" r:id="rId23"/>
    <p:sldId id="278" r:id="rId24"/>
    <p:sldId id="277" r:id="rId25"/>
    <p:sldId id="283" r:id="rId26"/>
    <p:sldId id="284" r:id="rId27"/>
    <p:sldId id="281" r:id="rId28"/>
    <p:sldId id="285" r:id="rId29"/>
    <p:sldId id="286" r:id="rId30"/>
    <p:sldId id="282" r:id="rId31"/>
    <p:sldId id="287" r:id="rId32"/>
    <p:sldId id="288" r:id="rId33"/>
    <p:sldId id="289" r:id="rId34"/>
    <p:sldId id="291" r:id="rId35"/>
    <p:sldId id="292" r:id="rId36"/>
    <p:sldId id="302" r:id="rId37"/>
    <p:sldId id="301" r:id="rId38"/>
    <p:sldId id="293" r:id="rId39"/>
    <p:sldId id="300" r:id="rId40"/>
    <p:sldId id="294" r:id="rId41"/>
    <p:sldId id="295" r:id="rId42"/>
    <p:sldId id="296" r:id="rId43"/>
    <p:sldId id="297" r:id="rId44"/>
    <p:sldId id="298" r:id="rId45"/>
    <p:sldId id="299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0424"/>
    <a:srgbClr val="098CEC"/>
    <a:srgbClr val="043356"/>
    <a:srgbClr val="2366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96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85826-3BA1-4E4F-B00E-6F5A52028E75}" type="datetimeFigureOut">
              <a:rPr lang="en-US" smtClean="0"/>
              <a:t>13/05/15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C6DD5-0AD2-6C4A-86B3-0C0F92B5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661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E598A-AE60-9043-A173-FEB8DB03713D}" type="datetimeFigureOut">
              <a:rPr lang="en-US" smtClean="0"/>
              <a:t>13/05/15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5505D-551D-A24A-B8E4-57A9E065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94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microsoft.com/office/2007/relationships/hdphoto" Target="../media/hdphoto3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143000" y="0"/>
            <a:ext cx="10368000" cy="6912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927" y="2162572"/>
            <a:ext cx="7818000" cy="2502348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rgbClr val="FFFFFF"/>
                </a:solidFill>
                <a:latin typeface="+mn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 smtClean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/>
          <a:srcRect t="38139" b="36008"/>
          <a:stretch/>
        </p:blipFill>
        <p:spPr>
          <a:xfrm>
            <a:off x="7906642" y="6456890"/>
            <a:ext cx="1237358" cy="401110"/>
          </a:xfrm>
          <a:prstGeom prst="rect">
            <a:avLst/>
          </a:prstGeom>
        </p:spPr>
      </p:pic>
      <p:sp>
        <p:nvSpPr>
          <p:cNvPr id="36" name="Title 1"/>
          <p:cNvSpPr txBox="1">
            <a:spLocks/>
          </p:cNvSpPr>
          <p:nvPr userDrawn="1"/>
        </p:nvSpPr>
        <p:spPr>
          <a:xfrm>
            <a:off x="668927" y="6191350"/>
            <a:ext cx="2564988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n-lt"/>
                <a:ea typeface="+mj-ea"/>
                <a:cs typeface="Verdana"/>
              </a:defRPr>
            </a:lvl1pPr>
          </a:lstStyle>
          <a:p>
            <a:pPr algn="l"/>
            <a:r>
              <a:rPr lang="en-US" sz="2000" dirty="0" smtClean="0"/>
              <a:t>E. Tijskens 2015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008082" y="6456890"/>
            <a:ext cx="89856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22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6465-86CC-744C-A17B-267DF184C440}" type="datetime6">
              <a:rPr lang="en-US" smtClean="0"/>
              <a:t>May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3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9CC5-F9C9-EC46-BAA2-7DC00E6DD92D}" type="datetime6">
              <a:rPr lang="en-US" smtClean="0"/>
              <a:t>May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77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E0D4-EFF3-0A43-9AFC-2CEF2215C994}" type="datetime6">
              <a:rPr lang="en-US" smtClean="0"/>
              <a:t>May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86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FADB-DB3F-EF4F-BF59-6BC532C87460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98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61CD-8AC8-324F-88CC-454DDBBACED1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8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6AFC-71EF-D448-8E77-5EF9A66CDADC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1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143000" y="0"/>
            <a:ext cx="10368000" cy="691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8000"/>
                    </a14:imgEffect>
                  </a14:imgLayer>
                </a14:imgProps>
              </a:ext>
            </a:extLst>
          </a:blip>
          <a:srcRect b="79490"/>
          <a:stretch/>
        </p:blipFill>
        <p:spPr>
          <a:xfrm>
            <a:off x="-1143000" y="0"/>
            <a:ext cx="10368000" cy="14176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8000"/>
                    </a14:imgEffect>
                  </a14:imgLayer>
                </a14:imgProps>
              </a:ext>
            </a:extLst>
          </a:blip>
          <a:srcRect t="88630"/>
          <a:stretch/>
        </p:blipFill>
        <p:spPr>
          <a:xfrm>
            <a:off x="-1143000" y="6126163"/>
            <a:ext cx="10368000" cy="785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99999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>
          <a:xfrm>
            <a:off x="457201" y="261129"/>
            <a:ext cx="899999" cy="899999"/>
            <a:chOff x="1010499" y="2799184"/>
            <a:chExt cx="2225831" cy="2184728"/>
          </a:xfrm>
        </p:grpSpPr>
        <p:sp>
          <p:nvSpPr>
            <p:cNvPr id="12" name="Donut 11"/>
            <p:cNvSpPr/>
            <p:nvPr/>
          </p:nvSpPr>
          <p:spPr>
            <a:xfrm>
              <a:off x="1010499" y="2799184"/>
              <a:ext cx="2225831" cy="2184728"/>
            </a:xfrm>
            <a:prstGeom prst="donut">
              <a:avLst>
                <a:gd name="adj" fmla="val 8106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1418622" y="2963489"/>
              <a:ext cx="1408049" cy="1542514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203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2444"/>
            <a:ext cx="8229600" cy="50537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4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58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8966"/>
            <a:ext cx="8229600" cy="4557197"/>
          </a:xfrm>
        </p:spPr>
        <p:txBody>
          <a:bodyPr/>
          <a:lstStyle>
            <a:lvl1pPr marL="0" indent="0">
              <a:buNone/>
              <a:defRPr>
                <a:latin typeface="Menlo Regular"/>
                <a:cs typeface="Menlo Regular"/>
              </a:defRPr>
            </a:lvl1pPr>
            <a:lvl2pPr marL="268287" indent="0">
              <a:buNone/>
              <a:defRPr>
                <a:latin typeface="Menlo Regular"/>
                <a:cs typeface="Menlo Regular"/>
              </a:defRPr>
            </a:lvl2pPr>
            <a:lvl3pPr marL="536575" indent="0">
              <a:buNone/>
              <a:defRPr>
                <a:latin typeface="Menlo Regular"/>
                <a:cs typeface="Menlo Regular"/>
              </a:defRPr>
            </a:lvl3pPr>
            <a:lvl4pPr marL="719138" indent="0">
              <a:buNone/>
              <a:defRPr>
                <a:latin typeface="Menlo Regular"/>
                <a:cs typeface="Menlo Regular"/>
              </a:defRPr>
            </a:lvl4pPr>
            <a:lvl5pPr marL="903287" indent="0">
              <a:buNone/>
              <a:defRPr>
                <a:latin typeface="Menlo Regular"/>
                <a:cs typeface="Menl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84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8B25-D929-7A48-8708-EA53D73A84C6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72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B95E-D2BB-8D4F-A770-721D7AEF5CF9}" type="datetime6">
              <a:rPr lang="en-US" smtClean="0"/>
              <a:t>May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438138"/>
            <a:ext cx="9144000" cy="745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64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9E36-4486-A040-9FEB-A53DB8B5ED62}" type="datetime6">
              <a:rPr lang="en-US" smtClean="0"/>
              <a:t>May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3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9A094-AE59-4F42-B776-0EAE4A0FB5A1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4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1756AFC-71EF-D448-8E77-5EF9A66CDADC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F70BE4E-F0F4-974B-B603-7347B10BD27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>
            <a:grpSpLocks noChangeAspect="1"/>
          </p:cNvGrpSpPr>
          <p:nvPr userDrawn="1"/>
        </p:nvGrpSpPr>
        <p:grpSpPr>
          <a:xfrm>
            <a:off x="456529" y="271234"/>
            <a:ext cx="1044000" cy="1043999"/>
            <a:chOff x="1010499" y="2799184"/>
            <a:chExt cx="2225831" cy="2184728"/>
          </a:xfrm>
        </p:grpSpPr>
        <p:sp>
          <p:nvSpPr>
            <p:cNvPr id="15" name="Donut 14"/>
            <p:cNvSpPr/>
            <p:nvPr/>
          </p:nvSpPr>
          <p:spPr>
            <a:xfrm>
              <a:off x="1010499" y="2799184"/>
              <a:ext cx="2225831" cy="2184728"/>
            </a:xfrm>
            <a:prstGeom prst="donut">
              <a:avLst>
                <a:gd name="adj" fmla="val 8106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1418622" y="2963489"/>
              <a:ext cx="1408049" cy="1542514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56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r" defTabSz="457200" rtl="0" eaLnBrk="1" latinLnBrk="0" hangingPunct="1">
        <a:spcBef>
          <a:spcPct val="0"/>
        </a:spcBef>
        <a:buNone/>
        <a:defRPr sz="3600" kern="1200">
          <a:solidFill>
            <a:srgbClr val="7F7F7F"/>
          </a:solidFill>
          <a:latin typeface="Arial Rounded MT Bold"/>
          <a:ea typeface="+mj-ea"/>
          <a:cs typeface="Arial Rounded MT Bold"/>
        </a:defRPr>
      </a:lvl1pPr>
    </p:titleStyle>
    <p:bodyStyle>
      <a:lvl1pPr marL="268288" indent="-268288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43356"/>
          </a:solidFill>
          <a:latin typeface="Verdana"/>
          <a:ea typeface="+mn-ea"/>
          <a:cs typeface="Verdana"/>
        </a:defRPr>
      </a:lvl1pPr>
      <a:lvl2pPr marL="536575" indent="-268288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043356"/>
          </a:solidFill>
          <a:latin typeface="Verdana"/>
          <a:ea typeface="+mn-ea"/>
          <a:cs typeface="Verdana"/>
        </a:defRPr>
      </a:lvl2pPr>
      <a:lvl3pPr marL="719138" indent="-182563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43356"/>
          </a:solidFill>
          <a:latin typeface="Verdana"/>
          <a:ea typeface="+mn-ea"/>
          <a:cs typeface="Verdana"/>
        </a:defRPr>
      </a:lvl3pPr>
      <a:lvl4pPr marL="903288" indent="-1841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43356"/>
          </a:solidFill>
          <a:latin typeface="Verdana"/>
          <a:ea typeface="+mn-ea"/>
          <a:cs typeface="Verdana"/>
        </a:defRPr>
      </a:lvl4pPr>
      <a:lvl5pPr marL="1073150" indent="-169863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43356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ncbi.nlm.nih.gov/pmc/articles/PMC2577381/pdf/JCPSA6-000128-245103_1.pdf" TargetMode="Externa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jp-minerals.org/vesta/en/" TargetMode="External"/><Relationship Id="rId4" Type="http://schemas.openxmlformats.org/officeDocument/2006/relationships/hyperlink" Target="http://rasmol.org/" TargetMode="External"/><Relationship Id="rId5" Type="http://schemas.openxmlformats.org/officeDocument/2006/relationships/hyperlink" Target="http://www.umass.edu/microbio/chime/top5.htm" TargetMode="External"/><Relationship Id="rId6" Type="http://schemas.openxmlformats.org/officeDocument/2006/relationships/hyperlink" Target="http://www.paraview.org/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ks.uiuc.edu/Research/vmd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mbnexplorer.com/users-guide/6-numerical-methods-interatomic-interactions/63-boundary-conditions/632-periodic" TargetMode="Externa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li.mit.edu/A/Papers/05/Li05-2.8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cacs.usc.edu/papers/kunaseth-ScalableHybridMD-PDPTA20110.pdf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hemwiki.ucdavis.edu/Physical_Chemistry/Intermolecular_Forces/Lennard-Jones_Potential" TargetMode="External"/><Relationship Id="rId4" Type="http://schemas.openxmlformats.org/officeDocument/2006/relationships/hyperlink" Target="http://phys.ubbcluj.ro/~tbeu/MD/C2_for.pdf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en.wikipedia.org/wiki/Lennard-Jones_potentia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it.edu/bolin/www/MD-LJ.pdf" TargetMode="External"/><Relationship Id="rId4" Type="http://schemas.openxmlformats.org/officeDocument/2006/relationships/hyperlink" Target="http://www2.mpip-mainz.mpg.de/~andrienk/journal_club/thermostats.pdf" TargetMode="External"/><Relationship Id="rId5" Type="http://schemas.openxmlformats.org/officeDocument/2006/relationships/hyperlink" Target="http://www.ncbi.nlm.nih.gov/pmc/articles/PMC2577381/pdf/JCPSA6-000128-245103_1.pdf" TargetMode="External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engr.ucsb.edu/~shell/che210d/Advanced_molecular_dynamics.pdf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en.wikipedia.org/wiki/Verlet_integration" TargetMode="External"/><Relationship Id="rId3" Type="http://schemas.openxmlformats.org/officeDocument/2006/relationships/hyperlink" Target="http://en.wikipedia.org/wiki/Symplectic_integrato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people.virginia.edu/~lz2n/mse627/notes/Potentials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mbnexplorer.com/users-guide/6-numerical-methods-interatomic-interactions/63-boundary-conditions/631-reflectiv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1412904">
            <a:off x="1181189" y="2758220"/>
            <a:ext cx="1461127" cy="1392764"/>
            <a:chOff x="1010499" y="2799184"/>
            <a:chExt cx="2225831" cy="2184728"/>
          </a:xfrm>
        </p:grpSpPr>
        <p:sp>
          <p:nvSpPr>
            <p:cNvPr id="5" name="Donut 4"/>
            <p:cNvSpPr/>
            <p:nvPr/>
          </p:nvSpPr>
          <p:spPr>
            <a:xfrm>
              <a:off x="1010499" y="2799184"/>
              <a:ext cx="2225831" cy="2184728"/>
            </a:xfrm>
            <a:prstGeom prst="donut">
              <a:avLst>
                <a:gd name="adj" fmla="val 8106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1418622" y="2963489"/>
              <a:ext cx="1408049" cy="1542514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L      u n c h e r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90781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r>
              <a:rPr lang="en-US" dirty="0"/>
              <a:t>1e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505338" cy="449579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add </a:t>
            </a:r>
            <a:r>
              <a:rPr lang="en-US" sz="1800" dirty="0" err="1" smtClean="0"/>
              <a:t>Berendsen</a:t>
            </a:r>
            <a:r>
              <a:rPr lang="en-US" sz="1800" dirty="0" smtClean="0"/>
              <a:t> thermostat</a:t>
            </a:r>
          </a:p>
          <a:p>
            <a:pPr marL="268287" lvl="1" indent="0">
              <a:buNone/>
            </a:pPr>
            <a:r>
              <a:rPr lang="en-US" sz="1600" dirty="0">
                <a:hlinkClick r:id="rId2"/>
              </a:rPr>
              <a:t>www.ncbi.nlm.nih.gov/pmc/articles/PMC2577381/pdf/JCPSA6-000128-245103_1.pdf</a:t>
            </a:r>
            <a:r>
              <a:rPr lang="en-US" sz="1600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538" y="1600200"/>
            <a:ext cx="5035879" cy="44957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62538" y="1600200"/>
            <a:ext cx="3558684" cy="262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0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r>
              <a:rPr lang="en-US" dirty="0"/>
              <a:t>1f 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time step control</a:t>
            </a:r>
          </a:p>
          <a:p>
            <a:pPr lvl="1"/>
            <a:r>
              <a:rPr lang="en-US" i="1" dirty="0" err="1" smtClean="0"/>
              <a:t>dt</a:t>
            </a:r>
            <a:r>
              <a:rPr lang="en-US" dirty="0" smtClean="0"/>
              <a:t> = </a:t>
            </a:r>
            <a:r>
              <a:rPr lang="en-US" i="1" dirty="0" smtClean="0"/>
              <a:t>f</a:t>
            </a:r>
            <a:r>
              <a:rPr lang="en-US" dirty="0" smtClean="0"/>
              <a:t>*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min</a:t>
            </a:r>
            <a:r>
              <a:rPr lang="en-US" dirty="0" smtClean="0"/>
              <a:t>/</a:t>
            </a:r>
            <a:r>
              <a:rPr lang="en-US" i="1" dirty="0" smtClean="0"/>
              <a:t>v</a:t>
            </a:r>
          </a:p>
          <a:p>
            <a:pPr lvl="1"/>
            <a:r>
              <a:rPr lang="en-US" i="1" dirty="0" smtClean="0"/>
              <a:t>v</a:t>
            </a:r>
            <a:r>
              <a:rPr lang="en-US" dirty="0" smtClean="0"/>
              <a:t> = &lt;</a:t>
            </a:r>
            <a:r>
              <a:rPr lang="en-US" i="1" dirty="0" smtClean="0"/>
              <a:t>v</a:t>
            </a:r>
            <a:r>
              <a:rPr lang="en-US" dirty="0" smtClean="0"/>
              <a:t>&gt;,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max</a:t>
            </a:r>
            <a:r>
              <a:rPr lang="en-US" dirty="0" smtClean="0"/>
              <a:t>, &lt;</a:t>
            </a:r>
            <a:r>
              <a:rPr lang="en-US" i="1" dirty="0" smtClean="0"/>
              <a:t>v</a:t>
            </a:r>
            <a:r>
              <a:rPr lang="en-US" baseline="30000" dirty="0" smtClean="0"/>
              <a:t>2</a:t>
            </a:r>
            <a:r>
              <a:rPr lang="en-US" dirty="0" smtClean="0"/>
              <a:t>&gt;</a:t>
            </a:r>
            <a:r>
              <a:rPr lang="en-US" baseline="30000" dirty="0" smtClean="0"/>
              <a:t>1/2</a:t>
            </a:r>
            <a:r>
              <a:rPr lang="en-US" dirty="0" smtClean="0"/>
              <a:t>, ...</a:t>
            </a:r>
            <a:endParaRPr lang="en-US" baseline="30000" dirty="0" smtClean="0"/>
          </a:p>
          <a:p>
            <a:pPr lvl="1"/>
            <a:r>
              <a:rPr lang="en-US" i="1" dirty="0" smtClean="0"/>
              <a:t>f</a:t>
            </a:r>
            <a:r>
              <a:rPr lang="en-US" dirty="0" smtClean="0"/>
              <a:t> ~0.01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97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1g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visualize your </a:t>
            </a:r>
            <a:r>
              <a:rPr lang="en-US" dirty="0" smtClean="0"/>
              <a:t>simulation</a:t>
            </a:r>
          </a:p>
          <a:p>
            <a:pPr lvl="1"/>
            <a:r>
              <a:rPr lang="en-US" dirty="0" err="1" smtClean="0"/>
              <a:t>visualisation</a:t>
            </a:r>
            <a:r>
              <a:rPr lang="en-US" dirty="0" smtClean="0"/>
              <a:t> helps validating your code (you see what is going wrong – if you are lucky)</a:t>
            </a:r>
          </a:p>
          <a:p>
            <a:pPr lvl="1"/>
            <a:r>
              <a:rPr lang="en-US" dirty="0" smtClean="0"/>
              <a:t>write output files (in Python) that can be read by your </a:t>
            </a:r>
            <a:r>
              <a:rPr lang="en-US" dirty="0" err="1" smtClean="0"/>
              <a:t>favourite</a:t>
            </a:r>
            <a:r>
              <a:rPr lang="en-US" dirty="0" smtClean="0"/>
              <a:t> </a:t>
            </a:r>
            <a:r>
              <a:rPr lang="en-US" dirty="0" err="1" smtClean="0"/>
              <a:t>visualisation</a:t>
            </a:r>
            <a:r>
              <a:rPr lang="en-US" dirty="0" smtClean="0"/>
              <a:t> program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www.ks.uiuc.edu</a:t>
            </a:r>
            <a:r>
              <a:rPr lang="en-US" dirty="0">
                <a:hlinkClick r:id="rId2"/>
              </a:rPr>
              <a:t>/Research/</a:t>
            </a:r>
            <a:r>
              <a:rPr lang="en-US" dirty="0">
                <a:solidFill>
                  <a:srgbClr val="800000"/>
                </a:solidFill>
                <a:hlinkClick r:id="rId2"/>
              </a:rPr>
              <a:t>vmd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http://jp-minerals.org/vesta/en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4"/>
              </a:rPr>
              <a:t>rasmol.org/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5"/>
              </a:rPr>
              <a:t>www.umass.edu</a:t>
            </a:r>
            <a:r>
              <a:rPr lang="en-US" dirty="0">
                <a:hlinkClick r:id="rId5"/>
              </a:rPr>
              <a:t>/microbio/chime/top5.</a:t>
            </a:r>
            <a:r>
              <a:rPr lang="en-US" dirty="0" smtClean="0">
                <a:hlinkClick r:id="rId5"/>
              </a:rPr>
              <a:t>htm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www.paraview.org/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40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46274" cy="1143000"/>
          </a:xfrm>
        </p:spPr>
        <p:txBody>
          <a:bodyPr/>
          <a:lstStyle/>
          <a:p>
            <a:r>
              <a:rPr lang="en-US" dirty="0" smtClean="0"/>
              <a:t>Food for thought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you modify your code to account for </a:t>
            </a:r>
          </a:p>
          <a:p>
            <a:pPr lvl="1"/>
            <a:r>
              <a:rPr lang="en-US" dirty="0"/>
              <a:t>different kinds of atoms?</a:t>
            </a:r>
          </a:p>
          <a:p>
            <a:pPr lvl="1"/>
            <a:r>
              <a:rPr lang="en-US" dirty="0"/>
              <a:t>periodic boundary conditions</a:t>
            </a:r>
          </a:p>
          <a:p>
            <a:pPr lvl="2"/>
            <a:r>
              <a:rPr lang="en-US" dirty="0">
                <a:hlinkClick r:id="rId2"/>
              </a:rPr>
              <a:t>http://www.mbnexplorer.com/users-guide/6-numerical-methods-interatomic-interactions/63-boundary-conditions/632-periodic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particles in a confining potential well </a:t>
            </a:r>
          </a:p>
          <a:p>
            <a:pPr lvl="1"/>
            <a:r>
              <a:rPr lang="en-US" dirty="0"/>
              <a:t>external fields?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007" t="15048" r="14007" b="11974"/>
          <a:stretch/>
        </p:blipFill>
        <p:spPr>
          <a:xfrm>
            <a:off x="7903474" y="274638"/>
            <a:ext cx="783326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1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60971"/>
            <a:ext cx="8229600" cy="4525963"/>
          </a:xfrm>
        </p:spPr>
        <p:txBody>
          <a:bodyPr anchor="t" anchorCtr="0">
            <a:normAutofit/>
          </a:bodyPr>
          <a:lstStyle/>
          <a:p>
            <a:r>
              <a:rPr lang="en-US" dirty="0" smtClean="0"/>
              <a:t>add </a:t>
            </a:r>
            <a:r>
              <a:rPr lang="en-US" dirty="0" err="1" smtClean="0"/>
              <a:t>cputime</a:t>
            </a:r>
            <a:r>
              <a:rPr lang="en-US" dirty="0" smtClean="0"/>
              <a:t> measurement</a:t>
            </a:r>
          </a:p>
          <a:p>
            <a:pPr lvl="1"/>
            <a:r>
              <a:rPr lang="en-US" dirty="0" smtClean="0"/>
              <a:t>in Fortran:</a:t>
            </a:r>
          </a:p>
          <a:p>
            <a:pPr marL="536575" lvl="2" indent="0">
              <a:buNone/>
            </a:pPr>
            <a:r>
              <a:rPr lang="en-US" sz="1600" dirty="0" smtClean="0">
                <a:latin typeface="Menlo Regular"/>
                <a:cs typeface="Menlo Regular"/>
              </a:rPr>
              <a:t>real*8::</a:t>
            </a:r>
            <a:r>
              <a:rPr lang="en-US" sz="1600" dirty="0" err="1" smtClean="0">
                <a:latin typeface="Menlo Regular"/>
                <a:cs typeface="Menlo Regular"/>
              </a:rPr>
              <a:t>start,stop,cput</a:t>
            </a:r>
            <a:endParaRPr lang="en-US" sz="1600" dirty="0" smtClean="0">
              <a:latin typeface="Menlo Regular"/>
              <a:cs typeface="Menlo Regular"/>
            </a:endParaRPr>
          </a:p>
          <a:p>
            <a:pPr marL="536575" lvl="2" indent="0">
              <a:buNone/>
            </a:pPr>
            <a:r>
              <a:rPr lang="en-US" sz="1600" dirty="0" smtClean="0">
                <a:latin typeface="Menlo Regular"/>
                <a:cs typeface="Menlo Regular"/>
              </a:rPr>
              <a:t>call </a:t>
            </a:r>
            <a:r>
              <a:rPr lang="en-US" sz="1600" dirty="0" err="1" smtClean="0">
                <a:latin typeface="Menlo Regular"/>
                <a:cs typeface="Menlo Regular"/>
              </a:rPr>
              <a:t>cpu_time</a:t>
            </a:r>
            <a:r>
              <a:rPr lang="en-US" sz="1600" dirty="0" smtClean="0">
                <a:latin typeface="Menlo Regular"/>
                <a:cs typeface="Menlo Regular"/>
              </a:rPr>
              <a:t>(start)</a:t>
            </a:r>
          </a:p>
          <a:p>
            <a:pPr marL="536575" lvl="2" indent="0">
              <a:buNone/>
            </a:pPr>
            <a:r>
              <a:rPr lang="en-US" sz="1600" dirty="0" smtClean="0">
                <a:latin typeface="Menlo Regular"/>
                <a:cs typeface="Menlo Regular"/>
              </a:rPr>
              <a:t>...</a:t>
            </a:r>
          </a:p>
          <a:p>
            <a:pPr marL="536575" lvl="2" indent="0">
              <a:buNone/>
            </a:pPr>
            <a:r>
              <a:rPr lang="en-US" sz="1600" dirty="0">
                <a:latin typeface="Menlo Regular"/>
                <a:cs typeface="Menlo Regular"/>
              </a:rPr>
              <a:t>call </a:t>
            </a:r>
            <a:r>
              <a:rPr lang="en-US" sz="1600" dirty="0" err="1">
                <a:latin typeface="Menlo Regular"/>
                <a:cs typeface="Menlo Regular"/>
              </a:rPr>
              <a:t>cpu_time</a:t>
            </a:r>
            <a:r>
              <a:rPr lang="en-US" sz="1600" dirty="0">
                <a:latin typeface="Menlo Regular"/>
                <a:cs typeface="Menlo Regular"/>
              </a:rPr>
              <a:t>(</a:t>
            </a:r>
            <a:r>
              <a:rPr lang="en-US" sz="1600" dirty="0" smtClean="0">
                <a:latin typeface="Menlo Regular"/>
                <a:cs typeface="Menlo Regular"/>
              </a:rPr>
              <a:t>stop)</a:t>
            </a:r>
            <a:endParaRPr lang="en-US" sz="1600" dirty="0">
              <a:latin typeface="Menlo Regular"/>
              <a:cs typeface="Menlo Regular"/>
            </a:endParaRPr>
          </a:p>
          <a:p>
            <a:pPr marL="536575" lvl="2" indent="0">
              <a:buNone/>
            </a:pPr>
            <a:r>
              <a:rPr lang="en-US" sz="1600" dirty="0" err="1" smtClean="0">
                <a:latin typeface="Menlo Regular"/>
                <a:cs typeface="Menlo Regular"/>
              </a:rPr>
              <a:t>cput</a:t>
            </a:r>
            <a:r>
              <a:rPr lang="en-US" sz="1600" dirty="0" smtClean="0">
                <a:latin typeface="Menlo Regular"/>
                <a:cs typeface="Menlo Regular"/>
              </a:rPr>
              <a:t>=stop-start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62013" y="246097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in Python:</a:t>
            </a:r>
          </a:p>
          <a:p>
            <a:pPr marL="536575" lvl="2" indent="0">
              <a:buFont typeface="Arial"/>
              <a:buNone/>
            </a:pPr>
            <a:r>
              <a:rPr lang="en-US" sz="1600" dirty="0" smtClean="0">
                <a:latin typeface="Menlo Regular"/>
                <a:cs typeface="Menlo Regular"/>
              </a:rPr>
              <a:t>import </a:t>
            </a:r>
            <a:r>
              <a:rPr lang="en-US" sz="1600" dirty="0" err="1" smtClean="0">
                <a:latin typeface="Menlo Regular"/>
                <a:cs typeface="Menlo Regular"/>
              </a:rPr>
              <a:t>datetime</a:t>
            </a:r>
            <a:endParaRPr lang="en-US" sz="1600" dirty="0" smtClean="0">
              <a:latin typeface="Menlo Regular"/>
              <a:cs typeface="Menlo Regular"/>
            </a:endParaRPr>
          </a:p>
          <a:p>
            <a:pPr marL="536575" lvl="2" indent="0">
              <a:buNone/>
            </a:pPr>
            <a:r>
              <a:rPr lang="en-US" sz="1600" dirty="0" err="1" smtClean="0">
                <a:latin typeface="Menlo Regular"/>
                <a:cs typeface="Menlo Regular"/>
              </a:rPr>
              <a:t>cput</a:t>
            </a:r>
            <a:r>
              <a:rPr lang="en-US" sz="1600" dirty="0" smtClean="0">
                <a:latin typeface="Menlo Regular"/>
                <a:cs typeface="Menlo Regular"/>
              </a:rPr>
              <a:t> </a:t>
            </a:r>
            <a:r>
              <a:rPr lang="en-US" sz="1600" dirty="0">
                <a:latin typeface="Menlo Regular"/>
                <a:cs typeface="Menlo Regular"/>
              </a:rPr>
              <a:t>= </a:t>
            </a:r>
            <a:r>
              <a:rPr lang="en-US" sz="1600" dirty="0" err="1">
                <a:latin typeface="Menlo Regular"/>
                <a:cs typeface="Menlo Regular"/>
              </a:rPr>
              <a:t>datetime.datetime.now</a:t>
            </a:r>
            <a:r>
              <a:rPr lang="en-US" sz="1600" dirty="0">
                <a:latin typeface="Menlo Regular"/>
                <a:cs typeface="Menlo Regular"/>
              </a:rPr>
              <a:t>(</a:t>
            </a:r>
            <a:r>
              <a:rPr lang="en-US" sz="1600" dirty="0" smtClean="0">
                <a:latin typeface="Menlo Regular"/>
                <a:cs typeface="Menlo Regular"/>
              </a:rPr>
              <a:t>)</a:t>
            </a:r>
          </a:p>
          <a:p>
            <a:pPr marL="536575" lvl="2" indent="0">
              <a:buNone/>
            </a:pPr>
            <a:r>
              <a:rPr lang="en-US" sz="1600" dirty="0" smtClean="0">
                <a:latin typeface="Menlo Regular"/>
                <a:cs typeface="Menlo Regular"/>
              </a:rPr>
              <a:t>...</a:t>
            </a:r>
          </a:p>
          <a:p>
            <a:pPr marL="536575" lvl="2" indent="0">
              <a:buNone/>
            </a:pPr>
            <a:r>
              <a:rPr lang="en-US" sz="1600" dirty="0" err="1" smtClean="0">
                <a:latin typeface="Menlo Regular"/>
                <a:cs typeface="Menlo Regular"/>
              </a:rPr>
              <a:t>cput</a:t>
            </a:r>
            <a:r>
              <a:rPr lang="en-US" sz="1600" dirty="0" smtClean="0">
                <a:latin typeface="Menlo Regular"/>
                <a:cs typeface="Menlo Regular"/>
              </a:rPr>
              <a:t> </a:t>
            </a:r>
            <a:r>
              <a:rPr lang="en-US" sz="1600" dirty="0">
                <a:latin typeface="Menlo Regular"/>
                <a:cs typeface="Menlo Regular"/>
              </a:rPr>
              <a:t>= </a:t>
            </a:r>
            <a:r>
              <a:rPr lang="en-US" sz="1600" dirty="0" err="1">
                <a:latin typeface="Menlo Regular"/>
                <a:cs typeface="Menlo Regular"/>
              </a:rPr>
              <a:t>datetime.datetime.now</a:t>
            </a:r>
            <a:r>
              <a:rPr lang="en-US" sz="1600" dirty="0">
                <a:latin typeface="Menlo Regular"/>
                <a:cs typeface="Menlo Regular"/>
              </a:rPr>
              <a:t>(</a:t>
            </a:r>
            <a:r>
              <a:rPr lang="en-US" sz="1600" dirty="0" smtClean="0">
                <a:latin typeface="Menlo Regular"/>
                <a:cs typeface="Menlo Regular"/>
              </a:rPr>
              <a:t>) - </a:t>
            </a:r>
            <a:r>
              <a:rPr lang="en-US" sz="1600" dirty="0" err="1" smtClean="0">
                <a:latin typeface="Menlo Regular"/>
                <a:cs typeface="Menlo Regular"/>
              </a:rPr>
              <a:t>cput</a:t>
            </a:r>
            <a:endParaRPr lang="en-US" sz="1600" dirty="0">
              <a:latin typeface="Menlo Regular"/>
              <a:cs typeface="Menlo Regular"/>
            </a:endParaRPr>
          </a:p>
          <a:p>
            <a:pPr marL="536575" lvl="2" indent="0">
              <a:buFont typeface="Arial"/>
              <a:buNone/>
            </a:pPr>
            <a:r>
              <a:rPr lang="en-US" sz="1600" dirty="0" err="1" smtClean="0">
                <a:latin typeface="Menlo Regular"/>
                <a:cs typeface="Menlo Regular"/>
              </a:rPr>
              <a:t>cput</a:t>
            </a:r>
            <a:r>
              <a:rPr lang="en-US" sz="1600" dirty="0" smtClean="0">
                <a:latin typeface="Menlo Regular"/>
                <a:cs typeface="Menlo Regular"/>
              </a:rPr>
              <a:t> = </a:t>
            </a:r>
            <a:r>
              <a:rPr lang="en-US" sz="1600" dirty="0" err="1" smtClean="0">
                <a:latin typeface="Menlo Regular"/>
                <a:cs typeface="Menlo Regular"/>
              </a:rPr>
              <a:t>cput.total_seconds</a:t>
            </a:r>
            <a:r>
              <a:rPr lang="en-US" sz="1600" dirty="0" smtClean="0">
                <a:latin typeface="Menlo Regular"/>
                <a:cs typeface="Menlo Regular"/>
              </a:rPr>
              <a:t>()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664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some experiments for </a:t>
            </a:r>
            <a:r>
              <a:rPr lang="en-US" i="1" dirty="0" smtClean="0"/>
              <a:t>N</a:t>
            </a:r>
            <a:r>
              <a:rPr lang="en-US" dirty="0" smtClean="0"/>
              <a:t> in [10,10000]</a:t>
            </a:r>
          </a:p>
          <a:p>
            <a:r>
              <a:rPr lang="en-US" dirty="0" smtClean="0"/>
              <a:t>plot </a:t>
            </a:r>
            <a:r>
              <a:rPr lang="en-US" dirty="0" err="1" smtClean="0"/>
              <a:t>cputime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-1)/2</a:t>
            </a:r>
          </a:p>
          <a:p>
            <a:r>
              <a:rPr lang="en-US" dirty="0" smtClean="0"/>
              <a:t>Python</a:t>
            </a:r>
          </a:p>
          <a:p>
            <a:pPr marL="268287" lvl="1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import </a:t>
            </a:r>
            <a:r>
              <a:rPr lang="en-US" sz="2200" dirty="0" err="1" smtClean="0">
                <a:latin typeface="Menlo Regular"/>
                <a:cs typeface="Menlo Regular"/>
              </a:rPr>
              <a:t>matplotlib.pyplot</a:t>
            </a:r>
            <a:r>
              <a:rPr lang="en-US" sz="2200" dirty="0" smtClean="0">
                <a:latin typeface="Menlo Regular"/>
                <a:cs typeface="Menlo Regular"/>
              </a:rPr>
              <a:t> as </a:t>
            </a:r>
            <a:r>
              <a:rPr lang="en-US" sz="2200" dirty="0" err="1" smtClean="0">
                <a:latin typeface="Menlo Regular"/>
                <a:cs typeface="Menlo Regular"/>
              </a:rPr>
              <a:t>plt</a:t>
            </a:r>
            <a:endParaRPr lang="en-US" sz="2200" dirty="0" smtClean="0">
              <a:latin typeface="Menlo Regular"/>
              <a:cs typeface="Menlo Regular"/>
            </a:endParaRPr>
          </a:p>
          <a:p>
            <a:pPr marL="268287" lvl="1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#create arrays with </a:t>
            </a:r>
            <a:r>
              <a:rPr lang="en-US" sz="2200" i="1" dirty="0" smtClean="0">
                <a:latin typeface="Menlo Regular"/>
                <a:cs typeface="Menlo Regular"/>
              </a:rPr>
              <a:t>N</a:t>
            </a:r>
            <a:r>
              <a:rPr lang="en-US" sz="2200" dirty="0" smtClean="0">
                <a:latin typeface="Menlo Regular"/>
                <a:cs typeface="Menlo Regular"/>
              </a:rPr>
              <a:t> and corresponding </a:t>
            </a:r>
            <a:r>
              <a:rPr lang="en-US" sz="2200" dirty="0" err="1" smtClean="0">
                <a:latin typeface="Menlo Regular"/>
                <a:cs typeface="Menlo Regular"/>
              </a:rPr>
              <a:t>cputime</a:t>
            </a:r>
            <a:endParaRPr lang="en-US" sz="2200" dirty="0">
              <a:latin typeface="Menlo Regular"/>
              <a:cs typeface="Menlo Regular"/>
            </a:endParaRPr>
          </a:p>
          <a:p>
            <a:pPr marL="268287" lvl="1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plt.figure</a:t>
            </a:r>
            <a:r>
              <a:rPr lang="en-US" sz="2200" dirty="0" smtClean="0">
                <a:latin typeface="Menlo Regular"/>
                <a:cs typeface="Menlo Regular"/>
              </a:rPr>
              <a:t>() #create a figure</a:t>
            </a:r>
          </a:p>
          <a:p>
            <a:pPr marL="268287" lvl="1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plt.plot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err="1" smtClean="0">
                <a:latin typeface="Menlo Regular"/>
                <a:cs typeface="Menlo Regular"/>
              </a:rPr>
              <a:t>N,cputime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</a:p>
          <a:p>
            <a:pPr marL="268287" lvl="1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plt.show</a:t>
            </a:r>
            <a:r>
              <a:rPr lang="en-US" sz="2200" dirty="0" smtClean="0">
                <a:latin typeface="Menlo Regular"/>
                <a:cs typeface="Menlo Regular"/>
              </a:rPr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89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 fontScale="92500" lnSpcReduction="20000"/>
          </a:bodyPr>
          <a:lstStyle/>
          <a:p>
            <a:r>
              <a:rPr lang="en-US" dirty="0" smtClean="0"/>
              <a:t>Python: saving data to disk: pickle</a:t>
            </a:r>
          </a:p>
          <a:p>
            <a:pPr lvl="1"/>
            <a:r>
              <a:rPr lang="en-US" dirty="0" smtClean="0"/>
              <a:t>script </a:t>
            </a:r>
            <a:r>
              <a:rPr lang="en-US" dirty="0" err="1" smtClean="0"/>
              <a:t>a.py</a:t>
            </a:r>
            <a:endParaRPr lang="en-US" dirty="0" smtClean="0"/>
          </a:p>
          <a:p>
            <a:pPr marL="536575" lvl="2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import pickle</a:t>
            </a:r>
          </a:p>
          <a:p>
            <a:pPr marL="536575" lvl="2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data = ...</a:t>
            </a:r>
          </a:p>
          <a:p>
            <a:pPr marL="536575" lvl="2" indent="0">
              <a:buNone/>
            </a:pPr>
            <a:r>
              <a:rPr lang="en-US" dirty="0" err="1" smtClean="0">
                <a:latin typeface="Menlo Regular"/>
                <a:cs typeface="Menlo Regular"/>
              </a:rPr>
              <a:t>file_obj</a:t>
            </a:r>
            <a:r>
              <a:rPr lang="en-US" dirty="0" smtClean="0">
                <a:latin typeface="Menlo Regular"/>
                <a:cs typeface="Menlo Regular"/>
              </a:rPr>
              <a:t> = open(“</a:t>
            </a:r>
            <a:r>
              <a:rPr lang="en-US" dirty="0" err="1" smtClean="0">
                <a:latin typeface="Menlo Regular"/>
                <a:cs typeface="Menlo Regular"/>
              </a:rPr>
              <a:t>pickled_data”,“w</a:t>
            </a:r>
            <a:r>
              <a:rPr lang="en-US" dirty="0" smtClean="0">
                <a:latin typeface="Menlo Regular"/>
                <a:cs typeface="Menlo Regular"/>
              </a:rPr>
              <a:t>+”)</a:t>
            </a:r>
          </a:p>
          <a:p>
            <a:pPr marL="536575" lvl="2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# “w+” = overwrite mode</a:t>
            </a:r>
          </a:p>
          <a:p>
            <a:pPr marL="536575" lvl="2" indent="0">
              <a:buNone/>
            </a:pPr>
            <a:r>
              <a:rPr lang="en-US" dirty="0" err="1" smtClean="0">
                <a:latin typeface="Menlo Regular"/>
                <a:cs typeface="Menlo Regular"/>
              </a:rPr>
              <a:t>pickle.dump</a:t>
            </a:r>
            <a:r>
              <a:rPr lang="en-US" dirty="0" smtClean="0">
                <a:latin typeface="Menlo Regular"/>
                <a:cs typeface="Menlo Regular"/>
              </a:rPr>
              <a:t>(</a:t>
            </a:r>
            <a:r>
              <a:rPr lang="en-US" dirty="0" err="1" smtClean="0">
                <a:latin typeface="Menlo Regular"/>
                <a:cs typeface="Menlo Regular"/>
              </a:rPr>
              <a:t>data,file_obj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</a:p>
          <a:p>
            <a:pPr marL="536575" lvl="2" indent="0">
              <a:buNone/>
            </a:pPr>
            <a:endParaRPr lang="en-US" dirty="0" smtClean="0">
              <a:latin typeface="Menlo Regular"/>
              <a:cs typeface="Menlo Regular"/>
            </a:endParaRPr>
          </a:p>
          <a:p>
            <a:pPr lvl="1"/>
            <a:r>
              <a:rPr lang="en-US" dirty="0"/>
              <a:t>script </a:t>
            </a:r>
            <a:r>
              <a:rPr lang="en-US" dirty="0" err="1" smtClean="0"/>
              <a:t>b.py</a:t>
            </a:r>
            <a:endParaRPr lang="en-US" dirty="0"/>
          </a:p>
          <a:p>
            <a:pPr marL="536575" lvl="2" indent="0">
              <a:buNone/>
            </a:pPr>
            <a:r>
              <a:rPr lang="en-US" dirty="0">
                <a:latin typeface="Menlo Regular"/>
                <a:cs typeface="Menlo Regular"/>
              </a:rPr>
              <a:t>import pickle</a:t>
            </a:r>
          </a:p>
          <a:p>
            <a:pPr marL="536575" lvl="2" indent="0">
              <a:buNone/>
            </a:pPr>
            <a:r>
              <a:rPr lang="en-US" dirty="0" err="1" smtClean="0">
                <a:latin typeface="Menlo Regular"/>
                <a:cs typeface="Menlo Regular"/>
              </a:rPr>
              <a:t>file_obj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>
                <a:latin typeface="Menlo Regular"/>
                <a:cs typeface="Menlo Regular"/>
              </a:rPr>
              <a:t>= open</a:t>
            </a:r>
            <a:r>
              <a:rPr lang="en-US" dirty="0" smtClean="0">
                <a:latin typeface="Menlo Regular"/>
                <a:cs typeface="Menlo Regular"/>
              </a:rPr>
              <a:t>(</a:t>
            </a:r>
            <a:r>
              <a:rPr lang="en-US" dirty="0">
                <a:latin typeface="Menlo Regular"/>
                <a:cs typeface="Menlo Regular"/>
              </a:rPr>
              <a:t>“</a:t>
            </a:r>
            <a:r>
              <a:rPr lang="en-US" dirty="0" err="1">
                <a:latin typeface="Menlo Regular"/>
                <a:cs typeface="Menlo Regular"/>
              </a:rPr>
              <a:t>pickled_data”</a:t>
            </a:r>
            <a:r>
              <a:rPr lang="en-US" dirty="0" err="1" smtClean="0">
                <a:latin typeface="Menlo Regular"/>
                <a:cs typeface="Menlo Regular"/>
              </a:rPr>
              <a:t>,“r</a:t>
            </a:r>
            <a:r>
              <a:rPr lang="en-US" dirty="0" smtClean="0">
                <a:latin typeface="Menlo Regular"/>
                <a:cs typeface="Menlo Regular"/>
              </a:rPr>
              <a:t>”)</a:t>
            </a:r>
          </a:p>
          <a:p>
            <a:pPr marL="536575" lvl="2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# “r” = read mode</a:t>
            </a:r>
            <a:endParaRPr lang="en-US" dirty="0">
              <a:latin typeface="Menlo Regular"/>
              <a:cs typeface="Menlo Regular"/>
            </a:endParaRPr>
          </a:p>
          <a:p>
            <a:pPr marL="536575" lvl="2" indent="0">
              <a:buNone/>
            </a:pPr>
            <a:r>
              <a:rPr lang="en-US" dirty="0">
                <a:latin typeface="Menlo Regular"/>
                <a:cs typeface="Menlo Regular"/>
              </a:rPr>
              <a:t>data = </a:t>
            </a:r>
            <a:r>
              <a:rPr lang="en-US" dirty="0" err="1" smtClean="0">
                <a:latin typeface="Menlo Regular"/>
                <a:cs typeface="Menlo Regular"/>
              </a:rPr>
              <a:t>pickle.load</a:t>
            </a:r>
            <a:r>
              <a:rPr lang="en-US" dirty="0" smtClean="0">
                <a:latin typeface="Menlo Regular"/>
                <a:cs typeface="Menlo Regular"/>
              </a:rPr>
              <a:t>(</a:t>
            </a:r>
            <a:r>
              <a:rPr lang="en-US" dirty="0" err="1" smtClean="0">
                <a:latin typeface="Menlo Regular"/>
                <a:cs typeface="Menlo Regular"/>
              </a:rPr>
              <a:t>file_obj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  <a:endParaRPr lang="en-US" dirty="0">
              <a:latin typeface="Menlo Regular"/>
              <a:cs typeface="Menlo Regular"/>
            </a:endParaRPr>
          </a:p>
          <a:p>
            <a:pPr marL="536575" lvl="2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63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cpu_time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 descr="figure_1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1514"/>
            <a:ext cx="5032022" cy="3774017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81224" y="1417638"/>
            <a:ext cx="438291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N=16,32,64, ..., 8192 </a:t>
            </a:r>
          </a:p>
          <a:p>
            <a:r>
              <a:rPr lang="en-US" sz="2400" dirty="0" err="1" smtClean="0"/>
              <a:t>cpu_time</a:t>
            </a:r>
            <a:r>
              <a:rPr lang="en-US" sz="2400" dirty="0" smtClean="0"/>
              <a:t> ~ </a:t>
            </a:r>
            <a:r>
              <a:rPr lang="en-US" sz="2400" i="1" dirty="0" smtClean="0"/>
              <a:t>N</a:t>
            </a:r>
            <a:r>
              <a:rPr lang="en-US" sz="2400" baseline="30000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0312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cpu_time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-1)/2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17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68332" y="1600200"/>
            <a:ext cx="4275668" cy="4525963"/>
          </a:xfrm>
        </p:spPr>
        <p:txBody>
          <a:bodyPr>
            <a:normAutofit/>
          </a:bodyPr>
          <a:lstStyle/>
          <a:p>
            <a:r>
              <a:rPr lang="en-US" sz="2400" dirty="0"/>
              <a:t>N=16,32,64, ..., 8192 </a:t>
            </a:r>
          </a:p>
          <a:p>
            <a:r>
              <a:rPr lang="en-US" sz="2400" dirty="0" err="1"/>
              <a:t>cpu_time</a:t>
            </a:r>
            <a:r>
              <a:rPr lang="en-US" sz="2400" dirty="0"/>
              <a:t> ~ </a:t>
            </a:r>
            <a:r>
              <a:rPr lang="en-US" sz="2400" i="1" dirty="0" smtClean="0"/>
              <a:t>N</a:t>
            </a:r>
            <a:r>
              <a:rPr lang="en-US" sz="2400" baseline="30000" dirty="0" smtClean="0"/>
              <a:t>2</a:t>
            </a:r>
          </a:p>
          <a:p>
            <a:r>
              <a:rPr lang="en-US" sz="2400" dirty="0" smtClean="0"/>
              <a:t>L3 cache =</a:t>
            </a:r>
          </a:p>
          <a:p>
            <a:pPr lvl="1"/>
            <a:r>
              <a:rPr lang="en-US" sz="2000" dirty="0"/>
              <a:t>6</a:t>
            </a:r>
            <a:r>
              <a:rPr lang="en-US" sz="2000" dirty="0" smtClean="0"/>
              <a:t> Mb, 4 cores (my mac) </a:t>
            </a:r>
          </a:p>
          <a:p>
            <a:pPr lvl="1"/>
            <a:r>
              <a:rPr lang="en-US" sz="2000" dirty="0" smtClean="0"/>
              <a:t>25 Mb,20 cores (hopper)</a:t>
            </a:r>
            <a:endParaRPr lang="en-US" sz="2000" dirty="0"/>
          </a:p>
        </p:txBody>
      </p:sp>
      <p:pic>
        <p:nvPicPr>
          <p:cNvPr id="9" name="Picture 8" descr="figure_4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64" y="1943104"/>
            <a:ext cx="5039993" cy="377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0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big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scale up to </a:t>
            </a:r>
            <a:endParaRPr lang="en-US" dirty="0" smtClean="0"/>
          </a:p>
          <a:p>
            <a:pPr lvl="1"/>
            <a:r>
              <a:rPr lang="en-US" dirty="0" smtClean="0"/>
              <a:t>N</a:t>
            </a:r>
            <a:r>
              <a:rPr lang="en-US" dirty="0"/>
              <a:t>=</a:t>
            </a:r>
            <a:r>
              <a:rPr lang="en-US" dirty="0" smtClean="0"/>
              <a:t>10</a:t>
            </a:r>
            <a:r>
              <a:rPr lang="en-US" baseline="30000" dirty="0" smtClean="0"/>
              <a:t>6</a:t>
            </a:r>
          </a:p>
          <a:p>
            <a:pPr lvl="1"/>
            <a:r>
              <a:rPr lang="en-US" dirty="0"/>
              <a:t>N=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=...</a:t>
            </a:r>
            <a:endParaRPr lang="en-US" baseline="30000" dirty="0"/>
          </a:p>
          <a:p>
            <a:r>
              <a:rPr lang="en-US" dirty="0" smtClean="0"/>
              <a:t>where do we need adjustments?</a:t>
            </a:r>
          </a:p>
          <a:p>
            <a:pPr lvl="1"/>
            <a:r>
              <a:rPr lang="en-US" dirty="0" smtClean="0">
                <a:hlinkClick r:id="rId2"/>
              </a:rPr>
              <a:t>li.mit.edu</a:t>
            </a:r>
            <a:r>
              <a:rPr lang="en-US" dirty="0">
                <a:hlinkClick r:id="rId2"/>
              </a:rPr>
              <a:t>/A/Papers/05/Li05-2.8.pdf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64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Launcher is a GUI for </a:t>
            </a:r>
          </a:p>
          <a:p>
            <a:r>
              <a:rPr lang="en-US" dirty="0" smtClean="0"/>
              <a:t>easy resource allocation</a:t>
            </a:r>
          </a:p>
          <a:p>
            <a:r>
              <a:rPr lang="en-US" dirty="0" smtClean="0"/>
              <a:t>job script creation</a:t>
            </a:r>
          </a:p>
          <a:p>
            <a:r>
              <a:rPr lang="en-US" dirty="0" smtClean="0"/>
              <a:t>submitting jobs</a:t>
            </a:r>
          </a:p>
          <a:p>
            <a:r>
              <a:rPr lang="en-US" dirty="0" smtClean="0"/>
              <a:t>retrieving and storing results</a:t>
            </a:r>
          </a:p>
          <a:p>
            <a:r>
              <a:rPr lang="en-US" dirty="0" smtClean="0"/>
              <a:t>VSC clusters</a:t>
            </a:r>
          </a:p>
          <a:p>
            <a:pPr lvl="1"/>
            <a:r>
              <a:rPr lang="en-US" dirty="0" smtClean="0"/>
              <a:t>currently only Hopper and Turing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0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of forces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assuming uniformly distributed particles</a:t>
            </a:r>
          </a:p>
          <a:p>
            <a:r>
              <a:rPr lang="en-US" dirty="0" smtClean="0"/>
              <a:t>number of particles at distance </a:t>
            </a:r>
            <a:r>
              <a:rPr lang="en-US" i="1" dirty="0" smtClean="0"/>
              <a:t>r</a:t>
            </a:r>
            <a:r>
              <a:rPr lang="en-US" dirty="0" smtClean="0"/>
              <a:t> is proportional to 4*</a:t>
            </a:r>
            <a:r>
              <a:rPr lang="en-US" dirty="0" smtClean="0">
                <a:latin typeface="+mn-lt"/>
              </a:rPr>
              <a:t>π</a:t>
            </a:r>
            <a:r>
              <a:rPr lang="en-US" dirty="0" smtClean="0"/>
              <a:t>*</a:t>
            </a:r>
            <a:r>
              <a:rPr lang="en-US" i="1" dirty="0" smtClean="0"/>
              <a:t>r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any interaction decaying faster than </a:t>
            </a:r>
            <a:r>
              <a:rPr lang="en-US" i="1" dirty="0" smtClean="0"/>
              <a:t>r</a:t>
            </a:r>
            <a:r>
              <a:rPr lang="en-US" baseline="30000" dirty="0" smtClean="0"/>
              <a:t>-2</a:t>
            </a:r>
            <a:r>
              <a:rPr lang="en-US" dirty="0" smtClean="0"/>
              <a:t> is short-ranged and can be cut off at some distance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66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experiment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a python script to compute</a:t>
            </a:r>
          </a:p>
          <a:p>
            <a:pPr lvl="1"/>
            <a:r>
              <a:rPr lang="en-US" i="1" dirty="0" smtClean="0"/>
              <a:t>f</a:t>
            </a:r>
            <a:r>
              <a:rPr lang="en-US" dirty="0" smtClean="0"/>
              <a:t> = 1.0 + 1/</a:t>
            </a:r>
            <a:r>
              <a:rPr lang="en-US" i="1" dirty="0" smtClean="0"/>
              <a:t>r</a:t>
            </a:r>
            <a:r>
              <a:rPr lang="en-US" baseline="30000" dirty="0" smtClean="0"/>
              <a:t>5</a:t>
            </a:r>
          </a:p>
          <a:p>
            <a:pPr lvl="1"/>
            <a:r>
              <a:rPr lang="en-US" dirty="0" smtClean="0"/>
              <a:t>for r in [10,1000]</a:t>
            </a:r>
          </a:p>
          <a:p>
            <a:pPr lvl="1"/>
            <a:r>
              <a:rPr lang="en-US" dirty="0" smtClean="0"/>
              <a:t>what do you observe?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54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17133"/>
          </a:xfrm>
        </p:spPr>
        <p:txBody>
          <a:bodyPr/>
          <a:lstStyle/>
          <a:p>
            <a:r>
              <a:rPr lang="en-US" dirty="0" smtClean="0"/>
              <a:t>implement an algorithm that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by applying a cut off radius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c</a:t>
            </a:r>
            <a:endParaRPr lang="en-US" i="1" baseline="-25000" dirty="0" smtClean="0"/>
          </a:p>
          <a:p>
            <a:pPr lvl="1"/>
            <a:r>
              <a:rPr lang="en-US" i="1" dirty="0" err="1" smtClean="0"/>
              <a:t>i</a:t>
            </a:r>
            <a:r>
              <a:rPr lang="en-US" dirty="0" smtClean="0"/>
              <a:t> and j interact, </a:t>
            </a:r>
            <a:r>
              <a:rPr lang="en-US" i="1" dirty="0" err="1" smtClean="0"/>
              <a:t>i</a:t>
            </a:r>
            <a:r>
              <a:rPr lang="en-US" dirty="0" smtClean="0"/>
              <a:t> and </a:t>
            </a:r>
            <a:r>
              <a:rPr lang="en-US" i="1" dirty="0" smtClean="0"/>
              <a:t>k</a:t>
            </a:r>
            <a:r>
              <a:rPr lang="en-US" dirty="0" smtClean="0"/>
              <a:t> don’t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21</a:t>
            </a:fld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878666" y="3694289"/>
            <a:ext cx="1792111" cy="1792111"/>
          </a:xfrm>
          <a:prstGeom prst="ellipse">
            <a:avLst/>
          </a:prstGeom>
          <a:noFill/>
          <a:ln>
            <a:solidFill>
              <a:srgbClr val="04335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769449" y="4006206"/>
            <a:ext cx="273326" cy="578866"/>
          </a:xfrm>
          <a:prstGeom prst="line">
            <a:avLst/>
          </a:prstGeom>
          <a:ln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3769449" y="4590344"/>
            <a:ext cx="1747996" cy="475546"/>
          </a:xfrm>
          <a:prstGeom prst="line">
            <a:avLst/>
          </a:prstGeom>
          <a:ln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14888" y="4405678"/>
            <a:ext cx="29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043356"/>
                </a:solidFill>
              </a:rPr>
              <a:t>i</a:t>
            </a:r>
            <a:endParaRPr lang="en-US" i="1" dirty="0">
              <a:solidFill>
                <a:srgbClr val="04335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8721" y="3821540"/>
            <a:ext cx="29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43356"/>
                </a:solidFill>
              </a:rPr>
              <a:t>j</a:t>
            </a:r>
            <a:endParaRPr lang="en-US" i="1" dirty="0">
              <a:solidFill>
                <a:srgbClr val="04335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35978" y="4881223"/>
            <a:ext cx="34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43356"/>
                </a:solidFill>
              </a:rPr>
              <a:t>k</a:t>
            </a:r>
            <a:endParaRPr lang="en-US" i="1" dirty="0">
              <a:solidFill>
                <a:srgbClr val="043356"/>
              </a:solidFill>
            </a:endParaRPr>
          </a:p>
        </p:txBody>
      </p:sp>
      <p:cxnSp>
        <p:nvCxnSpPr>
          <p:cNvPr id="27" name="Straight Arrow Connector 26"/>
          <p:cNvCxnSpPr>
            <a:endCxn id="7" idx="1"/>
          </p:cNvCxnSpPr>
          <p:nvPr/>
        </p:nvCxnSpPr>
        <p:spPr>
          <a:xfrm flipH="1" flipV="1">
            <a:off x="3141115" y="3956738"/>
            <a:ext cx="628334" cy="6336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33504" y="3594676"/>
            <a:ext cx="36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043356"/>
                </a:solidFill>
              </a:rPr>
              <a:t>r</a:t>
            </a:r>
            <a:r>
              <a:rPr lang="en-US" i="1" baseline="-25000" dirty="0" err="1" smtClean="0">
                <a:solidFill>
                  <a:srgbClr val="043356"/>
                </a:solidFill>
              </a:rPr>
              <a:t>c</a:t>
            </a:r>
            <a:endParaRPr lang="en-US" i="1" baseline="-25000" dirty="0">
              <a:solidFill>
                <a:srgbClr val="0433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142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1713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Verlet</a:t>
            </a:r>
            <a:r>
              <a:rPr lang="en-US" dirty="0" smtClean="0"/>
              <a:t> list of particle </a:t>
            </a:r>
            <a:r>
              <a:rPr lang="en-US" dirty="0" err="1" smtClean="0"/>
              <a:t>i</a:t>
            </a:r>
            <a:r>
              <a:rPr lang="en-US" dirty="0" smtClean="0"/>
              <a:t> = list of all particle within cut-off of particle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add a skin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c</a:t>
            </a:r>
            <a:r>
              <a:rPr lang="en-US" dirty="0" smtClean="0"/>
              <a:t> -&gt;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c</a:t>
            </a:r>
            <a:r>
              <a:rPr lang="en-US" dirty="0" err="1" smtClean="0"/>
              <a:t>+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s</a:t>
            </a:r>
            <a:endParaRPr lang="en-US" i="1" baseline="-25000" dirty="0" smtClean="0"/>
          </a:p>
          <a:p>
            <a:r>
              <a:rPr lang="en-US" dirty="0" smtClean="0"/>
              <a:t>update </a:t>
            </a:r>
            <a:r>
              <a:rPr lang="en-US" dirty="0" err="1" smtClean="0"/>
              <a:t>verlet</a:t>
            </a:r>
            <a:r>
              <a:rPr lang="en-US" dirty="0" smtClean="0"/>
              <a:t> list only after </a:t>
            </a:r>
            <a:r>
              <a:rPr lang="en-US" i="1" dirty="0" smtClean="0"/>
              <a:t>t</a:t>
            </a:r>
            <a:r>
              <a:rPr lang="en-US" dirty="0" smtClean="0"/>
              <a:t> =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s</a:t>
            </a:r>
            <a:r>
              <a:rPr lang="en-US" dirty="0" smtClean="0"/>
              <a:t>/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max</a:t>
            </a:r>
            <a:endParaRPr lang="en-US" i="1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22</a:t>
            </a:fld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878666" y="3694289"/>
            <a:ext cx="1792111" cy="1792111"/>
          </a:xfrm>
          <a:prstGeom prst="ellipse">
            <a:avLst/>
          </a:prstGeom>
          <a:noFill/>
          <a:ln>
            <a:solidFill>
              <a:srgbClr val="04335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769449" y="4006206"/>
            <a:ext cx="273326" cy="578866"/>
          </a:xfrm>
          <a:prstGeom prst="line">
            <a:avLst/>
          </a:prstGeom>
          <a:ln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3769449" y="4590344"/>
            <a:ext cx="1747996" cy="475546"/>
          </a:xfrm>
          <a:prstGeom prst="line">
            <a:avLst/>
          </a:prstGeom>
          <a:ln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14888" y="4405678"/>
            <a:ext cx="29412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043356"/>
                </a:solidFill>
              </a:rPr>
              <a:t>i</a:t>
            </a:r>
            <a:endParaRPr lang="en-US" i="1" dirty="0">
              <a:solidFill>
                <a:srgbClr val="04335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8721" y="3821540"/>
            <a:ext cx="29412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43356"/>
                </a:solidFill>
              </a:rPr>
              <a:t>j</a:t>
            </a:r>
            <a:endParaRPr lang="en-US" i="1" dirty="0">
              <a:solidFill>
                <a:srgbClr val="04335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35978" y="4881223"/>
            <a:ext cx="34608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43356"/>
                </a:solidFill>
              </a:rPr>
              <a:t>k</a:t>
            </a:r>
            <a:endParaRPr lang="en-US" i="1" dirty="0">
              <a:solidFill>
                <a:srgbClr val="043356"/>
              </a:solidFill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2688538" y="3504161"/>
            <a:ext cx="2161821" cy="2161821"/>
          </a:xfrm>
          <a:prstGeom prst="ellipse">
            <a:avLst/>
          </a:prstGeom>
          <a:noFill/>
          <a:ln>
            <a:solidFill>
              <a:srgbClr val="04335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13" idx="2"/>
            <a:endCxn id="7" idx="2"/>
          </p:cNvCxnSpPr>
          <p:nvPr/>
        </p:nvCxnSpPr>
        <p:spPr>
          <a:xfrm>
            <a:off x="2688538" y="4585072"/>
            <a:ext cx="190128" cy="5273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10174" y="4384892"/>
            <a:ext cx="364753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043356"/>
                </a:solidFill>
              </a:rPr>
              <a:t>r</a:t>
            </a:r>
            <a:r>
              <a:rPr lang="en-US" i="1" baseline="-25000" dirty="0" err="1" smtClean="0">
                <a:solidFill>
                  <a:srgbClr val="043356"/>
                </a:solidFill>
              </a:rPr>
              <a:t>s</a:t>
            </a:r>
            <a:endParaRPr lang="en-US" i="1" baseline="-25000" dirty="0">
              <a:solidFill>
                <a:srgbClr val="0433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856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8711"/>
          </a:xfrm>
        </p:spPr>
        <p:txBody>
          <a:bodyPr anchor="t" anchorCtr="0">
            <a:normAutofit lnSpcReduction="10000"/>
          </a:bodyPr>
          <a:lstStyle/>
          <a:p>
            <a:r>
              <a:rPr lang="en-US" sz="2400" dirty="0" smtClean="0"/>
              <a:t>apply blocking/tiling to distribute the work over different threads/processes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part of tile interacts </a:t>
            </a:r>
            <a:r>
              <a:rPr lang="en-US" sz="2400" dirty="0"/>
              <a:t>with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neighbouring</a:t>
            </a:r>
            <a:r>
              <a:rPr lang="en-US" sz="2400" dirty="0" smtClean="0"/>
              <a:t> tiles</a:t>
            </a:r>
          </a:p>
          <a:p>
            <a:r>
              <a:rPr lang="en-US" sz="2400" dirty="0" smtClean="0"/>
              <a:t>part doesn’t</a:t>
            </a:r>
            <a:endParaRPr lang="en-US" sz="2400" dirty="0"/>
          </a:p>
        </p:txBody>
      </p:sp>
      <p:sp>
        <p:nvSpPr>
          <p:cNvPr id="4" name="Date Placeholder 3"/>
          <p:cNvSpPr>
            <a:spLocks noGrp="1" noChangeAspect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23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72896" y="2480740"/>
            <a:ext cx="3235807" cy="2157177"/>
            <a:chOff x="832556" y="3764843"/>
            <a:chExt cx="3235807" cy="2157177"/>
          </a:xfrm>
        </p:grpSpPr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832556" y="3764843"/>
              <a:ext cx="1079999" cy="10800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2988364" y="3764843"/>
              <a:ext cx="1079999" cy="10800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1912555" y="3764843"/>
              <a:ext cx="1079999" cy="10800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1912555" y="4842020"/>
              <a:ext cx="1079999" cy="10800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832556" y="4842020"/>
              <a:ext cx="1079999" cy="10800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2988364" y="4842020"/>
              <a:ext cx="1079999" cy="10800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39802" y="2858914"/>
            <a:ext cx="3514523" cy="3239998"/>
            <a:chOff x="4939802" y="2858914"/>
            <a:chExt cx="3514523" cy="3239998"/>
          </a:xfrm>
        </p:grpSpPr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5754327" y="3398912"/>
              <a:ext cx="2159997" cy="21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5214329" y="2858914"/>
              <a:ext cx="1079998" cy="1079998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>
              <a:spLocks noChangeAspect="1"/>
            </p:cNvSpPr>
            <p:nvPr/>
          </p:nvSpPr>
          <p:spPr>
            <a:xfrm>
              <a:off x="5214330" y="2858914"/>
              <a:ext cx="3239995" cy="3239998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4939802" y="4238981"/>
              <a:ext cx="1079998" cy="1079998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5425801" y="4724980"/>
              <a:ext cx="108000" cy="108000"/>
            </a:xfrm>
            <a:prstGeom prst="ellipse">
              <a:avLst/>
            </a:prstGeom>
            <a:solidFill>
              <a:srgbClr val="043356"/>
            </a:solidFill>
            <a:ln>
              <a:solidFill>
                <a:srgbClr val="04335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5700328" y="3344913"/>
              <a:ext cx="108000" cy="108000"/>
            </a:xfrm>
            <a:prstGeom prst="ellipse">
              <a:avLst/>
            </a:prstGeom>
            <a:solidFill>
              <a:srgbClr val="043356"/>
            </a:solidFill>
            <a:ln>
              <a:solidFill>
                <a:srgbClr val="04335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Elbow Connector 25"/>
          <p:cNvCxnSpPr>
            <a:stCxn id="16" idx="2"/>
          </p:cNvCxnSpPr>
          <p:nvPr/>
        </p:nvCxnSpPr>
        <p:spPr>
          <a:xfrm rot="5400000">
            <a:off x="4806675" y="3715571"/>
            <a:ext cx="184310" cy="387099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1"/>
          </p:cNvCxnSpPr>
          <p:nvPr/>
        </p:nvCxnSpPr>
        <p:spPr>
          <a:xfrm rot="10800000" flipV="1">
            <a:off x="3683000" y="4478913"/>
            <a:ext cx="1531330" cy="840066"/>
          </a:xfrm>
          <a:prstGeom prst="bentConnector3">
            <a:avLst>
              <a:gd name="adj1" fmla="val 2972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805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aspects of </a:t>
            </a:r>
            <a:r>
              <a:rPr lang="en-US" dirty="0" err="1" smtClean="0"/>
              <a:t>parallellism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SIMD </a:t>
            </a:r>
            <a:r>
              <a:rPr lang="en-US" dirty="0" err="1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SIMD </a:t>
            </a:r>
            <a:r>
              <a:rPr lang="en-US" dirty="0" err="1" smtClean="0"/>
              <a:t>vectorization</a:t>
            </a:r>
            <a:endParaRPr lang="en-US" dirty="0"/>
          </a:p>
          <a:p>
            <a:pPr lvl="1"/>
            <a:r>
              <a:rPr lang="en-US" dirty="0" smtClean="0"/>
              <a:t>computer instructions (+,-,*, </a:t>
            </a:r>
            <a:r>
              <a:rPr lang="en-US" dirty="0" err="1" smtClean="0"/>
              <a:t>exp</a:t>
            </a:r>
            <a:r>
              <a:rPr lang="en-US" dirty="0" smtClean="0"/>
              <a:t>, ...) operate on 4 DP / 8 SP numbers rather than on a single one</a:t>
            </a:r>
          </a:p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no dependencies</a:t>
            </a:r>
          </a:p>
          <a:p>
            <a:pPr lvl="2"/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some_function_of</a:t>
            </a:r>
            <a:r>
              <a:rPr lang="en-US" dirty="0"/>
              <a:t>(a[i-1]) # not ok</a:t>
            </a:r>
          </a:p>
          <a:p>
            <a:pPr lvl="2"/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some_function_of</a:t>
            </a:r>
            <a:r>
              <a:rPr lang="en-US" dirty="0"/>
              <a:t>(a[i-8]) # ok </a:t>
            </a:r>
          </a:p>
          <a:p>
            <a:pPr lvl="2"/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some_function_of</a:t>
            </a:r>
            <a:r>
              <a:rPr lang="en-US" dirty="0"/>
              <a:t>(a[i</a:t>
            </a:r>
            <a:r>
              <a:rPr lang="en-US" dirty="0" smtClean="0"/>
              <a:t>-4]</a:t>
            </a:r>
            <a:r>
              <a:rPr lang="en-US" dirty="0"/>
              <a:t>) # </a:t>
            </a:r>
            <a:r>
              <a:rPr lang="en-US" dirty="0" smtClean="0"/>
              <a:t>ok for DP</a:t>
            </a:r>
            <a:endParaRPr lang="en-US" dirty="0"/>
          </a:p>
          <a:p>
            <a:pPr lvl="1"/>
            <a:r>
              <a:rPr lang="en-US" dirty="0" smtClean="0"/>
              <a:t>to get the data in place we need contiguous data access</a:t>
            </a:r>
          </a:p>
          <a:p>
            <a:pPr lvl="1"/>
            <a:r>
              <a:rPr lang="en-US" dirty="0" smtClean="0"/>
              <a:t>no loops with branches</a:t>
            </a:r>
          </a:p>
          <a:p>
            <a:pPr lvl="1"/>
            <a:r>
              <a:rPr lang="en-US" dirty="0" smtClean="0"/>
              <a:t>loops calling subprograms ok </a:t>
            </a:r>
            <a:r>
              <a:rPr lang="en-US" dirty="0" err="1" smtClean="0"/>
              <a:t>iff</a:t>
            </a:r>
            <a:r>
              <a:rPr lang="en-US" dirty="0" smtClean="0"/>
              <a:t> elemental</a:t>
            </a:r>
          </a:p>
          <a:p>
            <a:pPr lvl="1"/>
            <a:r>
              <a:rPr lang="en-US" dirty="0" smtClean="0"/>
              <a:t>loop size known in advance</a:t>
            </a:r>
          </a:p>
          <a:p>
            <a:r>
              <a:rPr lang="en-US" dirty="0" smtClean="0"/>
              <a:t>every departure from these criteria costs </a:t>
            </a:r>
            <a:r>
              <a:rPr lang="en-US" dirty="0" err="1" smtClean="0"/>
              <a:t>cputime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05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aspects of parallelism</a:t>
            </a:r>
            <a:br>
              <a:rPr lang="en-US" dirty="0" smtClean="0"/>
            </a:br>
            <a:r>
              <a:rPr lang="en-US" dirty="0" smtClean="0"/>
              <a:t>2.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hopper nodes have 20 cores each of which can execute 2 threads (simultaneous multithreading)</a:t>
            </a:r>
          </a:p>
          <a:p>
            <a:r>
              <a:rPr lang="en-US" dirty="0" smtClean="0"/>
              <a:t>distribute work load among </a:t>
            </a:r>
            <a:r>
              <a:rPr lang="en-US" i="1" dirty="0" smtClean="0"/>
              <a:t>N</a:t>
            </a:r>
            <a:r>
              <a:rPr lang="en-US" dirty="0" smtClean="0"/>
              <a:t> threads (</a:t>
            </a:r>
            <a:r>
              <a:rPr lang="en-US" i="1" dirty="0" smtClean="0"/>
              <a:t>N</a:t>
            </a:r>
            <a:r>
              <a:rPr lang="en-US" dirty="0" smtClean="0"/>
              <a:t>&lt;=20,40)</a:t>
            </a:r>
          </a:p>
          <a:p>
            <a:r>
              <a:rPr lang="en-US" dirty="0" smtClean="0"/>
              <a:t>N processes have to be fed with data</a:t>
            </a:r>
          </a:p>
          <a:p>
            <a:pPr lvl="1"/>
            <a:r>
              <a:rPr lang="en-US" dirty="0" smtClean="0"/>
              <a:t>if the amount of data per unit of time needed by the N threads exceeds the memory bus capacity, no more speedup</a:t>
            </a:r>
          </a:p>
          <a:p>
            <a:pPr lvl="1"/>
            <a:r>
              <a:rPr lang="en-US" dirty="0" smtClean="0"/>
              <a:t>need high arithmetic intensity</a:t>
            </a:r>
          </a:p>
          <a:p>
            <a:pPr lvl="1"/>
            <a:r>
              <a:rPr lang="en-US" dirty="0" smtClean="0"/>
              <a:t>threads should be as independent as possible</a:t>
            </a:r>
          </a:p>
          <a:p>
            <a:pPr lvl="2"/>
            <a:r>
              <a:rPr lang="en-US" dirty="0" smtClean="0"/>
              <a:t>reading the same data is small problem</a:t>
            </a:r>
          </a:p>
          <a:p>
            <a:pPr lvl="2"/>
            <a:r>
              <a:rPr lang="en-US" dirty="0" smtClean="0"/>
              <a:t>writing to the same data can be big problem</a:t>
            </a:r>
          </a:p>
          <a:p>
            <a:pPr lvl="2"/>
            <a:r>
              <a:rPr lang="en-US" dirty="0" smtClean="0"/>
              <a:t>false sharing</a:t>
            </a:r>
          </a:p>
          <a:p>
            <a:r>
              <a:rPr lang="en-US" dirty="0" smtClean="0"/>
              <a:t>threads have overhead (start up/stopping/</a:t>
            </a:r>
            <a:r>
              <a:rPr lang="en-US" dirty="0" err="1" smtClean="0"/>
              <a:t>synchronisation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amount of work in a thread should be significant.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1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cut off is key to solving O(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 work problem</a:t>
            </a:r>
          </a:p>
          <a:p>
            <a:r>
              <a:rPr lang="en-US" dirty="0" err="1" smtClean="0"/>
              <a:t>Verlet</a:t>
            </a:r>
            <a:r>
              <a:rPr lang="en-US" dirty="0" smtClean="0"/>
              <a:t> list (</a:t>
            </a:r>
            <a:r>
              <a:rPr lang="en-US" dirty="0" err="1" smtClean="0"/>
              <a:t>VL</a:t>
            </a:r>
            <a:r>
              <a:rPr lang="en-US" i="1" baseline="-25000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= list of particles </a:t>
            </a:r>
            <a:r>
              <a:rPr lang="en-US" dirty="0"/>
              <a:t>interacting </a:t>
            </a:r>
            <a:r>
              <a:rPr lang="en-US" dirty="0" smtClean="0"/>
              <a:t>with </a:t>
            </a:r>
            <a:r>
              <a:rPr lang="en-US" i="1" dirty="0" err="1" smtClean="0"/>
              <a:t>i</a:t>
            </a:r>
            <a:r>
              <a:rPr lang="en-US" dirty="0" err="1" smtClean="0"/>
              <a:t>-th</a:t>
            </a:r>
            <a:r>
              <a:rPr lang="en-US" dirty="0" smtClean="0"/>
              <a:t> particle, taking account of cut off)</a:t>
            </a:r>
          </a:p>
          <a:p>
            <a:pPr lvl="1"/>
            <a:r>
              <a:rPr lang="en-US" dirty="0" smtClean="0"/>
              <a:t>conflicts with contiguous access (jump around in memory)</a:t>
            </a:r>
          </a:p>
          <a:p>
            <a:r>
              <a:rPr lang="en-US" dirty="0" smtClean="0"/>
              <a:t>interaction </a:t>
            </a:r>
            <a:r>
              <a:rPr lang="en-US" i="1" dirty="0" err="1" smtClean="0"/>
              <a:t>i</a:t>
            </a:r>
            <a:r>
              <a:rPr lang="en-US" i="1" dirty="0" smtClean="0"/>
              <a:t>-j</a:t>
            </a:r>
            <a:r>
              <a:rPr lang="en-US" dirty="0" smtClean="0"/>
              <a:t> updates force on </a:t>
            </a:r>
            <a:r>
              <a:rPr lang="en-US" i="1" dirty="0" err="1" smtClean="0"/>
              <a:t>i</a:t>
            </a:r>
            <a:r>
              <a:rPr lang="en-US" dirty="0" smtClean="0"/>
              <a:t> and </a:t>
            </a:r>
            <a:r>
              <a:rPr lang="en-US" i="1" dirty="0" smtClean="0"/>
              <a:t>j</a:t>
            </a:r>
          </a:p>
          <a:p>
            <a:pPr lvl="1"/>
            <a:r>
              <a:rPr lang="en-US" dirty="0" smtClean="0"/>
              <a:t>several threads may want to update force on </a:t>
            </a:r>
            <a:r>
              <a:rPr lang="en-US" i="1" dirty="0" smtClean="0"/>
              <a:t>j</a:t>
            </a:r>
            <a:r>
              <a:rPr lang="en-US" dirty="0" smtClean="0"/>
              <a:t> simultaneously</a:t>
            </a:r>
          </a:p>
          <a:p>
            <a:r>
              <a:rPr lang="en-US" dirty="0" smtClean="0"/>
              <a:t>arithmetic intensity per interaction relatively low</a:t>
            </a:r>
          </a:p>
          <a:p>
            <a:r>
              <a:rPr lang="en-US" dirty="0" smtClean="0"/>
              <a:t>LJ contains a division which does not vector-</a:t>
            </a:r>
            <a:r>
              <a:rPr lang="en-US" dirty="0" err="1" smtClean="0"/>
              <a:t>ize</a:t>
            </a:r>
            <a:r>
              <a:rPr lang="en-US" dirty="0" smtClean="0"/>
              <a:t> well (</a:t>
            </a:r>
            <a:r>
              <a:rPr lang="en-US" dirty="0" err="1" smtClean="0"/>
              <a:t>intel</a:t>
            </a:r>
            <a:r>
              <a:rPr lang="en-US" dirty="0" smtClean="0"/>
              <a:t> compiler is better at this)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5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parallel MD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http://cacs.usc.edu/papers/kunaseth-ScalableHybridMD-PDPTA20110.</a:t>
            </a:r>
            <a:r>
              <a:rPr lang="en-US" dirty="0" smtClean="0">
                <a:hlinkClick r:id="rId2"/>
              </a:rPr>
              <a:t>pdf</a:t>
            </a:r>
            <a:r>
              <a:rPr 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8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parallel MD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spatial decomposition</a:t>
            </a:r>
          </a:p>
          <a:p>
            <a:pPr lvl="1"/>
            <a:r>
              <a:rPr lang="en-US" dirty="0" smtClean="0"/>
              <a:t>partition particles according spatial domains</a:t>
            </a:r>
          </a:p>
          <a:p>
            <a:pPr lvl="1"/>
            <a:r>
              <a:rPr lang="en-US" dirty="0" smtClean="0"/>
              <a:t>spatial domain is defined by its center point </a:t>
            </a:r>
          </a:p>
          <a:p>
            <a:pPr lvl="1"/>
            <a:r>
              <a:rPr lang="en-US" dirty="0" smtClean="0"/>
              <a:t>particles belong to the spatial domain whose center is nearest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0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write a function to compute a </a:t>
            </a:r>
            <a:r>
              <a:rPr lang="en-US" sz="2800" dirty="0" err="1" smtClean="0"/>
              <a:t>Lennard</a:t>
            </a:r>
            <a:r>
              <a:rPr lang="en-US" sz="2800" dirty="0" smtClean="0"/>
              <a:t>-Jones potential with appropriate parameters (in Fortran)</a:t>
            </a:r>
          </a:p>
          <a:p>
            <a:pPr lvl="1"/>
            <a:r>
              <a:rPr lang="en-US" sz="2400" dirty="0" smtClean="0">
                <a:hlinkClick r:id="rId2"/>
              </a:rPr>
              <a:t>en.wikipedia.org</a:t>
            </a:r>
            <a:r>
              <a:rPr lang="en-US" sz="2400" dirty="0">
                <a:hlinkClick r:id="rId2"/>
              </a:rPr>
              <a:t>/wiki/Lennard-</a:t>
            </a:r>
            <a:r>
              <a:rPr lang="en-US" sz="2400" dirty="0" smtClean="0">
                <a:hlinkClick r:id="rId2"/>
              </a:rPr>
              <a:t>Jones_potential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3"/>
              </a:rPr>
              <a:t>chemwiki.ucdavis.edu</a:t>
            </a:r>
            <a:r>
              <a:rPr lang="en-US" sz="2400" dirty="0">
                <a:hlinkClick r:id="rId3"/>
              </a:rPr>
              <a:t>/Physical_Chemistry/Intermolecular_Forces/Lennard-</a:t>
            </a:r>
            <a:r>
              <a:rPr lang="en-US" sz="2400" dirty="0" smtClean="0">
                <a:hlinkClick r:id="rId3"/>
              </a:rPr>
              <a:t>Jones_Potential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4"/>
              </a:rPr>
              <a:t>phys.ubbcluj.ro</a:t>
            </a:r>
            <a:r>
              <a:rPr lang="en-US" sz="2400" dirty="0">
                <a:hlinkClick r:id="rId4"/>
              </a:rPr>
              <a:t>/~tbeu/MD/</a:t>
            </a:r>
            <a:r>
              <a:rPr lang="en-US" sz="2400" dirty="0" smtClean="0">
                <a:hlinkClick r:id="rId4"/>
              </a:rPr>
              <a:t>C2_for.pdf</a:t>
            </a:r>
            <a:r>
              <a:rPr lang="en-US" sz="2400" dirty="0" smtClean="0"/>
              <a:t>   </a:t>
            </a:r>
          </a:p>
          <a:p>
            <a:r>
              <a:rPr lang="en-US" sz="2800" dirty="0" smtClean="0"/>
              <a:t>write a test for it (in Python)</a:t>
            </a:r>
          </a:p>
          <a:p>
            <a:r>
              <a:rPr lang="en-US" sz="2800" dirty="0" smtClean="0"/>
              <a:t>write a function that evaluates the total energy of a collection of point atoms (in Python)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18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parallel MD strategy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29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98132"/>
          </a:xfrm>
        </p:spPr>
        <p:txBody>
          <a:bodyPr anchor="t">
            <a:normAutofit fontScale="85000" lnSpcReduction="20000"/>
          </a:bodyPr>
          <a:lstStyle/>
          <a:p>
            <a:r>
              <a:rPr lang="en-US" dirty="0" err="1" smtClean="0"/>
              <a:t>voronoi</a:t>
            </a:r>
            <a:r>
              <a:rPr lang="en-US" dirty="0" smtClean="0"/>
              <a:t> </a:t>
            </a:r>
            <a:r>
              <a:rPr lang="en-US" dirty="0" err="1" smtClean="0"/>
              <a:t>tesselation</a:t>
            </a:r>
            <a:endParaRPr lang="en-US" dirty="0" smtClean="0"/>
          </a:p>
          <a:p>
            <a:r>
              <a:rPr lang="en-US" dirty="0" smtClean="0"/>
              <a:t>red points are domain centers</a:t>
            </a:r>
          </a:p>
          <a:p>
            <a:r>
              <a:rPr lang="en-US" dirty="0" smtClean="0"/>
              <a:t>blue lines are domain boundaries = perpendicular bisector of two </a:t>
            </a:r>
            <a:r>
              <a:rPr lang="en-US" dirty="0" err="1" smtClean="0"/>
              <a:t>neighbouring</a:t>
            </a:r>
            <a:r>
              <a:rPr lang="en-US" dirty="0" smtClean="0"/>
              <a:t> centers</a:t>
            </a:r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/>
          <a:srcRect t="13147" b="13147"/>
          <a:stretch>
            <a:fillRect/>
          </a:stretch>
        </p:blipFill>
        <p:spPr>
          <a:xfrm>
            <a:off x="3786889" y="3386667"/>
            <a:ext cx="4863222" cy="267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26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Voronoi</a:t>
            </a:r>
            <a:r>
              <a:rPr lang="en-US" dirty="0" smtClean="0"/>
              <a:t> cell for FCC, BCC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476" b="18168"/>
          <a:stretch/>
        </p:blipFill>
        <p:spPr>
          <a:xfrm>
            <a:off x="-211664" y="1720282"/>
            <a:ext cx="9604014" cy="434749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30</a:t>
            </a:fld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6838239" y="3918793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1924750" y="3918793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11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parallel MD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width of the </a:t>
            </a:r>
            <a:r>
              <a:rPr lang="en-US" dirty="0" err="1" smtClean="0"/>
              <a:t>Voronoi</a:t>
            </a:r>
            <a:r>
              <a:rPr lang="en-US" dirty="0" smtClean="0"/>
              <a:t> cell equals the cut off radius, then the particles inside a </a:t>
            </a:r>
            <a:r>
              <a:rPr lang="en-US" dirty="0" err="1" smtClean="0"/>
              <a:t>Voronoi</a:t>
            </a:r>
            <a:r>
              <a:rPr lang="en-US" dirty="0" smtClean="0"/>
              <a:t> cell only interact with particles in the same </a:t>
            </a:r>
            <a:r>
              <a:rPr lang="en-US" dirty="0" err="1" smtClean="0"/>
              <a:t>Voronoi</a:t>
            </a:r>
            <a:r>
              <a:rPr lang="en-US" dirty="0" smtClean="0"/>
              <a:t> cell and with particles in the </a:t>
            </a:r>
            <a:r>
              <a:rPr lang="en-US" dirty="0" err="1" smtClean="0"/>
              <a:t>neighbouring</a:t>
            </a:r>
            <a:r>
              <a:rPr lang="en-US" dirty="0" smtClean="0"/>
              <a:t> cells</a:t>
            </a:r>
          </a:p>
          <a:p>
            <a:r>
              <a:rPr lang="en-US" i="1" dirty="0" err="1" smtClean="0"/>
              <a:t>r</a:t>
            </a:r>
            <a:r>
              <a:rPr lang="en-US" i="1" baseline="-25000" dirty="0" err="1" smtClean="0"/>
              <a:t>c</a:t>
            </a:r>
            <a:r>
              <a:rPr lang="en-US" dirty="0" smtClean="0"/>
              <a:t> ~ 6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min</a:t>
            </a:r>
            <a:endParaRPr lang="en-US" i="1" baseline="-25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43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parallel MD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if cut off is implemented exactly, we must implement </a:t>
            </a:r>
            <a:r>
              <a:rPr lang="en-US" dirty="0" err="1" smtClean="0"/>
              <a:t>Verlet</a:t>
            </a:r>
            <a:r>
              <a:rPr lang="en-US" dirty="0" smtClean="0"/>
              <a:t> lists (list of particles within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c</a:t>
            </a:r>
            <a:r>
              <a:rPr lang="en-US" dirty="0" smtClean="0"/>
              <a:t> of central particle)</a:t>
            </a:r>
          </a:p>
          <a:p>
            <a:pPr lvl="1"/>
            <a:r>
              <a:rPr lang="en-US" dirty="0" smtClean="0"/>
              <a:t>violates contiguous data access, bad for SIMD and pipelining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cut off is not implemented exactly, i.e. the cut off sphere is not exactly a sphere, but e.g. the collection of </a:t>
            </a:r>
            <a:r>
              <a:rPr lang="en-US" dirty="0" err="1" smtClean="0"/>
              <a:t>neighbouring</a:t>
            </a:r>
            <a:r>
              <a:rPr lang="en-US" dirty="0" smtClean="0"/>
              <a:t> </a:t>
            </a:r>
            <a:r>
              <a:rPr lang="en-US" dirty="0" err="1" smtClean="0"/>
              <a:t>Voronoi</a:t>
            </a:r>
            <a:r>
              <a:rPr lang="en-US" dirty="0" smtClean="0"/>
              <a:t> cells, we may actually compute a bit more interactions, but compute them much more efficiently</a:t>
            </a:r>
          </a:p>
          <a:p>
            <a:pPr lvl="1"/>
            <a:r>
              <a:rPr lang="en-US" dirty="0" smtClean="0"/>
              <a:t>there are directions in space for which the cut off radius is larger and for which more interactions are accumulated, we must be careful that the physics is still correct</a:t>
            </a:r>
          </a:p>
          <a:p>
            <a:pPr lvl="1"/>
            <a:r>
              <a:rPr lang="en-US" dirty="0" smtClean="0"/>
              <a:t>particles at the boundary of a </a:t>
            </a:r>
            <a:r>
              <a:rPr lang="en-US" dirty="0" err="1" smtClean="0"/>
              <a:t>Voronoi</a:t>
            </a:r>
            <a:r>
              <a:rPr lang="en-US" dirty="0" smtClean="0"/>
              <a:t> cell have more distant interactions from the other side of the cell -&gt; particles become biased towards center of </a:t>
            </a:r>
            <a:r>
              <a:rPr lang="en-US" dirty="0" err="1" smtClean="0"/>
              <a:t>Voronoi</a:t>
            </a:r>
            <a:r>
              <a:rPr lang="en-US" dirty="0" smtClean="0"/>
              <a:t> cell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7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parallel MD </a:t>
            </a:r>
            <a:r>
              <a:rPr lang="en-US" dirty="0" smtClean="0"/>
              <a:t>strategy</a:t>
            </a:r>
            <a:br>
              <a:rPr lang="en-US" dirty="0" smtClean="0"/>
            </a:br>
            <a:r>
              <a:rPr lang="en-US" dirty="0" smtClean="0"/>
              <a:t>assignment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step 1 (sequential)</a:t>
            </a:r>
          </a:p>
          <a:p>
            <a:pPr lvl="1"/>
            <a:r>
              <a:rPr lang="en-US" dirty="0" smtClean="0"/>
              <a:t>distribute particles over </a:t>
            </a:r>
            <a:r>
              <a:rPr lang="en-US" dirty="0" err="1" smtClean="0"/>
              <a:t>Voronoi</a:t>
            </a:r>
            <a:r>
              <a:rPr lang="en-US" dirty="0" smtClean="0"/>
              <a:t> cells</a:t>
            </a:r>
          </a:p>
          <a:p>
            <a:pPr lvl="1"/>
            <a:r>
              <a:rPr lang="en-US" dirty="0" smtClean="0"/>
              <a:t>loop over all </a:t>
            </a:r>
            <a:r>
              <a:rPr lang="en-US" dirty="0" err="1" smtClean="0"/>
              <a:t>Voronoi</a:t>
            </a:r>
            <a:r>
              <a:rPr lang="en-US" dirty="0" smtClean="0"/>
              <a:t> cells Vi</a:t>
            </a:r>
          </a:p>
          <a:p>
            <a:pPr lvl="2"/>
            <a:r>
              <a:rPr lang="en-US" dirty="0" smtClean="0"/>
              <a:t>compute interactions between all particles in Vi</a:t>
            </a:r>
          </a:p>
          <a:p>
            <a:pPr lvl="2"/>
            <a:r>
              <a:rPr lang="en-US" dirty="0" smtClean="0"/>
              <a:t>loop over all </a:t>
            </a:r>
            <a:r>
              <a:rPr lang="en-US" dirty="0" err="1" smtClean="0"/>
              <a:t>neighbouring</a:t>
            </a:r>
            <a:r>
              <a:rPr lang="en-US" dirty="0" smtClean="0"/>
              <a:t> cells </a:t>
            </a:r>
            <a:r>
              <a:rPr lang="en-US" dirty="0" err="1" smtClean="0"/>
              <a:t>Vj</a:t>
            </a:r>
            <a:endParaRPr lang="en-US" dirty="0" smtClean="0"/>
          </a:p>
          <a:p>
            <a:pPr lvl="3"/>
            <a:r>
              <a:rPr lang="en-US" dirty="0" smtClean="0"/>
              <a:t>compute interactions between particles in Vi and particles in </a:t>
            </a:r>
            <a:r>
              <a:rPr lang="en-US" dirty="0" err="1" smtClean="0"/>
              <a:t>Vj</a:t>
            </a:r>
            <a:endParaRPr lang="en-US" dirty="0"/>
          </a:p>
          <a:p>
            <a:r>
              <a:rPr lang="en-US" dirty="0" smtClean="0"/>
              <a:t>step 2 : </a:t>
            </a:r>
            <a:r>
              <a:rPr lang="en-US" dirty="0" err="1" smtClean="0"/>
              <a:t>parallellize</a:t>
            </a:r>
            <a:r>
              <a:rPr lang="en-US" dirty="0" smtClean="0"/>
              <a:t> by distributing the loop over Vi over different threads </a:t>
            </a:r>
            <a:r>
              <a:rPr lang="en-US" dirty="0"/>
              <a:t>in an intelligent way 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7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use cubic </a:t>
            </a:r>
            <a:r>
              <a:rPr lang="en-US" dirty="0" err="1" smtClean="0"/>
              <a:t>Voronoi</a:t>
            </a:r>
            <a:r>
              <a:rPr lang="en-US" dirty="0" smtClean="0"/>
              <a:t> cells</a:t>
            </a:r>
          </a:p>
          <a:p>
            <a:pPr lvl="1"/>
            <a:r>
              <a:rPr lang="en-US" dirty="0" smtClean="0"/>
              <a:t>simple to find </a:t>
            </a:r>
            <a:r>
              <a:rPr lang="en-US" dirty="0" err="1" smtClean="0"/>
              <a:t>neighbouring</a:t>
            </a:r>
            <a:r>
              <a:rPr lang="en-US" dirty="0" smtClean="0"/>
              <a:t> cells</a:t>
            </a:r>
          </a:p>
          <a:p>
            <a:pPr lvl="1"/>
            <a:r>
              <a:rPr lang="en-US" dirty="0" smtClean="0"/>
              <a:t>simple to compute the </a:t>
            </a:r>
            <a:r>
              <a:rPr lang="en-US" dirty="0" err="1" smtClean="0"/>
              <a:t>Voronoi</a:t>
            </a:r>
            <a:r>
              <a:rPr lang="en-US" dirty="0" smtClean="0"/>
              <a:t> cell of a particle from its coordinates</a:t>
            </a:r>
          </a:p>
          <a:p>
            <a:pPr lvl="1"/>
            <a:r>
              <a:rPr lang="en-US" dirty="0" smtClean="0"/>
              <a:t>cells form a 3D array</a:t>
            </a:r>
          </a:p>
          <a:p>
            <a:pPr lvl="1"/>
            <a:r>
              <a:rPr lang="en-US" i="1" dirty="0" err="1" smtClean="0"/>
              <a:t>a</a:t>
            </a:r>
            <a:r>
              <a:rPr lang="en-US" i="1" baseline="-25000" dirty="0" err="1" smtClean="0"/>
              <a:t>V</a:t>
            </a:r>
            <a:r>
              <a:rPr lang="en-US" dirty="0" smtClean="0"/>
              <a:t> =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c</a:t>
            </a:r>
            <a:r>
              <a:rPr lang="en-US" dirty="0" smtClean="0"/>
              <a:t> = 5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min</a:t>
            </a:r>
            <a:endParaRPr lang="en-US" i="1" baseline="-25000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put particles also on cubic lattice</a:t>
            </a:r>
          </a:p>
          <a:p>
            <a:pPr lvl="1"/>
            <a:r>
              <a:rPr lang="en-US" i="1" dirty="0" err="1" smtClean="0"/>
              <a:t>a</a:t>
            </a:r>
            <a:r>
              <a:rPr lang="en-US" i="1" baseline="-25000" dirty="0" err="1" smtClean="0"/>
              <a:t>P</a:t>
            </a:r>
            <a:r>
              <a:rPr lang="en-US" dirty="0" smtClean="0"/>
              <a:t> =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min</a:t>
            </a:r>
            <a:endParaRPr lang="en-US" i="1" baseline="-25000" dirty="0" smtClean="0"/>
          </a:p>
          <a:p>
            <a:pPr lvl="1"/>
            <a:endParaRPr lang="en-US" dirty="0"/>
          </a:p>
          <a:p>
            <a:r>
              <a:rPr lang="en-US" dirty="0" smtClean="0"/>
              <a:t>assume all </a:t>
            </a:r>
            <a:r>
              <a:rPr lang="en-US" dirty="0" err="1" smtClean="0"/>
              <a:t>Voronoi</a:t>
            </a:r>
            <a:r>
              <a:rPr lang="en-US" dirty="0" smtClean="0"/>
              <a:t> cells contain the same number of particles at all </a:t>
            </a:r>
            <a:r>
              <a:rPr lang="en-US" dirty="0" err="1" smtClean="0"/>
              <a:t>timesteps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start with computing the accelerations</a:t>
            </a:r>
          </a:p>
          <a:p>
            <a:r>
              <a:rPr lang="en-US" dirty="0" smtClean="0"/>
              <a:t>if there is time left you can add time integration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57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 before you leap</a:t>
            </a:r>
            <a:br>
              <a:rPr lang="en-US" dirty="0" smtClean="0"/>
            </a:br>
            <a:r>
              <a:rPr lang="en-US" sz="2400" i="1" dirty="0" err="1" smtClean="0"/>
              <a:t>bezint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eer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ge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begint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</a:t>
            </a:r>
            <a:r>
              <a:rPr lang="en-US" dirty="0" err="1" smtClean="0"/>
              <a:t>parallellization</a:t>
            </a:r>
            <a:r>
              <a:rPr lang="en-US" dirty="0" smtClean="0"/>
              <a:t> issues of our approach?</a:t>
            </a:r>
          </a:p>
          <a:p>
            <a:pPr marL="782637" lvl="1" indent="-514350">
              <a:buFont typeface="+mj-lt"/>
              <a:buAutoNum type="arabicPeriod"/>
            </a:pPr>
            <a:r>
              <a:rPr lang="en-US" dirty="0" smtClean="0"/>
              <a:t>...</a:t>
            </a:r>
            <a:endParaRPr lang="en-US" dirty="0"/>
          </a:p>
          <a:p>
            <a:pPr marL="782637" lvl="1" indent="-514350">
              <a:buFont typeface="+mj-lt"/>
              <a:buAutoNum type="arabicPeriod"/>
            </a:pP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6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simplifications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36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283613" y="2253001"/>
            <a:ext cx="899999" cy="89999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183612" y="2253001"/>
            <a:ext cx="899999" cy="89999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3083611" y="2260201"/>
            <a:ext cx="899999" cy="89999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1283613" y="3145800"/>
            <a:ext cx="899999" cy="89999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2183612" y="3145800"/>
            <a:ext cx="899999" cy="89999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3083611" y="3145800"/>
            <a:ext cx="899999" cy="89999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1283613" y="4045799"/>
            <a:ext cx="899999" cy="899999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2183612" y="4045799"/>
            <a:ext cx="899999" cy="89999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3076065" y="4045799"/>
            <a:ext cx="899999" cy="89999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5119801" y="2260201"/>
            <a:ext cx="899999" cy="89999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6019800" y="2260201"/>
            <a:ext cx="899999" cy="89999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6919799" y="2267401"/>
            <a:ext cx="899999" cy="89999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5119801" y="3153000"/>
            <a:ext cx="899999" cy="89999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6019800" y="3153000"/>
            <a:ext cx="899999" cy="89999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6919799" y="3153000"/>
            <a:ext cx="899999" cy="89999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5119801" y="4052999"/>
            <a:ext cx="899999" cy="899999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>
            <a:spLocks noChangeAspect="1"/>
          </p:cNvSpPr>
          <p:nvPr/>
        </p:nvSpPr>
        <p:spPr>
          <a:xfrm>
            <a:off x="6019800" y="4052999"/>
            <a:ext cx="899999" cy="89999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6912253" y="4052999"/>
            <a:ext cx="899999" cy="89999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046685" y="2410401"/>
            <a:ext cx="1800000" cy="1800000"/>
            <a:chOff x="2224200" y="2410401"/>
            <a:chExt cx="1800000" cy="1800000"/>
          </a:xfrm>
        </p:grpSpPr>
        <p:sp>
          <p:nvSpPr>
            <p:cNvPr id="17" name="Connector 16"/>
            <p:cNvSpPr>
              <a:spLocks noChangeAspect="1"/>
            </p:cNvSpPr>
            <p:nvPr/>
          </p:nvSpPr>
          <p:spPr>
            <a:xfrm>
              <a:off x="2224200" y="2410401"/>
              <a:ext cx="1800000" cy="1800000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onnector 27"/>
            <p:cNvSpPr>
              <a:spLocks noChangeAspect="1"/>
            </p:cNvSpPr>
            <p:nvPr/>
          </p:nvSpPr>
          <p:spPr>
            <a:xfrm>
              <a:off x="3088200" y="3274401"/>
              <a:ext cx="72000" cy="72000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867417" y="2374401"/>
            <a:ext cx="1800000" cy="1800000"/>
            <a:chOff x="2224200" y="2410401"/>
            <a:chExt cx="1800000" cy="1800000"/>
          </a:xfrm>
          <a:effectLst/>
        </p:grpSpPr>
        <p:sp>
          <p:nvSpPr>
            <p:cNvPr id="31" name="Connector 30"/>
            <p:cNvSpPr>
              <a:spLocks noChangeAspect="1"/>
            </p:cNvSpPr>
            <p:nvPr/>
          </p:nvSpPr>
          <p:spPr>
            <a:xfrm>
              <a:off x="2224200" y="2410401"/>
              <a:ext cx="1800000" cy="1800000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onnector 31"/>
            <p:cNvSpPr>
              <a:spLocks noChangeAspect="1"/>
            </p:cNvSpPr>
            <p:nvPr/>
          </p:nvSpPr>
          <p:spPr>
            <a:xfrm>
              <a:off x="3088200" y="3274401"/>
              <a:ext cx="72000" cy="72000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/>
          <p:cNvCxnSpPr>
            <a:stCxn id="18" idx="1"/>
            <a:endCxn id="20" idx="3"/>
          </p:cNvCxnSpPr>
          <p:nvPr/>
        </p:nvCxnSpPr>
        <p:spPr>
          <a:xfrm>
            <a:off x="5119801" y="2710201"/>
            <a:ext cx="2699997" cy="7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112255" y="3599947"/>
            <a:ext cx="2699997" cy="7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112255" y="4517002"/>
            <a:ext cx="2699997" cy="7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0"/>
            <a:endCxn id="24" idx="2"/>
          </p:cNvCxnSpPr>
          <p:nvPr/>
        </p:nvCxnSpPr>
        <p:spPr>
          <a:xfrm>
            <a:off x="5569801" y="2260201"/>
            <a:ext cx="0" cy="269279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9" idx="0"/>
            <a:endCxn id="25" idx="2"/>
          </p:cNvCxnSpPr>
          <p:nvPr/>
        </p:nvCxnSpPr>
        <p:spPr>
          <a:xfrm>
            <a:off x="6469800" y="2260201"/>
            <a:ext cx="0" cy="269279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376696" y="2267401"/>
            <a:ext cx="0" cy="269279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5134112"/>
            <a:ext cx="8229600" cy="992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neighbours</a:t>
            </a:r>
            <a:r>
              <a:rPr lang="en-US" dirty="0" smtClean="0"/>
              <a:t>     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neighbours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119801" y="2267402"/>
            <a:ext cx="450000" cy="25253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112256" y="4517002"/>
            <a:ext cx="2699996" cy="4287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362252" y="4052999"/>
            <a:ext cx="450000" cy="7397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202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step 1 : use what you already have in </a:t>
            </a:r>
            <a:r>
              <a:rPr lang="en-US" dirty="0" err="1" smtClean="0"/>
              <a:t>lj.so</a:t>
            </a:r>
            <a:r>
              <a:rPr lang="en-US" dirty="0" smtClean="0"/>
              <a:t> and program everything in Python</a:t>
            </a:r>
          </a:p>
          <a:p>
            <a:r>
              <a:rPr lang="en-US" dirty="0" smtClean="0"/>
              <a:t>when everything works, </a:t>
            </a:r>
            <a:r>
              <a:rPr lang="en-US" dirty="0" err="1" smtClean="0"/>
              <a:t>reimplement</a:t>
            </a:r>
            <a:r>
              <a:rPr lang="en-US" dirty="0" smtClean="0"/>
              <a:t> what is necessary (for efficiency and parallelization) in Fortran</a:t>
            </a:r>
          </a:p>
          <a:p>
            <a:r>
              <a:rPr lang="en-US" dirty="0" smtClean="0"/>
              <a:t>compare both implementations</a:t>
            </a:r>
          </a:p>
          <a:p>
            <a:pPr lvl="1"/>
            <a:r>
              <a:rPr lang="en-US" dirty="0" smtClean="0"/>
              <a:t>correctness</a:t>
            </a:r>
          </a:p>
          <a:p>
            <a:pPr lvl="1"/>
            <a:r>
              <a:rPr lang="en-US" dirty="0" smtClean="0"/>
              <a:t>speed </a:t>
            </a:r>
          </a:p>
          <a:p>
            <a:r>
              <a:rPr lang="en-US" dirty="0" smtClean="0"/>
              <a:t>do the </a:t>
            </a:r>
            <a:r>
              <a:rPr lang="en-US" dirty="0" err="1" smtClean="0"/>
              <a:t>parallellization</a:t>
            </a:r>
            <a:r>
              <a:rPr lang="en-US" dirty="0" smtClean="0"/>
              <a:t> in</a:t>
            </a:r>
          </a:p>
          <a:p>
            <a:pPr lvl="1"/>
            <a:r>
              <a:rPr lang="en-US" dirty="0" smtClean="0"/>
              <a:t>Python, use Python standard library module threading, see example </a:t>
            </a:r>
            <a:r>
              <a:rPr lang="en-US" dirty="0" err="1" smtClean="0"/>
              <a:t>parallel_test.py</a:t>
            </a:r>
            <a:endParaRPr lang="en-US" dirty="0" smtClean="0"/>
          </a:p>
          <a:p>
            <a:pPr lvl="1"/>
            <a:r>
              <a:rPr lang="en-US" dirty="0" smtClean="0"/>
              <a:t>Fortran, use </a:t>
            </a:r>
            <a:r>
              <a:rPr lang="en-US" dirty="0" err="1" smtClean="0"/>
              <a:t>OpenMP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400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SHARED MEMORY PARALLELIZATION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8B25-D929-7A48-8708-EA53D73A84C6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4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46274" cy="1143000"/>
          </a:xfrm>
        </p:spPr>
        <p:txBody>
          <a:bodyPr/>
          <a:lstStyle/>
          <a:p>
            <a:r>
              <a:rPr lang="en-US" dirty="0" smtClean="0"/>
              <a:t>Food for thought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How to generate a meaningful collection of atoms? </a:t>
            </a:r>
          </a:p>
          <a:p>
            <a:pPr lvl="1"/>
            <a:r>
              <a:rPr lang="en-US" dirty="0" smtClean="0"/>
              <a:t>NVE </a:t>
            </a:r>
            <a:r>
              <a:rPr lang="en-US" dirty="0" err="1" smtClean="0"/>
              <a:t>vs</a:t>
            </a:r>
            <a:r>
              <a:rPr lang="en-US" dirty="0" smtClean="0"/>
              <a:t> NVT</a:t>
            </a:r>
          </a:p>
          <a:p>
            <a:r>
              <a:rPr lang="en-US" dirty="0" smtClean="0"/>
              <a:t>initial state = physically relevant?</a:t>
            </a:r>
          </a:p>
          <a:p>
            <a:r>
              <a:rPr lang="en-US" dirty="0" smtClean="0">
                <a:hlinkClick r:id="rId2"/>
              </a:rPr>
              <a:t>www.engr.ucsb.edu</a:t>
            </a:r>
            <a:r>
              <a:rPr lang="en-US" dirty="0">
                <a:hlinkClick r:id="rId2"/>
              </a:rPr>
              <a:t>/~shell/che210d/</a:t>
            </a:r>
            <a:r>
              <a:rPr lang="en-US" dirty="0" smtClean="0">
                <a:hlinkClick r:id="rId2"/>
              </a:rPr>
              <a:t>Advanced_molecular_dynamics.pdf</a:t>
            </a:r>
            <a:endParaRPr lang="en-US" dirty="0"/>
          </a:p>
          <a:p>
            <a:r>
              <a:rPr lang="en-US" dirty="0" smtClean="0">
                <a:hlinkClick r:id="rId3"/>
              </a:rPr>
              <a:t>web.mit.edu</a:t>
            </a:r>
            <a:r>
              <a:rPr lang="en-US" dirty="0">
                <a:hlinkClick r:id="rId3"/>
              </a:rPr>
              <a:t>/bolin/www/MD-</a:t>
            </a:r>
            <a:r>
              <a:rPr lang="en-US" dirty="0" smtClean="0">
                <a:hlinkClick r:id="rId3"/>
              </a:rPr>
              <a:t>LJ.pdf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www2</a:t>
            </a:r>
            <a:r>
              <a:rPr lang="en-US" dirty="0">
                <a:hlinkClick r:id="rId4"/>
              </a:rPr>
              <a:t>.mpip-mainz.mpg.de/~andrienk/journal_club/</a:t>
            </a:r>
            <a:r>
              <a:rPr lang="en-US" dirty="0" smtClean="0">
                <a:hlinkClick r:id="rId4"/>
              </a:rPr>
              <a:t>thermostats.pdf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5"/>
              </a:rPr>
              <a:t>www.ncbi.nlm.nih.gov</a:t>
            </a:r>
            <a:r>
              <a:rPr lang="en-US" dirty="0">
                <a:hlinkClick r:id="rId5"/>
              </a:rPr>
              <a:t>/pmc/articles/PMC2577381/pdf/JCPSA6-000128-245103_1.</a:t>
            </a:r>
            <a:r>
              <a:rPr lang="en-US" dirty="0" smtClean="0">
                <a:hlinkClick r:id="rId5"/>
              </a:rPr>
              <a:t>pdf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007" t="15048" r="14007" b="11974"/>
          <a:stretch/>
        </p:blipFill>
        <p:spPr>
          <a:xfrm>
            <a:off x="7903474" y="274638"/>
            <a:ext cx="783326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54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parallize</a:t>
            </a:r>
            <a:r>
              <a:rPr lang="en-US" dirty="0" smtClean="0"/>
              <a:t> a working program by marking loops that must be executed in parallel</a:t>
            </a:r>
          </a:p>
          <a:p>
            <a:pPr lvl="1"/>
            <a:r>
              <a:rPr lang="en-US" dirty="0" smtClean="0"/>
              <a:t>relatively simple</a:t>
            </a:r>
          </a:p>
          <a:p>
            <a:pPr lvl="1"/>
            <a:r>
              <a:rPr lang="en-US" dirty="0" smtClean="0"/>
              <a:t>to obtain good result, need to think how to code loops that can run efficiently in parallel</a:t>
            </a:r>
          </a:p>
          <a:p>
            <a:r>
              <a:rPr lang="en-US" dirty="0" smtClean="0"/>
              <a:t>compiler </a:t>
            </a:r>
            <a:r>
              <a:rPr lang="en-US" dirty="0"/>
              <a:t>directives </a:t>
            </a:r>
          </a:p>
          <a:p>
            <a:pPr marL="268287" lvl="1" indent="0">
              <a:buNone/>
            </a:pPr>
            <a:r>
              <a:rPr lang="en-US" dirty="0"/>
              <a:t>	!$OMP &lt;directive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 smtClean="0"/>
              <a:t>an </a:t>
            </a:r>
            <a:r>
              <a:rPr lang="en-US" dirty="0" err="1" smtClean="0"/>
              <a:t>OpenMP</a:t>
            </a:r>
            <a:r>
              <a:rPr lang="en-US" dirty="0" smtClean="0"/>
              <a:t> ignorant compiler will ignore the directives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633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sequential code (executed by main thread only)</a:t>
            </a:r>
          </a:p>
          <a:p>
            <a:r>
              <a:rPr lang="en-US" dirty="0" smtClean="0"/>
              <a:t>!$</a:t>
            </a:r>
            <a:r>
              <a:rPr lang="en-US" dirty="0" err="1" smtClean="0"/>
              <a:t>omp</a:t>
            </a:r>
            <a:r>
              <a:rPr lang="en-US" dirty="0" smtClean="0"/>
              <a:t> parallel ...</a:t>
            </a:r>
          </a:p>
          <a:p>
            <a:r>
              <a:rPr lang="en-US" dirty="0" smtClean="0"/>
              <a:t>  parallel region</a:t>
            </a:r>
          </a:p>
          <a:p>
            <a:r>
              <a:rPr lang="en-US" dirty="0"/>
              <a:t> </a:t>
            </a:r>
            <a:r>
              <a:rPr lang="en-US" dirty="0" smtClean="0"/>
              <a:t>   (executed by all threads)</a:t>
            </a:r>
            <a:endParaRPr lang="en-US" dirty="0"/>
          </a:p>
          <a:p>
            <a:r>
              <a:rPr lang="en-US" dirty="0" smtClean="0"/>
              <a:t>!$</a:t>
            </a:r>
            <a:r>
              <a:rPr lang="en-US" dirty="0" err="1" smtClean="0"/>
              <a:t>omp</a:t>
            </a:r>
            <a:r>
              <a:rPr lang="en-US" dirty="0" smtClean="0"/>
              <a:t> end parallel</a:t>
            </a:r>
          </a:p>
          <a:p>
            <a:r>
              <a:rPr lang="en-US" dirty="0" smtClean="0"/>
              <a:t>more sequential 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912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# of parallel threads</a:t>
            </a:r>
          </a:p>
          <a:p>
            <a:pPr lvl="1"/>
            <a:r>
              <a:rPr lang="en-US" dirty="0" smtClean="0"/>
              <a:t>environment variable : </a:t>
            </a:r>
          </a:p>
          <a:p>
            <a:pPr lvl="2"/>
            <a:r>
              <a:rPr lang="en-US" dirty="0" smtClean="0"/>
              <a:t>OMP_NUM_THREADS</a:t>
            </a:r>
          </a:p>
          <a:p>
            <a:pPr lvl="1"/>
            <a:r>
              <a:rPr lang="en-US" dirty="0"/>
              <a:t>set at runtime 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call </a:t>
            </a:r>
            <a:r>
              <a:rPr lang="en-US" dirty="0" err="1" smtClean="0"/>
              <a:t>omp_set_num_threads</a:t>
            </a:r>
            <a:r>
              <a:rPr lang="en-US" dirty="0"/>
              <a:t>(n)</a:t>
            </a:r>
          </a:p>
          <a:p>
            <a:pPr lvl="2"/>
            <a:r>
              <a:rPr lang="en-US" dirty="0" smtClean="0"/>
              <a:t>!$</a:t>
            </a:r>
            <a:r>
              <a:rPr lang="en-US" dirty="0" err="1" smtClean="0"/>
              <a:t>omp</a:t>
            </a:r>
            <a:r>
              <a:rPr lang="en-US" dirty="0" smtClean="0"/>
              <a:t> parallel </a:t>
            </a:r>
            <a:r>
              <a:rPr lang="en-US" dirty="0" err="1" smtClean="0"/>
              <a:t>num_threads</a:t>
            </a:r>
            <a:r>
              <a:rPr lang="en-US" dirty="0" smtClean="0"/>
              <a:t>(integer-</a:t>
            </a:r>
            <a:r>
              <a:rPr lang="en-US" dirty="0" err="1" smtClean="0"/>
              <a:t>expr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904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!$</a:t>
            </a:r>
            <a:r>
              <a:rPr lang="en-US" dirty="0" err="1" smtClean="0"/>
              <a:t>omp</a:t>
            </a:r>
            <a:r>
              <a:rPr lang="en-US" dirty="0" smtClean="0"/>
              <a:t> do</a:t>
            </a:r>
          </a:p>
          <a:p>
            <a:r>
              <a:rPr lang="en-US" dirty="0" smtClean="0"/>
              <a:t>! = automatically a parallel region</a:t>
            </a:r>
          </a:p>
          <a:p>
            <a:r>
              <a:rPr lang="en-US" dirty="0" smtClean="0"/>
              <a:t>  do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= 1,1000</a:t>
            </a:r>
          </a:p>
          <a:p>
            <a:r>
              <a:rPr lang="en-US" dirty="0"/>
              <a:t> </a:t>
            </a:r>
            <a:r>
              <a:rPr lang="en-US" dirty="0" smtClean="0"/>
              <a:t>   ...</a:t>
            </a:r>
          </a:p>
          <a:p>
            <a:r>
              <a:rPr lang="en-US" dirty="0"/>
              <a:t> </a:t>
            </a:r>
            <a:r>
              <a:rPr lang="en-US" dirty="0" smtClean="0"/>
              <a:t> end do</a:t>
            </a:r>
            <a:endParaRPr lang="en-US" dirty="0"/>
          </a:p>
          <a:p>
            <a:r>
              <a:rPr lang="en-US" dirty="0" smtClean="0"/>
              <a:t>!$</a:t>
            </a:r>
            <a:r>
              <a:rPr lang="en-US" dirty="0" err="1" smtClean="0"/>
              <a:t>omp</a:t>
            </a:r>
            <a:r>
              <a:rPr lang="en-US" dirty="0" smtClean="0"/>
              <a:t> end do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729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every thread will execute its share of the loop</a:t>
            </a:r>
          </a:p>
          <a:p>
            <a:r>
              <a:rPr lang="en-US" dirty="0" smtClean="0"/>
              <a:t>scope of variables </a:t>
            </a:r>
          </a:p>
          <a:p>
            <a:pPr lvl="1"/>
            <a:r>
              <a:rPr lang="en-US" dirty="0" smtClean="0"/>
              <a:t>private : every thread has its own copy, so there are no issues with simultaneous update/read </a:t>
            </a:r>
          </a:p>
          <a:p>
            <a:pPr lvl="1"/>
            <a:r>
              <a:rPr lang="en-US" dirty="0" smtClean="0"/>
              <a:t>shared : only one copy exist and is shared by all threads, hence issues with simultaneous update/read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48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!$</a:t>
            </a:r>
            <a:r>
              <a:rPr lang="en-US" dirty="0" err="1" smtClean="0"/>
              <a:t>omp</a:t>
            </a:r>
            <a:r>
              <a:rPr lang="en-US" dirty="0" smtClean="0"/>
              <a:t> do</a:t>
            </a:r>
          </a:p>
          <a:p>
            <a:r>
              <a:rPr lang="en-US" dirty="0" smtClean="0"/>
              <a:t>! = automatically a parallel region</a:t>
            </a:r>
          </a:p>
          <a:p>
            <a:r>
              <a:rPr lang="en-US" dirty="0" smtClean="0"/>
              <a:t>  do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= 1,1000</a:t>
            </a:r>
          </a:p>
          <a:p>
            <a:r>
              <a:rPr lang="en-US" dirty="0"/>
              <a:t> </a:t>
            </a:r>
            <a:r>
              <a:rPr lang="en-US" dirty="0" smtClean="0"/>
              <a:t>   ... ! executed in parallel    </a:t>
            </a:r>
          </a:p>
          <a:p>
            <a:r>
              <a:rPr lang="en-US" dirty="0" smtClean="0"/>
              <a:t>    !$</a:t>
            </a:r>
            <a:r>
              <a:rPr lang="en-US" dirty="0" err="1" smtClean="0"/>
              <a:t>omp</a:t>
            </a:r>
            <a:r>
              <a:rPr lang="en-US" dirty="0" smtClean="0"/>
              <a:t> critical</a:t>
            </a:r>
          </a:p>
          <a:p>
            <a:r>
              <a:rPr lang="en-US" dirty="0" smtClean="0"/>
              <a:t>      ! executed by a single thread at a time</a:t>
            </a:r>
          </a:p>
          <a:p>
            <a:r>
              <a:rPr lang="en-US" dirty="0"/>
              <a:t> </a:t>
            </a:r>
            <a:r>
              <a:rPr lang="en-US" dirty="0" smtClean="0"/>
              <a:t>     ! (irrespective of </a:t>
            </a:r>
            <a:r>
              <a:rPr lang="en-US" dirty="0" err="1" smtClean="0"/>
              <a:t>wether</a:t>
            </a:r>
            <a:endParaRPr lang="en-US" dirty="0"/>
          </a:p>
          <a:p>
            <a:r>
              <a:rPr lang="en-US" dirty="0" smtClean="0"/>
              <a:t>      ! there is a problem or not</a:t>
            </a:r>
          </a:p>
          <a:p>
            <a:r>
              <a:rPr lang="en-US" dirty="0" smtClean="0"/>
              <a:t>    </a:t>
            </a:r>
            <a:r>
              <a:rPr lang="en-US" dirty="0"/>
              <a:t>!$</a:t>
            </a:r>
            <a:r>
              <a:rPr lang="en-US" dirty="0" err="1"/>
              <a:t>omp</a:t>
            </a:r>
            <a:r>
              <a:rPr lang="en-US" dirty="0"/>
              <a:t> </a:t>
            </a:r>
            <a:r>
              <a:rPr lang="en-US" dirty="0" smtClean="0"/>
              <a:t>critical end</a:t>
            </a:r>
          </a:p>
          <a:p>
            <a:r>
              <a:rPr lang="en-US" dirty="0" smtClean="0"/>
              <a:t>    </a:t>
            </a:r>
            <a:r>
              <a:rPr lang="en-US" dirty="0"/>
              <a:t>... ! executed in parallel    </a:t>
            </a:r>
            <a:r>
              <a:rPr lang="en-US" dirty="0" smtClean="0"/>
              <a:t>    </a:t>
            </a:r>
          </a:p>
          <a:p>
            <a:r>
              <a:rPr lang="en-US" dirty="0"/>
              <a:t> </a:t>
            </a:r>
            <a:r>
              <a:rPr lang="en-US" dirty="0" smtClean="0"/>
              <a:t>   !$</a:t>
            </a:r>
            <a:r>
              <a:rPr lang="en-US" dirty="0" err="1" smtClean="0"/>
              <a:t>omp</a:t>
            </a:r>
            <a:r>
              <a:rPr lang="en-US" dirty="0" smtClean="0"/>
              <a:t> atomic ! ensures </a:t>
            </a:r>
            <a:r>
              <a:rPr lang="en-US" dirty="0"/>
              <a:t>that a specific memory location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! is </a:t>
            </a:r>
            <a:r>
              <a:rPr lang="en-US" dirty="0"/>
              <a:t>updated atomically, which prevents the </a:t>
            </a:r>
            <a:r>
              <a:rPr lang="en-US" dirty="0" smtClean="0"/>
              <a:t>possibility</a:t>
            </a:r>
          </a:p>
          <a:p>
            <a:r>
              <a:rPr lang="en-US" dirty="0"/>
              <a:t> </a:t>
            </a:r>
            <a:r>
              <a:rPr lang="en-US" dirty="0" smtClean="0"/>
              <a:t>   ! </a:t>
            </a:r>
            <a:r>
              <a:rPr lang="en-US" dirty="0"/>
              <a:t>of multiple, simultaneous reading and writing of threads.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/>
              <a:t>... ! executed in parallel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end do</a:t>
            </a:r>
            <a:endParaRPr lang="en-US" dirty="0"/>
          </a:p>
          <a:p>
            <a:r>
              <a:rPr lang="en-US" dirty="0" smtClean="0"/>
              <a:t>!$</a:t>
            </a:r>
            <a:r>
              <a:rPr lang="en-US" dirty="0" err="1" smtClean="0"/>
              <a:t>omp</a:t>
            </a:r>
            <a:r>
              <a:rPr lang="en-US" dirty="0" smtClean="0"/>
              <a:t> end do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0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write a time integrator for integrating position and velocity of a particle feeling a force (use velocity-</a:t>
            </a:r>
            <a:r>
              <a:rPr lang="en-US" sz="2800" dirty="0" err="1" smtClean="0"/>
              <a:t>verlet</a:t>
            </a:r>
            <a:r>
              <a:rPr lang="en-US" sz="2800" dirty="0" smtClean="0"/>
              <a:t> algorithm)</a:t>
            </a:r>
          </a:p>
          <a:p>
            <a:pPr lvl="1"/>
            <a:r>
              <a:rPr lang="en-US" sz="2400" dirty="0" smtClean="0">
                <a:hlinkClick r:id="rId2"/>
              </a:rPr>
              <a:t>en.wikipedia.org/wiki/Verlet_integration</a:t>
            </a:r>
            <a:r>
              <a:rPr lang="en-US" sz="2400" dirty="0" smtClean="0"/>
              <a:t> </a:t>
            </a:r>
          </a:p>
          <a:p>
            <a:r>
              <a:rPr lang="en-US" sz="2800" dirty="0" smtClean="0"/>
              <a:t>write a test for it in Python</a:t>
            </a:r>
          </a:p>
          <a:p>
            <a:endParaRPr lang="en-US" sz="2800" dirty="0" smtClean="0"/>
          </a:p>
          <a:p>
            <a:r>
              <a:rPr lang="en-US" sz="2800" dirty="0" smtClean="0"/>
              <a:t>numerical schemes do NOT automatically satisfy conservation laws, even not in the absence of round off error</a:t>
            </a:r>
          </a:p>
          <a:p>
            <a:pPr lvl="1"/>
            <a:r>
              <a:rPr lang="en-US" sz="2400" dirty="0" smtClean="0"/>
              <a:t>leads to drift</a:t>
            </a:r>
          </a:p>
          <a:p>
            <a:pPr lvl="1"/>
            <a:r>
              <a:rPr lang="en-US" sz="2400" dirty="0"/>
              <a:t>long time evolution requires </a:t>
            </a:r>
            <a:r>
              <a:rPr lang="en-US" sz="2400" dirty="0" err="1"/>
              <a:t>simplectic</a:t>
            </a:r>
            <a:r>
              <a:rPr lang="en-US" sz="2400" dirty="0"/>
              <a:t> integration </a:t>
            </a:r>
            <a:r>
              <a:rPr lang="en-US" sz="2400" dirty="0" smtClean="0"/>
              <a:t>schemes (velocity </a:t>
            </a:r>
            <a:r>
              <a:rPr lang="en-US" sz="2400" dirty="0" err="1" smtClean="0"/>
              <a:t>verlet</a:t>
            </a:r>
            <a:r>
              <a:rPr lang="en-US" sz="2400" dirty="0" smtClean="0"/>
              <a:t> is ok)</a:t>
            </a:r>
          </a:p>
          <a:p>
            <a:pPr lvl="1"/>
            <a:r>
              <a:rPr lang="en-US" sz="2400" dirty="0" smtClean="0">
                <a:hlinkClick r:id="rId3"/>
              </a:rPr>
              <a:t>en.wikipedia.org</a:t>
            </a:r>
            <a:r>
              <a:rPr lang="en-US" sz="2400" dirty="0">
                <a:hlinkClick r:id="rId3"/>
              </a:rPr>
              <a:t>/wiki/</a:t>
            </a:r>
            <a:r>
              <a:rPr lang="en-US" sz="2400" dirty="0" smtClean="0">
                <a:hlinkClick r:id="rId3"/>
              </a:rPr>
              <a:t>Symplectic_integrator</a:t>
            </a:r>
            <a:r>
              <a:rPr lang="en-US" sz="2400" dirty="0" smtClean="0"/>
              <a:t> </a:t>
            </a: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function that evolves the collection of atoms in time (in Python)</a:t>
            </a:r>
          </a:p>
          <a:p>
            <a:pPr lvl="1"/>
            <a:r>
              <a:rPr lang="en-US" sz="2400" dirty="0" smtClean="0"/>
              <a:t>what is lacking?</a:t>
            </a:r>
          </a:p>
          <a:p>
            <a:pPr lvl="1"/>
            <a:r>
              <a:rPr lang="en-US" sz="2400" dirty="0" smtClean="0"/>
              <a:t>make sure you get this right (unit test!)</a:t>
            </a:r>
          </a:p>
          <a:p>
            <a:pPr lvl="2">
              <a:spcBef>
                <a:spcPts val="0"/>
              </a:spcBef>
            </a:pPr>
            <a:r>
              <a:rPr lang="en-US" sz="2000" dirty="0" smtClean="0">
                <a:hlinkClick r:id="rId2"/>
              </a:rPr>
              <a:t>people.virginia.edu</a:t>
            </a:r>
            <a:r>
              <a:rPr lang="en-US" sz="2000" dirty="0">
                <a:hlinkClick r:id="rId2"/>
              </a:rPr>
              <a:t>/~lz2n/mse627/notes/</a:t>
            </a:r>
            <a:r>
              <a:rPr lang="en-US" sz="2000" dirty="0" smtClean="0">
                <a:hlinkClick r:id="rId2"/>
              </a:rPr>
              <a:t>Potentials.pdf</a:t>
            </a:r>
            <a:r>
              <a:rPr lang="en-US" sz="3200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5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(where) do we need a </a:t>
            </a:r>
            <a:r>
              <a:rPr lang="en-US" dirty="0" err="1"/>
              <a:t>sqrt</a:t>
            </a:r>
            <a:r>
              <a:rPr lang="en-US" dirty="0" smtClean="0"/>
              <a:t>?</a:t>
            </a:r>
          </a:p>
          <a:p>
            <a:r>
              <a:rPr lang="en-US" dirty="0" smtClean="0"/>
              <a:t>velocity </a:t>
            </a:r>
            <a:r>
              <a:rPr lang="en-US" dirty="0" err="1" smtClean="0"/>
              <a:t>verlet</a:t>
            </a:r>
            <a:r>
              <a:rPr lang="en-US" dirty="0" smtClean="0"/>
              <a:t> improvement?</a:t>
            </a:r>
          </a:p>
          <a:p>
            <a:pPr lvl="1"/>
            <a:r>
              <a:rPr lang="en-US" dirty="0" smtClean="0">
                <a:latin typeface="Menlo Regular"/>
                <a:cs typeface="Menlo Regular"/>
              </a:rPr>
              <a:t>compute accelerations at t=0</a:t>
            </a:r>
          </a:p>
          <a:p>
            <a:pPr lvl="1"/>
            <a:r>
              <a:rPr lang="en-US" dirty="0" smtClean="0">
                <a:latin typeface="Menlo Regular"/>
                <a:cs typeface="Menlo Regular"/>
              </a:rPr>
              <a:t>loop over # time steps</a:t>
            </a:r>
          </a:p>
          <a:p>
            <a:pPr lvl="2"/>
            <a:r>
              <a:rPr lang="en-US" dirty="0" smtClean="0">
                <a:latin typeface="Menlo Regular"/>
                <a:cs typeface="Menlo Regular"/>
              </a:rPr>
              <a:t>v = v + 0.5*a*</a:t>
            </a:r>
            <a:r>
              <a:rPr lang="en-US" dirty="0" err="1" smtClean="0">
                <a:latin typeface="Menlo Regular"/>
                <a:cs typeface="Menlo Regular"/>
              </a:rPr>
              <a:t>dt</a:t>
            </a:r>
            <a:endParaRPr lang="en-US" dirty="0" smtClean="0">
              <a:latin typeface="Menlo Regular"/>
              <a:cs typeface="Menlo Regular"/>
            </a:endParaRPr>
          </a:p>
          <a:p>
            <a:pPr lvl="2"/>
            <a:r>
              <a:rPr lang="en-US" dirty="0" smtClean="0">
                <a:latin typeface="Menlo Regular"/>
                <a:cs typeface="Menlo Regular"/>
              </a:rPr>
              <a:t>r = r + 0.5*v*</a:t>
            </a:r>
            <a:r>
              <a:rPr lang="en-US" dirty="0" err="1" smtClean="0">
                <a:latin typeface="Menlo Regular"/>
                <a:cs typeface="Menlo Regular"/>
              </a:rPr>
              <a:t>dt</a:t>
            </a:r>
            <a:endParaRPr lang="en-US" dirty="0" smtClean="0">
              <a:latin typeface="Menlo Regular"/>
              <a:cs typeface="Menlo Regular"/>
            </a:endParaRPr>
          </a:p>
          <a:p>
            <a:pPr lvl="2"/>
            <a:r>
              <a:rPr lang="en-US" dirty="0" smtClean="0">
                <a:latin typeface="Menlo Regular"/>
                <a:cs typeface="Menlo Regular"/>
              </a:rPr>
              <a:t>compute accelerations </a:t>
            </a:r>
          </a:p>
          <a:p>
            <a:pPr lvl="2"/>
            <a:r>
              <a:rPr lang="en-US" dirty="0" smtClean="0">
                <a:latin typeface="Menlo Regular"/>
                <a:cs typeface="Menlo Regular"/>
              </a:rPr>
              <a:t>v = v + </a:t>
            </a:r>
            <a:r>
              <a:rPr lang="en-US" dirty="0">
                <a:latin typeface="Menlo Regular"/>
                <a:cs typeface="Menlo Regular"/>
              </a:rPr>
              <a:t>0.5*a*</a:t>
            </a:r>
            <a:r>
              <a:rPr lang="en-US" dirty="0" err="1" smtClean="0">
                <a:latin typeface="Menlo Regular"/>
                <a:cs typeface="Menlo Regular"/>
              </a:rPr>
              <a:t>dt</a:t>
            </a:r>
            <a:endParaRPr lang="en-US" dirty="0" smtClean="0">
              <a:latin typeface="Menlo Regular"/>
              <a:cs typeface="Menlo Regula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84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velocity </a:t>
            </a:r>
            <a:r>
              <a:rPr lang="en-US" dirty="0" err="1" smtClean="0"/>
              <a:t>verlet</a:t>
            </a:r>
            <a:r>
              <a:rPr lang="en-US" dirty="0" smtClean="0"/>
              <a:t>: improvement rearrange the loop</a:t>
            </a:r>
          </a:p>
          <a:p>
            <a:pPr lvl="1"/>
            <a:r>
              <a:rPr lang="en-US" dirty="0" smtClean="0">
                <a:latin typeface="Menlo Regular"/>
                <a:cs typeface="Menlo Regular"/>
              </a:rPr>
              <a:t>compute accelerations at t=0</a:t>
            </a:r>
          </a:p>
          <a:p>
            <a:pPr lvl="1"/>
            <a:r>
              <a:rPr lang="en-US" dirty="0" smtClean="0">
                <a:latin typeface="Menlo Regular"/>
                <a:cs typeface="Menlo Regular"/>
              </a:rPr>
              <a:t>v = v + 0.5*a*</a:t>
            </a:r>
            <a:r>
              <a:rPr lang="en-US" dirty="0" err="1" smtClean="0">
                <a:latin typeface="Menlo Regular"/>
                <a:cs typeface="Menlo Regular"/>
              </a:rPr>
              <a:t>dt</a:t>
            </a:r>
            <a:endParaRPr lang="en-US" dirty="0" smtClean="0">
              <a:latin typeface="Menlo Regular"/>
              <a:cs typeface="Menlo Regular"/>
            </a:endParaRPr>
          </a:p>
          <a:p>
            <a:pPr lvl="1"/>
            <a:r>
              <a:rPr lang="en-US" dirty="0" smtClean="0">
                <a:latin typeface="Menlo Regular"/>
                <a:cs typeface="Menlo Regular"/>
              </a:rPr>
              <a:t>r = r + 0.5*v*</a:t>
            </a:r>
            <a:r>
              <a:rPr lang="en-US" dirty="0" err="1" smtClean="0">
                <a:latin typeface="Menlo Regular"/>
                <a:cs typeface="Menlo Regular"/>
              </a:rPr>
              <a:t>dt</a:t>
            </a:r>
            <a:endParaRPr lang="en-US" dirty="0" smtClean="0">
              <a:latin typeface="Menlo Regular"/>
              <a:cs typeface="Menlo Regular"/>
            </a:endParaRPr>
          </a:p>
          <a:p>
            <a:pPr lvl="1"/>
            <a:r>
              <a:rPr lang="en-US" dirty="0" smtClean="0">
                <a:latin typeface="Menlo Regular"/>
                <a:cs typeface="Menlo Regular"/>
              </a:rPr>
              <a:t>loop over # time steps </a:t>
            </a:r>
            <a:r>
              <a:rPr lang="en-US" dirty="0" smtClean="0">
                <a:solidFill>
                  <a:srgbClr val="FF0000"/>
                </a:solidFill>
                <a:latin typeface="Menlo Regular"/>
                <a:cs typeface="Menlo Regular"/>
              </a:rPr>
              <a:t>- 1</a:t>
            </a:r>
          </a:p>
          <a:p>
            <a:pPr lvl="2"/>
            <a:r>
              <a:rPr lang="en-US" dirty="0" smtClean="0">
                <a:latin typeface="Menlo Regular"/>
                <a:cs typeface="Menlo Regular"/>
              </a:rPr>
              <a:t>compute accelerations </a:t>
            </a:r>
          </a:p>
          <a:p>
            <a:pPr lvl="2"/>
            <a:r>
              <a:rPr lang="en-US" dirty="0" smtClean="0">
                <a:latin typeface="Menlo Regular"/>
                <a:cs typeface="Menlo Regular"/>
              </a:rPr>
              <a:t>v = v + </a:t>
            </a:r>
            <a:r>
              <a:rPr lang="en-US" dirty="0">
                <a:latin typeface="Menlo Regular"/>
                <a:cs typeface="Menlo Regular"/>
              </a:rPr>
              <a:t>0.5*a*</a:t>
            </a:r>
            <a:r>
              <a:rPr lang="en-US" dirty="0" err="1" smtClean="0">
                <a:latin typeface="Menlo Regular"/>
                <a:cs typeface="Menlo Regular"/>
              </a:rPr>
              <a:t>dt</a:t>
            </a:r>
            <a:endParaRPr lang="en-US" dirty="0" smtClean="0">
              <a:latin typeface="Menlo Regular"/>
              <a:cs typeface="Menlo Regular"/>
            </a:endParaRPr>
          </a:p>
          <a:p>
            <a:pPr lvl="2"/>
            <a:r>
              <a:rPr lang="en-US" dirty="0">
                <a:latin typeface="Menlo Regular"/>
                <a:cs typeface="Menlo Regular"/>
              </a:rPr>
              <a:t>v = v + 0.5*a*</a:t>
            </a:r>
            <a:r>
              <a:rPr lang="en-US" dirty="0" err="1">
                <a:latin typeface="Menlo Regular"/>
                <a:cs typeface="Menlo Regular"/>
              </a:rPr>
              <a:t>dt</a:t>
            </a:r>
            <a:endParaRPr lang="en-US" dirty="0">
              <a:latin typeface="Menlo Regular"/>
              <a:cs typeface="Menlo Regular"/>
            </a:endParaRPr>
          </a:p>
          <a:p>
            <a:pPr lvl="2"/>
            <a:r>
              <a:rPr lang="en-US" dirty="0">
                <a:latin typeface="Menlo Regular"/>
                <a:cs typeface="Menlo Regular"/>
              </a:rPr>
              <a:t>r = r + 0.5*v*</a:t>
            </a:r>
            <a:r>
              <a:rPr lang="en-US" dirty="0" err="1">
                <a:latin typeface="Menlo Regular"/>
                <a:cs typeface="Menlo Regular"/>
              </a:rPr>
              <a:t>dt</a:t>
            </a:r>
            <a:endParaRPr lang="en-US" dirty="0">
              <a:latin typeface="Menlo Regular"/>
              <a:cs typeface="Menlo Regular"/>
            </a:endParaRPr>
          </a:p>
          <a:p>
            <a:pPr lvl="1"/>
            <a:r>
              <a:rPr lang="en-US" dirty="0">
                <a:latin typeface="Menlo Regular"/>
                <a:cs typeface="Menlo Regular"/>
              </a:rPr>
              <a:t>compute accelerations </a:t>
            </a:r>
          </a:p>
          <a:p>
            <a:pPr lvl="1"/>
            <a:r>
              <a:rPr lang="en-US" dirty="0" smtClean="0">
                <a:latin typeface="Menlo Regular"/>
                <a:cs typeface="Menlo Regular"/>
              </a:rPr>
              <a:t>v </a:t>
            </a:r>
            <a:r>
              <a:rPr lang="en-US" dirty="0">
                <a:latin typeface="Menlo Regular"/>
                <a:cs typeface="Menlo Regular"/>
              </a:rPr>
              <a:t>= v + 0.5*a*</a:t>
            </a:r>
            <a:r>
              <a:rPr lang="en-US" dirty="0" err="1">
                <a:latin typeface="Menlo Regular"/>
                <a:cs typeface="Menlo Regular"/>
              </a:rPr>
              <a:t>dt</a:t>
            </a:r>
            <a:endParaRPr lang="en-US" dirty="0">
              <a:latin typeface="Menlo Regular"/>
              <a:cs typeface="Menlo Regular"/>
            </a:endParaRPr>
          </a:p>
          <a:p>
            <a:pPr marL="268287" lvl="1" indent="0">
              <a:buNone/>
            </a:pPr>
            <a:endParaRPr lang="en-US" dirty="0" smtClean="0">
              <a:latin typeface="Menlo Regular"/>
              <a:cs typeface="Menlo Regular"/>
            </a:endParaRPr>
          </a:p>
          <a:p>
            <a:r>
              <a:rPr lang="en-US" dirty="0" smtClean="0"/>
              <a:t>many </a:t>
            </a:r>
            <a:r>
              <a:rPr lang="en-US" dirty="0" err="1" smtClean="0"/>
              <a:t>optimisations</a:t>
            </a:r>
            <a:r>
              <a:rPr lang="en-US" dirty="0" smtClean="0"/>
              <a:t> are not technicalities but </a:t>
            </a:r>
            <a:r>
              <a:rPr lang="en-US" b="1" dirty="0" smtClean="0"/>
              <a:t>common sense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28888" y="3564242"/>
            <a:ext cx="6561667" cy="824315"/>
            <a:chOff x="1128888" y="3564242"/>
            <a:chExt cx="6561667" cy="824315"/>
          </a:xfrm>
        </p:grpSpPr>
        <p:sp>
          <p:nvSpPr>
            <p:cNvPr id="7" name="Rounded Rectangle 6"/>
            <p:cNvSpPr/>
            <p:nvPr/>
          </p:nvSpPr>
          <p:spPr>
            <a:xfrm>
              <a:off x="1128888" y="3584223"/>
              <a:ext cx="2554111" cy="536221"/>
            </a:xfrm>
            <a:prstGeom prst="roundRect">
              <a:avLst/>
            </a:prstGeom>
            <a:noFill/>
            <a:ln w="12700">
              <a:solidFill>
                <a:srgbClr val="6C042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4628444" y="3564242"/>
              <a:ext cx="3062111" cy="824315"/>
            </a:xfrm>
            <a:prstGeom prst="wedgeRoundRectCallout">
              <a:avLst>
                <a:gd name="adj1" fmla="val -79819"/>
                <a:gd name="adj2" fmla="val -17991"/>
                <a:gd name="adj3" fmla="val 16667"/>
              </a:avLst>
            </a:prstGeom>
            <a:noFill/>
            <a:ln>
              <a:solidFill>
                <a:srgbClr val="6C042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43356"/>
                  </a:solidFill>
                </a:rPr>
                <a:t>merge these into : v=</a:t>
              </a:r>
              <a:r>
                <a:rPr lang="en-US" dirty="0" err="1" smtClean="0">
                  <a:solidFill>
                    <a:srgbClr val="043356"/>
                  </a:solidFill>
                </a:rPr>
                <a:t>v+a</a:t>
              </a:r>
              <a:r>
                <a:rPr lang="en-US" dirty="0" smtClean="0">
                  <a:solidFill>
                    <a:srgbClr val="043356"/>
                  </a:solidFill>
                </a:rPr>
                <a:t>*</a:t>
              </a:r>
              <a:r>
                <a:rPr lang="en-US" dirty="0" err="1" smtClean="0">
                  <a:solidFill>
                    <a:srgbClr val="043356"/>
                  </a:solidFill>
                </a:rPr>
                <a:t>dt</a:t>
              </a:r>
              <a:endParaRPr lang="en-US" dirty="0" smtClean="0">
                <a:solidFill>
                  <a:srgbClr val="043356"/>
                </a:solidFill>
              </a:endParaRPr>
            </a:p>
            <a:p>
              <a:r>
                <a:rPr lang="en-US" dirty="0" smtClean="0">
                  <a:solidFill>
                    <a:srgbClr val="043356"/>
                  </a:solidFill>
                </a:rPr>
                <a:t>save a loop over all particles</a:t>
              </a:r>
            </a:p>
            <a:p>
              <a:r>
                <a:rPr lang="en-US" dirty="0" smtClean="0">
                  <a:solidFill>
                    <a:srgbClr val="043356"/>
                  </a:solidFill>
                </a:rPr>
                <a:t>for each </a:t>
              </a:r>
              <a:r>
                <a:rPr lang="en-US" dirty="0" err="1" smtClean="0">
                  <a:solidFill>
                    <a:srgbClr val="043356"/>
                  </a:solidFill>
                </a:rPr>
                <a:t>timestep</a:t>
              </a:r>
              <a:endParaRPr lang="en-US" dirty="0" smtClean="0">
                <a:solidFill>
                  <a:srgbClr val="04335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956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1d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2111"/>
            <a:ext cx="8229600" cy="4148666"/>
          </a:xfrm>
        </p:spPr>
        <p:txBody>
          <a:bodyPr anchor="t" anchorCtr="0">
            <a:normAutofit lnSpcReduction="10000"/>
          </a:bodyPr>
          <a:lstStyle/>
          <a:p>
            <a:r>
              <a:rPr lang="en-US" sz="2200" dirty="0" smtClean="0"/>
              <a:t>add reflective boundary conditions</a:t>
            </a:r>
          </a:p>
          <a:p>
            <a:pPr marL="5376863" lvl="1"/>
            <a:r>
              <a:rPr lang="en-US" sz="2200" dirty="0" smtClean="0"/>
              <a:t>with a thermostat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268288" lvl="1"/>
            <a:r>
              <a:rPr lang="en-US" sz="2200" dirty="0">
                <a:hlinkClick r:id="rId2"/>
              </a:rPr>
              <a:t>www.mbnexplorer.com/users-guide/6-numerical-methods-interatomic-interactions/63-boundary-conditions/631-reflective</a:t>
            </a:r>
            <a:r>
              <a:rPr lang="en-US" sz="2200" dirty="0"/>
              <a:t> </a:t>
            </a:r>
          </a:p>
          <a:p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D09-19DB-F04A-9640-45508F9F2D1B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8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7200" y="2850444"/>
            <a:ext cx="3548057" cy="1665111"/>
            <a:chOff x="209187" y="2935111"/>
            <a:chExt cx="4357566" cy="2511778"/>
          </a:xfrm>
        </p:grpSpPr>
        <p:sp>
          <p:nvSpPr>
            <p:cNvPr id="8" name="Rectangle 7"/>
            <p:cNvSpPr/>
            <p:nvPr/>
          </p:nvSpPr>
          <p:spPr>
            <a:xfrm rot="10800000">
              <a:off x="1190978" y="2935111"/>
              <a:ext cx="1213555" cy="2511778"/>
            </a:xfrm>
            <a:prstGeom prst="rect">
              <a:avLst/>
            </a:prstGeom>
            <a:gradFill>
              <a:lin ang="0" scaled="0"/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209187" y="3132665"/>
              <a:ext cx="4340237" cy="16117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421863" y="3951351"/>
              <a:ext cx="2144890" cy="6745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138743" y="2850444"/>
            <a:ext cx="3533947" cy="1665111"/>
            <a:chOff x="209187" y="2935111"/>
            <a:chExt cx="4340237" cy="2511778"/>
          </a:xfrm>
        </p:grpSpPr>
        <p:sp>
          <p:nvSpPr>
            <p:cNvPr id="30" name="Rectangle 29"/>
            <p:cNvSpPr/>
            <p:nvPr/>
          </p:nvSpPr>
          <p:spPr>
            <a:xfrm rot="10800000">
              <a:off x="1190978" y="2935111"/>
              <a:ext cx="1213555" cy="2511778"/>
            </a:xfrm>
            <a:prstGeom prst="rect">
              <a:avLst/>
            </a:prstGeom>
            <a:gradFill>
              <a:lin ang="0" scaled="0"/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209187" y="3132665"/>
              <a:ext cx="4340237" cy="16117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cxnSpLocks noChangeAspect="1"/>
            </p:cNvCxnSpPr>
            <p:nvPr/>
          </p:nvCxnSpPr>
          <p:spPr>
            <a:xfrm>
              <a:off x="2421864" y="3951352"/>
              <a:ext cx="863408" cy="2715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690558" y="299513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43356"/>
                </a:solidFill>
              </a:rPr>
              <a:t>hot</a:t>
            </a:r>
            <a:endParaRPr lang="en-US" dirty="0">
              <a:solidFill>
                <a:srgbClr val="04335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63733" y="2992696"/>
            <a:ext cx="578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43356"/>
                </a:solidFill>
              </a:rPr>
              <a:t>cold</a:t>
            </a:r>
            <a:endParaRPr lang="en-US" dirty="0">
              <a:solidFill>
                <a:srgbClr val="04335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61911" y="2992696"/>
            <a:ext cx="566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43356"/>
                </a:solidFill>
              </a:rPr>
              <a:t>wall</a:t>
            </a:r>
            <a:endParaRPr lang="en-US" dirty="0">
              <a:solidFill>
                <a:srgbClr val="0433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78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10689</TotalTime>
  <Words>2400</Words>
  <Application>Microsoft Macintosh PowerPoint</Application>
  <PresentationFormat>On-screen Show (4:3)</PresentationFormat>
  <Paragraphs>461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PowerPoint Presentation</vt:lpstr>
      <vt:lpstr>PowerPoint Presentation</vt:lpstr>
      <vt:lpstr>Assignment 1a</vt:lpstr>
      <vt:lpstr>Food for thought</vt:lpstr>
      <vt:lpstr>Assignment 1b</vt:lpstr>
      <vt:lpstr>Assignment 1b</vt:lpstr>
      <vt:lpstr>assignment 1c</vt:lpstr>
      <vt:lpstr>assignment 1c</vt:lpstr>
      <vt:lpstr>assignment 1d (optional)</vt:lpstr>
      <vt:lpstr>assignment 1e (optional)</vt:lpstr>
      <vt:lpstr>assignment 1f  (optional)</vt:lpstr>
      <vt:lpstr>assignment 1g (optional)</vt:lpstr>
      <vt:lpstr>Food for thought</vt:lpstr>
      <vt:lpstr>assignment 2</vt:lpstr>
      <vt:lpstr>assignment 2</vt:lpstr>
      <vt:lpstr>assignment 2</vt:lpstr>
      <vt:lpstr>cpu_time vs N</vt:lpstr>
      <vt:lpstr>cpu_time vs N(N-1)/2</vt:lpstr>
      <vt:lpstr>Going big</vt:lpstr>
      <vt:lpstr>range of forces</vt:lpstr>
      <vt:lpstr>numerical experiment </vt:lpstr>
      <vt:lpstr>assignment 2a</vt:lpstr>
      <vt:lpstr>assignment 2a</vt:lpstr>
      <vt:lpstr>assignment 2b</vt:lpstr>
      <vt:lpstr>important aspects of parallellism 1. SIMD vectorization</vt:lpstr>
      <vt:lpstr>important aspects of parallelism 2. multithreading</vt:lpstr>
      <vt:lpstr>MD constraints</vt:lpstr>
      <vt:lpstr>a parallel MD strategy</vt:lpstr>
      <vt:lpstr>a parallel MD strategy</vt:lpstr>
      <vt:lpstr>a parallel MD strategy</vt:lpstr>
      <vt:lpstr>Voronoi cell for FCC, BCC</vt:lpstr>
      <vt:lpstr>a parallel MD strategy</vt:lpstr>
      <vt:lpstr>a parallel MD strategy</vt:lpstr>
      <vt:lpstr>a parallel MD strategy assignment 3</vt:lpstr>
      <vt:lpstr>simplifications</vt:lpstr>
      <vt:lpstr>look before you leap bezint eer ge begint</vt:lpstr>
      <vt:lpstr>simplifications</vt:lpstr>
      <vt:lpstr>development strategy</vt:lpstr>
      <vt:lpstr>oPENMP</vt:lpstr>
      <vt:lpstr>OpenMP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uantwerpen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Engelbert Tijskens</dc:creator>
  <cp:lastModifiedBy>Engelbert Tijskens</cp:lastModifiedBy>
  <cp:revision>327</cp:revision>
  <dcterms:created xsi:type="dcterms:W3CDTF">2015-03-11T12:09:09Z</dcterms:created>
  <dcterms:modified xsi:type="dcterms:W3CDTF">2015-05-13T09:17:04Z</dcterms:modified>
</cp:coreProperties>
</file>