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3" r:id="rId3"/>
    <p:sldId id="305" r:id="rId4"/>
    <p:sldId id="304" r:id="rId5"/>
    <p:sldId id="319" r:id="rId6"/>
    <p:sldId id="308" r:id="rId7"/>
    <p:sldId id="309" r:id="rId8"/>
    <p:sldId id="320" r:id="rId9"/>
    <p:sldId id="310" r:id="rId10"/>
    <p:sldId id="312" r:id="rId11"/>
    <p:sldId id="321" r:id="rId12"/>
    <p:sldId id="322" r:id="rId13"/>
    <p:sldId id="323" r:id="rId14"/>
    <p:sldId id="311" r:id="rId15"/>
    <p:sldId id="314" r:id="rId16"/>
    <p:sldId id="316" r:id="rId17"/>
    <p:sldId id="315" r:id="rId18"/>
    <p:sldId id="317" r:id="rId19"/>
    <p:sldId id="324" r:id="rId20"/>
    <p:sldId id="325" r:id="rId21"/>
    <p:sldId id="318" r:id="rId22"/>
    <p:sldId id="326" r:id="rId23"/>
    <p:sldId id="327" r:id="rId24"/>
    <p:sldId id="328" r:id="rId25"/>
    <p:sldId id="329" r:id="rId26"/>
    <p:sldId id="332" r:id="rId27"/>
    <p:sldId id="330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424"/>
    <a:srgbClr val="098CEC"/>
    <a:srgbClr val="043356"/>
    <a:srgbClr val="2366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5826-3BA1-4E4F-B00E-6F5A52028E75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6DD5-0AD2-6C4A-86B3-0C0F92B5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E598A-AE60-9043-A173-FEB8DB03713D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505D-551D-A24A-B8E4-57A9E065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27" y="2162572"/>
            <a:ext cx="7818000" cy="2502348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rgbClr val="FFFFFF"/>
                </a:solidFill>
                <a:latin typeface="+mn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/>
          <a:srcRect t="38139" b="36008"/>
          <a:stretch/>
        </p:blipFill>
        <p:spPr>
          <a:xfrm>
            <a:off x="7906642" y="6456890"/>
            <a:ext cx="1237358" cy="40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082" y="6456890"/>
            <a:ext cx="898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5426-03A9-2E4F-8DBF-430E48193A64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0C99-8AD1-A245-AEFA-699D6A98F9DC}" type="datetime6">
              <a:rPr lang="en-US" smtClean="0"/>
              <a:t>May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0304-8201-5C4C-BC7B-2853D7DB5F7A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1595-5EA5-3F4F-8713-B9E9926D1292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CD9-C418-2846-83E2-2297A95DA8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A115-7D9F-7D4D-BDDB-0220F4CAE85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E400-58BC-EB48-990B-EEBA737D2A3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 rot="1440000"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0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43000" y="0"/>
            <a:ext cx="10368000" cy="69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b="79490"/>
          <a:stretch/>
        </p:blipFill>
        <p:spPr>
          <a:xfrm>
            <a:off x="-1143000" y="0"/>
            <a:ext cx="10368000" cy="1417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 t="88630"/>
          <a:stretch/>
        </p:blipFill>
        <p:spPr>
          <a:xfrm>
            <a:off x="-1143000" y="6126163"/>
            <a:ext cx="10368000" cy="78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99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 rot="1440000">
            <a:off x="457201" y="261129"/>
            <a:ext cx="899999" cy="899999"/>
            <a:chOff x="1010499" y="2799184"/>
            <a:chExt cx="2225831" cy="2184728"/>
          </a:xfrm>
        </p:grpSpPr>
        <p:sp>
          <p:nvSpPr>
            <p:cNvPr id="12" name="Donut 11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42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5053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4C66-D44B-AB48-8500-DEFA05AB7E8A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966"/>
            <a:ext cx="8229600" cy="4557197"/>
          </a:xfrm>
        </p:spPr>
        <p:txBody>
          <a:bodyPr/>
          <a:lstStyle>
            <a:lvl1pPr marL="0" indent="0">
              <a:buNone/>
              <a:defRPr>
                <a:latin typeface="Menlo Regular"/>
                <a:cs typeface="Menlo Regular"/>
              </a:defRPr>
            </a:lvl1pPr>
            <a:lvl2pPr marL="268287" indent="0">
              <a:buNone/>
              <a:defRPr>
                <a:latin typeface="Menlo Regular"/>
                <a:cs typeface="Menlo Regular"/>
              </a:defRPr>
            </a:lvl2pPr>
            <a:lvl3pPr marL="536575" indent="0">
              <a:buNone/>
              <a:defRPr>
                <a:latin typeface="Menlo Regular"/>
                <a:cs typeface="Menlo Regular"/>
              </a:defRPr>
            </a:lvl3pPr>
            <a:lvl4pPr marL="719138" indent="0">
              <a:buNone/>
              <a:defRPr>
                <a:latin typeface="Menlo Regular"/>
                <a:cs typeface="Menlo Regular"/>
              </a:defRPr>
            </a:lvl4pPr>
            <a:lvl5pPr marL="903287" indent="0">
              <a:buNone/>
              <a:defRPr>
                <a:latin typeface="Menlo Regular"/>
                <a:cs typeface="Menl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D54C-3E92-BD48-B944-F095E458796F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3667-AD6C-5B46-9506-241CA14E2E1C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260C-F52A-AD4F-AD64-E5A51CBC2039}" type="datetime6">
              <a:rPr lang="en-US" smtClean="0"/>
              <a:t>May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38138"/>
            <a:ext cx="9144000" cy="74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4CF-7C1C-F643-B000-85193EAA6FF2}" type="datetime6">
              <a:rPr lang="en-US" smtClean="0"/>
              <a:t>May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4E8844E-701B-B64F-988C-97530DE251A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70BE4E-F0F4-974B-B603-7347B10BD27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 rot="1440000">
            <a:off x="456529" y="271234"/>
            <a:ext cx="1044000" cy="1043999"/>
            <a:chOff x="1010499" y="2799184"/>
            <a:chExt cx="2225831" cy="2184728"/>
          </a:xfrm>
        </p:grpSpPr>
        <p:sp>
          <p:nvSpPr>
            <p:cNvPr id="15" name="Donut 1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3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600" b="1" kern="1200">
          <a:solidFill>
            <a:srgbClr val="7F7F7F"/>
          </a:solidFill>
          <a:latin typeface="Avenir Book"/>
          <a:ea typeface="+mj-ea"/>
          <a:cs typeface="Avenir Book"/>
        </a:defRPr>
      </a:lvl1pPr>
    </p:titleStyle>
    <p:bodyStyle>
      <a:lvl1pPr marL="268288" indent="-2682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43356"/>
          </a:solidFill>
          <a:latin typeface="Avenir Book"/>
          <a:ea typeface="+mn-ea"/>
          <a:cs typeface="Avenir Book"/>
        </a:defRPr>
      </a:lvl1pPr>
      <a:lvl2pPr marL="536575" indent="-26828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43356"/>
          </a:solidFill>
          <a:latin typeface="Avenir Book"/>
          <a:ea typeface="+mn-ea"/>
          <a:cs typeface="Avenir Book"/>
        </a:defRPr>
      </a:lvl2pPr>
      <a:lvl3pPr marL="719138" indent="-182563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43356"/>
          </a:solidFill>
          <a:latin typeface="Avenir Book"/>
          <a:ea typeface="+mn-ea"/>
          <a:cs typeface="Avenir Book"/>
        </a:defRPr>
      </a:lvl3pPr>
      <a:lvl4pPr marL="903288" indent="-1841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Avenir Book"/>
          <a:ea typeface="+mn-ea"/>
          <a:cs typeface="Avenir Book"/>
        </a:defRPr>
      </a:lvl4pPr>
      <a:lvl5pPr marL="1073150" indent="-16986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43356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ngelbert.tijskens@uantwerpen.b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12904">
            <a:off x="1181189" y="2758220"/>
            <a:ext cx="1461127" cy="1392764"/>
            <a:chOff x="1010499" y="2799184"/>
            <a:chExt cx="2225831" cy="2184728"/>
          </a:xfrm>
        </p:grpSpPr>
        <p:sp>
          <p:nvSpPr>
            <p:cNvPr id="5" name="Donut 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L      u n c h e r</a:t>
            </a:r>
            <a:endParaRPr lang="en-US" sz="8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28103" y="6211669"/>
            <a:ext cx="3357523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l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[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engel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]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bert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t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ijskens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 - may 2015</a:t>
            </a:r>
            <a:endParaRPr lang="en-US" sz="1400" b="0" dirty="0">
              <a:solidFill>
                <a:schemeClr val="bg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078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88" r="440"/>
          <a:stretch/>
        </p:blipFill>
        <p:spPr>
          <a:xfrm>
            <a:off x="774000" y="2818038"/>
            <a:ext cx="75996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5528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requesting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</a:t>
            </a:r>
            <a:r>
              <a:rPr lang="en-US" dirty="0" smtClean="0">
                <a:latin typeface="Avenir Book"/>
                <a:cs typeface="Avenir Book"/>
              </a:rPr>
              <a:t> 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memory per core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say, I need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30</a:t>
            </a:r>
            <a:r>
              <a:rPr lang="en-US" sz="2400" dirty="0" smtClean="0">
                <a:latin typeface="Avenir Book"/>
                <a:cs typeface="Avenir Book"/>
              </a:rPr>
              <a:t> cores with at least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 GB </a:t>
            </a:r>
            <a:r>
              <a:rPr lang="en-US" sz="2400" dirty="0" smtClean="0">
                <a:latin typeface="Avenir Book"/>
                <a:cs typeface="Avenir Book"/>
              </a:rPr>
              <a:t>per core</a:t>
            </a: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Launcher tries to satisfy your request, treating all nodes in the same way, providing at least what your ask for, and possibly more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174209"/>
              <a:gd name="adj2" fmla="val -174501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automatically adjusted</a:t>
            </a:r>
            <a:endParaRPr lang="en-US" dirty="0">
              <a:latin typeface="Avenir Book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4992785" y="4602784"/>
            <a:ext cx="3365766" cy="450455"/>
          </a:xfrm>
          <a:prstGeom prst="wedgeRoundRectCallout">
            <a:avLst>
              <a:gd name="adj1" fmla="val 9930"/>
              <a:gd name="adj2" fmla="val -243353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unchanged (but we need more</a:t>
            </a:r>
            <a:endParaRPr lang="en-US" dirty="0">
              <a:latin typeface="Avenir Book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12800" y="4629294"/>
            <a:ext cx="2605644" cy="450455"/>
          </a:xfrm>
          <a:prstGeom prst="wedgeRoundRectCallout">
            <a:avLst>
              <a:gd name="adj1" fmla="val 34200"/>
              <a:gd name="adj2" fmla="val -321461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2239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432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requesting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</a:t>
            </a:r>
            <a:r>
              <a:rPr lang="en-US" dirty="0" smtClean="0">
                <a:latin typeface="Avenir Book"/>
                <a:cs typeface="Avenir Book"/>
              </a:rPr>
              <a:t> 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memory per core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let’s request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 GB </a:t>
            </a:r>
            <a:r>
              <a:rPr lang="en-US" sz="2400" dirty="0" smtClean="0">
                <a:latin typeface="Avenir Book"/>
                <a:cs typeface="Avenir Book"/>
              </a:rPr>
              <a:t>per core:</a:t>
            </a: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114094"/>
            <a:ext cx="7645400" cy="16510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07249" y="3715241"/>
            <a:ext cx="1621340" cy="47285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203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31" r="463" b="6456"/>
          <a:stretch/>
        </p:blipFill>
        <p:spPr>
          <a:xfrm>
            <a:off x="777600" y="2900720"/>
            <a:ext cx="7588800" cy="154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2961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2 (right column):</a:t>
            </a:r>
          </a:p>
          <a:p>
            <a:r>
              <a:rPr lang="en-US" sz="2400" dirty="0" smtClean="0">
                <a:latin typeface="Avenir Book"/>
                <a:cs typeface="Avenir Book"/>
              </a:rPr>
              <a:t>you get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36</a:t>
            </a:r>
            <a:r>
              <a:rPr lang="en-US" sz="2400" dirty="0" smtClean="0">
                <a:latin typeface="Avenir Book"/>
                <a:cs typeface="Avenir Book"/>
              </a:rPr>
              <a:t> cores =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4</a:t>
            </a:r>
            <a:r>
              <a:rPr lang="en-US" sz="2400" dirty="0" smtClean="0">
                <a:latin typeface="Avenir Book"/>
                <a:cs typeface="Avenir Book"/>
              </a:rPr>
              <a:t> nodes x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9</a:t>
            </a:r>
            <a:r>
              <a:rPr lang="en-US" sz="2400" dirty="0" smtClean="0">
                <a:latin typeface="Avenir Book"/>
                <a:cs typeface="Avenir Book"/>
              </a:rPr>
              <a:t> cores/node with at least </a:t>
            </a:r>
            <a:r>
              <a:rPr lang="en-US" sz="2400" dirty="0" smtClean="0">
                <a:solidFill>
                  <a:srgbClr val="800000"/>
                </a:solidFill>
                <a:latin typeface="Avenir Book"/>
                <a:cs typeface="Avenir Book"/>
              </a:rPr>
              <a:t>6.444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venir Book"/>
                <a:cs typeface="Avenir Book"/>
              </a:rPr>
              <a:t>GB </a:t>
            </a:r>
            <a:r>
              <a:rPr lang="en-US" sz="2400" dirty="0" smtClean="0">
                <a:latin typeface="Avenir Book"/>
                <a:cs typeface="Avenir Book"/>
              </a:rPr>
              <a:t>per core</a:t>
            </a:r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endParaRPr lang="en-US" sz="2400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Launcher tries to satisfy your request, treating all nodes in the same way, providing at least what your ask for, and possibly more</a:t>
            </a:r>
          </a:p>
        </p:txBody>
      </p:sp>
    </p:spTree>
    <p:extLst>
      <p:ext uri="{BB962C8B-B14F-4D97-AF65-F5344CB8AC3E}">
        <p14:creationId xmlns:p14="http://schemas.microsoft.com/office/powerpoint/2010/main" val="2832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42961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if you need much more memory per core, make a resource request for Hopper-fat-nodes (250 GB/node</a:t>
            </a:r>
            <a:r>
              <a:rPr lang="en-US" dirty="0" smtClean="0">
                <a:latin typeface="Avenir Book"/>
                <a:cs typeface="Avenir Book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Avenir Book"/>
                <a:cs typeface="Avenir Book"/>
              </a:rPr>
              <a:t>(you need to ask permission to use them)</a:t>
            </a:r>
            <a:endParaRPr lang="en-US" sz="2800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4436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the wall time</a:t>
            </a:r>
            <a:br>
              <a:rPr lang="en-US" dirty="0" smtClean="0">
                <a:latin typeface="Avenir Book"/>
                <a:cs typeface="Avenir Book"/>
              </a:rPr>
            </a:br>
            <a:r>
              <a:rPr lang="en-US" dirty="0" smtClean="0">
                <a:latin typeface="Avenir Book"/>
                <a:cs typeface="Avenir Book"/>
              </a:rPr>
              <a:t>you need ...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7456" y="3755772"/>
            <a:ext cx="8229599" cy="14088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who gets notified when ...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1992"/>
          <a:stretch/>
        </p:blipFill>
        <p:spPr>
          <a:xfrm>
            <a:off x="406400" y="4590018"/>
            <a:ext cx="8331200" cy="1084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99" y="1567157"/>
            <a:ext cx="340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0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I/O destinations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enter a job name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84693" y="4443671"/>
            <a:ext cx="3395061" cy="1540137"/>
          </a:xfrm>
          <a:prstGeom prst="wedgeRoundRectCallout">
            <a:avLst>
              <a:gd name="adj1" fmla="val -96644"/>
              <a:gd name="adj2" fmla="val -11902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Your job will be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executed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here (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If a connection to the cluster is available $VSC_SCRATCH will be resolved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06194" y="1477672"/>
            <a:ext cx="3197698" cy="913593"/>
          </a:xfrm>
          <a:prstGeom prst="wedgeRoundRectCallout">
            <a:avLst>
              <a:gd name="adj1" fmla="val -94348"/>
              <a:gd name="adj2" fmla="val 17030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Your job will be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stored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here (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local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3021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I/O destinations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enter a job name ...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99306" y="2288270"/>
            <a:ext cx="3566283" cy="1575581"/>
          </a:xfrm>
          <a:prstGeom prst="wedgeRoundRectCallout">
            <a:avLst>
              <a:gd name="adj1" fmla="val -69312"/>
              <a:gd name="adj2" fmla="val 35890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if the folder already exists, and there is a job script “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pbs.sh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” that script will be loaded, and all fields above will be set according to the job script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0643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I/O destinations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80040"/>
            <a:ext cx="8343900" cy="2933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choose the local destination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33402" y="3413397"/>
            <a:ext cx="2520000" cy="431999"/>
          </a:xfrm>
          <a:prstGeom prst="wedgeRoundRectCallout">
            <a:avLst>
              <a:gd name="adj1" fmla="val -27208"/>
              <a:gd name="adj2" fmla="val 144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96631" y="2288269"/>
            <a:ext cx="3890169" cy="994653"/>
          </a:xfrm>
          <a:prstGeom prst="wedgeRoundRectCallout">
            <a:avLst>
              <a:gd name="adj1" fmla="val -88569"/>
              <a:gd name="adj2" fmla="val 63362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local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 destination folder to your preference, the job name will be added.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4586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059" r="908"/>
          <a:stretch/>
        </p:blipFill>
        <p:spPr>
          <a:xfrm>
            <a:off x="457200" y="2316780"/>
            <a:ext cx="8229599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I/O destinations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choose the remote destination ...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4570267"/>
            <a:ext cx="2269955" cy="862690"/>
          </a:xfrm>
          <a:prstGeom prst="wedgeRoundRectCallout">
            <a:avLst>
              <a:gd name="adj1" fmla="val -137618"/>
              <a:gd name="adj2" fmla="val 814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change the </a:t>
            </a:r>
            <a:r>
              <a:rPr lang="en-US" b="1" dirty="0" smtClean="0">
                <a:solidFill>
                  <a:srgbClr val="800000"/>
                </a:solidFill>
                <a:latin typeface="Avenir Book"/>
              </a:rPr>
              <a:t>remote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destination folder here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019800" y="3134314"/>
            <a:ext cx="2269955" cy="667726"/>
          </a:xfrm>
          <a:prstGeom prst="wedgeRoundRectCallout">
            <a:avLst>
              <a:gd name="adj1" fmla="val -109642"/>
              <a:gd name="adj2" fmla="val 19023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optional subfolder goes here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7889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99" y="1404290"/>
            <a:ext cx="4660900" cy="429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80" y="5075798"/>
            <a:ext cx="2082800" cy="135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Adding commands and modules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18</a:t>
            </a:fld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20845" y="4458291"/>
            <a:ext cx="3327295" cy="1350997"/>
          </a:xfrm>
          <a:prstGeom prst="wedgeRoundRectCallout">
            <a:avLst>
              <a:gd name="adj1" fmla="val 122033"/>
              <a:gd name="adj2" fmla="val 2893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add modules here, manually or using the list (which will be empty if you don’t have a connection the first time)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0844" y="3269414"/>
            <a:ext cx="3327297" cy="972718"/>
          </a:xfrm>
          <a:prstGeom prst="wedgeRoundRectCallout">
            <a:avLst>
              <a:gd name="adj1" fmla="val 70164"/>
              <a:gd name="adj2" fmla="val -45872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you can edit the job script, the Resources page will follow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20846" y="1725536"/>
            <a:ext cx="3327295" cy="1141919"/>
          </a:xfrm>
          <a:prstGeom prst="wedgeRoundRectCallout">
            <a:avLst>
              <a:gd name="adj1" fmla="val 117748"/>
              <a:gd name="adj2" fmla="val -33550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43356"/>
                </a:solidFill>
                <a:latin typeface="Avenir Book"/>
                <a:cs typeface="Avenir Book"/>
              </a:rPr>
              <a:t>select </a:t>
            </a:r>
            <a:r>
              <a:rPr lang="en-US" sz="3200" dirty="0" smtClean="0">
                <a:solidFill>
                  <a:srgbClr val="043356"/>
                </a:solidFill>
                <a:latin typeface="Avenir Book"/>
                <a:cs typeface="Avenir Book"/>
              </a:rPr>
              <a:t>the </a:t>
            </a:r>
            <a:r>
              <a:rPr lang="en-US" sz="3200" i="1" dirty="0" smtClean="0">
                <a:solidFill>
                  <a:srgbClr val="043356"/>
                </a:solidFill>
                <a:latin typeface="Avenir Book"/>
                <a:cs typeface="Avenir Book"/>
              </a:rPr>
              <a:t>Job </a:t>
            </a:r>
            <a:r>
              <a:rPr lang="en-US" sz="3200" i="1" dirty="0">
                <a:solidFill>
                  <a:srgbClr val="043356"/>
                </a:solidFill>
                <a:latin typeface="Avenir Book"/>
                <a:cs typeface="Avenir Book"/>
              </a:rPr>
              <a:t>script</a:t>
            </a:r>
            <a:r>
              <a:rPr lang="en-US" sz="3200" dirty="0">
                <a:solidFill>
                  <a:srgbClr val="043356"/>
                </a:solidFill>
                <a:latin typeface="Avenir Book"/>
                <a:cs typeface="Avenir Book"/>
              </a:rPr>
              <a:t> </a:t>
            </a:r>
            <a:r>
              <a:rPr lang="en-US" sz="3200" dirty="0" smtClean="0">
                <a:solidFill>
                  <a:srgbClr val="043356"/>
                </a:solidFill>
                <a:latin typeface="Avenir Book"/>
                <a:cs typeface="Avenir Book"/>
              </a:rPr>
              <a:t>page</a:t>
            </a:r>
            <a:endParaRPr lang="en-US" sz="3200" dirty="0">
              <a:solidFill>
                <a:srgbClr val="043356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159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Launcher is a GUI for </a:t>
            </a:r>
          </a:p>
          <a:p>
            <a:r>
              <a:rPr lang="en-US" dirty="0" smtClean="0"/>
              <a:t>easy resource allocation</a:t>
            </a:r>
          </a:p>
          <a:p>
            <a:r>
              <a:rPr lang="en-US" dirty="0" smtClean="0"/>
              <a:t>job script creation</a:t>
            </a:r>
          </a:p>
          <a:p>
            <a:r>
              <a:rPr lang="en-US" dirty="0" smtClean="0"/>
              <a:t>submitting jobs</a:t>
            </a:r>
          </a:p>
          <a:p>
            <a:r>
              <a:rPr lang="en-US" dirty="0" smtClean="0"/>
              <a:t>retrieving and storing results</a:t>
            </a:r>
          </a:p>
          <a:p>
            <a:r>
              <a:rPr lang="en-US" dirty="0" smtClean="0"/>
              <a:t>VSC clusters</a:t>
            </a:r>
          </a:p>
          <a:p>
            <a:pPr lvl="1"/>
            <a:r>
              <a:rPr lang="en-US" dirty="0" smtClean="0"/>
              <a:t>currently only Hopper and Turing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C414-8FA8-3A46-A15A-107E8D313399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(very) simple job 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82" y="1501775"/>
            <a:ext cx="6667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63520"/>
            <a:ext cx="6629400" cy="410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20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7200" y="5374185"/>
            <a:ext cx="2667000" cy="684000"/>
          </a:xfrm>
          <a:prstGeom prst="wedgeRoundRectCallout">
            <a:avLst>
              <a:gd name="adj1" fmla="val 29563"/>
              <a:gd name="adj2" fmla="val -10364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save the job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script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in a local file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39077" y="5374185"/>
            <a:ext cx="2667000" cy="684000"/>
          </a:xfrm>
          <a:prstGeom prst="wedgeRoundRectCallout">
            <a:avLst>
              <a:gd name="adj1" fmla="val 5751"/>
              <a:gd name="adj2" fmla="val -10364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(save and)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submit the job script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019800" y="5374185"/>
            <a:ext cx="2667000" cy="684000"/>
          </a:xfrm>
          <a:prstGeom prst="wedgeRoundRectCallout">
            <a:avLst>
              <a:gd name="adj1" fmla="val 3725"/>
              <a:gd name="adj2" fmla="val -109573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copy the results if the job is finished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325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67157"/>
            <a:ext cx="8229599" cy="44582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use the </a:t>
            </a:r>
            <a:r>
              <a:rPr lang="en-US" i="1" dirty="0" smtClean="0">
                <a:latin typeface="Avenir Book"/>
                <a:cs typeface="Avenir Book"/>
              </a:rPr>
              <a:t>Retrieve </a:t>
            </a:r>
            <a:r>
              <a:rPr lang="en-US" dirty="0" smtClean="0">
                <a:latin typeface="Avenir Book"/>
                <a:cs typeface="Avenir Book"/>
              </a:rPr>
              <a:t>page to </a:t>
            </a:r>
          </a:p>
          <a:p>
            <a:r>
              <a:rPr lang="en-US" dirty="0" smtClean="0">
                <a:latin typeface="Avenir Book"/>
                <a:cs typeface="Avenir Book"/>
              </a:rPr>
              <a:t>get an overview of your jobs</a:t>
            </a:r>
          </a:p>
          <a:p>
            <a:pPr lvl="1"/>
            <a:r>
              <a:rPr lang="en-US" dirty="0" smtClean="0">
                <a:latin typeface="Avenir Book"/>
                <a:cs typeface="Avenir Book"/>
              </a:rPr>
              <a:t>submitted/running/completed</a:t>
            </a:r>
          </a:p>
          <a:p>
            <a:pPr lvl="1"/>
            <a:r>
              <a:rPr lang="en-US" dirty="0" smtClean="0">
                <a:latin typeface="Avenir Book"/>
                <a:cs typeface="Avenir Book"/>
              </a:rPr>
              <a:t>retrieved </a:t>
            </a:r>
          </a:p>
          <a:p>
            <a:r>
              <a:rPr lang="en-US" dirty="0" smtClean="0">
                <a:latin typeface="Avenir Book"/>
                <a:cs typeface="Avenir Book"/>
              </a:rPr>
              <a:t>retrieve results</a:t>
            </a:r>
          </a:p>
          <a:p>
            <a:r>
              <a:rPr lang="en-US" dirty="0" smtClean="0">
                <a:latin typeface="Avenir Book"/>
                <a:cs typeface="Avenir Book"/>
              </a:rPr>
              <a:t>remove jobs from the retrieve list</a:t>
            </a:r>
          </a:p>
          <a:p>
            <a:pPr lvl="1"/>
            <a:r>
              <a:rPr lang="en-US" dirty="0" smtClean="0">
                <a:latin typeface="Avenir Book"/>
                <a:cs typeface="Avenir Book"/>
              </a:rPr>
              <a:t>the remote folder is not removed</a:t>
            </a:r>
          </a:p>
          <a:p>
            <a:r>
              <a:rPr lang="en-US" dirty="0" smtClean="0">
                <a:latin typeface="Avenir Book"/>
                <a:cs typeface="Avenir Book"/>
              </a:rPr>
              <a:t>add </a:t>
            </a:r>
            <a:r>
              <a:rPr lang="en-US" dirty="0">
                <a:latin typeface="Avenir Book"/>
                <a:cs typeface="Avenir Book"/>
              </a:rPr>
              <a:t>jobs </a:t>
            </a:r>
            <a:r>
              <a:rPr lang="en-US" dirty="0" smtClean="0">
                <a:latin typeface="Avenir Book"/>
                <a:cs typeface="Avenir Book"/>
              </a:rPr>
              <a:t>to </a:t>
            </a:r>
            <a:r>
              <a:rPr lang="en-US" dirty="0">
                <a:latin typeface="Avenir Book"/>
                <a:cs typeface="Avenir Book"/>
              </a:rPr>
              <a:t>the retrieve list</a:t>
            </a:r>
          </a:p>
          <a:p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863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562"/>
          <a:stretch/>
        </p:blipFill>
        <p:spPr>
          <a:xfrm>
            <a:off x="0" y="1174638"/>
            <a:ext cx="9144000" cy="6010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22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08571" y="3023449"/>
            <a:ext cx="5231199" cy="1475371"/>
          </a:xfrm>
          <a:prstGeom prst="wedgeRoundRectCallout">
            <a:avLst>
              <a:gd name="adj1" fmla="val 28043"/>
              <a:gd name="adj2" fmla="val -3056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19800" y="3023448"/>
            <a:ext cx="2667000" cy="664775"/>
          </a:xfrm>
          <a:prstGeom prst="wedgeRoundRectCallout">
            <a:avLst>
              <a:gd name="adj1" fmla="val -68215"/>
              <a:gd name="adj2" fmla="val -8840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overview of submitted jobs and their properties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834045"/>
            <a:ext cx="2667000" cy="664775"/>
          </a:xfrm>
          <a:prstGeom prst="wedgeRoundRectCallout">
            <a:avLst>
              <a:gd name="adj1" fmla="val -20086"/>
              <a:gd name="adj2" fmla="val 86676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status of recently submitted jobs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08571" y="4745879"/>
            <a:ext cx="8014597" cy="1171489"/>
          </a:xfrm>
          <a:prstGeom prst="wedgeRoundRectCallout">
            <a:avLst>
              <a:gd name="adj1" fmla="val 28043"/>
              <a:gd name="adj2" fmla="val -30567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019800" y="6056700"/>
            <a:ext cx="2667000" cy="455107"/>
          </a:xfrm>
          <a:prstGeom prst="wedgeRoundRectCallout">
            <a:avLst>
              <a:gd name="adj1" fmla="val 7778"/>
              <a:gd name="adj2" fmla="val -10997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this job is </a:t>
            </a:r>
            <a:r>
              <a:rPr lang="en-US" sz="1600" dirty="0" smtClean="0">
                <a:solidFill>
                  <a:srgbClr val="800000"/>
                </a:solidFill>
                <a:latin typeface="Avenir Book"/>
              </a:rPr>
              <a:t>C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ompleted and hence ready for retrieval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715560" y="1946440"/>
            <a:ext cx="3971239" cy="431315"/>
          </a:xfrm>
          <a:prstGeom prst="wedgeRoundRectCallout">
            <a:avLst>
              <a:gd name="adj1" fmla="val -137257"/>
              <a:gd name="adj2" fmla="val -29926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of all submitted jobs non is retrieved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3943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28" b="3310"/>
          <a:stretch/>
        </p:blipFill>
        <p:spPr>
          <a:xfrm>
            <a:off x="0" y="1161859"/>
            <a:ext cx="9144000" cy="5748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23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459558"/>
            <a:ext cx="3475080" cy="759344"/>
          </a:xfrm>
          <a:prstGeom prst="wedgeRoundRectCallout">
            <a:avLst>
              <a:gd name="adj1" fmla="val 31131"/>
              <a:gd name="adj2" fmla="val 343434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after hitting the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Retrieve-results-of-submitted-jobs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button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211720" y="3459558"/>
            <a:ext cx="3475080" cy="759344"/>
          </a:xfrm>
          <a:prstGeom prst="wedgeRoundRectCallout">
            <a:avLst>
              <a:gd name="adj1" fmla="val -118507"/>
              <a:gd name="adj2" fmla="val -24724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our job is retrieved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11720" y="4793901"/>
            <a:ext cx="3475080" cy="759344"/>
          </a:xfrm>
          <a:prstGeom prst="wedgeRoundRectCallout">
            <a:avLst>
              <a:gd name="adj1" fmla="val -119674"/>
              <a:gd name="adj2" fmla="val -266819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the results of all finished jobs are retrieved, and the list is now empty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5233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Job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300"/>
            <a:ext cx="9144000" cy="254791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386660" y="4891614"/>
            <a:ext cx="3761274" cy="1201383"/>
          </a:xfrm>
          <a:prstGeom prst="wedgeRoundRectCallout">
            <a:avLst>
              <a:gd name="adj1" fmla="val 50474"/>
              <a:gd name="adj2" fmla="val -217475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after hitting the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Retrieve-results-of-submitted-jobs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venir Book"/>
              </a:rPr>
              <a:t>button  the local job folder has the same structure and contents as he remote job folder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8602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help to improve Launcher</a:t>
            </a:r>
          </a:p>
          <a:p>
            <a:r>
              <a:rPr lang="en-US" sz="2800" dirty="0" smtClean="0"/>
              <a:t>are you missing a feature?</a:t>
            </a:r>
          </a:p>
          <a:p>
            <a:r>
              <a:rPr lang="en-US" sz="2800" dirty="0" smtClean="0"/>
              <a:t>is something impractical?</a:t>
            </a:r>
          </a:p>
          <a:p>
            <a:pPr marL="0" indent="0">
              <a:buNone/>
            </a:pPr>
            <a:r>
              <a:rPr lang="en-US" dirty="0" smtClean="0"/>
              <a:t>suggestions for improvements are welcome,</a:t>
            </a:r>
            <a:r>
              <a:rPr lang="en-US" dirty="0"/>
              <a:t> </a:t>
            </a:r>
            <a:r>
              <a:rPr lang="en-US" dirty="0" smtClean="0"/>
              <a:t>and will be rewarded:</a:t>
            </a:r>
          </a:p>
          <a:p>
            <a:r>
              <a:rPr lang="en-US" sz="2800" dirty="0" smtClean="0"/>
              <a:t>best suggestion every month will get a beer or chocolates</a:t>
            </a:r>
          </a:p>
          <a:p>
            <a:pPr marL="0" indent="0">
              <a:buNone/>
            </a:pPr>
            <a:r>
              <a:rPr lang="en-US" dirty="0" smtClean="0"/>
              <a:t>send suggestions to </a:t>
            </a:r>
          </a:p>
          <a:p>
            <a:r>
              <a:rPr lang="en-US" sz="2800" dirty="0" smtClean="0">
                <a:hlinkClick r:id="rId2"/>
              </a:rPr>
              <a:t>engelbert.tijskens@uantwerpen.be</a:t>
            </a:r>
            <a:r>
              <a:rPr lang="en-US" sz="2800" dirty="0" smtClean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C414-8FA8-3A46-A15A-107E8D313399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Launcher-presentation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12904">
            <a:off x="1181189" y="2758220"/>
            <a:ext cx="1461127" cy="1392764"/>
            <a:chOff x="1010499" y="2799184"/>
            <a:chExt cx="2225831" cy="2184728"/>
          </a:xfrm>
        </p:grpSpPr>
        <p:sp>
          <p:nvSpPr>
            <p:cNvPr id="5" name="Donut 4"/>
            <p:cNvSpPr/>
            <p:nvPr/>
          </p:nvSpPr>
          <p:spPr>
            <a:xfrm>
              <a:off x="1010499" y="2799184"/>
              <a:ext cx="2225831" cy="2184728"/>
            </a:xfrm>
            <a:prstGeom prst="donut">
              <a:avLst>
                <a:gd name="adj" fmla="val 8106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418622" y="2963489"/>
              <a:ext cx="1408049" cy="154251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27" y="2838072"/>
            <a:ext cx="7818000" cy="2502348"/>
          </a:xfrm>
        </p:spPr>
        <p:txBody>
          <a:bodyPr anchor="t">
            <a:normAutofit/>
          </a:bodyPr>
          <a:lstStyle/>
          <a:p>
            <a:r>
              <a:rPr lang="en-US" sz="8000" dirty="0" smtClean="0"/>
              <a:t>L      u n c h e r</a:t>
            </a:r>
          </a:p>
          <a:p>
            <a:r>
              <a:rPr lang="en-US" sz="4400" dirty="0" smtClean="0"/>
              <a:t>installation</a:t>
            </a:r>
          </a:p>
          <a:p>
            <a:endParaRPr lang="en-US" sz="8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28103" y="6211669"/>
            <a:ext cx="3357523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n-lt"/>
                <a:ea typeface="+mj-ea"/>
                <a:cs typeface="Verdana"/>
              </a:defRPr>
            </a:lvl1pPr>
          </a:lstStyle>
          <a:p>
            <a:pPr algn="l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[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engel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]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bert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t</a:t>
            </a:r>
            <a:r>
              <a:rPr lang="en-US" sz="1400" b="0" dirty="0" err="1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ijskens</a:t>
            </a:r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Avenir Book"/>
                <a:cs typeface="Avenir Book"/>
              </a:rPr>
              <a:t>  - may 2015</a:t>
            </a:r>
            <a:endParaRPr lang="en-US" sz="1400" b="0" dirty="0">
              <a:solidFill>
                <a:schemeClr val="bg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0708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hpcuantwerpen</a:t>
            </a:r>
            <a:r>
              <a:rPr lang="en-US" sz="2800" dirty="0"/>
              <a:t>/Launcher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private key for accessing the cluster is in 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your_home_folder</a:t>
            </a:r>
            <a:r>
              <a:rPr lang="en-US" dirty="0" smtClean="0"/>
              <a:t>/.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6B20-FA81-514F-94A0-998683ED6818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8FAF-40E5-4141-B115-F50DDDE403AF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367" t="721" r="1405" b="-2"/>
          <a:stretch/>
        </p:blipFill>
        <p:spPr>
          <a:xfrm>
            <a:off x="579000" y="1429200"/>
            <a:ext cx="5090400" cy="5187600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6704022" y="1715766"/>
            <a:ext cx="1511053" cy="1026759"/>
          </a:xfrm>
          <a:prstGeom prst="wedgeRoundRectCallout">
            <a:avLst>
              <a:gd name="adj1" fmla="val -232810"/>
              <a:gd name="adj2" fmla="val 180968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Book"/>
              </a:rPr>
              <a:t>E</a:t>
            </a:r>
            <a:r>
              <a:rPr lang="en-US" dirty="0" smtClean="0">
                <a:latin typeface="Avenir Book"/>
              </a:rPr>
              <a:t>nter your </a:t>
            </a:r>
            <a:br>
              <a:rPr lang="en-US" dirty="0" smtClean="0">
                <a:latin typeface="Avenir Book"/>
              </a:rPr>
            </a:br>
            <a:r>
              <a:rPr lang="en-US" dirty="0" smtClean="0">
                <a:latin typeface="Avenir Book"/>
              </a:rPr>
              <a:t>VSC user id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0217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steps ...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9" y="0"/>
            <a:ext cx="5234651" cy="685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77562" y="1567156"/>
            <a:ext cx="2945537" cy="35666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resize the Launcher window until everything is visible</a:t>
            </a:r>
          </a:p>
          <a:p>
            <a:pPr marL="0"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sz="2600" dirty="0" smtClean="0">
                <a:latin typeface="Avenir Book"/>
                <a:cs typeface="Avenir Book"/>
              </a:rPr>
              <a:t>(most settings are remembered between sessions)</a:t>
            </a:r>
          </a:p>
          <a:p>
            <a:pPr marL="0" indent="0">
              <a:buNone/>
            </a:pPr>
            <a:endParaRPr lang="en-US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6607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1. Request 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venir Book"/>
                <a:cs typeface="Avenir Book"/>
              </a:rPr>
              <a:t>select the cluster to submit to ...</a:t>
            </a:r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311400"/>
            <a:ext cx="2654300" cy="2235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72494" y="3296431"/>
            <a:ext cx="2107812" cy="986230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56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select the kind of nodes you want to use 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692400"/>
            <a:ext cx="7581900" cy="147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83467" y="2972194"/>
            <a:ext cx="5782980" cy="1040267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793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Request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Avenir Book"/>
                <a:cs typeface="Avenir Book"/>
              </a:rPr>
              <a:t>In the mean time Launcher already connected to Hopper: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0921" b="108"/>
          <a:stretch/>
        </p:blipFill>
        <p:spPr>
          <a:xfrm>
            <a:off x="433249" y="2090400"/>
            <a:ext cx="8253551" cy="3132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56652" y="2688481"/>
            <a:ext cx="3229281" cy="59444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8055" y="4894397"/>
            <a:ext cx="5819740" cy="42853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968" y="5322928"/>
            <a:ext cx="8229599" cy="6830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  <a:cs typeface="Avenir Book"/>
              </a:rPr>
              <a:t>(</a:t>
            </a:r>
            <a:r>
              <a:rPr lang="en-US" sz="2400" dirty="0" smtClean="0">
                <a:latin typeface="Avenir Book"/>
                <a:cs typeface="Avenir Book"/>
              </a:rPr>
              <a:t>If Launcher cannot connect, it will continue with what it knows and store your work locally)</a:t>
            </a:r>
          </a:p>
        </p:txBody>
      </p:sp>
    </p:spTree>
    <p:extLst>
      <p:ext uri="{BB962C8B-B14F-4D97-AF65-F5344CB8AC3E}">
        <p14:creationId xmlns:p14="http://schemas.microsoft.com/office/powerpoint/2010/main" val="259241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953140"/>
            <a:ext cx="75057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R</a:t>
            </a:r>
            <a:r>
              <a:rPr lang="en-US" dirty="0" smtClean="0"/>
              <a:t>equest 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29A7-BBF5-A84F-8C8E-08BE54B3CC62}" type="datetime6">
              <a:rPr lang="en-US" smtClean="0"/>
              <a:t>May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Launcher-presentation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BE4E-F0F4-974B-B603-7347B10BD271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67157"/>
            <a:ext cx="8229599" cy="15671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1pPr>
            <a:lvl2pPr marL="536575" indent="-2682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2pPr>
            <a:lvl3pPr marL="719138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3pPr>
            <a:lvl4pPr marL="903288" indent="-1841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4pPr>
            <a:lvl5pPr marL="1073150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43356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approach 1 (left column):</a:t>
            </a:r>
          </a:p>
          <a:p>
            <a:pPr marL="0" indent="0">
              <a:buNone/>
            </a:pPr>
            <a:r>
              <a:rPr lang="en-US" dirty="0" smtClean="0">
                <a:latin typeface="Avenir Book"/>
                <a:cs typeface="Avenir Book"/>
              </a:rPr>
              <a:t>  request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nodes </a:t>
            </a:r>
            <a:r>
              <a:rPr lang="en-US" dirty="0" smtClean="0">
                <a:latin typeface="Avenir Book"/>
                <a:cs typeface="Avenir Book"/>
              </a:rPr>
              <a:t>and </a:t>
            </a:r>
            <a:r>
              <a:rPr lang="en-US" dirty="0" smtClean="0">
                <a:solidFill>
                  <a:srgbClr val="800000"/>
                </a:solidFill>
                <a:latin typeface="Avenir Book"/>
                <a:cs typeface="Avenir Book"/>
              </a:rPr>
              <a:t>cores per node</a:t>
            </a:r>
            <a:r>
              <a:rPr lang="en-US" dirty="0" smtClean="0">
                <a:latin typeface="Avenir Book"/>
                <a:cs typeface="Avenir Book"/>
              </a:rPr>
              <a:t>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23936" y="3269412"/>
            <a:ext cx="1715975" cy="698241"/>
          </a:xfrm>
          <a:prstGeom prst="roundRect">
            <a:avLst/>
          </a:prstGeom>
          <a:noFill/>
          <a:ln w="254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391004" y="4858964"/>
            <a:ext cx="1927496" cy="1211456"/>
          </a:xfrm>
          <a:prstGeom prst="wedgeRoundRectCallout">
            <a:avLst>
              <a:gd name="adj1" fmla="val -9992"/>
              <a:gd name="adj2" fmla="val -99506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right column is automatically adjusted</a:t>
            </a:r>
            <a:endParaRPr lang="en-US" dirty="0">
              <a:latin typeface="Avenir Book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812800" y="4858964"/>
            <a:ext cx="2457016" cy="1211456"/>
          </a:xfrm>
          <a:prstGeom prst="wedgeRoundRectCallout">
            <a:avLst>
              <a:gd name="adj1" fmla="val 40941"/>
              <a:gd name="adj2" fmla="val -84525"/>
              <a:gd name="adj3" fmla="val 16667"/>
            </a:avLst>
          </a:prstGeom>
          <a:noFill/>
          <a:ln w="25400">
            <a:solidFill>
              <a:srgbClr val="6C042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venir Book"/>
              </a:rPr>
              <a:t>avoid that the resource manager gives you 2x10 cores on a </a:t>
            </a:r>
            <a:r>
              <a:rPr lang="en-US" i="1" dirty="0" smtClean="0">
                <a:latin typeface="Avenir Book"/>
              </a:rPr>
              <a:t>single </a:t>
            </a:r>
            <a:r>
              <a:rPr lang="en-US" dirty="0" smtClean="0">
                <a:latin typeface="Avenir Book"/>
              </a:rPr>
              <a:t>node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0810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19551</TotalTime>
  <Words>941</Words>
  <Application>Microsoft Macintosh PowerPoint</Application>
  <PresentationFormat>On-screen Show (4:3)</PresentationFormat>
  <Paragraphs>200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First steps</vt:lpstr>
      <vt:lpstr>First steps ...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1. Request resources</vt:lpstr>
      <vt:lpstr>2. I/O destinations</vt:lpstr>
      <vt:lpstr>2. I/O destinations</vt:lpstr>
      <vt:lpstr>2. I/O destinations</vt:lpstr>
      <vt:lpstr>2. I/O destinations</vt:lpstr>
      <vt:lpstr>3. Adding commands and modules</vt:lpstr>
      <vt:lpstr>a (very) simple job script</vt:lpstr>
      <vt:lpstr>4. job management</vt:lpstr>
      <vt:lpstr>4. Job management</vt:lpstr>
      <vt:lpstr>4. Job management</vt:lpstr>
      <vt:lpstr>4. Job management</vt:lpstr>
      <vt:lpstr>4. Job management</vt:lpstr>
      <vt:lpstr>PowerPoint Presentation</vt:lpstr>
      <vt:lpstr>PowerPoint Presentation</vt:lpstr>
      <vt:lpstr>installation instructions</vt:lpstr>
    </vt:vector>
  </TitlesOfParts>
  <Company>uantwerpen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412</cp:revision>
  <dcterms:created xsi:type="dcterms:W3CDTF">2015-03-11T12:09:09Z</dcterms:created>
  <dcterms:modified xsi:type="dcterms:W3CDTF">2015-05-27T11:38:33Z</dcterms:modified>
</cp:coreProperties>
</file>