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03" r:id="rId3"/>
    <p:sldId id="305" r:id="rId4"/>
    <p:sldId id="304" r:id="rId5"/>
    <p:sldId id="319" r:id="rId6"/>
    <p:sldId id="308" r:id="rId7"/>
    <p:sldId id="309" r:id="rId8"/>
    <p:sldId id="320" r:id="rId9"/>
    <p:sldId id="310" r:id="rId10"/>
    <p:sldId id="312" r:id="rId11"/>
    <p:sldId id="321" r:id="rId12"/>
    <p:sldId id="322" r:id="rId13"/>
    <p:sldId id="323" r:id="rId14"/>
    <p:sldId id="311" r:id="rId15"/>
    <p:sldId id="314" r:id="rId16"/>
    <p:sldId id="316" r:id="rId17"/>
    <p:sldId id="315" r:id="rId18"/>
    <p:sldId id="317" r:id="rId19"/>
    <p:sldId id="31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C0424"/>
    <a:srgbClr val="098CEC"/>
    <a:srgbClr val="043356"/>
    <a:srgbClr val="2366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96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85826-3BA1-4E4F-B00E-6F5A52028E75}" type="datetimeFigureOut">
              <a:rPr lang="en-US" smtClean="0"/>
              <a:t>18/05/15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C6DD5-0AD2-6C4A-86B3-0C0F92B5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661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E598A-AE60-9043-A173-FEB8DB03713D}" type="datetimeFigureOut">
              <a:rPr lang="en-US" smtClean="0"/>
              <a:t>18/05/15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5505D-551D-A24A-B8E4-57A9E065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94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microsoft.com/office/2007/relationships/hdphoto" Target="../media/hdphoto3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microsoft.com/office/2007/relationships/hdphoto" Target="../media/hdphoto3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143000" y="0"/>
            <a:ext cx="10368000" cy="6912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927" y="2162572"/>
            <a:ext cx="7818000" cy="2502348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rgbClr val="FFFFFF"/>
                </a:solidFill>
                <a:latin typeface="+mn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 smtClean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/>
          <a:srcRect t="38139" b="36008"/>
          <a:stretch/>
        </p:blipFill>
        <p:spPr>
          <a:xfrm>
            <a:off x="7906642" y="6456890"/>
            <a:ext cx="1237358" cy="401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008082" y="6456890"/>
            <a:ext cx="8985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22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426-03A9-2E4F-8DBF-430E48193A64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0C99-8AD1-A245-AEFA-699D6A98F9DC}" type="datetime6">
              <a:rPr lang="en-US" smtClean="0"/>
              <a:t>May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34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0304-8201-5C4C-BC7B-2853D7DB5F7A}" type="datetime6">
              <a:rPr lang="en-US" smtClean="0"/>
              <a:t>May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77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1595-5EA5-3F4F-8713-B9E9926D1292}" type="datetime6">
              <a:rPr lang="en-US" smtClean="0"/>
              <a:t>May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86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ECD9-C418-2846-83E2-2297A95DA862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98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A115-7D9F-7D4D-BDDB-0220F4CAE852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8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E400-58BC-EB48-990B-EEBA737D2A3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Launcher-presentation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17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143000" y="0"/>
            <a:ext cx="10368000" cy="691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8000"/>
                    </a14:imgEffect>
                  </a14:imgLayer>
                </a14:imgProps>
              </a:ext>
            </a:extLst>
          </a:blip>
          <a:srcRect b="79490"/>
          <a:stretch/>
        </p:blipFill>
        <p:spPr>
          <a:xfrm>
            <a:off x="-1143000" y="0"/>
            <a:ext cx="10368000" cy="14176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8000"/>
                    </a14:imgEffect>
                  </a14:imgLayer>
                </a14:imgProps>
              </a:ext>
            </a:extLst>
          </a:blip>
          <a:srcRect t="88630"/>
          <a:stretch/>
        </p:blipFill>
        <p:spPr>
          <a:xfrm>
            <a:off x="-1143000" y="6126163"/>
            <a:ext cx="10368000" cy="785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99999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>
          <a:xfrm rot="1440000">
            <a:off x="457201" y="261129"/>
            <a:ext cx="899999" cy="899999"/>
            <a:chOff x="1010499" y="2799184"/>
            <a:chExt cx="2225831" cy="2184728"/>
          </a:xfrm>
        </p:grpSpPr>
        <p:sp>
          <p:nvSpPr>
            <p:cNvPr id="12" name="Donut 11"/>
            <p:cNvSpPr/>
            <p:nvPr/>
          </p:nvSpPr>
          <p:spPr>
            <a:xfrm>
              <a:off x="1010499" y="2799184"/>
              <a:ext cx="2225831" cy="2184728"/>
            </a:xfrm>
            <a:prstGeom prst="donut">
              <a:avLst>
                <a:gd name="adj" fmla="val 8106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1418622" y="2963489"/>
              <a:ext cx="1408049" cy="1542514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203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143000" y="0"/>
            <a:ext cx="10368000" cy="691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8000"/>
                    </a14:imgEffect>
                  </a14:imgLayer>
                </a14:imgProps>
              </a:ext>
            </a:extLst>
          </a:blip>
          <a:srcRect b="79490"/>
          <a:stretch/>
        </p:blipFill>
        <p:spPr>
          <a:xfrm>
            <a:off x="-1143000" y="0"/>
            <a:ext cx="10368000" cy="14176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8000"/>
                    </a14:imgEffect>
                  </a14:imgLayer>
                </a14:imgProps>
              </a:ext>
            </a:extLst>
          </a:blip>
          <a:srcRect t="88630"/>
          <a:stretch/>
        </p:blipFill>
        <p:spPr>
          <a:xfrm>
            <a:off x="-1143000" y="6126163"/>
            <a:ext cx="10368000" cy="785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99999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>
          <a:xfrm rot="1440000">
            <a:off x="457201" y="261129"/>
            <a:ext cx="899999" cy="899999"/>
            <a:chOff x="1010499" y="2799184"/>
            <a:chExt cx="2225831" cy="2184728"/>
          </a:xfrm>
        </p:grpSpPr>
        <p:sp>
          <p:nvSpPr>
            <p:cNvPr id="12" name="Donut 11"/>
            <p:cNvSpPr/>
            <p:nvPr/>
          </p:nvSpPr>
          <p:spPr>
            <a:xfrm>
              <a:off x="1010499" y="2799184"/>
              <a:ext cx="2225831" cy="2184728"/>
            </a:xfrm>
            <a:prstGeom prst="donut">
              <a:avLst>
                <a:gd name="adj" fmla="val 8106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1418622" y="2963489"/>
              <a:ext cx="1408049" cy="1542514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9426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2444"/>
            <a:ext cx="8229600" cy="50537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4C66-D44B-AB48-8500-DEFA05AB7E8A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4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58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8966"/>
            <a:ext cx="8229600" cy="4557197"/>
          </a:xfrm>
        </p:spPr>
        <p:txBody>
          <a:bodyPr/>
          <a:lstStyle>
            <a:lvl1pPr marL="0" indent="0">
              <a:buNone/>
              <a:defRPr>
                <a:latin typeface="Menlo Regular"/>
                <a:cs typeface="Menlo Regular"/>
              </a:defRPr>
            </a:lvl1pPr>
            <a:lvl2pPr marL="268287" indent="0">
              <a:buNone/>
              <a:defRPr>
                <a:latin typeface="Menlo Regular"/>
                <a:cs typeface="Menlo Regular"/>
              </a:defRPr>
            </a:lvl2pPr>
            <a:lvl3pPr marL="536575" indent="0">
              <a:buNone/>
              <a:defRPr>
                <a:latin typeface="Menlo Regular"/>
                <a:cs typeface="Menlo Regular"/>
              </a:defRPr>
            </a:lvl3pPr>
            <a:lvl4pPr marL="719138" indent="0">
              <a:buNone/>
              <a:defRPr>
                <a:latin typeface="Menlo Regular"/>
                <a:cs typeface="Menlo Regular"/>
              </a:defRPr>
            </a:lvl4pPr>
            <a:lvl5pPr marL="903287" indent="0">
              <a:buNone/>
              <a:defRPr>
                <a:latin typeface="Menlo Regular"/>
                <a:cs typeface="Menl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D54C-3E92-BD48-B944-F095E458796F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84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3667-AD6C-5B46-9506-241CA14E2E1C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72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260C-F52A-AD4F-AD64-E5A51CBC2039}" type="datetime6">
              <a:rPr lang="en-US" smtClean="0"/>
              <a:t>May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438138"/>
            <a:ext cx="9144000" cy="745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64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74CF-7C1C-F643-B000-85193EAA6FF2}" type="datetime6">
              <a:rPr lang="en-US" smtClean="0"/>
              <a:t>May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3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4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4E8844E-701B-B64F-988C-97530DE251A2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Launcher-presentation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F70BE4E-F0F4-974B-B603-7347B10BD27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>
            <a:grpSpLocks noChangeAspect="1"/>
          </p:cNvGrpSpPr>
          <p:nvPr userDrawn="1"/>
        </p:nvGrpSpPr>
        <p:grpSpPr>
          <a:xfrm rot="1440000">
            <a:off x="456529" y="271234"/>
            <a:ext cx="1044000" cy="1043999"/>
            <a:chOff x="1010499" y="2799184"/>
            <a:chExt cx="2225831" cy="2184728"/>
          </a:xfrm>
        </p:grpSpPr>
        <p:sp>
          <p:nvSpPr>
            <p:cNvPr id="15" name="Donut 14"/>
            <p:cNvSpPr/>
            <p:nvPr/>
          </p:nvSpPr>
          <p:spPr>
            <a:xfrm>
              <a:off x="1010499" y="2799184"/>
              <a:ext cx="2225831" cy="2184728"/>
            </a:xfrm>
            <a:prstGeom prst="donut">
              <a:avLst>
                <a:gd name="adj" fmla="val 8106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1418622" y="2963489"/>
              <a:ext cx="1408049" cy="1542514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56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3" r:id="rId4"/>
    <p:sldLayoutId id="2147483660" r:id="rId5"/>
    <p:sldLayoutId id="2147483661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r" defTabSz="457200" rtl="0" eaLnBrk="1" latinLnBrk="0" hangingPunct="1">
        <a:spcBef>
          <a:spcPct val="0"/>
        </a:spcBef>
        <a:buNone/>
        <a:defRPr sz="3600" b="1" kern="1200">
          <a:solidFill>
            <a:srgbClr val="7F7F7F"/>
          </a:solidFill>
          <a:latin typeface="Avenir Book"/>
          <a:ea typeface="+mj-ea"/>
          <a:cs typeface="Avenir Book"/>
        </a:defRPr>
      </a:lvl1pPr>
    </p:titleStyle>
    <p:bodyStyle>
      <a:lvl1pPr marL="268288" indent="-268288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43356"/>
          </a:solidFill>
          <a:latin typeface="Avenir Book"/>
          <a:ea typeface="+mn-ea"/>
          <a:cs typeface="Avenir Book"/>
        </a:defRPr>
      </a:lvl1pPr>
      <a:lvl2pPr marL="536575" indent="-268288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043356"/>
          </a:solidFill>
          <a:latin typeface="Avenir Book"/>
          <a:ea typeface="+mn-ea"/>
          <a:cs typeface="Avenir Book"/>
        </a:defRPr>
      </a:lvl2pPr>
      <a:lvl3pPr marL="719138" indent="-182563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43356"/>
          </a:solidFill>
          <a:latin typeface="Avenir Book"/>
          <a:ea typeface="+mn-ea"/>
          <a:cs typeface="Avenir Book"/>
        </a:defRPr>
      </a:lvl3pPr>
      <a:lvl4pPr marL="903288" indent="-1841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43356"/>
          </a:solidFill>
          <a:latin typeface="Avenir Book"/>
          <a:ea typeface="+mn-ea"/>
          <a:cs typeface="Avenir Book"/>
        </a:defRPr>
      </a:lvl4pPr>
      <a:lvl5pPr marL="1073150" indent="-169863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43356"/>
          </a:solidFill>
          <a:latin typeface="Avenir Book"/>
          <a:ea typeface="+mn-ea"/>
          <a:cs typeface="Avenir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1412904">
            <a:off x="1181189" y="2758220"/>
            <a:ext cx="1461127" cy="1392764"/>
            <a:chOff x="1010499" y="2799184"/>
            <a:chExt cx="2225831" cy="2184728"/>
          </a:xfrm>
        </p:grpSpPr>
        <p:sp>
          <p:nvSpPr>
            <p:cNvPr id="5" name="Donut 4"/>
            <p:cNvSpPr/>
            <p:nvPr/>
          </p:nvSpPr>
          <p:spPr>
            <a:xfrm>
              <a:off x="1010499" y="2799184"/>
              <a:ext cx="2225831" cy="2184728"/>
            </a:xfrm>
            <a:prstGeom prst="donut">
              <a:avLst>
                <a:gd name="adj" fmla="val 8106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1418622" y="2963489"/>
              <a:ext cx="1408049" cy="1542514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L      u n c h e r</a:t>
            </a:r>
            <a:endParaRPr lang="en-US" sz="8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128103" y="6211669"/>
            <a:ext cx="3357523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n-lt"/>
                <a:ea typeface="+mj-ea"/>
                <a:cs typeface="Verdana"/>
              </a:defRPr>
            </a:lvl1pPr>
          </a:lstStyle>
          <a:p>
            <a:pPr algn="l"/>
            <a:r>
              <a:rPr lang="en-US" sz="1400" b="0" dirty="0" smtClean="0">
                <a:solidFill>
                  <a:schemeClr val="bg1">
                    <a:lumMod val="85000"/>
                  </a:schemeClr>
                </a:solidFill>
                <a:latin typeface="Avenir Book"/>
                <a:cs typeface="Avenir Book"/>
              </a:rPr>
              <a:t>[</a:t>
            </a:r>
            <a:r>
              <a:rPr lang="en-US" sz="1400" b="0" dirty="0" err="1" smtClean="0">
                <a:solidFill>
                  <a:schemeClr val="bg1">
                    <a:lumMod val="85000"/>
                  </a:schemeClr>
                </a:solidFill>
                <a:latin typeface="Avenir Book"/>
                <a:cs typeface="Avenir Book"/>
              </a:rPr>
              <a:t>engel</a:t>
            </a:r>
            <a:r>
              <a:rPr lang="en-US" sz="1400" b="0" dirty="0" smtClean="0">
                <a:solidFill>
                  <a:schemeClr val="bg1">
                    <a:lumMod val="85000"/>
                  </a:schemeClr>
                </a:solidFill>
                <a:latin typeface="Avenir Book"/>
                <a:cs typeface="Avenir Book"/>
              </a:rPr>
              <a:t>]</a:t>
            </a:r>
            <a:r>
              <a:rPr lang="en-US" sz="1400" b="0" dirty="0" err="1" smtClean="0">
                <a:solidFill>
                  <a:schemeClr val="bg1">
                    <a:lumMod val="85000"/>
                  </a:schemeClr>
                </a:solidFill>
                <a:latin typeface="Avenir Book"/>
                <a:cs typeface="Avenir Book"/>
              </a:rPr>
              <a:t>bert</a:t>
            </a:r>
            <a:r>
              <a:rPr lang="en-US" sz="1400" b="0" dirty="0" smtClean="0">
                <a:solidFill>
                  <a:schemeClr val="bg1">
                    <a:lumMod val="8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Avenir Book"/>
                <a:cs typeface="Avenir Book"/>
              </a:rPr>
              <a:t>t</a:t>
            </a:r>
            <a:r>
              <a:rPr lang="en-US" sz="1400" b="0" dirty="0" err="1" smtClean="0">
                <a:solidFill>
                  <a:schemeClr val="bg1">
                    <a:lumMod val="85000"/>
                  </a:schemeClr>
                </a:solidFill>
                <a:latin typeface="Avenir Book"/>
                <a:cs typeface="Avenir Book"/>
              </a:rPr>
              <a:t>ijskens</a:t>
            </a:r>
            <a:r>
              <a:rPr lang="en-US" sz="1400" b="0" dirty="0" smtClean="0">
                <a:solidFill>
                  <a:schemeClr val="bg1">
                    <a:lumMod val="85000"/>
                  </a:schemeClr>
                </a:solidFill>
                <a:latin typeface="Avenir Book"/>
                <a:cs typeface="Avenir Book"/>
              </a:rPr>
              <a:t>  - may 2015</a:t>
            </a:r>
            <a:endParaRPr lang="en-US" sz="1400" b="0" dirty="0">
              <a:solidFill>
                <a:schemeClr val="bg1">
                  <a:lumMod val="85000"/>
                </a:schemeClr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90781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488" r="440"/>
          <a:stretch/>
        </p:blipFill>
        <p:spPr>
          <a:xfrm>
            <a:off x="774000" y="2818038"/>
            <a:ext cx="7599600" cy="160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Request resources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157"/>
            <a:ext cx="8229599" cy="45528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approach 2 (right column):</a:t>
            </a:r>
          </a:p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  requesting </a:t>
            </a:r>
            <a:r>
              <a:rPr lang="en-US" dirty="0" smtClean="0">
                <a:solidFill>
                  <a:srgbClr val="800000"/>
                </a:solidFill>
                <a:latin typeface="Avenir Book"/>
                <a:cs typeface="Avenir Book"/>
              </a:rPr>
              <a:t>cores</a:t>
            </a:r>
            <a:r>
              <a:rPr lang="en-US" dirty="0" smtClean="0">
                <a:latin typeface="Avenir Book"/>
                <a:cs typeface="Avenir Book"/>
              </a:rPr>
              <a:t> and </a:t>
            </a:r>
            <a:r>
              <a:rPr lang="en-US" dirty="0" smtClean="0">
                <a:solidFill>
                  <a:srgbClr val="800000"/>
                </a:solidFill>
                <a:latin typeface="Avenir Book"/>
                <a:cs typeface="Avenir Book"/>
              </a:rPr>
              <a:t>memory per core</a:t>
            </a:r>
          </a:p>
          <a:p>
            <a:r>
              <a:rPr lang="en-US" sz="2400" dirty="0" smtClean="0">
                <a:latin typeface="Avenir Book"/>
                <a:cs typeface="Avenir Book"/>
              </a:rPr>
              <a:t>say, I need </a:t>
            </a:r>
            <a:r>
              <a:rPr lang="en-US" sz="2400" dirty="0" smtClean="0">
                <a:solidFill>
                  <a:srgbClr val="800000"/>
                </a:solidFill>
                <a:latin typeface="Avenir Book"/>
                <a:cs typeface="Avenir Book"/>
              </a:rPr>
              <a:t>30</a:t>
            </a:r>
            <a:r>
              <a:rPr lang="en-US" sz="2400" dirty="0" smtClean="0">
                <a:latin typeface="Avenir Book"/>
                <a:cs typeface="Avenir Book"/>
              </a:rPr>
              <a:t> cores with at least </a:t>
            </a:r>
            <a:r>
              <a:rPr lang="en-US" sz="2400" dirty="0" smtClean="0">
                <a:solidFill>
                  <a:srgbClr val="800000"/>
                </a:solidFill>
                <a:latin typeface="Avenir Book"/>
                <a:cs typeface="Avenir Book"/>
              </a:rPr>
              <a:t>6 GB </a:t>
            </a:r>
            <a:r>
              <a:rPr lang="en-US" sz="2400" dirty="0" smtClean="0">
                <a:latin typeface="Avenir Book"/>
                <a:cs typeface="Avenir Book"/>
              </a:rPr>
              <a:t>per core</a:t>
            </a:r>
          </a:p>
          <a:p>
            <a:endParaRPr lang="en-US" sz="2400" dirty="0">
              <a:latin typeface="Avenir Book"/>
              <a:cs typeface="Avenir Book"/>
            </a:endParaRPr>
          </a:p>
          <a:p>
            <a:endParaRPr lang="en-US" sz="2400" dirty="0" smtClean="0">
              <a:latin typeface="Avenir Book"/>
              <a:cs typeface="Avenir Book"/>
            </a:endParaRPr>
          </a:p>
          <a:p>
            <a:endParaRPr lang="en-US" sz="2400" dirty="0">
              <a:latin typeface="Avenir Book"/>
              <a:cs typeface="Avenir Book"/>
            </a:endParaRPr>
          </a:p>
          <a:p>
            <a:endParaRPr lang="en-US" sz="2400" dirty="0" smtClean="0">
              <a:latin typeface="Avenir Book"/>
              <a:cs typeface="Avenir Book"/>
            </a:endParaRPr>
          </a:p>
          <a:p>
            <a:endParaRPr lang="en-US" sz="2400" dirty="0">
              <a:latin typeface="Avenir Book"/>
              <a:cs typeface="Avenir Book"/>
            </a:endParaRPr>
          </a:p>
          <a:p>
            <a:endParaRPr lang="en-US" sz="2400" dirty="0" smtClean="0">
              <a:latin typeface="Avenir Book"/>
              <a:cs typeface="Avenir Book"/>
            </a:endParaRPr>
          </a:p>
          <a:p>
            <a:endParaRPr lang="en-US" sz="2400" dirty="0">
              <a:latin typeface="Avenir Book"/>
              <a:cs typeface="Avenir Book"/>
            </a:endParaRPr>
          </a:p>
          <a:p>
            <a:r>
              <a:rPr lang="en-US" sz="2400" dirty="0" smtClean="0">
                <a:latin typeface="Avenir Book"/>
                <a:cs typeface="Avenir Book"/>
              </a:rPr>
              <a:t>Launcher tries to satisfy your request, treating all nodes in the same way, providing at least what your ask for, and possibly more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812800" y="4629294"/>
            <a:ext cx="2605644" cy="450455"/>
          </a:xfrm>
          <a:prstGeom prst="wedgeRoundRectCallout">
            <a:avLst>
              <a:gd name="adj1" fmla="val 174209"/>
              <a:gd name="adj2" fmla="val -174501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venir Book"/>
              </a:rPr>
              <a:t>automatically adjusted</a:t>
            </a:r>
            <a:endParaRPr lang="en-US" dirty="0">
              <a:latin typeface="Avenir Book"/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812800" y="4629294"/>
            <a:ext cx="2605644" cy="450455"/>
          </a:xfrm>
          <a:prstGeom prst="wedgeRoundRectCallout">
            <a:avLst>
              <a:gd name="adj1" fmla="val 173691"/>
              <a:gd name="adj2" fmla="val -255478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Avenir Book"/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812800" y="4629294"/>
            <a:ext cx="2605644" cy="450455"/>
          </a:xfrm>
          <a:prstGeom prst="wedgeRoundRectCallout">
            <a:avLst>
              <a:gd name="adj1" fmla="val 34200"/>
              <a:gd name="adj2" fmla="val -321461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Avenir Book"/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6890934" y="4484290"/>
            <a:ext cx="1482665" cy="595459"/>
          </a:xfrm>
          <a:prstGeom prst="wedgeRoundRectCallout">
            <a:avLst>
              <a:gd name="adj1" fmla="val -42986"/>
              <a:gd name="adj2" fmla="val -173800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venir Book"/>
              </a:rPr>
              <a:t>not enough memory ...</a:t>
            </a:r>
            <a:endParaRPr lang="en-US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92239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Request resources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157"/>
            <a:ext cx="8229599" cy="14320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approach 2 (right column):</a:t>
            </a:r>
          </a:p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  requesting </a:t>
            </a:r>
            <a:r>
              <a:rPr lang="en-US" dirty="0" smtClean="0">
                <a:solidFill>
                  <a:srgbClr val="800000"/>
                </a:solidFill>
                <a:latin typeface="Avenir Book"/>
                <a:cs typeface="Avenir Book"/>
              </a:rPr>
              <a:t>cores</a:t>
            </a:r>
            <a:r>
              <a:rPr lang="en-US" dirty="0" smtClean="0">
                <a:latin typeface="Avenir Book"/>
                <a:cs typeface="Avenir Book"/>
              </a:rPr>
              <a:t> and </a:t>
            </a:r>
            <a:r>
              <a:rPr lang="en-US" dirty="0" smtClean="0">
                <a:solidFill>
                  <a:srgbClr val="800000"/>
                </a:solidFill>
                <a:latin typeface="Avenir Book"/>
                <a:cs typeface="Avenir Book"/>
              </a:rPr>
              <a:t>memory per core</a:t>
            </a:r>
          </a:p>
          <a:p>
            <a:r>
              <a:rPr lang="en-US" sz="2400" dirty="0" smtClean="0">
                <a:latin typeface="Avenir Book"/>
                <a:cs typeface="Avenir Book"/>
              </a:rPr>
              <a:t>let’s request </a:t>
            </a:r>
            <a:r>
              <a:rPr lang="en-US" sz="2400" dirty="0" smtClean="0">
                <a:solidFill>
                  <a:srgbClr val="800000"/>
                </a:solidFill>
                <a:latin typeface="Avenir Book"/>
                <a:cs typeface="Avenir Book"/>
              </a:rPr>
              <a:t>6 GB </a:t>
            </a:r>
            <a:r>
              <a:rPr lang="en-US" sz="2400" dirty="0" smtClean="0">
                <a:latin typeface="Avenir Book"/>
                <a:cs typeface="Avenir Book"/>
              </a:rPr>
              <a:t>per core:</a:t>
            </a:r>
          </a:p>
          <a:p>
            <a:endParaRPr lang="en-US" sz="2400" dirty="0">
              <a:latin typeface="Avenir Book"/>
              <a:cs typeface="Avenir Book"/>
            </a:endParaRPr>
          </a:p>
          <a:p>
            <a:endParaRPr lang="en-US" sz="2400" dirty="0" smtClean="0">
              <a:latin typeface="Avenir Book"/>
              <a:cs typeface="Avenir Book"/>
            </a:endParaRPr>
          </a:p>
          <a:p>
            <a:endParaRPr lang="en-US" sz="2400" dirty="0">
              <a:latin typeface="Avenir Book"/>
              <a:cs typeface="Avenir Book"/>
            </a:endParaRPr>
          </a:p>
          <a:p>
            <a:endParaRPr lang="en-US" sz="2400" dirty="0" smtClean="0">
              <a:latin typeface="Avenir Book"/>
              <a:cs typeface="Avenir Book"/>
            </a:endParaRPr>
          </a:p>
          <a:p>
            <a:endParaRPr lang="en-US" sz="2400" dirty="0">
              <a:latin typeface="Avenir Book"/>
              <a:cs typeface="Avenir Book"/>
            </a:endParaRPr>
          </a:p>
          <a:p>
            <a:endParaRPr lang="en-US" sz="2400" dirty="0" smtClean="0">
              <a:latin typeface="Avenir Book"/>
              <a:cs typeface="Avenir Book"/>
            </a:endParaRPr>
          </a:p>
          <a:p>
            <a:endParaRPr lang="en-US" sz="2400" dirty="0">
              <a:latin typeface="Avenir Book"/>
              <a:cs typeface="Avenir Book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3114094"/>
            <a:ext cx="7645400" cy="165100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6607249" y="3715241"/>
            <a:ext cx="1621340" cy="472851"/>
          </a:xfrm>
          <a:prstGeom prst="roundRect">
            <a:avLst/>
          </a:prstGeom>
          <a:noFill/>
          <a:ln w="254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82038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931" r="463" b="6456"/>
          <a:stretch/>
        </p:blipFill>
        <p:spPr>
          <a:xfrm>
            <a:off x="777600" y="2900720"/>
            <a:ext cx="7588800" cy="154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Request resources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157"/>
            <a:ext cx="8229599" cy="42961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approach 2 (right column):</a:t>
            </a:r>
          </a:p>
          <a:p>
            <a:r>
              <a:rPr lang="en-US" sz="2400" dirty="0" smtClean="0">
                <a:latin typeface="Avenir Book"/>
                <a:cs typeface="Avenir Book"/>
              </a:rPr>
              <a:t>you get </a:t>
            </a:r>
            <a:r>
              <a:rPr lang="en-US" sz="2400" dirty="0" smtClean="0">
                <a:solidFill>
                  <a:srgbClr val="800000"/>
                </a:solidFill>
                <a:latin typeface="Avenir Book"/>
                <a:cs typeface="Avenir Book"/>
              </a:rPr>
              <a:t>36</a:t>
            </a:r>
            <a:r>
              <a:rPr lang="en-US" sz="2400" dirty="0" smtClean="0">
                <a:latin typeface="Avenir Book"/>
                <a:cs typeface="Avenir Book"/>
              </a:rPr>
              <a:t> cores = </a:t>
            </a:r>
            <a:r>
              <a:rPr lang="en-US" sz="2400" dirty="0" smtClean="0">
                <a:solidFill>
                  <a:srgbClr val="800000"/>
                </a:solidFill>
                <a:latin typeface="Avenir Book"/>
                <a:cs typeface="Avenir Book"/>
              </a:rPr>
              <a:t>4</a:t>
            </a:r>
            <a:r>
              <a:rPr lang="en-US" sz="2400" dirty="0" smtClean="0">
                <a:latin typeface="Avenir Book"/>
                <a:cs typeface="Avenir Book"/>
              </a:rPr>
              <a:t> nodes x </a:t>
            </a:r>
            <a:r>
              <a:rPr lang="en-US" sz="2400" dirty="0" smtClean="0">
                <a:solidFill>
                  <a:srgbClr val="800000"/>
                </a:solidFill>
                <a:latin typeface="Avenir Book"/>
                <a:cs typeface="Avenir Book"/>
              </a:rPr>
              <a:t>9</a:t>
            </a:r>
            <a:r>
              <a:rPr lang="en-US" sz="2400" dirty="0" smtClean="0">
                <a:latin typeface="Avenir Book"/>
                <a:cs typeface="Avenir Book"/>
              </a:rPr>
              <a:t> cores/node with at least </a:t>
            </a:r>
            <a:r>
              <a:rPr lang="en-US" sz="2400" dirty="0" smtClean="0">
                <a:solidFill>
                  <a:srgbClr val="800000"/>
                </a:solidFill>
                <a:latin typeface="Avenir Book"/>
                <a:cs typeface="Avenir Book"/>
              </a:rPr>
              <a:t>6.444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Avenir Book"/>
                <a:cs typeface="Avenir Book"/>
              </a:rPr>
              <a:t>GB </a:t>
            </a:r>
            <a:r>
              <a:rPr lang="en-US" sz="2400" dirty="0" smtClean="0">
                <a:latin typeface="Avenir Book"/>
                <a:cs typeface="Avenir Book"/>
              </a:rPr>
              <a:t>per core</a:t>
            </a:r>
            <a:endParaRPr lang="en-US" sz="2400" dirty="0">
              <a:latin typeface="Avenir Book"/>
              <a:cs typeface="Avenir Book"/>
            </a:endParaRPr>
          </a:p>
          <a:p>
            <a:endParaRPr lang="en-US" sz="2400" dirty="0" smtClean="0">
              <a:latin typeface="Avenir Book"/>
              <a:cs typeface="Avenir Book"/>
            </a:endParaRPr>
          </a:p>
          <a:p>
            <a:endParaRPr lang="en-US" sz="2400" dirty="0">
              <a:latin typeface="Avenir Book"/>
              <a:cs typeface="Avenir Book"/>
            </a:endParaRPr>
          </a:p>
          <a:p>
            <a:endParaRPr lang="en-US" sz="2400" dirty="0" smtClean="0">
              <a:latin typeface="Avenir Book"/>
              <a:cs typeface="Avenir Book"/>
            </a:endParaRPr>
          </a:p>
          <a:p>
            <a:endParaRPr lang="en-US" sz="2400" dirty="0" smtClean="0">
              <a:latin typeface="Avenir Book"/>
              <a:cs typeface="Avenir Book"/>
            </a:endParaRPr>
          </a:p>
          <a:p>
            <a:pPr marL="0" indent="0">
              <a:buNone/>
            </a:pPr>
            <a:endParaRPr lang="en-US" sz="2400" dirty="0">
              <a:latin typeface="Avenir Book"/>
              <a:cs typeface="Avenir Book"/>
            </a:endParaRPr>
          </a:p>
          <a:p>
            <a:r>
              <a:rPr lang="en-US" sz="2400" dirty="0" smtClean="0">
                <a:latin typeface="Avenir Book"/>
                <a:cs typeface="Avenir Book"/>
              </a:rPr>
              <a:t>Launcher tries to satisfy your request, treating all nodes in the same way, providing at least what your ask for, and possibly more</a:t>
            </a:r>
          </a:p>
        </p:txBody>
      </p:sp>
    </p:spTree>
    <p:extLst>
      <p:ext uri="{BB962C8B-B14F-4D97-AF65-F5344CB8AC3E}">
        <p14:creationId xmlns:p14="http://schemas.microsoft.com/office/powerpoint/2010/main" val="28320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Request resources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157"/>
            <a:ext cx="8229599" cy="42961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if you need much more memory per core, make a resource request for Hopper-fat-nodes (250 GB/node)</a:t>
            </a:r>
          </a:p>
        </p:txBody>
      </p:sp>
    </p:spTree>
    <p:extLst>
      <p:ext uri="{BB962C8B-B14F-4D97-AF65-F5344CB8AC3E}">
        <p14:creationId xmlns:p14="http://schemas.microsoft.com/office/powerpoint/2010/main" val="1744368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Request resources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157"/>
            <a:ext cx="8229599" cy="15671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select the wall time</a:t>
            </a:r>
            <a:br>
              <a:rPr lang="en-US" dirty="0" smtClean="0">
                <a:latin typeface="Avenir Book"/>
                <a:cs typeface="Avenir Book"/>
              </a:rPr>
            </a:br>
            <a:r>
              <a:rPr lang="en-US" dirty="0" smtClean="0">
                <a:latin typeface="Avenir Book"/>
                <a:cs typeface="Avenir Book"/>
              </a:rPr>
              <a:t>you need ...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7456" y="3755772"/>
            <a:ext cx="8229599" cy="140882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select who gets notified when ...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11992"/>
          <a:stretch/>
        </p:blipFill>
        <p:spPr>
          <a:xfrm>
            <a:off x="406400" y="4590018"/>
            <a:ext cx="8331200" cy="10841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199" y="1567157"/>
            <a:ext cx="34036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01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I/</a:t>
            </a:r>
            <a:r>
              <a:rPr lang="en-US" smtClean="0"/>
              <a:t>O destinations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2280040"/>
            <a:ext cx="8343900" cy="29337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157"/>
            <a:ext cx="8229599" cy="15671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enter a job name ...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084693" y="4443671"/>
            <a:ext cx="3395061" cy="1540137"/>
          </a:xfrm>
          <a:prstGeom prst="wedgeRoundRectCallout">
            <a:avLst>
              <a:gd name="adj1" fmla="val -96644"/>
              <a:gd name="adj2" fmla="val -11902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Your job will be </a:t>
            </a:r>
            <a:r>
              <a:rPr lang="en-US" b="1" dirty="0" smtClean="0">
                <a:solidFill>
                  <a:srgbClr val="800000"/>
                </a:solidFill>
                <a:latin typeface="Avenir Book"/>
              </a:rPr>
              <a:t>executed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 here (</a:t>
            </a:r>
            <a:r>
              <a:rPr lang="en-US" b="1" dirty="0" smtClean="0">
                <a:solidFill>
                  <a:srgbClr val="800000"/>
                </a:solidFill>
                <a:latin typeface="Avenir Book"/>
              </a:rPr>
              <a:t>remote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 destination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).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If a connection to the cluster is available $VSC_SCRATCH will be resolved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206194" y="1477672"/>
            <a:ext cx="3197698" cy="913593"/>
          </a:xfrm>
          <a:prstGeom prst="wedgeRoundRectCallout">
            <a:avLst>
              <a:gd name="adj1" fmla="val -94348"/>
              <a:gd name="adj2" fmla="val 170307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Your job will be </a:t>
            </a:r>
            <a:r>
              <a:rPr lang="en-US" b="1" dirty="0" smtClean="0">
                <a:solidFill>
                  <a:srgbClr val="800000"/>
                </a:solidFill>
                <a:latin typeface="Avenir Book"/>
              </a:rPr>
              <a:t>copied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 here (</a:t>
            </a:r>
            <a:r>
              <a:rPr lang="en-US" b="1" dirty="0" smtClean="0">
                <a:solidFill>
                  <a:srgbClr val="800000"/>
                </a:solidFill>
                <a:latin typeface="Avenir Book"/>
              </a:rPr>
              <a:t>local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 destination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) or stored when working off line.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194596" y="3259235"/>
            <a:ext cx="3197698" cy="711587"/>
          </a:xfrm>
          <a:prstGeom prst="wedgeRoundRectCallout">
            <a:avLst>
              <a:gd name="adj1" fmla="val -81249"/>
              <a:gd name="adj2" fmla="val 140044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Optional subfolder (relative to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location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) goes here.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930214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2280040"/>
            <a:ext cx="8343900" cy="29337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157"/>
            <a:ext cx="8229599" cy="15671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enter a job name ...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999306" y="2288271"/>
            <a:ext cx="3566283" cy="1224000"/>
          </a:xfrm>
          <a:prstGeom prst="wedgeRoundRectCallout">
            <a:avLst>
              <a:gd name="adj1" fmla="val -68933"/>
              <a:gd name="adj2" fmla="val 54754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if the folder already exists, and there is a job script “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pbs.sh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” that script will be loaded, and all fields above will be set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106433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2280040"/>
            <a:ext cx="8343900" cy="29337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157"/>
            <a:ext cx="8229599" cy="15671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choose the local destination ...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33402" y="3413397"/>
            <a:ext cx="2520000" cy="431999"/>
          </a:xfrm>
          <a:prstGeom prst="wedgeRoundRectCallout">
            <a:avLst>
              <a:gd name="adj1" fmla="val -27208"/>
              <a:gd name="adj2" fmla="val 1448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796631" y="2288271"/>
            <a:ext cx="3890169" cy="684000"/>
          </a:xfrm>
          <a:prstGeom prst="wedgeRoundRectCallout">
            <a:avLst>
              <a:gd name="adj1" fmla="val -88569"/>
              <a:gd name="adj2" fmla="val 113618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change the </a:t>
            </a:r>
            <a:r>
              <a:rPr lang="en-US" b="1" dirty="0" smtClean="0">
                <a:solidFill>
                  <a:srgbClr val="800000"/>
                </a:solidFill>
                <a:latin typeface="Avenir Book"/>
              </a:rPr>
              <a:t>local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 destination folder, the job name will be added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145860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059" r="908"/>
          <a:stretch/>
        </p:blipFill>
        <p:spPr>
          <a:xfrm>
            <a:off x="457200" y="2316780"/>
            <a:ext cx="8229599" cy="325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157"/>
            <a:ext cx="8229599" cy="15671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choose the remote destination ...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466243" y="2325664"/>
            <a:ext cx="4173913" cy="684000"/>
          </a:xfrm>
          <a:prstGeom prst="wedgeRoundRectCallout">
            <a:avLst>
              <a:gd name="adj1" fmla="val -80233"/>
              <a:gd name="adj2" fmla="val 267679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change the </a:t>
            </a:r>
            <a:r>
              <a:rPr lang="en-US" b="1" dirty="0" smtClean="0">
                <a:solidFill>
                  <a:srgbClr val="800000"/>
                </a:solidFill>
                <a:latin typeface="Avenir Book"/>
              </a:rPr>
              <a:t>remote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destination folder here, ...    and here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466243" y="2325664"/>
            <a:ext cx="4173913" cy="684000"/>
          </a:xfrm>
          <a:prstGeom prst="wedgeRoundRectCallout">
            <a:avLst>
              <a:gd name="adj1" fmla="val -39768"/>
              <a:gd name="adj2" fmla="val 261754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change the </a:t>
            </a:r>
            <a:r>
              <a:rPr lang="en-US" b="1" dirty="0" smtClean="0">
                <a:solidFill>
                  <a:srgbClr val="800000"/>
                </a:solidFill>
                <a:latin typeface="Avenir Book"/>
              </a:rPr>
              <a:t>remote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destination folder here, ...    and here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878892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2743200"/>
            <a:ext cx="87757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157"/>
            <a:ext cx="8229599" cy="15671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executing your job script ...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439081" y="3845396"/>
            <a:ext cx="4173913" cy="684000"/>
          </a:xfrm>
          <a:prstGeom prst="wedgeRoundRectCallout">
            <a:avLst>
              <a:gd name="adj1" fmla="val -80233"/>
              <a:gd name="adj2" fmla="val 267679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change the </a:t>
            </a:r>
            <a:r>
              <a:rPr lang="en-US" b="1" dirty="0" smtClean="0">
                <a:solidFill>
                  <a:srgbClr val="800000"/>
                </a:solidFill>
                <a:latin typeface="Avenir Book"/>
              </a:rPr>
              <a:t>remote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destination folder here, ...    and here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642448" y="4187396"/>
            <a:ext cx="2086903" cy="684000"/>
          </a:xfrm>
          <a:prstGeom prst="wedgeRoundRectCallout">
            <a:avLst>
              <a:gd name="adj1" fmla="val 8791"/>
              <a:gd name="adj2" fmla="val -158951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create a job script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and save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it locally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632518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Launcher is a GUI for </a:t>
            </a:r>
          </a:p>
          <a:p>
            <a:r>
              <a:rPr lang="en-US" dirty="0" smtClean="0"/>
              <a:t>easy resource allocation</a:t>
            </a:r>
          </a:p>
          <a:p>
            <a:r>
              <a:rPr lang="en-US" dirty="0" smtClean="0"/>
              <a:t>job script creation</a:t>
            </a:r>
          </a:p>
          <a:p>
            <a:r>
              <a:rPr lang="en-US" dirty="0" smtClean="0"/>
              <a:t>submitting jobs</a:t>
            </a:r>
          </a:p>
          <a:p>
            <a:r>
              <a:rPr lang="en-US" dirty="0" smtClean="0"/>
              <a:t>retrieving and storing results</a:t>
            </a:r>
          </a:p>
          <a:p>
            <a:r>
              <a:rPr lang="en-US" dirty="0" smtClean="0"/>
              <a:t>VSC clusters</a:t>
            </a:r>
          </a:p>
          <a:p>
            <a:pPr lvl="1"/>
            <a:r>
              <a:rPr lang="en-US" dirty="0" smtClean="0"/>
              <a:t>currently only Hopper and Turing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C414-8FA8-3A46-A15A-107E8D313399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Launcher-presentation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0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your private key for accessing the cluster is in  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your_home_folder</a:t>
            </a:r>
            <a:r>
              <a:rPr lang="en-US" dirty="0" smtClean="0"/>
              <a:t>/.</a:t>
            </a:r>
            <a:r>
              <a:rPr lang="en-US" dirty="0" err="1" smtClean="0"/>
              <a:t>ssh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6B20-FA81-514F-94A0-998683ED6818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84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8FAF-40E5-4141-B115-F50DDDE403AF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3</a:t>
            </a:fld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/>
          <a:srcRect l="1367" t="721" r="1405" b="-2"/>
          <a:stretch/>
        </p:blipFill>
        <p:spPr>
          <a:xfrm>
            <a:off x="579000" y="1429200"/>
            <a:ext cx="5090400" cy="5187600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>
            <a:off x="6704022" y="1715766"/>
            <a:ext cx="1511053" cy="1026759"/>
          </a:xfrm>
          <a:prstGeom prst="wedgeRoundRectCallout">
            <a:avLst>
              <a:gd name="adj1" fmla="val -232810"/>
              <a:gd name="adj2" fmla="val 180968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venir Book"/>
              </a:rPr>
              <a:t>E</a:t>
            </a:r>
            <a:r>
              <a:rPr lang="en-US" dirty="0" smtClean="0">
                <a:latin typeface="Avenir Book"/>
              </a:rPr>
              <a:t>nter your </a:t>
            </a:r>
            <a:br>
              <a:rPr lang="en-US" dirty="0" smtClean="0">
                <a:latin typeface="Avenir Book"/>
              </a:rPr>
            </a:br>
            <a:r>
              <a:rPr lang="en-US" dirty="0" smtClean="0">
                <a:latin typeface="Avenir Book"/>
              </a:rPr>
              <a:t>VSC user id</a:t>
            </a:r>
            <a:endParaRPr lang="en-US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702178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First steps ...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49" y="0"/>
            <a:ext cx="5234651" cy="68580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77562" y="1567156"/>
            <a:ext cx="2945537" cy="35666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resize the Launcher window until everything is visible</a:t>
            </a:r>
          </a:p>
          <a:p>
            <a:pPr marL="0" indent="0">
              <a:buNone/>
            </a:pPr>
            <a:endParaRPr lang="en-US" dirty="0" smtClean="0">
              <a:latin typeface="Avenir Book"/>
              <a:cs typeface="Avenir Book"/>
            </a:endParaRPr>
          </a:p>
          <a:p>
            <a:pPr marL="0" indent="0">
              <a:buNone/>
            </a:pPr>
            <a:r>
              <a:rPr lang="en-US" sz="2600" dirty="0" smtClean="0">
                <a:latin typeface="Avenir Book"/>
                <a:cs typeface="Avenir Book"/>
              </a:rPr>
              <a:t>(most settings are remembered between sessions)</a:t>
            </a:r>
          </a:p>
          <a:p>
            <a:pPr marL="0" indent="0">
              <a:buNone/>
            </a:pPr>
            <a:endParaRPr lang="en-US" dirty="0" smtClean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66607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1. Request resources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567157"/>
            <a:ext cx="8229599" cy="15671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venir Book"/>
                <a:cs typeface="Avenir Book"/>
              </a:rPr>
              <a:t>select the cluster to submit to ...</a:t>
            </a:r>
            <a:endParaRPr lang="en-US" dirty="0" smtClean="0">
              <a:latin typeface="Avenir Book"/>
              <a:cs typeface="Avenir Book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2311400"/>
            <a:ext cx="2654300" cy="22352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472494" y="3296431"/>
            <a:ext cx="2107812" cy="986230"/>
          </a:xfrm>
          <a:prstGeom prst="roundRect">
            <a:avLst/>
          </a:prstGeom>
          <a:noFill/>
          <a:ln w="254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1560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Request resources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157"/>
            <a:ext cx="8229599" cy="15671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select the kind of nodes you want to use ...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2692400"/>
            <a:ext cx="7581900" cy="14732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283467" y="2972194"/>
            <a:ext cx="5782980" cy="1040267"/>
          </a:xfrm>
          <a:prstGeom prst="roundRect">
            <a:avLst/>
          </a:prstGeom>
          <a:noFill/>
          <a:ln w="254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579357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Request resources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157"/>
            <a:ext cx="8229599" cy="15671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Avenir Book"/>
                <a:cs typeface="Avenir Book"/>
              </a:rPr>
              <a:t>In the mean time Launcher already connected to Hopper: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70921" b="108"/>
          <a:stretch/>
        </p:blipFill>
        <p:spPr>
          <a:xfrm>
            <a:off x="433249" y="2090400"/>
            <a:ext cx="8253551" cy="31320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756652" y="2688481"/>
            <a:ext cx="3229281" cy="594441"/>
          </a:xfrm>
          <a:prstGeom prst="roundRect">
            <a:avLst/>
          </a:prstGeom>
          <a:noFill/>
          <a:ln w="254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28055" y="4894397"/>
            <a:ext cx="5819740" cy="428531"/>
          </a:xfrm>
          <a:prstGeom prst="roundRect">
            <a:avLst/>
          </a:prstGeom>
          <a:noFill/>
          <a:ln w="254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60968" y="5322928"/>
            <a:ext cx="8229599" cy="6830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Avenir Book"/>
                <a:cs typeface="Avenir Book"/>
              </a:rPr>
              <a:t>(</a:t>
            </a:r>
            <a:r>
              <a:rPr lang="en-US" sz="2400" dirty="0" smtClean="0">
                <a:latin typeface="Avenir Book"/>
                <a:cs typeface="Avenir Book"/>
              </a:rPr>
              <a:t>If Launcher cannot connect, it will continue with what it knows and store your work locally)</a:t>
            </a:r>
          </a:p>
        </p:txBody>
      </p:sp>
    </p:spTree>
    <p:extLst>
      <p:ext uri="{BB962C8B-B14F-4D97-AF65-F5344CB8AC3E}">
        <p14:creationId xmlns:p14="http://schemas.microsoft.com/office/powerpoint/2010/main" val="2592417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2953140"/>
            <a:ext cx="7505700" cy="160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en-US" dirty="0"/>
              <a:t>R</a:t>
            </a:r>
            <a:r>
              <a:rPr lang="en-US" dirty="0" smtClean="0"/>
              <a:t>equest resources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157"/>
            <a:ext cx="8229599" cy="15671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approach 1 (left column):</a:t>
            </a:r>
          </a:p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  request </a:t>
            </a:r>
            <a:r>
              <a:rPr lang="en-US" dirty="0" smtClean="0">
                <a:solidFill>
                  <a:srgbClr val="800000"/>
                </a:solidFill>
                <a:latin typeface="Avenir Book"/>
                <a:cs typeface="Avenir Book"/>
              </a:rPr>
              <a:t>nodes </a:t>
            </a:r>
            <a:r>
              <a:rPr lang="en-US" dirty="0" smtClean="0">
                <a:latin typeface="Avenir Book"/>
                <a:cs typeface="Avenir Book"/>
              </a:rPr>
              <a:t>and </a:t>
            </a:r>
            <a:r>
              <a:rPr lang="en-US" dirty="0" smtClean="0">
                <a:solidFill>
                  <a:srgbClr val="800000"/>
                </a:solidFill>
                <a:latin typeface="Avenir Book"/>
                <a:cs typeface="Avenir Book"/>
              </a:rPr>
              <a:t>cores per node</a:t>
            </a:r>
            <a:r>
              <a:rPr lang="en-US" dirty="0" smtClean="0">
                <a:latin typeface="Avenir Book"/>
                <a:cs typeface="Avenir Book"/>
              </a:rPr>
              <a:t>: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823936" y="3269412"/>
            <a:ext cx="1715975" cy="698241"/>
          </a:xfrm>
          <a:prstGeom prst="roundRect">
            <a:avLst/>
          </a:prstGeom>
          <a:noFill/>
          <a:ln w="254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6391004" y="4858964"/>
            <a:ext cx="1927496" cy="1211456"/>
          </a:xfrm>
          <a:prstGeom prst="wedgeRoundRectCallout">
            <a:avLst>
              <a:gd name="adj1" fmla="val -9992"/>
              <a:gd name="adj2" fmla="val -99506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venir Book"/>
              </a:rPr>
              <a:t>right column is automatically adjusted</a:t>
            </a:r>
            <a:endParaRPr lang="en-US" dirty="0">
              <a:latin typeface="Avenir Book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812800" y="4858964"/>
            <a:ext cx="2457016" cy="1211456"/>
          </a:xfrm>
          <a:prstGeom prst="wedgeRoundRectCallout">
            <a:avLst>
              <a:gd name="adj1" fmla="val 40941"/>
              <a:gd name="adj2" fmla="val -84525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venir Book"/>
              </a:rPr>
              <a:t>avoid that the resource manager gives you 2x10 cores on a </a:t>
            </a:r>
            <a:r>
              <a:rPr lang="en-US" i="1" dirty="0" smtClean="0">
                <a:latin typeface="Avenir Book"/>
              </a:rPr>
              <a:t>single </a:t>
            </a:r>
            <a:r>
              <a:rPr lang="en-US" dirty="0" smtClean="0">
                <a:latin typeface="Avenir Book"/>
              </a:rPr>
              <a:t>node</a:t>
            </a:r>
            <a:endParaRPr lang="en-US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508101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18040</TotalTime>
  <Words>631</Words>
  <Application>Microsoft Macintosh PowerPoint</Application>
  <PresentationFormat>On-screen Show (4:3)</PresentationFormat>
  <Paragraphs>135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First steps</vt:lpstr>
      <vt:lpstr>First steps ...</vt:lpstr>
      <vt:lpstr>1. Request resources</vt:lpstr>
      <vt:lpstr>1. Request resources</vt:lpstr>
      <vt:lpstr>1. Request resources</vt:lpstr>
      <vt:lpstr>1. Request resources</vt:lpstr>
      <vt:lpstr>1. Request resources</vt:lpstr>
      <vt:lpstr>1. Request resources</vt:lpstr>
      <vt:lpstr>1. Request resources</vt:lpstr>
      <vt:lpstr>1. Request resources</vt:lpstr>
      <vt:lpstr>1. Request resources</vt:lpstr>
      <vt:lpstr>2. I/O destinations</vt:lpstr>
      <vt:lpstr>PowerPoint Presentation</vt:lpstr>
      <vt:lpstr>PowerPoint Presentation</vt:lpstr>
      <vt:lpstr>PowerPoint Presentation</vt:lpstr>
      <vt:lpstr>PowerPoint Presentation</vt:lpstr>
    </vt:vector>
  </TitlesOfParts>
  <Company>uantwerpen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Engelbert Tijskens</dc:creator>
  <cp:lastModifiedBy>Engelbert Tijskens</cp:lastModifiedBy>
  <cp:revision>381</cp:revision>
  <dcterms:created xsi:type="dcterms:W3CDTF">2015-03-11T12:09:09Z</dcterms:created>
  <dcterms:modified xsi:type="dcterms:W3CDTF">2015-05-18T17:42:53Z</dcterms:modified>
</cp:coreProperties>
</file>