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3"/>
  </p:notes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6" r:id="rId9"/>
    <p:sldId id="278" r:id="rId10"/>
    <p:sldId id="279" r:id="rId11"/>
    <p:sldId id="280" r:id="rId12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07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FC5DA-03B9-4741-A29A-1630FE45D843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2DE52-460B-4379-B81B-4DC3590216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435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/>
          <p:cNvPicPr>
            <a:picLocks noChangeAspect="1"/>
          </p:cNvPicPr>
          <p:nvPr/>
        </p:nvPicPr>
        <p:blipFill>
          <a:blip r:embed="rId2" cstate="print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1" y="5214950"/>
            <a:ext cx="1472173" cy="16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2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1"/>
            <a:ext cx="6100534" cy="1740989"/>
          </a:xfrm>
        </p:spPr>
        <p:txBody>
          <a:bodyPr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5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prstClr val="white"/>
                </a:solidFill>
              </a:rPr>
              <a:t>TEC-8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9E2CB-05B5-4A2C-B3AB-F4BDE2E5FFB9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页脚占位符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zh-CN" altLang="en-US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550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5" name="图片 7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pPr>
              <a:defRPr/>
            </a:pPr>
            <a:r>
              <a:rPr lang="en-US" altLang="zh-CN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68313" y="6356350"/>
            <a:ext cx="8207375" cy="365125"/>
          </a:xfrm>
        </p:spPr>
        <p:txBody>
          <a:bodyPr/>
          <a:lstStyle>
            <a:lvl1pPr>
              <a:defRPr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smtClean="0"/>
            </a:lvl1pPr>
          </a:lstStyle>
          <a:p>
            <a:pPr>
              <a:defRPr/>
            </a:pPr>
            <a:fld id="{FB6BECF1-7D64-47E2-832E-A3B679CFBC1C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360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5575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120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>
                <a:solidFill>
                  <a:prstClr val="white"/>
                </a:solidFill>
              </a:rPr>
              <a:t>TEC-8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1088B67-FFF4-425B-9EFC-DB7F7DF76722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0285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lang="zh-CN" altLang="en-US" sz="4400" kern="1200" spc="50" dirty="0">
          <a:ln w="12700">
            <a:noFill/>
            <a:prstDash val="solid"/>
          </a:ln>
          <a:solidFill>
            <a:srgbClr val="4BC5B9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rgbClr val="4BC5B9"/>
          </a:solidFill>
          <a:latin typeface="Footlight MT Light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rgbClr val="4BC5B9"/>
          </a:solidFill>
          <a:latin typeface="Footlight MT Light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rgbClr val="4BC5B9"/>
          </a:solidFill>
          <a:latin typeface="Footlight MT Light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rgbClr val="4BC5B9"/>
          </a:solidFill>
          <a:latin typeface="Footlight MT Light" pitchFamily="18" charset="0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itchFamily="18" charset="2"/>
        <a:buChar char="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itchFamily="18" charset="2"/>
        <a:buChar char="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itchFamily="18" charset="2"/>
        <a:buChar char="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itchFamily="18" charset="2"/>
        <a:buChar char="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itchFamily="18" charset="2"/>
        <a:buChar char="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png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74638"/>
            <a:ext cx="7549632" cy="1143000"/>
          </a:xfrm>
        </p:spPr>
        <p:txBody>
          <a:bodyPr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实验二  数据选择器和译码器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+mj-ea"/>
                <a:ea typeface="+mj-ea"/>
              </a:rPr>
              <a:t>实验目的 ：</a:t>
            </a:r>
          </a:p>
          <a:p>
            <a:pPr>
              <a:buFontTx/>
              <a:buNone/>
            </a:pPr>
            <a:r>
              <a:rPr lang="zh-CN" altLang="en-US" b="1" dirty="0" smtClean="0">
                <a:latin typeface="+mj-ea"/>
                <a:ea typeface="+mj-ea"/>
              </a:rPr>
              <a:t>   熟悉</a:t>
            </a:r>
            <a:r>
              <a:rPr lang="zh-CN" altLang="en-US" b="1" dirty="0">
                <a:latin typeface="+mj-ea"/>
                <a:ea typeface="+mj-ea"/>
              </a:rPr>
              <a:t>数据选择器的逻辑功能。</a:t>
            </a:r>
          </a:p>
          <a:p>
            <a:pPr>
              <a:buFontTx/>
              <a:buNone/>
            </a:pPr>
            <a:r>
              <a:rPr lang="zh-CN" altLang="en-US" b="1" dirty="0" smtClean="0">
                <a:latin typeface="+mj-ea"/>
                <a:ea typeface="+mj-ea"/>
              </a:rPr>
              <a:t>   熟悉</a:t>
            </a:r>
            <a:r>
              <a:rPr lang="zh-CN" altLang="en-US" b="1" dirty="0">
                <a:latin typeface="+mj-ea"/>
                <a:ea typeface="+mj-ea"/>
              </a:rPr>
              <a:t>译码器的逻辑功能。</a:t>
            </a:r>
          </a:p>
          <a:p>
            <a:endParaRPr lang="en-US" altLang="zh-CN" dirty="0">
              <a:solidFill>
                <a:srgbClr val="0000FF"/>
              </a:solidFill>
              <a:latin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655-3914-46A9-B460-787C1D826CFF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TEC-8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zh-CN" altLang="en-US" smtClean="0"/>
              <a:t>计算机学院实验中心系统结构实验室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481402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74638"/>
            <a:ext cx="7549632" cy="1143000"/>
          </a:xfrm>
        </p:spPr>
        <p:txBody>
          <a:bodyPr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实验二  数据选择器和译码器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74LS139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实验电路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:</a:t>
            </a:r>
          </a:p>
          <a:p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BB2B-F9E7-45B7-BB47-90597664086E}" type="slidenum">
              <a:rPr lang="en-US" altLang="zh-CN">
                <a:solidFill>
                  <a:prstClr val="white"/>
                </a:solidFill>
              </a:rPr>
              <a:pPr/>
              <a:t>10</a:t>
            </a:fld>
            <a:endParaRPr lang="en-US" altLang="zh-CN">
              <a:solidFill>
                <a:prstClr val="white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solidFill>
                  <a:prstClr val="white"/>
                </a:solidFill>
              </a:rPr>
              <a:t>TEC-8</a:t>
            </a:r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276871"/>
            <a:ext cx="8136904" cy="4104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5718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74638"/>
            <a:ext cx="7549632" cy="1143000"/>
          </a:xfrm>
        </p:spPr>
        <p:txBody>
          <a:bodyPr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实验二  数据选择器和译码器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实验报告要求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:</a:t>
            </a:r>
          </a:p>
          <a:p>
            <a:pPr>
              <a:buNone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画出实验接线图或逻辑电路图；</a:t>
            </a:r>
          </a:p>
          <a:p>
            <a:pPr>
              <a:buNone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根据实验结果写出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74LS139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的真值表；</a:t>
            </a:r>
          </a:p>
          <a:p>
            <a:pPr>
              <a:buNone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根据实验结果写出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74LS153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的真值表；</a:t>
            </a:r>
          </a:p>
          <a:p>
            <a:pPr>
              <a:buNone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记录实测数据、波形及实验现象；</a:t>
            </a:r>
          </a:p>
          <a:p>
            <a:pPr>
              <a:buNone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分析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74LS139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和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74LS153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中引脚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G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的功能。</a:t>
            </a:r>
          </a:p>
          <a:p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BB2B-F9E7-45B7-BB47-90597664086E}" type="slidenum">
              <a:rPr lang="en-US" altLang="zh-CN">
                <a:solidFill>
                  <a:prstClr val="white"/>
                </a:solidFill>
              </a:rPr>
              <a:pPr/>
              <a:t>11</a:t>
            </a:fld>
            <a:endParaRPr lang="en-US" altLang="zh-CN">
              <a:solidFill>
                <a:prstClr val="white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solidFill>
                  <a:prstClr val="white"/>
                </a:solidFill>
              </a:rPr>
              <a:t>TEC-8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6309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74638"/>
            <a:ext cx="7549632" cy="1143000"/>
          </a:xfrm>
        </p:spPr>
        <p:txBody>
          <a:bodyPr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实验二  数据选择器和译码器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+mj-ea"/>
                <a:ea typeface="+mj-ea"/>
              </a:rPr>
              <a:t>实验器件和设备</a:t>
            </a:r>
            <a:r>
              <a:rPr lang="en-US" altLang="zh-CN" b="1" dirty="0">
                <a:latin typeface="+mj-ea"/>
                <a:ea typeface="+mj-ea"/>
              </a:rPr>
              <a:t>:</a:t>
            </a:r>
          </a:p>
          <a:p>
            <a:pPr>
              <a:buFontTx/>
              <a:buNone/>
            </a:pPr>
            <a:r>
              <a:rPr lang="zh-CN" altLang="en-US" b="1" dirty="0" smtClean="0">
                <a:latin typeface="+mj-ea"/>
                <a:ea typeface="+mj-ea"/>
              </a:rPr>
              <a:t>   双</a:t>
            </a:r>
            <a:r>
              <a:rPr lang="en-US" altLang="zh-CN" b="1" dirty="0">
                <a:latin typeface="+mj-ea"/>
                <a:ea typeface="+mj-ea"/>
              </a:rPr>
              <a:t>4</a:t>
            </a:r>
            <a:r>
              <a:rPr lang="zh-CN" altLang="en-US" b="1" dirty="0">
                <a:latin typeface="+mj-ea"/>
                <a:ea typeface="+mj-ea"/>
              </a:rPr>
              <a:t>选</a:t>
            </a:r>
            <a:r>
              <a:rPr lang="en-US" altLang="zh-CN" b="1" dirty="0">
                <a:latin typeface="+mj-ea"/>
                <a:ea typeface="+mj-ea"/>
              </a:rPr>
              <a:t>1</a:t>
            </a:r>
            <a:r>
              <a:rPr lang="zh-CN" altLang="en-US" b="1" dirty="0">
                <a:latin typeface="+mj-ea"/>
                <a:ea typeface="+mj-ea"/>
              </a:rPr>
              <a:t>数据选择器</a:t>
            </a:r>
            <a:r>
              <a:rPr lang="en-US" altLang="zh-CN" b="1" dirty="0">
                <a:latin typeface="+mj-ea"/>
                <a:ea typeface="+mj-ea"/>
              </a:rPr>
              <a:t>74LS153</a:t>
            </a:r>
            <a:r>
              <a:rPr lang="zh-CN" altLang="en-US" b="1" dirty="0">
                <a:latin typeface="+mj-ea"/>
                <a:ea typeface="+mj-ea"/>
              </a:rPr>
              <a:t>；</a:t>
            </a:r>
          </a:p>
          <a:p>
            <a:pPr>
              <a:buFontTx/>
              <a:buNone/>
            </a:pPr>
            <a:r>
              <a:rPr lang="zh-CN" altLang="en-US" b="1" dirty="0" smtClean="0">
                <a:latin typeface="+mj-ea"/>
                <a:ea typeface="+mj-ea"/>
              </a:rPr>
              <a:t>   双</a:t>
            </a:r>
            <a:r>
              <a:rPr lang="en-US" altLang="zh-CN" b="1" dirty="0">
                <a:latin typeface="+mj-ea"/>
                <a:ea typeface="+mj-ea"/>
              </a:rPr>
              <a:t>2</a:t>
            </a:r>
            <a:r>
              <a:rPr lang="zh-CN" altLang="en-US" b="1" dirty="0">
                <a:latin typeface="+mj-ea"/>
                <a:ea typeface="+mj-ea"/>
              </a:rPr>
              <a:t>线</a:t>
            </a:r>
            <a:r>
              <a:rPr lang="en-US" altLang="zh-CN" b="1" dirty="0">
                <a:latin typeface="+mj-ea"/>
                <a:ea typeface="+mj-ea"/>
              </a:rPr>
              <a:t>-4</a:t>
            </a:r>
            <a:r>
              <a:rPr lang="zh-CN" altLang="en-US" b="1" dirty="0">
                <a:latin typeface="+mj-ea"/>
                <a:ea typeface="+mj-ea"/>
              </a:rPr>
              <a:t>线译码器</a:t>
            </a:r>
            <a:r>
              <a:rPr lang="en-US" altLang="zh-CN" b="1" dirty="0">
                <a:latin typeface="+mj-ea"/>
                <a:ea typeface="+mj-ea"/>
              </a:rPr>
              <a:t>74LS139</a:t>
            </a:r>
            <a:r>
              <a:rPr lang="zh-CN" altLang="en-US" b="1" dirty="0">
                <a:latin typeface="+mj-ea"/>
                <a:ea typeface="+mj-ea"/>
              </a:rPr>
              <a:t>；</a:t>
            </a:r>
          </a:p>
          <a:p>
            <a:pPr>
              <a:buFontTx/>
              <a:buNone/>
            </a:pPr>
            <a:r>
              <a:rPr lang="zh-CN" altLang="en-US" b="1" dirty="0" smtClean="0">
                <a:latin typeface="+mj-ea"/>
                <a:ea typeface="+mj-ea"/>
              </a:rPr>
              <a:t>   </a:t>
            </a:r>
            <a:r>
              <a:rPr lang="en-US" altLang="zh-CN" b="1" dirty="0" smtClean="0">
                <a:latin typeface="+mj-ea"/>
                <a:ea typeface="+mj-ea"/>
              </a:rPr>
              <a:t>TEC-8</a:t>
            </a:r>
            <a:r>
              <a:rPr lang="zh-CN" altLang="en-US" b="1" dirty="0" smtClean="0">
                <a:latin typeface="+mj-ea"/>
                <a:ea typeface="+mj-ea"/>
              </a:rPr>
              <a:t>数字逻辑实验</a:t>
            </a:r>
            <a:r>
              <a:rPr lang="zh-CN" altLang="en-US" b="1" dirty="0">
                <a:latin typeface="+mj-ea"/>
                <a:ea typeface="+mj-ea"/>
              </a:rPr>
              <a:t>系统</a:t>
            </a:r>
            <a:r>
              <a:rPr lang="zh-CN" altLang="en-US" b="1" dirty="0" smtClean="0">
                <a:latin typeface="+mj-ea"/>
                <a:ea typeface="+mj-ea"/>
              </a:rPr>
              <a:t>；</a:t>
            </a:r>
            <a:endParaRPr lang="en-US" altLang="zh-CN" b="1" dirty="0" smtClean="0">
              <a:latin typeface="+mj-ea"/>
              <a:ea typeface="+mj-ea"/>
            </a:endParaRPr>
          </a:p>
          <a:p>
            <a:pPr>
              <a:buFontTx/>
              <a:buNone/>
            </a:pP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</a:t>
            </a:r>
            <a:r>
              <a:rPr lang="en-US" altLang="zh-CN" b="1" dirty="0" smtClean="0">
                <a:latin typeface="+mj-ea"/>
              </a:rPr>
              <a:t>UT60H</a:t>
            </a:r>
            <a:r>
              <a:rPr lang="zh-CN" altLang="en-US" b="1" dirty="0" smtClean="0">
                <a:latin typeface="+mj-ea"/>
                <a:ea typeface="+mj-ea"/>
              </a:rPr>
              <a:t>数字万用表；</a:t>
            </a:r>
            <a:endParaRPr lang="zh-CN" altLang="en-US" b="1" dirty="0">
              <a:latin typeface="+mj-ea"/>
              <a:ea typeface="+mj-ea"/>
            </a:endParaRPr>
          </a:p>
          <a:p>
            <a:pPr>
              <a:buFontTx/>
              <a:buNone/>
            </a:pPr>
            <a:r>
              <a:rPr lang="zh-CN" altLang="en-US" b="1" dirty="0" smtClean="0">
                <a:latin typeface="+mj-ea"/>
                <a:ea typeface="+mj-ea"/>
              </a:rPr>
              <a:t>   </a:t>
            </a:r>
            <a:r>
              <a:rPr lang="en-US" altLang="zh-CN" b="1" dirty="0" smtClean="0">
                <a:latin typeface="+mj-ea"/>
                <a:ea typeface="+mj-ea"/>
              </a:rPr>
              <a:t>TBS 1102B</a:t>
            </a:r>
            <a:r>
              <a:rPr lang="zh-CN" altLang="en-US" b="1" dirty="0" smtClean="0">
                <a:latin typeface="+mj-ea"/>
                <a:ea typeface="+mj-ea"/>
              </a:rPr>
              <a:t>数字</a:t>
            </a:r>
            <a:r>
              <a:rPr lang="zh-CN" altLang="en-US" b="1" dirty="0">
                <a:latin typeface="+mj-ea"/>
                <a:ea typeface="+mj-ea"/>
              </a:rPr>
              <a:t>存储示波器</a:t>
            </a:r>
            <a:r>
              <a:rPr lang="zh-CN" altLang="en-US" b="1" dirty="0" smtClean="0">
                <a:latin typeface="+mj-ea"/>
                <a:ea typeface="+mj-ea"/>
              </a:rPr>
              <a:t>。 </a:t>
            </a:r>
            <a:endParaRPr lang="zh-CN" altLang="en-US" b="1" dirty="0">
              <a:latin typeface="+mj-ea"/>
              <a:ea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BB2B-F9E7-45B7-BB47-90597664086E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TEC-8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zh-CN" altLang="en-US" smtClean="0"/>
              <a:t>计算机学院实验中心系统结构实验室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45612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74638"/>
            <a:ext cx="7549632" cy="1143000"/>
          </a:xfrm>
        </p:spPr>
        <p:txBody>
          <a:bodyPr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实验二  数据选择器和译码器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+mj-ea"/>
                <a:ea typeface="+mj-ea"/>
              </a:rPr>
              <a:t>实验器件和设备</a:t>
            </a:r>
            <a:r>
              <a:rPr lang="en-US" altLang="zh-CN" b="1" dirty="0">
                <a:latin typeface="+mj-ea"/>
                <a:ea typeface="+mj-ea"/>
              </a:rPr>
              <a:t>:</a:t>
            </a:r>
          </a:p>
          <a:p>
            <a:pPr>
              <a:buFontTx/>
              <a:buNone/>
            </a:pPr>
            <a:r>
              <a:rPr lang="zh-CN" altLang="en-US" b="1" dirty="0" smtClean="0">
                <a:latin typeface="+mj-ea"/>
                <a:ea typeface="+mj-ea"/>
              </a:rPr>
              <a:t>   双</a:t>
            </a:r>
            <a:r>
              <a:rPr lang="en-US" altLang="zh-CN" b="1" dirty="0">
                <a:latin typeface="+mj-ea"/>
                <a:ea typeface="+mj-ea"/>
              </a:rPr>
              <a:t>4</a:t>
            </a:r>
            <a:r>
              <a:rPr lang="zh-CN" altLang="en-US" b="1" dirty="0">
                <a:latin typeface="+mj-ea"/>
                <a:ea typeface="+mj-ea"/>
              </a:rPr>
              <a:t>选</a:t>
            </a:r>
            <a:r>
              <a:rPr lang="en-US" altLang="zh-CN" b="1" dirty="0">
                <a:latin typeface="+mj-ea"/>
                <a:ea typeface="+mj-ea"/>
              </a:rPr>
              <a:t>1</a:t>
            </a:r>
            <a:r>
              <a:rPr lang="zh-CN" altLang="en-US" b="1" dirty="0">
                <a:latin typeface="+mj-ea"/>
                <a:ea typeface="+mj-ea"/>
              </a:rPr>
              <a:t>数据选择器</a:t>
            </a:r>
            <a:r>
              <a:rPr lang="en-US" altLang="zh-CN" b="1" dirty="0">
                <a:latin typeface="+mj-ea"/>
                <a:ea typeface="+mj-ea"/>
              </a:rPr>
              <a:t>74LS153</a:t>
            </a:r>
            <a:r>
              <a:rPr lang="zh-CN" altLang="en-US" b="1" dirty="0">
                <a:latin typeface="+mj-ea"/>
                <a:ea typeface="+mj-ea"/>
              </a:rPr>
              <a:t>；</a:t>
            </a:r>
          </a:p>
          <a:p>
            <a:pPr>
              <a:buFontTx/>
              <a:buNone/>
            </a:pPr>
            <a:r>
              <a:rPr lang="zh-CN" altLang="en-US" b="1" dirty="0" smtClean="0">
                <a:latin typeface="+mj-ea"/>
                <a:ea typeface="+mj-ea"/>
              </a:rPr>
              <a:t>   双</a:t>
            </a:r>
            <a:r>
              <a:rPr lang="en-US" altLang="zh-CN" b="1" dirty="0">
                <a:latin typeface="+mj-ea"/>
                <a:ea typeface="+mj-ea"/>
              </a:rPr>
              <a:t>2</a:t>
            </a:r>
            <a:r>
              <a:rPr lang="zh-CN" altLang="en-US" b="1" dirty="0">
                <a:latin typeface="+mj-ea"/>
                <a:ea typeface="+mj-ea"/>
              </a:rPr>
              <a:t>线</a:t>
            </a:r>
            <a:r>
              <a:rPr lang="en-US" altLang="zh-CN" b="1" dirty="0">
                <a:latin typeface="+mj-ea"/>
                <a:ea typeface="+mj-ea"/>
              </a:rPr>
              <a:t>-4</a:t>
            </a:r>
            <a:r>
              <a:rPr lang="zh-CN" altLang="en-US" b="1" dirty="0">
                <a:latin typeface="+mj-ea"/>
                <a:ea typeface="+mj-ea"/>
              </a:rPr>
              <a:t>线译码器</a:t>
            </a:r>
            <a:r>
              <a:rPr lang="en-US" altLang="zh-CN" b="1" dirty="0">
                <a:latin typeface="+mj-ea"/>
                <a:ea typeface="+mj-ea"/>
              </a:rPr>
              <a:t>74LS139</a:t>
            </a:r>
            <a:r>
              <a:rPr lang="zh-CN" altLang="en-US" b="1" dirty="0">
                <a:latin typeface="+mj-ea"/>
                <a:ea typeface="+mj-ea"/>
              </a:rPr>
              <a:t>；</a:t>
            </a:r>
          </a:p>
          <a:p>
            <a:pPr>
              <a:buFontTx/>
              <a:buNone/>
            </a:pPr>
            <a:r>
              <a:rPr lang="zh-CN" altLang="en-US" b="1" dirty="0" smtClean="0">
                <a:latin typeface="+mj-ea"/>
                <a:ea typeface="+mj-ea"/>
              </a:rPr>
              <a:t>   </a:t>
            </a:r>
            <a:r>
              <a:rPr lang="en-US" altLang="zh-CN" b="1" dirty="0" smtClean="0">
                <a:latin typeface="+mj-ea"/>
                <a:ea typeface="+mj-ea"/>
              </a:rPr>
              <a:t>TEC-8</a:t>
            </a:r>
            <a:r>
              <a:rPr lang="zh-CN" altLang="en-US" b="1" dirty="0" smtClean="0">
                <a:latin typeface="+mj-ea"/>
                <a:ea typeface="+mj-ea"/>
              </a:rPr>
              <a:t>数字逻辑实验</a:t>
            </a:r>
            <a:r>
              <a:rPr lang="zh-CN" altLang="en-US" b="1" dirty="0">
                <a:latin typeface="+mj-ea"/>
                <a:ea typeface="+mj-ea"/>
              </a:rPr>
              <a:t>系统</a:t>
            </a:r>
            <a:r>
              <a:rPr lang="zh-CN" altLang="en-US" b="1" dirty="0" smtClean="0">
                <a:latin typeface="+mj-ea"/>
                <a:ea typeface="+mj-ea"/>
              </a:rPr>
              <a:t>；</a:t>
            </a:r>
            <a:endParaRPr lang="en-US" altLang="zh-CN" b="1" dirty="0" smtClean="0">
              <a:latin typeface="+mj-ea"/>
              <a:ea typeface="+mj-ea"/>
            </a:endParaRPr>
          </a:p>
          <a:p>
            <a:pPr>
              <a:buFontTx/>
              <a:buNone/>
            </a:pP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</a:t>
            </a:r>
            <a:r>
              <a:rPr lang="en-US" altLang="zh-CN" b="1" dirty="0" smtClean="0">
                <a:latin typeface="+mj-ea"/>
              </a:rPr>
              <a:t>UT60H</a:t>
            </a:r>
            <a:r>
              <a:rPr lang="zh-CN" altLang="en-US" b="1" dirty="0" smtClean="0">
                <a:latin typeface="+mj-ea"/>
                <a:ea typeface="+mj-ea"/>
              </a:rPr>
              <a:t>数字万用表；</a:t>
            </a:r>
            <a:endParaRPr lang="zh-CN" altLang="en-US" b="1" dirty="0">
              <a:latin typeface="+mj-ea"/>
              <a:ea typeface="+mj-ea"/>
            </a:endParaRPr>
          </a:p>
          <a:p>
            <a:pPr>
              <a:buFontTx/>
              <a:buNone/>
            </a:pPr>
            <a:r>
              <a:rPr lang="zh-CN" altLang="en-US" b="1" dirty="0" smtClean="0">
                <a:latin typeface="+mj-ea"/>
                <a:ea typeface="+mj-ea"/>
              </a:rPr>
              <a:t>   </a:t>
            </a:r>
            <a:r>
              <a:rPr lang="en-US" altLang="zh-CN" b="1" dirty="0" smtClean="0">
                <a:latin typeface="+mj-ea"/>
                <a:ea typeface="+mj-ea"/>
              </a:rPr>
              <a:t>TBS 1102B</a:t>
            </a:r>
            <a:r>
              <a:rPr lang="zh-CN" altLang="en-US" b="1" dirty="0" smtClean="0">
                <a:latin typeface="+mj-ea"/>
                <a:ea typeface="+mj-ea"/>
              </a:rPr>
              <a:t>数字</a:t>
            </a:r>
            <a:r>
              <a:rPr lang="zh-CN" altLang="en-US" b="1" dirty="0">
                <a:latin typeface="+mj-ea"/>
                <a:ea typeface="+mj-ea"/>
              </a:rPr>
              <a:t>存储示波器</a:t>
            </a:r>
            <a:r>
              <a:rPr lang="zh-CN" altLang="en-US" b="1" dirty="0" smtClean="0">
                <a:latin typeface="+mj-ea"/>
                <a:ea typeface="+mj-ea"/>
              </a:rPr>
              <a:t>。 </a:t>
            </a:r>
            <a:endParaRPr lang="zh-CN" altLang="en-US" b="1" dirty="0">
              <a:latin typeface="+mj-ea"/>
              <a:ea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BB2B-F9E7-45B7-BB47-90597664086E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TEC-8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zh-CN" altLang="en-US" smtClean="0"/>
              <a:t>计算机学院实验中心系统结构实验室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745693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74638"/>
            <a:ext cx="7549632" cy="1143000"/>
          </a:xfrm>
        </p:spPr>
        <p:txBody>
          <a:bodyPr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实验二  数据选择器和译码器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实验内容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:</a:t>
            </a:r>
          </a:p>
          <a:p>
            <a:pPr>
              <a:buNone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 测试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74LS153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中一个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选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数据选择器的逻辑功能。  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pPr>
              <a:buNone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 测试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74LS139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中一个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2-4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译码器的逻辑功能。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pPr>
              <a:buNone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 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利用译码器设计数据分配器。</a:t>
            </a:r>
          </a:p>
          <a:p>
            <a:pPr>
              <a:buNone/>
            </a:pP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 用与非门和异或门设计一位全加器。</a:t>
            </a:r>
          </a:p>
          <a:p>
            <a:pPr>
              <a:buNone/>
            </a:pP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 用数据选择器设计一位全加器。</a:t>
            </a:r>
            <a:endParaRPr lang="en-US" altLang="zh-CN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pPr>
              <a:buNone/>
            </a:pP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 验证其正确性。</a:t>
            </a:r>
          </a:p>
          <a:p>
            <a:pPr>
              <a:buNone/>
            </a:pPr>
            <a:endParaRPr lang="zh-CN" altLang="en-US" b="1" dirty="0">
              <a:latin typeface="+mj-ea"/>
              <a:ea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BB2B-F9E7-45B7-BB47-90597664086E}" type="slidenum">
              <a:rPr lang="en-US" altLang="zh-CN">
                <a:solidFill>
                  <a:prstClr val="white"/>
                </a:solidFill>
              </a:rPr>
              <a:pPr/>
              <a:t>4</a:t>
            </a:fld>
            <a:endParaRPr lang="en-US" altLang="zh-CN">
              <a:solidFill>
                <a:prstClr val="white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solidFill>
                  <a:prstClr val="white"/>
                </a:solidFill>
              </a:rPr>
              <a:t>TEC-8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108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74638"/>
            <a:ext cx="7549632" cy="1143000"/>
          </a:xfrm>
        </p:spPr>
        <p:txBody>
          <a:bodyPr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实验二  数据选择器和译码器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实验提示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:</a:t>
            </a:r>
          </a:p>
          <a:p>
            <a:pPr>
              <a:buNone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74LS153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的数据输入端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C0~C3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分别接实验台上的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MF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CP1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CP2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CP3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脉冲源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pPr>
              <a:buNone/>
            </a:pP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（注意：</a:t>
            </a: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cs typeface="Arial Unicode MS" pitchFamily="34" charset="-122"/>
              </a:rPr>
              <a:t> DZ3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cs typeface="Arial Unicode MS" pitchFamily="34" charset="-122"/>
              </a:rPr>
              <a:t>和</a:t>
            </a: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cs typeface="Arial Unicode MS" pitchFamily="34" charset="-122"/>
              </a:rPr>
              <a:t>DZ4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cs typeface="Arial Unicode MS" pitchFamily="34" charset="-122"/>
              </a:rPr>
              <a:t>、</a:t>
            </a: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cs typeface="Arial Unicode MS" pitchFamily="34" charset="-122"/>
              </a:rPr>
              <a:t> DZ5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cs typeface="Arial Unicode MS" pitchFamily="34" charset="-122"/>
              </a:rPr>
              <a:t>和</a:t>
            </a: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cs typeface="Arial Unicode MS" pitchFamily="34" charset="-122"/>
              </a:rPr>
              <a:t>DZ6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cs typeface="Arial Unicode MS" pitchFamily="34" charset="-122"/>
              </a:rPr>
              <a:t>、</a:t>
            </a: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cs typeface="Arial Unicode MS" pitchFamily="34" charset="-122"/>
              </a:rPr>
              <a:t> DZ7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cs typeface="Arial Unicode MS" pitchFamily="34" charset="-122"/>
              </a:rPr>
              <a:t>和</a:t>
            </a: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cs typeface="Arial Unicode MS" pitchFamily="34" charset="-122"/>
              </a:rPr>
              <a:t>DZ8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  <a:cs typeface="Arial Unicode MS" pitchFamily="34" charset="-122"/>
              </a:rPr>
              <a:t>不能同时短接）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cs typeface="Arial Unicode MS" pitchFamily="34" charset="-122"/>
              </a:rPr>
              <a:t>，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改变数据选择端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B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和使能端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G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的电平，观察各组合条件下数据选择器的输出波形。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BB2B-F9E7-45B7-BB47-90597664086E}" type="slidenum">
              <a:rPr lang="en-US" altLang="zh-CN">
                <a:solidFill>
                  <a:prstClr val="white"/>
                </a:solidFill>
              </a:rPr>
              <a:pPr/>
              <a:t>5</a:t>
            </a:fld>
            <a:endParaRPr lang="en-US" altLang="zh-CN">
              <a:solidFill>
                <a:prstClr val="white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solidFill>
                  <a:prstClr val="white"/>
                </a:solidFill>
              </a:rPr>
              <a:t>TEC-8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0352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74638"/>
            <a:ext cx="7549632" cy="1143000"/>
          </a:xfrm>
        </p:spPr>
        <p:txBody>
          <a:bodyPr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实验二  数据选择器和译码器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实验提示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:</a:t>
            </a:r>
            <a:endPara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pPr>
              <a:buNone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74LS139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的译码输出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Y0~Y3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接电平指示灯，</a:t>
            </a:r>
          </a:p>
          <a:p>
            <a:pPr>
              <a:buFontTx/>
              <a:buNone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改变使能端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G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和选择端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B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的电平，观测并记录指示灯的显示状态。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BB2B-F9E7-45B7-BB47-90597664086E}" type="slidenum">
              <a:rPr lang="en-US" altLang="zh-CN">
                <a:solidFill>
                  <a:prstClr val="white"/>
                </a:solidFill>
              </a:rPr>
              <a:pPr/>
              <a:t>6</a:t>
            </a:fld>
            <a:endParaRPr lang="en-US" altLang="zh-CN">
              <a:solidFill>
                <a:prstClr val="white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solidFill>
                  <a:prstClr val="white"/>
                </a:solidFill>
              </a:rPr>
              <a:t>TEC-8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2182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74638"/>
            <a:ext cx="7549632" cy="1143000"/>
          </a:xfrm>
        </p:spPr>
        <p:txBody>
          <a:bodyPr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实验二  数据选择器和译码器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双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选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数据选择器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74LS153: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BB2B-F9E7-45B7-BB47-90597664086E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TEC-8</a:t>
            </a:r>
            <a:endParaRPr lang="zh-CN" altLang="en-US" dirty="0"/>
          </a:p>
        </p:txBody>
      </p:sp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2" cstate="print"/>
          <a:srcRect l="10744" t="6117" r="8934" b="14305"/>
          <a:stretch>
            <a:fillRect/>
          </a:stretch>
        </p:blipFill>
        <p:spPr bwMode="auto">
          <a:xfrm>
            <a:off x="4859338" y="2276475"/>
            <a:ext cx="3960812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213" y="2276475"/>
            <a:ext cx="4175125" cy="4095750"/>
          </a:xfrm>
          <a:prstGeom prst="rect">
            <a:avLst/>
          </a:prstGeom>
          <a:noFill/>
        </p:spPr>
      </p:pic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zh-CN" altLang="en-US" smtClean="0"/>
              <a:t>计算机学院实验中心系统结构实验室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447742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74638"/>
            <a:ext cx="7549632" cy="1143000"/>
          </a:xfrm>
        </p:spPr>
        <p:txBody>
          <a:bodyPr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实验二  数据选择器和译码器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74LS153</a:t>
            </a:r>
            <a:r>
              <a:rPr lang="zh-CN" altLang="en-US" b="1" dirty="0" smtClean="0">
                <a:latin typeface="华文新魏" pitchFamily="2" charset="-122"/>
                <a:ea typeface="华文新魏" pitchFamily="2" charset="-122"/>
              </a:rPr>
              <a:t>实验电路</a:t>
            </a:r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:</a:t>
            </a:r>
          </a:p>
          <a:p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BB2B-F9E7-45B7-BB47-90597664086E}" type="slidenum">
              <a:rPr lang="en-US" altLang="zh-CN">
                <a:solidFill>
                  <a:prstClr val="white"/>
                </a:solidFill>
              </a:rPr>
              <a:pPr/>
              <a:t>8</a:t>
            </a:fld>
            <a:endParaRPr lang="en-US" altLang="zh-CN">
              <a:solidFill>
                <a:prstClr val="white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solidFill>
                  <a:prstClr val="white"/>
                </a:solidFill>
              </a:rPr>
              <a:t>TEC-8</a:t>
            </a:r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276872"/>
            <a:ext cx="8136904" cy="4104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0275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74638"/>
            <a:ext cx="7549632" cy="1143000"/>
          </a:xfrm>
        </p:spPr>
        <p:txBody>
          <a:bodyPr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实验二  数据选择器和译码器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双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线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- 4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线译码器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/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多路分配器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74LS139:</a:t>
            </a:r>
          </a:p>
          <a:p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BB2B-F9E7-45B7-BB47-90597664086E}" type="slidenum">
              <a:rPr lang="en-US" altLang="zh-CN">
                <a:solidFill>
                  <a:prstClr val="white"/>
                </a:solidFill>
              </a:rPr>
              <a:pPr/>
              <a:t>9</a:t>
            </a:fld>
            <a:endParaRPr lang="en-US" altLang="zh-CN">
              <a:solidFill>
                <a:prstClr val="white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solidFill>
                  <a:prstClr val="white"/>
                </a:solidFill>
              </a:rPr>
              <a:t>TEC-8</a:t>
            </a:r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3" cstate="print"/>
          <a:srcRect l="12096" t="6931" r="9219" b="14015"/>
          <a:stretch>
            <a:fillRect/>
          </a:stretch>
        </p:blipFill>
        <p:spPr bwMode="auto">
          <a:xfrm>
            <a:off x="4211638" y="2276475"/>
            <a:ext cx="4608512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38946" name="Object 2"/>
          <p:cNvGraphicFramePr>
            <a:graphicFrameLocks noChangeAspect="1"/>
          </p:cNvGraphicFramePr>
          <p:nvPr/>
        </p:nvGraphicFramePr>
        <p:xfrm>
          <a:off x="684213" y="2276475"/>
          <a:ext cx="3527425" cy="410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位图图像" r:id="rId4" imgW="2381582" imgH="2314286" progId="PBrush">
                  <p:embed/>
                </p:oleObj>
              </mc:Choice>
              <mc:Fallback>
                <p:oleObj name="位图图像" r:id="rId4" imgW="2381582" imgH="2314286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64000" contrast="9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822"/>
                      <a:stretch>
                        <a:fillRect/>
                      </a:stretch>
                    </p:blipFill>
                    <p:spPr bwMode="auto">
                      <a:xfrm>
                        <a:off x="684213" y="2276475"/>
                        <a:ext cx="3527425" cy="410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9323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Default Theme">
  <a:themeElements>
    <a:clrScheme name="Phoenix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Phoenix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hoenix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59</TotalTime>
  <Words>528</Words>
  <Application>Microsoft Office PowerPoint</Application>
  <PresentationFormat>全屏显示(4:3)</PresentationFormat>
  <Paragraphs>82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 Unicode MS</vt:lpstr>
      <vt:lpstr>华文新魏</vt:lpstr>
      <vt:lpstr>宋体</vt:lpstr>
      <vt:lpstr>Arial</vt:lpstr>
      <vt:lpstr>Calibri</vt:lpstr>
      <vt:lpstr>Footlight MT Light</vt:lpstr>
      <vt:lpstr>Goudy Old Style</vt:lpstr>
      <vt:lpstr>Wingdings 2</vt:lpstr>
      <vt:lpstr>1_Default Theme</vt:lpstr>
      <vt:lpstr>位图图像</vt:lpstr>
      <vt:lpstr>实验二  数据选择器和译码器</vt:lpstr>
      <vt:lpstr>实验二  数据选择器和译码器</vt:lpstr>
      <vt:lpstr>实验二  数据选择器和译码器</vt:lpstr>
      <vt:lpstr>实验二  数据选择器和译码器</vt:lpstr>
      <vt:lpstr>实验二  数据选择器和译码器</vt:lpstr>
      <vt:lpstr>实验二  数据选择器和译码器</vt:lpstr>
      <vt:lpstr>实验二  数据选择器和译码器</vt:lpstr>
      <vt:lpstr>实验二  数据选择器和译码器</vt:lpstr>
      <vt:lpstr>实验二  数据选择器和译码器</vt:lpstr>
      <vt:lpstr>实验二  数据选择器和译码器</vt:lpstr>
      <vt:lpstr>实验二  数据选择器和译码器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数字逻辑实验</dc:title>
  <dc:creator>CHK</dc:creator>
  <cp:lastModifiedBy>Windows 用户</cp:lastModifiedBy>
  <cp:revision>10</cp:revision>
  <dcterms:created xsi:type="dcterms:W3CDTF">2013-10-14T12:17:42Z</dcterms:created>
  <dcterms:modified xsi:type="dcterms:W3CDTF">2018-10-15T12:27:45Z</dcterms:modified>
</cp:coreProperties>
</file>