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303" r:id="rId2"/>
    <p:sldId id="383" r:id="rId3"/>
    <p:sldId id="384" r:id="rId4"/>
    <p:sldId id="352" r:id="rId5"/>
    <p:sldId id="259" r:id="rId6"/>
    <p:sldId id="381" r:id="rId7"/>
    <p:sldId id="307" r:id="rId8"/>
    <p:sldId id="463" r:id="rId9"/>
    <p:sldId id="464" r:id="rId10"/>
    <p:sldId id="462" r:id="rId11"/>
    <p:sldId id="461" r:id="rId12"/>
    <p:sldId id="528" r:id="rId13"/>
    <p:sldId id="529" r:id="rId14"/>
    <p:sldId id="530" r:id="rId15"/>
    <p:sldId id="531" r:id="rId16"/>
    <p:sldId id="532" r:id="rId17"/>
    <p:sldId id="533" r:id="rId18"/>
    <p:sldId id="534" r:id="rId19"/>
    <p:sldId id="535" r:id="rId20"/>
    <p:sldId id="536" r:id="rId21"/>
    <p:sldId id="537" r:id="rId22"/>
    <p:sldId id="538" r:id="rId23"/>
    <p:sldId id="539" r:id="rId24"/>
    <p:sldId id="540" r:id="rId25"/>
    <p:sldId id="541" r:id="rId26"/>
    <p:sldId id="542" r:id="rId27"/>
    <p:sldId id="543" r:id="rId28"/>
    <p:sldId id="544" r:id="rId29"/>
    <p:sldId id="545" r:id="rId30"/>
    <p:sldId id="546" r:id="rId31"/>
    <p:sldId id="547" r:id="rId32"/>
    <p:sldId id="548" r:id="rId33"/>
    <p:sldId id="575" r:id="rId34"/>
    <p:sldId id="374" r:id="rId35"/>
    <p:sldId id="375" r:id="rId36"/>
    <p:sldId id="376" r:id="rId37"/>
    <p:sldId id="377" r:id="rId38"/>
    <p:sldId id="576" r:id="rId39"/>
    <p:sldId id="577" r:id="rId40"/>
    <p:sldId id="578" r:id="rId41"/>
    <p:sldId id="380" r:id="rId42"/>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66FF66"/>
    <a:srgbClr val="99FFCC"/>
    <a:srgbClr val="FFCCCC"/>
    <a:srgbClr val="66FF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6"/>
    <p:restoredTop sz="96065"/>
  </p:normalViewPr>
  <p:slideViewPr>
    <p:cSldViewPr snapToGrid="0" showGuides="1">
      <p:cViewPr varScale="1">
        <p:scale>
          <a:sx n="83" d="100"/>
          <a:sy n="83" d="100"/>
        </p:scale>
        <p:origin x="-1277" y="-67"/>
      </p:cViewPr>
      <p:guideLst>
        <p:guide orient="horz" pos="2213"/>
        <p:guide pos="284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88" d="100"/>
        <a:sy n="88" d="100"/>
      </p:scale>
      <p:origin x="0" y="425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2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029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940"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4029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14029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029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fld id="{9A0DB2DC-4C9A-4742-B13C-FB6460FD3503}" type="slidenum">
              <a:rPr lang="en-US" altLang="zh-CN" sz="1200" dirty="0"/>
              <a:t>‹#›</a:t>
            </a:fld>
            <a:endParaRPr lang="en-US" altLang="zh-CN" sz="1200" dirty="0"/>
          </a:p>
        </p:txBody>
      </p:sp>
    </p:spTree>
    <p:extLst>
      <p:ext uri="{BB962C8B-B14F-4D97-AF65-F5344CB8AC3E}">
        <p14:creationId xmlns:p14="http://schemas.microsoft.com/office/powerpoint/2010/main" val="179700186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t>6</a:t>
            </a:fld>
            <a:endParaRPr lang="en-US" altLang="zh-CN" sz="1200" dirty="0"/>
          </a:p>
        </p:txBody>
      </p:sp>
      <p:sp>
        <p:nvSpPr>
          <p:cNvPr id="40963" name="Rectangle 2"/>
          <p:cNvSpPr>
            <a:spLocks noGrp="1" noRot="1" noChangeAspect="1" noTextEdit="1"/>
          </p:cNvSpPr>
          <p:nvPr>
            <p:ph type="sldImg"/>
          </p:nvPr>
        </p:nvSpPr>
        <p:spPr>
          <a:solidFill>
            <a:srgbClr val="FFFFFF">
              <a:alpha val="100000"/>
            </a:srgbClr>
          </a:solidFill>
        </p:spPr>
      </p:sp>
      <p:sp>
        <p:nvSpPr>
          <p:cNvPr id="40964" name="Rectangle 3"/>
          <p:cNvSpPr>
            <a:spLocks noGrp="1"/>
          </p:cNvSpPr>
          <p:nvPr>
            <p:ph type="body" idx="1"/>
          </p:nvPr>
        </p:nvSpPr>
        <p:spPr>
          <a:solidFill>
            <a:srgbClr val="FFFFFF">
              <a:alpha val="100000"/>
            </a:srgbClr>
          </a:solidFill>
          <a:ln>
            <a:solidFill>
              <a:srgbClr val="000000">
                <a:alpha val="100000"/>
              </a:srgbClr>
            </a:solidFill>
            <a:miter/>
          </a:ln>
        </p:spPr>
        <p:txBody>
          <a:bodyPr wrap="square" lIns="91440" tIns="45720" rIns="91440" bIns="45720" anchor="t"/>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p:cNvSpPr>
          <p:nvPr>
            <p:ph type="title"/>
          </p:nvPr>
        </p:nvSpPr>
        <p:spPr>
          <a:xfrm>
            <a:off x="685800" y="609600"/>
            <a:ext cx="7772400" cy="1143000"/>
          </a:xfrm>
          <a:prstGeom prst="rect">
            <a:avLst/>
          </a:prstGeom>
          <a:noFill/>
          <a:ln w="9525">
            <a:noFill/>
          </a:ln>
        </p:spPr>
        <p:txBody>
          <a:bodyPr anchor="ctr"/>
          <a:lstStyle/>
          <a:p>
            <a:pPr lvl="0"/>
            <a:r>
              <a:rPr lang="zh-CN" altLang="en-US" dirty="0"/>
              <a:t>单击此处编辑母版标题样式</a:t>
            </a:r>
          </a:p>
        </p:txBody>
      </p:sp>
      <p:sp>
        <p:nvSpPr>
          <p:cNvPr id="11267" name="Rectangle 3"/>
          <p:cNvSpPr>
            <a:spLocks noGrp="1"/>
          </p:cNvSpPr>
          <p:nvPr>
            <p:ph type="body" idx="1"/>
          </p:nvPr>
        </p:nvSpPr>
        <p:spPr>
          <a:xfrm>
            <a:off x="685800" y="1981200"/>
            <a:ext cx="7772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5.wav"/><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audio" Target="../media/audio5.wav"/><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audio" Target="../media/audio5.wav"/><Relationship Id="rId7" Type="http://schemas.openxmlformats.org/officeDocument/2006/relationships/image" Target="../media/image1.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5.wav"/><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audio" Target="../media/audio5.wav"/><Relationship Id="rId7" Type="http://schemas.openxmlformats.org/officeDocument/2006/relationships/image" Target="../media/image4.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5.wav"/><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5.wav"/><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5.wav"/><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audio" Target="../media/audio5.wav"/><Relationship Id="rId7" Type="http://schemas.openxmlformats.org/officeDocument/2006/relationships/image" Target="../media/image5.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audio" Target="../media/audio5.wav"/><Relationship Id="rId7"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png"/><Relationship Id="rId5" Type="http://schemas.openxmlformats.org/officeDocument/2006/relationships/image" Target="../media/image6.wmf"/><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5.wav"/><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5.wav"/><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5.wav"/><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5.wav"/><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5.wav"/><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5.wav"/><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5.wav"/><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5.wav"/><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5.wav"/><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5.wav"/><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5.wav"/><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5.wav"/><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7.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7.wmf"/></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5.wav"/><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4.wav"/><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5.wav"/><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2"/>
            </a:gs>
            <a:gs pos="100000">
              <a:schemeClr val="accent2">
                <a:gamma/>
                <a:tint val="46275"/>
                <a:invGamma/>
              </a:schemeClr>
            </a:gs>
          </a:gsLst>
          <a:lin ang="5400000" scaled="1"/>
        </a:gradFill>
        <a:effectLst/>
      </p:bgPr>
    </p:bg>
    <p:spTree>
      <p:nvGrpSpPr>
        <p:cNvPr id="1" name=""/>
        <p:cNvGrpSpPr/>
        <p:nvPr/>
      </p:nvGrpSpPr>
      <p:grpSpPr>
        <a:xfrm>
          <a:off x="0" y="0"/>
          <a:ext cx="0" cy="0"/>
          <a:chOff x="0" y="0"/>
          <a:chExt cx="0" cy="0"/>
        </a:xfrm>
      </p:grpSpPr>
      <p:sp>
        <p:nvSpPr>
          <p:cNvPr id="12290" name="Freeform 23"/>
          <p:cNvSpPr/>
          <p:nvPr/>
        </p:nvSpPr>
        <p:spPr>
          <a:xfrm>
            <a:off x="5640388" y="519113"/>
            <a:ext cx="2733675" cy="1230312"/>
          </a:xfrm>
          <a:custGeom>
            <a:avLst/>
            <a:gdLst>
              <a:gd name="txL" fmla="*/ 0 w 1600"/>
              <a:gd name="txT" fmla="*/ 0 h 381"/>
              <a:gd name="txR" fmla="*/ 1600 w 1600"/>
              <a:gd name="txB" fmla="*/ 381 h 381"/>
            </a:gdLst>
            <a:ahLst/>
            <a:cxnLst>
              <a:cxn ang="0">
                <a:pos x="589449" y="332604"/>
              </a:cxn>
              <a:cxn ang="0">
                <a:pos x="531358" y="261562"/>
              </a:cxn>
              <a:cxn ang="0">
                <a:pos x="418594" y="332604"/>
              </a:cxn>
              <a:cxn ang="0">
                <a:pos x="304121" y="371354"/>
              </a:cxn>
              <a:cxn ang="0">
                <a:pos x="95679" y="513437"/>
              </a:cxn>
              <a:cxn ang="0">
                <a:pos x="37588" y="584479"/>
              </a:cxn>
              <a:cxn ang="0">
                <a:pos x="247739" y="978437"/>
              </a:cxn>
              <a:cxn ang="0">
                <a:pos x="912364" y="1123750"/>
              </a:cxn>
              <a:cxn ang="0">
                <a:pos x="1158395" y="1230312"/>
              </a:cxn>
              <a:cxn ang="0">
                <a:pos x="2525232" y="1123750"/>
              </a:cxn>
              <a:cxn ang="0">
                <a:pos x="2677293" y="907396"/>
              </a:cxn>
              <a:cxn ang="0">
                <a:pos x="2714881" y="691041"/>
              </a:cxn>
              <a:cxn ang="0">
                <a:pos x="2733675" y="584479"/>
              </a:cxn>
              <a:cxn ang="0">
                <a:pos x="2241614" y="226042"/>
              </a:cxn>
              <a:cxn ang="0">
                <a:pos x="1899904" y="83958"/>
              </a:cxn>
              <a:cxn ang="0">
                <a:pos x="1064425" y="155000"/>
              </a:cxn>
              <a:cxn ang="0">
                <a:pos x="589449" y="332604"/>
              </a:cxn>
            </a:cxnLst>
            <a:rect l="txL" t="txT" r="txR" b="txB"/>
            <a:pathLst>
              <a:path w="1600" h="381">
                <a:moveTo>
                  <a:pt x="345" y="103"/>
                </a:moveTo>
                <a:cubicBezTo>
                  <a:pt x="334" y="96"/>
                  <a:pt x="324" y="81"/>
                  <a:pt x="311" y="81"/>
                </a:cubicBezTo>
                <a:cubicBezTo>
                  <a:pt x="288" y="81"/>
                  <a:pt x="267" y="96"/>
                  <a:pt x="245" y="103"/>
                </a:cubicBezTo>
                <a:cubicBezTo>
                  <a:pt x="223" y="110"/>
                  <a:pt x="200" y="111"/>
                  <a:pt x="178" y="115"/>
                </a:cubicBezTo>
                <a:cubicBezTo>
                  <a:pt x="136" y="136"/>
                  <a:pt x="101" y="148"/>
                  <a:pt x="56" y="159"/>
                </a:cubicBezTo>
                <a:cubicBezTo>
                  <a:pt x="45" y="166"/>
                  <a:pt x="25" y="168"/>
                  <a:pt x="22" y="181"/>
                </a:cubicBezTo>
                <a:cubicBezTo>
                  <a:pt x="0" y="293"/>
                  <a:pt x="73" y="280"/>
                  <a:pt x="145" y="303"/>
                </a:cubicBezTo>
                <a:cubicBezTo>
                  <a:pt x="208" y="369"/>
                  <a:pt x="519" y="347"/>
                  <a:pt x="534" y="348"/>
                </a:cubicBezTo>
                <a:cubicBezTo>
                  <a:pt x="581" y="364"/>
                  <a:pt x="678" y="381"/>
                  <a:pt x="678" y="381"/>
                </a:cubicBezTo>
                <a:cubicBezTo>
                  <a:pt x="945" y="371"/>
                  <a:pt x="1212" y="367"/>
                  <a:pt x="1478" y="348"/>
                </a:cubicBezTo>
                <a:cubicBezTo>
                  <a:pt x="1523" y="337"/>
                  <a:pt x="1547" y="326"/>
                  <a:pt x="1567" y="281"/>
                </a:cubicBezTo>
                <a:cubicBezTo>
                  <a:pt x="1576" y="259"/>
                  <a:pt x="1582" y="236"/>
                  <a:pt x="1589" y="214"/>
                </a:cubicBezTo>
                <a:cubicBezTo>
                  <a:pt x="1593" y="203"/>
                  <a:pt x="1600" y="181"/>
                  <a:pt x="1600" y="181"/>
                </a:cubicBezTo>
                <a:cubicBezTo>
                  <a:pt x="1531" y="77"/>
                  <a:pt x="1426" y="79"/>
                  <a:pt x="1312" y="70"/>
                </a:cubicBezTo>
                <a:cubicBezTo>
                  <a:pt x="1247" y="49"/>
                  <a:pt x="1180" y="36"/>
                  <a:pt x="1112" y="26"/>
                </a:cubicBezTo>
                <a:cubicBezTo>
                  <a:pt x="1031" y="0"/>
                  <a:pt x="711" y="44"/>
                  <a:pt x="623" y="48"/>
                </a:cubicBezTo>
                <a:cubicBezTo>
                  <a:pt x="552" y="116"/>
                  <a:pt x="434" y="94"/>
                  <a:pt x="345" y="103"/>
                </a:cubicBezTo>
                <a:close/>
              </a:path>
            </a:pathLst>
          </a:custGeom>
          <a:solidFill>
            <a:schemeClr val="bg1">
              <a:alpha val="100000"/>
            </a:schemeClr>
          </a:solidFill>
          <a:ln w="9525">
            <a:noFill/>
          </a:ln>
        </p:spPr>
        <p:txBody>
          <a:bodyPr/>
          <a:lstStyle/>
          <a:p>
            <a:endParaRPr lang="zh-CN" altLang="en-US"/>
          </a:p>
        </p:txBody>
      </p:sp>
      <p:sp>
        <p:nvSpPr>
          <p:cNvPr id="12291" name="Freeform 4"/>
          <p:cNvSpPr/>
          <p:nvPr/>
        </p:nvSpPr>
        <p:spPr>
          <a:xfrm>
            <a:off x="1846263" y="1235075"/>
            <a:ext cx="1641475" cy="304800"/>
          </a:xfrm>
          <a:custGeom>
            <a:avLst/>
            <a:gdLst>
              <a:gd name="txL" fmla="*/ 0 w 1600"/>
              <a:gd name="txT" fmla="*/ 0 h 381"/>
              <a:gd name="txR" fmla="*/ 1600 w 1600"/>
              <a:gd name="txB" fmla="*/ 381 h 381"/>
            </a:gdLst>
            <a:ahLst/>
            <a:cxnLst>
              <a:cxn ang="0">
                <a:pos x="353943" y="82400"/>
              </a:cxn>
              <a:cxn ang="0">
                <a:pos x="319062" y="64800"/>
              </a:cxn>
              <a:cxn ang="0">
                <a:pos x="251351" y="82400"/>
              </a:cxn>
              <a:cxn ang="0">
                <a:pos x="182614" y="92000"/>
              </a:cxn>
              <a:cxn ang="0">
                <a:pos x="57452" y="127200"/>
              </a:cxn>
              <a:cxn ang="0">
                <a:pos x="22570" y="144800"/>
              </a:cxn>
              <a:cxn ang="0">
                <a:pos x="148759" y="242400"/>
              </a:cxn>
              <a:cxn ang="0">
                <a:pos x="547842" y="278400"/>
              </a:cxn>
              <a:cxn ang="0">
                <a:pos x="695575" y="304800"/>
              </a:cxn>
              <a:cxn ang="0">
                <a:pos x="1516313" y="278400"/>
              </a:cxn>
              <a:cxn ang="0">
                <a:pos x="1607620" y="224800"/>
              </a:cxn>
              <a:cxn ang="0">
                <a:pos x="1630190" y="171200"/>
              </a:cxn>
              <a:cxn ang="0">
                <a:pos x="1641475" y="144800"/>
              </a:cxn>
              <a:cxn ang="0">
                <a:pos x="1346010" y="56000"/>
              </a:cxn>
              <a:cxn ang="0">
                <a:pos x="1140825" y="20800"/>
              </a:cxn>
              <a:cxn ang="0">
                <a:pos x="639149" y="38400"/>
              </a:cxn>
              <a:cxn ang="0">
                <a:pos x="353943" y="82400"/>
              </a:cxn>
            </a:cxnLst>
            <a:rect l="txL" t="txT" r="txR" b="txB"/>
            <a:pathLst>
              <a:path w="1600" h="381">
                <a:moveTo>
                  <a:pt x="345" y="103"/>
                </a:moveTo>
                <a:cubicBezTo>
                  <a:pt x="334" y="96"/>
                  <a:pt x="324" y="81"/>
                  <a:pt x="311" y="81"/>
                </a:cubicBezTo>
                <a:cubicBezTo>
                  <a:pt x="288" y="81"/>
                  <a:pt x="267" y="96"/>
                  <a:pt x="245" y="103"/>
                </a:cubicBezTo>
                <a:cubicBezTo>
                  <a:pt x="223" y="110"/>
                  <a:pt x="200" y="111"/>
                  <a:pt x="178" y="115"/>
                </a:cubicBezTo>
                <a:cubicBezTo>
                  <a:pt x="136" y="136"/>
                  <a:pt x="101" y="148"/>
                  <a:pt x="56" y="159"/>
                </a:cubicBezTo>
                <a:cubicBezTo>
                  <a:pt x="45" y="166"/>
                  <a:pt x="25" y="168"/>
                  <a:pt x="22" y="181"/>
                </a:cubicBezTo>
                <a:cubicBezTo>
                  <a:pt x="0" y="293"/>
                  <a:pt x="73" y="280"/>
                  <a:pt x="145" y="303"/>
                </a:cubicBezTo>
                <a:cubicBezTo>
                  <a:pt x="208" y="369"/>
                  <a:pt x="519" y="347"/>
                  <a:pt x="534" y="348"/>
                </a:cubicBezTo>
                <a:cubicBezTo>
                  <a:pt x="581" y="364"/>
                  <a:pt x="678" y="381"/>
                  <a:pt x="678" y="381"/>
                </a:cubicBezTo>
                <a:cubicBezTo>
                  <a:pt x="945" y="371"/>
                  <a:pt x="1212" y="367"/>
                  <a:pt x="1478" y="348"/>
                </a:cubicBezTo>
                <a:cubicBezTo>
                  <a:pt x="1523" y="337"/>
                  <a:pt x="1547" y="326"/>
                  <a:pt x="1567" y="281"/>
                </a:cubicBezTo>
                <a:cubicBezTo>
                  <a:pt x="1576" y="259"/>
                  <a:pt x="1582" y="236"/>
                  <a:pt x="1589" y="214"/>
                </a:cubicBezTo>
                <a:cubicBezTo>
                  <a:pt x="1593" y="203"/>
                  <a:pt x="1600" y="181"/>
                  <a:pt x="1600" y="181"/>
                </a:cubicBezTo>
                <a:cubicBezTo>
                  <a:pt x="1531" y="77"/>
                  <a:pt x="1426" y="79"/>
                  <a:pt x="1312" y="70"/>
                </a:cubicBezTo>
                <a:cubicBezTo>
                  <a:pt x="1247" y="49"/>
                  <a:pt x="1180" y="36"/>
                  <a:pt x="1112" y="26"/>
                </a:cubicBezTo>
                <a:cubicBezTo>
                  <a:pt x="1031" y="0"/>
                  <a:pt x="711" y="44"/>
                  <a:pt x="623" y="48"/>
                </a:cubicBezTo>
                <a:cubicBezTo>
                  <a:pt x="552" y="116"/>
                  <a:pt x="434" y="94"/>
                  <a:pt x="345" y="103"/>
                </a:cubicBezTo>
                <a:close/>
              </a:path>
            </a:pathLst>
          </a:custGeom>
          <a:solidFill>
            <a:schemeClr val="bg1">
              <a:alpha val="100000"/>
            </a:schemeClr>
          </a:solidFill>
          <a:ln w="9525">
            <a:noFill/>
          </a:ln>
        </p:spPr>
        <p:txBody>
          <a:bodyPr/>
          <a:lstStyle/>
          <a:p>
            <a:endParaRPr lang="zh-CN" altLang="en-US"/>
          </a:p>
        </p:txBody>
      </p:sp>
      <p:sp>
        <p:nvSpPr>
          <p:cNvPr id="12292" name="Freeform 6"/>
          <p:cNvSpPr/>
          <p:nvPr/>
        </p:nvSpPr>
        <p:spPr>
          <a:xfrm>
            <a:off x="19050" y="4857750"/>
            <a:ext cx="9201150" cy="1009650"/>
          </a:xfrm>
          <a:custGeom>
            <a:avLst/>
            <a:gdLst>
              <a:gd name="txL" fmla="*/ 0 w 5796"/>
              <a:gd name="txT" fmla="*/ 0 h 636"/>
              <a:gd name="txR" fmla="*/ 5796 w 5796"/>
              <a:gd name="txB" fmla="*/ 636 h 636"/>
            </a:gdLst>
            <a:ahLst/>
            <a:cxnLst>
              <a:cxn ang="0">
                <a:pos x="0" y="1009650"/>
              </a:cxn>
              <a:cxn ang="0">
                <a:pos x="247650" y="914400"/>
              </a:cxn>
              <a:cxn ang="0">
                <a:pos x="304800" y="876300"/>
              </a:cxn>
              <a:cxn ang="0">
                <a:pos x="952500" y="838200"/>
              </a:cxn>
              <a:cxn ang="0">
                <a:pos x="1162050" y="742950"/>
              </a:cxn>
              <a:cxn ang="0">
                <a:pos x="1219200" y="685800"/>
              </a:cxn>
              <a:cxn ang="0">
                <a:pos x="1371600" y="647700"/>
              </a:cxn>
              <a:cxn ang="0">
                <a:pos x="1466850" y="571500"/>
              </a:cxn>
              <a:cxn ang="0">
                <a:pos x="1581150" y="609600"/>
              </a:cxn>
              <a:cxn ang="0">
                <a:pos x="1638300" y="666750"/>
              </a:cxn>
              <a:cxn ang="0">
                <a:pos x="1695450" y="704850"/>
              </a:cxn>
              <a:cxn ang="0">
                <a:pos x="1714500" y="762000"/>
              </a:cxn>
              <a:cxn ang="0">
                <a:pos x="1771650" y="819150"/>
              </a:cxn>
              <a:cxn ang="0">
                <a:pos x="2171700" y="742950"/>
              </a:cxn>
              <a:cxn ang="0">
                <a:pos x="2362200" y="647700"/>
              </a:cxn>
              <a:cxn ang="0">
                <a:pos x="2533650" y="571500"/>
              </a:cxn>
              <a:cxn ang="0">
                <a:pos x="2590800" y="552450"/>
              </a:cxn>
              <a:cxn ang="0">
                <a:pos x="2686050" y="457200"/>
              </a:cxn>
              <a:cxn ang="0">
                <a:pos x="2781300" y="361950"/>
              </a:cxn>
              <a:cxn ang="0">
                <a:pos x="2895600" y="400050"/>
              </a:cxn>
              <a:cxn ang="0">
                <a:pos x="3028950" y="552450"/>
              </a:cxn>
              <a:cxn ang="0">
                <a:pos x="3105150" y="647700"/>
              </a:cxn>
              <a:cxn ang="0">
                <a:pos x="3219450" y="762000"/>
              </a:cxn>
              <a:cxn ang="0">
                <a:pos x="3429000" y="647700"/>
              </a:cxn>
              <a:cxn ang="0">
                <a:pos x="3524250" y="533400"/>
              </a:cxn>
              <a:cxn ang="0">
                <a:pos x="3600450" y="304800"/>
              </a:cxn>
              <a:cxn ang="0">
                <a:pos x="3619500" y="247650"/>
              </a:cxn>
              <a:cxn ang="0">
                <a:pos x="3733800" y="152400"/>
              </a:cxn>
              <a:cxn ang="0">
                <a:pos x="4038600" y="209550"/>
              </a:cxn>
              <a:cxn ang="0">
                <a:pos x="4286250" y="438150"/>
              </a:cxn>
              <a:cxn ang="0">
                <a:pos x="4419600" y="609600"/>
              </a:cxn>
              <a:cxn ang="0">
                <a:pos x="4629150" y="628650"/>
              </a:cxn>
              <a:cxn ang="0">
                <a:pos x="4838700" y="647700"/>
              </a:cxn>
              <a:cxn ang="0">
                <a:pos x="5029200" y="514350"/>
              </a:cxn>
              <a:cxn ang="0">
                <a:pos x="5124450" y="400050"/>
              </a:cxn>
              <a:cxn ang="0">
                <a:pos x="5238750" y="361950"/>
              </a:cxn>
              <a:cxn ang="0">
                <a:pos x="5524500" y="438150"/>
              </a:cxn>
              <a:cxn ang="0">
                <a:pos x="5619750" y="514350"/>
              </a:cxn>
              <a:cxn ang="0">
                <a:pos x="5657850" y="571500"/>
              </a:cxn>
              <a:cxn ang="0">
                <a:pos x="5715000" y="609600"/>
              </a:cxn>
              <a:cxn ang="0">
                <a:pos x="5886450" y="762000"/>
              </a:cxn>
              <a:cxn ang="0">
                <a:pos x="6134099" y="685800"/>
              </a:cxn>
              <a:cxn ang="0">
                <a:pos x="6572251" y="361950"/>
              </a:cxn>
              <a:cxn ang="0">
                <a:pos x="6743701" y="95250"/>
              </a:cxn>
              <a:cxn ang="0">
                <a:pos x="6819901" y="38100"/>
              </a:cxn>
              <a:cxn ang="0">
                <a:pos x="6934201" y="0"/>
              </a:cxn>
              <a:cxn ang="0">
                <a:pos x="7162801" y="114300"/>
              </a:cxn>
              <a:cxn ang="0">
                <a:pos x="7372351" y="228600"/>
              </a:cxn>
              <a:cxn ang="0">
                <a:pos x="7581901" y="533400"/>
              </a:cxn>
              <a:cxn ang="0">
                <a:pos x="7677151" y="609600"/>
              </a:cxn>
              <a:cxn ang="0">
                <a:pos x="7715251" y="685800"/>
              </a:cxn>
              <a:cxn ang="0">
                <a:pos x="8077200" y="819150"/>
              </a:cxn>
              <a:cxn ang="0">
                <a:pos x="8305800" y="800100"/>
              </a:cxn>
              <a:cxn ang="0">
                <a:pos x="8477250" y="838200"/>
              </a:cxn>
              <a:cxn ang="0">
                <a:pos x="8858250" y="914400"/>
              </a:cxn>
              <a:cxn ang="0">
                <a:pos x="8915400" y="933450"/>
              </a:cxn>
              <a:cxn ang="0">
                <a:pos x="8972550" y="971550"/>
              </a:cxn>
              <a:cxn ang="0">
                <a:pos x="9067800" y="952500"/>
              </a:cxn>
              <a:cxn ang="0">
                <a:pos x="9201150" y="971550"/>
              </a:cxn>
            </a:cxnLst>
            <a:rect l="txL" t="txT" r="txR" b="txB"/>
            <a:pathLst>
              <a:path w="5796" h="636">
                <a:moveTo>
                  <a:pt x="0" y="636"/>
                </a:moveTo>
                <a:cubicBezTo>
                  <a:pt x="52" y="619"/>
                  <a:pt x="107" y="601"/>
                  <a:pt x="156" y="576"/>
                </a:cubicBezTo>
                <a:cubicBezTo>
                  <a:pt x="169" y="570"/>
                  <a:pt x="178" y="557"/>
                  <a:pt x="192" y="552"/>
                </a:cubicBezTo>
                <a:cubicBezTo>
                  <a:pt x="321" y="509"/>
                  <a:pt x="464" y="533"/>
                  <a:pt x="600" y="528"/>
                </a:cubicBezTo>
                <a:cubicBezTo>
                  <a:pt x="688" y="510"/>
                  <a:pt x="643" y="527"/>
                  <a:pt x="732" y="468"/>
                </a:cubicBezTo>
                <a:cubicBezTo>
                  <a:pt x="746" y="459"/>
                  <a:pt x="753" y="440"/>
                  <a:pt x="768" y="432"/>
                </a:cubicBezTo>
                <a:cubicBezTo>
                  <a:pt x="798" y="417"/>
                  <a:pt x="833" y="418"/>
                  <a:pt x="864" y="408"/>
                </a:cubicBezTo>
                <a:cubicBezTo>
                  <a:pt x="879" y="385"/>
                  <a:pt x="888" y="356"/>
                  <a:pt x="924" y="360"/>
                </a:cubicBezTo>
                <a:cubicBezTo>
                  <a:pt x="949" y="363"/>
                  <a:pt x="996" y="384"/>
                  <a:pt x="996" y="384"/>
                </a:cubicBezTo>
                <a:cubicBezTo>
                  <a:pt x="1008" y="396"/>
                  <a:pt x="1019" y="409"/>
                  <a:pt x="1032" y="420"/>
                </a:cubicBezTo>
                <a:cubicBezTo>
                  <a:pt x="1043" y="429"/>
                  <a:pt x="1059" y="433"/>
                  <a:pt x="1068" y="444"/>
                </a:cubicBezTo>
                <a:cubicBezTo>
                  <a:pt x="1076" y="454"/>
                  <a:pt x="1073" y="469"/>
                  <a:pt x="1080" y="480"/>
                </a:cubicBezTo>
                <a:cubicBezTo>
                  <a:pt x="1089" y="494"/>
                  <a:pt x="1104" y="504"/>
                  <a:pt x="1116" y="516"/>
                </a:cubicBezTo>
                <a:cubicBezTo>
                  <a:pt x="1195" y="503"/>
                  <a:pt x="1296" y="508"/>
                  <a:pt x="1368" y="468"/>
                </a:cubicBezTo>
                <a:cubicBezTo>
                  <a:pt x="1485" y="403"/>
                  <a:pt x="1394" y="431"/>
                  <a:pt x="1488" y="408"/>
                </a:cubicBezTo>
                <a:cubicBezTo>
                  <a:pt x="1545" y="370"/>
                  <a:pt x="1510" y="389"/>
                  <a:pt x="1596" y="360"/>
                </a:cubicBezTo>
                <a:cubicBezTo>
                  <a:pt x="1608" y="356"/>
                  <a:pt x="1632" y="348"/>
                  <a:pt x="1632" y="348"/>
                </a:cubicBezTo>
                <a:cubicBezTo>
                  <a:pt x="1696" y="252"/>
                  <a:pt x="1612" y="368"/>
                  <a:pt x="1692" y="288"/>
                </a:cubicBezTo>
                <a:cubicBezTo>
                  <a:pt x="1772" y="208"/>
                  <a:pt x="1656" y="292"/>
                  <a:pt x="1752" y="228"/>
                </a:cubicBezTo>
                <a:cubicBezTo>
                  <a:pt x="1776" y="236"/>
                  <a:pt x="1810" y="231"/>
                  <a:pt x="1824" y="252"/>
                </a:cubicBezTo>
                <a:cubicBezTo>
                  <a:pt x="1880" y="336"/>
                  <a:pt x="1848" y="308"/>
                  <a:pt x="1908" y="348"/>
                </a:cubicBezTo>
                <a:cubicBezTo>
                  <a:pt x="1929" y="411"/>
                  <a:pt x="1905" y="362"/>
                  <a:pt x="1956" y="408"/>
                </a:cubicBezTo>
                <a:cubicBezTo>
                  <a:pt x="1981" y="431"/>
                  <a:pt x="2028" y="480"/>
                  <a:pt x="2028" y="480"/>
                </a:cubicBezTo>
                <a:cubicBezTo>
                  <a:pt x="2109" y="464"/>
                  <a:pt x="2109" y="469"/>
                  <a:pt x="2160" y="408"/>
                </a:cubicBezTo>
                <a:cubicBezTo>
                  <a:pt x="2187" y="376"/>
                  <a:pt x="2203" y="374"/>
                  <a:pt x="2220" y="336"/>
                </a:cubicBezTo>
                <a:cubicBezTo>
                  <a:pt x="2240" y="291"/>
                  <a:pt x="2252" y="239"/>
                  <a:pt x="2268" y="192"/>
                </a:cubicBezTo>
                <a:cubicBezTo>
                  <a:pt x="2272" y="180"/>
                  <a:pt x="2271" y="165"/>
                  <a:pt x="2280" y="156"/>
                </a:cubicBezTo>
                <a:cubicBezTo>
                  <a:pt x="2326" y="110"/>
                  <a:pt x="2302" y="129"/>
                  <a:pt x="2352" y="96"/>
                </a:cubicBezTo>
                <a:cubicBezTo>
                  <a:pt x="2418" y="105"/>
                  <a:pt x="2478" y="121"/>
                  <a:pt x="2544" y="132"/>
                </a:cubicBezTo>
                <a:cubicBezTo>
                  <a:pt x="2610" y="165"/>
                  <a:pt x="2655" y="219"/>
                  <a:pt x="2700" y="276"/>
                </a:cubicBezTo>
                <a:cubicBezTo>
                  <a:pt x="2701" y="278"/>
                  <a:pt x="2761" y="377"/>
                  <a:pt x="2784" y="384"/>
                </a:cubicBezTo>
                <a:cubicBezTo>
                  <a:pt x="2826" y="396"/>
                  <a:pt x="2872" y="392"/>
                  <a:pt x="2916" y="396"/>
                </a:cubicBezTo>
                <a:cubicBezTo>
                  <a:pt x="2968" y="406"/>
                  <a:pt x="2999" y="424"/>
                  <a:pt x="3048" y="408"/>
                </a:cubicBezTo>
                <a:cubicBezTo>
                  <a:pt x="3085" y="371"/>
                  <a:pt x="3125" y="353"/>
                  <a:pt x="3168" y="324"/>
                </a:cubicBezTo>
                <a:cubicBezTo>
                  <a:pt x="3183" y="302"/>
                  <a:pt x="3204" y="266"/>
                  <a:pt x="3228" y="252"/>
                </a:cubicBezTo>
                <a:cubicBezTo>
                  <a:pt x="3250" y="240"/>
                  <a:pt x="3300" y="228"/>
                  <a:pt x="3300" y="228"/>
                </a:cubicBezTo>
                <a:cubicBezTo>
                  <a:pt x="3381" y="238"/>
                  <a:pt x="3412" y="242"/>
                  <a:pt x="3480" y="276"/>
                </a:cubicBezTo>
                <a:cubicBezTo>
                  <a:pt x="3549" y="379"/>
                  <a:pt x="3457" y="258"/>
                  <a:pt x="3540" y="324"/>
                </a:cubicBezTo>
                <a:cubicBezTo>
                  <a:pt x="3551" y="333"/>
                  <a:pt x="3554" y="350"/>
                  <a:pt x="3564" y="360"/>
                </a:cubicBezTo>
                <a:cubicBezTo>
                  <a:pt x="3574" y="370"/>
                  <a:pt x="3588" y="376"/>
                  <a:pt x="3600" y="384"/>
                </a:cubicBezTo>
                <a:cubicBezTo>
                  <a:pt x="3630" y="429"/>
                  <a:pt x="3656" y="463"/>
                  <a:pt x="3708" y="480"/>
                </a:cubicBezTo>
                <a:cubicBezTo>
                  <a:pt x="3760" y="464"/>
                  <a:pt x="3820" y="464"/>
                  <a:pt x="3864" y="432"/>
                </a:cubicBezTo>
                <a:cubicBezTo>
                  <a:pt x="4101" y="261"/>
                  <a:pt x="4011" y="331"/>
                  <a:pt x="4140" y="228"/>
                </a:cubicBezTo>
                <a:cubicBezTo>
                  <a:pt x="4166" y="164"/>
                  <a:pt x="4195" y="105"/>
                  <a:pt x="4248" y="60"/>
                </a:cubicBezTo>
                <a:cubicBezTo>
                  <a:pt x="4263" y="47"/>
                  <a:pt x="4278" y="33"/>
                  <a:pt x="4296" y="24"/>
                </a:cubicBezTo>
                <a:cubicBezTo>
                  <a:pt x="4319" y="13"/>
                  <a:pt x="4368" y="0"/>
                  <a:pt x="4368" y="0"/>
                </a:cubicBezTo>
                <a:cubicBezTo>
                  <a:pt x="4467" y="33"/>
                  <a:pt x="4419" y="10"/>
                  <a:pt x="4512" y="72"/>
                </a:cubicBezTo>
                <a:cubicBezTo>
                  <a:pt x="4513" y="73"/>
                  <a:pt x="4618" y="127"/>
                  <a:pt x="4644" y="144"/>
                </a:cubicBezTo>
                <a:cubicBezTo>
                  <a:pt x="4670" y="223"/>
                  <a:pt x="4717" y="277"/>
                  <a:pt x="4776" y="336"/>
                </a:cubicBezTo>
                <a:cubicBezTo>
                  <a:pt x="4830" y="390"/>
                  <a:pt x="4766" y="361"/>
                  <a:pt x="4836" y="384"/>
                </a:cubicBezTo>
                <a:cubicBezTo>
                  <a:pt x="4844" y="400"/>
                  <a:pt x="4849" y="418"/>
                  <a:pt x="4860" y="432"/>
                </a:cubicBezTo>
                <a:cubicBezTo>
                  <a:pt x="4907" y="488"/>
                  <a:pt x="5021" y="503"/>
                  <a:pt x="5088" y="516"/>
                </a:cubicBezTo>
                <a:cubicBezTo>
                  <a:pt x="5136" y="512"/>
                  <a:pt x="5184" y="504"/>
                  <a:pt x="5232" y="504"/>
                </a:cubicBezTo>
                <a:cubicBezTo>
                  <a:pt x="5251" y="504"/>
                  <a:pt x="5318" y="523"/>
                  <a:pt x="5340" y="528"/>
                </a:cubicBezTo>
                <a:cubicBezTo>
                  <a:pt x="5420" y="545"/>
                  <a:pt x="5500" y="565"/>
                  <a:pt x="5580" y="576"/>
                </a:cubicBezTo>
                <a:cubicBezTo>
                  <a:pt x="5592" y="580"/>
                  <a:pt x="5605" y="582"/>
                  <a:pt x="5616" y="588"/>
                </a:cubicBezTo>
                <a:cubicBezTo>
                  <a:pt x="5629" y="594"/>
                  <a:pt x="5638" y="610"/>
                  <a:pt x="5652" y="612"/>
                </a:cubicBezTo>
                <a:cubicBezTo>
                  <a:pt x="5672" y="615"/>
                  <a:pt x="5692" y="604"/>
                  <a:pt x="5712" y="600"/>
                </a:cubicBezTo>
                <a:cubicBezTo>
                  <a:pt x="5788" y="613"/>
                  <a:pt x="5760" y="612"/>
                  <a:pt x="5796" y="612"/>
                </a:cubicBezTo>
              </a:path>
            </a:pathLst>
          </a:custGeom>
          <a:solidFill>
            <a:srgbClr val="006666">
              <a:alpha val="100000"/>
            </a:srgbClr>
          </a:solidFill>
          <a:ln w="9525" cap="flat" cmpd="sng">
            <a:solidFill>
              <a:srgbClr val="339933">
                <a:alpha val="100000"/>
              </a:srgbClr>
            </a:solidFill>
            <a:prstDash val="solid"/>
            <a:round/>
            <a:headEnd type="none" w="med" len="med"/>
            <a:tailEnd type="none" w="med" len="med"/>
          </a:ln>
        </p:spPr>
        <p:txBody>
          <a:bodyPr/>
          <a:lstStyle/>
          <a:p>
            <a:endParaRPr lang="zh-CN" altLang="en-US"/>
          </a:p>
        </p:txBody>
      </p:sp>
      <p:grpSp>
        <p:nvGrpSpPr>
          <p:cNvPr id="12293" name="Group 7"/>
          <p:cNvGrpSpPr/>
          <p:nvPr/>
        </p:nvGrpSpPr>
        <p:grpSpPr>
          <a:xfrm>
            <a:off x="2438400" y="6019800"/>
            <a:ext cx="685800" cy="533400"/>
            <a:chOff x="1536" y="3840"/>
            <a:chExt cx="386" cy="288"/>
          </a:xfrm>
        </p:grpSpPr>
        <p:sp>
          <p:nvSpPr>
            <p:cNvPr id="12305" name="Freeform 8"/>
            <p:cNvSpPr/>
            <p:nvPr/>
          </p:nvSpPr>
          <p:spPr>
            <a:xfrm>
              <a:off x="1680" y="3840"/>
              <a:ext cx="108" cy="252"/>
            </a:xfrm>
            <a:custGeom>
              <a:avLst/>
              <a:gdLst>
                <a:gd name="txL" fmla="*/ 0 w 108"/>
                <a:gd name="txT" fmla="*/ 0 h 252"/>
                <a:gd name="txR" fmla="*/ 108 w 108"/>
                <a:gd name="txB" fmla="*/ 252 h 252"/>
              </a:gdLst>
              <a:ahLst/>
              <a:cxnLst>
                <a:cxn ang="0">
                  <a:pos x="0" y="0"/>
                </a:cxn>
                <a:cxn ang="0">
                  <a:pos x="36" y="12"/>
                </a:cxn>
                <a:cxn ang="0">
                  <a:pos x="108" y="60"/>
                </a:cxn>
                <a:cxn ang="0">
                  <a:pos x="60" y="252"/>
                </a:cxn>
                <a:cxn ang="0">
                  <a:pos x="0" y="0"/>
                </a:cxn>
              </a:cxnLst>
              <a:rect l="txL" t="txT" r="txR" b="txB"/>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12306" name="Freeform 9"/>
            <p:cNvSpPr/>
            <p:nvPr/>
          </p:nvSpPr>
          <p:spPr>
            <a:xfrm>
              <a:off x="1536" y="4056"/>
              <a:ext cx="386" cy="72"/>
            </a:xfrm>
            <a:custGeom>
              <a:avLst/>
              <a:gdLst>
                <a:gd name="txL" fmla="*/ 0 w 386"/>
                <a:gd name="txT" fmla="*/ 0 h 72"/>
                <a:gd name="txR" fmla="*/ 386 w 386"/>
                <a:gd name="txB" fmla="*/ 72 h 72"/>
              </a:gdLst>
              <a:ahLst/>
              <a:cxnLst>
                <a:cxn ang="0">
                  <a:pos x="59" y="0"/>
                </a:cxn>
                <a:cxn ang="0">
                  <a:pos x="107" y="12"/>
                </a:cxn>
                <a:cxn ang="0">
                  <a:pos x="179" y="36"/>
                </a:cxn>
                <a:cxn ang="0">
                  <a:pos x="311" y="24"/>
                </a:cxn>
                <a:cxn ang="0">
                  <a:pos x="359" y="12"/>
                </a:cxn>
                <a:cxn ang="0">
                  <a:pos x="263" y="72"/>
                </a:cxn>
                <a:cxn ang="0">
                  <a:pos x="83" y="60"/>
                </a:cxn>
                <a:cxn ang="0">
                  <a:pos x="59" y="0"/>
                </a:cxn>
              </a:cxnLst>
              <a:rect l="txL" t="txT" r="txR" b="txB"/>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alpha val="100000"/>
              </a:srgb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grpSp>
      <p:grpSp>
        <p:nvGrpSpPr>
          <p:cNvPr id="12294" name="Group 10"/>
          <p:cNvGrpSpPr/>
          <p:nvPr/>
        </p:nvGrpSpPr>
        <p:grpSpPr>
          <a:xfrm>
            <a:off x="6629400" y="5638800"/>
            <a:ext cx="457200" cy="304800"/>
            <a:chOff x="1536" y="3840"/>
            <a:chExt cx="386" cy="288"/>
          </a:xfrm>
        </p:grpSpPr>
        <p:sp>
          <p:nvSpPr>
            <p:cNvPr id="12303" name="Freeform 11"/>
            <p:cNvSpPr/>
            <p:nvPr/>
          </p:nvSpPr>
          <p:spPr>
            <a:xfrm>
              <a:off x="1680" y="3840"/>
              <a:ext cx="108" cy="252"/>
            </a:xfrm>
            <a:custGeom>
              <a:avLst/>
              <a:gdLst>
                <a:gd name="txL" fmla="*/ 0 w 108"/>
                <a:gd name="txT" fmla="*/ 0 h 252"/>
                <a:gd name="txR" fmla="*/ 108 w 108"/>
                <a:gd name="txB" fmla="*/ 252 h 252"/>
              </a:gdLst>
              <a:ahLst/>
              <a:cxnLst>
                <a:cxn ang="0">
                  <a:pos x="0" y="0"/>
                </a:cxn>
                <a:cxn ang="0">
                  <a:pos x="36" y="12"/>
                </a:cxn>
                <a:cxn ang="0">
                  <a:pos x="108" y="60"/>
                </a:cxn>
                <a:cxn ang="0">
                  <a:pos x="60" y="252"/>
                </a:cxn>
                <a:cxn ang="0">
                  <a:pos x="0" y="0"/>
                </a:cxn>
              </a:cxnLst>
              <a:rect l="txL" t="txT" r="txR" b="txB"/>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12304" name="Freeform 12"/>
            <p:cNvSpPr/>
            <p:nvPr/>
          </p:nvSpPr>
          <p:spPr>
            <a:xfrm>
              <a:off x="1536" y="4056"/>
              <a:ext cx="386" cy="72"/>
            </a:xfrm>
            <a:custGeom>
              <a:avLst/>
              <a:gdLst>
                <a:gd name="txL" fmla="*/ 0 w 386"/>
                <a:gd name="txT" fmla="*/ 0 h 72"/>
                <a:gd name="txR" fmla="*/ 386 w 386"/>
                <a:gd name="txB" fmla="*/ 72 h 72"/>
              </a:gdLst>
              <a:ahLst/>
              <a:cxnLst>
                <a:cxn ang="0">
                  <a:pos x="59" y="0"/>
                </a:cxn>
                <a:cxn ang="0">
                  <a:pos x="107" y="12"/>
                </a:cxn>
                <a:cxn ang="0">
                  <a:pos x="179" y="36"/>
                </a:cxn>
                <a:cxn ang="0">
                  <a:pos x="311" y="24"/>
                </a:cxn>
                <a:cxn ang="0">
                  <a:pos x="359" y="12"/>
                </a:cxn>
                <a:cxn ang="0">
                  <a:pos x="263" y="72"/>
                </a:cxn>
                <a:cxn ang="0">
                  <a:pos x="83" y="60"/>
                </a:cxn>
                <a:cxn ang="0">
                  <a:pos x="59" y="0"/>
                </a:cxn>
              </a:cxnLst>
              <a:rect l="txL" t="txT" r="txR" b="txB"/>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alpha val="100000"/>
              </a:srgb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grpSp>
      <p:grpSp>
        <p:nvGrpSpPr>
          <p:cNvPr id="12295" name="Group 13"/>
          <p:cNvGrpSpPr/>
          <p:nvPr/>
        </p:nvGrpSpPr>
        <p:grpSpPr>
          <a:xfrm>
            <a:off x="3962400" y="5867400"/>
            <a:ext cx="612775" cy="381000"/>
            <a:chOff x="1536" y="3840"/>
            <a:chExt cx="386" cy="288"/>
          </a:xfrm>
        </p:grpSpPr>
        <p:sp>
          <p:nvSpPr>
            <p:cNvPr id="12301" name="Freeform 14"/>
            <p:cNvSpPr/>
            <p:nvPr/>
          </p:nvSpPr>
          <p:spPr>
            <a:xfrm>
              <a:off x="1680" y="3840"/>
              <a:ext cx="108" cy="252"/>
            </a:xfrm>
            <a:custGeom>
              <a:avLst/>
              <a:gdLst>
                <a:gd name="txL" fmla="*/ 0 w 108"/>
                <a:gd name="txT" fmla="*/ 0 h 252"/>
                <a:gd name="txR" fmla="*/ 108 w 108"/>
                <a:gd name="txB" fmla="*/ 252 h 252"/>
              </a:gdLst>
              <a:ahLst/>
              <a:cxnLst>
                <a:cxn ang="0">
                  <a:pos x="0" y="0"/>
                </a:cxn>
                <a:cxn ang="0">
                  <a:pos x="36" y="12"/>
                </a:cxn>
                <a:cxn ang="0">
                  <a:pos x="108" y="60"/>
                </a:cxn>
                <a:cxn ang="0">
                  <a:pos x="60" y="252"/>
                </a:cxn>
                <a:cxn ang="0">
                  <a:pos x="0" y="0"/>
                </a:cxn>
              </a:cxnLst>
              <a:rect l="txL" t="txT" r="txR" b="txB"/>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12302" name="Freeform 15"/>
            <p:cNvSpPr/>
            <p:nvPr/>
          </p:nvSpPr>
          <p:spPr>
            <a:xfrm>
              <a:off x="1536" y="4056"/>
              <a:ext cx="386" cy="72"/>
            </a:xfrm>
            <a:custGeom>
              <a:avLst/>
              <a:gdLst>
                <a:gd name="txL" fmla="*/ 0 w 386"/>
                <a:gd name="txT" fmla="*/ 0 h 72"/>
                <a:gd name="txR" fmla="*/ 386 w 386"/>
                <a:gd name="txB" fmla="*/ 72 h 72"/>
              </a:gdLst>
              <a:ahLst/>
              <a:cxnLst>
                <a:cxn ang="0">
                  <a:pos x="59" y="0"/>
                </a:cxn>
                <a:cxn ang="0">
                  <a:pos x="107" y="12"/>
                </a:cxn>
                <a:cxn ang="0">
                  <a:pos x="179" y="36"/>
                </a:cxn>
                <a:cxn ang="0">
                  <a:pos x="311" y="24"/>
                </a:cxn>
                <a:cxn ang="0">
                  <a:pos x="359" y="12"/>
                </a:cxn>
                <a:cxn ang="0">
                  <a:pos x="263" y="72"/>
                </a:cxn>
                <a:cxn ang="0">
                  <a:pos x="83" y="60"/>
                </a:cxn>
                <a:cxn ang="0">
                  <a:pos x="59" y="0"/>
                </a:cxn>
              </a:cxnLst>
              <a:rect l="txL" t="txT" r="txR" b="txB"/>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alpha val="100000"/>
              </a:srgb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grpSp>
      <p:sp>
        <p:nvSpPr>
          <p:cNvPr id="51217" name="Rectangle 17"/>
          <p:cNvSpPr>
            <a:spLocks noGrp="1"/>
          </p:cNvSpPr>
          <p:nvPr>
            <p:ph type="title"/>
          </p:nvPr>
        </p:nvSpPr>
        <p:spPr>
          <a:xfrm>
            <a:off x="990600" y="2341245"/>
            <a:ext cx="7525385" cy="1814195"/>
          </a:xfrm>
        </p:spPr>
        <p:txBody>
          <a:bodyPr vert="horz" wrap="square" lIns="91440" tIns="45720" rIns="91440" bIns="45720" anchor="ctr"/>
          <a:lstStyle/>
          <a:p>
            <a:pPr eaLnBrk="1" hangingPunct="1"/>
            <a:r>
              <a:rPr lang="zh-CN" altLang="en-US" sz="6000" b="1" dirty="0">
                <a:solidFill>
                  <a:srgbClr val="FFFF00"/>
                </a:solidFill>
              </a:rPr>
              <a:t>数字逻辑</a:t>
            </a:r>
            <a:br>
              <a:rPr lang="zh-CN" altLang="en-US" sz="6000" b="1" dirty="0">
                <a:solidFill>
                  <a:srgbClr val="FFFF00"/>
                </a:solidFill>
              </a:rPr>
            </a:br>
            <a:r>
              <a:rPr lang="zh-CN" altLang="en-US" sz="6000" b="1" dirty="0">
                <a:solidFill>
                  <a:srgbClr val="FFFF00"/>
                </a:solidFill>
              </a:rPr>
              <a:t/>
            </a:r>
            <a:br>
              <a:rPr lang="zh-CN" altLang="en-US" sz="6000" b="1" dirty="0">
                <a:solidFill>
                  <a:srgbClr val="FFFF00"/>
                </a:solidFill>
              </a:rPr>
            </a:br>
            <a:r>
              <a:rPr lang="zh-CN" altLang="en-US" sz="3200" b="1" dirty="0">
                <a:solidFill>
                  <a:srgbClr val="FFFF00"/>
                </a:solidFill>
              </a:rPr>
              <a:t>王春露</a:t>
            </a:r>
            <a:r>
              <a:rPr lang="zh-CN" altLang="en-US" sz="6000" b="1" dirty="0">
                <a:solidFill>
                  <a:srgbClr val="FFFF00"/>
                </a:solidFill>
              </a:rPr>
              <a:t/>
            </a:r>
            <a:br>
              <a:rPr lang="zh-CN" altLang="en-US" sz="6000" b="1" dirty="0">
                <a:solidFill>
                  <a:srgbClr val="FFFF00"/>
                </a:solidFill>
              </a:rPr>
            </a:br>
            <a:r>
              <a:rPr lang="zh-CN" altLang="en-US" sz="3200" b="1" dirty="0">
                <a:solidFill>
                  <a:srgbClr val="FFFF00"/>
                </a:solidFill>
              </a:rPr>
              <a:t>  </a:t>
            </a:r>
            <a:br>
              <a:rPr lang="zh-CN" altLang="en-US" sz="3200" b="1" dirty="0">
                <a:solidFill>
                  <a:srgbClr val="FFFF00"/>
                </a:solidFill>
              </a:rPr>
            </a:br>
            <a:endParaRPr lang="zh-CN" altLang="en-US" sz="3200" b="1" dirty="0">
              <a:solidFill>
                <a:srgbClr val="FFFF66"/>
              </a:solidFill>
            </a:endParaRPr>
          </a:p>
        </p:txBody>
      </p:sp>
      <p:grpSp>
        <p:nvGrpSpPr>
          <p:cNvPr id="12297" name="Group 19"/>
          <p:cNvGrpSpPr/>
          <p:nvPr/>
        </p:nvGrpSpPr>
        <p:grpSpPr>
          <a:xfrm>
            <a:off x="533400" y="5715000"/>
            <a:ext cx="457200" cy="304800"/>
            <a:chOff x="1536" y="3840"/>
            <a:chExt cx="386" cy="288"/>
          </a:xfrm>
        </p:grpSpPr>
        <p:sp>
          <p:nvSpPr>
            <p:cNvPr id="12299" name="Freeform 20"/>
            <p:cNvSpPr/>
            <p:nvPr/>
          </p:nvSpPr>
          <p:spPr>
            <a:xfrm>
              <a:off x="1680" y="3840"/>
              <a:ext cx="108" cy="252"/>
            </a:xfrm>
            <a:custGeom>
              <a:avLst/>
              <a:gdLst>
                <a:gd name="txL" fmla="*/ 0 w 108"/>
                <a:gd name="txT" fmla="*/ 0 h 252"/>
                <a:gd name="txR" fmla="*/ 108 w 108"/>
                <a:gd name="txB" fmla="*/ 252 h 252"/>
              </a:gdLst>
              <a:ahLst/>
              <a:cxnLst>
                <a:cxn ang="0">
                  <a:pos x="0" y="0"/>
                </a:cxn>
                <a:cxn ang="0">
                  <a:pos x="36" y="12"/>
                </a:cxn>
                <a:cxn ang="0">
                  <a:pos x="108" y="60"/>
                </a:cxn>
                <a:cxn ang="0">
                  <a:pos x="60" y="252"/>
                </a:cxn>
                <a:cxn ang="0">
                  <a:pos x="0" y="0"/>
                </a:cxn>
              </a:cxnLst>
              <a:rect l="txL" t="txT" r="txR" b="txB"/>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12300" name="Freeform 21"/>
            <p:cNvSpPr/>
            <p:nvPr/>
          </p:nvSpPr>
          <p:spPr>
            <a:xfrm>
              <a:off x="1536" y="4056"/>
              <a:ext cx="386" cy="72"/>
            </a:xfrm>
            <a:custGeom>
              <a:avLst/>
              <a:gdLst>
                <a:gd name="txL" fmla="*/ 0 w 386"/>
                <a:gd name="txT" fmla="*/ 0 h 72"/>
                <a:gd name="txR" fmla="*/ 386 w 386"/>
                <a:gd name="txB" fmla="*/ 72 h 72"/>
              </a:gdLst>
              <a:ahLst/>
              <a:cxnLst>
                <a:cxn ang="0">
                  <a:pos x="59" y="0"/>
                </a:cxn>
                <a:cxn ang="0">
                  <a:pos x="107" y="12"/>
                </a:cxn>
                <a:cxn ang="0">
                  <a:pos x="179" y="36"/>
                </a:cxn>
                <a:cxn ang="0">
                  <a:pos x="311" y="24"/>
                </a:cxn>
                <a:cxn ang="0">
                  <a:pos x="359" y="12"/>
                </a:cxn>
                <a:cxn ang="0">
                  <a:pos x="263" y="72"/>
                </a:cxn>
                <a:cxn ang="0">
                  <a:pos x="83" y="60"/>
                </a:cxn>
                <a:cxn ang="0">
                  <a:pos x="59" y="0"/>
                </a:cxn>
              </a:cxnLst>
              <a:rect l="txL" t="txT" r="txR" b="txB"/>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alpha val="100000"/>
              </a:srgb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grpSp>
      <p:sp>
        <p:nvSpPr>
          <p:cNvPr id="51222" name="Rectangle 22"/>
          <p:cNvSpPr/>
          <p:nvPr/>
        </p:nvSpPr>
        <p:spPr>
          <a:xfrm>
            <a:off x="1711325" y="4368800"/>
            <a:ext cx="5641975" cy="1141413"/>
          </a:xfrm>
          <a:prstGeom prst="rect">
            <a:avLst/>
          </a:prstGeom>
          <a:noFill/>
          <a:ln w="9525">
            <a:noFill/>
          </a:ln>
        </p:spPr>
        <p:txBody>
          <a:bodyPr anchor="ctr"/>
          <a:lstStyle/>
          <a:p>
            <a:pPr algn="ctr"/>
            <a:r>
              <a:rPr lang="zh-CN" altLang="en-US" sz="3200" b="1" dirty="0">
                <a:solidFill>
                  <a:srgbClr val="66FFFF"/>
                </a:solidFill>
                <a:latin typeface="Times New Roman" panose="02020603050405020304" pitchFamily="18" charset="0"/>
              </a:rPr>
              <a:t>北京邮电大学计算机学院</a:t>
            </a:r>
            <a:br>
              <a:rPr lang="zh-CN" altLang="en-US" sz="3200" b="1" dirty="0">
                <a:solidFill>
                  <a:srgbClr val="66FFFF"/>
                </a:solidFill>
                <a:latin typeface="Times New Roman" panose="02020603050405020304" pitchFamily="18" charset="0"/>
              </a:rPr>
            </a:br>
            <a:endParaRPr lang="zh-CN" altLang="en-US" sz="3200" b="1" dirty="0">
              <a:solidFill>
                <a:srgbClr val="FFFF66"/>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p:cNvSpPr>
          <p:nvPr>
            <p:ph idx="1"/>
          </p:nvPr>
        </p:nvSpPr>
        <p:spPr>
          <a:xfrm>
            <a:off x="232410" y="5382260"/>
            <a:ext cx="8679180" cy="921385"/>
          </a:xfrm>
        </p:spPr>
        <p:txBody>
          <a:bodyPr vert="horz" wrap="square" lIns="91440" tIns="45720" rIns="91440" bIns="45720" anchor="t"/>
          <a:lstStyle/>
          <a:p>
            <a:pPr algn="just" eaLnBrk="1" hangingPunct="1">
              <a:buNone/>
            </a:pPr>
            <a:r>
              <a:rPr lang="zh-CN" altLang="en-US" sz="2400" b="1" dirty="0">
                <a:solidFill>
                  <a:srgbClr val="0000FF"/>
                </a:solidFill>
                <a:latin typeface="Times New Roman" panose="02020603050405020304" pitchFamily="18" charset="0"/>
                <a:sym typeface="+mn-ea"/>
              </a:rPr>
              <a:t>在</a:t>
            </a:r>
            <a:r>
              <a:rPr lang="en-US" altLang="zh-CN" sz="2400" b="1" dirty="0">
                <a:solidFill>
                  <a:srgbClr val="0000FF"/>
                </a:solidFill>
                <a:latin typeface="Times New Roman" panose="02020603050405020304" pitchFamily="18" charset="0"/>
                <a:sym typeface="+mn-ea"/>
              </a:rPr>
              <a:t>80586CPU</a:t>
            </a:r>
            <a:r>
              <a:rPr lang="zh-CN" altLang="en-US" sz="2400" b="1" dirty="0">
                <a:solidFill>
                  <a:srgbClr val="0000FF"/>
                </a:solidFill>
                <a:latin typeface="Times New Roman" panose="02020603050405020304" pitchFamily="18" charset="0"/>
                <a:sym typeface="+mn-ea"/>
              </a:rPr>
              <a:t>中，密集程度如何呢？</a:t>
            </a:r>
            <a:r>
              <a:rPr lang="zh-CN" altLang="en-US" sz="2400" b="1" u="sng" dirty="0">
                <a:solidFill>
                  <a:srgbClr val="FF3300"/>
                </a:solidFill>
                <a:latin typeface="Times New Roman" panose="02020603050405020304" pitchFamily="18" charset="0"/>
                <a:sym typeface="+mn-ea"/>
              </a:rPr>
              <a:t>大约用</a:t>
            </a:r>
            <a:r>
              <a:rPr lang="en-US" altLang="zh-CN" sz="2400" b="1" u="sng" dirty="0">
                <a:solidFill>
                  <a:srgbClr val="FF3300"/>
                </a:solidFill>
                <a:latin typeface="Times New Roman" panose="02020603050405020304" pitchFamily="18" charset="0"/>
                <a:sym typeface="+mn-ea"/>
              </a:rPr>
              <a:t>500</a:t>
            </a:r>
            <a:r>
              <a:rPr lang="zh-CN" altLang="en-US" sz="2400" b="1" u="sng" dirty="0">
                <a:solidFill>
                  <a:srgbClr val="FF3300"/>
                </a:solidFill>
                <a:latin typeface="Times New Roman" panose="02020603050405020304" pitchFamily="18" charset="0"/>
                <a:sym typeface="+mn-ea"/>
              </a:rPr>
              <a:t>个晶体管串接起来才能绕人的头发丝一周！</a:t>
            </a:r>
            <a:endParaRPr lang="zh-CN" altLang="en-US" sz="2400" dirty="0"/>
          </a:p>
          <a:p>
            <a:pPr eaLnBrk="1" hangingPunct="1"/>
            <a:endParaRPr lang="en-US" altLang="zh-CN" sz="2800" dirty="0"/>
          </a:p>
        </p:txBody>
      </p:sp>
      <p:sp>
        <p:nvSpPr>
          <p:cNvPr id="23556" name="Text Box 6"/>
          <p:cNvSpPr txBox="1"/>
          <p:nvPr/>
        </p:nvSpPr>
        <p:spPr>
          <a:xfrm>
            <a:off x="153670" y="254635"/>
            <a:ext cx="8628380" cy="1568450"/>
          </a:xfrm>
          <a:prstGeom prst="rect">
            <a:avLst/>
          </a:prstGeom>
          <a:noFill/>
          <a:ln w="9525">
            <a:noFill/>
          </a:ln>
        </p:spPr>
        <p:txBody>
          <a:bodyPr wrap="square">
            <a:spAutoFit/>
          </a:bodyPr>
          <a:lstStyle/>
          <a:p>
            <a:pPr>
              <a:spcBef>
                <a:spcPct val="50000"/>
              </a:spcBef>
            </a:pPr>
            <a:r>
              <a:rPr lang="zh-CN" altLang="en-US" sz="2400" b="1" dirty="0">
                <a:solidFill>
                  <a:srgbClr val="0000FF"/>
                </a:solidFill>
                <a:latin typeface="宋体" panose="02010600030101010101" pitchFamily="2" charset="-122"/>
                <a:cs typeface="Times New Roman" panose="02020603050405020304" pitchFamily="18" charset="0"/>
                <a:sym typeface="+mn-ea"/>
              </a:rPr>
              <a:t>伴随着微电子技术的飞速发展，进一步加速了计算机的发展与普及，目前广泛使用的微型计算机就是建立在超大规模集成电路基础之上的。以个人计算机为例，PC机CPU芯片80Χ86的集成规模如下表所示。</a:t>
            </a:r>
            <a:endParaRPr lang="zh-CN" altLang="en-US" sz="2400" b="1" dirty="0">
              <a:solidFill>
                <a:srgbClr val="0000FF"/>
              </a:solidFill>
              <a:latin typeface="宋体" panose="02010600030101010101" pitchFamily="2" charset="-122"/>
              <a:cs typeface="Times New Roman" panose="02020603050405020304" pitchFamily="18" charset="0"/>
            </a:endParaRPr>
          </a:p>
        </p:txBody>
      </p:sp>
      <p:grpSp>
        <p:nvGrpSpPr>
          <p:cNvPr id="246791" name="组合 246790"/>
          <p:cNvGrpSpPr/>
          <p:nvPr/>
        </p:nvGrpSpPr>
        <p:grpSpPr>
          <a:xfrm>
            <a:off x="1008698" y="1899285"/>
            <a:ext cx="6569075" cy="2971800"/>
            <a:chOff x="806" y="1440"/>
            <a:chExt cx="4138" cy="1872"/>
          </a:xfrm>
        </p:grpSpPr>
        <p:sp>
          <p:nvSpPr>
            <p:cNvPr id="246819" name="文本框 246818"/>
            <p:cNvSpPr txBox="1"/>
            <p:nvPr/>
          </p:nvSpPr>
          <p:spPr>
            <a:xfrm>
              <a:off x="1670" y="1597"/>
              <a:ext cx="2218" cy="288"/>
            </a:xfrm>
            <a:prstGeom prst="rect">
              <a:avLst/>
            </a:prstGeom>
            <a:noFill/>
            <a:ln w="9525">
              <a:noFill/>
            </a:ln>
          </p:spPr>
          <p:txBody>
            <a:bodyPr/>
            <a:lstStyle/>
            <a:p>
              <a:endParaRPr lang="zh-CN" altLang="en-US"/>
            </a:p>
          </p:txBody>
        </p:sp>
        <p:sp>
          <p:nvSpPr>
            <p:cNvPr id="246818" name="文本框 246817"/>
            <p:cNvSpPr txBox="1"/>
            <p:nvPr/>
          </p:nvSpPr>
          <p:spPr>
            <a:xfrm>
              <a:off x="806" y="1693"/>
              <a:ext cx="4138" cy="288"/>
            </a:xfrm>
            <a:prstGeom prst="rect">
              <a:avLst/>
            </a:prstGeom>
            <a:noFill/>
            <a:ln w="9525">
              <a:noFill/>
            </a:ln>
          </p:spPr>
          <p:txBody>
            <a:bodyPr/>
            <a:lstStyle/>
            <a:p>
              <a:endParaRPr lang="zh-CN" altLang="en-US"/>
            </a:p>
          </p:txBody>
        </p:sp>
        <p:sp>
          <p:nvSpPr>
            <p:cNvPr id="246817" name="矩形 246816"/>
            <p:cNvSpPr/>
            <p:nvPr/>
          </p:nvSpPr>
          <p:spPr>
            <a:xfrm>
              <a:off x="2832" y="3084"/>
              <a:ext cx="1824" cy="228"/>
            </a:xfrm>
            <a:prstGeom prst="rect">
              <a:avLst/>
            </a:prstGeom>
            <a:noFill/>
            <a:ln w="9525">
              <a:noFill/>
            </a:ln>
          </p:spPr>
          <p:txBody>
            <a:bodyPr anchor="ctr"/>
            <a:lstStyle/>
            <a:p>
              <a:pPr algn="ctr"/>
              <a:r>
                <a:rPr lang="en-US" altLang="zh-CN" sz="2400" b="1" dirty="0">
                  <a:solidFill>
                    <a:srgbClr val="008000"/>
                  </a:solidFill>
                  <a:latin typeface="宋体" panose="02010600030101010101" pitchFamily="2" charset="-122"/>
                </a:rPr>
                <a:t>┇</a:t>
              </a:r>
              <a:r>
                <a:rPr lang="en-US" altLang="zh-CN" sz="2400" b="1" dirty="0">
                  <a:solidFill>
                    <a:srgbClr val="008000"/>
                  </a:solidFill>
                  <a:latin typeface="Times New Roman" panose="02020603050405020304" pitchFamily="18" charset="0"/>
                </a:rPr>
                <a:t> </a:t>
              </a:r>
              <a:endParaRPr lang="en-US" altLang="zh-CN" b="1" dirty="0">
                <a:solidFill>
                  <a:srgbClr val="008000"/>
                </a:solidFill>
                <a:latin typeface="Arial" panose="020B0604020202020204" pitchFamily="34" charset="0"/>
              </a:endParaRPr>
            </a:p>
          </p:txBody>
        </p:sp>
        <p:sp>
          <p:nvSpPr>
            <p:cNvPr id="246816" name="矩形 246815"/>
            <p:cNvSpPr/>
            <p:nvPr/>
          </p:nvSpPr>
          <p:spPr>
            <a:xfrm>
              <a:off x="1056" y="3084"/>
              <a:ext cx="1776" cy="228"/>
            </a:xfrm>
            <a:prstGeom prst="rect">
              <a:avLst/>
            </a:prstGeom>
            <a:noFill/>
            <a:ln w="9525">
              <a:noFill/>
            </a:ln>
          </p:spPr>
          <p:txBody>
            <a:bodyPr anchor="ctr"/>
            <a:lstStyle/>
            <a:p>
              <a:pPr algn="ctr"/>
              <a:r>
                <a:rPr lang="en-US" altLang="zh-CN" sz="2400" b="1" dirty="0">
                  <a:solidFill>
                    <a:srgbClr val="008000"/>
                  </a:solidFill>
                  <a:latin typeface="宋体" panose="02010600030101010101" pitchFamily="2" charset="-122"/>
                </a:rPr>
                <a:t> </a:t>
              </a:r>
              <a:r>
                <a:rPr lang="en-US" altLang="zh-CN" sz="2400" b="1" dirty="0">
                  <a:solidFill>
                    <a:srgbClr val="008000"/>
                  </a:solidFill>
                  <a:latin typeface="宋体" panose="02010600030101010101" pitchFamily="2" charset="-122"/>
                  <a:cs typeface="Times New Roman" panose="02020603050405020304" pitchFamily="18" charset="0"/>
                </a:rPr>
                <a:t>┇</a:t>
              </a:r>
              <a:r>
                <a:rPr lang="en-US" altLang="zh-CN" sz="2400" b="1" dirty="0">
                  <a:solidFill>
                    <a:srgbClr val="008000"/>
                  </a:solidFill>
                  <a:latin typeface="宋体" panose="02010600030101010101" pitchFamily="2" charset="-122"/>
                </a:rPr>
                <a:t> </a:t>
              </a:r>
              <a:endParaRPr lang="en-US" altLang="zh-CN" b="1" dirty="0">
                <a:solidFill>
                  <a:srgbClr val="008000"/>
                </a:solidFill>
                <a:latin typeface="Arial" panose="020B0604020202020204" pitchFamily="34" charset="0"/>
              </a:endParaRPr>
            </a:p>
          </p:txBody>
        </p:sp>
        <p:sp>
          <p:nvSpPr>
            <p:cNvPr id="246815" name="矩形 246814"/>
            <p:cNvSpPr/>
            <p:nvPr/>
          </p:nvSpPr>
          <p:spPr>
            <a:xfrm>
              <a:off x="2832" y="2855"/>
              <a:ext cx="1824" cy="229"/>
            </a:xfrm>
            <a:prstGeom prst="rect">
              <a:avLst/>
            </a:prstGeom>
            <a:noFill/>
            <a:ln w="9525">
              <a:noFill/>
            </a:ln>
          </p:spPr>
          <p:txBody>
            <a:bodyPr anchor="ctr"/>
            <a:lstStyle/>
            <a:p>
              <a:pPr algn="ctr"/>
              <a:r>
                <a:rPr lang="en-US" altLang="zh-CN" sz="2400" b="1" dirty="0">
                  <a:solidFill>
                    <a:srgbClr val="008000"/>
                  </a:solidFill>
                  <a:latin typeface="宋体" panose="02010600030101010101" pitchFamily="2" charset="-122"/>
                </a:rPr>
                <a:t>320  </a:t>
              </a:r>
              <a:r>
                <a:rPr lang="zh-CN" altLang="en-US" sz="2400" b="1" dirty="0">
                  <a:solidFill>
                    <a:srgbClr val="008000"/>
                  </a:solidFill>
                  <a:latin typeface="宋体" panose="02010600030101010101" pitchFamily="2" charset="-122"/>
                </a:rPr>
                <a:t>万个晶体管</a:t>
              </a:r>
              <a:r>
                <a:rPr lang="zh-CN" altLang="en-US" sz="2400" b="1" dirty="0">
                  <a:solidFill>
                    <a:srgbClr val="008000"/>
                  </a:solidFill>
                  <a:latin typeface="Times New Roman" panose="02020603050405020304" pitchFamily="18" charset="0"/>
                </a:rPr>
                <a:t> </a:t>
              </a:r>
              <a:endParaRPr lang="zh-CN" altLang="en-US" b="1" dirty="0">
                <a:solidFill>
                  <a:srgbClr val="008000"/>
                </a:solidFill>
                <a:latin typeface="Arial" panose="020B0604020202020204" pitchFamily="34" charset="0"/>
              </a:endParaRPr>
            </a:p>
          </p:txBody>
        </p:sp>
        <p:sp>
          <p:nvSpPr>
            <p:cNvPr id="246814" name="矩形 246813"/>
            <p:cNvSpPr/>
            <p:nvPr/>
          </p:nvSpPr>
          <p:spPr>
            <a:xfrm>
              <a:off x="1056" y="2855"/>
              <a:ext cx="1776" cy="229"/>
            </a:xfrm>
            <a:prstGeom prst="rect">
              <a:avLst/>
            </a:prstGeom>
            <a:noFill/>
            <a:ln w="9525">
              <a:noFill/>
            </a:ln>
          </p:spPr>
          <p:txBody>
            <a:bodyPr anchor="ctr"/>
            <a:lstStyle/>
            <a:p>
              <a:pPr algn="ctr"/>
              <a:r>
                <a:rPr lang="en-US" altLang="zh-CN" sz="2400" b="1" dirty="0">
                  <a:solidFill>
                    <a:srgbClr val="008000"/>
                  </a:solidFill>
                  <a:latin typeface="宋体" panose="02010600030101010101" pitchFamily="2" charset="-122"/>
                </a:rPr>
                <a:t> </a:t>
              </a:r>
              <a:r>
                <a:rPr lang="en-US" altLang="zh-CN" sz="2400" b="1">
                  <a:solidFill>
                    <a:srgbClr val="008000"/>
                  </a:solidFill>
                  <a:latin typeface="宋体" panose="02010600030101010101" pitchFamily="2" charset="-122"/>
                </a:rPr>
                <a:t>8 0 5 8 6</a:t>
              </a:r>
              <a:r>
                <a:rPr lang="en-US" altLang="zh-CN" sz="2400" b="1">
                  <a:solidFill>
                    <a:srgbClr val="008000"/>
                  </a:solidFill>
                  <a:latin typeface="Times New Roman" panose="02020603050405020304" pitchFamily="18" charset="0"/>
                </a:rPr>
                <a:t> </a:t>
              </a:r>
              <a:endParaRPr lang="en-US" altLang="zh-CN" b="1">
                <a:solidFill>
                  <a:srgbClr val="008000"/>
                </a:solidFill>
                <a:latin typeface="Arial" panose="020B0604020202020204" pitchFamily="34" charset="0"/>
              </a:endParaRPr>
            </a:p>
          </p:txBody>
        </p:sp>
        <p:sp>
          <p:nvSpPr>
            <p:cNvPr id="246813" name="矩形 246812"/>
            <p:cNvSpPr/>
            <p:nvPr/>
          </p:nvSpPr>
          <p:spPr>
            <a:xfrm>
              <a:off x="2832" y="2627"/>
              <a:ext cx="1824" cy="228"/>
            </a:xfrm>
            <a:prstGeom prst="rect">
              <a:avLst/>
            </a:prstGeom>
            <a:noFill/>
            <a:ln w="9525">
              <a:noFill/>
            </a:ln>
          </p:spPr>
          <p:txBody>
            <a:bodyPr anchor="ctr"/>
            <a:lstStyle/>
            <a:p>
              <a:pPr algn="ctr"/>
              <a:r>
                <a:rPr lang="en-US" altLang="zh-CN" sz="2400" b="1" dirty="0">
                  <a:solidFill>
                    <a:srgbClr val="008000"/>
                  </a:solidFill>
                  <a:latin typeface="宋体" panose="02010600030101010101" pitchFamily="2" charset="-122"/>
                </a:rPr>
                <a:t>120  </a:t>
              </a:r>
              <a:r>
                <a:rPr lang="zh-CN" altLang="en-US" sz="2400" b="1" dirty="0">
                  <a:solidFill>
                    <a:srgbClr val="008000"/>
                  </a:solidFill>
                  <a:latin typeface="宋体" panose="02010600030101010101" pitchFamily="2" charset="-122"/>
                </a:rPr>
                <a:t>万个晶体管</a:t>
              </a:r>
              <a:r>
                <a:rPr lang="zh-CN" altLang="en-US" sz="2400" b="1" dirty="0">
                  <a:solidFill>
                    <a:srgbClr val="008000"/>
                  </a:solidFill>
                  <a:latin typeface="Times New Roman" panose="02020603050405020304" pitchFamily="18" charset="0"/>
                </a:rPr>
                <a:t> </a:t>
              </a:r>
              <a:endParaRPr lang="zh-CN" altLang="en-US" b="1" dirty="0">
                <a:solidFill>
                  <a:srgbClr val="008000"/>
                </a:solidFill>
                <a:latin typeface="Arial" panose="020B0604020202020204" pitchFamily="34" charset="0"/>
              </a:endParaRPr>
            </a:p>
          </p:txBody>
        </p:sp>
        <p:sp>
          <p:nvSpPr>
            <p:cNvPr id="246812" name="矩形 246811"/>
            <p:cNvSpPr/>
            <p:nvPr/>
          </p:nvSpPr>
          <p:spPr>
            <a:xfrm>
              <a:off x="1056" y="2627"/>
              <a:ext cx="1776" cy="228"/>
            </a:xfrm>
            <a:prstGeom prst="rect">
              <a:avLst/>
            </a:prstGeom>
            <a:noFill/>
            <a:ln w="9525">
              <a:noFill/>
            </a:ln>
          </p:spPr>
          <p:txBody>
            <a:bodyPr anchor="ctr"/>
            <a:lstStyle/>
            <a:p>
              <a:pPr algn="ctr"/>
              <a:r>
                <a:rPr lang="en-US" altLang="zh-CN" sz="2400" b="1" dirty="0">
                  <a:solidFill>
                    <a:srgbClr val="008000"/>
                  </a:solidFill>
                  <a:latin typeface="宋体" panose="02010600030101010101" pitchFamily="2" charset="-122"/>
                </a:rPr>
                <a:t> </a:t>
              </a:r>
              <a:r>
                <a:rPr lang="en-US" altLang="zh-CN" sz="2400" b="1">
                  <a:solidFill>
                    <a:srgbClr val="008000"/>
                  </a:solidFill>
                  <a:latin typeface="宋体" panose="02010600030101010101" pitchFamily="2" charset="-122"/>
                </a:rPr>
                <a:t>8 0 4 8 6</a:t>
              </a:r>
              <a:r>
                <a:rPr lang="en-US" altLang="zh-CN" sz="2400" b="1">
                  <a:solidFill>
                    <a:srgbClr val="008000"/>
                  </a:solidFill>
                  <a:latin typeface="Times New Roman" panose="02020603050405020304" pitchFamily="18" charset="0"/>
                </a:rPr>
                <a:t> </a:t>
              </a:r>
              <a:endParaRPr lang="en-US" altLang="zh-CN" b="1">
                <a:solidFill>
                  <a:srgbClr val="008000"/>
                </a:solidFill>
                <a:latin typeface="Arial" panose="020B0604020202020204" pitchFamily="34" charset="0"/>
              </a:endParaRPr>
            </a:p>
          </p:txBody>
        </p:sp>
        <p:sp>
          <p:nvSpPr>
            <p:cNvPr id="246811" name="矩形 246810"/>
            <p:cNvSpPr/>
            <p:nvPr/>
          </p:nvSpPr>
          <p:spPr>
            <a:xfrm>
              <a:off x="2832" y="2398"/>
              <a:ext cx="1824" cy="229"/>
            </a:xfrm>
            <a:prstGeom prst="rect">
              <a:avLst/>
            </a:prstGeom>
            <a:noFill/>
            <a:ln w="9525">
              <a:noFill/>
            </a:ln>
          </p:spPr>
          <p:txBody>
            <a:bodyPr anchor="ctr"/>
            <a:lstStyle/>
            <a:p>
              <a:pPr algn="ctr"/>
              <a:r>
                <a:rPr lang="en-US" altLang="zh-CN" sz="2400" b="1" dirty="0">
                  <a:solidFill>
                    <a:srgbClr val="008000"/>
                  </a:solidFill>
                  <a:latin typeface="宋体" panose="02010600030101010101" pitchFamily="2" charset="-122"/>
                </a:rPr>
                <a:t>32   </a:t>
              </a:r>
              <a:r>
                <a:rPr lang="zh-CN" altLang="en-US" sz="2400" b="1" dirty="0">
                  <a:solidFill>
                    <a:srgbClr val="008000"/>
                  </a:solidFill>
                  <a:latin typeface="宋体" panose="02010600030101010101" pitchFamily="2" charset="-122"/>
                </a:rPr>
                <a:t>万个晶体管</a:t>
              </a:r>
              <a:r>
                <a:rPr lang="zh-CN" altLang="en-US" sz="2400" b="1" dirty="0">
                  <a:solidFill>
                    <a:srgbClr val="008000"/>
                  </a:solidFill>
                  <a:latin typeface="Times New Roman" panose="02020603050405020304" pitchFamily="18" charset="0"/>
                </a:rPr>
                <a:t> </a:t>
              </a:r>
              <a:endParaRPr lang="zh-CN" altLang="en-US" b="1" dirty="0">
                <a:solidFill>
                  <a:srgbClr val="008000"/>
                </a:solidFill>
                <a:latin typeface="Arial" panose="020B0604020202020204" pitchFamily="34" charset="0"/>
              </a:endParaRPr>
            </a:p>
          </p:txBody>
        </p:sp>
        <p:sp>
          <p:nvSpPr>
            <p:cNvPr id="246810" name="矩形 246809"/>
            <p:cNvSpPr/>
            <p:nvPr/>
          </p:nvSpPr>
          <p:spPr>
            <a:xfrm>
              <a:off x="1056" y="2398"/>
              <a:ext cx="1776" cy="229"/>
            </a:xfrm>
            <a:prstGeom prst="rect">
              <a:avLst/>
            </a:prstGeom>
            <a:noFill/>
            <a:ln w="9525">
              <a:noFill/>
            </a:ln>
          </p:spPr>
          <p:txBody>
            <a:bodyPr anchor="ctr"/>
            <a:lstStyle/>
            <a:p>
              <a:pPr algn="ctr"/>
              <a:r>
                <a:rPr lang="en-US" altLang="zh-CN" sz="2400" b="1" dirty="0">
                  <a:solidFill>
                    <a:srgbClr val="008000"/>
                  </a:solidFill>
                  <a:latin typeface="宋体" panose="02010600030101010101" pitchFamily="2" charset="-122"/>
                </a:rPr>
                <a:t> </a:t>
              </a:r>
              <a:r>
                <a:rPr lang="en-US" altLang="zh-CN" sz="2400" b="1">
                  <a:solidFill>
                    <a:srgbClr val="008000"/>
                  </a:solidFill>
                  <a:latin typeface="宋体" panose="02010600030101010101" pitchFamily="2" charset="-122"/>
                </a:rPr>
                <a:t>8 0 3 8 6</a:t>
              </a:r>
              <a:r>
                <a:rPr lang="en-US" altLang="zh-CN" sz="2400" b="1">
                  <a:solidFill>
                    <a:srgbClr val="008000"/>
                  </a:solidFill>
                  <a:latin typeface="Times New Roman" panose="02020603050405020304" pitchFamily="18" charset="0"/>
                </a:rPr>
                <a:t> </a:t>
              </a:r>
              <a:endParaRPr lang="en-US" altLang="zh-CN" b="1">
                <a:solidFill>
                  <a:srgbClr val="008000"/>
                </a:solidFill>
                <a:latin typeface="Arial" panose="020B0604020202020204" pitchFamily="34" charset="0"/>
              </a:endParaRPr>
            </a:p>
          </p:txBody>
        </p:sp>
        <p:sp>
          <p:nvSpPr>
            <p:cNvPr id="246809" name="矩形 246808"/>
            <p:cNvSpPr/>
            <p:nvPr/>
          </p:nvSpPr>
          <p:spPr>
            <a:xfrm>
              <a:off x="2832" y="2170"/>
              <a:ext cx="1824" cy="228"/>
            </a:xfrm>
            <a:prstGeom prst="rect">
              <a:avLst/>
            </a:prstGeom>
            <a:noFill/>
            <a:ln w="9525">
              <a:noFill/>
            </a:ln>
          </p:spPr>
          <p:txBody>
            <a:bodyPr anchor="ctr"/>
            <a:lstStyle/>
            <a:p>
              <a:pPr algn="ctr"/>
              <a:r>
                <a:rPr lang="en-US" altLang="zh-CN" sz="2400" b="1" dirty="0">
                  <a:solidFill>
                    <a:srgbClr val="008000"/>
                  </a:solidFill>
                  <a:latin typeface="宋体" panose="02010600030101010101" pitchFamily="2" charset="-122"/>
                </a:rPr>
                <a:t>13.5 </a:t>
              </a:r>
              <a:r>
                <a:rPr lang="zh-CN" altLang="en-US" sz="2400" b="1" dirty="0">
                  <a:solidFill>
                    <a:srgbClr val="008000"/>
                  </a:solidFill>
                  <a:latin typeface="宋体" panose="02010600030101010101" pitchFamily="2" charset="-122"/>
                </a:rPr>
                <a:t>万个晶体管</a:t>
              </a:r>
              <a:r>
                <a:rPr lang="zh-CN" altLang="en-US" sz="2400" b="1" dirty="0">
                  <a:solidFill>
                    <a:srgbClr val="008000"/>
                  </a:solidFill>
                  <a:latin typeface="Times New Roman" panose="02020603050405020304" pitchFamily="18" charset="0"/>
                </a:rPr>
                <a:t> </a:t>
              </a:r>
              <a:endParaRPr lang="zh-CN" altLang="en-US" b="1" dirty="0">
                <a:solidFill>
                  <a:srgbClr val="008000"/>
                </a:solidFill>
                <a:latin typeface="Arial" panose="020B0604020202020204" pitchFamily="34" charset="0"/>
              </a:endParaRPr>
            </a:p>
          </p:txBody>
        </p:sp>
        <p:sp>
          <p:nvSpPr>
            <p:cNvPr id="246808" name="矩形 246807"/>
            <p:cNvSpPr/>
            <p:nvPr/>
          </p:nvSpPr>
          <p:spPr>
            <a:xfrm>
              <a:off x="1056" y="2170"/>
              <a:ext cx="1776" cy="228"/>
            </a:xfrm>
            <a:prstGeom prst="rect">
              <a:avLst/>
            </a:prstGeom>
            <a:noFill/>
            <a:ln w="9525">
              <a:noFill/>
            </a:ln>
          </p:spPr>
          <p:txBody>
            <a:bodyPr anchor="ctr"/>
            <a:lstStyle/>
            <a:p>
              <a:pPr algn="ctr"/>
              <a:r>
                <a:rPr lang="en-US" altLang="zh-CN" sz="2400" b="1" dirty="0">
                  <a:solidFill>
                    <a:srgbClr val="008000"/>
                  </a:solidFill>
                  <a:latin typeface="宋体" panose="02010600030101010101" pitchFamily="2" charset="-122"/>
                </a:rPr>
                <a:t> </a:t>
              </a:r>
              <a:r>
                <a:rPr lang="en-US" altLang="zh-CN" sz="2400" b="1">
                  <a:solidFill>
                    <a:srgbClr val="008000"/>
                  </a:solidFill>
                  <a:latin typeface="宋体" panose="02010600030101010101" pitchFamily="2" charset="-122"/>
                </a:rPr>
                <a:t>8 0 2 8 6</a:t>
              </a:r>
              <a:r>
                <a:rPr lang="en-US" altLang="zh-CN" sz="2400" b="1">
                  <a:solidFill>
                    <a:srgbClr val="008000"/>
                  </a:solidFill>
                  <a:latin typeface="Times New Roman" panose="02020603050405020304" pitchFamily="18" charset="0"/>
                </a:rPr>
                <a:t> </a:t>
              </a:r>
              <a:endParaRPr lang="en-US" altLang="zh-CN" b="1">
                <a:solidFill>
                  <a:srgbClr val="008000"/>
                </a:solidFill>
                <a:latin typeface="Arial" panose="020B0604020202020204" pitchFamily="34" charset="0"/>
              </a:endParaRPr>
            </a:p>
          </p:txBody>
        </p:sp>
        <p:sp>
          <p:nvSpPr>
            <p:cNvPr id="246807" name="矩形 246806"/>
            <p:cNvSpPr/>
            <p:nvPr/>
          </p:nvSpPr>
          <p:spPr>
            <a:xfrm>
              <a:off x="2832" y="1941"/>
              <a:ext cx="1824" cy="229"/>
            </a:xfrm>
            <a:prstGeom prst="rect">
              <a:avLst/>
            </a:prstGeom>
            <a:noFill/>
            <a:ln w="9525">
              <a:noFill/>
            </a:ln>
          </p:spPr>
          <p:txBody>
            <a:bodyPr anchor="ctr"/>
            <a:lstStyle/>
            <a:p>
              <a:pPr algn="ctr"/>
              <a:r>
                <a:rPr lang="en-US" altLang="zh-CN" sz="2400" b="1" dirty="0">
                  <a:solidFill>
                    <a:srgbClr val="008000"/>
                  </a:solidFill>
                  <a:latin typeface="宋体" panose="02010600030101010101" pitchFamily="2" charset="-122"/>
                </a:rPr>
                <a:t>2.9  </a:t>
              </a:r>
              <a:r>
                <a:rPr lang="zh-CN" altLang="en-US" sz="2400" b="1" dirty="0">
                  <a:solidFill>
                    <a:srgbClr val="008000"/>
                  </a:solidFill>
                  <a:latin typeface="宋体" panose="02010600030101010101" pitchFamily="2" charset="-122"/>
                </a:rPr>
                <a:t>万个晶体管</a:t>
              </a:r>
              <a:r>
                <a:rPr lang="zh-CN" altLang="en-US" sz="2400" b="1" dirty="0">
                  <a:solidFill>
                    <a:srgbClr val="008000"/>
                  </a:solidFill>
                  <a:latin typeface="Times New Roman" panose="02020603050405020304" pitchFamily="18" charset="0"/>
                </a:rPr>
                <a:t> </a:t>
              </a:r>
              <a:endParaRPr lang="zh-CN" altLang="en-US" b="1" dirty="0">
                <a:solidFill>
                  <a:srgbClr val="008000"/>
                </a:solidFill>
                <a:latin typeface="Arial" panose="020B0604020202020204" pitchFamily="34" charset="0"/>
              </a:endParaRPr>
            </a:p>
          </p:txBody>
        </p:sp>
        <p:sp>
          <p:nvSpPr>
            <p:cNvPr id="246806" name="矩形 246805"/>
            <p:cNvSpPr/>
            <p:nvPr/>
          </p:nvSpPr>
          <p:spPr>
            <a:xfrm>
              <a:off x="1056" y="1941"/>
              <a:ext cx="1776" cy="229"/>
            </a:xfrm>
            <a:prstGeom prst="rect">
              <a:avLst/>
            </a:prstGeom>
            <a:noFill/>
            <a:ln w="9525">
              <a:noFill/>
            </a:ln>
          </p:spPr>
          <p:txBody>
            <a:bodyPr anchor="ctr"/>
            <a:lstStyle/>
            <a:p>
              <a:pPr algn="ctr"/>
              <a:r>
                <a:rPr lang="en-US" altLang="zh-CN" sz="2400" b="1">
                  <a:solidFill>
                    <a:srgbClr val="008000"/>
                  </a:solidFill>
                  <a:latin typeface="宋体" panose="02010600030101010101" pitchFamily="2" charset="-122"/>
                </a:rPr>
                <a:t>8 0 8 6</a:t>
              </a:r>
              <a:r>
                <a:rPr lang="en-US" altLang="zh-CN" sz="2400" b="1">
                  <a:solidFill>
                    <a:srgbClr val="008000"/>
                  </a:solidFill>
                  <a:latin typeface="Times New Roman" panose="02020603050405020304" pitchFamily="18" charset="0"/>
                </a:rPr>
                <a:t> </a:t>
              </a:r>
              <a:endParaRPr lang="en-US" altLang="zh-CN" b="1">
                <a:solidFill>
                  <a:srgbClr val="008000"/>
                </a:solidFill>
                <a:latin typeface="Arial" panose="020B0604020202020204" pitchFamily="34" charset="0"/>
              </a:endParaRPr>
            </a:p>
          </p:txBody>
        </p:sp>
        <p:sp>
          <p:nvSpPr>
            <p:cNvPr id="246805" name="矩形 246804"/>
            <p:cNvSpPr/>
            <p:nvPr/>
          </p:nvSpPr>
          <p:spPr>
            <a:xfrm>
              <a:off x="2832" y="1713"/>
              <a:ext cx="1824" cy="228"/>
            </a:xfrm>
            <a:prstGeom prst="rect">
              <a:avLst/>
            </a:prstGeom>
            <a:noFill/>
            <a:ln w="9525">
              <a:noFill/>
            </a:ln>
          </p:spPr>
          <p:txBody>
            <a:bodyPr anchor="ctr"/>
            <a:lstStyle/>
            <a:p>
              <a:pPr algn="ctr"/>
              <a:r>
                <a:rPr lang="zh-CN" altLang="en-US" sz="2400" b="1" dirty="0">
                  <a:solidFill>
                    <a:srgbClr val="008000"/>
                  </a:solidFill>
                  <a:latin typeface="宋体" panose="02010600030101010101" pitchFamily="2" charset="-122"/>
                </a:rPr>
                <a:t>集  成  度 </a:t>
              </a:r>
              <a:endParaRPr lang="zh-CN" altLang="en-US" b="1" dirty="0">
                <a:solidFill>
                  <a:srgbClr val="008000"/>
                </a:solidFill>
                <a:latin typeface="Arial" panose="020B0604020202020204" pitchFamily="34" charset="0"/>
              </a:endParaRPr>
            </a:p>
          </p:txBody>
        </p:sp>
        <p:sp>
          <p:nvSpPr>
            <p:cNvPr id="246804" name="矩形 246803"/>
            <p:cNvSpPr/>
            <p:nvPr/>
          </p:nvSpPr>
          <p:spPr>
            <a:xfrm>
              <a:off x="1056" y="1713"/>
              <a:ext cx="1776" cy="228"/>
            </a:xfrm>
            <a:prstGeom prst="rect">
              <a:avLst/>
            </a:prstGeom>
            <a:noFill/>
            <a:ln w="9525">
              <a:noFill/>
            </a:ln>
          </p:spPr>
          <p:txBody>
            <a:bodyPr anchor="ctr"/>
            <a:lstStyle/>
            <a:p>
              <a:pPr algn="ctr"/>
              <a:r>
                <a:rPr lang="zh-CN" altLang="en-US" sz="2400" b="1" dirty="0">
                  <a:solidFill>
                    <a:srgbClr val="008000"/>
                  </a:solidFill>
                  <a:latin typeface="宋体" panose="02010600030101010101" pitchFamily="2" charset="-122"/>
                </a:rPr>
                <a:t>芯 片 型 号 </a:t>
              </a:r>
              <a:endParaRPr lang="zh-CN" altLang="en-US" b="1" dirty="0">
                <a:solidFill>
                  <a:srgbClr val="008000"/>
                </a:solidFill>
                <a:latin typeface="Arial" panose="020B0604020202020204" pitchFamily="34" charset="0"/>
              </a:endParaRPr>
            </a:p>
          </p:txBody>
        </p:sp>
        <p:sp>
          <p:nvSpPr>
            <p:cNvPr id="246803" name="直接连接符 246802"/>
            <p:cNvSpPr/>
            <p:nvPr/>
          </p:nvSpPr>
          <p:spPr>
            <a:xfrm>
              <a:off x="1056" y="1713"/>
              <a:ext cx="3600" cy="0"/>
            </a:xfrm>
            <a:prstGeom prst="line">
              <a:avLst/>
            </a:prstGeom>
            <a:ln w="28575" cap="sq" cmpd="sng">
              <a:solidFill>
                <a:srgbClr val="000000"/>
              </a:solidFill>
              <a:prstDash val="solid"/>
              <a:headEnd type="none" w="med" len="med"/>
              <a:tailEnd type="none" w="med" len="med"/>
            </a:ln>
          </p:spPr>
        </p:sp>
        <p:sp>
          <p:nvSpPr>
            <p:cNvPr id="246802" name="直接连接符 246801"/>
            <p:cNvSpPr/>
            <p:nvPr/>
          </p:nvSpPr>
          <p:spPr>
            <a:xfrm>
              <a:off x="1056" y="1941"/>
              <a:ext cx="3600" cy="0"/>
            </a:xfrm>
            <a:prstGeom prst="line">
              <a:avLst/>
            </a:prstGeom>
            <a:ln w="12700" cap="flat" cmpd="sng">
              <a:solidFill>
                <a:srgbClr val="000000"/>
              </a:solidFill>
              <a:prstDash val="solid"/>
              <a:headEnd type="none" w="med" len="med"/>
              <a:tailEnd type="none" w="med" len="med"/>
            </a:ln>
          </p:spPr>
        </p:sp>
        <p:sp>
          <p:nvSpPr>
            <p:cNvPr id="246801" name="直接连接符 246800"/>
            <p:cNvSpPr/>
            <p:nvPr/>
          </p:nvSpPr>
          <p:spPr>
            <a:xfrm>
              <a:off x="1056" y="2170"/>
              <a:ext cx="3600" cy="0"/>
            </a:xfrm>
            <a:prstGeom prst="line">
              <a:avLst/>
            </a:prstGeom>
            <a:ln w="12700" cap="flat" cmpd="sng">
              <a:solidFill>
                <a:srgbClr val="000000"/>
              </a:solidFill>
              <a:prstDash val="solid"/>
              <a:headEnd type="none" w="med" len="med"/>
              <a:tailEnd type="none" w="med" len="med"/>
            </a:ln>
          </p:spPr>
        </p:sp>
        <p:sp>
          <p:nvSpPr>
            <p:cNvPr id="246800" name="直接连接符 246799"/>
            <p:cNvSpPr/>
            <p:nvPr/>
          </p:nvSpPr>
          <p:spPr>
            <a:xfrm>
              <a:off x="1056" y="2398"/>
              <a:ext cx="3600" cy="0"/>
            </a:xfrm>
            <a:prstGeom prst="line">
              <a:avLst/>
            </a:prstGeom>
            <a:ln w="12700" cap="flat" cmpd="sng">
              <a:solidFill>
                <a:srgbClr val="000000"/>
              </a:solidFill>
              <a:prstDash val="solid"/>
              <a:headEnd type="none" w="med" len="med"/>
              <a:tailEnd type="none" w="med" len="med"/>
            </a:ln>
          </p:spPr>
        </p:sp>
        <p:sp>
          <p:nvSpPr>
            <p:cNvPr id="246799" name="直接连接符 246798"/>
            <p:cNvSpPr/>
            <p:nvPr/>
          </p:nvSpPr>
          <p:spPr>
            <a:xfrm>
              <a:off x="1056" y="2627"/>
              <a:ext cx="3600" cy="0"/>
            </a:xfrm>
            <a:prstGeom prst="line">
              <a:avLst/>
            </a:prstGeom>
            <a:ln w="12700" cap="flat" cmpd="sng">
              <a:solidFill>
                <a:srgbClr val="000000"/>
              </a:solidFill>
              <a:prstDash val="solid"/>
              <a:headEnd type="none" w="med" len="med"/>
              <a:tailEnd type="none" w="med" len="med"/>
            </a:ln>
          </p:spPr>
        </p:sp>
        <p:sp>
          <p:nvSpPr>
            <p:cNvPr id="246798" name="直接连接符 246797"/>
            <p:cNvSpPr/>
            <p:nvPr/>
          </p:nvSpPr>
          <p:spPr>
            <a:xfrm>
              <a:off x="1056" y="2855"/>
              <a:ext cx="3600" cy="0"/>
            </a:xfrm>
            <a:prstGeom prst="line">
              <a:avLst/>
            </a:prstGeom>
            <a:ln w="12700" cap="flat" cmpd="sng">
              <a:solidFill>
                <a:srgbClr val="000000"/>
              </a:solidFill>
              <a:prstDash val="solid"/>
              <a:headEnd type="none" w="med" len="med"/>
              <a:tailEnd type="none" w="med" len="med"/>
            </a:ln>
          </p:spPr>
        </p:sp>
        <p:sp>
          <p:nvSpPr>
            <p:cNvPr id="246797" name="直接连接符 246796"/>
            <p:cNvSpPr/>
            <p:nvPr/>
          </p:nvSpPr>
          <p:spPr>
            <a:xfrm>
              <a:off x="1056" y="3084"/>
              <a:ext cx="3600" cy="0"/>
            </a:xfrm>
            <a:prstGeom prst="line">
              <a:avLst/>
            </a:prstGeom>
            <a:ln w="12700" cap="flat" cmpd="sng">
              <a:solidFill>
                <a:srgbClr val="000000"/>
              </a:solidFill>
              <a:prstDash val="solid"/>
              <a:headEnd type="none" w="med" len="med"/>
              <a:tailEnd type="none" w="med" len="med"/>
            </a:ln>
          </p:spPr>
        </p:sp>
        <p:sp>
          <p:nvSpPr>
            <p:cNvPr id="246796" name="直接连接符 246795"/>
            <p:cNvSpPr/>
            <p:nvPr/>
          </p:nvSpPr>
          <p:spPr>
            <a:xfrm>
              <a:off x="1056" y="3312"/>
              <a:ext cx="3600" cy="0"/>
            </a:xfrm>
            <a:prstGeom prst="line">
              <a:avLst/>
            </a:prstGeom>
            <a:ln w="28575" cap="sq" cmpd="sng">
              <a:solidFill>
                <a:srgbClr val="000000"/>
              </a:solidFill>
              <a:prstDash val="solid"/>
              <a:headEnd type="none" w="med" len="med"/>
              <a:tailEnd type="none" w="med" len="med"/>
            </a:ln>
          </p:spPr>
        </p:sp>
        <p:sp>
          <p:nvSpPr>
            <p:cNvPr id="246795" name="直接连接符 246794"/>
            <p:cNvSpPr/>
            <p:nvPr/>
          </p:nvSpPr>
          <p:spPr>
            <a:xfrm>
              <a:off x="1056" y="1713"/>
              <a:ext cx="0" cy="1599"/>
            </a:xfrm>
            <a:prstGeom prst="line">
              <a:avLst/>
            </a:prstGeom>
            <a:ln w="28575" cap="sq" cmpd="sng">
              <a:solidFill>
                <a:srgbClr val="000000"/>
              </a:solidFill>
              <a:prstDash val="solid"/>
              <a:headEnd type="none" w="med" len="med"/>
              <a:tailEnd type="none" w="med" len="med"/>
            </a:ln>
          </p:spPr>
        </p:sp>
        <p:sp>
          <p:nvSpPr>
            <p:cNvPr id="246794" name="直接连接符 246793"/>
            <p:cNvSpPr/>
            <p:nvPr/>
          </p:nvSpPr>
          <p:spPr>
            <a:xfrm>
              <a:off x="2832" y="1713"/>
              <a:ext cx="0" cy="1599"/>
            </a:xfrm>
            <a:prstGeom prst="line">
              <a:avLst/>
            </a:prstGeom>
            <a:ln w="12700" cap="flat" cmpd="sng">
              <a:solidFill>
                <a:srgbClr val="000000"/>
              </a:solidFill>
              <a:prstDash val="solid"/>
              <a:headEnd type="none" w="med" len="med"/>
              <a:tailEnd type="none" w="med" len="med"/>
            </a:ln>
          </p:spPr>
        </p:sp>
        <p:sp>
          <p:nvSpPr>
            <p:cNvPr id="246793" name="直接连接符 246792"/>
            <p:cNvSpPr/>
            <p:nvPr/>
          </p:nvSpPr>
          <p:spPr>
            <a:xfrm>
              <a:off x="4656" y="1713"/>
              <a:ext cx="0" cy="1599"/>
            </a:xfrm>
            <a:prstGeom prst="line">
              <a:avLst/>
            </a:prstGeom>
            <a:ln w="28575" cap="sq" cmpd="sng">
              <a:solidFill>
                <a:srgbClr val="000000"/>
              </a:solidFill>
              <a:prstDash val="solid"/>
              <a:headEnd type="none" w="med" len="med"/>
              <a:tailEnd type="none" w="med" len="med"/>
            </a:ln>
          </p:spPr>
        </p:sp>
        <p:sp>
          <p:nvSpPr>
            <p:cNvPr id="246792" name="文本框 246791"/>
            <p:cNvSpPr txBox="1"/>
            <p:nvPr/>
          </p:nvSpPr>
          <p:spPr>
            <a:xfrm>
              <a:off x="1536" y="1440"/>
              <a:ext cx="2640" cy="288"/>
            </a:xfrm>
            <a:prstGeom prst="rect">
              <a:avLst/>
            </a:prstGeom>
            <a:noFill/>
            <a:ln w="9525">
              <a:noFill/>
            </a:ln>
          </p:spPr>
          <p:txBody>
            <a:bodyPr>
              <a:spAutoFit/>
            </a:bodyPr>
            <a:lstStyle/>
            <a:p>
              <a:r>
                <a:rPr lang="en-US" altLang="zh-CN" sz="2400" b="1" dirty="0">
                  <a:solidFill>
                    <a:srgbClr val="008000"/>
                  </a:solidFill>
                  <a:latin typeface="宋体" panose="02010600030101010101" pitchFamily="2" charset="-122"/>
                  <a:cs typeface="Times New Roman" panose="02020603050405020304" pitchFamily="18" charset="0"/>
                </a:rPr>
                <a:t>    </a:t>
              </a:r>
              <a:r>
                <a:rPr lang="en-US" altLang="zh-CN" sz="2400" b="1" dirty="0">
                  <a:solidFill>
                    <a:srgbClr val="FF3300"/>
                  </a:solidFill>
                  <a:latin typeface="宋体" panose="02010600030101010101" pitchFamily="2" charset="-122"/>
                  <a:cs typeface="Times New Roman" panose="02020603050405020304" pitchFamily="18" charset="0"/>
                </a:rPr>
                <a:t>80Χ86</a:t>
              </a:r>
              <a:r>
                <a:rPr lang="zh-CN" altLang="en-US" sz="2400" b="1" dirty="0">
                  <a:solidFill>
                    <a:srgbClr val="FF3300"/>
                  </a:solidFill>
                  <a:latin typeface="宋体" panose="02010600030101010101" pitchFamily="2" charset="-122"/>
                  <a:cs typeface="Times New Roman" panose="02020603050405020304" pitchFamily="18" charset="0"/>
                </a:rPr>
                <a:t>的集成规</a:t>
              </a:r>
              <a:r>
                <a:rPr lang="zh-CN" altLang="en-US" sz="2400" b="1" dirty="0">
                  <a:solidFill>
                    <a:srgbClr val="FF3300"/>
                  </a:solidFill>
                  <a:latin typeface="宋体" panose="02010600030101010101" pitchFamily="2" charset="-122"/>
                </a:rPr>
                <a:t>模</a:t>
              </a:r>
              <a:endParaRPr lang="zh-CN" altLang="en-US" b="1" dirty="0">
                <a:solidFill>
                  <a:srgbClr val="FF3300"/>
                </a:solidFill>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46791"/>
                                        </p:tgtEl>
                                        <p:attrNameLst>
                                          <p:attrName>style.visibility</p:attrName>
                                        </p:attrNameLst>
                                      </p:cBhvr>
                                      <p:to>
                                        <p:strVal val="visible"/>
                                      </p:to>
                                    </p:set>
                                    <p:animEffect transition="in" filter="box(out)">
                                      <p:cBhvr>
                                        <p:cTn id="7" dur="500"/>
                                        <p:tgtEl>
                                          <p:spTgt spid="246791"/>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8547">
                                            <p:txEl>
                                              <p:pRg st="0" end="0"/>
                                            </p:txEl>
                                          </p:spTgt>
                                        </p:tgtEl>
                                        <p:attrNameLst>
                                          <p:attrName>style.visibility</p:attrName>
                                        </p:attrNameLst>
                                      </p:cBhvr>
                                      <p:to>
                                        <p:strVal val="visible"/>
                                      </p:to>
                                    </p:set>
                                    <p:animEffect transition="in" filter="blinds(horizontal)">
                                      <p:cBhvr>
                                        <p:cTn id="12" dur="500"/>
                                        <p:tgtEl>
                                          <p:spTgt spid="1085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p:cNvSpPr>
          <p:nvPr>
            <p:ph idx="1"/>
          </p:nvPr>
        </p:nvSpPr>
        <p:spPr>
          <a:xfrm>
            <a:off x="554355" y="432435"/>
            <a:ext cx="8389620" cy="5814695"/>
          </a:xfrm>
        </p:spPr>
        <p:txBody>
          <a:bodyPr vert="horz" wrap="square" lIns="91440" tIns="45720" rIns="91440" bIns="45720" anchor="t"/>
          <a:lstStyle/>
          <a:p>
            <a:pPr>
              <a:lnSpc>
                <a:spcPct val="120000"/>
              </a:lnSpc>
            </a:pPr>
            <a:r>
              <a:rPr lang="en-US" altLang="zh-CN" sz="2400" b="1" dirty="0">
                <a:solidFill>
                  <a:srgbClr val="0000FF"/>
                </a:solidFill>
                <a:latin typeface="宋体" panose="02010600030101010101" pitchFamily="2" charset="-122"/>
                <a:cs typeface="Times New Roman" panose="02020603050405020304" pitchFamily="18" charset="0"/>
                <a:sym typeface="+mn-ea"/>
              </a:rPr>
              <a:t>    </a:t>
            </a:r>
            <a:r>
              <a:rPr lang="zh-CN" altLang="en-US" sz="2400" b="1" dirty="0">
                <a:solidFill>
                  <a:srgbClr val="0000FF"/>
                </a:solidFill>
                <a:latin typeface="宋体" panose="02010600030101010101" pitchFamily="2" charset="-122"/>
                <a:cs typeface="Times New Roman" panose="02020603050405020304" pitchFamily="18" charset="0"/>
                <a:sym typeface="+mn-ea"/>
              </a:rPr>
              <a:t>全球最大计算机芯片生产商英特尔公司，已制造出一种比市面上现有最高速处理器快十倍的处理器，这种处理器芯片上的晶体管，</a:t>
            </a:r>
            <a:r>
              <a:rPr lang="zh-CN" altLang="en-US" sz="2400" b="1" dirty="0">
                <a:solidFill>
                  <a:srgbClr val="FF3300"/>
                </a:solidFill>
                <a:latin typeface="宋体" panose="02010600030101010101" pitchFamily="2" charset="-122"/>
                <a:cs typeface="Times New Roman" panose="02020603050405020304" pitchFamily="18" charset="0"/>
                <a:sym typeface="+mn-ea"/>
              </a:rPr>
              <a:t>厚度只有零点零三微米，相当于只有三个原子的大小。 </a:t>
            </a:r>
            <a:endParaRPr lang="zh-CN" altLang="en-US" sz="2400" b="1" dirty="0">
              <a:solidFill>
                <a:srgbClr val="FF3300"/>
              </a:solidFill>
              <a:latin typeface="Times New Roman" panose="02020603050405020304" pitchFamily="18" charset="0"/>
            </a:endParaRPr>
          </a:p>
          <a:p>
            <a:pPr>
              <a:lnSpc>
                <a:spcPct val="120000"/>
              </a:lnSpc>
            </a:pPr>
            <a:r>
              <a:rPr lang="zh-CN" altLang="en-US" sz="2400" dirty="0">
                <a:latin typeface="宋体" panose="02010600030101010101" pitchFamily="2" charset="-122"/>
                <a:cs typeface="Times New Roman" panose="02020603050405020304" pitchFamily="18" charset="0"/>
                <a:sym typeface="+mn-ea"/>
              </a:rPr>
              <a:t>　　</a:t>
            </a:r>
            <a:r>
              <a:rPr lang="zh-CN" altLang="en-US" sz="2400" b="1" dirty="0">
                <a:solidFill>
                  <a:srgbClr val="0000FF"/>
                </a:solidFill>
                <a:latin typeface="宋体" panose="02010600030101010101" pitchFamily="2" charset="-122"/>
                <a:cs typeface="Times New Roman" panose="02020603050405020304" pitchFamily="18" charset="0"/>
                <a:sym typeface="+mn-ea"/>
              </a:rPr>
              <a:t>市面现有芯片所使用的最小晶体管，尺寸为零点一八微米，英特尔新芯片的晶体管则小很多。</a:t>
            </a:r>
            <a:r>
              <a:rPr lang="zh-CN" altLang="en-US" sz="2400" b="1" dirty="0">
                <a:solidFill>
                  <a:srgbClr val="FF3300"/>
                </a:solidFill>
                <a:latin typeface="宋体" panose="02010600030101010101" pitchFamily="2" charset="-122"/>
                <a:cs typeface="Times New Roman" panose="02020603050405020304" pitchFamily="18" charset="0"/>
                <a:sym typeface="+mn-ea"/>
              </a:rPr>
              <a:t>这些晶体管一个接着一个排列，要超过十万个才能达到一张普通纸张的厚度。</a:t>
            </a:r>
            <a:r>
              <a:rPr lang="zh-CN" altLang="en-US" sz="2400" b="1" dirty="0">
                <a:solidFill>
                  <a:srgbClr val="A60000"/>
                </a:solidFill>
                <a:latin typeface="宋体" panose="02010600030101010101" pitchFamily="2" charset="-122"/>
                <a:cs typeface="Times New Roman" panose="02020603050405020304" pitchFamily="18" charset="0"/>
                <a:sym typeface="+mn-ea"/>
              </a:rPr>
              <a:t> </a:t>
            </a:r>
            <a:endParaRPr lang="zh-CN" altLang="en-US" sz="2400" dirty="0">
              <a:latin typeface="Times New Roman" panose="02020603050405020304" pitchFamily="18" charset="0"/>
            </a:endParaRPr>
          </a:p>
          <a:p>
            <a:pPr>
              <a:lnSpc>
                <a:spcPct val="120000"/>
              </a:lnSpc>
            </a:pPr>
            <a:r>
              <a:rPr lang="zh-CN" altLang="en-US" sz="2400" dirty="0">
                <a:latin typeface="宋体" panose="02010600030101010101" pitchFamily="2" charset="-122"/>
                <a:cs typeface="Times New Roman" panose="02020603050405020304" pitchFamily="18" charset="0"/>
                <a:sym typeface="+mn-ea"/>
              </a:rPr>
              <a:t>　　</a:t>
            </a:r>
            <a:r>
              <a:rPr lang="zh-CN" altLang="en-US" sz="2400" b="1" dirty="0">
                <a:solidFill>
                  <a:srgbClr val="0000FF"/>
                </a:solidFill>
                <a:latin typeface="宋体" panose="02010600030101010101" pitchFamily="2" charset="-122"/>
                <a:cs typeface="Times New Roman" panose="02020603050405020304" pitchFamily="18" charset="0"/>
                <a:sym typeface="+mn-ea"/>
              </a:rPr>
              <a:t>英特尔公司人员表示，使用这种芯片制造的计算机，能透过语音和使用者进行互动，许多科幻小说中所描述计算机各种神奇的功能将获得实现。 </a:t>
            </a:r>
            <a:endParaRPr lang="zh-CN" altLang="en-US" sz="2400" b="1" dirty="0">
              <a:solidFill>
                <a:srgbClr val="0000FF"/>
              </a:solidFill>
              <a:latin typeface="Times New Roman" panose="02020603050405020304" pitchFamily="18" charset="0"/>
            </a:endParaRPr>
          </a:p>
          <a:p>
            <a:pPr>
              <a:lnSpc>
                <a:spcPct val="120000"/>
              </a:lnSpc>
            </a:pPr>
            <a:r>
              <a:rPr lang="zh-CN" altLang="en-US" sz="2400" dirty="0">
                <a:latin typeface="宋体" panose="02010600030101010101" pitchFamily="2" charset="-122"/>
                <a:cs typeface="Times New Roman" panose="02020603050405020304" pitchFamily="18" charset="0"/>
                <a:sym typeface="+mn-ea"/>
              </a:rPr>
              <a:t>　</a:t>
            </a:r>
            <a:endParaRPr lang="zh-CN" altLang="en-US" sz="2400" b="1">
              <a:solidFill>
                <a:srgbClr val="0000FF"/>
              </a:solidFill>
              <a:latin typeface="Times New Roman" panose="02020603050405020304" pitchFamily="18" charset="0"/>
            </a:endParaRPr>
          </a:p>
          <a:p>
            <a:pPr>
              <a:lnSpc>
                <a:spcPct val="120000"/>
              </a:lnSpc>
            </a:pPr>
            <a:r>
              <a:rPr lang="zh-CN" altLang="en-US" sz="2400" dirty="0">
                <a:latin typeface="宋体" panose="02010600030101010101" pitchFamily="2" charset="-122"/>
                <a:cs typeface="Times New Roman" panose="02020603050405020304" pitchFamily="18" charset="0"/>
                <a:sym typeface="+mn-ea"/>
              </a:rPr>
              <a:t>　　　　　　　　　　　　　　　　　　</a:t>
            </a:r>
            <a:endParaRPr lang="en-US" altLang="zh-CN" sz="2400" b="1">
              <a:solidFill>
                <a:srgbClr val="008000"/>
              </a:solidFill>
              <a:latin typeface="Arial" panose="020B0604020202020204" pitchFamily="34" charset="0"/>
            </a:endParaRPr>
          </a:p>
          <a:p>
            <a:pPr algn="just" eaLnBrk="1" hangingPunct="1">
              <a:buNone/>
            </a:pPr>
            <a:endParaRPr lang="zh-CN" altLang="en-US" sz="2400" dirty="0"/>
          </a:p>
          <a:p>
            <a:pPr eaLnBrk="1" hangingPunct="1"/>
            <a:endParaRPr lang="en-US" altLang="zh-CN"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004" name="矩形 255003"/>
          <p:cNvSpPr/>
          <p:nvPr/>
        </p:nvSpPr>
        <p:spPr>
          <a:xfrm>
            <a:off x="6559550" y="6253163"/>
            <a:ext cx="1905000" cy="457200"/>
          </a:xfrm>
          <a:prstGeom prst="rect">
            <a:avLst/>
          </a:prstGeom>
          <a:noFill/>
          <a:ln w="9525">
            <a:noFill/>
          </a:ln>
        </p:spPr>
        <p:txBody>
          <a:bodyPr lIns="92075" tIns="46037" rIns="92075" bIns="46037" anchor="ctr"/>
          <a:lstStyle/>
          <a:p>
            <a:pPr algn="r"/>
            <a:fld id="{9A0DB2DC-4C9A-4742-B13C-FB6460FD3503}" type="slidenum">
              <a:rPr lang="zh-CN" altLang="en-US" sz="1400" dirty="0">
                <a:latin typeface="Times New Roman" panose="02020603050405020304" pitchFamily="18" charset="0"/>
              </a:rPr>
              <a:t>12</a:t>
            </a:fld>
            <a:r>
              <a:rPr lang="en-US" altLang="zh-CN" sz="1400" dirty="0">
                <a:latin typeface="Times New Roman" panose="02020603050405020304" pitchFamily="18" charset="0"/>
              </a:rPr>
              <a:t> </a:t>
            </a:r>
          </a:p>
        </p:txBody>
      </p:sp>
      <p:sp>
        <p:nvSpPr>
          <p:cNvPr id="255002" name="文本框 255001"/>
          <p:cNvSpPr txBox="1"/>
          <p:nvPr/>
        </p:nvSpPr>
        <p:spPr>
          <a:xfrm>
            <a:off x="463550" y="1147763"/>
            <a:ext cx="7620000" cy="460375"/>
          </a:xfrm>
          <a:prstGeom prst="rect">
            <a:avLst/>
          </a:prstGeom>
          <a:noFill/>
          <a:ln w="9525">
            <a:noFill/>
          </a:ln>
        </p:spPr>
        <p:txBody>
          <a:bodyPr>
            <a:spAutoFit/>
          </a:bodyPr>
          <a:lstStyle/>
          <a:p>
            <a:r>
              <a:rPr lang="zh-CN" altLang="en-US" sz="2400" b="1" dirty="0">
                <a:solidFill>
                  <a:srgbClr val="FF3300"/>
                </a:solidFill>
                <a:latin typeface="Times New Roman" panose="02020603050405020304" pitchFamily="18" charset="0"/>
              </a:rPr>
              <a:t>一 </a:t>
            </a:r>
            <a:r>
              <a:rPr lang="en-US" altLang="zh-CN" sz="2400" b="1" dirty="0">
                <a:solidFill>
                  <a:srgbClr val="FF3300"/>
                </a:solidFill>
                <a:latin typeface="Times New Roman" panose="02020603050405020304" pitchFamily="18" charset="0"/>
              </a:rPr>
              <a:t>  </a:t>
            </a:r>
            <a:r>
              <a:rPr lang="zh-CN" altLang="en-US" sz="2400" b="1" dirty="0">
                <a:solidFill>
                  <a:srgbClr val="FF3300"/>
                </a:solidFill>
                <a:latin typeface="Times New Roman" panose="02020603050405020304" pitchFamily="18" charset="0"/>
              </a:rPr>
              <a:t>进位计数制</a:t>
            </a:r>
            <a:endParaRPr lang="zh-CN" altLang="en-US" dirty="0">
              <a:solidFill>
                <a:srgbClr val="FF3300"/>
              </a:solidFill>
              <a:latin typeface="Arial" panose="020B0604020202020204" pitchFamily="34" charset="0"/>
            </a:endParaRPr>
          </a:p>
        </p:txBody>
      </p:sp>
      <p:sp>
        <p:nvSpPr>
          <p:cNvPr id="255001" name="文本框 255000"/>
          <p:cNvSpPr txBox="1"/>
          <p:nvPr/>
        </p:nvSpPr>
        <p:spPr>
          <a:xfrm>
            <a:off x="539750" y="1557338"/>
            <a:ext cx="8077200" cy="968375"/>
          </a:xfrm>
          <a:prstGeom prst="rect">
            <a:avLst/>
          </a:prstGeom>
          <a:noFill/>
          <a:ln w="9525">
            <a:noFill/>
          </a:ln>
        </p:spPr>
        <p:txBody>
          <a:bodyPr>
            <a:spAutoFit/>
          </a:bodyPr>
          <a:lstStyle/>
          <a:p>
            <a:pPr algn="just">
              <a:lnSpc>
                <a:spcPct val="120000"/>
              </a:lnSpc>
            </a:pPr>
            <a:r>
              <a:rPr lang="zh-CN" altLang="en-US" sz="2400" dirty="0">
                <a:latin typeface="Times New Roman" panose="02020603050405020304" pitchFamily="18" charset="0"/>
              </a:rPr>
              <a:t>　　</a:t>
            </a:r>
            <a:r>
              <a:rPr lang="zh-CN" altLang="en-US" sz="2400" b="1" dirty="0">
                <a:solidFill>
                  <a:srgbClr val="0000FF"/>
                </a:solidFill>
                <a:latin typeface="Times New Roman" panose="02020603050405020304" pitchFamily="18" charset="0"/>
              </a:rPr>
              <a:t>数制是人们对数量计数的一种统计规律。日常生活中广泛使用的是十进制，而数字系统中使用的是二进制。 </a:t>
            </a:r>
            <a:endParaRPr lang="zh-CN" altLang="en-US" b="1" dirty="0">
              <a:solidFill>
                <a:srgbClr val="0000FF"/>
              </a:solidFill>
              <a:latin typeface="Arial" panose="020B0604020202020204" pitchFamily="34" charset="0"/>
            </a:endParaRPr>
          </a:p>
        </p:txBody>
      </p:sp>
      <p:sp>
        <p:nvSpPr>
          <p:cNvPr id="255000" name="文本框 254999"/>
          <p:cNvSpPr txBox="1"/>
          <p:nvPr/>
        </p:nvSpPr>
        <p:spPr>
          <a:xfrm>
            <a:off x="1606550" y="690563"/>
            <a:ext cx="5410200" cy="521970"/>
          </a:xfrm>
          <a:prstGeom prst="rect">
            <a:avLst/>
          </a:prstGeom>
          <a:noFill/>
          <a:ln w="9525">
            <a:noFill/>
          </a:ln>
        </p:spPr>
        <p:txBody>
          <a:bodyPr>
            <a:spAutoFit/>
          </a:bodyPr>
          <a:lstStyle/>
          <a:p>
            <a:pPr algn="ctr">
              <a:spcBef>
                <a:spcPct val="50000"/>
              </a:spcBef>
            </a:pPr>
            <a:r>
              <a:rPr lang="en-US" altLang="zh-CN" sz="2800" b="1">
                <a:solidFill>
                  <a:srgbClr val="FF3300"/>
                </a:solidFill>
                <a:latin typeface="宋体" panose="02010600030101010101" pitchFamily="2" charset="-122"/>
              </a:rPr>
              <a:t>0.2  </a:t>
            </a:r>
            <a:r>
              <a:rPr lang="zh-CN" altLang="en-US" sz="2800" b="1" dirty="0">
                <a:solidFill>
                  <a:srgbClr val="FF3300"/>
                </a:solidFill>
                <a:latin typeface="Times New Roman" panose="02020603050405020304" pitchFamily="18" charset="0"/>
              </a:rPr>
              <a:t>数制及其转换</a:t>
            </a:r>
            <a:r>
              <a:rPr lang="zh-CN" altLang="en-US" sz="2400" b="1" dirty="0">
                <a:solidFill>
                  <a:srgbClr val="FF3300"/>
                </a:solidFill>
                <a:latin typeface="Times New Roman" panose="02020603050405020304" pitchFamily="18" charset="0"/>
              </a:rPr>
              <a:t> </a:t>
            </a:r>
            <a:endParaRPr lang="zh-CN" altLang="en-US" dirty="0">
              <a:solidFill>
                <a:srgbClr val="FF3300"/>
              </a:solidFill>
              <a:latin typeface="Arial" panose="020B0604020202020204" pitchFamily="34" charset="0"/>
            </a:endParaRPr>
          </a:p>
        </p:txBody>
      </p:sp>
      <p:grpSp>
        <p:nvGrpSpPr>
          <p:cNvPr id="254989" name="组合 254988"/>
          <p:cNvGrpSpPr/>
          <p:nvPr/>
        </p:nvGrpSpPr>
        <p:grpSpPr>
          <a:xfrm>
            <a:off x="1258888" y="4292600"/>
            <a:ext cx="5562600" cy="1371600"/>
            <a:chOff x="720" y="2208"/>
            <a:chExt cx="3504" cy="864"/>
          </a:xfrm>
        </p:grpSpPr>
        <p:grpSp>
          <p:nvGrpSpPr>
            <p:cNvPr id="254995" name="组合 254994"/>
            <p:cNvGrpSpPr/>
            <p:nvPr/>
          </p:nvGrpSpPr>
          <p:grpSpPr>
            <a:xfrm>
              <a:off x="1344" y="2208"/>
              <a:ext cx="2880" cy="864"/>
              <a:chOff x="1008" y="2496"/>
              <a:chExt cx="2880" cy="864"/>
            </a:xfrm>
          </p:grpSpPr>
          <p:sp>
            <p:nvSpPr>
              <p:cNvPr id="254999" name="文本框 254998"/>
              <p:cNvSpPr txBox="1"/>
              <p:nvPr/>
            </p:nvSpPr>
            <p:spPr>
              <a:xfrm>
                <a:off x="2064" y="2496"/>
                <a:ext cx="672" cy="288"/>
              </a:xfrm>
              <a:prstGeom prst="rect">
                <a:avLst/>
              </a:prstGeom>
              <a:noFill/>
              <a:ln w="9525">
                <a:noFill/>
              </a:ln>
            </p:spPr>
            <p:txBody>
              <a:bodyPr>
                <a:spAutoFit/>
              </a:bodyPr>
              <a:lstStyle/>
              <a:p>
                <a:pPr algn="just">
                  <a:spcBef>
                    <a:spcPct val="50000"/>
                  </a:spcBef>
                </a:pPr>
                <a:r>
                  <a:rPr lang="en-US" altLang="zh-CN" sz="2400" b="1" dirty="0">
                    <a:solidFill>
                      <a:srgbClr val="008000"/>
                    </a:solidFill>
                    <a:latin typeface="Times New Roman" panose="02020603050405020304" pitchFamily="18" charset="0"/>
                  </a:rPr>
                  <a:t> </a:t>
                </a:r>
                <a:r>
                  <a:rPr lang="en-US" altLang="zh-CN" sz="2400" b="1">
                    <a:solidFill>
                      <a:srgbClr val="008000"/>
                    </a:solidFill>
                    <a:latin typeface="Times New Roman" panose="02020603050405020304" pitchFamily="18" charset="0"/>
                  </a:rPr>
                  <a:t>666</a:t>
                </a:r>
                <a:endParaRPr lang="en-US" altLang="zh-CN" b="1">
                  <a:solidFill>
                    <a:srgbClr val="008000"/>
                  </a:solidFill>
                  <a:latin typeface="Arial" panose="020B0604020202020204" pitchFamily="34" charset="0"/>
                </a:endParaRPr>
              </a:p>
            </p:txBody>
          </p:sp>
          <p:sp>
            <p:nvSpPr>
              <p:cNvPr id="254998" name="文本框 254997"/>
              <p:cNvSpPr txBox="1"/>
              <p:nvPr/>
            </p:nvSpPr>
            <p:spPr>
              <a:xfrm>
                <a:off x="1008" y="3072"/>
                <a:ext cx="864" cy="288"/>
              </a:xfrm>
              <a:prstGeom prst="rect">
                <a:avLst/>
              </a:prstGeom>
              <a:noFill/>
              <a:ln w="9525">
                <a:noFill/>
              </a:ln>
            </p:spPr>
            <p:txBody>
              <a:bodyPr>
                <a:spAutoFit/>
              </a:bodyPr>
              <a:lstStyle/>
              <a:p>
                <a:pPr algn="just">
                  <a:spcBef>
                    <a:spcPct val="50000"/>
                  </a:spcBef>
                </a:pPr>
                <a:r>
                  <a:rPr lang="en-US" altLang="zh-CN" sz="2400" b="1">
                    <a:solidFill>
                      <a:srgbClr val="008000"/>
                    </a:solidFill>
                    <a:latin typeface="Times New Roman" panose="02020603050405020304" pitchFamily="18" charset="0"/>
                  </a:rPr>
                  <a:t>6×10</a:t>
                </a:r>
                <a:r>
                  <a:rPr lang="en-US" altLang="zh-CN" sz="2400" b="1" baseline="30000">
                    <a:solidFill>
                      <a:srgbClr val="008000"/>
                    </a:solidFill>
                    <a:latin typeface="Times New Roman" panose="02020603050405020304" pitchFamily="18" charset="0"/>
                  </a:rPr>
                  <a:t>2</a:t>
                </a:r>
                <a:r>
                  <a:rPr lang="en-US" altLang="zh-CN" sz="2400" b="1">
                    <a:solidFill>
                      <a:srgbClr val="008000"/>
                    </a:solidFill>
                    <a:latin typeface="Times New Roman" panose="02020603050405020304" pitchFamily="18" charset="0"/>
                  </a:rPr>
                  <a:t> </a:t>
                </a:r>
                <a:endParaRPr lang="en-US" altLang="zh-CN" b="1">
                  <a:solidFill>
                    <a:srgbClr val="008000"/>
                  </a:solidFill>
                  <a:latin typeface="Arial" panose="020B0604020202020204" pitchFamily="34" charset="0"/>
                </a:endParaRPr>
              </a:p>
            </p:txBody>
          </p:sp>
          <p:sp>
            <p:nvSpPr>
              <p:cNvPr id="254997" name="文本框 254996"/>
              <p:cNvSpPr txBox="1"/>
              <p:nvPr/>
            </p:nvSpPr>
            <p:spPr>
              <a:xfrm>
                <a:off x="1968" y="3072"/>
                <a:ext cx="960" cy="288"/>
              </a:xfrm>
              <a:prstGeom prst="rect">
                <a:avLst/>
              </a:prstGeom>
              <a:noFill/>
              <a:ln w="9525">
                <a:noFill/>
              </a:ln>
            </p:spPr>
            <p:txBody>
              <a:bodyPr>
                <a:spAutoFit/>
              </a:bodyPr>
              <a:lstStyle/>
              <a:p>
                <a:pPr algn="just">
                  <a:spcBef>
                    <a:spcPct val="50000"/>
                  </a:spcBef>
                </a:pPr>
                <a:r>
                  <a:rPr lang="en-US" altLang="zh-CN" sz="2400" b="1">
                    <a:solidFill>
                      <a:srgbClr val="008000"/>
                    </a:solidFill>
                    <a:latin typeface="Times New Roman" panose="02020603050405020304" pitchFamily="18" charset="0"/>
                  </a:rPr>
                  <a:t>6×10</a:t>
                </a:r>
                <a:r>
                  <a:rPr lang="en-US" altLang="zh-CN" sz="2400" b="1" baseline="30000">
                    <a:solidFill>
                      <a:srgbClr val="008000"/>
                    </a:solidFill>
                    <a:latin typeface="Times New Roman" panose="02020603050405020304" pitchFamily="18" charset="0"/>
                  </a:rPr>
                  <a:t>1</a:t>
                </a:r>
                <a:r>
                  <a:rPr lang="en-US" altLang="zh-CN" sz="2400" b="1">
                    <a:solidFill>
                      <a:srgbClr val="008000"/>
                    </a:solidFill>
                    <a:latin typeface="Times New Roman" panose="02020603050405020304" pitchFamily="18" charset="0"/>
                  </a:rPr>
                  <a:t> </a:t>
                </a:r>
                <a:endParaRPr lang="en-US" altLang="zh-CN" b="1">
                  <a:solidFill>
                    <a:srgbClr val="008000"/>
                  </a:solidFill>
                  <a:latin typeface="Arial" panose="020B0604020202020204" pitchFamily="34" charset="0"/>
                </a:endParaRPr>
              </a:p>
            </p:txBody>
          </p:sp>
          <p:sp>
            <p:nvSpPr>
              <p:cNvPr id="254996" name="文本框 254995"/>
              <p:cNvSpPr txBox="1"/>
              <p:nvPr/>
            </p:nvSpPr>
            <p:spPr>
              <a:xfrm>
                <a:off x="2928" y="3072"/>
                <a:ext cx="960" cy="288"/>
              </a:xfrm>
              <a:prstGeom prst="rect">
                <a:avLst/>
              </a:prstGeom>
              <a:noFill/>
              <a:ln w="9525">
                <a:noFill/>
              </a:ln>
            </p:spPr>
            <p:txBody>
              <a:bodyPr>
                <a:spAutoFit/>
              </a:bodyPr>
              <a:lstStyle/>
              <a:p>
                <a:pPr algn="just">
                  <a:spcBef>
                    <a:spcPct val="50000"/>
                  </a:spcBef>
                </a:pPr>
                <a:r>
                  <a:rPr lang="en-US" altLang="zh-CN" sz="2400" b="1">
                    <a:solidFill>
                      <a:srgbClr val="008000"/>
                    </a:solidFill>
                    <a:latin typeface="Times New Roman" panose="02020603050405020304" pitchFamily="18" charset="0"/>
                  </a:rPr>
                  <a:t>6×10</a:t>
                </a:r>
                <a:r>
                  <a:rPr lang="en-US" altLang="zh-CN" sz="2400" b="1" baseline="30000">
                    <a:solidFill>
                      <a:srgbClr val="008000"/>
                    </a:solidFill>
                    <a:latin typeface="Times New Roman" panose="02020603050405020304" pitchFamily="18" charset="0"/>
                  </a:rPr>
                  <a:t>0</a:t>
                </a:r>
                <a:endParaRPr lang="en-US" altLang="zh-CN" b="1">
                  <a:solidFill>
                    <a:srgbClr val="008000"/>
                  </a:solidFill>
                  <a:latin typeface="Arial" panose="020B0604020202020204" pitchFamily="34" charset="0"/>
                </a:endParaRPr>
              </a:p>
            </p:txBody>
          </p:sp>
        </p:grpSp>
        <p:grpSp>
          <p:nvGrpSpPr>
            <p:cNvPr id="254990" name="组合 254989"/>
            <p:cNvGrpSpPr/>
            <p:nvPr/>
          </p:nvGrpSpPr>
          <p:grpSpPr>
            <a:xfrm>
              <a:off x="720" y="2208"/>
              <a:ext cx="2775" cy="624"/>
              <a:chOff x="720" y="2208"/>
              <a:chExt cx="2775" cy="624"/>
            </a:xfrm>
          </p:grpSpPr>
          <p:sp>
            <p:nvSpPr>
              <p:cNvPr id="254994" name="文本框 254993"/>
              <p:cNvSpPr txBox="1"/>
              <p:nvPr/>
            </p:nvSpPr>
            <p:spPr>
              <a:xfrm>
                <a:off x="720" y="2208"/>
                <a:ext cx="672" cy="288"/>
              </a:xfrm>
              <a:prstGeom prst="rect">
                <a:avLst/>
              </a:prstGeom>
              <a:noFill/>
              <a:ln w="9525">
                <a:noFill/>
              </a:ln>
            </p:spPr>
            <p:txBody>
              <a:bodyPr>
                <a:spAutoFit/>
              </a:bodyPr>
              <a:lstStyle/>
              <a:p>
                <a:pPr algn="just">
                  <a:spcBef>
                    <a:spcPct val="50000"/>
                  </a:spcBef>
                </a:pPr>
                <a:r>
                  <a:rPr lang="zh-CN" altLang="en-US" sz="2400" b="1" dirty="0">
                    <a:solidFill>
                      <a:srgbClr val="008000"/>
                    </a:solidFill>
                    <a:latin typeface="Times New Roman" panose="02020603050405020304" pitchFamily="18" charset="0"/>
                  </a:rPr>
                  <a:t>如 </a:t>
                </a:r>
                <a:endParaRPr lang="zh-CN" altLang="en-US" b="1" dirty="0">
                  <a:solidFill>
                    <a:srgbClr val="008000"/>
                  </a:solidFill>
                  <a:latin typeface="Arial" panose="020B0604020202020204" pitchFamily="34" charset="0"/>
                </a:endParaRPr>
              </a:p>
            </p:txBody>
          </p:sp>
          <p:sp>
            <p:nvSpPr>
              <p:cNvPr id="254993" name="直接连接符 254992"/>
              <p:cNvSpPr/>
              <p:nvPr/>
            </p:nvSpPr>
            <p:spPr>
              <a:xfrm flipH="1">
                <a:off x="1719" y="2448"/>
                <a:ext cx="768" cy="384"/>
              </a:xfrm>
              <a:prstGeom prst="line">
                <a:avLst/>
              </a:prstGeom>
              <a:ln w="19050" cap="flat" cmpd="sng">
                <a:solidFill>
                  <a:srgbClr val="000000"/>
                </a:solidFill>
                <a:prstDash val="solid"/>
                <a:headEnd type="none" w="med" len="med"/>
                <a:tailEnd type="none" w="med" len="med"/>
              </a:ln>
            </p:spPr>
          </p:sp>
          <p:sp>
            <p:nvSpPr>
              <p:cNvPr id="254992" name="直接连接符 254991"/>
              <p:cNvSpPr/>
              <p:nvPr/>
            </p:nvSpPr>
            <p:spPr>
              <a:xfrm>
                <a:off x="2601" y="2448"/>
                <a:ext cx="0" cy="384"/>
              </a:xfrm>
              <a:prstGeom prst="line">
                <a:avLst/>
              </a:prstGeom>
              <a:ln w="19050" cap="flat" cmpd="sng">
                <a:solidFill>
                  <a:srgbClr val="000000"/>
                </a:solidFill>
                <a:prstDash val="solid"/>
                <a:headEnd type="none" w="med" len="med"/>
                <a:tailEnd type="none" w="med" len="med"/>
              </a:ln>
            </p:spPr>
          </p:sp>
          <p:sp>
            <p:nvSpPr>
              <p:cNvPr id="254991" name="直接连接符 254990"/>
              <p:cNvSpPr/>
              <p:nvPr/>
            </p:nvSpPr>
            <p:spPr>
              <a:xfrm>
                <a:off x="2745" y="2448"/>
                <a:ext cx="750" cy="384"/>
              </a:xfrm>
              <a:prstGeom prst="line">
                <a:avLst/>
              </a:prstGeom>
              <a:ln w="19050" cap="flat" cmpd="sng">
                <a:solidFill>
                  <a:srgbClr val="000000"/>
                </a:solidFill>
                <a:prstDash val="solid"/>
                <a:headEnd type="none" w="med" len="med"/>
                <a:tailEnd type="none" w="med" len="med"/>
              </a:ln>
            </p:spPr>
          </p:sp>
        </p:grpSp>
      </p:grpSp>
      <p:grpSp>
        <p:nvGrpSpPr>
          <p:cNvPr id="254986" name="组合 254985"/>
          <p:cNvGrpSpPr/>
          <p:nvPr/>
        </p:nvGrpSpPr>
        <p:grpSpPr>
          <a:xfrm>
            <a:off x="615950" y="5719763"/>
            <a:ext cx="8229600" cy="914400"/>
            <a:chOff x="384" y="3600"/>
            <a:chExt cx="5184" cy="576"/>
          </a:xfrm>
        </p:grpSpPr>
        <p:sp>
          <p:nvSpPr>
            <p:cNvPr id="254988" name="文本框 254987"/>
            <p:cNvSpPr txBox="1"/>
            <p:nvPr/>
          </p:nvSpPr>
          <p:spPr>
            <a:xfrm>
              <a:off x="1200" y="3888"/>
              <a:ext cx="3408" cy="288"/>
            </a:xfrm>
            <a:prstGeom prst="rect">
              <a:avLst/>
            </a:prstGeom>
            <a:noFill/>
            <a:ln w="9525">
              <a:noFill/>
            </a:ln>
          </p:spPr>
          <p:txBody>
            <a:bodyPr>
              <a:spAutoFit/>
            </a:bodyPr>
            <a:lstStyle/>
            <a:p>
              <a:pPr algn="just">
                <a:spcBef>
                  <a:spcPct val="50000"/>
                </a:spcBef>
              </a:pPr>
              <a:r>
                <a:rPr lang="en-US" altLang="zh-CN" sz="2400" dirty="0">
                  <a:solidFill>
                    <a:schemeClr val="accent1"/>
                  </a:solidFill>
                  <a:latin typeface="Times New Roman" panose="02020603050405020304" pitchFamily="18" charset="0"/>
                </a:rPr>
                <a:t>   </a:t>
              </a:r>
              <a:r>
                <a:rPr lang="en-US" altLang="zh-CN" sz="2400">
                  <a:solidFill>
                    <a:srgbClr val="003EBA"/>
                  </a:solidFill>
                  <a:latin typeface="Times New Roman" panose="02020603050405020304" pitchFamily="18" charset="0"/>
                </a:rPr>
                <a:t>(666)</a:t>
              </a:r>
              <a:r>
                <a:rPr lang="en-US" altLang="zh-CN" sz="2400" baseline="-30000">
                  <a:solidFill>
                    <a:srgbClr val="003EBA"/>
                  </a:solidFill>
                  <a:latin typeface="Times New Roman" panose="02020603050405020304" pitchFamily="18" charset="0"/>
                </a:rPr>
                <a:t>10</a:t>
              </a:r>
              <a:r>
                <a:rPr lang="en-US" altLang="zh-CN" sz="2400">
                  <a:solidFill>
                    <a:srgbClr val="003EBA"/>
                  </a:solidFill>
                  <a:latin typeface="Times New Roman" panose="02020603050405020304" pitchFamily="18" charset="0"/>
                </a:rPr>
                <a:t>=6</a:t>
              </a:r>
              <a:r>
                <a:rPr lang="en-US" altLang="zh-CN" sz="2400">
                  <a:solidFill>
                    <a:srgbClr val="003EBA"/>
                  </a:solidFill>
                  <a:latin typeface="宋体" panose="02010600030101010101" pitchFamily="2" charset="-122"/>
                </a:rPr>
                <a:t>×</a:t>
              </a:r>
              <a:r>
                <a:rPr lang="en-US" altLang="zh-CN" sz="2400">
                  <a:solidFill>
                    <a:srgbClr val="003EBA"/>
                  </a:solidFill>
                  <a:latin typeface="Times New Roman" panose="02020603050405020304" pitchFamily="18" charset="0"/>
                </a:rPr>
                <a:t>10</a:t>
              </a:r>
              <a:r>
                <a:rPr lang="en-US" altLang="zh-CN" sz="2400" baseline="30000">
                  <a:solidFill>
                    <a:srgbClr val="003EBA"/>
                  </a:solidFill>
                  <a:latin typeface="Times New Roman" panose="02020603050405020304" pitchFamily="18" charset="0"/>
                </a:rPr>
                <a:t>2</a:t>
              </a:r>
              <a:r>
                <a:rPr lang="en-US" altLang="zh-CN" sz="2400">
                  <a:solidFill>
                    <a:srgbClr val="003EBA"/>
                  </a:solidFill>
                  <a:latin typeface="Times New Roman" panose="02020603050405020304" pitchFamily="18" charset="0"/>
                </a:rPr>
                <a:t>+6</a:t>
              </a:r>
              <a:r>
                <a:rPr lang="en-US" altLang="zh-CN" sz="2400">
                  <a:solidFill>
                    <a:srgbClr val="003EBA"/>
                  </a:solidFill>
                  <a:latin typeface="宋体" panose="02010600030101010101" pitchFamily="2" charset="-122"/>
                </a:rPr>
                <a:t>×</a:t>
              </a:r>
              <a:r>
                <a:rPr lang="en-US" altLang="zh-CN" sz="2400">
                  <a:solidFill>
                    <a:srgbClr val="003EBA"/>
                  </a:solidFill>
                  <a:latin typeface="Times New Roman" panose="02020603050405020304" pitchFamily="18" charset="0"/>
                </a:rPr>
                <a:t>10</a:t>
              </a:r>
              <a:r>
                <a:rPr lang="en-US" altLang="zh-CN" sz="2400" baseline="30000">
                  <a:solidFill>
                    <a:srgbClr val="003EBA"/>
                  </a:solidFill>
                  <a:latin typeface="Times New Roman" panose="02020603050405020304" pitchFamily="18" charset="0"/>
                </a:rPr>
                <a:t>1</a:t>
              </a:r>
              <a:r>
                <a:rPr lang="en-US" altLang="zh-CN" sz="2400">
                  <a:solidFill>
                    <a:srgbClr val="003EBA"/>
                  </a:solidFill>
                  <a:latin typeface="Times New Roman" panose="02020603050405020304" pitchFamily="18" charset="0"/>
                </a:rPr>
                <a:t>+6</a:t>
              </a:r>
              <a:r>
                <a:rPr lang="en-US" altLang="zh-CN" sz="2400">
                  <a:solidFill>
                    <a:srgbClr val="003EBA"/>
                  </a:solidFill>
                  <a:latin typeface="宋体" panose="02010600030101010101" pitchFamily="2" charset="-122"/>
                </a:rPr>
                <a:t>×</a:t>
              </a:r>
              <a:r>
                <a:rPr lang="en-US" altLang="zh-CN" sz="2400">
                  <a:solidFill>
                    <a:srgbClr val="003EBA"/>
                  </a:solidFill>
                  <a:latin typeface="Times New Roman" panose="02020603050405020304" pitchFamily="18" charset="0"/>
                </a:rPr>
                <a:t>10</a:t>
              </a:r>
              <a:r>
                <a:rPr lang="en-US" altLang="zh-CN" sz="2400" baseline="30000">
                  <a:solidFill>
                    <a:srgbClr val="003EBA"/>
                  </a:solidFill>
                  <a:latin typeface="Times New Roman" panose="02020603050405020304" pitchFamily="18" charset="0"/>
                </a:rPr>
                <a:t>0</a:t>
              </a:r>
              <a:r>
                <a:rPr lang="en-US" altLang="zh-CN" sz="2400">
                  <a:solidFill>
                    <a:srgbClr val="003EBA"/>
                  </a:solidFill>
                  <a:latin typeface="Times New Roman" panose="02020603050405020304" pitchFamily="18" charset="0"/>
                </a:rPr>
                <a:t> </a:t>
              </a:r>
              <a:endParaRPr lang="en-US" altLang="zh-CN">
                <a:latin typeface="Arial" panose="020B0604020202020204" pitchFamily="34" charset="0"/>
              </a:endParaRPr>
            </a:p>
          </p:txBody>
        </p:sp>
        <p:sp>
          <p:nvSpPr>
            <p:cNvPr id="254987" name="文本框 254986"/>
            <p:cNvSpPr txBox="1"/>
            <p:nvPr/>
          </p:nvSpPr>
          <p:spPr>
            <a:xfrm>
              <a:off x="384" y="3600"/>
              <a:ext cx="5184" cy="541"/>
            </a:xfrm>
            <a:prstGeom prst="rect">
              <a:avLst/>
            </a:prstGeom>
            <a:noFill/>
            <a:ln w="9525">
              <a:noFill/>
            </a:ln>
          </p:spPr>
          <p:txBody>
            <a:bodyPr>
              <a:spAutoFit/>
            </a:bodyPr>
            <a:lstStyle/>
            <a:p>
              <a:pPr algn="just">
                <a:lnSpc>
                  <a:spcPct val="80000"/>
                </a:lnSpc>
                <a:spcBef>
                  <a:spcPct val="50000"/>
                </a:spcBef>
              </a:pPr>
              <a:r>
                <a:rPr lang="zh-CN" altLang="en-US" sz="2400" b="1" dirty="0">
                  <a:solidFill>
                    <a:srgbClr val="0000FF"/>
                  </a:solidFill>
                  <a:latin typeface="Times New Roman" panose="02020603050405020304" pitchFamily="18" charset="0"/>
                </a:rPr>
                <a:t>　　同一个字符</a:t>
              </a:r>
              <a:r>
                <a:rPr lang="en-US" altLang="zh-CN" sz="2400" b="1" dirty="0">
                  <a:solidFill>
                    <a:srgbClr val="0000FF"/>
                  </a:solidFill>
                  <a:latin typeface="Times New Roman" panose="02020603050405020304" pitchFamily="18" charset="0"/>
                </a:rPr>
                <a:t>6</a:t>
              </a:r>
              <a:r>
                <a:rPr lang="zh-CN" altLang="en-US" sz="2400" b="1" dirty="0">
                  <a:solidFill>
                    <a:srgbClr val="0000FF"/>
                  </a:solidFill>
                  <a:latin typeface="Times New Roman" panose="02020603050405020304" pitchFamily="18" charset="0"/>
                </a:rPr>
                <a:t>从左到右所代表的值依次为</a:t>
              </a:r>
              <a:r>
                <a:rPr lang="en-US" altLang="zh-CN" sz="2400" b="1" dirty="0">
                  <a:solidFill>
                    <a:srgbClr val="0000FF"/>
                  </a:solidFill>
                  <a:latin typeface="Times New Roman" panose="02020603050405020304" pitchFamily="18" charset="0"/>
                </a:rPr>
                <a:t>600</a:t>
              </a:r>
              <a:r>
                <a:rPr lang="zh-CN" altLang="en-US" sz="2400" b="1" dirty="0">
                  <a:solidFill>
                    <a:srgbClr val="0000FF"/>
                  </a:solidFill>
                  <a:latin typeface="Times New Roman" panose="02020603050405020304" pitchFamily="18" charset="0"/>
                </a:rPr>
                <a:t>、</a:t>
              </a:r>
              <a:r>
                <a:rPr lang="en-US" altLang="zh-CN" sz="2400" b="1" dirty="0">
                  <a:solidFill>
                    <a:srgbClr val="0000FF"/>
                  </a:solidFill>
                  <a:latin typeface="Times New Roman" panose="02020603050405020304" pitchFamily="18" charset="0"/>
                </a:rPr>
                <a:t>60</a:t>
              </a:r>
              <a:r>
                <a:rPr lang="zh-CN" altLang="en-US" sz="2400" b="1" dirty="0">
                  <a:solidFill>
                    <a:srgbClr val="0000FF"/>
                  </a:solidFill>
                  <a:latin typeface="Times New Roman" panose="02020603050405020304" pitchFamily="18" charset="0"/>
                </a:rPr>
                <a:t>、</a:t>
              </a:r>
              <a:r>
                <a:rPr lang="en-US" altLang="zh-CN" sz="2400" b="1" dirty="0">
                  <a:solidFill>
                    <a:srgbClr val="0000FF"/>
                  </a:solidFill>
                  <a:latin typeface="Times New Roman" panose="02020603050405020304" pitchFamily="18" charset="0"/>
                </a:rPr>
                <a:t>6</a:t>
              </a:r>
              <a:r>
                <a:rPr lang="zh-CN" altLang="en-US" sz="2400" b="1" dirty="0">
                  <a:solidFill>
                    <a:srgbClr val="0000FF"/>
                  </a:solidFill>
                  <a:latin typeface="Times New Roman" panose="02020603050405020304" pitchFamily="18" charset="0"/>
                </a:rPr>
                <a:t>。 </a:t>
              </a:r>
            </a:p>
            <a:p>
              <a:pPr algn="just">
                <a:lnSpc>
                  <a:spcPct val="80000"/>
                </a:lnSpc>
                <a:spcBef>
                  <a:spcPct val="50000"/>
                </a:spcBef>
              </a:pPr>
              <a:r>
                <a:rPr lang="zh-CN" altLang="en-US" sz="2400" b="1" dirty="0">
                  <a:solidFill>
                    <a:srgbClr val="0000FF"/>
                  </a:solidFill>
                  <a:latin typeface="Times New Roman" panose="02020603050405020304" pitchFamily="18" charset="0"/>
                </a:rPr>
                <a:t>即                       </a:t>
              </a:r>
              <a:endParaRPr lang="zh-CN" altLang="en-US" b="1" dirty="0">
                <a:solidFill>
                  <a:srgbClr val="0000FF"/>
                </a:solidFill>
                <a:latin typeface="Arial" panose="020B0604020202020204" pitchFamily="34" charset="0"/>
              </a:endParaRPr>
            </a:p>
          </p:txBody>
        </p:sp>
      </p:grpSp>
      <p:sp>
        <p:nvSpPr>
          <p:cNvPr id="254983" name="文本框 254982"/>
          <p:cNvSpPr txBox="1"/>
          <p:nvPr/>
        </p:nvSpPr>
        <p:spPr>
          <a:xfrm>
            <a:off x="539750" y="2900363"/>
            <a:ext cx="8208963" cy="1406525"/>
          </a:xfrm>
          <a:prstGeom prst="rect">
            <a:avLst/>
          </a:prstGeom>
          <a:noFill/>
          <a:ln w="9525">
            <a:noFill/>
          </a:ln>
        </p:spPr>
        <p:txBody>
          <a:bodyPr>
            <a:spAutoFit/>
          </a:bodyPr>
          <a:lstStyle/>
          <a:p>
            <a:pPr>
              <a:lnSpc>
                <a:spcPct val="120000"/>
              </a:lnSpc>
            </a:pPr>
            <a:r>
              <a:rPr lang="zh-CN" altLang="en-US" sz="2400" b="1" dirty="0">
                <a:solidFill>
                  <a:schemeClr val="tx2"/>
                </a:solidFill>
                <a:latin typeface="Times New Roman" panose="02020603050405020304" pitchFamily="18" charset="0"/>
              </a:rPr>
              <a:t>　　</a:t>
            </a:r>
            <a:r>
              <a:rPr lang="zh-CN" altLang="en-US" sz="2400" b="1" dirty="0">
                <a:solidFill>
                  <a:srgbClr val="008000"/>
                </a:solidFill>
                <a:latin typeface="Times New Roman" panose="02020603050405020304" pitchFamily="18" charset="0"/>
              </a:rPr>
              <a:t>十进制中采用了</a:t>
            </a:r>
            <a:r>
              <a:rPr lang="en-US" altLang="zh-CN" sz="2400" b="1" dirty="0">
                <a:solidFill>
                  <a:srgbClr val="008000"/>
                </a:solidFill>
                <a:latin typeface="Times New Roman" panose="02020603050405020304" pitchFamily="18" charset="0"/>
              </a:rPr>
              <a:t>0</a:t>
            </a:r>
            <a:r>
              <a:rPr lang="zh-CN" altLang="en-US" sz="2400" b="1" dirty="0">
                <a:solidFill>
                  <a:srgbClr val="008000"/>
                </a:solidFill>
                <a:latin typeface="Times New Roman" panose="02020603050405020304" pitchFamily="18" charset="0"/>
              </a:rPr>
              <a:t>、</a:t>
            </a:r>
            <a:r>
              <a:rPr lang="en-US" altLang="zh-CN" sz="2400" b="1" dirty="0">
                <a:solidFill>
                  <a:srgbClr val="008000"/>
                </a:solidFill>
                <a:latin typeface="Times New Roman" panose="02020603050405020304" pitchFamily="18" charset="0"/>
              </a:rPr>
              <a:t>1</a:t>
            </a:r>
            <a:r>
              <a:rPr lang="zh-CN" altLang="en-US" sz="2400" b="1" dirty="0">
                <a:solidFill>
                  <a:srgbClr val="008000"/>
                </a:solidFill>
                <a:latin typeface="Times New Roman" panose="02020603050405020304" pitchFamily="18" charset="0"/>
              </a:rPr>
              <a:t>、</a:t>
            </a:r>
            <a:r>
              <a:rPr lang="en-US" altLang="zh-CN" sz="2400" b="1" dirty="0">
                <a:solidFill>
                  <a:srgbClr val="008000"/>
                </a:solidFill>
                <a:latin typeface="Times New Roman" panose="02020603050405020304" pitchFamily="18" charset="0"/>
              </a:rPr>
              <a:t>…</a:t>
            </a:r>
            <a:r>
              <a:rPr lang="zh-CN" altLang="en-US" sz="2400" b="1" dirty="0">
                <a:solidFill>
                  <a:srgbClr val="008000"/>
                </a:solidFill>
                <a:latin typeface="Times New Roman" panose="02020603050405020304" pitchFamily="18" charset="0"/>
              </a:rPr>
              <a:t>、</a:t>
            </a:r>
            <a:r>
              <a:rPr lang="en-US" altLang="zh-CN" sz="2400" b="1" dirty="0">
                <a:solidFill>
                  <a:srgbClr val="008000"/>
                </a:solidFill>
                <a:latin typeface="Times New Roman" panose="02020603050405020304" pitchFamily="18" charset="0"/>
              </a:rPr>
              <a:t>9</a:t>
            </a:r>
            <a:r>
              <a:rPr lang="zh-CN" altLang="en-US" sz="2400" b="1" dirty="0">
                <a:solidFill>
                  <a:srgbClr val="008000"/>
                </a:solidFill>
                <a:latin typeface="Times New Roman" panose="02020603050405020304" pitchFamily="18" charset="0"/>
              </a:rPr>
              <a:t>共十个基本数字符号，进位规律是</a:t>
            </a:r>
            <a:r>
              <a:rPr lang="zh-CN" altLang="en-US" sz="2400" b="1" dirty="0">
                <a:solidFill>
                  <a:srgbClr val="FF3300"/>
                </a:solidFill>
                <a:latin typeface="Times New Roman" panose="02020603050405020304" pitchFamily="18" charset="0"/>
              </a:rPr>
              <a:t>“逢十进一”</a:t>
            </a:r>
            <a:r>
              <a:rPr lang="zh-CN" altLang="en-US" sz="2400" b="1" dirty="0">
                <a:solidFill>
                  <a:srgbClr val="008000"/>
                </a:solidFill>
                <a:latin typeface="Times New Roman" panose="02020603050405020304" pitchFamily="18" charset="0"/>
              </a:rPr>
              <a:t>。</a:t>
            </a:r>
            <a:r>
              <a:rPr lang="zh-CN" altLang="en-US" sz="2400" b="1" dirty="0">
                <a:solidFill>
                  <a:srgbClr val="0000FF"/>
                </a:solidFill>
                <a:latin typeface="Times New Roman" panose="02020603050405020304" pitchFamily="18" charset="0"/>
              </a:rPr>
              <a:t>当用若干个数字符号并在一起表示一个数时，处在不同位置的数字符号，其值的含意不同。</a:t>
            </a:r>
            <a:endParaRPr lang="zh-CN" altLang="en-US" b="1" dirty="0">
              <a:solidFill>
                <a:srgbClr val="0000FF"/>
              </a:solidFill>
              <a:latin typeface="Arial" panose="020B0604020202020204" pitchFamily="34" charset="0"/>
            </a:endParaRPr>
          </a:p>
        </p:txBody>
      </p:sp>
      <p:sp>
        <p:nvSpPr>
          <p:cNvPr id="254982" name="文本框 254981"/>
          <p:cNvSpPr txBox="1"/>
          <p:nvPr/>
        </p:nvSpPr>
        <p:spPr>
          <a:xfrm>
            <a:off x="539750" y="2492375"/>
            <a:ext cx="2362200" cy="460375"/>
          </a:xfrm>
          <a:prstGeom prst="rect">
            <a:avLst/>
          </a:prstGeom>
          <a:noFill/>
          <a:ln w="9525">
            <a:noFill/>
          </a:ln>
        </p:spPr>
        <p:txBody>
          <a:bodyPr>
            <a:spAutoFit/>
          </a:bodyPr>
          <a:lstStyle/>
          <a:p>
            <a:pPr algn="just">
              <a:spcBef>
                <a:spcPct val="50000"/>
              </a:spcBef>
            </a:pPr>
            <a:r>
              <a:rPr lang="en-US" altLang="zh-CN" sz="2400" b="1" dirty="0">
                <a:solidFill>
                  <a:srgbClr val="FF3300"/>
                </a:solidFill>
                <a:latin typeface="Times New Roman" panose="02020603050405020304" pitchFamily="18" charset="0"/>
              </a:rPr>
              <a:t>1</a:t>
            </a:r>
            <a:r>
              <a:rPr lang="zh-CN" altLang="en-US" sz="2400" b="1" dirty="0">
                <a:solidFill>
                  <a:srgbClr val="FF3300"/>
                </a:solidFill>
                <a:latin typeface="Times New Roman" panose="02020603050405020304" pitchFamily="18" charset="0"/>
              </a:rPr>
              <a:t>、十进制</a:t>
            </a:r>
            <a:endParaRPr lang="zh-CN" altLang="en-US" dirty="0">
              <a:solidFill>
                <a:srgbClr val="FF33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55000"/>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7" fill="hold">
                      <p:stCondLst>
                        <p:cond delay="indefinite"/>
                      </p:stCondLst>
                      <p:childTnLst>
                        <p:par>
                          <p:cTn id="8" fill="hold">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255002"/>
                                        </p:tgtEl>
                                        <p:attrNameLst>
                                          <p:attrName>style.visibility</p:attrName>
                                        </p:attrNameLst>
                                      </p:cBhvr>
                                      <p:to>
                                        <p:strVal val="visible"/>
                                      </p:to>
                                    </p:set>
                                    <p:animEffect transition="in" filter="slide(fromBottom)">
                                      <p:cBhvr>
                                        <p:cTn id="11" dur="500"/>
                                        <p:tgtEl>
                                          <p:spTgt spid="255002"/>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255001"/>
                                        </p:tgtEl>
                                        <p:attrNameLst>
                                          <p:attrName>style.visibility</p:attrName>
                                        </p:attrNameLst>
                                      </p:cBhvr>
                                      <p:to>
                                        <p:strVal val="visible"/>
                                      </p:to>
                                    </p:set>
                                    <p:animEffect transition="in" filter="slide(fromBottom)">
                                      <p:cBhvr>
                                        <p:cTn id="16" dur="500"/>
                                        <p:tgtEl>
                                          <p:spTgt spid="255001"/>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254982"/>
                                        </p:tgtEl>
                                        <p:attrNameLst>
                                          <p:attrName>style.visibility</p:attrName>
                                        </p:attrNameLst>
                                      </p:cBhvr>
                                      <p:to>
                                        <p:strVal val="visible"/>
                                      </p:to>
                                    </p:set>
                                    <p:animEffect transition="in" filter="slide(fromBottom)">
                                      <p:cBhvr>
                                        <p:cTn id="21" dur="500"/>
                                        <p:tgtEl>
                                          <p:spTgt spid="254982"/>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254983"/>
                                        </p:tgtEl>
                                        <p:attrNameLst>
                                          <p:attrName>style.visibility</p:attrName>
                                        </p:attrNameLst>
                                      </p:cBhvr>
                                      <p:to>
                                        <p:strVal val="visible"/>
                                      </p:to>
                                    </p:set>
                                    <p:animEffect transition="in" filter="slide(fromBottom)">
                                      <p:cBhvr>
                                        <p:cTn id="26" dur="500"/>
                                        <p:tgtEl>
                                          <p:spTgt spid="254983"/>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254989"/>
                                        </p:tgtEl>
                                        <p:attrNameLst>
                                          <p:attrName>style.visibility</p:attrName>
                                        </p:attrNameLst>
                                      </p:cBhvr>
                                      <p:to>
                                        <p:strVal val="visible"/>
                                      </p:to>
                                    </p:set>
                                    <p:animEffect transition="in" filter="slide(fromBottom)">
                                      <p:cBhvr>
                                        <p:cTn id="31" dur="500"/>
                                        <p:tgtEl>
                                          <p:spTgt spid="254989"/>
                                        </p:tgtEl>
                                      </p:cBhvr>
                                    </p:animEffect>
                                  </p:childTnLst>
                                  <p:subTnLst>
                                    <p:audio>
                                      <p:cMediaNode>
                                        <p:cTn display="0" masterRel="sameClick">
                                          <p:stCondLst>
                                            <p:cond evt="begin" delay="0">
                                              <p:tn val="29"/>
                                            </p:cond>
                                          </p:stCondLst>
                                          <p:endCondLst>
                                            <p:cond evt="onStopAudio" delay="0">
                                              <p:tgtEl>
                                                <p:sldTgt/>
                                              </p:tgtEl>
                                            </p:cond>
                                          </p:endCondLst>
                                        </p:cTn>
                                        <p:tgtEl>
                                          <p:sndTgt r:embed="rId3" name="chimes.wav"/>
                                        </p:tgtEl>
                                      </p:cMediaNode>
                                    </p:audio>
                                  </p:sub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54986"/>
                                        </p:tgtEl>
                                        <p:attrNameLst>
                                          <p:attrName>style.visibility</p:attrName>
                                        </p:attrNameLst>
                                      </p:cBhvr>
                                      <p:to>
                                        <p:strVal val="visible"/>
                                      </p:to>
                                    </p:set>
                                    <p:anim calcmode="lin" valueType="num">
                                      <p:cBhvr additive="base">
                                        <p:cTn id="36" dur="500" fill="hold"/>
                                        <p:tgtEl>
                                          <p:spTgt spid="254986"/>
                                        </p:tgtEl>
                                        <p:attrNameLst>
                                          <p:attrName>ppt_x</p:attrName>
                                        </p:attrNameLst>
                                      </p:cBhvr>
                                      <p:tavLst>
                                        <p:tav tm="0">
                                          <p:val>
                                            <p:strVal val="#ppt_x"/>
                                          </p:val>
                                        </p:tav>
                                        <p:tav tm="100000">
                                          <p:val>
                                            <p:strVal val="#ppt_x"/>
                                          </p:val>
                                        </p:tav>
                                      </p:tavLst>
                                    </p:anim>
                                    <p:anim calcmode="lin" valueType="num">
                                      <p:cBhvr additive="base">
                                        <p:cTn id="37" dur="500" fill="hold"/>
                                        <p:tgtEl>
                                          <p:spTgt spid="2549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002" grpId="0"/>
      <p:bldP spid="255001" grpId="0"/>
      <p:bldP spid="255000" grpId="0"/>
      <p:bldP spid="254983" grpId="0"/>
      <p:bldP spid="25498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3" name="矩形 256012"/>
          <p:cNvSpPr/>
          <p:nvPr/>
        </p:nvSpPr>
        <p:spPr>
          <a:xfrm>
            <a:off x="6559550" y="6253163"/>
            <a:ext cx="1905000" cy="457200"/>
          </a:xfrm>
          <a:prstGeom prst="rect">
            <a:avLst/>
          </a:prstGeom>
          <a:noFill/>
          <a:ln w="9525">
            <a:noFill/>
          </a:ln>
        </p:spPr>
        <p:txBody>
          <a:bodyPr lIns="92075" tIns="46037" rIns="92075" bIns="46037" anchor="ctr"/>
          <a:lstStyle/>
          <a:p>
            <a:pPr algn="r"/>
            <a:fld id="{9A0DB2DC-4C9A-4742-B13C-FB6460FD3503}" type="slidenum">
              <a:rPr lang="zh-CN" altLang="en-US" sz="1400" dirty="0">
                <a:latin typeface="Times New Roman" panose="02020603050405020304" pitchFamily="18" charset="0"/>
              </a:rPr>
              <a:t>13</a:t>
            </a:fld>
            <a:r>
              <a:rPr lang="en-US" altLang="zh-CN" sz="1400" dirty="0">
                <a:latin typeface="Times New Roman" panose="02020603050405020304" pitchFamily="18" charset="0"/>
              </a:rPr>
              <a:t> </a:t>
            </a:r>
          </a:p>
        </p:txBody>
      </p:sp>
      <p:sp>
        <p:nvSpPr>
          <p:cNvPr id="256011" name="文本框 256010"/>
          <p:cNvSpPr txBox="1"/>
          <p:nvPr/>
        </p:nvSpPr>
        <p:spPr>
          <a:xfrm>
            <a:off x="539750" y="1196975"/>
            <a:ext cx="8064500" cy="950913"/>
          </a:xfrm>
          <a:prstGeom prst="rect">
            <a:avLst/>
          </a:prstGeom>
          <a:noFill/>
          <a:ln w="9525">
            <a:noFill/>
          </a:ln>
        </p:spPr>
        <p:txBody>
          <a:bodyPr>
            <a:spAutoFit/>
          </a:bodyPr>
          <a:lstStyle/>
          <a:p>
            <a:pPr algn="just">
              <a:lnSpc>
                <a:spcPct val="120000"/>
              </a:lnSpc>
            </a:pPr>
            <a:r>
              <a:rPr lang="zh-CN" altLang="en-US" sz="2400" dirty="0">
                <a:latin typeface="Times New Roman" panose="02020603050405020304" pitchFamily="18" charset="0"/>
              </a:rPr>
              <a:t>　</a:t>
            </a:r>
            <a:r>
              <a:rPr lang="zh-CN" altLang="en-US" sz="2300" dirty="0">
                <a:latin typeface="Times New Roman" panose="02020603050405020304" pitchFamily="18" charset="0"/>
              </a:rPr>
              <a:t>　</a:t>
            </a:r>
            <a:r>
              <a:rPr lang="zh-CN" altLang="en-US" sz="2300" b="1" dirty="0">
                <a:solidFill>
                  <a:srgbClr val="0000FF"/>
                </a:solidFill>
                <a:latin typeface="Times New Roman" panose="02020603050405020304" pitchFamily="18" charset="0"/>
              </a:rPr>
              <a:t>广义地说，一种进位计数制包含着</a:t>
            </a:r>
            <a:r>
              <a:rPr lang="zh-CN" altLang="en-US" sz="2300" b="1" dirty="0">
                <a:solidFill>
                  <a:srgbClr val="FF3300"/>
                </a:solidFill>
                <a:latin typeface="Times New Roman" panose="02020603050405020304" pitchFamily="18" charset="0"/>
              </a:rPr>
              <a:t>基数</a:t>
            </a:r>
            <a:r>
              <a:rPr lang="zh-CN" altLang="en-US" sz="2300" b="1" dirty="0">
                <a:solidFill>
                  <a:srgbClr val="0000FF"/>
                </a:solidFill>
                <a:latin typeface="Times New Roman" panose="02020603050405020304" pitchFamily="18" charset="0"/>
              </a:rPr>
              <a:t>和</a:t>
            </a:r>
            <a:r>
              <a:rPr lang="zh-CN" altLang="en-US" sz="2300" b="1" dirty="0">
                <a:solidFill>
                  <a:srgbClr val="FF3300"/>
                </a:solidFill>
                <a:latin typeface="Times New Roman" panose="02020603050405020304" pitchFamily="18" charset="0"/>
              </a:rPr>
              <a:t>位权</a:t>
            </a:r>
            <a:r>
              <a:rPr lang="zh-CN" altLang="en-US" sz="2300" b="1" dirty="0">
                <a:solidFill>
                  <a:srgbClr val="0000FF"/>
                </a:solidFill>
                <a:latin typeface="Times New Roman" panose="02020603050405020304" pitchFamily="18" charset="0"/>
              </a:rPr>
              <a:t>两个基本的因素： </a:t>
            </a:r>
            <a:endParaRPr lang="zh-CN" altLang="en-US" b="1" dirty="0">
              <a:solidFill>
                <a:srgbClr val="0000FF"/>
              </a:solidFill>
              <a:latin typeface="Arial" panose="020B0604020202020204" pitchFamily="34" charset="0"/>
            </a:endParaRPr>
          </a:p>
        </p:txBody>
      </p:sp>
      <p:sp>
        <p:nvSpPr>
          <p:cNvPr id="256010" name="文本框 256009"/>
          <p:cNvSpPr txBox="1"/>
          <p:nvPr/>
        </p:nvSpPr>
        <p:spPr>
          <a:xfrm>
            <a:off x="468313" y="2205038"/>
            <a:ext cx="8135937" cy="1371600"/>
          </a:xfrm>
          <a:prstGeom prst="rect">
            <a:avLst/>
          </a:prstGeom>
          <a:noFill/>
          <a:ln w="9525">
            <a:noFill/>
          </a:ln>
        </p:spPr>
        <p:txBody>
          <a:bodyPr>
            <a:spAutoFit/>
          </a:bodyPr>
          <a:lstStyle/>
          <a:p>
            <a:pPr algn="just">
              <a:lnSpc>
                <a:spcPct val="120000"/>
              </a:lnSpc>
            </a:pPr>
            <a:r>
              <a:rPr lang="zh-CN" altLang="en-US" sz="2400" b="1" dirty="0">
                <a:solidFill>
                  <a:srgbClr val="FA2B08"/>
                </a:solidFill>
                <a:latin typeface="Times New Roman" panose="02020603050405020304" pitchFamily="18" charset="0"/>
              </a:rPr>
              <a:t>　</a:t>
            </a:r>
            <a:r>
              <a:rPr lang="zh-CN" altLang="en-US" sz="2200" b="1" dirty="0">
                <a:solidFill>
                  <a:srgbClr val="FA2B08"/>
                </a:solidFill>
                <a:latin typeface="Times New Roman" panose="02020603050405020304" pitchFamily="18" charset="0"/>
              </a:rPr>
              <a:t>　</a:t>
            </a:r>
            <a:r>
              <a:rPr lang="zh-CN" altLang="en-US" sz="2300" b="1" dirty="0">
                <a:solidFill>
                  <a:srgbClr val="FA2B08"/>
                </a:solidFill>
                <a:latin typeface="Times New Roman" panose="02020603050405020304" pitchFamily="18" charset="0"/>
              </a:rPr>
              <a:t>基数</a:t>
            </a:r>
            <a:r>
              <a:rPr lang="en-US" altLang="zh-CN" sz="2300" b="1">
                <a:solidFill>
                  <a:srgbClr val="FA2B08"/>
                </a:solidFill>
                <a:latin typeface="Times New Roman" panose="02020603050405020304" pitchFamily="18" charset="0"/>
              </a:rPr>
              <a:t>:</a:t>
            </a:r>
            <a:r>
              <a:rPr lang="en-US" altLang="zh-CN" sz="2300" b="1">
                <a:solidFill>
                  <a:schemeClr val="tx2"/>
                </a:solidFill>
                <a:latin typeface="Times New Roman" panose="02020603050405020304" pitchFamily="18" charset="0"/>
              </a:rPr>
              <a:t> </a:t>
            </a:r>
            <a:r>
              <a:rPr lang="zh-CN" altLang="en-US" sz="2300" b="1" dirty="0">
                <a:solidFill>
                  <a:srgbClr val="0000FF"/>
                </a:solidFill>
                <a:latin typeface="Times New Roman" panose="02020603050405020304" pitchFamily="18" charset="0"/>
              </a:rPr>
              <a:t>指计数制中所用到的数字符号的个数。在基数为</a:t>
            </a:r>
            <a:r>
              <a:rPr lang="en-US" altLang="zh-CN" sz="2300" b="1" dirty="0">
                <a:solidFill>
                  <a:srgbClr val="0000FF"/>
                </a:solidFill>
                <a:latin typeface="Times New Roman" panose="02020603050405020304" pitchFamily="18" charset="0"/>
              </a:rPr>
              <a:t>R</a:t>
            </a:r>
            <a:r>
              <a:rPr lang="zh-CN" altLang="en-US" sz="2300" b="1" dirty="0">
                <a:solidFill>
                  <a:srgbClr val="0000FF"/>
                </a:solidFill>
                <a:latin typeface="Times New Roman" panose="02020603050405020304" pitchFamily="18" charset="0"/>
              </a:rPr>
              <a:t>计数制中，包含</a:t>
            </a:r>
            <a:r>
              <a:rPr lang="en-US" altLang="zh-CN" sz="2300" b="1" dirty="0">
                <a:solidFill>
                  <a:srgbClr val="0000FF"/>
                </a:solidFill>
                <a:latin typeface="Times New Roman" panose="02020603050405020304" pitchFamily="18" charset="0"/>
              </a:rPr>
              <a:t>0</a:t>
            </a:r>
            <a:r>
              <a:rPr lang="zh-CN" altLang="en-US" sz="2300" b="1" dirty="0">
                <a:solidFill>
                  <a:srgbClr val="0000FF"/>
                </a:solidFill>
                <a:latin typeface="Times New Roman" panose="02020603050405020304" pitchFamily="18" charset="0"/>
              </a:rPr>
              <a:t>、</a:t>
            </a:r>
            <a:r>
              <a:rPr lang="en-US" altLang="zh-CN" sz="2300" b="1" dirty="0">
                <a:solidFill>
                  <a:srgbClr val="0000FF"/>
                </a:solidFill>
                <a:latin typeface="Times New Roman" panose="02020603050405020304" pitchFamily="18" charset="0"/>
              </a:rPr>
              <a:t>1</a:t>
            </a:r>
            <a:r>
              <a:rPr lang="zh-CN" altLang="en-US" sz="2300" b="1" dirty="0">
                <a:solidFill>
                  <a:srgbClr val="0000FF"/>
                </a:solidFill>
                <a:latin typeface="Times New Roman" panose="02020603050405020304" pitchFamily="18" charset="0"/>
              </a:rPr>
              <a:t>、</a:t>
            </a:r>
            <a:r>
              <a:rPr lang="en-US" altLang="zh-CN" sz="2300" b="1" dirty="0">
                <a:solidFill>
                  <a:srgbClr val="0000FF"/>
                </a:solidFill>
                <a:latin typeface="Times New Roman" panose="02020603050405020304" pitchFamily="18" charset="0"/>
              </a:rPr>
              <a:t>…</a:t>
            </a:r>
            <a:r>
              <a:rPr lang="zh-CN" altLang="en-US" sz="2300" b="1" dirty="0">
                <a:solidFill>
                  <a:srgbClr val="0000FF"/>
                </a:solidFill>
                <a:latin typeface="Times New Roman" panose="02020603050405020304" pitchFamily="18" charset="0"/>
              </a:rPr>
              <a:t>、</a:t>
            </a:r>
            <a:r>
              <a:rPr lang="en-US" altLang="zh-CN" sz="2300" b="1" dirty="0">
                <a:solidFill>
                  <a:srgbClr val="0000FF"/>
                </a:solidFill>
                <a:latin typeface="Times New Roman" panose="02020603050405020304" pitchFamily="18" charset="0"/>
              </a:rPr>
              <a:t>R-1</a:t>
            </a:r>
            <a:r>
              <a:rPr lang="zh-CN" altLang="en-US" sz="2300" b="1" dirty="0">
                <a:solidFill>
                  <a:srgbClr val="0000FF"/>
                </a:solidFill>
                <a:latin typeface="Times New Roman" panose="02020603050405020304" pitchFamily="18" charset="0"/>
              </a:rPr>
              <a:t>共</a:t>
            </a:r>
            <a:r>
              <a:rPr lang="en-US" altLang="zh-CN" sz="2300" b="1" dirty="0">
                <a:solidFill>
                  <a:srgbClr val="0000FF"/>
                </a:solidFill>
                <a:latin typeface="Times New Roman" panose="02020603050405020304" pitchFamily="18" charset="0"/>
              </a:rPr>
              <a:t>R</a:t>
            </a:r>
            <a:r>
              <a:rPr lang="zh-CN" altLang="en-US" sz="2300" b="1" dirty="0">
                <a:solidFill>
                  <a:srgbClr val="0000FF"/>
                </a:solidFill>
                <a:latin typeface="Times New Roman" panose="02020603050405020304" pitchFamily="18" charset="0"/>
              </a:rPr>
              <a:t>个数字符号，进位规律是</a:t>
            </a:r>
            <a:r>
              <a:rPr lang="zh-CN" altLang="en-US" sz="2300" b="1" dirty="0">
                <a:solidFill>
                  <a:srgbClr val="FF3300"/>
                </a:solidFill>
                <a:latin typeface="Times New Roman" panose="02020603050405020304" pitchFamily="18" charset="0"/>
              </a:rPr>
              <a:t>“逢</a:t>
            </a:r>
            <a:r>
              <a:rPr lang="en-US" altLang="zh-CN" sz="2300" b="1" dirty="0">
                <a:solidFill>
                  <a:srgbClr val="FF3300"/>
                </a:solidFill>
                <a:latin typeface="Times New Roman" panose="02020603050405020304" pitchFamily="18" charset="0"/>
              </a:rPr>
              <a:t>R</a:t>
            </a:r>
            <a:r>
              <a:rPr lang="zh-CN" altLang="en-US" sz="2300" b="1" dirty="0">
                <a:solidFill>
                  <a:srgbClr val="FF3300"/>
                </a:solidFill>
                <a:latin typeface="Times New Roman" panose="02020603050405020304" pitchFamily="18" charset="0"/>
              </a:rPr>
              <a:t>进一”</a:t>
            </a:r>
            <a:r>
              <a:rPr lang="zh-CN" altLang="en-US" sz="2300" b="1" dirty="0">
                <a:solidFill>
                  <a:srgbClr val="0000FF"/>
                </a:solidFill>
                <a:latin typeface="Times New Roman" panose="02020603050405020304" pitchFamily="18" charset="0"/>
              </a:rPr>
              <a:t>。称为</a:t>
            </a:r>
            <a:r>
              <a:rPr lang="en-US" altLang="zh-CN" sz="2300" b="1" dirty="0">
                <a:solidFill>
                  <a:srgbClr val="FF3300"/>
                </a:solidFill>
                <a:latin typeface="Times New Roman" panose="02020603050405020304" pitchFamily="18" charset="0"/>
              </a:rPr>
              <a:t>R</a:t>
            </a:r>
            <a:r>
              <a:rPr lang="zh-CN" altLang="en-US" sz="2300" b="1" dirty="0">
                <a:solidFill>
                  <a:srgbClr val="FF3300"/>
                </a:solidFill>
                <a:latin typeface="Times New Roman" panose="02020603050405020304" pitchFamily="18" charset="0"/>
              </a:rPr>
              <a:t>进位计数制，简称</a:t>
            </a:r>
            <a:r>
              <a:rPr lang="en-US" altLang="zh-CN" sz="2300" b="1" dirty="0">
                <a:solidFill>
                  <a:srgbClr val="FF3300"/>
                </a:solidFill>
                <a:latin typeface="Times New Roman" panose="02020603050405020304" pitchFamily="18" charset="0"/>
              </a:rPr>
              <a:t>R</a:t>
            </a:r>
            <a:r>
              <a:rPr lang="zh-CN" altLang="en-US" sz="2300" b="1" dirty="0">
                <a:solidFill>
                  <a:srgbClr val="FF3300"/>
                </a:solidFill>
                <a:latin typeface="Times New Roman" panose="02020603050405020304" pitchFamily="18" charset="0"/>
              </a:rPr>
              <a:t>进制</a:t>
            </a:r>
            <a:r>
              <a:rPr lang="zh-CN" altLang="en-US" sz="2300" b="1" dirty="0">
                <a:solidFill>
                  <a:srgbClr val="0000FF"/>
                </a:solidFill>
                <a:latin typeface="Times New Roman" panose="02020603050405020304" pitchFamily="18" charset="0"/>
              </a:rPr>
              <a:t>。 </a:t>
            </a:r>
            <a:endParaRPr lang="zh-CN" altLang="en-US" b="1" dirty="0">
              <a:solidFill>
                <a:srgbClr val="0000FF"/>
              </a:solidFill>
              <a:latin typeface="Arial" panose="020B0604020202020204" pitchFamily="34" charset="0"/>
            </a:endParaRPr>
          </a:p>
        </p:txBody>
      </p:sp>
      <p:sp>
        <p:nvSpPr>
          <p:cNvPr id="256007" name="文本框 256006"/>
          <p:cNvSpPr txBox="1"/>
          <p:nvPr/>
        </p:nvSpPr>
        <p:spPr>
          <a:xfrm>
            <a:off x="468313" y="3573463"/>
            <a:ext cx="8064500" cy="2633662"/>
          </a:xfrm>
          <a:prstGeom prst="rect">
            <a:avLst/>
          </a:prstGeom>
          <a:noFill/>
          <a:ln w="9525">
            <a:noFill/>
          </a:ln>
        </p:spPr>
        <p:txBody>
          <a:bodyPr>
            <a:spAutoFit/>
          </a:bodyPr>
          <a:lstStyle/>
          <a:p>
            <a:pPr algn="just">
              <a:lnSpc>
                <a:spcPct val="120000"/>
              </a:lnSpc>
            </a:pPr>
            <a:r>
              <a:rPr lang="zh-CN" altLang="en-US" sz="2400" b="1" dirty="0">
                <a:solidFill>
                  <a:srgbClr val="FA2B08"/>
                </a:solidFill>
                <a:latin typeface="Times New Roman" panose="02020603050405020304" pitchFamily="18" charset="0"/>
              </a:rPr>
              <a:t>　</a:t>
            </a:r>
            <a:r>
              <a:rPr lang="zh-CN" altLang="en-US" sz="2300" b="1" dirty="0">
                <a:solidFill>
                  <a:srgbClr val="FA2B08"/>
                </a:solidFill>
                <a:latin typeface="Times New Roman" panose="02020603050405020304" pitchFamily="18" charset="0"/>
              </a:rPr>
              <a:t>　位权</a:t>
            </a:r>
            <a:r>
              <a:rPr lang="en-US" altLang="zh-CN" sz="2300" b="1">
                <a:solidFill>
                  <a:srgbClr val="FA2B08"/>
                </a:solidFill>
                <a:latin typeface="Times New Roman" panose="02020603050405020304" pitchFamily="18" charset="0"/>
              </a:rPr>
              <a:t>:</a:t>
            </a:r>
            <a:r>
              <a:rPr lang="en-US" altLang="zh-CN" sz="2300" b="1">
                <a:solidFill>
                  <a:schemeClr val="tx2"/>
                </a:solidFill>
                <a:latin typeface="Times New Roman" panose="02020603050405020304" pitchFamily="18" charset="0"/>
              </a:rPr>
              <a:t> </a:t>
            </a:r>
            <a:r>
              <a:rPr lang="zh-CN" altLang="en-US" sz="2300" b="1" dirty="0">
                <a:solidFill>
                  <a:srgbClr val="0000FF"/>
                </a:solidFill>
                <a:latin typeface="Times New Roman" panose="02020603050405020304" pitchFamily="18" charset="0"/>
              </a:rPr>
              <a:t>是指在一种进位计数制表示的数中，用来表明不同数位上数值大小的一个固定常数。不同数位有不同的位权，某一个数位的数值等于这一位的数字符号乘上与该位对应的位权。</a:t>
            </a:r>
            <a:r>
              <a:rPr lang="en-US" altLang="zh-CN" sz="2300" b="1" dirty="0">
                <a:solidFill>
                  <a:srgbClr val="FA2B08"/>
                </a:solidFill>
                <a:latin typeface="Times New Roman" panose="02020603050405020304" pitchFamily="18" charset="0"/>
              </a:rPr>
              <a:t>R</a:t>
            </a:r>
            <a:r>
              <a:rPr lang="zh-CN" altLang="en-US" sz="2300" b="1" dirty="0">
                <a:solidFill>
                  <a:srgbClr val="FA2B08"/>
                </a:solidFill>
                <a:latin typeface="Times New Roman" panose="02020603050405020304" pitchFamily="18" charset="0"/>
              </a:rPr>
              <a:t>进制数的位权是</a:t>
            </a:r>
            <a:r>
              <a:rPr lang="en-US" altLang="zh-CN" sz="2300" b="1" dirty="0">
                <a:solidFill>
                  <a:srgbClr val="FA2B08"/>
                </a:solidFill>
                <a:latin typeface="Times New Roman" panose="02020603050405020304" pitchFamily="18" charset="0"/>
              </a:rPr>
              <a:t>R</a:t>
            </a:r>
            <a:r>
              <a:rPr lang="zh-CN" altLang="en-US" sz="2300" b="1" dirty="0">
                <a:solidFill>
                  <a:srgbClr val="FA2B08"/>
                </a:solidFill>
                <a:latin typeface="Times New Roman" panose="02020603050405020304" pitchFamily="18" charset="0"/>
              </a:rPr>
              <a:t>的整数次幂</a:t>
            </a:r>
            <a:r>
              <a:rPr lang="zh-CN" altLang="en-US" sz="2300" dirty="0">
                <a:solidFill>
                  <a:srgbClr val="FA2B08"/>
                </a:solidFill>
                <a:latin typeface="Times New Roman" panose="02020603050405020304" pitchFamily="18" charset="0"/>
              </a:rPr>
              <a:t>。 </a:t>
            </a:r>
            <a:endParaRPr lang="zh-CN" altLang="en-US" sz="2400" dirty="0">
              <a:latin typeface="Times New Roman" panose="02020603050405020304" pitchFamily="18" charset="0"/>
            </a:endParaRPr>
          </a:p>
          <a:p>
            <a:pPr algn="just">
              <a:lnSpc>
                <a:spcPct val="120000"/>
              </a:lnSpc>
            </a:pPr>
            <a:r>
              <a:rPr lang="zh-CN" altLang="en-US" sz="2300" dirty="0">
                <a:solidFill>
                  <a:srgbClr val="FA2B08"/>
                </a:solidFill>
                <a:latin typeface="Times New Roman" panose="02020603050405020304" pitchFamily="18" charset="0"/>
              </a:rPr>
              <a:t>　　</a:t>
            </a:r>
            <a:r>
              <a:rPr lang="zh-CN" altLang="en-US" sz="2300" b="1" dirty="0">
                <a:solidFill>
                  <a:srgbClr val="0000FF"/>
                </a:solidFill>
                <a:latin typeface="Times New Roman" panose="02020603050405020304" pitchFamily="18" charset="0"/>
              </a:rPr>
              <a:t>例如，十进制数的位权是</a:t>
            </a:r>
            <a:r>
              <a:rPr lang="en-US" altLang="zh-CN" sz="2300" b="1" dirty="0">
                <a:solidFill>
                  <a:srgbClr val="0000FF"/>
                </a:solidFill>
                <a:latin typeface="Times New Roman" panose="02020603050405020304" pitchFamily="18" charset="0"/>
              </a:rPr>
              <a:t>10</a:t>
            </a:r>
            <a:r>
              <a:rPr lang="zh-CN" altLang="en-US" sz="2300" b="1" dirty="0">
                <a:solidFill>
                  <a:srgbClr val="0000FF"/>
                </a:solidFill>
                <a:latin typeface="Times New Roman" panose="02020603050405020304" pitchFamily="18" charset="0"/>
              </a:rPr>
              <a:t>的整数次幂，其个位的位权是</a:t>
            </a:r>
            <a:r>
              <a:rPr lang="en-US" altLang="zh-CN" sz="2300" b="1">
                <a:solidFill>
                  <a:srgbClr val="0000FF"/>
                </a:solidFill>
                <a:latin typeface="Times New Roman" panose="02020603050405020304" pitchFamily="18" charset="0"/>
              </a:rPr>
              <a:t>10</a:t>
            </a:r>
            <a:r>
              <a:rPr lang="en-US" altLang="zh-CN" sz="2300" b="1" baseline="30000">
                <a:solidFill>
                  <a:srgbClr val="0000FF"/>
                </a:solidFill>
                <a:latin typeface="Times New Roman" panose="02020603050405020304" pitchFamily="18" charset="0"/>
              </a:rPr>
              <a:t>0</a:t>
            </a:r>
            <a:r>
              <a:rPr lang="zh-CN" altLang="en-US" sz="2300" b="1" dirty="0">
                <a:solidFill>
                  <a:srgbClr val="0000FF"/>
                </a:solidFill>
                <a:latin typeface="Times New Roman" panose="02020603050405020304" pitchFamily="18" charset="0"/>
              </a:rPr>
              <a:t>，十位的位权是</a:t>
            </a:r>
            <a:r>
              <a:rPr lang="en-US" altLang="zh-CN" sz="2300" b="1">
                <a:solidFill>
                  <a:srgbClr val="0000FF"/>
                </a:solidFill>
                <a:latin typeface="Times New Roman" panose="02020603050405020304" pitchFamily="18" charset="0"/>
              </a:rPr>
              <a:t>10</a:t>
            </a:r>
            <a:r>
              <a:rPr lang="en-US" altLang="zh-CN" sz="2300" b="1" baseline="30000">
                <a:solidFill>
                  <a:srgbClr val="0000FF"/>
                </a:solidFill>
                <a:latin typeface="Times New Roman" panose="02020603050405020304" pitchFamily="18" charset="0"/>
              </a:rPr>
              <a:t>1</a:t>
            </a:r>
            <a:r>
              <a:rPr lang="en-US" altLang="zh-CN" sz="2300" b="1" dirty="0">
                <a:solidFill>
                  <a:srgbClr val="0000FF"/>
                </a:solidFill>
                <a:latin typeface="Times New Roman" panose="02020603050405020304" pitchFamily="18" charset="0"/>
              </a:rPr>
              <a:t>……</a:t>
            </a:r>
            <a:r>
              <a:rPr lang="zh-CN" altLang="en-US" sz="2300" b="1" dirty="0">
                <a:solidFill>
                  <a:srgbClr val="0000FF"/>
                </a:solidFill>
                <a:latin typeface="Times New Roman" panose="02020603050405020304" pitchFamily="18" charset="0"/>
              </a:rPr>
              <a:t>。 </a:t>
            </a:r>
            <a:endParaRPr lang="zh-CN" altLang="en-US" b="1" dirty="0">
              <a:solidFill>
                <a:srgbClr val="0000FF"/>
              </a:solidFill>
              <a:latin typeface="Arial" panose="020B0604020202020204" pitchFamily="34" charset="0"/>
            </a:endParaRPr>
          </a:p>
        </p:txBody>
      </p:sp>
      <p:sp>
        <p:nvSpPr>
          <p:cNvPr id="256006" name="文本框 256005"/>
          <p:cNvSpPr txBox="1"/>
          <p:nvPr/>
        </p:nvSpPr>
        <p:spPr>
          <a:xfrm>
            <a:off x="615950" y="766763"/>
            <a:ext cx="2209800" cy="460375"/>
          </a:xfrm>
          <a:prstGeom prst="rect">
            <a:avLst/>
          </a:prstGeom>
          <a:noFill/>
          <a:ln w="9525">
            <a:noFill/>
          </a:ln>
        </p:spPr>
        <p:txBody>
          <a:bodyPr>
            <a:spAutoFit/>
          </a:bodyPr>
          <a:lstStyle/>
          <a:p>
            <a:pPr algn="just">
              <a:spcBef>
                <a:spcPct val="50000"/>
              </a:spcBef>
            </a:pPr>
            <a:r>
              <a:rPr lang="en-US" altLang="zh-CN" sz="2400" b="1" dirty="0">
                <a:solidFill>
                  <a:srgbClr val="FF3300"/>
                </a:solidFill>
                <a:latin typeface="Times New Roman" panose="02020603050405020304" pitchFamily="18" charset="0"/>
              </a:rPr>
              <a:t>2</a:t>
            </a:r>
            <a:r>
              <a:rPr lang="zh-CN" altLang="en-US" sz="2400" b="1" dirty="0">
                <a:solidFill>
                  <a:srgbClr val="FF3300"/>
                </a:solidFill>
                <a:latin typeface="Times New Roman" panose="02020603050405020304" pitchFamily="18" charset="0"/>
              </a:rPr>
              <a:t>、</a:t>
            </a:r>
            <a:r>
              <a:rPr lang="en-US" altLang="zh-CN" sz="2400" b="1" dirty="0">
                <a:solidFill>
                  <a:srgbClr val="FF3300"/>
                </a:solidFill>
                <a:latin typeface="Times New Roman" panose="02020603050405020304" pitchFamily="18" charset="0"/>
              </a:rPr>
              <a:t>R</a:t>
            </a:r>
            <a:r>
              <a:rPr lang="zh-CN" altLang="en-US" sz="2400" b="1" dirty="0">
                <a:solidFill>
                  <a:srgbClr val="FF3300"/>
                </a:solidFill>
                <a:latin typeface="Times New Roman" panose="02020603050405020304" pitchFamily="18" charset="0"/>
              </a:rPr>
              <a:t>进制</a:t>
            </a:r>
            <a:endParaRPr lang="zh-CN" altLang="en-US" dirty="0">
              <a:solidFill>
                <a:srgbClr val="FF33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56006"/>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7" fill="hold">
                      <p:stCondLst>
                        <p:cond delay="indefinite"/>
                      </p:stCondLst>
                      <p:childTnLst>
                        <p:par>
                          <p:cTn id="8" fill="hold">
                            <p:stCondLst>
                              <p:cond delay="0"/>
                            </p:stCondLst>
                            <p:childTnLst>
                              <p:par>
                                <p:cTn id="9" presetID="2" presetClass="entr" presetSubtype="1" fill="hold" grpId="0" nodeType="clickEffect">
                                  <p:stCondLst>
                                    <p:cond delay="0"/>
                                  </p:stCondLst>
                                  <p:childTnLst>
                                    <p:set>
                                      <p:cBhvr>
                                        <p:cTn id="10" dur="1" fill="hold">
                                          <p:stCondLst>
                                            <p:cond delay="0"/>
                                          </p:stCondLst>
                                        </p:cTn>
                                        <p:tgtEl>
                                          <p:spTgt spid="256011"/>
                                        </p:tgtEl>
                                        <p:attrNameLst>
                                          <p:attrName>style.visibility</p:attrName>
                                        </p:attrNameLst>
                                      </p:cBhvr>
                                      <p:to>
                                        <p:strVal val="visible"/>
                                      </p:to>
                                    </p:set>
                                    <p:anim calcmode="lin" valueType="num">
                                      <p:cBhvr additive="base">
                                        <p:cTn id="11" dur="500" fill="hold"/>
                                        <p:tgtEl>
                                          <p:spTgt spid="256011"/>
                                        </p:tgtEl>
                                        <p:attrNameLst>
                                          <p:attrName>ppt_x</p:attrName>
                                        </p:attrNameLst>
                                      </p:cBhvr>
                                      <p:tavLst>
                                        <p:tav tm="0">
                                          <p:val>
                                            <p:strVal val="#ppt_x"/>
                                          </p:val>
                                        </p:tav>
                                        <p:tav tm="100000">
                                          <p:val>
                                            <p:strVal val="#ppt_x"/>
                                          </p:val>
                                        </p:tav>
                                      </p:tavLst>
                                    </p:anim>
                                    <p:anim calcmode="lin" valueType="num">
                                      <p:cBhvr additive="base">
                                        <p:cTn id="12" dur="500" fill="hold"/>
                                        <p:tgtEl>
                                          <p:spTgt spid="256011"/>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56010"/>
                                        </p:tgtEl>
                                        <p:attrNameLst>
                                          <p:attrName>style.visibility</p:attrName>
                                        </p:attrNameLst>
                                      </p:cBhvr>
                                      <p:to>
                                        <p:strVal val="visible"/>
                                      </p:to>
                                    </p:set>
                                    <p:animEffect transition="in" filter="wipe(up)">
                                      <p:cBhvr>
                                        <p:cTn id="17" dur="500"/>
                                        <p:tgtEl>
                                          <p:spTgt spid="25601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56007">
                                            <p:txEl>
                                              <p:pRg st="0" end="0"/>
                                            </p:txEl>
                                          </p:spTgt>
                                        </p:tgtEl>
                                        <p:attrNameLst>
                                          <p:attrName>style.visibility</p:attrName>
                                        </p:attrNameLst>
                                      </p:cBhvr>
                                      <p:to>
                                        <p:strVal val="visible"/>
                                      </p:to>
                                    </p:set>
                                    <p:anim calcmode="lin" valueType="num">
                                      <p:cBhvr additive="base">
                                        <p:cTn id="22" dur="1000" fill="hold"/>
                                        <p:tgtEl>
                                          <p:spTgt spid="256007">
                                            <p:txEl>
                                              <p:pRg st="0" end="0"/>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2560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256007">
                                            <p:txEl>
                                              <p:pRg st="1" end="1"/>
                                            </p:txEl>
                                          </p:spTgt>
                                        </p:tgtEl>
                                        <p:attrNameLst>
                                          <p:attrName>style.visibility</p:attrName>
                                        </p:attrNameLst>
                                      </p:cBhvr>
                                      <p:to>
                                        <p:strVal val="visible"/>
                                      </p:to>
                                    </p:set>
                                    <p:anim calcmode="discrete" valueType="clr">
                                      <p:cBhvr override="childStyle">
                                        <p:cTn id="28" dur="80"/>
                                        <p:tgtEl>
                                          <p:spTgt spid="25600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256007">
                                            <p:txEl>
                                              <p:pRg st="1" end="1"/>
                                            </p:txEl>
                                          </p:spTgt>
                                        </p:tgtEl>
                                        <p:attrNameLst>
                                          <p:attrName>fillcolor</p:attrName>
                                        </p:attrNameLst>
                                      </p:cBhvr>
                                      <p:tavLst>
                                        <p:tav tm="0">
                                          <p:val>
                                            <p:clrVal>
                                              <a:schemeClr val="accent2"/>
                                            </p:clrVal>
                                          </p:val>
                                        </p:tav>
                                        <p:tav tm="50000">
                                          <p:val>
                                            <p:clrVal>
                                              <a:schemeClr val="hlink"/>
                                            </p:clrVal>
                                          </p:val>
                                        </p:tav>
                                      </p:tavLst>
                                    </p:anim>
                                    <p:set>
                                      <p:cBhvr>
                                        <p:cTn id="30" dur="80"/>
                                        <p:tgtEl>
                                          <p:spTgt spid="256007">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11" grpId="0"/>
      <p:bldP spid="256010" grpId="0"/>
      <p:bldP spid="25600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42" name="矩形 257041"/>
          <p:cNvSpPr/>
          <p:nvPr/>
        </p:nvSpPr>
        <p:spPr>
          <a:xfrm>
            <a:off x="6559550" y="6253163"/>
            <a:ext cx="1905000" cy="457200"/>
          </a:xfrm>
          <a:prstGeom prst="rect">
            <a:avLst/>
          </a:prstGeom>
          <a:noFill/>
          <a:ln w="9525">
            <a:noFill/>
          </a:ln>
        </p:spPr>
        <p:txBody>
          <a:bodyPr lIns="92075" tIns="46037" rIns="92075" bIns="46037" anchor="ctr"/>
          <a:lstStyle/>
          <a:p>
            <a:pPr algn="r"/>
            <a:fld id="{9A0DB2DC-4C9A-4742-B13C-FB6460FD3503}" type="slidenum">
              <a:rPr lang="zh-CN" altLang="en-US" sz="1400" dirty="0">
                <a:latin typeface="Times New Roman" panose="02020603050405020304" pitchFamily="18" charset="0"/>
              </a:rPr>
              <a:t>14</a:t>
            </a:fld>
            <a:r>
              <a:rPr lang="en-US" altLang="zh-CN" sz="1400" dirty="0">
                <a:latin typeface="Times New Roman" panose="02020603050405020304" pitchFamily="18" charset="0"/>
              </a:rPr>
              <a:t> </a:t>
            </a:r>
          </a:p>
        </p:txBody>
      </p:sp>
      <p:sp>
        <p:nvSpPr>
          <p:cNvPr id="257040" name="文本框 257039"/>
          <p:cNvSpPr txBox="1"/>
          <p:nvPr/>
        </p:nvSpPr>
        <p:spPr>
          <a:xfrm>
            <a:off x="387350" y="766763"/>
            <a:ext cx="8077200" cy="457200"/>
          </a:xfrm>
          <a:prstGeom prst="rect">
            <a:avLst/>
          </a:prstGeom>
          <a:noFill/>
          <a:ln w="9525">
            <a:noFill/>
          </a:ln>
        </p:spPr>
        <p:txBody>
          <a:bodyPr>
            <a:spAutoFit/>
          </a:bodyPr>
          <a:lstStyle/>
          <a:p>
            <a:pPr algn="just">
              <a:spcBef>
                <a:spcPct val="50000"/>
              </a:spcBef>
            </a:pPr>
            <a:r>
              <a:rPr lang="en-US" altLang="zh-CN" sz="2400" b="1" dirty="0">
                <a:solidFill>
                  <a:srgbClr val="008000"/>
                </a:solidFill>
                <a:latin typeface="Times New Roman" panose="02020603050405020304" pitchFamily="18" charset="0"/>
              </a:rPr>
              <a:t>    </a:t>
            </a:r>
            <a:r>
              <a:rPr lang="zh-CN" altLang="en-US" sz="2400" b="1" dirty="0">
                <a:solidFill>
                  <a:srgbClr val="FA2B08"/>
                </a:solidFill>
                <a:latin typeface="Times New Roman" panose="02020603050405020304" pitchFamily="18" charset="0"/>
              </a:rPr>
              <a:t>一个</a:t>
            </a:r>
            <a:r>
              <a:rPr lang="en-US" altLang="zh-CN" sz="2400" b="1" dirty="0">
                <a:solidFill>
                  <a:srgbClr val="FA2B08"/>
                </a:solidFill>
                <a:latin typeface="Times New Roman" panose="02020603050405020304" pitchFamily="18" charset="0"/>
              </a:rPr>
              <a:t>R</a:t>
            </a:r>
            <a:r>
              <a:rPr lang="zh-CN" altLang="en-US" sz="2400" b="1" dirty="0">
                <a:solidFill>
                  <a:srgbClr val="FA2B08"/>
                </a:solidFill>
                <a:latin typeface="Times New Roman" panose="02020603050405020304" pitchFamily="18" charset="0"/>
              </a:rPr>
              <a:t>进制数</a:t>
            </a:r>
            <a:r>
              <a:rPr lang="en-US" altLang="zh-CN" sz="2400" b="1" dirty="0">
                <a:solidFill>
                  <a:srgbClr val="FA2B08"/>
                </a:solidFill>
                <a:latin typeface="Times New Roman" panose="02020603050405020304" pitchFamily="18" charset="0"/>
              </a:rPr>
              <a:t>N</a:t>
            </a:r>
            <a:r>
              <a:rPr lang="zh-CN" altLang="en-US" sz="2400" b="1" dirty="0">
                <a:solidFill>
                  <a:srgbClr val="FA2B08"/>
                </a:solidFill>
                <a:latin typeface="Times New Roman" panose="02020603050405020304" pitchFamily="18" charset="0"/>
              </a:rPr>
              <a:t>可以有两种表示方法：</a:t>
            </a:r>
            <a:r>
              <a:rPr lang="zh-CN" altLang="en-US" sz="2400" dirty="0">
                <a:solidFill>
                  <a:srgbClr val="FA2B08"/>
                </a:solidFill>
                <a:latin typeface="Times New Roman" panose="02020603050405020304" pitchFamily="18" charset="0"/>
              </a:rPr>
              <a:t> </a:t>
            </a:r>
            <a:endParaRPr lang="zh-CN" altLang="en-US" dirty="0">
              <a:latin typeface="Arial" panose="020B0604020202020204" pitchFamily="34" charset="0"/>
            </a:endParaRPr>
          </a:p>
        </p:txBody>
      </p:sp>
      <p:grpSp>
        <p:nvGrpSpPr>
          <p:cNvPr id="257037" name="组合 257036"/>
          <p:cNvGrpSpPr/>
          <p:nvPr/>
        </p:nvGrpSpPr>
        <p:grpSpPr>
          <a:xfrm>
            <a:off x="463550" y="1452563"/>
            <a:ext cx="8077200" cy="990600"/>
            <a:chOff x="288" y="768"/>
            <a:chExt cx="5088" cy="624"/>
          </a:xfrm>
        </p:grpSpPr>
        <p:sp>
          <p:nvSpPr>
            <p:cNvPr id="257039" name="文本框 257038"/>
            <p:cNvSpPr txBox="1"/>
            <p:nvPr/>
          </p:nvSpPr>
          <p:spPr>
            <a:xfrm>
              <a:off x="288" y="768"/>
              <a:ext cx="5088" cy="288"/>
            </a:xfrm>
            <a:prstGeom prst="rect">
              <a:avLst/>
            </a:prstGeom>
            <a:noFill/>
            <a:ln w="9525">
              <a:noFill/>
            </a:ln>
          </p:spPr>
          <p:txBody>
            <a:bodyPr>
              <a:spAutoFit/>
            </a:bodyPr>
            <a:lstStyle/>
            <a:p>
              <a:pPr algn="just">
                <a:spcBef>
                  <a:spcPct val="50000"/>
                </a:spcBef>
              </a:pPr>
              <a:r>
                <a:rPr lang="zh-CN" altLang="en-US" sz="2400" b="1" dirty="0">
                  <a:solidFill>
                    <a:srgbClr val="A60000"/>
                  </a:solidFill>
                  <a:latin typeface="Times New Roman" panose="02020603050405020304" pitchFamily="18" charset="0"/>
                </a:rPr>
                <a:t>　　</a:t>
              </a:r>
              <a:r>
                <a:rPr lang="en-US" altLang="zh-CN" sz="2400" b="1" dirty="0">
                  <a:solidFill>
                    <a:srgbClr val="FF3300"/>
                  </a:solidFill>
                  <a:latin typeface="Times New Roman" panose="02020603050405020304" pitchFamily="18" charset="0"/>
                </a:rPr>
                <a:t>(1) </a:t>
              </a:r>
              <a:r>
                <a:rPr lang="zh-CN" altLang="en-US" sz="2400" b="1" dirty="0">
                  <a:solidFill>
                    <a:srgbClr val="FF3300"/>
                  </a:solidFill>
                  <a:latin typeface="Times New Roman" panose="02020603050405020304" pitchFamily="18" charset="0"/>
                </a:rPr>
                <a:t>并列表示法</a:t>
              </a:r>
              <a:r>
                <a:rPr lang="en-US" altLang="zh-CN" sz="2400" b="1" dirty="0">
                  <a:solidFill>
                    <a:srgbClr val="FF3300"/>
                  </a:solidFill>
                  <a:latin typeface="Times New Roman" panose="02020603050405020304" pitchFamily="18" charset="0"/>
                </a:rPr>
                <a:t>(</a:t>
              </a:r>
              <a:r>
                <a:rPr lang="zh-CN" altLang="en-US" sz="2400" b="1" dirty="0">
                  <a:solidFill>
                    <a:srgbClr val="FF3300"/>
                  </a:solidFill>
                  <a:latin typeface="Times New Roman" panose="02020603050405020304" pitchFamily="18" charset="0"/>
                </a:rPr>
                <a:t>又称位置计数法</a:t>
              </a:r>
              <a:r>
                <a:rPr lang="en-US" altLang="zh-CN" sz="2400" b="1">
                  <a:solidFill>
                    <a:srgbClr val="FF3300"/>
                  </a:solidFill>
                  <a:latin typeface="Times New Roman" panose="02020603050405020304" pitchFamily="18" charset="0"/>
                </a:rPr>
                <a:t>)</a:t>
              </a:r>
              <a:r>
                <a:rPr lang="en-US" altLang="zh-CN" sz="2400">
                  <a:solidFill>
                    <a:srgbClr val="A60000"/>
                  </a:solidFill>
                  <a:latin typeface="Times New Roman" panose="02020603050405020304" pitchFamily="18" charset="0"/>
                </a:rPr>
                <a:t>     </a:t>
              </a:r>
              <a:endParaRPr lang="en-US" altLang="zh-CN">
                <a:latin typeface="Arial" panose="020B0604020202020204" pitchFamily="34" charset="0"/>
              </a:endParaRPr>
            </a:p>
          </p:txBody>
        </p:sp>
        <p:sp>
          <p:nvSpPr>
            <p:cNvPr id="257038" name="文本框 257037"/>
            <p:cNvSpPr txBox="1"/>
            <p:nvPr/>
          </p:nvSpPr>
          <p:spPr>
            <a:xfrm>
              <a:off x="288" y="1104"/>
              <a:ext cx="5088" cy="288"/>
            </a:xfrm>
            <a:prstGeom prst="rect">
              <a:avLst/>
            </a:prstGeom>
            <a:noFill/>
            <a:ln w="9525">
              <a:noFill/>
            </a:ln>
          </p:spPr>
          <p:txBody>
            <a:bodyPr>
              <a:spAutoFit/>
            </a:bodyPr>
            <a:lstStyle/>
            <a:p>
              <a:pPr algn="just">
                <a:spcBef>
                  <a:spcPct val="50000"/>
                </a:spcBef>
              </a:pPr>
              <a:r>
                <a:rPr lang="zh-CN" altLang="en-US" sz="2400" dirty="0">
                  <a:latin typeface="Times New Roman" panose="02020603050405020304" pitchFamily="18" charset="0"/>
                </a:rPr>
                <a:t>　　　</a:t>
              </a:r>
              <a:r>
                <a:rPr lang="en-US" altLang="zh-CN" sz="2400" b="1">
                  <a:solidFill>
                    <a:srgbClr val="0000FF"/>
                  </a:solidFill>
                  <a:latin typeface="Times New Roman" panose="02020603050405020304" pitchFamily="18" charset="0"/>
                </a:rPr>
                <a:t>(N)</a:t>
              </a:r>
              <a:r>
                <a:rPr lang="en-US" altLang="zh-CN" sz="2400" b="1" baseline="-30000">
                  <a:solidFill>
                    <a:srgbClr val="0000FF"/>
                  </a:solidFill>
                  <a:latin typeface="Times New Roman" panose="02020603050405020304" pitchFamily="18" charset="0"/>
                </a:rPr>
                <a:t>R </a:t>
              </a:r>
              <a:r>
                <a:rPr lang="en-US" altLang="zh-CN" sz="2400" b="1">
                  <a:solidFill>
                    <a:srgbClr val="0000FF"/>
                  </a:solidFill>
                  <a:latin typeface="Times New Roman" panose="02020603050405020304" pitchFamily="18" charset="0"/>
                </a:rPr>
                <a:t>= ( K</a:t>
              </a:r>
              <a:r>
                <a:rPr lang="en-US" altLang="zh-CN" sz="2400" b="1" baseline="-30000">
                  <a:solidFill>
                    <a:srgbClr val="0000FF"/>
                  </a:solidFill>
                  <a:latin typeface="Times New Roman" panose="02020603050405020304" pitchFamily="18" charset="0"/>
                </a:rPr>
                <a:t>n-1</a:t>
              </a:r>
              <a:r>
                <a:rPr lang="en-US" altLang="zh-CN" sz="2400" b="1">
                  <a:solidFill>
                    <a:srgbClr val="0000FF"/>
                  </a:solidFill>
                  <a:latin typeface="Times New Roman" panose="02020603050405020304" pitchFamily="18" charset="0"/>
                </a:rPr>
                <a:t>K</a:t>
              </a:r>
              <a:r>
                <a:rPr lang="en-US" altLang="zh-CN" sz="2400" b="1" baseline="-30000">
                  <a:solidFill>
                    <a:srgbClr val="0000FF"/>
                  </a:solidFill>
                  <a:latin typeface="Times New Roman" panose="02020603050405020304" pitchFamily="18" charset="0"/>
                </a:rPr>
                <a:t>n-2</a:t>
              </a:r>
              <a:r>
                <a:rPr lang="en-US" altLang="zh-CN" sz="2400" b="1">
                  <a:solidFill>
                    <a:srgbClr val="0000FF"/>
                  </a:solidFill>
                  <a:latin typeface="Times New Roman" panose="02020603050405020304" pitchFamily="18" charset="0"/>
                </a:rPr>
                <a:t>…K</a:t>
              </a:r>
              <a:r>
                <a:rPr lang="en-US" altLang="zh-CN" sz="2400" b="1" baseline="-30000">
                  <a:solidFill>
                    <a:srgbClr val="0000FF"/>
                  </a:solidFill>
                  <a:latin typeface="Times New Roman" panose="02020603050405020304" pitchFamily="18" charset="0"/>
                </a:rPr>
                <a:t>1</a:t>
              </a:r>
              <a:r>
                <a:rPr lang="en-US" altLang="zh-CN" sz="2400" b="1">
                  <a:solidFill>
                    <a:srgbClr val="0000FF"/>
                  </a:solidFill>
                  <a:latin typeface="Times New Roman" panose="02020603050405020304" pitchFamily="18" charset="0"/>
                </a:rPr>
                <a:t>K</a:t>
              </a:r>
              <a:r>
                <a:rPr lang="en-US" altLang="zh-CN" sz="2400" b="1" baseline="-30000">
                  <a:solidFill>
                    <a:srgbClr val="0000FF"/>
                  </a:solidFill>
                  <a:latin typeface="Times New Roman" panose="02020603050405020304" pitchFamily="18" charset="0"/>
                </a:rPr>
                <a:t>0 </a:t>
              </a:r>
              <a:r>
                <a:rPr lang="en-US" altLang="zh-CN" sz="2400" b="1">
                  <a:solidFill>
                    <a:srgbClr val="0000FF"/>
                  </a:solidFill>
                  <a:latin typeface="Times New Roman" panose="02020603050405020304" pitchFamily="18" charset="0"/>
                </a:rPr>
                <a:t>. K</a:t>
              </a:r>
              <a:r>
                <a:rPr lang="en-US" altLang="zh-CN" sz="2400" b="1" baseline="-30000">
                  <a:solidFill>
                    <a:srgbClr val="0000FF"/>
                  </a:solidFill>
                  <a:latin typeface="Times New Roman" panose="02020603050405020304" pitchFamily="18" charset="0"/>
                </a:rPr>
                <a:t>-1</a:t>
              </a:r>
              <a:r>
                <a:rPr lang="en-US" altLang="zh-CN" sz="2400" b="1">
                  <a:solidFill>
                    <a:srgbClr val="0000FF"/>
                  </a:solidFill>
                  <a:latin typeface="Times New Roman" panose="02020603050405020304" pitchFamily="18" charset="0"/>
                </a:rPr>
                <a:t>K</a:t>
              </a:r>
              <a:r>
                <a:rPr lang="en-US" altLang="zh-CN" sz="2400" b="1" baseline="-30000">
                  <a:solidFill>
                    <a:srgbClr val="0000FF"/>
                  </a:solidFill>
                  <a:latin typeface="Times New Roman" panose="02020603050405020304" pitchFamily="18" charset="0"/>
                </a:rPr>
                <a:t>-2</a:t>
              </a:r>
              <a:r>
                <a:rPr lang="en-US" altLang="zh-CN" sz="2400" b="1">
                  <a:solidFill>
                    <a:srgbClr val="0000FF"/>
                  </a:solidFill>
                  <a:latin typeface="Times New Roman" panose="02020603050405020304" pitchFamily="18" charset="0"/>
                </a:rPr>
                <a:t>…K</a:t>
              </a:r>
              <a:r>
                <a:rPr lang="en-US" altLang="zh-CN" sz="2400" b="1" baseline="-30000">
                  <a:solidFill>
                    <a:srgbClr val="0000FF"/>
                  </a:solidFill>
                  <a:latin typeface="Times New Roman" panose="02020603050405020304" pitchFamily="18" charset="0"/>
                </a:rPr>
                <a:t>-m </a:t>
              </a:r>
              <a:r>
                <a:rPr lang="en-US" altLang="zh-CN" sz="2400" b="1">
                  <a:solidFill>
                    <a:srgbClr val="0000FF"/>
                  </a:solidFill>
                  <a:latin typeface="Times New Roman" panose="02020603050405020304" pitchFamily="18" charset="0"/>
                </a:rPr>
                <a:t>)</a:t>
              </a:r>
              <a:r>
                <a:rPr lang="en-US" altLang="zh-CN" sz="2400" b="1" baseline="-30000">
                  <a:solidFill>
                    <a:srgbClr val="0000FF"/>
                  </a:solidFill>
                  <a:latin typeface="Times New Roman" panose="02020603050405020304" pitchFamily="18" charset="0"/>
                </a:rPr>
                <a:t>R</a:t>
              </a:r>
              <a:r>
                <a:rPr lang="en-US" altLang="zh-CN" sz="2400" b="1">
                  <a:solidFill>
                    <a:srgbClr val="0000FF"/>
                  </a:solidFill>
                  <a:latin typeface="Times New Roman" panose="02020603050405020304" pitchFamily="18" charset="0"/>
                </a:rPr>
                <a:t> </a:t>
              </a:r>
              <a:endParaRPr lang="en-US" altLang="zh-CN" b="1">
                <a:solidFill>
                  <a:srgbClr val="0000FF"/>
                </a:solidFill>
                <a:latin typeface="Arial" panose="020B0604020202020204" pitchFamily="34" charset="0"/>
              </a:endParaRPr>
            </a:p>
          </p:txBody>
        </p:sp>
      </p:grpSp>
      <p:sp>
        <p:nvSpPr>
          <p:cNvPr id="257036" name="文本框 257035"/>
          <p:cNvSpPr txBox="1"/>
          <p:nvPr/>
        </p:nvSpPr>
        <p:spPr>
          <a:xfrm>
            <a:off x="463550" y="2671763"/>
            <a:ext cx="8077200" cy="457200"/>
          </a:xfrm>
          <a:prstGeom prst="rect">
            <a:avLst/>
          </a:prstGeom>
          <a:noFill/>
          <a:ln w="9525">
            <a:noFill/>
          </a:ln>
        </p:spPr>
        <p:txBody>
          <a:bodyPr>
            <a:spAutoFit/>
          </a:bodyPr>
          <a:lstStyle/>
          <a:p>
            <a:pPr algn="just">
              <a:spcBef>
                <a:spcPct val="50000"/>
              </a:spcBef>
            </a:pPr>
            <a:r>
              <a:rPr lang="zh-CN" altLang="en-US" sz="2400" b="1" dirty="0">
                <a:solidFill>
                  <a:srgbClr val="FF3300"/>
                </a:solidFill>
                <a:latin typeface="Times New Roman" panose="02020603050405020304" pitchFamily="18" charset="0"/>
              </a:rPr>
              <a:t>　　</a:t>
            </a:r>
            <a:r>
              <a:rPr lang="en-US" altLang="zh-CN" sz="2400" b="1" dirty="0">
                <a:solidFill>
                  <a:srgbClr val="FF3300"/>
                </a:solidFill>
                <a:latin typeface="Times New Roman" panose="02020603050405020304" pitchFamily="18" charset="0"/>
              </a:rPr>
              <a:t>(2) </a:t>
            </a:r>
            <a:r>
              <a:rPr lang="zh-CN" altLang="en-US" sz="2400" b="1" dirty="0">
                <a:solidFill>
                  <a:srgbClr val="FF3300"/>
                </a:solidFill>
                <a:latin typeface="Times New Roman" panose="02020603050405020304" pitchFamily="18" charset="0"/>
              </a:rPr>
              <a:t>多项式表示法</a:t>
            </a:r>
            <a:r>
              <a:rPr lang="en-US" altLang="zh-CN" sz="2400" b="1" dirty="0">
                <a:solidFill>
                  <a:srgbClr val="FF3300"/>
                </a:solidFill>
                <a:latin typeface="Times New Roman" panose="02020603050405020304" pitchFamily="18" charset="0"/>
              </a:rPr>
              <a:t>(</a:t>
            </a:r>
            <a:r>
              <a:rPr lang="zh-CN" altLang="en-US" sz="2400" b="1" dirty="0">
                <a:solidFill>
                  <a:srgbClr val="FF3300"/>
                </a:solidFill>
                <a:latin typeface="Times New Roman" panose="02020603050405020304" pitchFamily="18" charset="0"/>
              </a:rPr>
              <a:t>又称按权展开法</a:t>
            </a:r>
            <a:r>
              <a:rPr lang="en-US" altLang="zh-CN" sz="2400" b="1">
                <a:solidFill>
                  <a:srgbClr val="FF3300"/>
                </a:solidFill>
                <a:latin typeface="Times New Roman" panose="02020603050405020304" pitchFamily="18" charset="0"/>
              </a:rPr>
              <a:t>)</a:t>
            </a:r>
            <a:endParaRPr lang="en-US" altLang="zh-CN">
              <a:solidFill>
                <a:srgbClr val="FF3300"/>
              </a:solidFill>
              <a:latin typeface="Arial" panose="020B0604020202020204" pitchFamily="34" charset="0"/>
            </a:endParaRPr>
          </a:p>
        </p:txBody>
      </p:sp>
      <p:sp>
        <p:nvSpPr>
          <p:cNvPr id="257035" name="文本框 257034"/>
          <p:cNvSpPr txBox="1"/>
          <p:nvPr/>
        </p:nvSpPr>
        <p:spPr>
          <a:xfrm>
            <a:off x="1338580" y="3129280"/>
            <a:ext cx="7086600" cy="878205"/>
          </a:xfrm>
          <a:prstGeom prst="rect">
            <a:avLst/>
          </a:prstGeom>
          <a:noFill/>
          <a:ln w="9525">
            <a:noFill/>
          </a:ln>
        </p:spPr>
        <p:txBody>
          <a:bodyPr>
            <a:spAutoFit/>
          </a:bodyPr>
          <a:lstStyle/>
          <a:p>
            <a:pPr algn="just">
              <a:spcBef>
                <a:spcPct val="15000"/>
              </a:spcBef>
            </a:pPr>
            <a:r>
              <a:rPr lang="en-US" altLang="zh-CN" sz="2400" b="1">
                <a:solidFill>
                  <a:srgbClr val="0000FF"/>
                </a:solidFill>
                <a:latin typeface="Times New Roman" panose="02020603050405020304" pitchFamily="18" charset="0"/>
              </a:rPr>
              <a:t>(N)</a:t>
            </a:r>
            <a:r>
              <a:rPr lang="en-US" altLang="zh-CN" sz="2400" b="1" baseline="-30000">
                <a:solidFill>
                  <a:srgbClr val="0000FF"/>
                </a:solidFill>
                <a:latin typeface="Times New Roman" panose="02020603050405020304" pitchFamily="18" charset="0"/>
              </a:rPr>
              <a:t>R  </a:t>
            </a:r>
            <a:r>
              <a:rPr lang="en-US" altLang="zh-CN" sz="2400" b="1">
                <a:solidFill>
                  <a:srgbClr val="0000FF"/>
                </a:solidFill>
                <a:latin typeface="Times New Roman" panose="02020603050405020304" pitchFamily="18" charset="0"/>
              </a:rPr>
              <a:t>= K</a:t>
            </a:r>
            <a:r>
              <a:rPr lang="en-US" altLang="zh-CN" sz="2400" b="1" baseline="-30000">
                <a:solidFill>
                  <a:srgbClr val="0000FF"/>
                </a:solidFill>
                <a:latin typeface="Times New Roman" panose="02020603050405020304" pitchFamily="18" charset="0"/>
              </a:rPr>
              <a:t>n-1</a:t>
            </a:r>
            <a:r>
              <a:rPr lang="en-US" altLang="zh-CN" sz="2400" b="1">
                <a:solidFill>
                  <a:srgbClr val="0000FF"/>
                </a:solidFill>
                <a:latin typeface="Times New Roman" panose="02020603050405020304" pitchFamily="18" charset="0"/>
              </a:rPr>
              <a:t>×R</a:t>
            </a:r>
            <a:r>
              <a:rPr lang="en-US" altLang="zh-CN" sz="2400" b="1" baseline="30000">
                <a:solidFill>
                  <a:srgbClr val="0000FF"/>
                </a:solidFill>
                <a:latin typeface="Times New Roman" panose="02020603050405020304" pitchFamily="18" charset="0"/>
              </a:rPr>
              <a:t>n-1 </a:t>
            </a:r>
            <a:r>
              <a:rPr lang="en-US" altLang="zh-CN" sz="2400" b="1">
                <a:solidFill>
                  <a:srgbClr val="0000FF"/>
                </a:solidFill>
                <a:latin typeface="Times New Roman" panose="02020603050405020304" pitchFamily="18" charset="0"/>
              </a:rPr>
              <a:t>+ K</a:t>
            </a:r>
            <a:r>
              <a:rPr lang="en-US" altLang="zh-CN" sz="2400" b="1" baseline="-30000">
                <a:solidFill>
                  <a:srgbClr val="0000FF"/>
                </a:solidFill>
                <a:latin typeface="Times New Roman" panose="02020603050405020304" pitchFamily="18" charset="0"/>
              </a:rPr>
              <a:t>n-2</a:t>
            </a:r>
            <a:r>
              <a:rPr lang="en-US" altLang="zh-CN" sz="2400" b="1">
                <a:solidFill>
                  <a:srgbClr val="0000FF"/>
                </a:solidFill>
                <a:latin typeface="Times New Roman" panose="02020603050405020304" pitchFamily="18" charset="0"/>
              </a:rPr>
              <a:t>×R</a:t>
            </a:r>
            <a:r>
              <a:rPr lang="en-US" altLang="zh-CN" sz="2400" b="1" baseline="30000">
                <a:solidFill>
                  <a:srgbClr val="0000FF"/>
                </a:solidFill>
                <a:latin typeface="Times New Roman" panose="02020603050405020304" pitchFamily="18" charset="0"/>
              </a:rPr>
              <a:t>n-2 </a:t>
            </a:r>
            <a:r>
              <a:rPr lang="en-US" altLang="zh-CN" sz="2400" b="1">
                <a:solidFill>
                  <a:srgbClr val="0000FF"/>
                </a:solidFill>
                <a:latin typeface="Times New Roman" panose="02020603050405020304" pitchFamily="18" charset="0"/>
              </a:rPr>
              <a:t>+…+K</a:t>
            </a:r>
            <a:r>
              <a:rPr lang="en-US" altLang="zh-CN" sz="2400" b="1" baseline="-30000">
                <a:solidFill>
                  <a:srgbClr val="0000FF"/>
                </a:solidFill>
                <a:latin typeface="Times New Roman" panose="02020603050405020304" pitchFamily="18" charset="0"/>
              </a:rPr>
              <a:t>1</a:t>
            </a:r>
            <a:r>
              <a:rPr lang="en-US" altLang="zh-CN" sz="2400" b="1">
                <a:solidFill>
                  <a:srgbClr val="0000FF"/>
                </a:solidFill>
                <a:latin typeface="Times New Roman" panose="02020603050405020304" pitchFamily="18" charset="0"/>
              </a:rPr>
              <a:t>×R</a:t>
            </a:r>
            <a:r>
              <a:rPr lang="en-US" altLang="zh-CN" sz="2400" b="1" baseline="30000">
                <a:solidFill>
                  <a:srgbClr val="0000FF"/>
                </a:solidFill>
                <a:latin typeface="Times New Roman" panose="02020603050405020304" pitchFamily="18" charset="0"/>
              </a:rPr>
              <a:t>1 </a:t>
            </a:r>
            <a:r>
              <a:rPr lang="en-US" altLang="zh-CN" sz="2400" b="1">
                <a:solidFill>
                  <a:srgbClr val="0000FF"/>
                </a:solidFill>
                <a:latin typeface="Times New Roman" panose="02020603050405020304" pitchFamily="18" charset="0"/>
              </a:rPr>
              <a:t>+ K</a:t>
            </a:r>
            <a:r>
              <a:rPr lang="en-US" altLang="zh-CN" sz="2400" b="1" baseline="-30000">
                <a:solidFill>
                  <a:srgbClr val="0000FF"/>
                </a:solidFill>
                <a:latin typeface="Times New Roman" panose="02020603050405020304" pitchFamily="18" charset="0"/>
              </a:rPr>
              <a:t>0</a:t>
            </a:r>
            <a:r>
              <a:rPr lang="en-US" altLang="zh-CN" sz="2400" b="1">
                <a:solidFill>
                  <a:srgbClr val="0000FF"/>
                </a:solidFill>
                <a:latin typeface="Times New Roman" panose="02020603050405020304" pitchFamily="18" charset="0"/>
              </a:rPr>
              <a:t>×R</a:t>
            </a:r>
            <a:r>
              <a:rPr lang="en-US" altLang="zh-CN" sz="2400" b="1" baseline="30000">
                <a:solidFill>
                  <a:srgbClr val="0000FF"/>
                </a:solidFill>
                <a:latin typeface="Times New Roman" panose="02020603050405020304" pitchFamily="18" charset="0"/>
              </a:rPr>
              <a:t>0 </a:t>
            </a:r>
            <a:endParaRPr lang="en-US" altLang="zh-CN" sz="2400" b="1">
              <a:solidFill>
                <a:srgbClr val="0000FF"/>
              </a:solidFill>
              <a:latin typeface="Times New Roman" panose="02020603050405020304" pitchFamily="18" charset="0"/>
            </a:endParaRPr>
          </a:p>
          <a:p>
            <a:pPr algn="just">
              <a:spcBef>
                <a:spcPct val="15000"/>
              </a:spcBef>
            </a:pPr>
            <a:r>
              <a:rPr lang="zh-CN" altLang="en-US" sz="2400" b="1" dirty="0">
                <a:solidFill>
                  <a:srgbClr val="0000FF"/>
                </a:solidFill>
                <a:latin typeface="Times New Roman" panose="02020603050405020304" pitchFamily="18" charset="0"/>
              </a:rPr>
              <a:t>　　　</a:t>
            </a:r>
            <a:r>
              <a:rPr lang="en-US" altLang="zh-CN" sz="2400" b="1">
                <a:solidFill>
                  <a:srgbClr val="0000FF"/>
                </a:solidFill>
                <a:latin typeface="Times New Roman" panose="02020603050405020304" pitchFamily="18" charset="0"/>
              </a:rPr>
              <a:t>+ K</a:t>
            </a:r>
            <a:r>
              <a:rPr lang="en-US" altLang="zh-CN" sz="2400" b="1" baseline="-30000">
                <a:solidFill>
                  <a:srgbClr val="0000FF"/>
                </a:solidFill>
                <a:latin typeface="Times New Roman" panose="02020603050405020304" pitchFamily="18" charset="0"/>
              </a:rPr>
              <a:t>-1</a:t>
            </a:r>
            <a:r>
              <a:rPr lang="en-US" altLang="zh-CN" sz="2400" b="1">
                <a:solidFill>
                  <a:srgbClr val="0000FF"/>
                </a:solidFill>
                <a:latin typeface="Times New Roman" panose="02020603050405020304" pitchFamily="18" charset="0"/>
              </a:rPr>
              <a:t>×R</a:t>
            </a:r>
            <a:r>
              <a:rPr lang="en-US" altLang="zh-CN" sz="2400" b="1" baseline="30000">
                <a:solidFill>
                  <a:srgbClr val="0000FF"/>
                </a:solidFill>
                <a:latin typeface="Times New Roman" panose="02020603050405020304" pitchFamily="18" charset="0"/>
              </a:rPr>
              <a:t>-1    </a:t>
            </a:r>
            <a:r>
              <a:rPr lang="en-US" altLang="zh-CN" sz="2400" b="1">
                <a:solidFill>
                  <a:srgbClr val="0000FF"/>
                </a:solidFill>
                <a:latin typeface="Times New Roman" panose="02020603050405020304" pitchFamily="18" charset="0"/>
              </a:rPr>
              <a:t>+ K</a:t>
            </a:r>
            <a:r>
              <a:rPr lang="en-US" altLang="zh-CN" sz="2400" b="1" baseline="-30000">
                <a:solidFill>
                  <a:srgbClr val="0000FF"/>
                </a:solidFill>
                <a:latin typeface="Times New Roman" panose="02020603050405020304" pitchFamily="18" charset="0"/>
              </a:rPr>
              <a:t>-2</a:t>
            </a:r>
            <a:r>
              <a:rPr lang="en-US" altLang="zh-CN" sz="2400" b="1">
                <a:solidFill>
                  <a:srgbClr val="0000FF"/>
                </a:solidFill>
                <a:latin typeface="Times New Roman" panose="02020603050405020304" pitchFamily="18" charset="0"/>
              </a:rPr>
              <a:t>×R</a:t>
            </a:r>
            <a:r>
              <a:rPr lang="en-US" altLang="zh-CN" sz="2400" b="1" baseline="30000">
                <a:solidFill>
                  <a:srgbClr val="0000FF"/>
                </a:solidFill>
                <a:latin typeface="Times New Roman" panose="02020603050405020304" pitchFamily="18" charset="0"/>
              </a:rPr>
              <a:t>-2</a:t>
            </a:r>
            <a:r>
              <a:rPr lang="en-US" altLang="zh-CN" sz="2400" b="1">
                <a:solidFill>
                  <a:srgbClr val="0000FF"/>
                </a:solidFill>
                <a:latin typeface="Times New Roman" panose="02020603050405020304" pitchFamily="18" charset="0"/>
              </a:rPr>
              <a:t>+ … + K</a:t>
            </a:r>
            <a:r>
              <a:rPr lang="en-US" altLang="zh-CN" sz="2400" b="1" baseline="-30000">
                <a:solidFill>
                  <a:srgbClr val="0000FF"/>
                </a:solidFill>
                <a:latin typeface="Times New Roman" panose="02020603050405020304" pitchFamily="18" charset="0"/>
              </a:rPr>
              <a:t>-m</a:t>
            </a:r>
            <a:r>
              <a:rPr lang="en-US" altLang="zh-CN" sz="2400" b="1">
                <a:solidFill>
                  <a:srgbClr val="0000FF"/>
                </a:solidFill>
                <a:latin typeface="Times New Roman" panose="02020603050405020304" pitchFamily="18" charset="0"/>
              </a:rPr>
              <a:t>×R</a:t>
            </a:r>
            <a:r>
              <a:rPr lang="en-US" altLang="zh-CN" sz="2400" b="1" baseline="30000">
                <a:solidFill>
                  <a:srgbClr val="0000FF"/>
                </a:solidFill>
                <a:latin typeface="Times New Roman" panose="02020603050405020304" pitchFamily="18" charset="0"/>
              </a:rPr>
              <a:t>-m</a:t>
            </a:r>
            <a:r>
              <a:rPr lang="en-US" altLang="zh-CN" sz="2400" b="1">
                <a:solidFill>
                  <a:srgbClr val="0000FF"/>
                </a:solidFill>
                <a:latin typeface="Times New Roman" panose="02020603050405020304" pitchFamily="18" charset="0"/>
              </a:rPr>
              <a:t> </a:t>
            </a:r>
            <a:endParaRPr lang="en-US" altLang="zh-CN" b="1">
              <a:solidFill>
                <a:srgbClr val="0000FF"/>
              </a:solidFill>
              <a:latin typeface="Arial" panose="020B0604020202020204" pitchFamily="34" charset="0"/>
            </a:endParaRPr>
          </a:p>
        </p:txBody>
      </p:sp>
      <p:pic>
        <p:nvPicPr>
          <p:cNvPr id="257030" name="图片 257029" descr="arrow34">
            <a:hlinkClick r:id="" action="ppaction://hlinkshowjump?jump=previousslide"/>
          </p:cNvPr>
          <p:cNvPicPr>
            <a:picLocks noChangeAspect="1"/>
          </p:cNvPicPr>
          <p:nvPr/>
        </p:nvPicPr>
        <p:blipFill>
          <a:blip r:embed="rId4"/>
          <a:stretch>
            <a:fillRect/>
          </a:stretch>
        </p:blipFill>
        <p:spPr>
          <a:xfrm>
            <a:off x="7569200" y="6310313"/>
            <a:ext cx="514350" cy="354012"/>
          </a:xfrm>
          <a:prstGeom prst="rect">
            <a:avLst/>
          </a:prstGeom>
          <a:noFill/>
          <a:ln w="9525">
            <a:noFill/>
          </a:ln>
        </p:spPr>
      </p:pic>
      <p:pic>
        <p:nvPicPr>
          <p:cNvPr id="257029" name="图片 257028" descr="arrow35">
            <a:hlinkClick r:id="" action="ppaction://hlinkshowjump?jump=nextslide"/>
          </p:cNvPr>
          <p:cNvPicPr>
            <a:picLocks noChangeAspect="1"/>
          </p:cNvPicPr>
          <p:nvPr/>
        </p:nvPicPr>
        <p:blipFill>
          <a:blip r:embed="rId5"/>
          <a:stretch>
            <a:fillRect/>
          </a:stretch>
        </p:blipFill>
        <p:spPr>
          <a:xfrm>
            <a:off x="8407400" y="6310313"/>
            <a:ext cx="514350" cy="354012"/>
          </a:xfrm>
          <a:prstGeom prst="rect">
            <a:avLst/>
          </a:prstGeom>
          <a:noFill/>
          <a:ln w="9525">
            <a:noFill/>
          </a:ln>
        </p:spPr>
      </p:pic>
      <p:sp>
        <p:nvSpPr>
          <p:cNvPr id="257028" name="文本框 257027"/>
          <p:cNvSpPr txBox="1"/>
          <p:nvPr/>
        </p:nvSpPr>
        <p:spPr>
          <a:xfrm>
            <a:off x="395288" y="4797425"/>
            <a:ext cx="8497887" cy="1844675"/>
          </a:xfrm>
          <a:prstGeom prst="rect">
            <a:avLst/>
          </a:prstGeom>
          <a:noFill/>
          <a:ln w="9525">
            <a:noFill/>
          </a:ln>
        </p:spPr>
        <p:txBody>
          <a:bodyPr>
            <a:spAutoFit/>
          </a:bodyPr>
          <a:lstStyle/>
          <a:p>
            <a:pPr>
              <a:lnSpc>
                <a:spcPct val="120000"/>
              </a:lnSpc>
            </a:pPr>
            <a:r>
              <a:rPr lang="zh-CN" altLang="en-US" sz="2400" b="1" dirty="0">
                <a:solidFill>
                  <a:srgbClr val="008000"/>
                </a:solidFill>
                <a:latin typeface="宋体" panose="02010600030101010101" pitchFamily="2" charset="-122"/>
                <a:cs typeface="Times New Roman" panose="02020603050405020304" pitchFamily="18" charset="0"/>
              </a:rPr>
              <a:t>其中：</a:t>
            </a:r>
            <a:r>
              <a:rPr lang="en-US" altLang="zh-CN" sz="2400" b="1">
                <a:solidFill>
                  <a:srgbClr val="FF3300"/>
                </a:solidFill>
                <a:latin typeface="宋体" panose="02010600030101010101" pitchFamily="2" charset="-122"/>
                <a:cs typeface="Times New Roman" panose="02020603050405020304" pitchFamily="18" charset="0"/>
              </a:rPr>
              <a:t>R</a:t>
            </a:r>
            <a:r>
              <a:rPr lang="en-US" altLang="zh-CN" sz="2400" b="1">
                <a:solidFill>
                  <a:srgbClr val="FF3300"/>
                </a:solidFill>
                <a:latin typeface="宋体" panose="02010600030101010101" pitchFamily="2" charset="-122"/>
                <a:ea typeface="Times New Roman" panose="02020603050405020304" pitchFamily="18" charset="0"/>
              </a:rPr>
              <a:t>——</a:t>
            </a:r>
            <a:r>
              <a:rPr lang="en-US" altLang="zh-CN" sz="2400" b="1">
                <a:latin typeface="宋体" panose="02010600030101010101" pitchFamily="2" charset="-122"/>
                <a:cs typeface="Times New Roman" panose="02020603050405020304" pitchFamily="18" charset="0"/>
              </a:rPr>
              <a:t> </a:t>
            </a:r>
            <a:r>
              <a:rPr lang="zh-CN" altLang="en-US" sz="2400" b="1" dirty="0">
                <a:solidFill>
                  <a:srgbClr val="0000FF"/>
                </a:solidFill>
                <a:latin typeface="宋体" panose="02010600030101010101" pitchFamily="2" charset="-122"/>
                <a:cs typeface="Times New Roman" panose="02020603050405020304" pitchFamily="18" charset="0"/>
              </a:rPr>
              <a:t>基数；</a:t>
            </a:r>
            <a:r>
              <a:rPr lang="en-US" altLang="zh-CN" sz="2400" b="1">
                <a:solidFill>
                  <a:srgbClr val="FF3300"/>
                </a:solidFill>
                <a:latin typeface="宋体" panose="02010600030101010101" pitchFamily="2" charset="-122"/>
                <a:cs typeface="Times New Roman" panose="02020603050405020304" pitchFamily="18" charset="0"/>
              </a:rPr>
              <a:t>n</a:t>
            </a:r>
            <a:r>
              <a:rPr lang="en-US" altLang="zh-CN" sz="2400" b="1">
                <a:solidFill>
                  <a:srgbClr val="FF3300"/>
                </a:solidFill>
                <a:latin typeface="宋体" panose="02010600030101010101" pitchFamily="2" charset="-122"/>
                <a:ea typeface="Times New Roman" panose="02020603050405020304" pitchFamily="18" charset="0"/>
              </a:rPr>
              <a:t>——</a:t>
            </a:r>
            <a:r>
              <a:rPr lang="en-US" altLang="zh-CN" sz="2400" b="1">
                <a:solidFill>
                  <a:srgbClr val="FF3300"/>
                </a:solidFill>
                <a:latin typeface="宋体" panose="02010600030101010101" pitchFamily="2" charset="-122"/>
                <a:cs typeface="Times New Roman" panose="02020603050405020304" pitchFamily="18" charset="0"/>
              </a:rPr>
              <a:t> </a:t>
            </a:r>
            <a:r>
              <a:rPr lang="zh-CN" altLang="en-US" sz="2400" b="1" dirty="0">
                <a:solidFill>
                  <a:srgbClr val="0000FF"/>
                </a:solidFill>
                <a:latin typeface="宋体" panose="02010600030101010101" pitchFamily="2" charset="-122"/>
                <a:cs typeface="Times New Roman" panose="02020603050405020304" pitchFamily="18" charset="0"/>
              </a:rPr>
              <a:t>整数部分的位数；</a:t>
            </a:r>
            <a:r>
              <a:rPr lang="zh-CN" altLang="en-US" sz="2400" dirty="0">
                <a:latin typeface="宋体" panose="02010600030101010101" pitchFamily="2" charset="-122"/>
                <a:cs typeface="Times New Roman" panose="02020603050405020304" pitchFamily="18" charset="0"/>
              </a:rPr>
              <a:t> </a:t>
            </a:r>
            <a:endParaRPr lang="zh-CN" altLang="en-US" sz="2400" b="1" dirty="0">
              <a:solidFill>
                <a:srgbClr val="A60000"/>
              </a:solidFill>
              <a:latin typeface="宋体" panose="02010600030101010101" pitchFamily="2" charset="-122"/>
              <a:cs typeface="Times New Roman" panose="02020603050405020304" pitchFamily="18" charset="0"/>
            </a:endParaRPr>
          </a:p>
          <a:p>
            <a:pPr>
              <a:lnSpc>
                <a:spcPct val="120000"/>
              </a:lnSpc>
            </a:pPr>
            <a:r>
              <a:rPr lang="zh-CN" altLang="en-US" sz="2400" b="1" dirty="0">
                <a:solidFill>
                  <a:srgbClr val="A60000"/>
                </a:solidFill>
                <a:latin typeface="宋体" panose="02010600030101010101" pitchFamily="2" charset="-122"/>
                <a:cs typeface="Times New Roman" panose="02020603050405020304" pitchFamily="18" charset="0"/>
              </a:rPr>
              <a:t>      </a:t>
            </a:r>
            <a:r>
              <a:rPr lang="en-US" altLang="zh-CN" sz="2400" b="1">
                <a:solidFill>
                  <a:srgbClr val="FF3300"/>
                </a:solidFill>
                <a:latin typeface="Times New Roman" panose="02020603050405020304" pitchFamily="18" charset="0"/>
                <a:cs typeface="Times New Roman" panose="02020603050405020304" pitchFamily="18" charset="0"/>
              </a:rPr>
              <a:t>m</a:t>
            </a:r>
            <a:r>
              <a:rPr lang="en-US" altLang="zh-CN" sz="2400" b="1">
                <a:solidFill>
                  <a:srgbClr val="FF3300"/>
                </a:solidFill>
                <a:latin typeface="Times New Roman" panose="02020603050405020304" pitchFamily="18" charset="0"/>
                <a:ea typeface="Times New Roman" panose="02020603050405020304" pitchFamily="18" charset="0"/>
              </a:rPr>
              <a:t>——</a:t>
            </a:r>
            <a:r>
              <a:rPr lang="en-US" altLang="zh-CN" sz="2400" b="1">
                <a:latin typeface="宋体" panose="02010600030101010101" pitchFamily="2" charset="-122"/>
                <a:cs typeface="Times New Roman" panose="02020603050405020304" pitchFamily="18" charset="0"/>
              </a:rPr>
              <a:t> </a:t>
            </a:r>
            <a:r>
              <a:rPr lang="zh-CN" altLang="en-US" sz="2400" b="1" dirty="0">
                <a:solidFill>
                  <a:srgbClr val="0000FF"/>
                </a:solidFill>
                <a:latin typeface="宋体" panose="02010600030101010101" pitchFamily="2" charset="-122"/>
                <a:cs typeface="Times New Roman" panose="02020603050405020304" pitchFamily="18" charset="0"/>
              </a:rPr>
              <a:t>小数部分的位数；</a:t>
            </a:r>
            <a:r>
              <a:rPr lang="zh-CN" altLang="en-US" sz="2400" b="1" dirty="0">
                <a:latin typeface="宋体" panose="02010600030101010101" pitchFamily="2" charset="-122"/>
                <a:cs typeface="Times New Roman" panose="02020603050405020304" pitchFamily="18" charset="0"/>
              </a:rPr>
              <a:t/>
            </a:r>
            <a:br>
              <a:rPr lang="zh-CN" altLang="en-US" sz="2400" b="1" dirty="0">
                <a:latin typeface="宋体" panose="02010600030101010101" pitchFamily="2" charset="-122"/>
                <a:cs typeface="Times New Roman" panose="02020603050405020304" pitchFamily="18" charset="0"/>
              </a:rPr>
            </a:br>
            <a:r>
              <a:rPr lang="zh-CN" altLang="en-US" sz="2400" b="1" dirty="0">
                <a:latin typeface="宋体" panose="02010600030101010101" pitchFamily="2" charset="-122"/>
                <a:cs typeface="Times New Roman" panose="02020603050405020304" pitchFamily="18" charset="0"/>
              </a:rPr>
              <a:t>      </a:t>
            </a:r>
            <a:r>
              <a:rPr lang="en-US" altLang="zh-CN" sz="2400" b="1">
                <a:solidFill>
                  <a:srgbClr val="FF3300"/>
                </a:solidFill>
                <a:latin typeface="宋体" panose="02010600030101010101" pitchFamily="2" charset="-122"/>
                <a:cs typeface="Times New Roman" panose="02020603050405020304" pitchFamily="18" charset="0"/>
              </a:rPr>
              <a:t>K</a:t>
            </a:r>
            <a:r>
              <a:rPr lang="en-US" altLang="zh-CN" sz="2400" b="1" baseline="-25000">
                <a:solidFill>
                  <a:srgbClr val="FF3300"/>
                </a:solidFill>
                <a:latin typeface="宋体" panose="02010600030101010101" pitchFamily="2" charset="-122"/>
                <a:cs typeface="Times New Roman" panose="02020603050405020304" pitchFamily="18" charset="0"/>
              </a:rPr>
              <a:t>i</a:t>
            </a:r>
            <a:r>
              <a:rPr lang="en-US" altLang="zh-CN" sz="2400" b="1">
                <a:solidFill>
                  <a:srgbClr val="FF3300"/>
                </a:solidFill>
                <a:latin typeface="宋体" panose="02010600030101010101" pitchFamily="2" charset="-122"/>
                <a:ea typeface="Times New Roman" panose="02020603050405020304" pitchFamily="18" charset="0"/>
              </a:rPr>
              <a:t>——</a:t>
            </a:r>
            <a:r>
              <a:rPr lang="en-US" altLang="zh-CN" sz="2400" b="1">
                <a:latin typeface="宋体" panose="02010600030101010101" pitchFamily="2" charset="-122"/>
                <a:cs typeface="Times New Roman" panose="02020603050405020304" pitchFamily="18" charset="0"/>
              </a:rPr>
              <a:t> </a:t>
            </a:r>
            <a:r>
              <a:rPr lang="en-US" altLang="zh-CN" sz="2400" b="1" dirty="0">
                <a:solidFill>
                  <a:srgbClr val="0000FF"/>
                </a:solidFill>
                <a:latin typeface="宋体" panose="02010600030101010101" pitchFamily="2" charset="-122"/>
                <a:cs typeface="Times New Roman" panose="02020603050405020304" pitchFamily="18" charset="0"/>
              </a:rPr>
              <a:t>R</a:t>
            </a:r>
            <a:r>
              <a:rPr lang="zh-CN" altLang="en-US" sz="2400" b="1" dirty="0">
                <a:solidFill>
                  <a:srgbClr val="0000FF"/>
                </a:solidFill>
                <a:latin typeface="宋体" panose="02010600030101010101" pitchFamily="2" charset="-122"/>
                <a:cs typeface="Times New Roman" panose="02020603050405020304" pitchFamily="18" charset="0"/>
              </a:rPr>
              <a:t>进制中的一个数字符号，其取值范围为 </a:t>
            </a:r>
            <a:endParaRPr lang="zh-CN" altLang="en-US" sz="2400" b="1" dirty="0">
              <a:solidFill>
                <a:srgbClr val="0000FF"/>
              </a:solidFill>
              <a:latin typeface="Times New Roman" panose="02020603050405020304" pitchFamily="18" charset="0"/>
            </a:endParaRPr>
          </a:p>
          <a:p>
            <a:pPr>
              <a:lnSpc>
                <a:spcPct val="120000"/>
              </a:lnSpc>
            </a:pPr>
            <a:r>
              <a:rPr lang="zh-CN" altLang="en-US" sz="2400" b="1" dirty="0">
                <a:latin typeface="宋体" panose="02010600030101010101" pitchFamily="2" charset="-122"/>
                <a:cs typeface="Times New Roman" panose="02020603050405020304" pitchFamily="18" charset="0"/>
              </a:rPr>
              <a:t>              </a:t>
            </a:r>
            <a:r>
              <a:rPr lang="en-US" altLang="zh-CN" sz="2400" b="1">
                <a:solidFill>
                  <a:srgbClr val="0000FF"/>
                </a:solidFill>
                <a:latin typeface="宋体" panose="02010600030101010101" pitchFamily="2" charset="-122"/>
                <a:cs typeface="Times New Roman" panose="02020603050405020304" pitchFamily="18" charset="0"/>
              </a:rPr>
              <a:t>0≤ </a:t>
            </a:r>
            <a:r>
              <a:rPr lang="en-US" altLang="zh-CN" sz="2400" b="1">
                <a:solidFill>
                  <a:srgbClr val="0000FF"/>
                </a:solidFill>
                <a:latin typeface="宋体" panose="02010600030101010101" pitchFamily="2" charset="-122"/>
              </a:rPr>
              <a:t>K</a:t>
            </a:r>
            <a:r>
              <a:rPr lang="en-US" altLang="zh-CN" sz="2400" b="1" baseline="-25000">
                <a:solidFill>
                  <a:srgbClr val="0000FF"/>
                </a:solidFill>
                <a:latin typeface="宋体" panose="02010600030101010101" pitchFamily="2" charset="-122"/>
              </a:rPr>
              <a:t>i</a:t>
            </a:r>
            <a:r>
              <a:rPr lang="en-US" altLang="zh-CN" sz="2400">
                <a:latin typeface="宋体" panose="02010600030101010101" pitchFamily="2" charset="-122"/>
              </a:rPr>
              <a:t> </a:t>
            </a:r>
            <a:r>
              <a:rPr lang="en-US" altLang="zh-CN" sz="2400" b="1" dirty="0">
                <a:solidFill>
                  <a:srgbClr val="0000FF"/>
                </a:solidFill>
                <a:latin typeface="宋体" panose="02010600030101010101" pitchFamily="2" charset="-122"/>
                <a:cs typeface="Times New Roman" panose="02020603050405020304" pitchFamily="18" charset="0"/>
              </a:rPr>
              <a:t>≤ R-1 (-m≤i≤n-1)</a:t>
            </a:r>
            <a:r>
              <a:rPr lang="zh-CN" altLang="en-US" sz="2400" b="1" dirty="0">
                <a:solidFill>
                  <a:srgbClr val="0000FF"/>
                </a:solidFill>
                <a:latin typeface="宋体" panose="02010600030101010101" pitchFamily="2" charset="-122"/>
                <a:cs typeface="Times New Roman" panose="02020603050405020304" pitchFamily="18" charset="0"/>
              </a:rPr>
              <a:t>。</a:t>
            </a:r>
            <a:endParaRPr lang="zh-CN" altLang="en-US" sz="2400" b="1" dirty="0">
              <a:solidFill>
                <a:srgbClr val="0000FF"/>
              </a:solidFill>
              <a:latin typeface="宋体" panose="02010600030101010101" pitchFamily="2" charset="-122"/>
              <a:ea typeface="Times New Roman" panose="02020603050405020304" pitchFamily="18" charset="0"/>
            </a:endParaRPr>
          </a:p>
        </p:txBody>
      </p:sp>
      <p:graphicFrame>
        <p:nvGraphicFramePr>
          <p:cNvPr id="319500" name="对象 319499"/>
          <p:cNvGraphicFramePr/>
          <p:nvPr/>
        </p:nvGraphicFramePr>
        <p:xfrm>
          <a:off x="2224423" y="4006500"/>
          <a:ext cx="1454150" cy="947420"/>
        </p:xfrm>
        <a:graphic>
          <a:graphicData uri="http://schemas.openxmlformats.org/presentationml/2006/ole">
            <mc:AlternateContent xmlns:mc="http://schemas.openxmlformats.org/markup-compatibility/2006">
              <mc:Choice xmlns:v="urn:schemas-microsoft-com:vml" Requires="v">
                <p:oleObj spid="_x0000_s3083" r:id="rId6" imgW="647700" imgH="431800" progId="Equation.3">
                  <p:embed/>
                </p:oleObj>
              </mc:Choice>
              <mc:Fallback>
                <p:oleObj r:id="rId6" imgW="647700" imgH="431800" progId="Equation.3">
                  <p:embed/>
                  <p:pic>
                    <p:nvPicPr>
                      <p:cNvPr id="0" name="图片 3078"/>
                      <p:cNvPicPr/>
                      <p:nvPr/>
                    </p:nvPicPr>
                    <p:blipFill>
                      <a:blip r:embed="rId7">
                        <a:lum bright="-91992"/>
                      </a:blip>
                      <a:stretch>
                        <a:fillRect/>
                      </a:stretch>
                    </p:blipFill>
                    <p:spPr>
                      <a:xfrm>
                        <a:off x="2224423" y="4006500"/>
                        <a:ext cx="1454150" cy="94742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257040"/>
                                        </p:tgtEl>
                                        <p:attrNameLst>
                                          <p:attrName>style.visibility</p:attrName>
                                        </p:attrNameLst>
                                      </p:cBhvr>
                                      <p:to>
                                        <p:strVal val="visible"/>
                                      </p:to>
                                    </p:set>
                                    <p:anim calcmode="lin" valueType="num">
                                      <p:cBhvr>
                                        <p:cTn id="7" dur="500" fill="hold"/>
                                        <p:tgtEl>
                                          <p:spTgt spid="257040"/>
                                        </p:tgtEl>
                                        <p:attrNameLst>
                                          <p:attrName>ppt_x</p:attrName>
                                        </p:attrNameLst>
                                      </p:cBhvr>
                                      <p:tavLst>
                                        <p:tav tm="0">
                                          <p:val>
                                            <p:strVal val="#ppt_x-#ppt_w/2"/>
                                          </p:val>
                                        </p:tav>
                                        <p:tav tm="100000">
                                          <p:val>
                                            <p:strVal val="#ppt_x"/>
                                          </p:val>
                                        </p:tav>
                                      </p:tavLst>
                                    </p:anim>
                                    <p:anim calcmode="lin" valueType="num">
                                      <p:cBhvr>
                                        <p:cTn id="8" dur="500" fill="hold"/>
                                        <p:tgtEl>
                                          <p:spTgt spid="257040"/>
                                        </p:tgtEl>
                                        <p:attrNameLst>
                                          <p:attrName>ppt_y</p:attrName>
                                        </p:attrNameLst>
                                      </p:cBhvr>
                                      <p:tavLst>
                                        <p:tav tm="0">
                                          <p:val>
                                            <p:strVal val="#ppt_y"/>
                                          </p:val>
                                        </p:tav>
                                        <p:tav tm="100000">
                                          <p:val>
                                            <p:strVal val="#ppt_y"/>
                                          </p:val>
                                        </p:tav>
                                      </p:tavLst>
                                    </p:anim>
                                    <p:anim calcmode="lin" valueType="num">
                                      <p:cBhvr>
                                        <p:cTn id="9" dur="500" fill="hold"/>
                                        <p:tgtEl>
                                          <p:spTgt spid="257040"/>
                                        </p:tgtEl>
                                        <p:attrNameLst>
                                          <p:attrName>ppt_w</p:attrName>
                                        </p:attrNameLst>
                                      </p:cBhvr>
                                      <p:tavLst>
                                        <p:tav tm="0">
                                          <p:val>
                                            <p:fltVal val="0"/>
                                          </p:val>
                                        </p:tav>
                                        <p:tav tm="100000">
                                          <p:val>
                                            <p:strVal val="#ppt_w"/>
                                          </p:val>
                                        </p:tav>
                                      </p:tavLst>
                                    </p:anim>
                                    <p:anim calcmode="lin" valueType="num">
                                      <p:cBhvr>
                                        <p:cTn id="10" dur="500" fill="hold"/>
                                        <p:tgtEl>
                                          <p:spTgt spid="257040"/>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57037"/>
                                        </p:tgtEl>
                                        <p:attrNameLst>
                                          <p:attrName>style.visibility</p:attrName>
                                        </p:attrNameLst>
                                      </p:cBhvr>
                                      <p:to>
                                        <p:strVal val="visible"/>
                                      </p:to>
                                    </p:set>
                                    <p:anim calcmode="lin" valueType="num">
                                      <p:cBhvr additive="base">
                                        <p:cTn id="15" dur="500" fill="hold"/>
                                        <p:tgtEl>
                                          <p:spTgt spid="257037"/>
                                        </p:tgtEl>
                                        <p:attrNameLst>
                                          <p:attrName>ppt_x</p:attrName>
                                        </p:attrNameLst>
                                      </p:cBhvr>
                                      <p:tavLst>
                                        <p:tav tm="0">
                                          <p:val>
                                            <p:strVal val="#ppt_x"/>
                                          </p:val>
                                        </p:tav>
                                        <p:tav tm="100000">
                                          <p:val>
                                            <p:strVal val="#ppt_x"/>
                                          </p:val>
                                        </p:tav>
                                      </p:tavLst>
                                    </p:anim>
                                    <p:anim calcmode="lin" valueType="num">
                                      <p:cBhvr additive="base">
                                        <p:cTn id="16" dur="500" fill="hold"/>
                                        <p:tgtEl>
                                          <p:spTgt spid="25703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7" presetClass="entr" presetSubtype="8" fill="hold" grpId="0" nodeType="clickEffect">
                                  <p:stCondLst>
                                    <p:cond delay="0"/>
                                  </p:stCondLst>
                                  <p:childTnLst>
                                    <p:set>
                                      <p:cBhvr>
                                        <p:cTn id="20" dur="1" fill="hold">
                                          <p:stCondLst>
                                            <p:cond delay="0"/>
                                          </p:stCondLst>
                                        </p:cTn>
                                        <p:tgtEl>
                                          <p:spTgt spid="257036"/>
                                        </p:tgtEl>
                                        <p:attrNameLst>
                                          <p:attrName>style.visibility</p:attrName>
                                        </p:attrNameLst>
                                      </p:cBhvr>
                                      <p:to>
                                        <p:strVal val="visible"/>
                                      </p:to>
                                    </p:set>
                                    <p:anim calcmode="lin" valueType="num">
                                      <p:cBhvr>
                                        <p:cTn id="21" dur="500" fill="hold"/>
                                        <p:tgtEl>
                                          <p:spTgt spid="257036"/>
                                        </p:tgtEl>
                                        <p:attrNameLst>
                                          <p:attrName>ppt_x</p:attrName>
                                        </p:attrNameLst>
                                      </p:cBhvr>
                                      <p:tavLst>
                                        <p:tav tm="0">
                                          <p:val>
                                            <p:strVal val="#ppt_x-#ppt_w/2"/>
                                          </p:val>
                                        </p:tav>
                                        <p:tav tm="100000">
                                          <p:val>
                                            <p:strVal val="#ppt_x"/>
                                          </p:val>
                                        </p:tav>
                                      </p:tavLst>
                                    </p:anim>
                                    <p:anim calcmode="lin" valueType="num">
                                      <p:cBhvr>
                                        <p:cTn id="22" dur="500" fill="hold"/>
                                        <p:tgtEl>
                                          <p:spTgt spid="257036"/>
                                        </p:tgtEl>
                                        <p:attrNameLst>
                                          <p:attrName>ppt_y</p:attrName>
                                        </p:attrNameLst>
                                      </p:cBhvr>
                                      <p:tavLst>
                                        <p:tav tm="0">
                                          <p:val>
                                            <p:strVal val="#ppt_y"/>
                                          </p:val>
                                        </p:tav>
                                        <p:tav tm="100000">
                                          <p:val>
                                            <p:strVal val="#ppt_y"/>
                                          </p:val>
                                        </p:tav>
                                      </p:tavLst>
                                    </p:anim>
                                    <p:anim calcmode="lin" valueType="num">
                                      <p:cBhvr>
                                        <p:cTn id="23" dur="500" fill="hold"/>
                                        <p:tgtEl>
                                          <p:spTgt spid="257036"/>
                                        </p:tgtEl>
                                        <p:attrNameLst>
                                          <p:attrName>ppt_w</p:attrName>
                                        </p:attrNameLst>
                                      </p:cBhvr>
                                      <p:tavLst>
                                        <p:tav tm="0">
                                          <p:val>
                                            <p:fltVal val="0"/>
                                          </p:val>
                                        </p:tav>
                                        <p:tav tm="100000">
                                          <p:val>
                                            <p:strVal val="#ppt_w"/>
                                          </p:val>
                                        </p:tav>
                                      </p:tavLst>
                                    </p:anim>
                                    <p:anim calcmode="lin" valueType="num">
                                      <p:cBhvr>
                                        <p:cTn id="24" dur="500" fill="hold"/>
                                        <p:tgtEl>
                                          <p:spTgt spid="257036"/>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57035"/>
                                        </p:tgtEl>
                                        <p:attrNameLst>
                                          <p:attrName>style.visibility</p:attrName>
                                        </p:attrNameLst>
                                      </p:cBhvr>
                                      <p:to>
                                        <p:strVal val="visible"/>
                                      </p:to>
                                    </p:set>
                                    <p:animEffect transition="in" filter="blinds(horizontal)">
                                      <p:cBhvr>
                                        <p:cTn id="29" dur="500"/>
                                        <p:tgtEl>
                                          <p:spTgt spid="257035"/>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19500"/>
                                        </p:tgtEl>
                                        <p:attrNameLst>
                                          <p:attrName>style.visibility</p:attrName>
                                        </p:attrNameLst>
                                      </p:cBhvr>
                                      <p:to>
                                        <p:strVal val="visible"/>
                                      </p:to>
                                    </p:set>
                                    <p:animEffect transition="in" filter="blinds(horizontal)">
                                      <p:cBhvr>
                                        <p:cTn id="34" dur="500"/>
                                        <p:tgtEl>
                                          <p:spTgt spid="319500"/>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57028"/>
                                        </p:tgtEl>
                                        <p:attrNameLst>
                                          <p:attrName>style.visibility</p:attrName>
                                        </p:attrNameLst>
                                      </p:cBhvr>
                                      <p:to>
                                        <p:strVal val="visible"/>
                                      </p:to>
                                    </p:set>
                                    <p:animEffect transition="in" filter="blinds(horizontal)">
                                      <p:cBhvr>
                                        <p:cTn id="39" dur="500"/>
                                        <p:tgtEl>
                                          <p:spTgt spid="257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40" grpId="0"/>
      <p:bldP spid="257036" grpId="0"/>
      <p:bldP spid="257035" grpId="0"/>
      <p:bldP spid="2570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61" name="矩形 258060"/>
          <p:cNvSpPr/>
          <p:nvPr/>
        </p:nvSpPr>
        <p:spPr>
          <a:xfrm>
            <a:off x="6559550" y="6253163"/>
            <a:ext cx="1905000" cy="457200"/>
          </a:xfrm>
          <a:prstGeom prst="rect">
            <a:avLst/>
          </a:prstGeom>
          <a:noFill/>
          <a:ln w="9525">
            <a:noFill/>
          </a:ln>
        </p:spPr>
        <p:txBody>
          <a:bodyPr lIns="92075" tIns="46037" rIns="92075" bIns="46037" anchor="ctr"/>
          <a:lstStyle/>
          <a:p>
            <a:pPr algn="r"/>
            <a:fld id="{9A0DB2DC-4C9A-4742-B13C-FB6460FD3503}" type="slidenum">
              <a:rPr lang="zh-CN" altLang="en-US" sz="1400" dirty="0">
                <a:latin typeface="Times New Roman" panose="02020603050405020304" pitchFamily="18" charset="0"/>
              </a:rPr>
              <a:t>15</a:t>
            </a:fld>
            <a:r>
              <a:rPr lang="en-US" altLang="zh-CN" sz="1400" dirty="0">
                <a:latin typeface="Times New Roman" panose="02020603050405020304" pitchFamily="18" charset="0"/>
              </a:rPr>
              <a:t> </a:t>
            </a:r>
          </a:p>
        </p:txBody>
      </p:sp>
      <p:sp>
        <p:nvSpPr>
          <p:cNvPr id="258059" name="文本框 258058"/>
          <p:cNvSpPr txBox="1"/>
          <p:nvPr/>
        </p:nvSpPr>
        <p:spPr>
          <a:xfrm>
            <a:off x="822325" y="4652963"/>
            <a:ext cx="7637463" cy="457200"/>
          </a:xfrm>
          <a:prstGeom prst="rect">
            <a:avLst/>
          </a:prstGeom>
          <a:noFill/>
          <a:ln w="9525">
            <a:noFill/>
          </a:ln>
        </p:spPr>
        <p:txBody>
          <a:bodyPr>
            <a:spAutoFit/>
          </a:bodyPr>
          <a:lstStyle/>
          <a:p>
            <a:pPr algn="just">
              <a:spcBef>
                <a:spcPct val="50000"/>
              </a:spcBef>
            </a:pPr>
            <a:r>
              <a:rPr lang="en-US" altLang="zh-CN" sz="2400" b="1" dirty="0">
                <a:solidFill>
                  <a:srgbClr val="0000FF"/>
                </a:solidFill>
                <a:latin typeface="Times New Roman" panose="02020603050405020304" pitchFamily="18" charset="0"/>
              </a:rPr>
              <a:t>(3) </a:t>
            </a:r>
            <a:r>
              <a:rPr lang="zh-CN" altLang="en-US" sz="2400" b="1" dirty="0">
                <a:solidFill>
                  <a:srgbClr val="0000FF"/>
                </a:solidFill>
                <a:latin typeface="Times New Roman" panose="02020603050405020304" pitchFamily="18" charset="0"/>
              </a:rPr>
              <a:t>位权是</a:t>
            </a:r>
            <a:r>
              <a:rPr lang="en-US" altLang="zh-CN" sz="2400" b="1" dirty="0">
                <a:solidFill>
                  <a:srgbClr val="0000FF"/>
                </a:solidFill>
                <a:latin typeface="Times New Roman" panose="02020603050405020304" pitchFamily="18" charset="0"/>
              </a:rPr>
              <a:t>R</a:t>
            </a:r>
            <a:r>
              <a:rPr lang="zh-CN" altLang="en-US" sz="2400" b="1" dirty="0">
                <a:solidFill>
                  <a:srgbClr val="0000FF"/>
                </a:solidFill>
                <a:latin typeface="Times New Roman" panose="02020603050405020304" pitchFamily="18" charset="0"/>
              </a:rPr>
              <a:t>的整数次幂，第</a:t>
            </a:r>
            <a:r>
              <a:rPr lang="en-US" altLang="zh-CN" sz="2400" b="1" dirty="0">
                <a:solidFill>
                  <a:srgbClr val="0000FF"/>
                </a:solidFill>
                <a:latin typeface="Times New Roman" panose="02020603050405020304" pitchFamily="18" charset="0"/>
              </a:rPr>
              <a:t>i</a:t>
            </a:r>
            <a:r>
              <a:rPr lang="zh-CN" altLang="en-US" sz="2400" b="1" dirty="0">
                <a:solidFill>
                  <a:srgbClr val="0000FF"/>
                </a:solidFill>
                <a:latin typeface="Times New Roman" panose="02020603050405020304" pitchFamily="18" charset="0"/>
              </a:rPr>
              <a:t>位的权为</a:t>
            </a:r>
            <a:r>
              <a:rPr lang="en-US" altLang="zh-CN" sz="2400" b="1" dirty="0" err="1">
                <a:solidFill>
                  <a:srgbClr val="0000FF"/>
                </a:solidFill>
                <a:latin typeface="Times New Roman" panose="02020603050405020304" pitchFamily="18" charset="0"/>
              </a:rPr>
              <a:t>R</a:t>
            </a:r>
            <a:r>
              <a:rPr lang="en-US" altLang="zh-CN" sz="2400" b="1" baseline="30000" dirty="0" err="1">
                <a:solidFill>
                  <a:srgbClr val="0000FF"/>
                </a:solidFill>
                <a:latin typeface="Times New Roman" panose="02020603050405020304" pitchFamily="18" charset="0"/>
              </a:rPr>
              <a:t>i</a:t>
            </a:r>
            <a:r>
              <a:rPr lang="en-US" altLang="zh-CN" sz="2400" b="1" dirty="0">
                <a:solidFill>
                  <a:srgbClr val="0000FF"/>
                </a:solidFill>
                <a:latin typeface="Times New Roman" panose="02020603050405020304" pitchFamily="18" charset="0"/>
              </a:rPr>
              <a:t> (-m≤i≤n-1)</a:t>
            </a:r>
            <a:r>
              <a:rPr lang="zh-CN" altLang="en-US" sz="2400" b="1" dirty="0">
                <a:solidFill>
                  <a:srgbClr val="0000FF"/>
                </a:solidFill>
                <a:latin typeface="Times New Roman" panose="02020603050405020304" pitchFamily="18" charset="0"/>
              </a:rPr>
              <a:t>。  </a:t>
            </a:r>
            <a:endParaRPr lang="zh-CN" altLang="en-US" dirty="0">
              <a:solidFill>
                <a:srgbClr val="0000FF"/>
              </a:solidFill>
              <a:latin typeface="Arial" panose="020B0604020202020204" pitchFamily="34" charset="0"/>
            </a:endParaRPr>
          </a:p>
        </p:txBody>
      </p:sp>
      <p:sp>
        <p:nvSpPr>
          <p:cNvPr id="258058" name="文本框 258057"/>
          <p:cNvSpPr txBox="1"/>
          <p:nvPr/>
        </p:nvSpPr>
        <p:spPr>
          <a:xfrm>
            <a:off x="762000" y="1130300"/>
            <a:ext cx="8077200" cy="457200"/>
          </a:xfrm>
          <a:prstGeom prst="rect">
            <a:avLst/>
          </a:prstGeom>
          <a:noFill/>
          <a:ln w="9525">
            <a:noFill/>
          </a:ln>
        </p:spPr>
        <p:txBody>
          <a:bodyPr>
            <a:spAutoFit/>
          </a:bodyPr>
          <a:lstStyle/>
          <a:p>
            <a:pPr algn="just">
              <a:spcBef>
                <a:spcPct val="50000"/>
              </a:spcBef>
            </a:pPr>
            <a:r>
              <a:rPr lang="en-US" altLang="zh-CN" sz="2400" b="1" dirty="0">
                <a:solidFill>
                  <a:srgbClr val="FF3300"/>
                </a:solidFill>
                <a:latin typeface="Times New Roman" panose="02020603050405020304" pitchFamily="18" charset="0"/>
              </a:rPr>
              <a:t> R</a:t>
            </a:r>
            <a:r>
              <a:rPr lang="zh-CN" altLang="en-US" sz="2400" b="1" dirty="0">
                <a:solidFill>
                  <a:srgbClr val="FF3300"/>
                </a:solidFill>
                <a:latin typeface="Times New Roman" panose="02020603050405020304" pitchFamily="18" charset="0"/>
              </a:rPr>
              <a:t>进制的特点可归纳如下：</a:t>
            </a:r>
            <a:r>
              <a:rPr lang="zh-CN" altLang="en-US" sz="2400" dirty="0">
                <a:solidFill>
                  <a:srgbClr val="FF3300"/>
                </a:solidFill>
                <a:latin typeface="Times New Roman" panose="02020603050405020304" pitchFamily="18" charset="0"/>
              </a:rPr>
              <a:t> </a:t>
            </a:r>
            <a:endParaRPr lang="zh-CN" altLang="en-US" dirty="0">
              <a:solidFill>
                <a:srgbClr val="FF3300"/>
              </a:solidFill>
              <a:latin typeface="Arial" panose="020B0604020202020204" pitchFamily="34" charset="0"/>
            </a:endParaRPr>
          </a:p>
        </p:txBody>
      </p:sp>
      <p:sp>
        <p:nvSpPr>
          <p:cNvPr id="258057" name="文本框 258056"/>
          <p:cNvSpPr txBox="1"/>
          <p:nvPr/>
        </p:nvSpPr>
        <p:spPr>
          <a:xfrm>
            <a:off x="822325" y="2290763"/>
            <a:ext cx="5621338" cy="457200"/>
          </a:xfrm>
          <a:prstGeom prst="rect">
            <a:avLst/>
          </a:prstGeom>
          <a:noFill/>
          <a:ln w="9525">
            <a:noFill/>
          </a:ln>
        </p:spPr>
        <p:txBody>
          <a:bodyPr>
            <a:spAutoFit/>
          </a:bodyPr>
          <a:lstStyle/>
          <a:p>
            <a:pPr algn="just">
              <a:spcBef>
                <a:spcPct val="50000"/>
              </a:spcBef>
            </a:pPr>
            <a:r>
              <a:rPr lang="en-US" altLang="zh-CN" sz="2400" b="1" dirty="0">
                <a:solidFill>
                  <a:srgbClr val="0000FF"/>
                </a:solidFill>
                <a:latin typeface="Times New Roman" panose="02020603050405020304" pitchFamily="18" charset="0"/>
              </a:rPr>
              <a:t>(1)  </a:t>
            </a:r>
            <a:r>
              <a:rPr lang="zh-CN" altLang="en-US" sz="2400" b="1" dirty="0">
                <a:solidFill>
                  <a:srgbClr val="0000FF"/>
                </a:solidFill>
                <a:latin typeface="Times New Roman" panose="02020603050405020304" pitchFamily="18" charset="0"/>
              </a:rPr>
              <a:t>有</a:t>
            </a:r>
            <a:r>
              <a:rPr lang="en-US" altLang="zh-CN" sz="2400" b="1" dirty="0">
                <a:solidFill>
                  <a:srgbClr val="0000FF"/>
                </a:solidFill>
                <a:latin typeface="Times New Roman" panose="02020603050405020304" pitchFamily="18" charset="0"/>
              </a:rPr>
              <a:t>0</a:t>
            </a:r>
            <a:r>
              <a:rPr lang="zh-CN" altLang="en-US" sz="2400" b="1" dirty="0">
                <a:solidFill>
                  <a:srgbClr val="0000FF"/>
                </a:solidFill>
                <a:latin typeface="Times New Roman" panose="02020603050405020304" pitchFamily="18" charset="0"/>
              </a:rPr>
              <a:t>、</a:t>
            </a:r>
            <a:r>
              <a:rPr lang="en-US" altLang="zh-CN" sz="2400" b="1" dirty="0">
                <a:solidFill>
                  <a:srgbClr val="0000FF"/>
                </a:solidFill>
                <a:latin typeface="Times New Roman" panose="02020603050405020304" pitchFamily="18" charset="0"/>
              </a:rPr>
              <a:t>1</a:t>
            </a:r>
            <a:r>
              <a:rPr lang="zh-CN" altLang="en-US" sz="2400" b="1" dirty="0">
                <a:solidFill>
                  <a:srgbClr val="0000FF"/>
                </a:solidFill>
                <a:latin typeface="Times New Roman" panose="02020603050405020304" pitchFamily="18" charset="0"/>
              </a:rPr>
              <a:t>、</a:t>
            </a:r>
            <a:r>
              <a:rPr lang="en-US" altLang="zh-CN" sz="2400" b="1" dirty="0">
                <a:solidFill>
                  <a:srgbClr val="0000FF"/>
                </a:solidFill>
                <a:latin typeface="Times New Roman" panose="02020603050405020304" pitchFamily="18" charset="0"/>
              </a:rPr>
              <a:t>…</a:t>
            </a:r>
            <a:r>
              <a:rPr lang="zh-CN" altLang="en-US" sz="2400" b="1" dirty="0">
                <a:solidFill>
                  <a:srgbClr val="0000FF"/>
                </a:solidFill>
                <a:latin typeface="Times New Roman" panose="02020603050405020304" pitchFamily="18" charset="0"/>
              </a:rPr>
              <a:t>、</a:t>
            </a:r>
            <a:r>
              <a:rPr lang="en-US" altLang="zh-CN" sz="2400" b="1" dirty="0">
                <a:solidFill>
                  <a:srgbClr val="0000FF"/>
                </a:solidFill>
                <a:latin typeface="Times New Roman" panose="02020603050405020304" pitchFamily="18" charset="0"/>
              </a:rPr>
              <a:t>R-1</a:t>
            </a:r>
            <a:r>
              <a:rPr lang="zh-CN" altLang="en-US" sz="2400" b="1" dirty="0">
                <a:solidFill>
                  <a:srgbClr val="0000FF"/>
                </a:solidFill>
                <a:latin typeface="Times New Roman" panose="02020603050405020304" pitchFamily="18" charset="0"/>
              </a:rPr>
              <a:t>共</a:t>
            </a:r>
            <a:r>
              <a:rPr lang="en-US" altLang="zh-CN" sz="2400" b="1" dirty="0">
                <a:solidFill>
                  <a:srgbClr val="0000FF"/>
                </a:solidFill>
                <a:latin typeface="Times New Roman" panose="02020603050405020304" pitchFamily="18" charset="0"/>
              </a:rPr>
              <a:t>R</a:t>
            </a:r>
            <a:r>
              <a:rPr lang="zh-CN" altLang="en-US" sz="2400" b="1" dirty="0">
                <a:solidFill>
                  <a:srgbClr val="0000FF"/>
                </a:solidFill>
                <a:latin typeface="Times New Roman" panose="02020603050405020304" pitchFamily="18" charset="0"/>
              </a:rPr>
              <a:t>个数字符号</a:t>
            </a:r>
            <a:r>
              <a:rPr lang="en-US" altLang="zh-CN" sz="2400" b="1">
                <a:solidFill>
                  <a:srgbClr val="0000FF"/>
                </a:solidFill>
                <a:latin typeface="Times New Roman" panose="02020603050405020304" pitchFamily="18" charset="0"/>
              </a:rPr>
              <a:t>;</a:t>
            </a:r>
            <a:endParaRPr lang="en-US" altLang="zh-CN">
              <a:solidFill>
                <a:srgbClr val="0000FF"/>
              </a:solidFill>
              <a:latin typeface="Arial" panose="020B0604020202020204" pitchFamily="34" charset="0"/>
            </a:endParaRPr>
          </a:p>
        </p:txBody>
      </p:sp>
      <p:sp>
        <p:nvSpPr>
          <p:cNvPr id="258056" name="文本框 258055"/>
          <p:cNvSpPr txBox="1"/>
          <p:nvPr/>
        </p:nvSpPr>
        <p:spPr>
          <a:xfrm>
            <a:off x="833438" y="3509963"/>
            <a:ext cx="4459287" cy="457200"/>
          </a:xfrm>
          <a:prstGeom prst="rect">
            <a:avLst/>
          </a:prstGeom>
          <a:noFill/>
          <a:ln w="9525">
            <a:noFill/>
          </a:ln>
        </p:spPr>
        <p:txBody>
          <a:bodyPr>
            <a:spAutoFit/>
          </a:bodyPr>
          <a:lstStyle/>
          <a:p>
            <a:pPr algn="just">
              <a:spcBef>
                <a:spcPct val="50000"/>
              </a:spcBef>
            </a:pPr>
            <a:r>
              <a:rPr lang="en-US" altLang="zh-CN" sz="2400" b="1" dirty="0">
                <a:solidFill>
                  <a:srgbClr val="0000FF"/>
                </a:solidFill>
                <a:latin typeface="Times New Roman" panose="02020603050405020304" pitchFamily="18" charset="0"/>
              </a:rPr>
              <a:t>(2)  “</a:t>
            </a:r>
            <a:r>
              <a:rPr lang="zh-CN" altLang="en-US" sz="2400" b="1" dirty="0">
                <a:solidFill>
                  <a:srgbClr val="0000FF"/>
                </a:solidFill>
                <a:latin typeface="Times New Roman" panose="02020603050405020304" pitchFamily="18" charset="0"/>
              </a:rPr>
              <a:t>逢</a:t>
            </a:r>
            <a:r>
              <a:rPr lang="en-US" altLang="zh-CN" sz="2400" b="1" dirty="0">
                <a:solidFill>
                  <a:srgbClr val="0000FF"/>
                </a:solidFill>
                <a:latin typeface="Times New Roman" panose="02020603050405020304" pitchFamily="18" charset="0"/>
              </a:rPr>
              <a:t>R</a:t>
            </a:r>
            <a:r>
              <a:rPr lang="zh-CN" altLang="en-US" sz="2400" b="1" dirty="0">
                <a:solidFill>
                  <a:srgbClr val="0000FF"/>
                </a:solidFill>
                <a:latin typeface="Times New Roman" panose="02020603050405020304" pitchFamily="18" charset="0"/>
              </a:rPr>
              <a:t>进一”，“</a:t>
            </a:r>
            <a:r>
              <a:rPr lang="en-US" altLang="zh-CN" sz="2400" b="1" dirty="0">
                <a:solidFill>
                  <a:srgbClr val="0000FF"/>
                </a:solidFill>
                <a:latin typeface="Times New Roman" panose="02020603050405020304" pitchFamily="18" charset="0"/>
              </a:rPr>
              <a:t>10”</a:t>
            </a:r>
            <a:r>
              <a:rPr lang="zh-CN" altLang="en-US" sz="2400" b="1" dirty="0">
                <a:solidFill>
                  <a:srgbClr val="0000FF"/>
                </a:solidFill>
                <a:latin typeface="Times New Roman" panose="02020603050405020304" pitchFamily="18" charset="0"/>
              </a:rPr>
              <a:t>表示</a:t>
            </a:r>
            <a:r>
              <a:rPr lang="en-US" altLang="zh-CN" sz="2400" b="1">
                <a:solidFill>
                  <a:srgbClr val="0000FF"/>
                </a:solidFill>
                <a:latin typeface="Times New Roman" panose="02020603050405020304" pitchFamily="18" charset="0"/>
              </a:rPr>
              <a:t>R; </a:t>
            </a:r>
            <a:endParaRPr lang="en-US" altLang="zh-CN">
              <a:solidFill>
                <a:srgbClr val="0000FF"/>
              </a:solidFill>
              <a:latin typeface="Arial" panose="020B0604020202020204" pitchFamily="34" charset="0"/>
            </a:endParaRPr>
          </a:p>
        </p:txBody>
      </p:sp>
      <p:pic>
        <p:nvPicPr>
          <p:cNvPr id="258053" name="图片 258052" descr="arrow34">
            <a:hlinkClick r:id="" action="ppaction://hlinkshowjump?jump=previousslide"/>
          </p:cNvPr>
          <p:cNvPicPr>
            <a:picLocks noChangeAspect="1"/>
          </p:cNvPicPr>
          <p:nvPr/>
        </p:nvPicPr>
        <p:blipFill>
          <a:blip r:embed="rId3"/>
          <a:stretch>
            <a:fillRect/>
          </a:stretch>
        </p:blipFill>
        <p:spPr>
          <a:xfrm>
            <a:off x="7569200" y="6310313"/>
            <a:ext cx="514350" cy="354012"/>
          </a:xfrm>
          <a:prstGeom prst="rect">
            <a:avLst/>
          </a:prstGeom>
          <a:noFill/>
          <a:ln w="9525">
            <a:noFill/>
          </a:ln>
        </p:spPr>
      </p:pic>
      <p:pic>
        <p:nvPicPr>
          <p:cNvPr id="258052" name="图片 258051" descr="arrow35">
            <a:hlinkClick r:id="" action="ppaction://hlinkshowjump?jump=nextslide"/>
          </p:cNvPr>
          <p:cNvPicPr>
            <a:picLocks noChangeAspect="1"/>
          </p:cNvPicPr>
          <p:nvPr/>
        </p:nvPicPr>
        <p:blipFill>
          <a:blip r:embed="rId4"/>
          <a:stretch>
            <a:fillRect/>
          </a:stretch>
        </p:blipFill>
        <p:spPr>
          <a:xfrm>
            <a:off x="8407400" y="6310313"/>
            <a:ext cx="514350" cy="3540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58058"/>
                                        </p:tgtEl>
                                        <p:attrNameLst>
                                          <p:attrName>style.visibility</p:attrName>
                                        </p:attrNameLst>
                                      </p:cBhvr>
                                      <p:to>
                                        <p:strVal val="visible"/>
                                      </p:to>
                                    </p:set>
                                    <p:anim calcmode="lin" valueType="num">
                                      <p:cBhvr additive="base">
                                        <p:cTn id="7" dur="500" fill="hold"/>
                                        <p:tgtEl>
                                          <p:spTgt spid="258058"/>
                                        </p:tgtEl>
                                        <p:attrNameLst>
                                          <p:attrName>ppt_x</p:attrName>
                                        </p:attrNameLst>
                                      </p:cBhvr>
                                      <p:tavLst>
                                        <p:tav tm="0">
                                          <p:val>
                                            <p:strVal val="1+#ppt_w/2"/>
                                          </p:val>
                                        </p:tav>
                                        <p:tav tm="100000">
                                          <p:val>
                                            <p:strVal val="#ppt_x"/>
                                          </p:val>
                                        </p:tav>
                                      </p:tavLst>
                                    </p:anim>
                                    <p:anim calcmode="lin" valueType="num">
                                      <p:cBhvr additive="base">
                                        <p:cTn id="8" dur="500" fill="hold"/>
                                        <p:tgtEl>
                                          <p:spTgt spid="25805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58057"/>
                                        </p:tgtEl>
                                        <p:attrNameLst>
                                          <p:attrName>style.visibility</p:attrName>
                                        </p:attrNameLst>
                                      </p:cBhvr>
                                      <p:to>
                                        <p:strVal val="visible"/>
                                      </p:to>
                                    </p:set>
                                    <p:anim calcmode="lin" valueType="num">
                                      <p:cBhvr additive="base">
                                        <p:cTn id="12" dur="500" fill="hold"/>
                                        <p:tgtEl>
                                          <p:spTgt spid="258057"/>
                                        </p:tgtEl>
                                        <p:attrNameLst>
                                          <p:attrName>ppt_x</p:attrName>
                                        </p:attrNameLst>
                                      </p:cBhvr>
                                      <p:tavLst>
                                        <p:tav tm="0">
                                          <p:val>
                                            <p:strVal val="1+#ppt_w/2"/>
                                          </p:val>
                                        </p:tav>
                                        <p:tav tm="100000">
                                          <p:val>
                                            <p:strVal val="#ppt_x"/>
                                          </p:val>
                                        </p:tav>
                                      </p:tavLst>
                                    </p:anim>
                                    <p:anim calcmode="lin" valueType="num">
                                      <p:cBhvr additive="base">
                                        <p:cTn id="13" dur="500" fill="hold"/>
                                        <p:tgtEl>
                                          <p:spTgt spid="25805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58056"/>
                                        </p:tgtEl>
                                        <p:attrNameLst>
                                          <p:attrName>style.visibility</p:attrName>
                                        </p:attrNameLst>
                                      </p:cBhvr>
                                      <p:to>
                                        <p:strVal val="visible"/>
                                      </p:to>
                                    </p:set>
                                    <p:anim calcmode="lin" valueType="num">
                                      <p:cBhvr additive="base">
                                        <p:cTn id="17" dur="500" fill="hold"/>
                                        <p:tgtEl>
                                          <p:spTgt spid="258056"/>
                                        </p:tgtEl>
                                        <p:attrNameLst>
                                          <p:attrName>ppt_x</p:attrName>
                                        </p:attrNameLst>
                                      </p:cBhvr>
                                      <p:tavLst>
                                        <p:tav tm="0">
                                          <p:val>
                                            <p:strVal val="1+#ppt_w/2"/>
                                          </p:val>
                                        </p:tav>
                                        <p:tav tm="100000">
                                          <p:val>
                                            <p:strVal val="#ppt_x"/>
                                          </p:val>
                                        </p:tav>
                                      </p:tavLst>
                                    </p:anim>
                                    <p:anim calcmode="lin" valueType="num">
                                      <p:cBhvr additive="base">
                                        <p:cTn id="18" dur="500" fill="hold"/>
                                        <p:tgtEl>
                                          <p:spTgt spid="25805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258059"/>
                                        </p:tgtEl>
                                        <p:attrNameLst>
                                          <p:attrName>style.visibility</p:attrName>
                                        </p:attrNameLst>
                                      </p:cBhvr>
                                      <p:to>
                                        <p:strVal val="visible"/>
                                      </p:to>
                                    </p:set>
                                    <p:anim calcmode="lin" valueType="num">
                                      <p:cBhvr additive="base">
                                        <p:cTn id="22" dur="500" fill="hold"/>
                                        <p:tgtEl>
                                          <p:spTgt spid="258059"/>
                                        </p:tgtEl>
                                        <p:attrNameLst>
                                          <p:attrName>ppt_x</p:attrName>
                                        </p:attrNameLst>
                                      </p:cBhvr>
                                      <p:tavLst>
                                        <p:tav tm="0">
                                          <p:val>
                                            <p:strVal val="1+#ppt_w/2"/>
                                          </p:val>
                                        </p:tav>
                                        <p:tav tm="100000">
                                          <p:val>
                                            <p:strVal val="#ppt_x"/>
                                          </p:val>
                                        </p:tav>
                                      </p:tavLst>
                                    </p:anim>
                                    <p:anim calcmode="lin" valueType="num">
                                      <p:cBhvr additive="base">
                                        <p:cTn id="23" dur="500" fill="hold"/>
                                        <p:tgtEl>
                                          <p:spTgt spid="2580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9" grpId="0"/>
      <p:bldP spid="258058" grpId="0"/>
      <p:bldP spid="258057" grpId="0"/>
      <p:bldP spid="25805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88" name="矩形 259087"/>
          <p:cNvSpPr/>
          <p:nvPr/>
        </p:nvSpPr>
        <p:spPr>
          <a:xfrm>
            <a:off x="6559550" y="6253163"/>
            <a:ext cx="1905000" cy="457200"/>
          </a:xfrm>
          <a:prstGeom prst="rect">
            <a:avLst/>
          </a:prstGeom>
          <a:noFill/>
          <a:ln w="9525">
            <a:noFill/>
          </a:ln>
        </p:spPr>
        <p:txBody>
          <a:bodyPr lIns="92075" tIns="46037" rIns="92075" bIns="46037" anchor="ctr"/>
          <a:lstStyle/>
          <a:p>
            <a:pPr algn="r"/>
            <a:fld id="{9A0DB2DC-4C9A-4742-B13C-FB6460FD3503}" type="slidenum">
              <a:rPr lang="zh-CN" altLang="en-US" sz="1400" dirty="0">
                <a:latin typeface="Times New Roman" panose="02020603050405020304" pitchFamily="18" charset="0"/>
              </a:rPr>
              <a:t>16</a:t>
            </a:fld>
            <a:r>
              <a:rPr lang="en-US" altLang="zh-CN" sz="1400" dirty="0">
                <a:latin typeface="Times New Roman" panose="02020603050405020304" pitchFamily="18" charset="0"/>
              </a:rPr>
              <a:t> </a:t>
            </a:r>
          </a:p>
        </p:txBody>
      </p:sp>
      <p:sp>
        <p:nvSpPr>
          <p:cNvPr id="259086" name="文本框 259085"/>
          <p:cNvSpPr txBox="1"/>
          <p:nvPr/>
        </p:nvSpPr>
        <p:spPr>
          <a:xfrm>
            <a:off x="539750" y="1300163"/>
            <a:ext cx="8077200" cy="1173162"/>
          </a:xfrm>
          <a:prstGeom prst="rect">
            <a:avLst/>
          </a:prstGeom>
          <a:noFill/>
          <a:ln w="9525">
            <a:noFill/>
          </a:ln>
        </p:spPr>
        <p:txBody>
          <a:bodyPr>
            <a:spAutoFit/>
          </a:bodyPr>
          <a:lstStyle/>
          <a:p>
            <a:pPr algn="just">
              <a:spcBef>
                <a:spcPct val="50000"/>
              </a:spcBef>
            </a:pPr>
            <a:r>
              <a:rPr lang="zh-CN" altLang="en-US" sz="2400" dirty="0">
                <a:latin typeface="Times New Roman" panose="02020603050405020304" pitchFamily="18" charset="0"/>
              </a:rPr>
              <a:t>　　</a:t>
            </a:r>
            <a:r>
              <a:rPr lang="zh-CN" altLang="en-US" sz="2400" b="1" dirty="0">
                <a:solidFill>
                  <a:srgbClr val="0000FF"/>
                </a:solidFill>
                <a:latin typeface="Times New Roman" panose="02020603050405020304" pitchFamily="18" charset="0"/>
              </a:rPr>
              <a:t>基数</a:t>
            </a:r>
            <a:r>
              <a:rPr lang="en-US" altLang="zh-CN" sz="2400" b="1" dirty="0">
                <a:solidFill>
                  <a:srgbClr val="0000FF"/>
                </a:solidFill>
                <a:latin typeface="Times New Roman" panose="02020603050405020304" pitchFamily="18" charset="0"/>
              </a:rPr>
              <a:t>R=2</a:t>
            </a:r>
            <a:r>
              <a:rPr lang="zh-CN" altLang="en-US" sz="2400" b="1" dirty="0">
                <a:solidFill>
                  <a:srgbClr val="0000FF"/>
                </a:solidFill>
                <a:latin typeface="Times New Roman" panose="02020603050405020304" pitchFamily="18" charset="0"/>
              </a:rPr>
              <a:t>的进位计数制称为二进制。二进制数中</a:t>
            </a:r>
            <a:r>
              <a:rPr lang="zh-CN" altLang="en-US" sz="2400" b="1" dirty="0">
                <a:solidFill>
                  <a:srgbClr val="FF3300"/>
                </a:solidFill>
                <a:latin typeface="Times New Roman" panose="02020603050405020304" pitchFamily="18" charset="0"/>
              </a:rPr>
              <a:t>只有</a:t>
            </a:r>
            <a:r>
              <a:rPr lang="en-US" altLang="zh-CN" sz="2400" b="1">
                <a:solidFill>
                  <a:srgbClr val="FF3300"/>
                </a:solidFill>
                <a:latin typeface="Times New Roman" panose="02020603050405020304" pitchFamily="18" charset="0"/>
              </a:rPr>
              <a:t>0</a:t>
            </a:r>
            <a:r>
              <a:rPr lang="zh-CN" altLang="en-US" sz="2300" b="1" dirty="0">
                <a:solidFill>
                  <a:srgbClr val="FF3300"/>
                </a:solidFill>
                <a:latin typeface="Times New Roman" panose="02020603050405020304" pitchFamily="18" charset="0"/>
              </a:rPr>
              <a:t>和</a:t>
            </a:r>
            <a:r>
              <a:rPr lang="en-US" altLang="zh-CN" sz="2300" b="1" dirty="0">
                <a:solidFill>
                  <a:srgbClr val="FF3300"/>
                </a:solidFill>
                <a:latin typeface="Times New Roman" panose="02020603050405020304" pitchFamily="18" charset="0"/>
              </a:rPr>
              <a:t>1</a:t>
            </a:r>
            <a:r>
              <a:rPr lang="zh-CN" altLang="en-US" sz="2300" b="1" dirty="0">
                <a:solidFill>
                  <a:srgbClr val="FF3300"/>
                </a:solidFill>
                <a:latin typeface="Times New Roman" panose="02020603050405020304" pitchFamily="18" charset="0"/>
              </a:rPr>
              <a:t>两个基本数字符号，进位规律是“逢二进一”。</a:t>
            </a:r>
            <a:r>
              <a:rPr lang="zh-CN" altLang="en-US" sz="2300" b="1" dirty="0">
                <a:solidFill>
                  <a:srgbClr val="0000FF"/>
                </a:solidFill>
                <a:latin typeface="Times New Roman" panose="02020603050405020304" pitchFamily="18" charset="0"/>
              </a:rPr>
              <a:t>二</a:t>
            </a:r>
            <a:r>
              <a:rPr lang="zh-CN" altLang="en-US" sz="2200" b="1" dirty="0">
                <a:solidFill>
                  <a:srgbClr val="0000FF"/>
                </a:solidFill>
                <a:latin typeface="Times New Roman" panose="02020603050405020304" pitchFamily="18" charset="0"/>
              </a:rPr>
              <a:t>进制数的</a:t>
            </a:r>
            <a:r>
              <a:rPr lang="zh-CN" altLang="en-US" sz="2400" b="1" dirty="0">
                <a:solidFill>
                  <a:srgbClr val="0000FF"/>
                </a:solidFill>
                <a:latin typeface="Times New Roman" panose="02020603050405020304" pitchFamily="18" charset="0"/>
              </a:rPr>
              <a:t>位权是</a:t>
            </a:r>
            <a:r>
              <a:rPr lang="en-US" altLang="zh-CN" sz="2400" b="1" dirty="0">
                <a:solidFill>
                  <a:srgbClr val="0000FF"/>
                </a:solidFill>
                <a:latin typeface="Times New Roman" panose="02020603050405020304" pitchFamily="18" charset="0"/>
              </a:rPr>
              <a:t>2</a:t>
            </a:r>
            <a:r>
              <a:rPr lang="zh-CN" altLang="en-US" sz="2400" b="1" dirty="0">
                <a:solidFill>
                  <a:srgbClr val="0000FF"/>
                </a:solidFill>
                <a:latin typeface="Times New Roman" panose="02020603050405020304" pitchFamily="18" charset="0"/>
              </a:rPr>
              <a:t>的整数次幂。 </a:t>
            </a:r>
            <a:endParaRPr lang="zh-CN" altLang="en-US" b="1" dirty="0">
              <a:solidFill>
                <a:srgbClr val="0000FF"/>
              </a:solidFill>
              <a:latin typeface="Arial" panose="020B0604020202020204" pitchFamily="34" charset="0"/>
            </a:endParaRPr>
          </a:p>
        </p:txBody>
      </p:sp>
      <p:sp>
        <p:nvSpPr>
          <p:cNvPr id="259085" name="文本框 259084"/>
          <p:cNvSpPr txBox="1"/>
          <p:nvPr/>
        </p:nvSpPr>
        <p:spPr>
          <a:xfrm>
            <a:off x="387350" y="766763"/>
            <a:ext cx="7696200" cy="460375"/>
          </a:xfrm>
          <a:prstGeom prst="rect">
            <a:avLst/>
          </a:prstGeom>
          <a:noFill/>
          <a:ln w="9525">
            <a:noFill/>
          </a:ln>
        </p:spPr>
        <p:txBody>
          <a:bodyPr>
            <a:spAutoFit/>
          </a:bodyPr>
          <a:lstStyle/>
          <a:p>
            <a:r>
              <a:rPr lang="en-US" altLang="zh-CN" sz="2400" b="1" dirty="0">
                <a:solidFill>
                  <a:srgbClr val="FF3300"/>
                </a:solidFill>
                <a:latin typeface="Times New Roman" panose="02020603050405020304" pitchFamily="18" charset="0"/>
              </a:rPr>
              <a:t>  3</a:t>
            </a:r>
            <a:r>
              <a:rPr lang="zh-CN" altLang="en-US" sz="2400" b="1" dirty="0">
                <a:solidFill>
                  <a:srgbClr val="FF3300"/>
                </a:solidFill>
                <a:latin typeface="Times New Roman" panose="02020603050405020304" pitchFamily="18" charset="0"/>
              </a:rPr>
              <a:t>、二进制</a:t>
            </a:r>
            <a:r>
              <a:rPr lang="zh-CN" altLang="en-US" sz="2400" b="1" i="1" dirty="0">
                <a:solidFill>
                  <a:srgbClr val="FF3300"/>
                </a:solidFill>
                <a:latin typeface="Times New Roman" panose="02020603050405020304" pitchFamily="18" charset="0"/>
              </a:rPr>
              <a:t> </a:t>
            </a:r>
            <a:endParaRPr lang="zh-CN" altLang="en-US" dirty="0">
              <a:solidFill>
                <a:srgbClr val="FF3300"/>
              </a:solidFill>
              <a:latin typeface="Arial" panose="020B0604020202020204" pitchFamily="34" charset="0"/>
            </a:endParaRPr>
          </a:p>
        </p:txBody>
      </p:sp>
      <p:sp>
        <p:nvSpPr>
          <p:cNvPr id="259084" name="文本框 259083"/>
          <p:cNvSpPr txBox="1"/>
          <p:nvPr/>
        </p:nvSpPr>
        <p:spPr>
          <a:xfrm>
            <a:off x="463550" y="2595563"/>
            <a:ext cx="8077200" cy="457200"/>
          </a:xfrm>
          <a:prstGeom prst="rect">
            <a:avLst/>
          </a:prstGeom>
          <a:noFill/>
          <a:ln w="9525">
            <a:noFill/>
          </a:ln>
        </p:spPr>
        <p:txBody>
          <a:bodyPr>
            <a:spAutoFit/>
          </a:bodyPr>
          <a:lstStyle/>
          <a:p>
            <a:pPr algn="just">
              <a:spcBef>
                <a:spcPct val="50000"/>
              </a:spcBef>
            </a:pPr>
            <a:r>
              <a:rPr lang="zh-CN" altLang="en-US" sz="2400" dirty="0">
                <a:latin typeface="Times New Roman" panose="02020603050405020304" pitchFamily="18" charset="0"/>
              </a:rPr>
              <a:t>　　</a:t>
            </a:r>
            <a:r>
              <a:rPr lang="zh-CN" altLang="en-US" sz="2400" b="1" dirty="0">
                <a:solidFill>
                  <a:srgbClr val="008000"/>
                </a:solidFill>
                <a:latin typeface="Times New Roman" panose="02020603050405020304" pitchFamily="18" charset="0"/>
              </a:rPr>
              <a:t>任意一个二进制数</a:t>
            </a:r>
            <a:r>
              <a:rPr lang="en-US" altLang="zh-CN" sz="2400" b="1" dirty="0">
                <a:solidFill>
                  <a:srgbClr val="008000"/>
                </a:solidFill>
                <a:latin typeface="Times New Roman" panose="02020603050405020304" pitchFamily="18" charset="0"/>
              </a:rPr>
              <a:t>N</a:t>
            </a:r>
            <a:r>
              <a:rPr lang="zh-CN" altLang="en-US" sz="2400" b="1" dirty="0">
                <a:solidFill>
                  <a:srgbClr val="008000"/>
                </a:solidFill>
                <a:latin typeface="Times New Roman" panose="02020603050405020304" pitchFamily="18" charset="0"/>
              </a:rPr>
              <a:t>可以表示成 </a:t>
            </a:r>
            <a:endParaRPr lang="zh-CN" altLang="en-US" b="1" dirty="0">
              <a:solidFill>
                <a:srgbClr val="008000"/>
              </a:solidFill>
              <a:latin typeface="Arial" panose="020B0604020202020204" pitchFamily="34" charset="0"/>
            </a:endParaRPr>
          </a:p>
        </p:txBody>
      </p:sp>
      <p:sp>
        <p:nvSpPr>
          <p:cNvPr id="259083" name="文本框 259082"/>
          <p:cNvSpPr txBox="1"/>
          <p:nvPr/>
        </p:nvSpPr>
        <p:spPr>
          <a:xfrm>
            <a:off x="539750" y="5643563"/>
            <a:ext cx="8077200" cy="1004887"/>
          </a:xfrm>
          <a:prstGeom prst="rect">
            <a:avLst/>
          </a:prstGeom>
          <a:noFill/>
          <a:ln w="9525">
            <a:noFill/>
          </a:ln>
        </p:spPr>
        <p:txBody>
          <a:bodyPr>
            <a:spAutoFit/>
          </a:bodyPr>
          <a:lstStyle/>
          <a:p>
            <a:pPr algn="just">
              <a:spcBef>
                <a:spcPct val="50000"/>
              </a:spcBef>
            </a:pPr>
            <a:r>
              <a:rPr lang="zh-CN" altLang="en-US" sz="2400" b="1" dirty="0">
                <a:latin typeface="Times New Roman" panose="02020603050405020304" pitchFamily="18" charset="0"/>
              </a:rPr>
              <a:t>　　</a:t>
            </a:r>
            <a:r>
              <a:rPr lang="zh-CN" altLang="en-US" sz="2400" b="1" dirty="0">
                <a:solidFill>
                  <a:srgbClr val="008000"/>
                </a:solidFill>
                <a:latin typeface="Times New Roman" panose="02020603050405020304" pitchFamily="18" charset="0"/>
              </a:rPr>
              <a:t>其中：</a:t>
            </a:r>
            <a:r>
              <a:rPr lang="en-US" altLang="zh-CN" sz="2400" b="1">
                <a:solidFill>
                  <a:srgbClr val="FF3300"/>
                </a:solidFill>
                <a:latin typeface="Times New Roman" panose="02020603050405020304" pitchFamily="18" charset="0"/>
              </a:rPr>
              <a:t>n— </a:t>
            </a:r>
            <a:r>
              <a:rPr lang="zh-CN" altLang="en-US" sz="2400" b="1" dirty="0">
                <a:solidFill>
                  <a:srgbClr val="0000FF"/>
                </a:solidFill>
                <a:latin typeface="Times New Roman" panose="02020603050405020304" pitchFamily="18" charset="0"/>
              </a:rPr>
              <a:t>整数位数；</a:t>
            </a:r>
            <a:r>
              <a:rPr lang="en-US" altLang="zh-CN" sz="2400" b="1">
                <a:solidFill>
                  <a:srgbClr val="FF3300"/>
                </a:solidFill>
                <a:latin typeface="Times New Roman" panose="02020603050405020304" pitchFamily="18" charset="0"/>
              </a:rPr>
              <a:t>m— </a:t>
            </a:r>
            <a:r>
              <a:rPr lang="zh-CN" altLang="en-US" sz="2400" b="1" dirty="0">
                <a:solidFill>
                  <a:srgbClr val="0000FF"/>
                </a:solidFill>
                <a:latin typeface="Times New Roman" panose="02020603050405020304" pitchFamily="18" charset="0"/>
              </a:rPr>
              <a:t>小数位数；</a:t>
            </a:r>
            <a:r>
              <a:rPr lang="zh-CN" altLang="en-US" sz="2400" b="1" dirty="0">
                <a:latin typeface="Times New Roman" panose="02020603050405020304" pitchFamily="18" charset="0"/>
              </a:rPr>
              <a:t> </a:t>
            </a:r>
          </a:p>
          <a:p>
            <a:pPr algn="just">
              <a:spcBef>
                <a:spcPct val="50000"/>
              </a:spcBef>
            </a:pPr>
            <a:r>
              <a:rPr lang="zh-CN" altLang="en-US" sz="2400" b="1" dirty="0">
                <a:latin typeface="Times New Roman" panose="02020603050405020304" pitchFamily="18" charset="0"/>
              </a:rPr>
              <a:t>                     </a:t>
            </a:r>
            <a:r>
              <a:rPr lang="en-US" altLang="zh-CN" sz="2400" b="1">
                <a:solidFill>
                  <a:srgbClr val="FF3300"/>
                </a:solidFill>
                <a:latin typeface="Times New Roman" panose="02020603050405020304" pitchFamily="18" charset="0"/>
              </a:rPr>
              <a:t>K</a:t>
            </a:r>
            <a:r>
              <a:rPr lang="en-US" altLang="zh-CN" sz="2400" b="1" baseline="-30000">
                <a:solidFill>
                  <a:srgbClr val="FF3300"/>
                </a:solidFill>
                <a:latin typeface="Times New Roman" panose="02020603050405020304" pitchFamily="18" charset="0"/>
              </a:rPr>
              <a:t>i </a:t>
            </a:r>
            <a:r>
              <a:rPr lang="en-US" altLang="zh-CN" sz="2400" b="1">
                <a:solidFill>
                  <a:srgbClr val="FF3300"/>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为</a:t>
            </a:r>
            <a:r>
              <a:rPr lang="en-US" altLang="zh-CN" sz="2400" b="1" dirty="0">
                <a:solidFill>
                  <a:srgbClr val="0000FF"/>
                </a:solidFill>
                <a:latin typeface="Times New Roman" panose="02020603050405020304" pitchFamily="18" charset="0"/>
              </a:rPr>
              <a:t>0</a:t>
            </a:r>
            <a:r>
              <a:rPr lang="zh-CN" altLang="en-US" sz="2400" b="1" dirty="0">
                <a:solidFill>
                  <a:srgbClr val="0000FF"/>
                </a:solidFill>
                <a:latin typeface="Times New Roman" panose="02020603050405020304" pitchFamily="18" charset="0"/>
              </a:rPr>
              <a:t>或者</a:t>
            </a:r>
            <a:r>
              <a:rPr lang="en-US" altLang="zh-CN" sz="2400" b="1" dirty="0">
                <a:solidFill>
                  <a:srgbClr val="0000FF"/>
                </a:solidFill>
                <a:latin typeface="Times New Roman" panose="02020603050405020304" pitchFamily="18" charset="0"/>
              </a:rPr>
              <a:t>1</a:t>
            </a:r>
            <a:r>
              <a:rPr lang="zh-CN" altLang="en-US" sz="2400" b="1" dirty="0">
                <a:solidFill>
                  <a:srgbClr val="0000FF"/>
                </a:solidFill>
                <a:latin typeface="Times New Roman" panose="02020603050405020304" pitchFamily="18" charset="0"/>
              </a:rPr>
              <a:t>，</a:t>
            </a:r>
            <a:r>
              <a:rPr lang="en-US" altLang="zh-CN" sz="2400" b="1" dirty="0">
                <a:solidFill>
                  <a:srgbClr val="0000FF"/>
                </a:solidFill>
                <a:latin typeface="Times New Roman" panose="02020603050405020304" pitchFamily="18" charset="0"/>
              </a:rPr>
              <a:t>-m≤i≤n-1</a:t>
            </a:r>
            <a:r>
              <a:rPr lang="zh-CN" altLang="en-US" sz="2400" b="1" dirty="0">
                <a:solidFill>
                  <a:srgbClr val="0000FF"/>
                </a:solidFill>
                <a:latin typeface="Times New Roman" panose="02020603050405020304" pitchFamily="18" charset="0"/>
              </a:rPr>
              <a:t>。 </a:t>
            </a:r>
            <a:endParaRPr lang="zh-CN" altLang="en-US" b="1" dirty="0">
              <a:solidFill>
                <a:srgbClr val="0000FF"/>
              </a:solidFill>
              <a:latin typeface="Arial" panose="020B0604020202020204" pitchFamily="34" charset="0"/>
            </a:endParaRPr>
          </a:p>
        </p:txBody>
      </p:sp>
      <p:sp>
        <p:nvSpPr>
          <p:cNvPr id="259082" name="矩形 259081"/>
          <p:cNvSpPr/>
          <p:nvPr/>
        </p:nvSpPr>
        <p:spPr>
          <a:xfrm>
            <a:off x="1073150" y="3129280"/>
            <a:ext cx="7162800" cy="1552575"/>
          </a:xfrm>
          <a:prstGeom prst="rect">
            <a:avLst/>
          </a:prstGeom>
          <a:noFill/>
          <a:ln w="9525">
            <a:noFill/>
          </a:ln>
        </p:spPr>
        <p:txBody>
          <a:bodyPr>
            <a:spAutoFit/>
          </a:bodyPr>
          <a:lstStyle/>
          <a:p>
            <a:pPr>
              <a:spcBef>
                <a:spcPct val="50000"/>
              </a:spcBef>
            </a:pPr>
            <a:r>
              <a:rPr lang="en-US" altLang="zh-CN" sz="2400" b="1">
                <a:solidFill>
                  <a:srgbClr val="0000FF"/>
                </a:solidFill>
                <a:latin typeface="Times New Roman" panose="02020603050405020304" pitchFamily="18" charset="0"/>
              </a:rPr>
              <a:t>(N)</a:t>
            </a:r>
            <a:r>
              <a:rPr lang="en-US" altLang="zh-CN" sz="2400" b="1" baseline="-30000">
                <a:solidFill>
                  <a:srgbClr val="0000FF"/>
                </a:solidFill>
                <a:latin typeface="Times New Roman" panose="02020603050405020304" pitchFamily="18" charset="0"/>
              </a:rPr>
              <a:t>2 </a:t>
            </a:r>
            <a:r>
              <a:rPr lang="en-US" altLang="zh-CN" sz="2400" b="1">
                <a:solidFill>
                  <a:srgbClr val="0000FF"/>
                </a:solidFill>
                <a:latin typeface="Times New Roman" panose="02020603050405020304" pitchFamily="18" charset="0"/>
              </a:rPr>
              <a:t>= (K</a:t>
            </a:r>
            <a:r>
              <a:rPr lang="en-US" altLang="zh-CN" sz="2400" b="1" baseline="-30000">
                <a:solidFill>
                  <a:srgbClr val="0000FF"/>
                </a:solidFill>
                <a:latin typeface="Times New Roman" panose="02020603050405020304" pitchFamily="18" charset="0"/>
              </a:rPr>
              <a:t>n-1</a:t>
            </a:r>
            <a:r>
              <a:rPr lang="en-US" altLang="zh-CN" sz="2400" b="1">
                <a:solidFill>
                  <a:srgbClr val="0000FF"/>
                </a:solidFill>
                <a:latin typeface="Times New Roman" panose="02020603050405020304" pitchFamily="18" charset="0"/>
              </a:rPr>
              <a:t>K</a:t>
            </a:r>
            <a:r>
              <a:rPr lang="en-US" altLang="zh-CN" sz="2400" b="1" baseline="-30000">
                <a:solidFill>
                  <a:srgbClr val="0000FF"/>
                </a:solidFill>
                <a:latin typeface="Times New Roman" panose="02020603050405020304" pitchFamily="18" charset="0"/>
              </a:rPr>
              <a:t>n-2</a:t>
            </a:r>
            <a:r>
              <a:rPr lang="en-US" altLang="zh-CN" sz="2400" b="1">
                <a:solidFill>
                  <a:srgbClr val="0000FF"/>
                </a:solidFill>
                <a:latin typeface="Times New Roman" panose="02020603050405020304" pitchFamily="18" charset="0"/>
              </a:rPr>
              <a:t>…K</a:t>
            </a:r>
            <a:r>
              <a:rPr lang="en-US" altLang="zh-CN" sz="2400" b="1" baseline="-30000">
                <a:solidFill>
                  <a:srgbClr val="0000FF"/>
                </a:solidFill>
                <a:latin typeface="Times New Roman" panose="02020603050405020304" pitchFamily="18" charset="0"/>
              </a:rPr>
              <a:t>1</a:t>
            </a:r>
            <a:r>
              <a:rPr lang="en-US" altLang="zh-CN" sz="2400" b="1">
                <a:solidFill>
                  <a:srgbClr val="0000FF"/>
                </a:solidFill>
                <a:latin typeface="Times New Roman" panose="02020603050405020304" pitchFamily="18" charset="0"/>
              </a:rPr>
              <a:t>K</a:t>
            </a:r>
            <a:r>
              <a:rPr lang="en-US" altLang="zh-CN" sz="2400" b="1" baseline="-30000">
                <a:solidFill>
                  <a:srgbClr val="0000FF"/>
                </a:solidFill>
                <a:latin typeface="Times New Roman" panose="02020603050405020304" pitchFamily="18" charset="0"/>
              </a:rPr>
              <a:t>0</a:t>
            </a:r>
            <a:r>
              <a:rPr lang="en-US" altLang="zh-CN" sz="2400" b="1">
                <a:solidFill>
                  <a:srgbClr val="0000FF"/>
                </a:solidFill>
                <a:latin typeface="Times New Roman" panose="02020603050405020304" pitchFamily="18" charset="0"/>
              </a:rPr>
              <a:t>.K</a:t>
            </a:r>
            <a:r>
              <a:rPr lang="en-US" altLang="zh-CN" sz="2400" b="1" baseline="-30000">
                <a:solidFill>
                  <a:srgbClr val="0000FF"/>
                </a:solidFill>
                <a:latin typeface="Times New Roman" panose="02020603050405020304" pitchFamily="18" charset="0"/>
              </a:rPr>
              <a:t>-1</a:t>
            </a:r>
            <a:r>
              <a:rPr lang="en-US" altLang="zh-CN" sz="2400" b="1">
                <a:solidFill>
                  <a:srgbClr val="0000FF"/>
                </a:solidFill>
                <a:latin typeface="Times New Roman" panose="02020603050405020304" pitchFamily="18" charset="0"/>
              </a:rPr>
              <a:t>K</a:t>
            </a:r>
            <a:r>
              <a:rPr lang="en-US" altLang="zh-CN" sz="2400" b="1" baseline="-30000">
                <a:solidFill>
                  <a:srgbClr val="0000FF"/>
                </a:solidFill>
                <a:latin typeface="Times New Roman" panose="02020603050405020304" pitchFamily="18" charset="0"/>
              </a:rPr>
              <a:t>-2</a:t>
            </a:r>
            <a:r>
              <a:rPr lang="en-US" altLang="zh-CN" sz="2400" b="1">
                <a:solidFill>
                  <a:srgbClr val="0000FF"/>
                </a:solidFill>
                <a:latin typeface="Times New Roman" panose="02020603050405020304" pitchFamily="18" charset="0"/>
              </a:rPr>
              <a:t>…K</a:t>
            </a:r>
            <a:r>
              <a:rPr lang="en-US" altLang="zh-CN" sz="2400" b="1" baseline="-30000">
                <a:solidFill>
                  <a:srgbClr val="0000FF"/>
                </a:solidFill>
                <a:latin typeface="Times New Roman" panose="02020603050405020304" pitchFamily="18" charset="0"/>
              </a:rPr>
              <a:t>-m</a:t>
            </a:r>
            <a:r>
              <a:rPr lang="en-US" altLang="zh-CN" sz="2400" b="1">
                <a:solidFill>
                  <a:srgbClr val="0000FF"/>
                </a:solidFill>
                <a:latin typeface="Times New Roman" panose="02020603050405020304" pitchFamily="18" charset="0"/>
              </a:rPr>
              <a:t>)</a:t>
            </a:r>
            <a:r>
              <a:rPr lang="en-US" altLang="zh-CN" sz="2400" b="1" baseline="-30000">
                <a:solidFill>
                  <a:srgbClr val="0000FF"/>
                </a:solidFill>
                <a:latin typeface="Times New Roman" panose="02020603050405020304" pitchFamily="18" charset="0"/>
              </a:rPr>
              <a:t>2</a:t>
            </a:r>
            <a:r>
              <a:rPr lang="en-US" altLang="zh-CN" sz="2400" b="1">
                <a:solidFill>
                  <a:srgbClr val="0000FF"/>
                </a:solidFill>
                <a:latin typeface="Times New Roman" panose="02020603050405020304" pitchFamily="18" charset="0"/>
              </a:rPr>
              <a:t>  </a:t>
            </a:r>
          </a:p>
          <a:p>
            <a:pPr>
              <a:spcBef>
                <a:spcPct val="50000"/>
              </a:spcBef>
            </a:pPr>
            <a:r>
              <a:rPr lang="en-US" altLang="zh-CN" sz="2400" b="1">
                <a:solidFill>
                  <a:srgbClr val="0000FF"/>
                </a:solidFill>
                <a:latin typeface="Times New Roman" panose="02020603050405020304" pitchFamily="18" charset="0"/>
              </a:rPr>
              <a:t>       = K</a:t>
            </a:r>
            <a:r>
              <a:rPr lang="en-US" altLang="zh-CN" sz="2400" b="1" baseline="-30000">
                <a:solidFill>
                  <a:srgbClr val="0000FF"/>
                </a:solidFill>
                <a:latin typeface="Times New Roman" panose="02020603050405020304" pitchFamily="18" charset="0"/>
              </a:rPr>
              <a:t>n-1</a:t>
            </a:r>
            <a:r>
              <a:rPr lang="en-US" altLang="zh-CN" sz="2400" b="1">
                <a:solidFill>
                  <a:srgbClr val="0000FF"/>
                </a:solidFill>
                <a:latin typeface="Times New Roman" panose="02020603050405020304" pitchFamily="18" charset="0"/>
              </a:rPr>
              <a:t>×2</a:t>
            </a:r>
            <a:r>
              <a:rPr lang="en-US" altLang="zh-CN" sz="2400" b="1" baseline="30000">
                <a:solidFill>
                  <a:srgbClr val="0000FF"/>
                </a:solidFill>
                <a:latin typeface="Times New Roman" panose="02020603050405020304" pitchFamily="18" charset="0"/>
              </a:rPr>
              <a:t>n-1</a:t>
            </a:r>
            <a:r>
              <a:rPr lang="en-US" altLang="zh-CN" sz="2400" b="1">
                <a:solidFill>
                  <a:srgbClr val="0000FF"/>
                </a:solidFill>
                <a:latin typeface="Times New Roman" panose="02020603050405020304" pitchFamily="18" charset="0"/>
              </a:rPr>
              <a:t>+K</a:t>
            </a:r>
            <a:r>
              <a:rPr lang="en-US" altLang="zh-CN" sz="2400" b="1" baseline="-30000">
                <a:solidFill>
                  <a:srgbClr val="0000FF"/>
                </a:solidFill>
                <a:latin typeface="Times New Roman" panose="02020603050405020304" pitchFamily="18" charset="0"/>
              </a:rPr>
              <a:t>n-2</a:t>
            </a:r>
            <a:r>
              <a:rPr lang="en-US" altLang="zh-CN" sz="2400" b="1">
                <a:solidFill>
                  <a:srgbClr val="0000FF"/>
                </a:solidFill>
                <a:latin typeface="Times New Roman" panose="02020603050405020304" pitchFamily="18" charset="0"/>
              </a:rPr>
              <a:t>×2</a:t>
            </a:r>
            <a:r>
              <a:rPr lang="en-US" altLang="zh-CN" sz="2400" b="1" baseline="30000">
                <a:solidFill>
                  <a:srgbClr val="0000FF"/>
                </a:solidFill>
                <a:latin typeface="Times New Roman" panose="02020603050405020304" pitchFamily="18" charset="0"/>
              </a:rPr>
              <a:t>n-2</a:t>
            </a:r>
            <a:r>
              <a:rPr lang="en-US" altLang="zh-CN" sz="2400" b="1">
                <a:solidFill>
                  <a:srgbClr val="0000FF"/>
                </a:solidFill>
                <a:latin typeface="Times New Roman" panose="02020603050405020304" pitchFamily="18" charset="0"/>
              </a:rPr>
              <a:t>+…+K</a:t>
            </a:r>
            <a:r>
              <a:rPr lang="en-US" altLang="zh-CN" sz="2400" b="1" baseline="-30000">
                <a:solidFill>
                  <a:srgbClr val="0000FF"/>
                </a:solidFill>
                <a:latin typeface="Times New Roman" panose="02020603050405020304" pitchFamily="18" charset="0"/>
              </a:rPr>
              <a:t>1</a:t>
            </a:r>
            <a:r>
              <a:rPr lang="en-US" altLang="zh-CN" sz="2400" b="1">
                <a:solidFill>
                  <a:srgbClr val="0000FF"/>
                </a:solidFill>
                <a:latin typeface="Times New Roman" panose="02020603050405020304" pitchFamily="18" charset="0"/>
              </a:rPr>
              <a:t>×2</a:t>
            </a:r>
            <a:r>
              <a:rPr lang="en-US" altLang="zh-CN" sz="2400" b="1" baseline="30000">
                <a:solidFill>
                  <a:srgbClr val="0000FF"/>
                </a:solidFill>
                <a:latin typeface="Times New Roman" panose="02020603050405020304" pitchFamily="18" charset="0"/>
              </a:rPr>
              <a:t>1</a:t>
            </a:r>
            <a:r>
              <a:rPr lang="en-US" altLang="zh-CN" sz="2400" b="1">
                <a:solidFill>
                  <a:srgbClr val="0000FF"/>
                </a:solidFill>
                <a:latin typeface="Times New Roman" panose="02020603050405020304" pitchFamily="18" charset="0"/>
              </a:rPr>
              <a:t>+K</a:t>
            </a:r>
            <a:r>
              <a:rPr lang="en-US" altLang="zh-CN" sz="2400" b="1" baseline="-30000">
                <a:solidFill>
                  <a:srgbClr val="0000FF"/>
                </a:solidFill>
                <a:latin typeface="Times New Roman" panose="02020603050405020304" pitchFamily="18" charset="0"/>
              </a:rPr>
              <a:t>0</a:t>
            </a:r>
            <a:r>
              <a:rPr lang="en-US" altLang="zh-CN" sz="2400" b="1">
                <a:solidFill>
                  <a:srgbClr val="0000FF"/>
                </a:solidFill>
                <a:latin typeface="Times New Roman" panose="02020603050405020304" pitchFamily="18" charset="0"/>
              </a:rPr>
              <a:t>×2</a:t>
            </a:r>
            <a:r>
              <a:rPr lang="en-US" altLang="zh-CN" sz="2400" b="1" baseline="30000">
                <a:solidFill>
                  <a:srgbClr val="0000FF"/>
                </a:solidFill>
                <a:latin typeface="Times New Roman" panose="02020603050405020304" pitchFamily="18" charset="0"/>
              </a:rPr>
              <a:t>0</a:t>
            </a:r>
            <a:r>
              <a:rPr lang="en-US" altLang="zh-CN" sz="2400" b="1">
                <a:solidFill>
                  <a:srgbClr val="0000FF"/>
                </a:solidFill>
                <a:latin typeface="Times New Roman" panose="02020603050405020304" pitchFamily="18" charset="0"/>
              </a:rPr>
              <a:t>  </a:t>
            </a:r>
          </a:p>
          <a:p>
            <a:pPr>
              <a:spcBef>
                <a:spcPct val="50000"/>
              </a:spcBef>
            </a:pPr>
            <a:r>
              <a:rPr lang="en-US" altLang="zh-CN" sz="2400" b="1">
                <a:solidFill>
                  <a:srgbClr val="0000FF"/>
                </a:solidFill>
                <a:latin typeface="Times New Roman" panose="02020603050405020304" pitchFamily="18" charset="0"/>
              </a:rPr>
              <a:t>          +K</a:t>
            </a:r>
            <a:r>
              <a:rPr lang="en-US" altLang="zh-CN" sz="2400" b="1" baseline="-30000">
                <a:solidFill>
                  <a:srgbClr val="0000FF"/>
                </a:solidFill>
                <a:latin typeface="Times New Roman" panose="02020603050405020304" pitchFamily="18" charset="0"/>
              </a:rPr>
              <a:t>-1</a:t>
            </a:r>
            <a:r>
              <a:rPr lang="en-US" altLang="zh-CN" sz="2400" b="1">
                <a:solidFill>
                  <a:srgbClr val="0000FF"/>
                </a:solidFill>
                <a:latin typeface="Times New Roman" panose="02020603050405020304" pitchFamily="18" charset="0"/>
              </a:rPr>
              <a:t>×2</a:t>
            </a:r>
            <a:r>
              <a:rPr lang="en-US" altLang="zh-CN" sz="2400" b="1" baseline="30000">
                <a:solidFill>
                  <a:srgbClr val="0000FF"/>
                </a:solidFill>
                <a:latin typeface="Times New Roman" panose="02020603050405020304" pitchFamily="18" charset="0"/>
              </a:rPr>
              <a:t>-1</a:t>
            </a:r>
            <a:r>
              <a:rPr lang="en-US" altLang="zh-CN" sz="2400" b="1">
                <a:solidFill>
                  <a:srgbClr val="0000FF"/>
                </a:solidFill>
                <a:latin typeface="Times New Roman" panose="02020603050405020304" pitchFamily="18" charset="0"/>
              </a:rPr>
              <a:t>+K</a:t>
            </a:r>
            <a:r>
              <a:rPr lang="en-US" altLang="zh-CN" sz="2400" b="1" baseline="-30000">
                <a:solidFill>
                  <a:srgbClr val="0000FF"/>
                </a:solidFill>
                <a:latin typeface="Times New Roman" panose="02020603050405020304" pitchFamily="18" charset="0"/>
              </a:rPr>
              <a:t>-2</a:t>
            </a:r>
            <a:r>
              <a:rPr lang="en-US" altLang="zh-CN" sz="2400" b="1">
                <a:solidFill>
                  <a:srgbClr val="0000FF"/>
                </a:solidFill>
                <a:latin typeface="Times New Roman" panose="02020603050405020304" pitchFamily="18" charset="0"/>
              </a:rPr>
              <a:t>×2</a:t>
            </a:r>
            <a:r>
              <a:rPr lang="en-US" altLang="zh-CN" sz="2400" b="1" baseline="30000">
                <a:solidFill>
                  <a:srgbClr val="0000FF"/>
                </a:solidFill>
                <a:latin typeface="Times New Roman" panose="02020603050405020304" pitchFamily="18" charset="0"/>
              </a:rPr>
              <a:t>-2</a:t>
            </a:r>
            <a:r>
              <a:rPr lang="en-US" altLang="zh-CN" sz="2400" b="1">
                <a:solidFill>
                  <a:srgbClr val="0000FF"/>
                </a:solidFill>
                <a:latin typeface="Times New Roman" panose="02020603050405020304" pitchFamily="18" charset="0"/>
              </a:rPr>
              <a:t>+…+K</a:t>
            </a:r>
            <a:r>
              <a:rPr lang="en-US" altLang="zh-CN" sz="2400" b="1" baseline="-30000">
                <a:solidFill>
                  <a:srgbClr val="0000FF"/>
                </a:solidFill>
                <a:latin typeface="Times New Roman" panose="02020603050405020304" pitchFamily="18" charset="0"/>
              </a:rPr>
              <a:t>-m</a:t>
            </a:r>
            <a:r>
              <a:rPr lang="en-US" altLang="zh-CN" sz="2400" b="1">
                <a:solidFill>
                  <a:srgbClr val="0000FF"/>
                </a:solidFill>
                <a:latin typeface="Times New Roman" panose="02020603050405020304" pitchFamily="18" charset="0"/>
              </a:rPr>
              <a:t>×2</a:t>
            </a:r>
            <a:r>
              <a:rPr lang="en-US" altLang="zh-CN" sz="2400" b="1" baseline="30000">
                <a:solidFill>
                  <a:srgbClr val="0000FF"/>
                </a:solidFill>
                <a:latin typeface="Times New Roman" panose="02020603050405020304" pitchFamily="18" charset="0"/>
              </a:rPr>
              <a:t>-m </a:t>
            </a:r>
            <a:endParaRPr lang="en-US" altLang="zh-CN" b="1">
              <a:solidFill>
                <a:srgbClr val="0000FF"/>
              </a:solidFill>
              <a:latin typeface="Arial" panose="020B0604020202020204" pitchFamily="34" charset="0"/>
            </a:endParaRPr>
          </a:p>
        </p:txBody>
      </p:sp>
      <p:pic>
        <p:nvPicPr>
          <p:cNvPr id="259077" name="图片 259076" descr="arrow34">
            <a:hlinkClick r:id="" action="ppaction://hlinkshowjump?jump=previousslide"/>
          </p:cNvPr>
          <p:cNvPicPr>
            <a:picLocks noChangeAspect="1"/>
          </p:cNvPicPr>
          <p:nvPr/>
        </p:nvPicPr>
        <p:blipFill>
          <a:blip r:embed="rId4"/>
          <a:stretch>
            <a:fillRect/>
          </a:stretch>
        </p:blipFill>
        <p:spPr>
          <a:xfrm>
            <a:off x="7569200" y="6310313"/>
            <a:ext cx="514350" cy="354012"/>
          </a:xfrm>
          <a:prstGeom prst="rect">
            <a:avLst/>
          </a:prstGeom>
          <a:noFill/>
          <a:ln w="9525">
            <a:noFill/>
          </a:ln>
        </p:spPr>
      </p:pic>
      <p:pic>
        <p:nvPicPr>
          <p:cNvPr id="259076" name="图片 259075" descr="arrow35">
            <a:hlinkClick r:id="" action="ppaction://hlinkshowjump?jump=nextslide"/>
          </p:cNvPr>
          <p:cNvPicPr>
            <a:picLocks noChangeAspect="1"/>
          </p:cNvPicPr>
          <p:nvPr/>
        </p:nvPicPr>
        <p:blipFill>
          <a:blip r:embed="rId5"/>
          <a:stretch>
            <a:fillRect/>
          </a:stretch>
        </p:blipFill>
        <p:spPr>
          <a:xfrm>
            <a:off x="8407400" y="6310313"/>
            <a:ext cx="514350" cy="354012"/>
          </a:xfrm>
          <a:prstGeom prst="rect">
            <a:avLst/>
          </a:prstGeom>
          <a:noFill/>
          <a:ln w="9525">
            <a:noFill/>
          </a:ln>
        </p:spPr>
      </p:pic>
      <p:graphicFrame>
        <p:nvGraphicFramePr>
          <p:cNvPr id="319500" name="对象 319499"/>
          <p:cNvGraphicFramePr/>
          <p:nvPr/>
        </p:nvGraphicFramePr>
        <p:xfrm>
          <a:off x="1807228" y="4609751"/>
          <a:ext cx="1397000" cy="947420"/>
        </p:xfrm>
        <a:graphic>
          <a:graphicData uri="http://schemas.openxmlformats.org/presentationml/2006/ole">
            <mc:AlternateContent xmlns:mc="http://schemas.openxmlformats.org/markup-compatibility/2006">
              <mc:Choice xmlns:v="urn:schemas-microsoft-com:vml" Requires="v">
                <p:oleObj spid="_x0000_s4099" r:id="rId6" imgW="622300" imgH="431800" progId="Equation.3">
                  <p:embed/>
                </p:oleObj>
              </mc:Choice>
              <mc:Fallback>
                <p:oleObj r:id="rId6" imgW="622300" imgH="431800" progId="Equation.3">
                  <p:embed/>
                  <p:pic>
                    <p:nvPicPr>
                      <p:cNvPr id="0" name="图片 3078"/>
                      <p:cNvPicPr/>
                      <p:nvPr/>
                    </p:nvPicPr>
                    <p:blipFill>
                      <a:blip r:embed="rId7">
                        <a:lum bright="-91992"/>
                      </a:blip>
                      <a:stretch>
                        <a:fillRect/>
                      </a:stretch>
                    </p:blipFill>
                    <p:spPr>
                      <a:xfrm>
                        <a:off x="1807228" y="4609751"/>
                        <a:ext cx="1397000" cy="94742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59085"/>
                                        </p:tgtEl>
                                        <p:attrNameLst>
                                          <p:attrName>style.visibility</p:attrName>
                                        </p:attrNameLst>
                                      </p:cBhvr>
                                      <p:to>
                                        <p:strVal val="visible"/>
                                      </p:to>
                                    </p:set>
                                    <p:animEffect transition="in" filter="wipe(up)">
                                      <p:cBhvr>
                                        <p:cTn id="7" dur="500"/>
                                        <p:tgtEl>
                                          <p:spTgt spid="259085"/>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59086"/>
                                        </p:tgtEl>
                                        <p:attrNameLst>
                                          <p:attrName>style.visibility</p:attrName>
                                        </p:attrNameLst>
                                      </p:cBhvr>
                                      <p:to>
                                        <p:strVal val="visible"/>
                                      </p:to>
                                    </p:set>
                                    <p:animEffect transition="in" filter="wipe(up)">
                                      <p:cBhvr>
                                        <p:cTn id="12" dur="500"/>
                                        <p:tgtEl>
                                          <p:spTgt spid="25908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59084"/>
                                        </p:tgtEl>
                                        <p:attrNameLst>
                                          <p:attrName>style.visibility</p:attrName>
                                        </p:attrNameLst>
                                      </p:cBhvr>
                                      <p:to>
                                        <p:strVal val="visible"/>
                                      </p:to>
                                    </p:set>
                                    <p:animEffect transition="in" filter="wipe(up)">
                                      <p:cBhvr>
                                        <p:cTn id="17" dur="500"/>
                                        <p:tgtEl>
                                          <p:spTgt spid="25908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9082"/>
                                        </p:tgtEl>
                                        <p:attrNameLst>
                                          <p:attrName>style.visibility</p:attrName>
                                        </p:attrNameLst>
                                      </p:cBhvr>
                                      <p:to>
                                        <p:strVal val="visible"/>
                                      </p:to>
                                    </p:set>
                                    <p:animEffect transition="in" filter="blinds(horizontal)">
                                      <p:cBhvr>
                                        <p:cTn id="22" dur="500"/>
                                        <p:tgtEl>
                                          <p:spTgt spid="25908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19500"/>
                                        </p:tgtEl>
                                        <p:attrNameLst>
                                          <p:attrName>style.visibility</p:attrName>
                                        </p:attrNameLst>
                                      </p:cBhvr>
                                      <p:to>
                                        <p:strVal val="visible"/>
                                      </p:to>
                                    </p:set>
                                    <p:animEffect transition="in" filter="blinds(horizontal)">
                                      <p:cBhvr>
                                        <p:cTn id="27" dur="500"/>
                                        <p:tgtEl>
                                          <p:spTgt spid="31950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59083"/>
                                        </p:tgtEl>
                                        <p:attrNameLst>
                                          <p:attrName>style.visibility</p:attrName>
                                        </p:attrNameLst>
                                      </p:cBhvr>
                                      <p:to>
                                        <p:strVal val="visible"/>
                                      </p:to>
                                    </p:set>
                                    <p:animEffect transition="in" filter="blinds(horizontal)">
                                      <p:cBhvr>
                                        <p:cTn id="32" dur="500"/>
                                        <p:tgtEl>
                                          <p:spTgt spid="259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86" grpId="0"/>
      <p:bldP spid="259085" grpId="0"/>
      <p:bldP spid="259084" grpId="0"/>
      <p:bldP spid="259083" grpId="0"/>
      <p:bldP spid="25908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112" name="矩形 260111"/>
          <p:cNvSpPr/>
          <p:nvPr/>
        </p:nvSpPr>
        <p:spPr>
          <a:xfrm>
            <a:off x="6559550" y="6253163"/>
            <a:ext cx="1905000" cy="457200"/>
          </a:xfrm>
          <a:prstGeom prst="rect">
            <a:avLst/>
          </a:prstGeom>
          <a:noFill/>
          <a:ln w="9525">
            <a:noFill/>
          </a:ln>
        </p:spPr>
        <p:txBody>
          <a:bodyPr lIns="92075" tIns="46037" rIns="92075" bIns="46037" anchor="ctr"/>
          <a:lstStyle/>
          <a:p>
            <a:pPr algn="r"/>
            <a:fld id="{9A0DB2DC-4C9A-4742-B13C-FB6460FD3503}" type="slidenum">
              <a:rPr lang="zh-CN" altLang="en-US" sz="1400" dirty="0">
                <a:latin typeface="Times New Roman" panose="02020603050405020304" pitchFamily="18" charset="0"/>
              </a:rPr>
              <a:t>17</a:t>
            </a:fld>
            <a:r>
              <a:rPr lang="en-US" altLang="zh-CN" sz="1400" dirty="0">
                <a:latin typeface="Times New Roman" panose="02020603050405020304" pitchFamily="18" charset="0"/>
              </a:rPr>
              <a:t> </a:t>
            </a:r>
          </a:p>
        </p:txBody>
      </p:sp>
      <p:sp>
        <p:nvSpPr>
          <p:cNvPr id="260110" name="文本框 260109"/>
          <p:cNvSpPr txBox="1"/>
          <p:nvPr/>
        </p:nvSpPr>
        <p:spPr>
          <a:xfrm>
            <a:off x="539750" y="919163"/>
            <a:ext cx="8077200" cy="1004887"/>
          </a:xfrm>
          <a:prstGeom prst="rect">
            <a:avLst/>
          </a:prstGeom>
          <a:noFill/>
          <a:ln w="9525">
            <a:noFill/>
          </a:ln>
        </p:spPr>
        <p:txBody>
          <a:bodyPr>
            <a:spAutoFit/>
          </a:bodyPr>
          <a:lstStyle/>
          <a:p>
            <a:pPr algn="just">
              <a:spcBef>
                <a:spcPct val="50000"/>
              </a:spcBef>
            </a:pPr>
            <a:r>
              <a:rPr lang="en-US" altLang="zh-CN" sz="2400" dirty="0">
                <a:latin typeface="宋体" panose="02010600030101010101" pitchFamily="2" charset="-122"/>
                <a:cs typeface="Times New Roman" panose="02020603050405020304" pitchFamily="18" charset="0"/>
              </a:rPr>
              <a:t>  </a:t>
            </a:r>
            <a:r>
              <a:rPr lang="zh-CN" altLang="en-US" sz="2400" b="1" dirty="0">
                <a:solidFill>
                  <a:srgbClr val="008000"/>
                </a:solidFill>
                <a:latin typeface="宋体" panose="02010600030101010101" pitchFamily="2" charset="-122"/>
                <a:cs typeface="Times New Roman" panose="02020603050405020304" pitchFamily="18" charset="0"/>
              </a:rPr>
              <a:t>例如，一个二进制数</a:t>
            </a:r>
            <a:r>
              <a:rPr lang="en-US" altLang="zh-CN" sz="2400" b="1" dirty="0">
                <a:solidFill>
                  <a:srgbClr val="008000"/>
                </a:solidFill>
                <a:latin typeface="宋体" panose="02010600030101010101" pitchFamily="2" charset="-122"/>
                <a:cs typeface="Times New Roman" panose="02020603050405020304" pitchFamily="18" charset="0"/>
              </a:rPr>
              <a:t>1011.01</a:t>
            </a:r>
            <a:r>
              <a:rPr lang="zh-CN" altLang="en-US" sz="2400" b="1" dirty="0">
                <a:solidFill>
                  <a:srgbClr val="008000"/>
                </a:solidFill>
                <a:latin typeface="宋体" panose="02010600030101010101" pitchFamily="2" charset="-122"/>
                <a:cs typeface="Times New Roman" panose="02020603050405020304" pitchFamily="18" charset="0"/>
              </a:rPr>
              <a:t>可以表示成</a:t>
            </a:r>
            <a:r>
              <a:rPr lang="en-US" altLang="zh-CN" sz="2400" b="1">
                <a:solidFill>
                  <a:srgbClr val="008000"/>
                </a:solidFill>
                <a:latin typeface="宋体" panose="02010600030101010101" pitchFamily="2" charset="-122"/>
                <a:cs typeface="Times New Roman" panose="02020603050405020304" pitchFamily="18" charset="0"/>
              </a:rPr>
              <a:t>: </a:t>
            </a:r>
            <a:endParaRPr lang="en-US" altLang="zh-CN" sz="2400" b="1">
              <a:solidFill>
                <a:srgbClr val="008000"/>
              </a:solidFill>
              <a:latin typeface="Times New Roman" panose="02020603050405020304" pitchFamily="18" charset="0"/>
            </a:endParaRPr>
          </a:p>
          <a:p>
            <a:pPr algn="just">
              <a:spcBef>
                <a:spcPct val="50000"/>
              </a:spcBef>
            </a:pPr>
            <a:r>
              <a:rPr lang="en-US" altLang="zh-CN" sz="2400">
                <a:latin typeface="宋体" panose="02010600030101010101" pitchFamily="2" charset="-122"/>
              </a:rPr>
              <a:t>  </a:t>
            </a:r>
            <a:r>
              <a:rPr lang="en-US" altLang="zh-CN" sz="2400" b="1">
                <a:solidFill>
                  <a:srgbClr val="0000FF"/>
                </a:solidFill>
                <a:latin typeface="宋体" panose="02010600030101010101" pitchFamily="2" charset="-122"/>
              </a:rPr>
              <a:t>(1011.01)</a:t>
            </a:r>
            <a:r>
              <a:rPr lang="en-US" altLang="zh-CN" sz="2400" b="1" baseline="-30000">
                <a:solidFill>
                  <a:srgbClr val="0000FF"/>
                </a:solidFill>
                <a:latin typeface="宋体" panose="02010600030101010101" pitchFamily="2" charset="-122"/>
              </a:rPr>
              <a:t>2 </a:t>
            </a:r>
            <a:r>
              <a:rPr lang="en-US" altLang="zh-CN" sz="2400" b="1">
                <a:solidFill>
                  <a:srgbClr val="0000FF"/>
                </a:solidFill>
                <a:latin typeface="宋体" panose="02010600030101010101" pitchFamily="2" charset="-122"/>
              </a:rPr>
              <a:t>= 1×2</a:t>
            </a:r>
            <a:r>
              <a:rPr lang="en-US" altLang="zh-CN" sz="2400" b="1" baseline="30000">
                <a:solidFill>
                  <a:srgbClr val="0000FF"/>
                </a:solidFill>
                <a:latin typeface="宋体" panose="02010600030101010101" pitchFamily="2" charset="-122"/>
              </a:rPr>
              <a:t>3</a:t>
            </a:r>
            <a:r>
              <a:rPr lang="en-US" altLang="zh-CN" sz="2400" b="1">
                <a:solidFill>
                  <a:srgbClr val="0000FF"/>
                </a:solidFill>
                <a:latin typeface="宋体" panose="02010600030101010101" pitchFamily="2" charset="-122"/>
              </a:rPr>
              <a:t>+0×2</a:t>
            </a:r>
            <a:r>
              <a:rPr lang="en-US" altLang="zh-CN" sz="2400" b="1" baseline="30000">
                <a:solidFill>
                  <a:srgbClr val="0000FF"/>
                </a:solidFill>
                <a:latin typeface="宋体" panose="02010600030101010101" pitchFamily="2" charset="-122"/>
              </a:rPr>
              <a:t>2</a:t>
            </a:r>
            <a:r>
              <a:rPr lang="en-US" altLang="zh-CN" sz="2400" b="1">
                <a:solidFill>
                  <a:srgbClr val="0000FF"/>
                </a:solidFill>
                <a:latin typeface="宋体" panose="02010600030101010101" pitchFamily="2" charset="-122"/>
              </a:rPr>
              <a:t>+1×2</a:t>
            </a:r>
            <a:r>
              <a:rPr lang="en-US" altLang="zh-CN" sz="2400" b="1" baseline="30000">
                <a:solidFill>
                  <a:srgbClr val="0000FF"/>
                </a:solidFill>
                <a:latin typeface="宋体" panose="02010600030101010101" pitchFamily="2" charset="-122"/>
              </a:rPr>
              <a:t>1</a:t>
            </a:r>
            <a:r>
              <a:rPr lang="en-US" altLang="zh-CN" sz="2400" b="1">
                <a:solidFill>
                  <a:srgbClr val="0000FF"/>
                </a:solidFill>
                <a:latin typeface="宋体" panose="02010600030101010101" pitchFamily="2" charset="-122"/>
              </a:rPr>
              <a:t>+1×2</a:t>
            </a:r>
            <a:r>
              <a:rPr lang="en-US" altLang="zh-CN" sz="2400" b="1" baseline="30000">
                <a:solidFill>
                  <a:srgbClr val="0000FF"/>
                </a:solidFill>
                <a:latin typeface="宋体" panose="02010600030101010101" pitchFamily="2" charset="-122"/>
              </a:rPr>
              <a:t>0</a:t>
            </a:r>
            <a:r>
              <a:rPr lang="en-US" altLang="zh-CN" sz="2400" b="1">
                <a:solidFill>
                  <a:srgbClr val="0000FF"/>
                </a:solidFill>
                <a:latin typeface="宋体" panose="02010600030101010101" pitchFamily="2" charset="-122"/>
              </a:rPr>
              <a:t>+0×2</a:t>
            </a:r>
            <a:r>
              <a:rPr lang="en-US" altLang="zh-CN" sz="2400" b="1" baseline="30000">
                <a:solidFill>
                  <a:srgbClr val="0000FF"/>
                </a:solidFill>
                <a:latin typeface="宋体" panose="02010600030101010101" pitchFamily="2" charset="-122"/>
              </a:rPr>
              <a:t>-1</a:t>
            </a:r>
            <a:r>
              <a:rPr lang="en-US" altLang="zh-CN" sz="2400" b="1">
                <a:solidFill>
                  <a:srgbClr val="0000FF"/>
                </a:solidFill>
                <a:latin typeface="宋体" panose="02010600030101010101" pitchFamily="2" charset="-122"/>
              </a:rPr>
              <a:t>+1×2</a:t>
            </a:r>
            <a:r>
              <a:rPr lang="en-US" altLang="zh-CN" sz="2400" b="1" baseline="30000">
                <a:solidFill>
                  <a:srgbClr val="0000FF"/>
                </a:solidFill>
                <a:latin typeface="宋体" panose="02010600030101010101" pitchFamily="2" charset="-122"/>
              </a:rPr>
              <a:t>-2</a:t>
            </a:r>
            <a:r>
              <a:rPr lang="en-US" altLang="zh-CN" sz="2400">
                <a:latin typeface="Times New Roman" panose="02020603050405020304" pitchFamily="18" charset="0"/>
              </a:rPr>
              <a:t> </a:t>
            </a:r>
            <a:endParaRPr lang="en-US" altLang="zh-CN">
              <a:latin typeface="Arial" panose="020B0604020202020204" pitchFamily="34" charset="0"/>
            </a:endParaRPr>
          </a:p>
        </p:txBody>
      </p:sp>
      <p:grpSp>
        <p:nvGrpSpPr>
          <p:cNvPr id="260102" name="组合 260101"/>
          <p:cNvGrpSpPr/>
          <p:nvPr/>
        </p:nvGrpSpPr>
        <p:grpSpPr>
          <a:xfrm>
            <a:off x="539750" y="2062163"/>
            <a:ext cx="8077200" cy="4114800"/>
            <a:chOff x="336" y="1248"/>
            <a:chExt cx="5088" cy="2592"/>
          </a:xfrm>
        </p:grpSpPr>
        <p:sp>
          <p:nvSpPr>
            <p:cNvPr id="260107" name="文本框 260106"/>
            <p:cNvSpPr txBox="1"/>
            <p:nvPr/>
          </p:nvSpPr>
          <p:spPr>
            <a:xfrm>
              <a:off x="336" y="1248"/>
              <a:ext cx="5088" cy="288"/>
            </a:xfrm>
            <a:prstGeom prst="rect">
              <a:avLst/>
            </a:prstGeom>
            <a:noFill/>
            <a:ln w="9525">
              <a:noFill/>
            </a:ln>
          </p:spPr>
          <p:txBody>
            <a:bodyPr>
              <a:spAutoFit/>
            </a:bodyPr>
            <a:lstStyle/>
            <a:p>
              <a:pPr algn="just">
                <a:spcBef>
                  <a:spcPct val="50000"/>
                </a:spcBef>
              </a:pPr>
              <a:r>
                <a:rPr lang="en-US" altLang="zh-CN" sz="2400" dirty="0">
                  <a:solidFill>
                    <a:schemeClr val="hlink"/>
                  </a:solidFill>
                  <a:latin typeface="宋体" panose="02010600030101010101" pitchFamily="2" charset="-122"/>
                </a:rPr>
                <a:t>    </a:t>
              </a:r>
              <a:r>
                <a:rPr lang="zh-CN" altLang="en-US" sz="2400" b="1" dirty="0">
                  <a:solidFill>
                    <a:srgbClr val="FF3300"/>
                  </a:solidFill>
                  <a:latin typeface="宋体" panose="02010600030101010101" pitchFamily="2" charset="-122"/>
                </a:rPr>
                <a:t>二进制数的运算规则如下：</a:t>
              </a:r>
              <a:r>
                <a:rPr lang="zh-CN" altLang="en-US" sz="2400" dirty="0">
                  <a:solidFill>
                    <a:srgbClr val="FF3300"/>
                  </a:solidFill>
                  <a:latin typeface="Times New Roman" panose="02020603050405020304" pitchFamily="18" charset="0"/>
                </a:rPr>
                <a:t> </a:t>
              </a:r>
              <a:endParaRPr lang="zh-CN" altLang="en-US" dirty="0">
                <a:solidFill>
                  <a:srgbClr val="FF3300"/>
                </a:solidFill>
                <a:latin typeface="Arial" panose="020B0604020202020204" pitchFamily="34" charset="0"/>
              </a:endParaRPr>
            </a:p>
          </p:txBody>
        </p:sp>
        <p:sp>
          <p:nvSpPr>
            <p:cNvPr id="260106" name="文本框 260105"/>
            <p:cNvSpPr txBox="1"/>
            <p:nvPr/>
          </p:nvSpPr>
          <p:spPr>
            <a:xfrm>
              <a:off x="336" y="1584"/>
              <a:ext cx="5088" cy="633"/>
            </a:xfrm>
            <a:prstGeom prst="rect">
              <a:avLst/>
            </a:prstGeom>
            <a:noFill/>
            <a:ln w="9525">
              <a:noFill/>
            </a:ln>
          </p:spPr>
          <p:txBody>
            <a:bodyPr>
              <a:spAutoFit/>
            </a:bodyPr>
            <a:lstStyle/>
            <a:p>
              <a:pPr algn="just">
                <a:spcBef>
                  <a:spcPct val="50000"/>
                </a:spcBef>
              </a:pPr>
              <a:r>
                <a:rPr lang="en-US" altLang="zh-CN" sz="2400" b="1" dirty="0">
                  <a:solidFill>
                    <a:srgbClr val="993366"/>
                  </a:solidFill>
                  <a:latin typeface="宋体" panose="02010600030101010101" pitchFamily="2" charset="-122"/>
                </a:rPr>
                <a:t>    </a:t>
              </a:r>
              <a:r>
                <a:rPr lang="zh-CN" altLang="en-US" sz="2400" b="1" dirty="0">
                  <a:solidFill>
                    <a:srgbClr val="FF3300"/>
                  </a:solidFill>
                  <a:latin typeface="宋体" panose="02010600030101010101" pitchFamily="2" charset="-122"/>
                </a:rPr>
                <a:t>加法规则</a:t>
              </a:r>
              <a:r>
                <a:rPr lang="zh-CN" altLang="en-US" sz="2400" b="1" dirty="0">
                  <a:latin typeface="宋体" panose="02010600030101010101" pitchFamily="2" charset="-122"/>
                </a:rPr>
                <a:t>       </a:t>
              </a:r>
              <a:r>
                <a:rPr lang="en-US" altLang="zh-CN" sz="2400" b="1">
                  <a:solidFill>
                    <a:srgbClr val="0000FF"/>
                  </a:solidFill>
                  <a:latin typeface="宋体" panose="02010600030101010101" pitchFamily="2" charset="-122"/>
                </a:rPr>
                <a:t>0+0=0    0+1=1 </a:t>
              </a:r>
              <a:endParaRPr lang="en-US" altLang="zh-CN" sz="2400" b="1">
                <a:solidFill>
                  <a:srgbClr val="0000FF"/>
                </a:solidFill>
                <a:latin typeface="Times New Roman" panose="02020603050405020304" pitchFamily="18" charset="0"/>
              </a:endParaRPr>
            </a:p>
            <a:p>
              <a:pPr algn="just">
                <a:spcBef>
                  <a:spcPct val="50000"/>
                </a:spcBef>
              </a:pPr>
              <a:r>
                <a:rPr lang="en-US" altLang="zh-CN" sz="2400" b="1" dirty="0">
                  <a:solidFill>
                    <a:srgbClr val="0000FF"/>
                  </a:solidFill>
                  <a:latin typeface="宋体" panose="02010600030101010101" pitchFamily="2" charset="-122"/>
                </a:rPr>
                <a:t>                   1+0=1    1+1=0 (</a:t>
              </a:r>
              <a:r>
                <a:rPr lang="zh-CN" altLang="en-US" sz="2400" b="1" dirty="0">
                  <a:solidFill>
                    <a:srgbClr val="0000FF"/>
                  </a:solidFill>
                  <a:latin typeface="宋体" panose="02010600030101010101" pitchFamily="2" charset="-122"/>
                </a:rPr>
                <a:t>进位为</a:t>
              </a:r>
              <a:r>
                <a:rPr lang="en-US" altLang="zh-CN" sz="2400" b="1">
                  <a:solidFill>
                    <a:srgbClr val="0000FF"/>
                  </a:solidFill>
                  <a:latin typeface="宋体" panose="02010600030101010101" pitchFamily="2" charset="-122"/>
                </a:rPr>
                <a:t>1)</a:t>
              </a:r>
              <a:r>
                <a:rPr lang="en-US" altLang="zh-CN" sz="2400" b="1">
                  <a:solidFill>
                    <a:srgbClr val="0000FF"/>
                  </a:solidFill>
                  <a:latin typeface="Times New Roman" panose="02020603050405020304" pitchFamily="18" charset="0"/>
                </a:rPr>
                <a:t> </a:t>
              </a:r>
              <a:endParaRPr lang="en-US" altLang="zh-CN" b="1">
                <a:solidFill>
                  <a:srgbClr val="0000FF"/>
                </a:solidFill>
                <a:latin typeface="Arial" panose="020B0604020202020204" pitchFamily="34" charset="0"/>
              </a:endParaRPr>
            </a:p>
          </p:txBody>
        </p:sp>
        <p:sp>
          <p:nvSpPr>
            <p:cNvPr id="260105" name="文本框 260104"/>
            <p:cNvSpPr txBox="1"/>
            <p:nvPr/>
          </p:nvSpPr>
          <p:spPr>
            <a:xfrm>
              <a:off x="336" y="2208"/>
              <a:ext cx="5088" cy="633"/>
            </a:xfrm>
            <a:prstGeom prst="rect">
              <a:avLst/>
            </a:prstGeom>
            <a:noFill/>
            <a:ln w="9525">
              <a:noFill/>
            </a:ln>
          </p:spPr>
          <p:txBody>
            <a:bodyPr>
              <a:spAutoFit/>
            </a:bodyPr>
            <a:lstStyle/>
            <a:p>
              <a:pPr algn="just">
                <a:spcBef>
                  <a:spcPct val="50000"/>
                </a:spcBef>
              </a:pPr>
              <a:r>
                <a:rPr lang="en-US" altLang="zh-CN" sz="2400" b="1" dirty="0">
                  <a:solidFill>
                    <a:srgbClr val="FF3300"/>
                  </a:solidFill>
                  <a:latin typeface="宋体" panose="02010600030101010101" pitchFamily="2" charset="-122"/>
                </a:rPr>
                <a:t>    </a:t>
              </a:r>
              <a:r>
                <a:rPr lang="zh-CN" altLang="en-US" sz="2400" b="1" dirty="0">
                  <a:solidFill>
                    <a:srgbClr val="FF3300"/>
                  </a:solidFill>
                  <a:latin typeface="宋体" panose="02010600030101010101" pitchFamily="2" charset="-122"/>
                </a:rPr>
                <a:t>减法规则</a:t>
              </a:r>
              <a:r>
                <a:rPr lang="zh-CN" altLang="en-US" sz="2400" b="1" dirty="0">
                  <a:solidFill>
                    <a:srgbClr val="FF9933"/>
                  </a:solidFill>
                  <a:latin typeface="宋体" panose="02010600030101010101" pitchFamily="2" charset="-122"/>
                </a:rPr>
                <a:t>       </a:t>
              </a:r>
              <a:r>
                <a:rPr lang="en-US" altLang="zh-CN" sz="2400" b="1">
                  <a:solidFill>
                    <a:srgbClr val="0000FF"/>
                  </a:solidFill>
                  <a:latin typeface="宋体" panose="02010600030101010101" pitchFamily="2" charset="-122"/>
                </a:rPr>
                <a:t>0-0=0    1-0=1   </a:t>
              </a:r>
              <a:endParaRPr lang="en-US" altLang="zh-CN" sz="2400">
                <a:solidFill>
                  <a:srgbClr val="0000FF"/>
                </a:solidFill>
                <a:latin typeface="Times New Roman" panose="02020603050405020304" pitchFamily="18" charset="0"/>
              </a:endParaRPr>
            </a:p>
            <a:p>
              <a:pPr algn="just">
                <a:spcBef>
                  <a:spcPct val="50000"/>
                </a:spcBef>
              </a:pPr>
              <a:r>
                <a:rPr lang="en-US" altLang="zh-CN" sz="2400" b="1" dirty="0">
                  <a:solidFill>
                    <a:srgbClr val="0000FF"/>
                  </a:solidFill>
                  <a:latin typeface="宋体" panose="02010600030101010101" pitchFamily="2" charset="-122"/>
                </a:rPr>
                <a:t>                   1-1=0    0-1=1 (</a:t>
              </a:r>
              <a:r>
                <a:rPr lang="zh-CN" altLang="en-US" sz="2400" b="1" dirty="0">
                  <a:solidFill>
                    <a:srgbClr val="0000FF"/>
                  </a:solidFill>
                  <a:latin typeface="宋体" panose="02010600030101010101" pitchFamily="2" charset="-122"/>
                </a:rPr>
                <a:t>借位为</a:t>
              </a:r>
              <a:r>
                <a:rPr lang="en-US" altLang="zh-CN" sz="2400" b="1">
                  <a:solidFill>
                    <a:srgbClr val="0000FF"/>
                  </a:solidFill>
                  <a:latin typeface="宋体" panose="02010600030101010101" pitchFamily="2" charset="-122"/>
                </a:rPr>
                <a:t>1)</a:t>
              </a:r>
              <a:r>
                <a:rPr lang="en-US" altLang="zh-CN" sz="2400">
                  <a:solidFill>
                    <a:srgbClr val="0000FF"/>
                  </a:solidFill>
                  <a:latin typeface="Times New Roman" panose="02020603050405020304" pitchFamily="18" charset="0"/>
                </a:rPr>
                <a:t> </a:t>
              </a:r>
              <a:endParaRPr lang="en-US" altLang="zh-CN">
                <a:solidFill>
                  <a:srgbClr val="0000FF"/>
                </a:solidFill>
                <a:latin typeface="Arial" panose="020B0604020202020204" pitchFamily="34" charset="0"/>
              </a:endParaRPr>
            </a:p>
          </p:txBody>
        </p:sp>
        <p:sp>
          <p:nvSpPr>
            <p:cNvPr id="260104" name="文本框 260103"/>
            <p:cNvSpPr txBox="1"/>
            <p:nvPr/>
          </p:nvSpPr>
          <p:spPr>
            <a:xfrm>
              <a:off x="336" y="2871"/>
              <a:ext cx="5088" cy="633"/>
            </a:xfrm>
            <a:prstGeom prst="rect">
              <a:avLst/>
            </a:prstGeom>
            <a:noFill/>
            <a:ln w="9525">
              <a:noFill/>
            </a:ln>
          </p:spPr>
          <p:txBody>
            <a:bodyPr>
              <a:spAutoFit/>
            </a:bodyPr>
            <a:lstStyle/>
            <a:p>
              <a:pPr algn="just">
                <a:spcBef>
                  <a:spcPct val="50000"/>
                </a:spcBef>
              </a:pPr>
              <a:r>
                <a:rPr lang="en-US" altLang="zh-CN" sz="2400" b="1" dirty="0">
                  <a:solidFill>
                    <a:srgbClr val="993366"/>
                  </a:solidFill>
                  <a:latin typeface="宋体" panose="02010600030101010101" pitchFamily="2" charset="-122"/>
                  <a:cs typeface="Times New Roman" panose="02020603050405020304" pitchFamily="18" charset="0"/>
                </a:rPr>
                <a:t>    </a:t>
              </a:r>
              <a:r>
                <a:rPr lang="zh-CN" altLang="en-US" sz="2400" b="1" dirty="0">
                  <a:solidFill>
                    <a:srgbClr val="FF3300"/>
                  </a:solidFill>
                  <a:latin typeface="宋体" panose="02010600030101010101" pitchFamily="2" charset="-122"/>
                  <a:cs typeface="Times New Roman" panose="02020603050405020304" pitchFamily="18" charset="0"/>
                </a:rPr>
                <a:t>乘法规则</a:t>
              </a:r>
              <a:r>
                <a:rPr lang="zh-CN" altLang="en-US" sz="2400" b="1" dirty="0">
                  <a:solidFill>
                    <a:srgbClr val="FF9933"/>
                  </a:solidFill>
                  <a:latin typeface="宋体" panose="02010600030101010101" pitchFamily="2" charset="-122"/>
                  <a:cs typeface="Times New Roman" panose="02020603050405020304" pitchFamily="18" charset="0"/>
                </a:rPr>
                <a:t>       </a:t>
              </a:r>
              <a:r>
                <a:rPr lang="en-US" altLang="zh-CN" sz="2400" b="1">
                  <a:solidFill>
                    <a:srgbClr val="0000FF"/>
                  </a:solidFill>
                  <a:latin typeface="宋体" panose="02010600030101010101" pitchFamily="2" charset="-122"/>
                  <a:cs typeface="Times New Roman" panose="02020603050405020304" pitchFamily="18" charset="0"/>
                </a:rPr>
                <a:t>0×0=0   0×1=0 </a:t>
              </a:r>
              <a:endParaRPr lang="en-US" altLang="zh-CN" sz="2400">
                <a:solidFill>
                  <a:srgbClr val="0000FF"/>
                </a:solidFill>
                <a:latin typeface="Times New Roman" panose="02020603050405020304" pitchFamily="18" charset="0"/>
              </a:endParaRPr>
            </a:p>
            <a:p>
              <a:pPr algn="just">
                <a:spcBef>
                  <a:spcPct val="50000"/>
                </a:spcBef>
              </a:pPr>
              <a:r>
                <a:rPr lang="en-US" altLang="zh-CN" sz="2400" b="1">
                  <a:solidFill>
                    <a:srgbClr val="0000FF"/>
                  </a:solidFill>
                  <a:latin typeface="宋体" panose="02010600030101010101" pitchFamily="2" charset="-122"/>
                  <a:cs typeface="Times New Roman" panose="02020603050405020304" pitchFamily="18" charset="0"/>
                </a:rPr>
                <a:t>                   1×0=0   1×1=1 </a:t>
              </a:r>
              <a:endParaRPr lang="en-US" altLang="zh-CN">
                <a:solidFill>
                  <a:srgbClr val="0000FF"/>
                </a:solidFill>
                <a:latin typeface="Arial" panose="020B0604020202020204" pitchFamily="34" charset="0"/>
              </a:endParaRPr>
            </a:p>
          </p:txBody>
        </p:sp>
        <p:sp>
          <p:nvSpPr>
            <p:cNvPr id="260103" name="文本框 260102"/>
            <p:cNvSpPr txBox="1"/>
            <p:nvPr/>
          </p:nvSpPr>
          <p:spPr>
            <a:xfrm>
              <a:off x="336" y="3552"/>
              <a:ext cx="5088" cy="288"/>
            </a:xfrm>
            <a:prstGeom prst="rect">
              <a:avLst/>
            </a:prstGeom>
            <a:noFill/>
            <a:ln w="9525">
              <a:noFill/>
            </a:ln>
          </p:spPr>
          <p:txBody>
            <a:bodyPr>
              <a:spAutoFit/>
            </a:bodyPr>
            <a:lstStyle/>
            <a:p>
              <a:pPr algn="just">
                <a:spcBef>
                  <a:spcPct val="50000"/>
                </a:spcBef>
              </a:pPr>
              <a:r>
                <a:rPr lang="en-US" altLang="zh-CN" sz="2400" b="1" dirty="0">
                  <a:solidFill>
                    <a:srgbClr val="993366"/>
                  </a:solidFill>
                  <a:latin typeface="宋体" panose="02010600030101010101" pitchFamily="2" charset="-122"/>
                  <a:cs typeface="Times New Roman" panose="02020603050405020304" pitchFamily="18" charset="0"/>
                </a:rPr>
                <a:t>    </a:t>
              </a:r>
              <a:r>
                <a:rPr lang="zh-CN" altLang="en-US" sz="2400" b="1" dirty="0">
                  <a:solidFill>
                    <a:srgbClr val="FF3300"/>
                  </a:solidFill>
                  <a:latin typeface="宋体" panose="02010600030101010101" pitchFamily="2" charset="-122"/>
                  <a:cs typeface="Times New Roman" panose="02020603050405020304" pitchFamily="18" charset="0"/>
                </a:rPr>
                <a:t>除法规则</a:t>
              </a:r>
              <a:r>
                <a:rPr lang="zh-CN" altLang="en-US" sz="2400" b="1" dirty="0">
                  <a:solidFill>
                    <a:srgbClr val="FF9933"/>
                  </a:solidFill>
                  <a:latin typeface="宋体" panose="02010600030101010101" pitchFamily="2" charset="-122"/>
                  <a:cs typeface="Times New Roman" panose="02020603050405020304" pitchFamily="18" charset="0"/>
                </a:rPr>
                <a:t>       </a:t>
              </a:r>
              <a:r>
                <a:rPr lang="en-US" altLang="zh-CN" sz="2400" b="1">
                  <a:solidFill>
                    <a:srgbClr val="0000FF"/>
                  </a:solidFill>
                  <a:latin typeface="宋体" panose="02010600030101010101" pitchFamily="2" charset="-122"/>
                  <a:cs typeface="Times New Roman" panose="02020603050405020304" pitchFamily="18" charset="0"/>
                </a:rPr>
                <a:t>0÷1=0   1÷1=1</a:t>
              </a:r>
              <a:r>
                <a:rPr lang="en-US" altLang="zh-CN" sz="2400" b="1">
                  <a:solidFill>
                    <a:srgbClr val="0000FF"/>
                  </a:solidFill>
                  <a:latin typeface="宋体" panose="02010600030101010101" pitchFamily="2" charset="-122"/>
                </a:rPr>
                <a:t> </a:t>
              </a:r>
              <a:endParaRPr lang="en-US" altLang="zh-CN">
                <a:solidFill>
                  <a:srgbClr val="0000FF"/>
                </a:solidFill>
                <a:latin typeface="Arial" panose="020B0604020202020204" pitchFamily="34" charset="0"/>
              </a:endParaRPr>
            </a:p>
          </p:txBody>
        </p:sp>
      </p:grpSp>
      <p:pic>
        <p:nvPicPr>
          <p:cNvPr id="260101" name="图片 260100" descr="arrow34">
            <a:hlinkClick r:id="" action="ppaction://hlinkshowjump?jump=previousslide"/>
          </p:cNvPr>
          <p:cNvPicPr>
            <a:picLocks noChangeAspect="1"/>
          </p:cNvPicPr>
          <p:nvPr/>
        </p:nvPicPr>
        <p:blipFill>
          <a:blip r:embed="rId3"/>
          <a:stretch>
            <a:fillRect/>
          </a:stretch>
        </p:blipFill>
        <p:spPr>
          <a:xfrm>
            <a:off x="7569200" y="6310313"/>
            <a:ext cx="514350" cy="354012"/>
          </a:xfrm>
          <a:prstGeom prst="rect">
            <a:avLst/>
          </a:prstGeom>
          <a:noFill/>
          <a:ln w="9525">
            <a:noFill/>
          </a:ln>
        </p:spPr>
      </p:pic>
      <p:pic>
        <p:nvPicPr>
          <p:cNvPr id="260100" name="图片 260099" descr="arrow35">
            <a:hlinkClick r:id="" action="ppaction://hlinkshowjump?jump=nextslide"/>
          </p:cNvPr>
          <p:cNvPicPr>
            <a:picLocks noChangeAspect="1"/>
          </p:cNvPicPr>
          <p:nvPr/>
        </p:nvPicPr>
        <p:blipFill>
          <a:blip r:embed="rId4"/>
          <a:stretch>
            <a:fillRect/>
          </a:stretch>
        </p:blipFill>
        <p:spPr>
          <a:xfrm>
            <a:off x="8407400" y="6310313"/>
            <a:ext cx="514350" cy="3540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260110"/>
                                        </p:tgtEl>
                                        <p:attrNameLst>
                                          <p:attrName>style.visibility</p:attrName>
                                        </p:attrNameLst>
                                      </p:cBhvr>
                                      <p:to>
                                        <p:strVal val="visible"/>
                                      </p:to>
                                    </p:set>
                                    <p:anim calcmode="lin" valueType="num">
                                      <p:cBhvr>
                                        <p:cTn id="7" dur="500" fill="hold"/>
                                        <p:tgtEl>
                                          <p:spTgt spid="260110"/>
                                        </p:tgtEl>
                                        <p:attrNameLst>
                                          <p:attrName>ppt_x</p:attrName>
                                        </p:attrNameLst>
                                      </p:cBhvr>
                                      <p:tavLst>
                                        <p:tav tm="0">
                                          <p:val>
                                            <p:strVal val="#ppt_x"/>
                                          </p:val>
                                        </p:tav>
                                        <p:tav tm="100000">
                                          <p:val>
                                            <p:strVal val="#ppt_x"/>
                                          </p:val>
                                        </p:tav>
                                      </p:tavLst>
                                    </p:anim>
                                    <p:anim calcmode="lin" valueType="num">
                                      <p:cBhvr>
                                        <p:cTn id="8" dur="500" fill="hold"/>
                                        <p:tgtEl>
                                          <p:spTgt spid="260110"/>
                                        </p:tgtEl>
                                        <p:attrNameLst>
                                          <p:attrName>ppt_y</p:attrName>
                                        </p:attrNameLst>
                                      </p:cBhvr>
                                      <p:tavLst>
                                        <p:tav tm="0">
                                          <p:val>
                                            <p:strVal val="#ppt_y-#ppt_h/2"/>
                                          </p:val>
                                        </p:tav>
                                        <p:tav tm="100000">
                                          <p:val>
                                            <p:strVal val="#ppt_y"/>
                                          </p:val>
                                        </p:tav>
                                      </p:tavLst>
                                    </p:anim>
                                    <p:anim calcmode="lin" valueType="num">
                                      <p:cBhvr>
                                        <p:cTn id="9" dur="500" fill="hold"/>
                                        <p:tgtEl>
                                          <p:spTgt spid="260110"/>
                                        </p:tgtEl>
                                        <p:attrNameLst>
                                          <p:attrName>ppt_w</p:attrName>
                                        </p:attrNameLst>
                                      </p:cBhvr>
                                      <p:tavLst>
                                        <p:tav tm="0">
                                          <p:val>
                                            <p:strVal val="#ppt_w"/>
                                          </p:val>
                                        </p:tav>
                                        <p:tav tm="100000">
                                          <p:val>
                                            <p:strVal val="#ppt_w"/>
                                          </p:val>
                                        </p:tav>
                                      </p:tavLst>
                                    </p:anim>
                                    <p:anim calcmode="lin" valueType="num">
                                      <p:cBhvr>
                                        <p:cTn id="10" dur="500" fill="hold"/>
                                        <p:tgtEl>
                                          <p:spTgt spid="26011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11" fill="hold">
                      <p:stCondLst>
                        <p:cond delay="indefinite"/>
                      </p:stCondLst>
                      <p:childTnLst>
                        <p:par>
                          <p:cTn id="12" fill="hold">
                            <p:stCondLst>
                              <p:cond delay="0"/>
                            </p:stCondLst>
                            <p:childTnLst>
                              <p:par>
                                <p:cTn id="13" presetID="17" presetClass="entr" presetSubtype="1" fill="hold" nodeType="clickEffect">
                                  <p:stCondLst>
                                    <p:cond delay="0"/>
                                  </p:stCondLst>
                                  <p:childTnLst>
                                    <p:set>
                                      <p:cBhvr>
                                        <p:cTn id="14" dur="1" fill="hold">
                                          <p:stCondLst>
                                            <p:cond delay="0"/>
                                          </p:stCondLst>
                                        </p:cTn>
                                        <p:tgtEl>
                                          <p:spTgt spid="260102"/>
                                        </p:tgtEl>
                                        <p:attrNameLst>
                                          <p:attrName>style.visibility</p:attrName>
                                        </p:attrNameLst>
                                      </p:cBhvr>
                                      <p:to>
                                        <p:strVal val="visible"/>
                                      </p:to>
                                    </p:set>
                                    <p:anim calcmode="lin" valueType="num">
                                      <p:cBhvr>
                                        <p:cTn id="15" dur="500" fill="hold"/>
                                        <p:tgtEl>
                                          <p:spTgt spid="260102"/>
                                        </p:tgtEl>
                                        <p:attrNameLst>
                                          <p:attrName>ppt_x</p:attrName>
                                        </p:attrNameLst>
                                      </p:cBhvr>
                                      <p:tavLst>
                                        <p:tav tm="0">
                                          <p:val>
                                            <p:strVal val="#ppt_x"/>
                                          </p:val>
                                        </p:tav>
                                        <p:tav tm="100000">
                                          <p:val>
                                            <p:strVal val="#ppt_x"/>
                                          </p:val>
                                        </p:tav>
                                      </p:tavLst>
                                    </p:anim>
                                    <p:anim calcmode="lin" valueType="num">
                                      <p:cBhvr>
                                        <p:cTn id="16" dur="500" fill="hold"/>
                                        <p:tgtEl>
                                          <p:spTgt spid="260102"/>
                                        </p:tgtEl>
                                        <p:attrNameLst>
                                          <p:attrName>ppt_y</p:attrName>
                                        </p:attrNameLst>
                                      </p:cBhvr>
                                      <p:tavLst>
                                        <p:tav tm="0">
                                          <p:val>
                                            <p:strVal val="#ppt_y-#ppt_h/2"/>
                                          </p:val>
                                        </p:tav>
                                        <p:tav tm="100000">
                                          <p:val>
                                            <p:strVal val="#ppt_y"/>
                                          </p:val>
                                        </p:tav>
                                      </p:tavLst>
                                    </p:anim>
                                    <p:anim calcmode="lin" valueType="num">
                                      <p:cBhvr>
                                        <p:cTn id="17" dur="500" fill="hold"/>
                                        <p:tgtEl>
                                          <p:spTgt spid="260102"/>
                                        </p:tgtEl>
                                        <p:attrNameLst>
                                          <p:attrName>ppt_w</p:attrName>
                                        </p:attrNameLst>
                                      </p:cBhvr>
                                      <p:tavLst>
                                        <p:tav tm="0">
                                          <p:val>
                                            <p:strVal val="#ppt_w"/>
                                          </p:val>
                                        </p:tav>
                                        <p:tav tm="100000">
                                          <p:val>
                                            <p:strVal val="#ppt_w"/>
                                          </p:val>
                                        </p:tav>
                                      </p:tavLst>
                                    </p:anim>
                                    <p:anim calcmode="lin" valueType="num">
                                      <p:cBhvr>
                                        <p:cTn id="18" dur="500" fill="hold"/>
                                        <p:tgtEl>
                                          <p:spTgt spid="26010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44" name="矩形 261143"/>
          <p:cNvSpPr/>
          <p:nvPr/>
        </p:nvSpPr>
        <p:spPr>
          <a:xfrm>
            <a:off x="6564313" y="6259513"/>
            <a:ext cx="1905000" cy="457200"/>
          </a:xfrm>
          <a:prstGeom prst="rect">
            <a:avLst/>
          </a:prstGeom>
          <a:noFill/>
          <a:ln w="9525">
            <a:noFill/>
          </a:ln>
        </p:spPr>
        <p:txBody>
          <a:bodyPr lIns="92075" tIns="46037" rIns="92075" bIns="46037" anchor="ctr"/>
          <a:lstStyle/>
          <a:p>
            <a:pPr algn="r"/>
            <a:fld id="{9A0DB2DC-4C9A-4742-B13C-FB6460FD3503}" type="slidenum">
              <a:rPr lang="zh-CN" altLang="en-US" sz="1400" dirty="0">
                <a:latin typeface="Times New Roman" panose="02020603050405020304" pitchFamily="18" charset="0"/>
              </a:rPr>
              <a:t>18</a:t>
            </a:fld>
            <a:r>
              <a:rPr lang="en-US" altLang="zh-CN" sz="1400" dirty="0">
                <a:latin typeface="Times New Roman" panose="02020603050405020304" pitchFamily="18" charset="0"/>
              </a:rPr>
              <a:t> </a:t>
            </a:r>
          </a:p>
        </p:txBody>
      </p:sp>
      <p:sp>
        <p:nvSpPr>
          <p:cNvPr id="261146" name="直接连接符 261145"/>
          <p:cNvSpPr/>
          <p:nvPr/>
        </p:nvSpPr>
        <p:spPr>
          <a:xfrm>
            <a:off x="620713" y="1763713"/>
            <a:ext cx="2286000" cy="0"/>
          </a:xfrm>
          <a:prstGeom prst="line">
            <a:avLst/>
          </a:prstGeom>
          <a:ln w="9525">
            <a:noFill/>
          </a:ln>
        </p:spPr>
      </p:sp>
      <p:sp>
        <p:nvSpPr>
          <p:cNvPr id="261147" name="文本框 261146"/>
          <p:cNvSpPr txBox="1"/>
          <p:nvPr/>
        </p:nvSpPr>
        <p:spPr>
          <a:xfrm>
            <a:off x="544513" y="849313"/>
            <a:ext cx="8077200" cy="822325"/>
          </a:xfrm>
          <a:prstGeom prst="rect">
            <a:avLst/>
          </a:prstGeom>
          <a:noFill/>
          <a:ln w="9525">
            <a:noFill/>
          </a:ln>
        </p:spPr>
        <p:txBody>
          <a:bodyPr>
            <a:spAutoFit/>
          </a:bodyPr>
          <a:lstStyle/>
          <a:p>
            <a:pPr algn="just">
              <a:spcBef>
                <a:spcPct val="50000"/>
              </a:spcBef>
            </a:pPr>
            <a:r>
              <a:rPr lang="en-US" altLang="zh-CN" sz="2400" b="1" dirty="0">
                <a:solidFill>
                  <a:srgbClr val="993366"/>
                </a:solidFill>
                <a:latin typeface="宋体" panose="02010600030101010101" pitchFamily="2" charset="-122"/>
                <a:cs typeface="Times New Roman" panose="02020603050405020304" pitchFamily="18" charset="0"/>
              </a:rPr>
              <a:t>    </a:t>
            </a:r>
            <a:r>
              <a:rPr lang="zh-CN" altLang="en-US" sz="2400" b="1" dirty="0">
                <a:solidFill>
                  <a:srgbClr val="FF3300"/>
                </a:solidFill>
                <a:latin typeface="宋体" panose="02010600030101010101" pitchFamily="2" charset="-122"/>
                <a:cs typeface="Times New Roman" panose="02020603050405020304" pitchFamily="18" charset="0"/>
              </a:rPr>
              <a:t>例如：</a:t>
            </a:r>
            <a:r>
              <a:rPr lang="zh-CN" altLang="en-US" sz="2400" b="1" dirty="0">
                <a:solidFill>
                  <a:srgbClr val="0000FF"/>
                </a:solidFill>
                <a:latin typeface="宋体" panose="02010600030101010101" pitchFamily="2" charset="-122"/>
                <a:cs typeface="Times New Roman" panose="02020603050405020304" pitchFamily="18" charset="0"/>
              </a:rPr>
              <a:t>二进制数</a:t>
            </a:r>
            <a:r>
              <a:rPr lang="en-US" altLang="zh-CN" sz="2400" b="1" dirty="0">
                <a:solidFill>
                  <a:srgbClr val="0000FF"/>
                </a:solidFill>
                <a:latin typeface="宋体" panose="02010600030101010101" pitchFamily="2" charset="-122"/>
                <a:cs typeface="Times New Roman" panose="02020603050405020304" pitchFamily="18" charset="0"/>
              </a:rPr>
              <a:t>A=11001</a:t>
            </a:r>
            <a:r>
              <a:rPr lang="zh-CN" altLang="en-US" sz="2400" b="1" dirty="0">
                <a:solidFill>
                  <a:srgbClr val="0000FF"/>
                </a:solidFill>
                <a:latin typeface="宋体" panose="02010600030101010101" pitchFamily="2" charset="-122"/>
                <a:cs typeface="Times New Roman" panose="02020603050405020304" pitchFamily="18" charset="0"/>
              </a:rPr>
              <a:t>，</a:t>
            </a:r>
            <a:r>
              <a:rPr lang="en-US" altLang="zh-CN" sz="2400" b="1" dirty="0">
                <a:solidFill>
                  <a:srgbClr val="0000FF"/>
                </a:solidFill>
                <a:latin typeface="宋体" panose="02010600030101010101" pitchFamily="2" charset="-122"/>
                <a:cs typeface="Times New Roman" panose="02020603050405020304" pitchFamily="18" charset="0"/>
              </a:rPr>
              <a:t>B=101</a:t>
            </a:r>
            <a:r>
              <a:rPr lang="zh-CN" altLang="en-US" sz="2400" b="1" dirty="0">
                <a:solidFill>
                  <a:srgbClr val="0000FF"/>
                </a:solidFill>
                <a:latin typeface="宋体" panose="02010600030101010101" pitchFamily="2" charset="-122"/>
                <a:cs typeface="Times New Roman" panose="02020603050405020304" pitchFamily="18" charset="0"/>
              </a:rPr>
              <a:t>，则</a:t>
            </a:r>
            <a:r>
              <a:rPr lang="en-US" altLang="zh-CN" sz="2400" b="1" dirty="0">
                <a:solidFill>
                  <a:srgbClr val="0000FF"/>
                </a:solidFill>
                <a:latin typeface="宋体" panose="02010600030101010101" pitchFamily="2" charset="-122"/>
                <a:cs typeface="Times New Roman" panose="02020603050405020304" pitchFamily="18" charset="0"/>
              </a:rPr>
              <a:t>A+B</a:t>
            </a:r>
            <a:r>
              <a:rPr lang="zh-CN" altLang="en-US" sz="2400" b="1" dirty="0">
                <a:solidFill>
                  <a:srgbClr val="0000FF"/>
                </a:solidFill>
                <a:latin typeface="宋体" panose="02010600030101010101" pitchFamily="2" charset="-122"/>
                <a:cs typeface="Times New Roman" panose="02020603050405020304" pitchFamily="18" charset="0"/>
              </a:rPr>
              <a:t>、</a:t>
            </a:r>
            <a:r>
              <a:rPr lang="en-US" altLang="zh-CN" sz="2400" b="1" dirty="0">
                <a:solidFill>
                  <a:srgbClr val="0000FF"/>
                </a:solidFill>
                <a:latin typeface="宋体" panose="02010600030101010101" pitchFamily="2" charset="-122"/>
                <a:cs typeface="Times New Roman" panose="02020603050405020304" pitchFamily="18" charset="0"/>
              </a:rPr>
              <a:t>A-B</a:t>
            </a:r>
            <a:r>
              <a:rPr lang="zh-CN" altLang="en-US" sz="2400" b="1" dirty="0">
                <a:solidFill>
                  <a:srgbClr val="0000FF"/>
                </a:solidFill>
                <a:latin typeface="宋体" panose="02010600030101010101" pitchFamily="2" charset="-122"/>
                <a:cs typeface="Times New Roman" panose="02020603050405020304" pitchFamily="18" charset="0"/>
              </a:rPr>
              <a:t>、</a:t>
            </a:r>
            <a:r>
              <a:rPr lang="en-US" altLang="zh-CN" sz="2400" b="1" dirty="0">
                <a:solidFill>
                  <a:srgbClr val="0000FF"/>
                </a:solidFill>
                <a:latin typeface="宋体" panose="02010600030101010101" pitchFamily="2" charset="-122"/>
                <a:cs typeface="Times New Roman" panose="02020603050405020304" pitchFamily="18" charset="0"/>
              </a:rPr>
              <a:t>A×B</a:t>
            </a:r>
            <a:r>
              <a:rPr lang="zh-CN" altLang="en-US" sz="2400" b="1" dirty="0">
                <a:solidFill>
                  <a:srgbClr val="0000FF"/>
                </a:solidFill>
                <a:latin typeface="宋体" panose="02010600030101010101" pitchFamily="2" charset="-122"/>
                <a:cs typeface="Times New Roman" panose="02020603050405020304" pitchFamily="18" charset="0"/>
              </a:rPr>
              <a:t>、</a:t>
            </a:r>
            <a:r>
              <a:rPr lang="en-US" altLang="zh-CN" sz="2400" b="1" dirty="0">
                <a:solidFill>
                  <a:srgbClr val="0000FF"/>
                </a:solidFill>
                <a:latin typeface="宋体" panose="02010600030101010101" pitchFamily="2" charset="-122"/>
                <a:cs typeface="Times New Roman" panose="02020603050405020304" pitchFamily="18" charset="0"/>
              </a:rPr>
              <a:t>A÷B</a:t>
            </a:r>
            <a:r>
              <a:rPr lang="zh-CN" altLang="en-US" sz="2400" b="1" dirty="0">
                <a:solidFill>
                  <a:srgbClr val="0000FF"/>
                </a:solidFill>
                <a:latin typeface="宋体" panose="02010600030101010101" pitchFamily="2" charset="-122"/>
                <a:cs typeface="Times New Roman" panose="02020603050405020304" pitchFamily="18" charset="0"/>
              </a:rPr>
              <a:t>的运算为 </a:t>
            </a:r>
            <a:endParaRPr lang="zh-CN" altLang="en-US" b="1" dirty="0">
              <a:solidFill>
                <a:srgbClr val="0000FF"/>
              </a:solidFill>
              <a:latin typeface="Arial" panose="020B0604020202020204" pitchFamily="34" charset="0"/>
            </a:endParaRPr>
          </a:p>
        </p:txBody>
      </p:sp>
      <p:grpSp>
        <p:nvGrpSpPr>
          <p:cNvPr id="261148" name="组合 261147"/>
          <p:cNvGrpSpPr/>
          <p:nvPr/>
        </p:nvGrpSpPr>
        <p:grpSpPr>
          <a:xfrm>
            <a:off x="1154113" y="1763713"/>
            <a:ext cx="2757487" cy="1508125"/>
            <a:chOff x="720" y="1008"/>
            <a:chExt cx="1737" cy="950"/>
          </a:xfrm>
        </p:grpSpPr>
        <p:sp>
          <p:nvSpPr>
            <p:cNvPr id="261149" name="直接连接符 261148"/>
            <p:cNvSpPr/>
            <p:nvPr/>
          </p:nvSpPr>
          <p:spPr>
            <a:xfrm>
              <a:off x="873" y="1622"/>
              <a:ext cx="1536" cy="0"/>
            </a:xfrm>
            <a:prstGeom prst="line">
              <a:avLst/>
            </a:prstGeom>
            <a:ln w="9525" cap="flat" cmpd="sng">
              <a:solidFill>
                <a:srgbClr val="000000"/>
              </a:solidFill>
              <a:prstDash val="solid"/>
              <a:headEnd type="none" w="med" len="med"/>
              <a:tailEnd type="none" w="med" len="med"/>
            </a:ln>
          </p:spPr>
        </p:sp>
        <p:sp>
          <p:nvSpPr>
            <p:cNvPr id="261150" name="文本框 261149"/>
            <p:cNvSpPr txBox="1"/>
            <p:nvPr/>
          </p:nvSpPr>
          <p:spPr>
            <a:xfrm>
              <a:off x="1017" y="1008"/>
              <a:ext cx="1440" cy="288"/>
            </a:xfrm>
            <a:prstGeom prst="rect">
              <a:avLst/>
            </a:prstGeom>
            <a:noFill/>
            <a:ln w="9525">
              <a:noFill/>
            </a:ln>
          </p:spPr>
          <p:txBody>
            <a:bodyPr>
              <a:spAutoFit/>
            </a:bodyPr>
            <a:lstStyle/>
            <a:p>
              <a:pPr algn="just">
                <a:spcBef>
                  <a:spcPct val="50000"/>
                </a:spcBef>
              </a:pPr>
              <a:r>
                <a:rPr lang="en-US" altLang="zh-CN" sz="2400" b="1">
                  <a:solidFill>
                    <a:srgbClr val="008000"/>
                  </a:solidFill>
                  <a:latin typeface="宋体" panose="02010600030101010101" pitchFamily="2" charset="-122"/>
                  <a:cs typeface="Times New Roman" panose="02020603050405020304" pitchFamily="18" charset="0"/>
                </a:rPr>
                <a:t>1  1  0  0  1</a:t>
              </a:r>
              <a:endParaRPr lang="en-US" altLang="zh-CN" b="1">
                <a:solidFill>
                  <a:srgbClr val="008000"/>
                </a:solidFill>
                <a:latin typeface="Arial" panose="020B0604020202020204" pitchFamily="34" charset="0"/>
              </a:endParaRPr>
            </a:p>
          </p:txBody>
        </p:sp>
        <p:sp>
          <p:nvSpPr>
            <p:cNvPr id="261151" name="文本框 261150"/>
            <p:cNvSpPr txBox="1"/>
            <p:nvPr/>
          </p:nvSpPr>
          <p:spPr>
            <a:xfrm>
              <a:off x="720" y="1286"/>
              <a:ext cx="1728" cy="288"/>
            </a:xfrm>
            <a:prstGeom prst="rect">
              <a:avLst/>
            </a:prstGeom>
            <a:noFill/>
            <a:ln w="9525">
              <a:noFill/>
            </a:ln>
          </p:spPr>
          <p:txBody>
            <a:bodyPr>
              <a:spAutoFit/>
            </a:bodyPr>
            <a:lstStyle/>
            <a:p>
              <a:pPr algn="just">
                <a:spcBef>
                  <a:spcPct val="50000"/>
                </a:spcBef>
              </a:pPr>
              <a:r>
                <a:rPr lang="en-US" altLang="zh-CN" sz="2400" b="1">
                  <a:solidFill>
                    <a:srgbClr val="FF3300"/>
                  </a:solidFill>
                  <a:latin typeface="宋体" panose="02010600030101010101" pitchFamily="2" charset="-122"/>
                  <a:cs typeface="Times New Roman" panose="02020603050405020304" pitchFamily="18" charset="0"/>
                </a:rPr>
                <a:t>+</a:t>
              </a:r>
              <a:r>
                <a:rPr lang="en-US" altLang="zh-CN" sz="2400" b="1">
                  <a:solidFill>
                    <a:schemeClr val="accent1"/>
                  </a:solidFill>
                  <a:latin typeface="宋体" panose="02010600030101010101" pitchFamily="2" charset="-122"/>
                  <a:cs typeface="Times New Roman" panose="02020603050405020304" pitchFamily="18" charset="0"/>
                </a:rPr>
                <a:t>        </a:t>
              </a:r>
              <a:r>
                <a:rPr lang="en-US" altLang="zh-CN" sz="2400" b="1">
                  <a:solidFill>
                    <a:srgbClr val="008000"/>
                  </a:solidFill>
                  <a:latin typeface="宋体" panose="02010600030101010101" pitchFamily="2" charset="-122"/>
                  <a:cs typeface="Times New Roman" panose="02020603050405020304" pitchFamily="18" charset="0"/>
                </a:rPr>
                <a:t>1  0  1</a:t>
              </a:r>
              <a:endParaRPr lang="en-US" altLang="zh-CN">
                <a:solidFill>
                  <a:srgbClr val="008000"/>
                </a:solidFill>
                <a:latin typeface="Arial" panose="020B0604020202020204" pitchFamily="34" charset="0"/>
              </a:endParaRPr>
            </a:p>
          </p:txBody>
        </p:sp>
        <p:sp>
          <p:nvSpPr>
            <p:cNvPr id="261152" name="文本框 261151"/>
            <p:cNvSpPr txBox="1"/>
            <p:nvPr/>
          </p:nvSpPr>
          <p:spPr>
            <a:xfrm>
              <a:off x="1017" y="1670"/>
              <a:ext cx="1440" cy="288"/>
            </a:xfrm>
            <a:prstGeom prst="rect">
              <a:avLst/>
            </a:prstGeom>
            <a:noFill/>
            <a:ln w="9525">
              <a:noFill/>
            </a:ln>
          </p:spPr>
          <p:txBody>
            <a:bodyPr>
              <a:spAutoFit/>
            </a:bodyPr>
            <a:lstStyle/>
            <a:p>
              <a:pPr algn="just">
                <a:spcBef>
                  <a:spcPct val="50000"/>
                </a:spcBef>
              </a:pPr>
              <a:r>
                <a:rPr lang="en-US" altLang="zh-CN" sz="2400" b="1">
                  <a:solidFill>
                    <a:srgbClr val="008000"/>
                  </a:solidFill>
                  <a:latin typeface="宋体" panose="02010600030101010101" pitchFamily="2" charset="-122"/>
                  <a:cs typeface="Times New Roman" panose="02020603050405020304" pitchFamily="18" charset="0"/>
                </a:rPr>
                <a:t>1  1  1  1  0</a:t>
              </a:r>
              <a:endParaRPr lang="en-US" altLang="zh-CN">
                <a:solidFill>
                  <a:srgbClr val="008000"/>
                </a:solidFill>
                <a:latin typeface="Arial" panose="020B0604020202020204" pitchFamily="34" charset="0"/>
              </a:endParaRPr>
            </a:p>
          </p:txBody>
        </p:sp>
      </p:grpSp>
      <p:grpSp>
        <p:nvGrpSpPr>
          <p:cNvPr id="261153" name="组合 261152"/>
          <p:cNvGrpSpPr/>
          <p:nvPr/>
        </p:nvGrpSpPr>
        <p:grpSpPr>
          <a:xfrm>
            <a:off x="5649913" y="1687513"/>
            <a:ext cx="2819400" cy="1508125"/>
            <a:chOff x="39" y="1450"/>
            <a:chExt cx="1776" cy="950"/>
          </a:xfrm>
        </p:grpSpPr>
        <p:sp>
          <p:nvSpPr>
            <p:cNvPr id="261154" name="直接连接符 261153"/>
            <p:cNvSpPr/>
            <p:nvPr/>
          </p:nvSpPr>
          <p:spPr>
            <a:xfrm>
              <a:off x="192" y="2064"/>
              <a:ext cx="1536" cy="0"/>
            </a:xfrm>
            <a:prstGeom prst="line">
              <a:avLst/>
            </a:prstGeom>
            <a:ln w="9525" cap="flat" cmpd="sng">
              <a:solidFill>
                <a:srgbClr val="000000"/>
              </a:solidFill>
              <a:prstDash val="solid"/>
              <a:headEnd type="none" w="med" len="med"/>
              <a:tailEnd type="none" w="med" len="med"/>
            </a:ln>
          </p:spPr>
        </p:sp>
        <p:sp>
          <p:nvSpPr>
            <p:cNvPr id="261155" name="文本框 261154"/>
            <p:cNvSpPr txBox="1"/>
            <p:nvPr/>
          </p:nvSpPr>
          <p:spPr>
            <a:xfrm>
              <a:off x="336" y="1450"/>
              <a:ext cx="1440" cy="288"/>
            </a:xfrm>
            <a:prstGeom prst="rect">
              <a:avLst/>
            </a:prstGeom>
            <a:noFill/>
            <a:ln w="9525">
              <a:noFill/>
            </a:ln>
          </p:spPr>
          <p:txBody>
            <a:bodyPr>
              <a:spAutoFit/>
            </a:bodyPr>
            <a:lstStyle/>
            <a:p>
              <a:pPr algn="just">
                <a:spcBef>
                  <a:spcPct val="50000"/>
                </a:spcBef>
              </a:pPr>
              <a:r>
                <a:rPr lang="en-US" altLang="zh-CN" sz="2400" b="1">
                  <a:solidFill>
                    <a:srgbClr val="008000"/>
                  </a:solidFill>
                  <a:latin typeface="宋体" panose="02010600030101010101" pitchFamily="2" charset="-122"/>
                  <a:cs typeface="Times New Roman" panose="02020603050405020304" pitchFamily="18" charset="0"/>
                </a:rPr>
                <a:t>1  1  0  0  1</a:t>
              </a:r>
              <a:endParaRPr lang="en-US" altLang="zh-CN">
                <a:solidFill>
                  <a:srgbClr val="008000"/>
                </a:solidFill>
                <a:latin typeface="Arial" panose="020B0604020202020204" pitchFamily="34" charset="0"/>
              </a:endParaRPr>
            </a:p>
          </p:txBody>
        </p:sp>
        <p:sp>
          <p:nvSpPr>
            <p:cNvPr id="261156" name="文本框 261155"/>
            <p:cNvSpPr txBox="1"/>
            <p:nvPr/>
          </p:nvSpPr>
          <p:spPr>
            <a:xfrm>
              <a:off x="39" y="1728"/>
              <a:ext cx="1776" cy="288"/>
            </a:xfrm>
            <a:prstGeom prst="rect">
              <a:avLst/>
            </a:prstGeom>
            <a:noFill/>
            <a:ln w="9525">
              <a:noFill/>
            </a:ln>
          </p:spPr>
          <p:txBody>
            <a:bodyPr>
              <a:spAutoFit/>
            </a:bodyPr>
            <a:lstStyle/>
            <a:p>
              <a:pPr algn="just">
                <a:spcBef>
                  <a:spcPct val="50000"/>
                </a:spcBef>
              </a:pPr>
              <a:r>
                <a:rPr lang="en-US" altLang="zh-CN" sz="2400" b="1" dirty="0">
                  <a:solidFill>
                    <a:schemeClr val="tx2"/>
                  </a:solidFill>
                  <a:latin typeface="宋体" panose="02010600030101010101" pitchFamily="2" charset="-122"/>
                  <a:cs typeface="Times New Roman" panose="02020603050405020304" pitchFamily="18" charset="0"/>
                </a:rPr>
                <a:t> </a:t>
              </a:r>
              <a:r>
                <a:rPr lang="en-US" altLang="zh-CN" sz="2400" b="1">
                  <a:solidFill>
                    <a:srgbClr val="FF3300"/>
                  </a:solidFill>
                  <a:latin typeface="宋体" panose="02010600030101010101" pitchFamily="2" charset="-122"/>
                  <a:cs typeface="Times New Roman" panose="02020603050405020304" pitchFamily="18" charset="0"/>
                </a:rPr>
                <a:t>-</a:t>
              </a:r>
              <a:r>
                <a:rPr lang="en-US" altLang="zh-CN" sz="2400" b="1">
                  <a:solidFill>
                    <a:schemeClr val="tx2"/>
                  </a:solidFill>
                  <a:latin typeface="宋体" panose="02010600030101010101" pitchFamily="2" charset="-122"/>
                  <a:cs typeface="Times New Roman" panose="02020603050405020304" pitchFamily="18" charset="0"/>
                </a:rPr>
                <a:t>       </a:t>
              </a:r>
              <a:r>
                <a:rPr lang="en-US" altLang="zh-CN" sz="2400" b="1">
                  <a:solidFill>
                    <a:srgbClr val="008000"/>
                  </a:solidFill>
                  <a:latin typeface="宋体" panose="02010600030101010101" pitchFamily="2" charset="-122"/>
                  <a:cs typeface="Times New Roman" panose="02020603050405020304" pitchFamily="18" charset="0"/>
                </a:rPr>
                <a:t>1  0  1</a:t>
              </a:r>
              <a:endParaRPr lang="en-US" altLang="zh-CN">
                <a:solidFill>
                  <a:srgbClr val="008000"/>
                </a:solidFill>
                <a:latin typeface="Arial" panose="020B0604020202020204" pitchFamily="34" charset="0"/>
              </a:endParaRPr>
            </a:p>
          </p:txBody>
        </p:sp>
        <p:sp>
          <p:nvSpPr>
            <p:cNvPr id="261157" name="文本框 261156"/>
            <p:cNvSpPr txBox="1"/>
            <p:nvPr/>
          </p:nvSpPr>
          <p:spPr>
            <a:xfrm>
              <a:off x="336" y="2112"/>
              <a:ext cx="1440" cy="288"/>
            </a:xfrm>
            <a:prstGeom prst="rect">
              <a:avLst/>
            </a:prstGeom>
            <a:noFill/>
            <a:ln w="9525">
              <a:noFill/>
            </a:ln>
          </p:spPr>
          <p:txBody>
            <a:bodyPr>
              <a:spAutoFit/>
            </a:bodyPr>
            <a:lstStyle/>
            <a:p>
              <a:pPr algn="just">
                <a:spcBef>
                  <a:spcPct val="50000"/>
                </a:spcBef>
              </a:pPr>
              <a:r>
                <a:rPr lang="en-US" altLang="zh-CN" sz="2400" b="1">
                  <a:solidFill>
                    <a:srgbClr val="008000"/>
                  </a:solidFill>
                  <a:latin typeface="宋体" panose="02010600030101010101" pitchFamily="2" charset="-122"/>
                  <a:cs typeface="Times New Roman" panose="02020603050405020304" pitchFamily="18" charset="0"/>
                </a:rPr>
                <a:t>1  0  1  0  0</a:t>
              </a:r>
              <a:endParaRPr lang="en-US" altLang="zh-CN">
                <a:solidFill>
                  <a:srgbClr val="008000"/>
                </a:solidFill>
                <a:latin typeface="Arial" panose="020B0604020202020204" pitchFamily="34" charset="0"/>
              </a:endParaRPr>
            </a:p>
          </p:txBody>
        </p:sp>
      </p:grpSp>
      <p:grpSp>
        <p:nvGrpSpPr>
          <p:cNvPr id="261158" name="组合 261157"/>
          <p:cNvGrpSpPr/>
          <p:nvPr/>
        </p:nvGrpSpPr>
        <p:grpSpPr>
          <a:xfrm>
            <a:off x="620713" y="3821113"/>
            <a:ext cx="3886200" cy="2667000"/>
            <a:chOff x="432" y="2208"/>
            <a:chExt cx="2448" cy="1680"/>
          </a:xfrm>
        </p:grpSpPr>
        <p:sp>
          <p:nvSpPr>
            <p:cNvPr id="261159" name="直接连接符 261158"/>
            <p:cNvSpPr/>
            <p:nvPr/>
          </p:nvSpPr>
          <p:spPr>
            <a:xfrm>
              <a:off x="1209" y="2736"/>
              <a:ext cx="1536" cy="0"/>
            </a:xfrm>
            <a:prstGeom prst="line">
              <a:avLst/>
            </a:prstGeom>
            <a:ln w="9525" cap="flat" cmpd="sng">
              <a:solidFill>
                <a:srgbClr val="000000"/>
              </a:solidFill>
              <a:prstDash val="solid"/>
              <a:headEnd type="none" w="med" len="med"/>
              <a:tailEnd type="none" w="med" len="med"/>
            </a:ln>
          </p:spPr>
        </p:sp>
        <p:sp>
          <p:nvSpPr>
            <p:cNvPr id="261160" name="文本框 261159"/>
            <p:cNvSpPr txBox="1"/>
            <p:nvPr/>
          </p:nvSpPr>
          <p:spPr>
            <a:xfrm>
              <a:off x="1353" y="2208"/>
              <a:ext cx="1440" cy="288"/>
            </a:xfrm>
            <a:prstGeom prst="rect">
              <a:avLst/>
            </a:prstGeom>
            <a:noFill/>
            <a:ln w="9525">
              <a:noFill/>
            </a:ln>
          </p:spPr>
          <p:txBody>
            <a:bodyPr>
              <a:spAutoFit/>
            </a:bodyPr>
            <a:lstStyle/>
            <a:p>
              <a:pPr algn="just">
                <a:spcBef>
                  <a:spcPct val="50000"/>
                </a:spcBef>
              </a:pPr>
              <a:r>
                <a:rPr lang="en-US" altLang="zh-CN" sz="2400" b="1">
                  <a:solidFill>
                    <a:srgbClr val="008000"/>
                  </a:solidFill>
                  <a:latin typeface="宋体" panose="02010600030101010101" pitchFamily="2" charset="-122"/>
                  <a:cs typeface="Times New Roman" panose="02020603050405020304" pitchFamily="18" charset="0"/>
                </a:rPr>
                <a:t>1  1  0  0  1</a:t>
              </a:r>
              <a:endParaRPr lang="en-US" altLang="zh-CN">
                <a:solidFill>
                  <a:srgbClr val="008000"/>
                </a:solidFill>
                <a:latin typeface="Arial" panose="020B0604020202020204" pitchFamily="34" charset="0"/>
              </a:endParaRPr>
            </a:p>
          </p:txBody>
        </p:sp>
        <p:sp>
          <p:nvSpPr>
            <p:cNvPr id="261161" name="文本框 261160"/>
            <p:cNvSpPr txBox="1"/>
            <p:nvPr/>
          </p:nvSpPr>
          <p:spPr>
            <a:xfrm>
              <a:off x="1056" y="2438"/>
              <a:ext cx="1776" cy="288"/>
            </a:xfrm>
            <a:prstGeom prst="rect">
              <a:avLst/>
            </a:prstGeom>
            <a:noFill/>
            <a:ln w="9525">
              <a:noFill/>
            </a:ln>
          </p:spPr>
          <p:txBody>
            <a:bodyPr>
              <a:spAutoFit/>
            </a:bodyPr>
            <a:lstStyle/>
            <a:p>
              <a:pPr algn="just">
                <a:spcBef>
                  <a:spcPct val="50000"/>
                </a:spcBef>
              </a:pPr>
              <a:r>
                <a:rPr lang="en-US" altLang="zh-CN" sz="2400" b="1" dirty="0">
                  <a:solidFill>
                    <a:schemeClr val="tx2"/>
                  </a:solidFill>
                  <a:latin typeface="宋体" panose="02010600030101010101" pitchFamily="2" charset="-122"/>
                  <a:cs typeface="Times New Roman" panose="02020603050405020304" pitchFamily="18" charset="0"/>
                </a:rPr>
                <a:t> </a:t>
              </a:r>
              <a:r>
                <a:rPr lang="en-US" altLang="zh-CN" sz="2400" b="1">
                  <a:solidFill>
                    <a:srgbClr val="FF3300"/>
                  </a:solidFill>
                  <a:latin typeface="宋体" panose="02010600030101010101" pitchFamily="2" charset="-122"/>
                  <a:cs typeface="Times New Roman" panose="02020603050405020304" pitchFamily="18" charset="0"/>
                </a:rPr>
                <a:t>×</a:t>
              </a:r>
              <a:r>
                <a:rPr lang="en-US" altLang="zh-CN" sz="2400" b="1">
                  <a:solidFill>
                    <a:schemeClr val="tx2"/>
                  </a:solidFill>
                  <a:latin typeface="宋体" panose="02010600030101010101" pitchFamily="2" charset="-122"/>
                  <a:cs typeface="Times New Roman" panose="02020603050405020304" pitchFamily="18" charset="0"/>
                </a:rPr>
                <a:t>      </a:t>
              </a:r>
              <a:r>
                <a:rPr lang="en-US" altLang="zh-CN" sz="2400" b="1">
                  <a:solidFill>
                    <a:srgbClr val="008000"/>
                  </a:solidFill>
                  <a:latin typeface="宋体" panose="02010600030101010101" pitchFamily="2" charset="-122"/>
                  <a:cs typeface="Times New Roman" panose="02020603050405020304" pitchFamily="18" charset="0"/>
                </a:rPr>
                <a:t>1  0  1</a:t>
              </a:r>
              <a:endParaRPr lang="en-US" altLang="zh-CN">
                <a:solidFill>
                  <a:srgbClr val="008000"/>
                </a:solidFill>
                <a:latin typeface="Arial" panose="020B0604020202020204" pitchFamily="34" charset="0"/>
              </a:endParaRPr>
            </a:p>
          </p:txBody>
        </p:sp>
        <p:sp>
          <p:nvSpPr>
            <p:cNvPr id="261162" name="文本框 261161"/>
            <p:cNvSpPr txBox="1"/>
            <p:nvPr/>
          </p:nvSpPr>
          <p:spPr>
            <a:xfrm>
              <a:off x="1353" y="2784"/>
              <a:ext cx="1440" cy="288"/>
            </a:xfrm>
            <a:prstGeom prst="rect">
              <a:avLst/>
            </a:prstGeom>
            <a:noFill/>
            <a:ln w="9525">
              <a:noFill/>
            </a:ln>
          </p:spPr>
          <p:txBody>
            <a:bodyPr>
              <a:spAutoFit/>
            </a:bodyPr>
            <a:lstStyle/>
            <a:p>
              <a:pPr algn="just">
                <a:spcBef>
                  <a:spcPct val="50000"/>
                </a:spcBef>
              </a:pPr>
              <a:r>
                <a:rPr lang="en-US" altLang="zh-CN" sz="2400" b="1">
                  <a:solidFill>
                    <a:srgbClr val="008000"/>
                  </a:solidFill>
                  <a:latin typeface="宋体" panose="02010600030101010101" pitchFamily="2" charset="-122"/>
                  <a:cs typeface="Times New Roman" panose="02020603050405020304" pitchFamily="18" charset="0"/>
                </a:rPr>
                <a:t>1  1  0  0  1 </a:t>
              </a:r>
              <a:endParaRPr lang="en-US" altLang="zh-CN">
                <a:solidFill>
                  <a:srgbClr val="008000"/>
                </a:solidFill>
                <a:latin typeface="Arial" panose="020B0604020202020204" pitchFamily="34" charset="0"/>
              </a:endParaRPr>
            </a:p>
          </p:txBody>
        </p:sp>
        <p:sp>
          <p:nvSpPr>
            <p:cNvPr id="261163" name="文本框 261162"/>
            <p:cNvSpPr txBox="1"/>
            <p:nvPr/>
          </p:nvSpPr>
          <p:spPr>
            <a:xfrm>
              <a:off x="1056" y="3024"/>
              <a:ext cx="1440" cy="288"/>
            </a:xfrm>
            <a:prstGeom prst="rect">
              <a:avLst/>
            </a:prstGeom>
            <a:noFill/>
            <a:ln w="9525">
              <a:noFill/>
            </a:ln>
          </p:spPr>
          <p:txBody>
            <a:bodyPr>
              <a:spAutoFit/>
            </a:bodyPr>
            <a:lstStyle/>
            <a:p>
              <a:pPr algn="just">
                <a:spcBef>
                  <a:spcPct val="50000"/>
                </a:spcBef>
              </a:pPr>
              <a:r>
                <a:rPr lang="en-US" altLang="zh-CN" sz="2400" b="1">
                  <a:solidFill>
                    <a:srgbClr val="008000"/>
                  </a:solidFill>
                  <a:latin typeface="宋体" panose="02010600030101010101" pitchFamily="2" charset="-122"/>
                  <a:cs typeface="Times New Roman" panose="02020603050405020304" pitchFamily="18" charset="0"/>
                </a:rPr>
                <a:t>0  0  0  0  0 </a:t>
              </a:r>
              <a:endParaRPr lang="en-US" altLang="zh-CN">
                <a:solidFill>
                  <a:srgbClr val="008000"/>
                </a:solidFill>
                <a:latin typeface="Arial" panose="020B0604020202020204" pitchFamily="34" charset="0"/>
              </a:endParaRPr>
            </a:p>
          </p:txBody>
        </p:sp>
        <p:sp>
          <p:nvSpPr>
            <p:cNvPr id="261164" name="文本框 261163"/>
            <p:cNvSpPr txBox="1"/>
            <p:nvPr/>
          </p:nvSpPr>
          <p:spPr>
            <a:xfrm>
              <a:off x="471" y="3264"/>
              <a:ext cx="1776" cy="288"/>
            </a:xfrm>
            <a:prstGeom prst="rect">
              <a:avLst/>
            </a:prstGeom>
            <a:noFill/>
            <a:ln w="9525">
              <a:noFill/>
            </a:ln>
          </p:spPr>
          <p:txBody>
            <a:bodyPr>
              <a:spAutoFit/>
            </a:bodyPr>
            <a:lstStyle/>
            <a:p>
              <a:pPr algn="just">
                <a:spcBef>
                  <a:spcPct val="50000"/>
                </a:spcBef>
              </a:pPr>
              <a:r>
                <a:rPr lang="en-US" altLang="zh-CN" sz="2400" b="1">
                  <a:solidFill>
                    <a:srgbClr val="FF3300"/>
                  </a:solidFill>
                  <a:latin typeface="宋体" panose="02010600030101010101" pitchFamily="2" charset="-122"/>
                  <a:cs typeface="Times New Roman" panose="02020603050405020304" pitchFamily="18" charset="0"/>
                </a:rPr>
                <a:t>+</a:t>
              </a:r>
              <a:r>
                <a:rPr lang="en-US" altLang="zh-CN" sz="2400" b="1">
                  <a:solidFill>
                    <a:schemeClr val="tx2"/>
                  </a:solidFill>
                  <a:latin typeface="宋体" panose="02010600030101010101" pitchFamily="2" charset="-122"/>
                  <a:cs typeface="Times New Roman" panose="02020603050405020304" pitchFamily="18" charset="0"/>
                </a:rPr>
                <a:t>  </a:t>
              </a:r>
              <a:r>
                <a:rPr lang="en-US" altLang="zh-CN" sz="2400" b="1">
                  <a:solidFill>
                    <a:srgbClr val="008000"/>
                  </a:solidFill>
                  <a:latin typeface="宋体" panose="02010600030101010101" pitchFamily="2" charset="-122"/>
                  <a:cs typeface="Times New Roman" panose="02020603050405020304" pitchFamily="18" charset="0"/>
                </a:rPr>
                <a:t>1  1  0  0  1 </a:t>
              </a:r>
              <a:endParaRPr lang="en-US" altLang="zh-CN">
                <a:solidFill>
                  <a:srgbClr val="008000"/>
                </a:solidFill>
                <a:latin typeface="Arial" panose="020B0604020202020204" pitchFamily="34" charset="0"/>
              </a:endParaRPr>
            </a:p>
          </p:txBody>
        </p:sp>
        <p:sp>
          <p:nvSpPr>
            <p:cNvPr id="261165" name="文本框 261164"/>
            <p:cNvSpPr txBox="1"/>
            <p:nvPr/>
          </p:nvSpPr>
          <p:spPr>
            <a:xfrm>
              <a:off x="663" y="3600"/>
              <a:ext cx="2217" cy="288"/>
            </a:xfrm>
            <a:prstGeom prst="rect">
              <a:avLst/>
            </a:prstGeom>
            <a:noFill/>
            <a:ln w="9525">
              <a:noFill/>
            </a:ln>
          </p:spPr>
          <p:txBody>
            <a:bodyPr>
              <a:spAutoFit/>
            </a:bodyPr>
            <a:lstStyle/>
            <a:p>
              <a:pPr algn="just">
                <a:spcBef>
                  <a:spcPct val="50000"/>
                </a:spcBef>
              </a:pPr>
              <a:r>
                <a:rPr lang="en-US" altLang="zh-CN" sz="2400" b="1" dirty="0">
                  <a:solidFill>
                    <a:schemeClr val="tx2"/>
                  </a:solidFill>
                  <a:latin typeface="宋体" panose="02010600030101010101" pitchFamily="2" charset="-122"/>
                  <a:cs typeface="Times New Roman" panose="02020603050405020304" pitchFamily="18" charset="0"/>
                </a:rPr>
                <a:t> </a:t>
              </a:r>
              <a:r>
                <a:rPr lang="en-US" altLang="zh-CN" sz="2400" b="1">
                  <a:solidFill>
                    <a:srgbClr val="008000"/>
                  </a:solidFill>
                  <a:latin typeface="宋体" panose="02010600030101010101" pitchFamily="2" charset="-122"/>
                  <a:cs typeface="Times New Roman" panose="02020603050405020304" pitchFamily="18" charset="0"/>
                </a:rPr>
                <a:t>1  1  1  1  1  0  1</a:t>
              </a:r>
              <a:endParaRPr lang="en-US" altLang="zh-CN">
                <a:solidFill>
                  <a:srgbClr val="008000"/>
                </a:solidFill>
                <a:latin typeface="Arial" panose="020B0604020202020204" pitchFamily="34" charset="0"/>
              </a:endParaRPr>
            </a:p>
          </p:txBody>
        </p:sp>
        <p:sp>
          <p:nvSpPr>
            <p:cNvPr id="261166" name="直接连接符 261165"/>
            <p:cNvSpPr/>
            <p:nvPr/>
          </p:nvSpPr>
          <p:spPr>
            <a:xfrm>
              <a:off x="432" y="3582"/>
              <a:ext cx="2352" cy="0"/>
            </a:xfrm>
            <a:prstGeom prst="line">
              <a:avLst/>
            </a:prstGeom>
            <a:ln w="9525" cap="flat" cmpd="sng">
              <a:solidFill>
                <a:srgbClr val="000000"/>
              </a:solidFill>
              <a:prstDash val="solid"/>
              <a:headEnd type="none" w="med" len="med"/>
              <a:tailEnd type="none" w="med" len="med"/>
            </a:ln>
          </p:spPr>
        </p:sp>
      </p:grpSp>
      <p:grpSp>
        <p:nvGrpSpPr>
          <p:cNvPr id="261167" name="组合 261166"/>
          <p:cNvGrpSpPr/>
          <p:nvPr/>
        </p:nvGrpSpPr>
        <p:grpSpPr>
          <a:xfrm>
            <a:off x="5040313" y="3821113"/>
            <a:ext cx="3552825" cy="2514600"/>
            <a:chOff x="3168" y="912"/>
            <a:chExt cx="2238" cy="1584"/>
          </a:xfrm>
        </p:grpSpPr>
        <p:sp>
          <p:nvSpPr>
            <p:cNvPr id="261168" name="文本框 261167"/>
            <p:cNvSpPr txBox="1"/>
            <p:nvPr/>
          </p:nvSpPr>
          <p:spPr>
            <a:xfrm>
              <a:off x="3888" y="1200"/>
              <a:ext cx="1440" cy="288"/>
            </a:xfrm>
            <a:prstGeom prst="rect">
              <a:avLst/>
            </a:prstGeom>
            <a:noFill/>
            <a:ln w="9525">
              <a:noFill/>
            </a:ln>
          </p:spPr>
          <p:txBody>
            <a:bodyPr>
              <a:spAutoFit/>
            </a:bodyPr>
            <a:lstStyle/>
            <a:p>
              <a:pPr algn="just">
                <a:spcBef>
                  <a:spcPct val="50000"/>
                </a:spcBef>
              </a:pPr>
              <a:r>
                <a:rPr lang="en-US" altLang="zh-CN" sz="2400" b="1">
                  <a:solidFill>
                    <a:srgbClr val="008000"/>
                  </a:solidFill>
                  <a:latin typeface="宋体" panose="02010600030101010101" pitchFamily="2" charset="-122"/>
                  <a:cs typeface="Times New Roman" panose="02020603050405020304" pitchFamily="18" charset="0"/>
                </a:rPr>
                <a:t>1  1  0  0  1</a:t>
              </a:r>
              <a:endParaRPr lang="en-US" altLang="zh-CN">
                <a:solidFill>
                  <a:srgbClr val="008000"/>
                </a:solidFill>
                <a:latin typeface="Arial" panose="020B0604020202020204" pitchFamily="34" charset="0"/>
              </a:endParaRPr>
            </a:p>
          </p:txBody>
        </p:sp>
        <p:grpSp>
          <p:nvGrpSpPr>
            <p:cNvPr id="261169" name="组合 261168"/>
            <p:cNvGrpSpPr/>
            <p:nvPr/>
          </p:nvGrpSpPr>
          <p:grpSpPr>
            <a:xfrm>
              <a:off x="3792" y="1200"/>
              <a:ext cx="1488" cy="288"/>
              <a:chOff x="3744" y="1200"/>
              <a:chExt cx="1392" cy="288"/>
            </a:xfrm>
          </p:grpSpPr>
          <p:sp>
            <p:nvSpPr>
              <p:cNvPr id="261170" name="直接连接符 261169"/>
              <p:cNvSpPr/>
              <p:nvPr/>
            </p:nvSpPr>
            <p:spPr>
              <a:xfrm>
                <a:off x="3744" y="1200"/>
                <a:ext cx="1392" cy="0"/>
              </a:xfrm>
              <a:prstGeom prst="line">
                <a:avLst/>
              </a:prstGeom>
              <a:ln w="9525" cap="flat" cmpd="sng">
                <a:solidFill>
                  <a:srgbClr val="000000"/>
                </a:solidFill>
                <a:prstDash val="solid"/>
                <a:headEnd type="none" w="med" len="med"/>
                <a:tailEnd type="none" w="med" len="med"/>
              </a:ln>
            </p:spPr>
          </p:sp>
          <p:sp>
            <p:nvSpPr>
              <p:cNvPr id="261171" name="直接连接符 261170"/>
              <p:cNvSpPr/>
              <p:nvPr/>
            </p:nvSpPr>
            <p:spPr>
              <a:xfrm>
                <a:off x="3744" y="1200"/>
                <a:ext cx="0" cy="288"/>
              </a:xfrm>
              <a:prstGeom prst="line">
                <a:avLst/>
              </a:prstGeom>
              <a:ln w="9525" cap="flat" cmpd="sng">
                <a:solidFill>
                  <a:srgbClr val="000000"/>
                </a:solidFill>
                <a:prstDash val="solid"/>
                <a:headEnd type="none" w="med" len="med"/>
                <a:tailEnd type="none" w="med" len="med"/>
              </a:ln>
            </p:spPr>
          </p:sp>
        </p:grpSp>
        <p:sp>
          <p:nvSpPr>
            <p:cNvPr id="261172" name="文本框 261171"/>
            <p:cNvSpPr txBox="1"/>
            <p:nvPr/>
          </p:nvSpPr>
          <p:spPr>
            <a:xfrm>
              <a:off x="3168" y="1200"/>
              <a:ext cx="624" cy="288"/>
            </a:xfrm>
            <a:prstGeom prst="rect">
              <a:avLst/>
            </a:prstGeom>
            <a:noFill/>
            <a:ln w="9525">
              <a:noFill/>
            </a:ln>
          </p:spPr>
          <p:txBody>
            <a:bodyPr>
              <a:spAutoFit/>
            </a:bodyPr>
            <a:lstStyle/>
            <a:p>
              <a:pPr algn="just">
                <a:spcBef>
                  <a:spcPct val="50000"/>
                </a:spcBef>
              </a:pPr>
              <a:r>
                <a:rPr lang="en-US" altLang="zh-CN" sz="2400" b="1">
                  <a:solidFill>
                    <a:srgbClr val="008000"/>
                  </a:solidFill>
                  <a:latin typeface="宋体" panose="02010600030101010101" pitchFamily="2" charset="-122"/>
                  <a:cs typeface="Times New Roman" panose="02020603050405020304" pitchFamily="18" charset="0"/>
                </a:rPr>
                <a:t>1 0 1</a:t>
              </a:r>
              <a:endParaRPr lang="en-US" altLang="zh-CN">
                <a:solidFill>
                  <a:srgbClr val="008000"/>
                </a:solidFill>
                <a:latin typeface="Arial" panose="020B0604020202020204" pitchFamily="34" charset="0"/>
              </a:endParaRPr>
            </a:p>
          </p:txBody>
        </p:sp>
        <p:sp>
          <p:nvSpPr>
            <p:cNvPr id="261173" name="文本框 261172"/>
            <p:cNvSpPr txBox="1"/>
            <p:nvPr/>
          </p:nvSpPr>
          <p:spPr>
            <a:xfrm>
              <a:off x="4464" y="912"/>
              <a:ext cx="864" cy="288"/>
            </a:xfrm>
            <a:prstGeom prst="rect">
              <a:avLst/>
            </a:prstGeom>
            <a:noFill/>
            <a:ln w="9525">
              <a:noFill/>
            </a:ln>
          </p:spPr>
          <p:txBody>
            <a:bodyPr>
              <a:spAutoFit/>
            </a:bodyPr>
            <a:lstStyle/>
            <a:p>
              <a:pPr algn="just">
                <a:spcBef>
                  <a:spcPct val="50000"/>
                </a:spcBef>
              </a:pPr>
              <a:r>
                <a:rPr lang="en-US" altLang="zh-CN" sz="2400" b="1">
                  <a:solidFill>
                    <a:srgbClr val="008000"/>
                  </a:solidFill>
                  <a:latin typeface="宋体" panose="02010600030101010101" pitchFamily="2" charset="-122"/>
                  <a:cs typeface="Times New Roman" panose="02020603050405020304" pitchFamily="18" charset="0"/>
                </a:rPr>
                <a:t>1  0  1</a:t>
              </a:r>
              <a:endParaRPr lang="en-US" altLang="zh-CN">
                <a:solidFill>
                  <a:srgbClr val="008000"/>
                </a:solidFill>
                <a:latin typeface="Arial" panose="020B0604020202020204" pitchFamily="34" charset="0"/>
              </a:endParaRPr>
            </a:p>
          </p:txBody>
        </p:sp>
        <p:sp>
          <p:nvSpPr>
            <p:cNvPr id="261174" name="文本框 261173"/>
            <p:cNvSpPr txBox="1"/>
            <p:nvPr/>
          </p:nvSpPr>
          <p:spPr>
            <a:xfrm>
              <a:off x="3705" y="1440"/>
              <a:ext cx="1104" cy="288"/>
            </a:xfrm>
            <a:prstGeom prst="rect">
              <a:avLst/>
            </a:prstGeom>
            <a:noFill/>
            <a:ln w="9525">
              <a:noFill/>
            </a:ln>
          </p:spPr>
          <p:txBody>
            <a:bodyPr>
              <a:spAutoFit/>
            </a:bodyPr>
            <a:lstStyle/>
            <a:p>
              <a:pPr algn="just">
                <a:spcBef>
                  <a:spcPct val="50000"/>
                </a:spcBef>
              </a:pPr>
              <a:r>
                <a:rPr lang="en-US" altLang="zh-CN" sz="2400" b="1" dirty="0">
                  <a:solidFill>
                    <a:schemeClr val="tx2"/>
                  </a:solidFill>
                  <a:latin typeface="宋体" panose="02010600030101010101" pitchFamily="2" charset="-122"/>
                  <a:cs typeface="Times New Roman" panose="02020603050405020304" pitchFamily="18" charset="0"/>
                </a:rPr>
                <a:t> </a:t>
              </a:r>
              <a:r>
                <a:rPr lang="en-US" altLang="zh-CN" sz="2400" b="1">
                  <a:solidFill>
                    <a:srgbClr val="FF3300"/>
                  </a:solidFill>
                  <a:latin typeface="宋体" panose="02010600030101010101" pitchFamily="2" charset="-122"/>
                  <a:cs typeface="Times New Roman" panose="02020603050405020304" pitchFamily="18" charset="0"/>
                </a:rPr>
                <a:t>-</a:t>
              </a:r>
              <a:r>
                <a:rPr lang="en-US" altLang="zh-CN" sz="2400" b="1">
                  <a:solidFill>
                    <a:srgbClr val="008000"/>
                  </a:solidFill>
                  <a:latin typeface="宋体" panose="02010600030101010101" pitchFamily="2" charset="-122"/>
                  <a:cs typeface="Times New Roman" panose="02020603050405020304" pitchFamily="18" charset="0"/>
                </a:rPr>
                <a:t>1  0  1</a:t>
              </a:r>
              <a:endParaRPr lang="en-US" altLang="zh-CN">
                <a:solidFill>
                  <a:srgbClr val="008000"/>
                </a:solidFill>
                <a:latin typeface="Arial" panose="020B0604020202020204" pitchFamily="34" charset="0"/>
              </a:endParaRPr>
            </a:p>
          </p:txBody>
        </p:sp>
        <p:sp>
          <p:nvSpPr>
            <p:cNvPr id="261175" name="直接连接符 261174"/>
            <p:cNvSpPr/>
            <p:nvPr/>
          </p:nvSpPr>
          <p:spPr>
            <a:xfrm>
              <a:off x="3888" y="1728"/>
              <a:ext cx="1392" cy="0"/>
            </a:xfrm>
            <a:prstGeom prst="line">
              <a:avLst/>
            </a:prstGeom>
            <a:ln w="9525" cap="flat" cmpd="sng">
              <a:solidFill>
                <a:srgbClr val="000000"/>
              </a:solidFill>
              <a:prstDash val="solid"/>
              <a:headEnd type="none" w="med" len="med"/>
              <a:tailEnd type="none" w="med" len="med"/>
            </a:ln>
          </p:spPr>
        </p:sp>
        <p:sp>
          <p:nvSpPr>
            <p:cNvPr id="261176" name="文本框 261175"/>
            <p:cNvSpPr txBox="1"/>
            <p:nvPr/>
          </p:nvSpPr>
          <p:spPr>
            <a:xfrm>
              <a:off x="4494" y="1728"/>
              <a:ext cx="864" cy="288"/>
            </a:xfrm>
            <a:prstGeom prst="rect">
              <a:avLst/>
            </a:prstGeom>
            <a:noFill/>
            <a:ln w="9525">
              <a:noFill/>
            </a:ln>
          </p:spPr>
          <p:txBody>
            <a:bodyPr>
              <a:spAutoFit/>
            </a:bodyPr>
            <a:lstStyle/>
            <a:p>
              <a:pPr algn="just">
                <a:spcBef>
                  <a:spcPct val="50000"/>
                </a:spcBef>
              </a:pPr>
              <a:r>
                <a:rPr lang="en-US" altLang="zh-CN" sz="2400" b="1">
                  <a:solidFill>
                    <a:srgbClr val="008000"/>
                  </a:solidFill>
                  <a:latin typeface="宋体" panose="02010600030101010101" pitchFamily="2" charset="-122"/>
                  <a:cs typeface="Times New Roman" panose="02020603050405020304" pitchFamily="18" charset="0"/>
                </a:rPr>
                <a:t>1  0  1</a:t>
              </a:r>
              <a:endParaRPr lang="en-US" altLang="zh-CN">
                <a:solidFill>
                  <a:srgbClr val="008000"/>
                </a:solidFill>
                <a:latin typeface="Arial" panose="020B0604020202020204" pitchFamily="34" charset="0"/>
              </a:endParaRPr>
            </a:p>
          </p:txBody>
        </p:sp>
        <p:sp>
          <p:nvSpPr>
            <p:cNvPr id="261177" name="文本框 261176"/>
            <p:cNvSpPr txBox="1"/>
            <p:nvPr/>
          </p:nvSpPr>
          <p:spPr>
            <a:xfrm>
              <a:off x="4302" y="1920"/>
              <a:ext cx="1104" cy="288"/>
            </a:xfrm>
            <a:prstGeom prst="rect">
              <a:avLst/>
            </a:prstGeom>
            <a:noFill/>
            <a:ln w="9525">
              <a:noFill/>
            </a:ln>
          </p:spPr>
          <p:txBody>
            <a:bodyPr>
              <a:spAutoFit/>
            </a:bodyPr>
            <a:lstStyle/>
            <a:p>
              <a:pPr algn="just">
                <a:spcBef>
                  <a:spcPct val="50000"/>
                </a:spcBef>
              </a:pPr>
              <a:r>
                <a:rPr lang="en-US" altLang="zh-CN" sz="2400" b="1" dirty="0">
                  <a:solidFill>
                    <a:schemeClr val="tx2"/>
                  </a:solidFill>
                  <a:latin typeface="宋体" panose="02010600030101010101" pitchFamily="2" charset="-122"/>
                  <a:cs typeface="Times New Roman" panose="02020603050405020304" pitchFamily="18" charset="0"/>
                </a:rPr>
                <a:t> </a:t>
              </a:r>
              <a:r>
                <a:rPr lang="en-US" altLang="zh-CN" sz="2400" b="1">
                  <a:solidFill>
                    <a:srgbClr val="FF3300"/>
                  </a:solidFill>
                  <a:latin typeface="宋体" panose="02010600030101010101" pitchFamily="2" charset="-122"/>
                  <a:cs typeface="Times New Roman" panose="02020603050405020304" pitchFamily="18" charset="0"/>
                </a:rPr>
                <a:t>-</a:t>
              </a:r>
              <a:r>
                <a:rPr lang="en-US" altLang="zh-CN" sz="2400" b="1">
                  <a:solidFill>
                    <a:srgbClr val="008000"/>
                  </a:solidFill>
                  <a:latin typeface="宋体" panose="02010600030101010101" pitchFamily="2" charset="-122"/>
                  <a:cs typeface="Times New Roman" panose="02020603050405020304" pitchFamily="18" charset="0"/>
                </a:rPr>
                <a:t>1  0  1</a:t>
              </a:r>
              <a:endParaRPr lang="en-US" altLang="zh-CN">
                <a:solidFill>
                  <a:srgbClr val="008000"/>
                </a:solidFill>
                <a:latin typeface="Arial" panose="020B0604020202020204" pitchFamily="34" charset="0"/>
              </a:endParaRPr>
            </a:p>
          </p:txBody>
        </p:sp>
        <p:sp>
          <p:nvSpPr>
            <p:cNvPr id="261178" name="直接连接符 261177"/>
            <p:cNvSpPr/>
            <p:nvPr/>
          </p:nvSpPr>
          <p:spPr>
            <a:xfrm>
              <a:off x="4512" y="2208"/>
              <a:ext cx="768" cy="0"/>
            </a:xfrm>
            <a:prstGeom prst="line">
              <a:avLst/>
            </a:prstGeom>
            <a:ln w="9525" cap="flat" cmpd="sng">
              <a:solidFill>
                <a:srgbClr val="000000"/>
              </a:solidFill>
              <a:prstDash val="solid"/>
              <a:headEnd type="none" w="med" len="med"/>
              <a:tailEnd type="none" w="med" len="med"/>
            </a:ln>
          </p:spPr>
        </p:sp>
        <p:sp>
          <p:nvSpPr>
            <p:cNvPr id="261179" name="文本框 261178"/>
            <p:cNvSpPr txBox="1"/>
            <p:nvPr/>
          </p:nvSpPr>
          <p:spPr>
            <a:xfrm>
              <a:off x="5088" y="2208"/>
              <a:ext cx="240" cy="288"/>
            </a:xfrm>
            <a:prstGeom prst="rect">
              <a:avLst/>
            </a:prstGeom>
            <a:noFill/>
            <a:ln w="9525">
              <a:noFill/>
            </a:ln>
          </p:spPr>
          <p:txBody>
            <a:bodyPr>
              <a:spAutoFit/>
            </a:bodyPr>
            <a:lstStyle/>
            <a:p>
              <a:pPr algn="just">
                <a:spcBef>
                  <a:spcPct val="50000"/>
                </a:spcBef>
              </a:pPr>
              <a:r>
                <a:rPr lang="en-US" altLang="zh-CN" sz="2400" b="1">
                  <a:solidFill>
                    <a:srgbClr val="008000"/>
                  </a:solidFill>
                  <a:latin typeface="宋体" panose="02010600030101010101" pitchFamily="2" charset="-122"/>
                  <a:cs typeface="Times New Roman" panose="02020603050405020304" pitchFamily="18" charset="0"/>
                </a:rPr>
                <a:t>0</a:t>
              </a:r>
              <a:endParaRPr lang="en-US" altLang="zh-CN">
                <a:solidFill>
                  <a:srgbClr val="008000"/>
                </a:solidFill>
                <a:latin typeface="Arial" panose="020B0604020202020204" pitchFamily="34" charset="0"/>
              </a:endParaRPr>
            </a:p>
          </p:txBody>
        </p:sp>
      </p:grpSp>
      <p:pic>
        <p:nvPicPr>
          <p:cNvPr id="261180" name="图片 261179" descr="arrow34">
            <a:hlinkClick r:id="" action="ppaction://hlinkshowjump?jump=previousslide"/>
          </p:cNvPr>
          <p:cNvPicPr>
            <a:picLocks noChangeAspect="1"/>
          </p:cNvPicPr>
          <p:nvPr/>
        </p:nvPicPr>
        <p:blipFill>
          <a:blip r:embed="rId4"/>
          <a:stretch>
            <a:fillRect/>
          </a:stretch>
        </p:blipFill>
        <p:spPr>
          <a:xfrm>
            <a:off x="7573963" y="6316663"/>
            <a:ext cx="514350" cy="354012"/>
          </a:xfrm>
          <a:prstGeom prst="rect">
            <a:avLst/>
          </a:prstGeom>
          <a:noFill/>
          <a:ln w="9525">
            <a:noFill/>
          </a:ln>
        </p:spPr>
      </p:pic>
      <p:pic>
        <p:nvPicPr>
          <p:cNvPr id="261181" name="图片 261180" descr="arrow35">
            <a:hlinkClick r:id="" action="ppaction://hlinkshowjump?jump=nextslide"/>
          </p:cNvPr>
          <p:cNvPicPr>
            <a:picLocks noChangeAspect="1"/>
          </p:cNvPicPr>
          <p:nvPr/>
        </p:nvPicPr>
        <p:blipFill>
          <a:blip r:embed="rId5"/>
          <a:stretch>
            <a:fillRect/>
          </a:stretch>
        </p:blipFill>
        <p:spPr>
          <a:xfrm>
            <a:off x="8412163" y="6316663"/>
            <a:ext cx="514350" cy="3540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61147"/>
                                        </p:tgtEl>
                                        <p:attrNameLst>
                                          <p:attrName>style.visibility</p:attrName>
                                        </p:attrNameLst>
                                      </p:cBhvr>
                                      <p:to>
                                        <p:strVal val="visible"/>
                                      </p:to>
                                    </p:set>
                                    <p:anim calcmode="lin" valueType="num">
                                      <p:cBhvr additive="base">
                                        <p:cTn id="7" dur="500" fill="hold"/>
                                        <p:tgtEl>
                                          <p:spTgt spid="261147"/>
                                        </p:tgtEl>
                                        <p:attrNameLst>
                                          <p:attrName>ppt_x</p:attrName>
                                        </p:attrNameLst>
                                      </p:cBhvr>
                                      <p:tavLst>
                                        <p:tav tm="0">
                                          <p:val>
                                            <p:strVal val="1+#ppt_w/2"/>
                                          </p:val>
                                        </p:tav>
                                        <p:tav tm="100000">
                                          <p:val>
                                            <p:strVal val="#ppt_x"/>
                                          </p:val>
                                        </p:tav>
                                      </p:tavLst>
                                    </p:anim>
                                    <p:anim calcmode="lin" valueType="num">
                                      <p:cBhvr additive="base">
                                        <p:cTn id="8" dur="500" fill="hold"/>
                                        <p:tgtEl>
                                          <p:spTgt spid="26114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261148"/>
                                        </p:tgtEl>
                                        <p:attrNameLst>
                                          <p:attrName>style.visibility</p:attrName>
                                        </p:attrNameLst>
                                      </p:cBhvr>
                                      <p:to>
                                        <p:strVal val="visible"/>
                                      </p:to>
                                    </p:set>
                                    <p:animEffect transition="in" filter="dissolve">
                                      <p:cBhvr>
                                        <p:cTn id="13" dur="500"/>
                                        <p:tgtEl>
                                          <p:spTgt spid="261148"/>
                                        </p:tgtEl>
                                      </p:cBhvr>
                                    </p:animEffect>
                                  </p:childTnLst>
                                  <p:subTnLst>
                                    <p:audio>
                                      <p:cMediaNode>
                                        <p:cTn display="0" masterRel="sameClick">
                                          <p:stCondLst>
                                            <p:cond evt="begin" delay="0">
                                              <p:tn val="11"/>
                                            </p:cond>
                                          </p:stCondLst>
                                          <p:endCondLst>
                                            <p:cond evt="onStopAudio" delay="0">
                                              <p:tgtEl>
                                                <p:sldTgt/>
                                              </p:tgtEl>
                                            </p:cond>
                                          </p:endCondLst>
                                        </p:cTn>
                                        <p:tgtEl>
                                          <p:sndTgt r:embed="rId3" name="chimes.wav"/>
                                        </p:tgtEl>
                                      </p:cMediaNode>
                                    </p:audio>
                                  </p:sub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61153"/>
                                        </p:tgtEl>
                                        <p:attrNameLst>
                                          <p:attrName>style.visibility</p:attrName>
                                        </p:attrNameLst>
                                      </p:cBhvr>
                                      <p:to>
                                        <p:strVal val="visible"/>
                                      </p:to>
                                    </p:set>
                                    <p:animEffect transition="in" filter="dissolve">
                                      <p:cBhvr>
                                        <p:cTn id="18" dur="500"/>
                                        <p:tgtEl>
                                          <p:spTgt spid="261153"/>
                                        </p:tgtEl>
                                      </p:cBhvr>
                                    </p:animEffect>
                                  </p:childTnLst>
                                  <p:subTnLst>
                                    <p:audio>
                                      <p:cMediaNode>
                                        <p:cTn display="0" masterRel="sameClick">
                                          <p:stCondLst>
                                            <p:cond evt="begin" delay="0">
                                              <p:tn val="16"/>
                                            </p:cond>
                                          </p:stCondLst>
                                          <p:endCondLst>
                                            <p:cond evt="onStopAudio" delay="0">
                                              <p:tgtEl>
                                                <p:sldTgt/>
                                              </p:tgtEl>
                                            </p:cond>
                                          </p:endCondLst>
                                        </p:cTn>
                                        <p:tgtEl>
                                          <p:sndTgt r:embed="rId3" name="chimes.wav"/>
                                        </p:tgtEl>
                                      </p:cMediaNode>
                                    </p:audio>
                                  </p:subTnLst>
                                </p:cTn>
                              </p:par>
                            </p:childTnLst>
                          </p:cTn>
                        </p:par>
                        <p:par>
                          <p:cTn id="19" fill="hold">
                            <p:stCondLst>
                              <p:cond delay="500"/>
                            </p:stCondLst>
                            <p:childTnLst>
                              <p:par>
                                <p:cTn id="20" presetID="9" presetClass="entr" presetSubtype="0" fill="hold" nodeType="afterEffect">
                                  <p:stCondLst>
                                    <p:cond delay="0"/>
                                  </p:stCondLst>
                                  <p:childTnLst>
                                    <p:set>
                                      <p:cBhvr>
                                        <p:cTn id="21" dur="1" fill="hold">
                                          <p:stCondLst>
                                            <p:cond delay="0"/>
                                          </p:stCondLst>
                                        </p:cTn>
                                        <p:tgtEl>
                                          <p:spTgt spid="261158"/>
                                        </p:tgtEl>
                                        <p:attrNameLst>
                                          <p:attrName>style.visibility</p:attrName>
                                        </p:attrNameLst>
                                      </p:cBhvr>
                                      <p:to>
                                        <p:strVal val="visible"/>
                                      </p:to>
                                    </p:set>
                                    <p:animEffect transition="in" filter="dissolve">
                                      <p:cBhvr>
                                        <p:cTn id="22" dur="500"/>
                                        <p:tgtEl>
                                          <p:spTgt spid="261158"/>
                                        </p:tgtEl>
                                      </p:cBhvr>
                                    </p:animEffect>
                                  </p:childTnLst>
                                  <p:subTnLst>
                                    <p:audio>
                                      <p:cMediaNode>
                                        <p:cTn display="0" masterRel="sameClick">
                                          <p:stCondLst>
                                            <p:cond evt="begin" delay="0">
                                              <p:tn val="20"/>
                                            </p:cond>
                                          </p:stCondLst>
                                          <p:endCondLst>
                                            <p:cond evt="onStopAudio" delay="0">
                                              <p:tgtEl>
                                                <p:sldTgt/>
                                              </p:tgtEl>
                                            </p:cond>
                                          </p:endCondLst>
                                        </p:cTn>
                                        <p:tgtEl>
                                          <p:sndTgt r:embed="rId3" name="chimes.wav"/>
                                        </p:tgtEl>
                                      </p:cMediaNode>
                                    </p:audio>
                                  </p:sub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61167"/>
                                        </p:tgtEl>
                                        <p:attrNameLst>
                                          <p:attrName>style.visibility</p:attrName>
                                        </p:attrNameLst>
                                      </p:cBhvr>
                                      <p:to>
                                        <p:strVal val="visible"/>
                                      </p:to>
                                    </p:set>
                                    <p:animEffect transition="in" filter="dissolve">
                                      <p:cBhvr>
                                        <p:cTn id="27" dur="500"/>
                                        <p:tgtEl>
                                          <p:spTgt spid="261167"/>
                                        </p:tgtEl>
                                      </p:cBhvr>
                                    </p:animEffect>
                                  </p:childTnLst>
                                  <p:subTnLst>
                                    <p:audio>
                                      <p:cMediaNode>
                                        <p:cTn display="0" masterRel="sameClick">
                                          <p:stCondLst>
                                            <p:cond evt="begin" delay="0">
                                              <p:tn val="25"/>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4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64" name="矩形 262163"/>
          <p:cNvSpPr/>
          <p:nvPr/>
        </p:nvSpPr>
        <p:spPr>
          <a:xfrm>
            <a:off x="6564313" y="6259513"/>
            <a:ext cx="1905000" cy="457200"/>
          </a:xfrm>
          <a:prstGeom prst="rect">
            <a:avLst/>
          </a:prstGeom>
          <a:noFill/>
          <a:ln w="9525">
            <a:noFill/>
          </a:ln>
        </p:spPr>
        <p:txBody>
          <a:bodyPr lIns="92075" tIns="46037" rIns="92075" bIns="46037" anchor="ctr"/>
          <a:lstStyle/>
          <a:p>
            <a:pPr algn="r"/>
            <a:fld id="{9A0DB2DC-4C9A-4742-B13C-FB6460FD3503}" type="slidenum">
              <a:rPr lang="zh-CN" altLang="en-US" sz="1400" dirty="0">
                <a:latin typeface="Times New Roman" panose="02020603050405020304" pitchFamily="18" charset="0"/>
              </a:rPr>
              <a:t>19</a:t>
            </a:fld>
            <a:r>
              <a:rPr lang="en-US" altLang="zh-CN" sz="1400" dirty="0">
                <a:latin typeface="Times New Roman" panose="02020603050405020304" pitchFamily="18" charset="0"/>
              </a:rPr>
              <a:t> </a:t>
            </a:r>
          </a:p>
        </p:txBody>
      </p:sp>
      <p:sp>
        <p:nvSpPr>
          <p:cNvPr id="262166" name="文本框 262165"/>
          <p:cNvSpPr txBox="1"/>
          <p:nvPr/>
        </p:nvSpPr>
        <p:spPr>
          <a:xfrm>
            <a:off x="544513" y="1995488"/>
            <a:ext cx="8153400" cy="1844675"/>
          </a:xfrm>
          <a:prstGeom prst="rect">
            <a:avLst/>
          </a:prstGeom>
          <a:noFill/>
          <a:ln w="9525">
            <a:noFill/>
          </a:ln>
        </p:spPr>
        <p:txBody>
          <a:bodyPr>
            <a:spAutoFit/>
          </a:bodyPr>
          <a:lstStyle/>
          <a:p>
            <a:pPr algn="just">
              <a:lnSpc>
                <a:spcPct val="120000"/>
              </a:lnSpc>
            </a:pPr>
            <a:r>
              <a:rPr lang="zh-CN" altLang="en-US" sz="2400" dirty="0">
                <a:latin typeface="宋体" panose="02010600030101010101" pitchFamily="2" charset="-122"/>
                <a:cs typeface="Times New Roman" panose="02020603050405020304" pitchFamily="18" charset="0"/>
              </a:rPr>
              <a:t>　　</a:t>
            </a:r>
            <a:r>
              <a:rPr lang="zh-CN" altLang="en-US" sz="2400" b="1" dirty="0">
                <a:solidFill>
                  <a:srgbClr val="0000FF"/>
                </a:solidFill>
                <a:latin typeface="宋体" panose="02010600030101010101" pitchFamily="2" charset="-122"/>
                <a:cs typeface="Times New Roman" panose="02020603050405020304" pitchFamily="18" charset="0"/>
              </a:rPr>
              <a:t>因为二进制中只有</a:t>
            </a:r>
            <a:r>
              <a:rPr lang="en-US" altLang="zh-CN" sz="2400" b="1" dirty="0">
                <a:solidFill>
                  <a:srgbClr val="0000FF"/>
                </a:solidFill>
                <a:latin typeface="宋体" panose="02010600030101010101" pitchFamily="2" charset="-122"/>
                <a:cs typeface="Times New Roman" panose="02020603050405020304" pitchFamily="18" charset="0"/>
              </a:rPr>
              <a:t>0</a:t>
            </a:r>
            <a:r>
              <a:rPr lang="zh-CN" altLang="en-US" sz="2400" b="1" dirty="0">
                <a:solidFill>
                  <a:srgbClr val="0000FF"/>
                </a:solidFill>
                <a:latin typeface="宋体" panose="02010600030101010101" pitchFamily="2" charset="-122"/>
                <a:cs typeface="Times New Roman" panose="02020603050405020304" pitchFamily="18" charset="0"/>
              </a:rPr>
              <a:t>和</a:t>
            </a:r>
            <a:r>
              <a:rPr lang="en-US" altLang="zh-CN" sz="2400" b="1" dirty="0">
                <a:solidFill>
                  <a:srgbClr val="0000FF"/>
                </a:solidFill>
                <a:latin typeface="宋体" panose="02010600030101010101" pitchFamily="2" charset="-122"/>
                <a:cs typeface="Times New Roman" panose="02020603050405020304" pitchFamily="18" charset="0"/>
              </a:rPr>
              <a:t>1</a:t>
            </a:r>
            <a:r>
              <a:rPr lang="zh-CN" altLang="en-US" sz="2400" b="1" dirty="0">
                <a:solidFill>
                  <a:srgbClr val="0000FF"/>
                </a:solidFill>
                <a:latin typeface="宋体" panose="02010600030101010101" pitchFamily="2" charset="-122"/>
                <a:cs typeface="Times New Roman" panose="02020603050405020304" pitchFamily="18" charset="0"/>
              </a:rPr>
              <a:t>两个数字符号，可以用电子器件的两种不同状态来表示一位二进制数。例如，可以用晶体管的截止和导通表示</a:t>
            </a:r>
            <a:r>
              <a:rPr lang="en-US" altLang="zh-CN" sz="2400" b="1" dirty="0">
                <a:solidFill>
                  <a:srgbClr val="0000FF"/>
                </a:solidFill>
                <a:latin typeface="宋体" panose="02010600030101010101" pitchFamily="2" charset="-122"/>
                <a:cs typeface="Times New Roman" panose="02020603050405020304" pitchFamily="18" charset="0"/>
              </a:rPr>
              <a:t>1</a:t>
            </a:r>
            <a:r>
              <a:rPr lang="zh-CN" altLang="en-US" sz="2400" b="1" dirty="0">
                <a:solidFill>
                  <a:srgbClr val="0000FF"/>
                </a:solidFill>
                <a:latin typeface="宋体" panose="02010600030101010101" pitchFamily="2" charset="-122"/>
                <a:cs typeface="Times New Roman" panose="02020603050405020304" pitchFamily="18" charset="0"/>
              </a:rPr>
              <a:t>和</a:t>
            </a:r>
            <a:r>
              <a:rPr lang="en-US" altLang="zh-CN" sz="2400" b="1" dirty="0">
                <a:solidFill>
                  <a:srgbClr val="0000FF"/>
                </a:solidFill>
                <a:latin typeface="宋体" panose="02010600030101010101" pitchFamily="2" charset="-122"/>
                <a:cs typeface="Times New Roman" panose="02020603050405020304" pitchFamily="18" charset="0"/>
              </a:rPr>
              <a:t>0</a:t>
            </a:r>
            <a:r>
              <a:rPr lang="zh-CN" altLang="en-US" sz="2400" b="1" dirty="0">
                <a:solidFill>
                  <a:srgbClr val="0000FF"/>
                </a:solidFill>
                <a:latin typeface="宋体" panose="02010600030101010101" pitchFamily="2" charset="-122"/>
                <a:cs typeface="Times New Roman" panose="02020603050405020304" pitchFamily="18" charset="0"/>
              </a:rPr>
              <a:t>，或者用电平的高和低表示</a:t>
            </a:r>
            <a:r>
              <a:rPr lang="en-US" altLang="zh-CN" sz="2400" b="1" dirty="0">
                <a:solidFill>
                  <a:srgbClr val="0000FF"/>
                </a:solidFill>
                <a:latin typeface="宋体" panose="02010600030101010101" pitchFamily="2" charset="-122"/>
                <a:cs typeface="Times New Roman" panose="02020603050405020304" pitchFamily="18" charset="0"/>
              </a:rPr>
              <a:t>1</a:t>
            </a:r>
            <a:r>
              <a:rPr lang="zh-CN" altLang="en-US" sz="2400" b="1" dirty="0">
                <a:solidFill>
                  <a:srgbClr val="0000FF"/>
                </a:solidFill>
                <a:latin typeface="宋体" panose="02010600030101010101" pitchFamily="2" charset="-122"/>
                <a:cs typeface="Times New Roman" panose="02020603050405020304" pitchFamily="18" charset="0"/>
              </a:rPr>
              <a:t>和</a:t>
            </a:r>
            <a:r>
              <a:rPr lang="en-US" altLang="zh-CN" sz="2400" b="1" dirty="0">
                <a:solidFill>
                  <a:srgbClr val="0000FF"/>
                </a:solidFill>
                <a:latin typeface="宋体" panose="02010600030101010101" pitchFamily="2" charset="-122"/>
                <a:cs typeface="Times New Roman" panose="02020603050405020304" pitchFamily="18" charset="0"/>
              </a:rPr>
              <a:t>0</a:t>
            </a:r>
            <a:r>
              <a:rPr lang="zh-CN" altLang="en-US" sz="2400" b="1" dirty="0">
                <a:solidFill>
                  <a:srgbClr val="0000FF"/>
                </a:solidFill>
                <a:latin typeface="宋体" panose="02010600030101010101" pitchFamily="2" charset="-122"/>
                <a:cs typeface="Times New Roman" panose="02020603050405020304" pitchFamily="18" charset="0"/>
              </a:rPr>
              <a:t>等。所以，</a:t>
            </a:r>
            <a:r>
              <a:rPr lang="zh-CN" altLang="en-US" sz="2400" b="1" dirty="0">
                <a:solidFill>
                  <a:srgbClr val="FF3300"/>
                </a:solidFill>
                <a:latin typeface="宋体" panose="02010600030101010101" pitchFamily="2" charset="-122"/>
                <a:cs typeface="Times New Roman" panose="02020603050405020304" pitchFamily="18" charset="0"/>
              </a:rPr>
              <a:t>在数字系统中普遍采用二进制。</a:t>
            </a:r>
            <a:r>
              <a:rPr lang="zh-CN" altLang="en-US" sz="2400" b="1" dirty="0">
                <a:solidFill>
                  <a:srgbClr val="FFCC00"/>
                </a:solidFill>
                <a:latin typeface="宋体" panose="02010600030101010101" pitchFamily="2" charset="-122"/>
                <a:cs typeface="Times New Roman" panose="02020603050405020304" pitchFamily="18" charset="0"/>
              </a:rPr>
              <a:t> </a:t>
            </a:r>
            <a:endParaRPr lang="zh-CN" altLang="en-US" dirty="0">
              <a:latin typeface="Arial" panose="020B0604020202020204" pitchFamily="34" charset="0"/>
            </a:endParaRPr>
          </a:p>
        </p:txBody>
      </p:sp>
      <p:sp>
        <p:nvSpPr>
          <p:cNvPr id="262167" name="文本框 262166"/>
          <p:cNvSpPr txBox="1"/>
          <p:nvPr/>
        </p:nvSpPr>
        <p:spPr>
          <a:xfrm>
            <a:off x="544513" y="1049338"/>
            <a:ext cx="8153400" cy="968375"/>
          </a:xfrm>
          <a:prstGeom prst="rect">
            <a:avLst/>
          </a:prstGeom>
          <a:noFill/>
          <a:ln w="9525">
            <a:noFill/>
          </a:ln>
        </p:spPr>
        <p:txBody>
          <a:bodyPr>
            <a:spAutoFit/>
          </a:bodyPr>
          <a:lstStyle/>
          <a:p>
            <a:pPr algn="just">
              <a:lnSpc>
                <a:spcPct val="120000"/>
              </a:lnSpc>
            </a:pPr>
            <a:r>
              <a:rPr lang="zh-CN" altLang="en-US" sz="2400" b="1" dirty="0">
                <a:solidFill>
                  <a:srgbClr val="C80026"/>
                </a:solidFill>
                <a:latin typeface="宋体" panose="02010600030101010101" pitchFamily="2" charset="-122"/>
                <a:cs typeface="Times New Roman" panose="02020603050405020304" pitchFamily="18" charset="0"/>
              </a:rPr>
              <a:t>　　</a:t>
            </a:r>
            <a:r>
              <a:rPr lang="zh-CN" altLang="en-US" sz="2400" b="1" dirty="0">
                <a:solidFill>
                  <a:srgbClr val="FF3300"/>
                </a:solidFill>
                <a:latin typeface="宋体" panose="02010600030101010101" pitchFamily="2" charset="-122"/>
                <a:cs typeface="Times New Roman" panose="02020603050405020304" pitchFamily="18" charset="0"/>
              </a:rPr>
              <a:t>二进制的优点</a:t>
            </a:r>
            <a:r>
              <a:rPr lang="en-US" altLang="zh-CN" sz="2400" b="1">
                <a:solidFill>
                  <a:srgbClr val="FF3300"/>
                </a:solidFill>
                <a:latin typeface="宋体" panose="02010600030101010101" pitchFamily="2" charset="-122"/>
                <a:cs typeface="Times New Roman" panose="02020603050405020304" pitchFamily="18" charset="0"/>
              </a:rPr>
              <a:t>: </a:t>
            </a:r>
            <a:r>
              <a:rPr lang="zh-CN" altLang="en-US" sz="2400" b="1" dirty="0">
                <a:solidFill>
                  <a:srgbClr val="0000FF"/>
                </a:solidFill>
                <a:latin typeface="宋体" panose="02010600030101010101" pitchFamily="2" charset="-122"/>
                <a:cs typeface="Times New Roman" panose="02020603050405020304" pitchFamily="18" charset="0"/>
              </a:rPr>
              <a:t>运算简单、物理实现容易、存储和传送方便、可靠。 </a:t>
            </a:r>
            <a:endParaRPr lang="zh-CN" altLang="en-US" dirty="0">
              <a:solidFill>
                <a:srgbClr val="0000FF"/>
              </a:solidFill>
              <a:latin typeface="Arial" panose="020B0604020202020204" pitchFamily="34" charset="0"/>
            </a:endParaRPr>
          </a:p>
        </p:txBody>
      </p:sp>
      <p:sp>
        <p:nvSpPr>
          <p:cNvPr id="262168" name="文本框 262167"/>
          <p:cNvSpPr txBox="1"/>
          <p:nvPr/>
        </p:nvSpPr>
        <p:spPr>
          <a:xfrm>
            <a:off x="479425" y="4016375"/>
            <a:ext cx="8153400" cy="2027238"/>
          </a:xfrm>
          <a:prstGeom prst="rect">
            <a:avLst/>
          </a:prstGeom>
          <a:noFill/>
          <a:ln w="9525">
            <a:noFill/>
          </a:ln>
        </p:spPr>
        <p:txBody>
          <a:bodyPr>
            <a:spAutoFit/>
          </a:bodyPr>
          <a:lstStyle/>
          <a:p>
            <a:pPr algn="just">
              <a:lnSpc>
                <a:spcPct val="120000"/>
              </a:lnSpc>
              <a:spcBef>
                <a:spcPct val="50000"/>
              </a:spcBef>
            </a:pPr>
            <a:r>
              <a:rPr lang="zh-CN" altLang="en-US" sz="2400" b="1" dirty="0">
                <a:solidFill>
                  <a:srgbClr val="C80026"/>
                </a:solidFill>
                <a:latin typeface="Times New Roman" panose="02020603050405020304" pitchFamily="18" charset="0"/>
              </a:rPr>
              <a:t>　</a:t>
            </a:r>
            <a:r>
              <a:rPr lang="zh-CN" altLang="en-US" sz="2200" b="1" dirty="0">
                <a:solidFill>
                  <a:srgbClr val="C80026"/>
                </a:solidFill>
                <a:latin typeface="Times New Roman" panose="02020603050405020304" pitchFamily="18" charset="0"/>
              </a:rPr>
              <a:t>　</a:t>
            </a:r>
            <a:r>
              <a:rPr lang="zh-CN" altLang="en-US" sz="2400" b="1" dirty="0">
                <a:solidFill>
                  <a:srgbClr val="FF3300"/>
                </a:solidFill>
                <a:latin typeface="Times New Roman" panose="02020603050405020304" pitchFamily="18" charset="0"/>
              </a:rPr>
              <a:t>二进制的缺点：</a:t>
            </a:r>
            <a:r>
              <a:rPr lang="zh-CN" altLang="en-US" sz="2400" b="1" dirty="0">
                <a:solidFill>
                  <a:srgbClr val="0000FF"/>
                </a:solidFill>
                <a:latin typeface="Times New Roman" panose="02020603050405020304" pitchFamily="18" charset="0"/>
              </a:rPr>
              <a:t>数的位数太长且字符单调，使得书写、记忆和阅读不方便。 </a:t>
            </a:r>
            <a:endParaRPr lang="zh-CN" altLang="en-US" sz="2400" dirty="0">
              <a:solidFill>
                <a:srgbClr val="0000FF"/>
              </a:solidFill>
              <a:latin typeface="Times New Roman" panose="02020603050405020304" pitchFamily="18" charset="0"/>
            </a:endParaRPr>
          </a:p>
          <a:p>
            <a:pPr algn="just">
              <a:lnSpc>
                <a:spcPct val="120000"/>
              </a:lnSpc>
              <a:spcBef>
                <a:spcPct val="50000"/>
              </a:spcBef>
            </a:pPr>
            <a:r>
              <a:rPr lang="zh-CN" altLang="en-US" sz="2400" dirty="0">
                <a:latin typeface="Times New Roman" panose="02020603050405020304" pitchFamily="18" charset="0"/>
              </a:rPr>
              <a:t>　　</a:t>
            </a:r>
            <a:r>
              <a:rPr lang="zh-CN" altLang="en-US" sz="2400" b="1" dirty="0">
                <a:solidFill>
                  <a:srgbClr val="0000FF"/>
                </a:solidFill>
                <a:latin typeface="Times New Roman" panose="02020603050405020304" pitchFamily="18" charset="0"/>
              </a:rPr>
              <a:t>因此，人们在进行指令书写、程序输入和输出等工作时，</a:t>
            </a:r>
            <a:r>
              <a:rPr lang="zh-CN" altLang="en-US" sz="2400" b="1" dirty="0">
                <a:solidFill>
                  <a:srgbClr val="FF3300"/>
                </a:solidFill>
                <a:latin typeface="Times New Roman" panose="02020603050405020304" pitchFamily="18" charset="0"/>
              </a:rPr>
              <a:t>通常采用八进制数和十六进制数作为二进制数的缩写</a:t>
            </a:r>
            <a:r>
              <a:rPr lang="zh-CN" altLang="en-US" sz="2400" dirty="0">
                <a:solidFill>
                  <a:srgbClr val="FF3300"/>
                </a:solidFill>
                <a:latin typeface="Times New Roman" panose="02020603050405020304" pitchFamily="18" charset="0"/>
              </a:rPr>
              <a:t>。 </a:t>
            </a:r>
            <a:endParaRPr lang="zh-CN" altLang="en-US" sz="2400" dirty="0">
              <a:solidFill>
                <a:srgbClr val="FF3300"/>
              </a:solidFill>
              <a:latin typeface="Arial" panose="020B0604020202020204" pitchFamily="34" charset="0"/>
            </a:endParaRPr>
          </a:p>
        </p:txBody>
      </p:sp>
      <p:pic>
        <p:nvPicPr>
          <p:cNvPr id="262169" name="图片 262168" descr="arrow34">
            <a:hlinkClick r:id="" action="ppaction://hlinkshowjump?jump=previousslide"/>
          </p:cNvPr>
          <p:cNvPicPr>
            <a:picLocks noChangeAspect="1"/>
          </p:cNvPicPr>
          <p:nvPr/>
        </p:nvPicPr>
        <p:blipFill>
          <a:blip r:embed="rId3"/>
          <a:stretch>
            <a:fillRect/>
          </a:stretch>
        </p:blipFill>
        <p:spPr>
          <a:xfrm>
            <a:off x="7573963" y="6316663"/>
            <a:ext cx="514350" cy="354012"/>
          </a:xfrm>
          <a:prstGeom prst="rect">
            <a:avLst/>
          </a:prstGeom>
          <a:noFill/>
          <a:ln w="9525">
            <a:noFill/>
          </a:ln>
        </p:spPr>
      </p:pic>
      <p:pic>
        <p:nvPicPr>
          <p:cNvPr id="262170" name="图片 262169" descr="arrow35">
            <a:hlinkClick r:id="" action="ppaction://hlinkshowjump?jump=nextslide"/>
          </p:cNvPr>
          <p:cNvPicPr>
            <a:picLocks noChangeAspect="1"/>
          </p:cNvPicPr>
          <p:nvPr/>
        </p:nvPicPr>
        <p:blipFill>
          <a:blip r:embed="rId4"/>
          <a:stretch>
            <a:fillRect/>
          </a:stretch>
        </p:blipFill>
        <p:spPr>
          <a:xfrm>
            <a:off x="8412163" y="6316663"/>
            <a:ext cx="514350" cy="3540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62167"/>
                                        </p:tgtEl>
                                        <p:attrNameLst>
                                          <p:attrName>style.visibility</p:attrName>
                                        </p:attrNameLst>
                                      </p:cBhvr>
                                      <p:to>
                                        <p:strVal val="visible"/>
                                      </p:to>
                                    </p:set>
                                    <p:animEffect transition="in" filter="randombar(horizontal)">
                                      <p:cBhvr>
                                        <p:cTn id="7" dur="500"/>
                                        <p:tgtEl>
                                          <p:spTgt spid="262167"/>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62166"/>
                                        </p:tgtEl>
                                        <p:attrNameLst>
                                          <p:attrName>style.visibility</p:attrName>
                                        </p:attrNameLst>
                                      </p:cBhvr>
                                      <p:to>
                                        <p:strVal val="visible"/>
                                      </p:to>
                                    </p:set>
                                    <p:animEffect transition="in" filter="randombar(horizontal)">
                                      <p:cBhvr>
                                        <p:cTn id="12" dur="500"/>
                                        <p:tgtEl>
                                          <p:spTgt spid="26216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62168"/>
                                        </p:tgtEl>
                                        <p:attrNameLst>
                                          <p:attrName>style.visibility</p:attrName>
                                        </p:attrNameLst>
                                      </p:cBhvr>
                                      <p:to>
                                        <p:strVal val="visible"/>
                                      </p:to>
                                    </p:set>
                                    <p:animEffect transition="in" filter="randombar(horizontal)">
                                      <p:cBhvr>
                                        <p:cTn id="17" dur="500"/>
                                        <p:tgtEl>
                                          <p:spTgt spid="262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66" grpId="0"/>
      <p:bldP spid="262167" grpId="0"/>
      <p:bldP spid="26216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Line 2"/>
          <p:cNvSpPr/>
          <p:nvPr/>
        </p:nvSpPr>
        <p:spPr>
          <a:xfrm>
            <a:off x="976313" y="895350"/>
            <a:ext cx="7086600" cy="0"/>
          </a:xfrm>
          <a:prstGeom prst="line">
            <a:avLst/>
          </a:prstGeom>
          <a:ln w="88900" cap="sq" cmpd="tri">
            <a:solidFill>
              <a:srgbClr val="FF00FF"/>
            </a:solidFill>
            <a:prstDash val="solid"/>
            <a:headEnd type="none" w="sm" len="sm"/>
            <a:tailEnd type="none" w="sm" len="sm"/>
          </a:ln>
        </p:spPr>
      </p:sp>
      <p:sp>
        <p:nvSpPr>
          <p:cNvPr id="13315" name="WordArt 3"/>
          <p:cNvSpPr>
            <a:spLocks noTextEdit="1"/>
          </p:cNvSpPr>
          <p:nvPr/>
        </p:nvSpPr>
        <p:spPr>
          <a:xfrm>
            <a:off x="3724275" y="260350"/>
            <a:ext cx="1266825" cy="504825"/>
          </a:xfrm>
          <a:prstGeom prst="rect">
            <a:avLst/>
          </a:prstGeom>
        </p:spPr>
        <p:txBody>
          <a:bodyPr wrap="none" fromWordArt="1">
            <a:prstTxWarp prst="textPlain">
              <a:avLst>
                <a:gd name="adj" fmla="val 50000"/>
              </a:avLst>
            </a:prstTxWarp>
            <a:normAutofit fontScale="77500" lnSpcReduction="20000"/>
          </a:bodyPr>
          <a:lstStyle/>
          <a:p>
            <a:pPr algn="ctr" eaLnBrk="0" hangingPunct="0"/>
            <a:r>
              <a:rPr lang="zh-CN" altLang="en-US" sz="4000" b="1">
                <a:ln w="3175" cap="flat" cmpd="sng">
                  <a:solidFill>
                    <a:srgbClr val="993300"/>
                  </a:solidFill>
                  <a:prstDash val="solid"/>
                  <a:headEnd type="none" w="med" len="med"/>
                  <a:tailEnd type="none" w="med" len="med"/>
                </a:ln>
                <a:solidFill>
                  <a:srgbClr val="FF0000"/>
                </a:solidFill>
                <a:latin typeface="黑体" panose="02010609060101010101" pitchFamily="2" charset="-122"/>
                <a:ea typeface="黑体" panose="02010609060101010101" pitchFamily="2" charset="-122"/>
              </a:rPr>
              <a:t>前 言</a:t>
            </a:r>
          </a:p>
        </p:txBody>
      </p:sp>
      <p:sp>
        <p:nvSpPr>
          <p:cNvPr id="143364" name="Text Box 4">
            <a:hlinkClick r:id="" action="ppaction://noaction"/>
          </p:cNvPr>
          <p:cNvSpPr txBox="1"/>
          <p:nvPr/>
        </p:nvSpPr>
        <p:spPr>
          <a:xfrm>
            <a:off x="630238" y="1123950"/>
            <a:ext cx="6019800" cy="420688"/>
          </a:xfrm>
          <a:prstGeom prst="rect">
            <a:avLst/>
          </a:prstGeom>
          <a:noFill/>
          <a:ln w="9525">
            <a:noFill/>
          </a:ln>
        </p:spPr>
        <p:txBody>
          <a:bodyPr>
            <a:spAutoFit/>
          </a:bodyPr>
          <a:lstStyle/>
          <a:p>
            <a:pPr>
              <a:lnSpc>
                <a:spcPct val="90000"/>
              </a:lnSpc>
              <a:spcBef>
                <a:spcPct val="50000"/>
              </a:spcBef>
            </a:pPr>
            <a:r>
              <a:rPr lang="en-US" altLang="zh-CN" b="1" dirty="0">
                <a:solidFill>
                  <a:srgbClr val="0033CC"/>
                </a:solidFill>
                <a:latin typeface="Times New Roman" panose="02020603050405020304" pitchFamily="18" charset="0"/>
                <a:ea typeface="黑体" panose="02010609060101010101" pitchFamily="2" charset="-122"/>
              </a:rPr>
              <a:t>1. </a:t>
            </a:r>
            <a:r>
              <a:rPr lang="zh-CN" altLang="en-US" b="1" dirty="0">
                <a:solidFill>
                  <a:srgbClr val="0033CC"/>
                </a:solidFill>
                <a:latin typeface="Times New Roman" panose="02020603050405020304" pitchFamily="18" charset="0"/>
                <a:ea typeface="黑体" panose="02010609060101010101" pitchFamily="2" charset="-122"/>
              </a:rPr>
              <a:t>本课程的性质</a:t>
            </a:r>
            <a:endParaRPr lang="zh-CN" altLang="en-US" dirty="0">
              <a:solidFill>
                <a:srgbClr val="0033CC"/>
              </a:solidFill>
              <a:latin typeface="黑体" panose="02010609060101010101" pitchFamily="2" charset="-122"/>
              <a:ea typeface="黑体" panose="02010609060101010101" pitchFamily="2" charset="-122"/>
            </a:endParaRPr>
          </a:p>
        </p:txBody>
      </p:sp>
      <p:sp>
        <p:nvSpPr>
          <p:cNvPr id="143365" name="Text Box 5">
            <a:hlinkClick r:id="" action="ppaction://noaction"/>
          </p:cNvPr>
          <p:cNvSpPr txBox="1"/>
          <p:nvPr/>
        </p:nvSpPr>
        <p:spPr>
          <a:xfrm>
            <a:off x="769938" y="1619250"/>
            <a:ext cx="5014912" cy="366713"/>
          </a:xfrm>
          <a:prstGeom prst="rect">
            <a:avLst/>
          </a:prstGeom>
          <a:noFill/>
          <a:ln w="9525">
            <a:noFill/>
          </a:ln>
        </p:spPr>
        <p:txBody>
          <a:bodyPr>
            <a:spAutoFit/>
          </a:bodyPr>
          <a:lstStyle/>
          <a:p>
            <a:pPr>
              <a:lnSpc>
                <a:spcPct val="90000"/>
              </a:lnSpc>
              <a:spcBef>
                <a:spcPct val="50000"/>
              </a:spcBef>
            </a:pPr>
            <a:r>
              <a:rPr lang="en-US" altLang="zh-CN" sz="2000" b="1" dirty="0">
                <a:latin typeface="Times New Roman" panose="02020603050405020304" pitchFamily="18" charset="0"/>
              </a:rPr>
              <a:t>        </a:t>
            </a:r>
            <a:r>
              <a:rPr lang="zh-CN" altLang="en-US" sz="2000" b="1" dirty="0">
                <a:latin typeface="Times New Roman" panose="02020603050405020304" pitchFamily="18" charset="0"/>
              </a:rPr>
              <a:t>是一门技术基础课</a:t>
            </a:r>
            <a:endParaRPr lang="zh-CN" altLang="en-US" sz="2000" b="1" dirty="0">
              <a:latin typeface="黑体" panose="02010609060101010101" pitchFamily="2" charset="-122"/>
              <a:ea typeface="黑体" panose="02010609060101010101" pitchFamily="2" charset="-122"/>
            </a:endParaRPr>
          </a:p>
        </p:txBody>
      </p:sp>
      <p:sp>
        <p:nvSpPr>
          <p:cNvPr id="143366" name="Text Box 6">
            <a:hlinkClick r:id="" action="ppaction://noaction"/>
          </p:cNvPr>
          <p:cNvSpPr txBox="1"/>
          <p:nvPr/>
        </p:nvSpPr>
        <p:spPr>
          <a:xfrm>
            <a:off x="630238" y="2024063"/>
            <a:ext cx="2049462" cy="420687"/>
          </a:xfrm>
          <a:prstGeom prst="rect">
            <a:avLst/>
          </a:prstGeom>
          <a:noFill/>
          <a:ln w="9525">
            <a:noFill/>
          </a:ln>
        </p:spPr>
        <p:txBody>
          <a:bodyPr>
            <a:spAutoFit/>
          </a:bodyPr>
          <a:lstStyle/>
          <a:p>
            <a:pPr>
              <a:lnSpc>
                <a:spcPct val="90000"/>
              </a:lnSpc>
              <a:spcBef>
                <a:spcPct val="50000"/>
              </a:spcBef>
            </a:pPr>
            <a:r>
              <a:rPr lang="en-US" altLang="zh-CN" b="1" dirty="0">
                <a:solidFill>
                  <a:srgbClr val="0033CC"/>
                </a:solidFill>
                <a:latin typeface="Times New Roman" panose="02020603050405020304" pitchFamily="18" charset="0"/>
                <a:ea typeface="黑体" panose="02010609060101010101" pitchFamily="2" charset="-122"/>
              </a:rPr>
              <a:t>2. </a:t>
            </a:r>
            <a:r>
              <a:rPr lang="zh-CN" altLang="en-US" b="1" dirty="0">
                <a:solidFill>
                  <a:srgbClr val="0033CC"/>
                </a:solidFill>
                <a:latin typeface="Times New Roman" panose="02020603050405020304" pitchFamily="18" charset="0"/>
                <a:ea typeface="黑体" panose="02010609060101010101" pitchFamily="2" charset="-122"/>
              </a:rPr>
              <a:t>特点</a:t>
            </a:r>
            <a:endParaRPr lang="zh-CN" altLang="en-US" dirty="0">
              <a:solidFill>
                <a:srgbClr val="0033CC"/>
              </a:solidFill>
              <a:latin typeface="黑体" panose="02010609060101010101" pitchFamily="2" charset="-122"/>
              <a:ea typeface="黑体" panose="02010609060101010101" pitchFamily="2" charset="-122"/>
            </a:endParaRPr>
          </a:p>
        </p:txBody>
      </p:sp>
      <p:sp>
        <p:nvSpPr>
          <p:cNvPr id="143367" name="Text Box 7">
            <a:hlinkClick r:id="" action="ppaction://noaction"/>
          </p:cNvPr>
          <p:cNvSpPr txBox="1"/>
          <p:nvPr/>
        </p:nvSpPr>
        <p:spPr>
          <a:xfrm>
            <a:off x="769938" y="2481263"/>
            <a:ext cx="3903662" cy="366712"/>
          </a:xfrm>
          <a:prstGeom prst="rect">
            <a:avLst/>
          </a:prstGeom>
          <a:noFill/>
          <a:ln w="9525">
            <a:noFill/>
          </a:ln>
        </p:spPr>
        <p:txBody>
          <a:bodyPr>
            <a:spAutoFit/>
          </a:bodyPr>
          <a:lstStyle/>
          <a:p>
            <a:pPr>
              <a:lnSpc>
                <a:spcPct val="90000"/>
              </a:lnSpc>
              <a:spcBef>
                <a:spcPct val="50000"/>
              </a:spcBef>
            </a:pPr>
            <a:r>
              <a:rPr lang="en-US" altLang="zh-CN" sz="2000" b="1" dirty="0">
                <a:latin typeface="Times New Roman" panose="02020603050405020304" pitchFamily="18" charset="0"/>
              </a:rPr>
              <a:t>        </a:t>
            </a:r>
            <a:r>
              <a:rPr lang="en-US" altLang="zh-CN" sz="2000" b="1" dirty="0">
                <a:latin typeface="Times New Roman" panose="02020603050405020304" pitchFamily="18" charset="0"/>
                <a:sym typeface="Wingdings" panose="05000000000000000000" pitchFamily="2" charset="2"/>
              </a:rPr>
              <a:t></a:t>
            </a:r>
            <a:r>
              <a:rPr lang="zh-CN" altLang="en-US" sz="2000" b="1" dirty="0">
                <a:latin typeface="Times New Roman" panose="02020603050405020304" pitchFamily="18" charset="0"/>
              </a:rPr>
              <a:t>非纯理论性课程</a:t>
            </a:r>
            <a:endParaRPr lang="zh-CN" altLang="en-US" sz="2000" b="1" dirty="0">
              <a:latin typeface="黑体" panose="02010609060101010101" pitchFamily="2" charset="-122"/>
              <a:ea typeface="黑体" panose="02010609060101010101" pitchFamily="2" charset="-122"/>
            </a:endParaRPr>
          </a:p>
        </p:txBody>
      </p:sp>
      <p:sp>
        <p:nvSpPr>
          <p:cNvPr id="143368" name="Text Box 8">
            <a:hlinkClick r:id="" action="ppaction://noaction"/>
          </p:cNvPr>
          <p:cNvSpPr txBox="1"/>
          <p:nvPr/>
        </p:nvSpPr>
        <p:spPr>
          <a:xfrm>
            <a:off x="769938" y="2889250"/>
            <a:ext cx="3903662" cy="366713"/>
          </a:xfrm>
          <a:prstGeom prst="rect">
            <a:avLst/>
          </a:prstGeom>
          <a:noFill/>
          <a:ln w="9525">
            <a:noFill/>
          </a:ln>
        </p:spPr>
        <p:txBody>
          <a:bodyPr>
            <a:spAutoFit/>
          </a:bodyPr>
          <a:lstStyle/>
          <a:p>
            <a:pPr>
              <a:lnSpc>
                <a:spcPct val="90000"/>
              </a:lnSpc>
              <a:spcBef>
                <a:spcPct val="50000"/>
              </a:spcBef>
            </a:pPr>
            <a:r>
              <a:rPr lang="en-US" altLang="zh-CN" sz="2000" b="1" dirty="0">
                <a:latin typeface="Times New Roman" panose="02020603050405020304" pitchFamily="18" charset="0"/>
              </a:rPr>
              <a:t>        </a:t>
            </a:r>
            <a:r>
              <a:rPr lang="en-US" altLang="zh-CN" sz="2000" b="1" dirty="0">
                <a:latin typeface="Times New Roman" panose="02020603050405020304" pitchFamily="18" charset="0"/>
                <a:sym typeface="Wingdings" panose="05000000000000000000" pitchFamily="2" charset="2"/>
              </a:rPr>
              <a:t></a:t>
            </a:r>
            <a:r>
              <a:rPr lang="zh-CN" altLang="en-US" sz="2000" b="1" dirty="0">
                <a:latin typeface="Times New Roman" panose="02020603050405020304" pitchFamily="18" charset="0"/>
              </a:rPr>
              <a:t>实践性很强</a:t>
            </a:r>
            <a:endParaRPr lang="zh-CN" altLang="en-US" sz="2000" b="1" dirty="0">
              <a:latin typeface="黑体" panose="02010609060101010101" pitchFamily="2" charset="-122"/>
              <a:ea typeface="黑体" panose="02010609060101010101" pitchFamily="2" charset="-122"/>
            </a:endParaRPr>
          </a:p>
        </p:txBody>
      </p:sp>
      <p:sp>
        <p:nvSpPr>
          <p:cNvPr id="143369" name="Text Box 9">
            <a:hlinkClick r:id="" action="ppaction://noaction"/>
          </p:cNvPr>
          <p:cNvSpPr txBox="1"/>
          <p:nvPr/>
        </p:nvSpPr>
        <p:spPr>
          <a:xfrm>
            <a:off x="769938" y="3295650"/>
            <a:ext cx="7115175" cy="366713"/>
          </a:xfrm>
          <a:prstGeom prst="rect">
            <a:avLst/>
          </a:prstGeom>
          <a:noFill/>
          <a:ln w="9525">
            <a:noFill/>
          </a:ln>
        </p:spPr>
        <p:txBody>
          <a:bodyPr>
            <a:spAutoFit/>
          </a:bodyPr>
          <a:lstStyle/>
          <a:p>
            <a:pPr>
              <a:lnSpc>
                <a:spcPct val="90000"/>
              </a:lnSpc>
              <a:spcBef>
                <a:spcPct val="50000"/>
              </a:spcBef>
            </a:pPr>
            <a:r>
              <a:rPr lang="en-US" altLang="zh-CN" sz="2000" b="1" dirty="0">
                <a:latin typeface="Times New Roman" panose="02020603050405020304" pitchFamily="18" charset="0"/>
              </a:rPr>
              <a:t>        </a:t>
            </a:r>
            <a:r>
              <a:rPr lang="en-US" altLang="zh-CN" sz="2000" b="1" dirty="0">
                <a:latin typeface="Times New Roman" panose="02020603050405020304" pitchFamily="18" charset="0"/>
                <a:sym typeface="Wingdings" panose="05000000000000000000" pitchFamily="2" charset="2"/>
              </a:rPr>
              <a:t></a:t>
            </a:r>
            <a:r>
              <a:rPr lang="zh-CN" altLang="en-US" sz="2000" b="1" dirty="0">
                <a:latin typeface="Times New Roman" panose="02020603050405020304" pitchFamily="18" charset="0"/>
              </a:rPr>
              <a:t>以工程实践的观点来处理电路中的一些问题</a:t>
            </a:r>
            <a:endParaRPr lang="zh-CN" altLang="en-US" sz="2000" b="1" dirty="0">
              <a:latin typeface="黑体" panose="02010609060101010101" pitchFamily="2" charset="-122"/>
              <a:ea typeface="黑体" panose="02010609060101010101" pitchFamily="2" charset="-122"/>
            </a:endParaRPr>
          </a:p>
        </p:txBody>
      </p:sp>
      <p:sp>
        <p:nvSpPr>
          <p:cNvPr id="143370" name="Text Box 10">
            <a:hlinkClick r:id="" action="ppaction://noaction"/>
          </p:cNvPr>
          <p:cNvSpPr txBox="1"/>
          <p:nvPr/>
        </p:nvSpPr>
        <p:spPr>
          <a:xfrm>
            <a:off x="630238" y="3733800"/>
            <a:ext cx="2049462" cy="420688"/>
          </a:xfrm>
          <a:prstGeom prst="rect">
            <a:avLst/>
          </a:prstGeom>
          <a:noFill/>
          <a:ln w="9525">
            <a:noFill/>
          </a:ln>
        </p:spPr>
        <p:txBody>
          <a:bodyPr>
            <a:spAutoFit/>
          </a:bodyPr>
          <a:lstStyle/>
          <a:p>
            <a:pPr>
              <a:lnSpc>
                <a:spcPct val="90000"/>
              </a:lnSpc>
              <a:spcBef>
                <a:spcPct val="50000"/>
              </a:spcBef>
            </a:pPr>
            <a:r>
              <a:rPr lang="en-US" altLang="zh-CN" b="1" dirty="0">
                <a:solidFill>
                  <a:srgbClr val="0033CC"/>
                </a:solidFill>
                <a:latin typeface="Times New Roman" panose="02020603050405020304" pitchFamily="18" charset="0"/>
                <a:ea typeface="黑体" panose="02010609060101010101" pitchFamily="2" charset="-122"/>
              </a:rPr>
              <a:t>3. </a:t>
            </a:r>
            <a:r>
              <a:rPr lang="zh-CN" altLang="en-US" b="1" dirty="0">
                <a:solidFill>
                  <a:srgbClr val="0033CC"/>
                </a:solidFill>
                <a:latin typeface="Times New Roman" panose="02020603050405020304" pitchFamily="18" charset="0"/>
                <a:ea typeface="黑体" panose="02010609060101010101" pitchFamily="2" charset="-122"/>
              </a:rPr>
              <a:t>研究内容</a:t>
            </a:r>
            <a:endParaRPr lang="zh-CN" altLang="en-US" dirty="0">
              <a:solidFill>
                <a:srgbClr val="0033CC"/>
              </a:solidFill>
              <a:latin typeface="黑体" panose="02010609060101010101" pitchFamily="2" charset="-122"/>
              <a:ea typeface="黑体" panose="02010609060101010101" pitchFamily="2" charset="-122"/>
            </a:endParaRPr>
          </a:p>
        </p:txBody>
      </p:sp>
      <p:sp>
        <p:nvSpPr>
          <p:cNvPr id="143371" name="Text Box 11">
            <a:hlinkClick r:id="" action="ppaction://noaction"/>
          </p:cNvPr>
          <p:cNvSpPr txBox="1"/>
          <p:nvPr/>
        </p:nvSpPr>
        <p:spPr>
          <a:xfrm>
            <a:off x="769938" y="4140200"/>
            <a:ext cx="7978775" cy="768350"/>
          </a:xfrm>
          <a:prstGeom prst="rect">
            <a:avLst/>
          </a:prstGeom>
          <a:noFill/>
          <a:ln w="9525">
            <a:noFill/>
          </a:ln>
        </p:spPr>
        <p:txBody>
          <a:bodyPr>
            <a:spAutoFit/>
          </a:bodyPr>
          <a:lstStyle/>
          <a:p>
            <a:pPr>
              <a:lnSpc>
                <a:spcPct val="110000"/>
              </a:lnSpc>
              <a:spcBef>
                <a:spcPct val="50000"/>
              </a:spcBef>
            </a:pPr>
            <a:r>
              <a:rPr lang="zh-CN" altLang="en-US" sz="2000" b="1" dirty="0">
                <a:latin typeface="Times New Roman" panose="02020603050405020304" pitchFamily="18" charset="0"/>
              </a:rPr>
              <a:t>研讨数字电路（系统）的分析与设计方法，研究已有数字电路的工作原理与逻辑功能， 根据逻辑功能要求设计合理的电路</a:t>
            </a:r>
          </a:p>
        </p:txBody>
      </p:sp>
      <p:sp>
        <p:nvSpPr>
          <p:cNvPr id="143372" name="Text Box 12">
            <a:hlinkClick r:id="" action="ppaction://noaction"/>
          </p:cNvPr>
          <p:cNvSpPr txBox="1"/>
          <p:nvPr/>
        </p:nvSpPr>
        <p:spPr>
          <a:xfrm>
            <a:off x="630238" y="5167313"/>
            <a:ext cx="2049462" cy="420687"/>
          </a:xfrm>
          <a:prstGeom prst="rect">
            <a:avLst/>
          </a:prstGeom>
          <a:noFill/>
          <a:ln w="9525">
            <a:noFill/>
          </a:ln>
        </p:spPr>
        <p:txBody>
          <a:bodyPr>
            <a:spAutoFit/>
          </a:bodyPr>
          <a:lstStyle/>
          <a:p>
            <a:pPr>
              <a:lnSpc>
                <a:spcPct val="90000"/>
              </a:lnSpc>
              <a:spcBef>
                <a:spcPct val="50000"/>
              </a:spcBef>
            </a:pPr>
            <a:r>
              <a:rPr lang="en-US" altLang="zh-CN" b="1" dirty="0">
                <a:solidFill>
                  <a:srgbClr val="0033CC"/>
                </a:solidFill>
                <a:latin typeface="Times New Roman" panose="02020603050405020304" pitchFamily="18" charset="0"/>
                <a:ea typeface="黑体" panose="02010609060101010101" pitchFamily="2" charset="-122"/>
              </a:rPr>
              <a:t>4. </a:t>
            </a:r>
            <a:r>
              <a:rPr lang="zh-CN" altLang="en-US" b="1" dirty="0">
                <a:solidFill>
                  <a:srgbClr val="0033CC"/>
                </a:solidFill>
                <a:latin typeface="Times New Roman" panose="02020603050405020304" pitchFamily="18" charset="0"/>
                <a:ea typeface="黑体" panose="02010609060101010101" pitchFamily="2" charset="-122"/>
              </a:rPr>
              <a:t>教学目标</a:t>
            </a:r>
            <a:endParaRPr lang="zh-CN" altLang="en-US" dirty="0">
              <a:solidFill>
                <a:srgbClr val="0033CC"/>
              </a:solidFill>
              <a:latin typeface="黑体" panose="02010609060101010101" pitchFamily="2" charset="-122"/>
              <a:ea typeface="黑体" panose="02010609060101010101" pitchFamily="2" charset="-122"/>
            </a:endParaRPr>
          </a:p>
        </p:txBody>
      </p:sp>
      <p:sp>
        <p:nvSpPr>
          <p:cNvPr id="143373" name="Text Box 13">
            <a:hlinkClick r:id="" action="ppaction://noaction"/>
          </p:cNvPr>
          <p:cNvSpPr txBox="1"/>
          <p:nvPr/>
        </p:nvSpPr>
        <p:spPr>
          <a:xfrm>
            <a:off x="769938" y="5653088"/>
            <a:ext cx="7978775" cy="762000"/>
          </a:xfrm>
          <a:prstGeom prst="rect">
            <a:avLst/>
          </a:prstGeom>
          <a:noFill/>
          <a:ln w="9525">
            <a:noFill/>
          </a:ln>
        </p:spPr>
        <p:txBody>
          <a:bodyPr>
            <a:spAutoFit/>
          </a:bodyPr>
          <a:lstStyle/>
          <a:p>
            <a:pPr>
              <a:lnSpc>
                <a:spcPct val="110000"/>
              </a:lnSpc>
              <a:spcBef>
                <a:spcPct val="50000"/>
              </a:spcBef>
            </a:pPr>
            <a:r>
              <a:rPr lang="en-US" altLang="zh-CN" sz="2000" b="1" dirty="0">
                <a:latin typeface="Times New Roman" panose="02020603050405020304" pitchFamily="18" charset="0"/>
              </a:rPr>
              <a:t>        </a:t>
            </a:r>
            <a:r>
              <a:rPr lang="zh-CN" altLang="en-US" sz="2000" b="1" dirty="0">
                <a:latin typeface="Times New Roman" panose="02020603050405020304" pitchFamily="18" charset="0"/>
              </a:rPr>
              <a:t>能够对一般性的、常用的数字电路进行分析，同时对较简单的单元电路进行设计。</a:t>
            </a:r>
            <a:endParaRPr lang="zh-CN" altLang="en-US" sz="2000" b="1" dirty="0">
              <a:latin typeface="黑体" panose="02010609060101010101" pitchFamily="2" charset="-122"/>
              <a:ea typeface="黑体" panose="02010609060101010101" pitchFamily="2" charset="-122"/>
            </a:endParaRPr>
          </a:p>
        </p:txBody>
      </p:sp>
    </p:spTree>
  </p:cSld>
  <p:clrMapOvr>
    <a:masterClrMapping/>
  </p:clrMapOvr>
  <p:transition>
    <p:split orient="vert"/>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3364"/>
                                        </p:tgtEl>
                                        <p:attrNameLst>
                                          <p:attrName>style.visibility</p:attrName>
                                        </p:attrNameLst>
                                      </p:cBhvr>
                                      <p:to>
                                        <p:strVal val="visible"/>
                                      </p:to>
                                    </p:set>
                                    <p:animEffect transition="in" filter="strips(downRight)">
                                      <p:cBhvr>
                                        <p:cTn id="7" dur="500"/>
                                        <p:tgtEl>
                                          <p:spTgt spid="143364"/>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43365"/>
                                        </p:tgtEl>
                                        <p:attrNameLst>
                                          <p:attrName>style.visibility</p:attrName>
                                        </p:attrNameLst>
                                      </p:cBhvr>
                                      <p:to>
                                        <p:strVal val="visible"/>
                                      </p:to>
                                    </p:set>
                                    <p:animEffect transition="in" filter="strips(downRight)">
                                      <p:cBhvr>
                                        <p:cTn id="12" dur="500"/>
                                        <p:tgtEl>
                                          <p:spTgt spid="143365"/>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43366"/>
                                        </p:tgtEl>
                                        <p:attrNameLst>
                                          <p:attrName>style.visibility</p:attrName>
                                        </p:attrNameLst>
                                      </p:cBhvr>
                                      <p:to>
                                        <p:strVal val="visible"/>
                                      </p:to>
                                    </p:set>
                                    <p:animEffect transition="in" filter="strips(downRight)">
                                      <p:cBhvr>
                                        <p:cTn id="17" dur="500"/>
                                        <p:tgtEl>
                                          <p:spTgt spid="143366"/>
                                        </p:tgtEl>
                                      </p:cBhvr>
                                    </p:animEffect>
                                  </p:childTnLst>
                                  <p:subTnLst>
                                    <p:audio>
                                      <p:cMediaNode>
                                        <p:cTn display="0" masterRel="sameClick">
                                          <p:stCondLst>
                                            <p:cond evt="begin" delay="0">
                                              <p:tn val="15"/>
                                            </p:cond>
                                          </p:stCondLst>
                                          <p:endCondLst>
                                            <p:cond evt="onStopAudio" delay="0">
                                              <p:tgtEl>
                                                <p:sldTgt/>
                                              </p:tgtEl>
                                            </p:cond>
                                          </p:endCondLst>
                                        </p:cTn>
                                        <p:tgtEl>
                                          <p:sndTgt r:embed="rId3" name="CHIMES.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43367"/>
                                        </p:tgtEl>
                                        <p:attrNameLst>
                                          <p:attrName>style.visibility</p:attrName>
                                        </p:attrNameLst>
                                      </p:cBhvr>
                                      <p:to>
                                        <p:strVal val="visible"/>
                                      </p:to>
                                    </p:set>
                                    <p:animEffect transition="in" filter="strips(downRight)">
                                      <p:cBhvr>
                                        <p:cTn id="22" dur="500"/>
                                        <p:tgtEl>
                                          <p:spTgt spid="143367"/>
                                        </p:tgtEl>
                                      </p:cBhvr>
                                    </p:animEffect>
                                  </p:childTnLst>
                                  <p:subTnLst>
                                    <p:audio>
                                      <p:cMediaNode>
                                        <p:cTn display="0" masterRel="sameClick">
                                          <p:stCondLst>
                                            <p:cond evt="begin" delay="0">
                                              <p:tn val="20"/>
                                            </p:cond>
                                          </p:stCondLst>
                                          <p:endCondLst>
                                            <p:cond evt="onStopAudio" delay="0">
                                              <p:tgtEl>
                                                <p:sldTgt/>
                                              </p:tgtEl>
                                            </p:cond>
                                          </p:endCondLst>
                                        </p:cTn>
                                        <p:tgtEl>
                                          <p:sndTgt r:embed="rId3" name="CHIMES.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43368"/>
                                        </p:tgtEl>
                                        <p:attrNameLst>
                                          <p:attrName>style.visibility</p:attrName>
                                        </p:attrNameLst>
                                      </p:cBhvr>
                                      <p:to>
                                        <p:strVal val="visible"/>
                                      </p:to>
                                    </p:set>
                                    <p:animEffect transition="in" filter="strips(downRight)">
                                      <p:cBhvr>
                                        <p:cTn id="27" dur="500"/>
                                        <p:tgtEl>
                                          <p:spTgt spid="143368"/>
                                        </p:tgtEl>
                                      </p:cBhvr>
                                    </p:animEffect>
                                  </p:childTnLst>
                                  <p:subTnLst>
                                    <p:audio>
                                      <p:cMediaNode>
                                        <p:cTn display="0" masterRel="sameClick">
                                          <p:stCondLst>
                                            <p:cond evt="begin" delay="0">
                                              <p:tn val="25"/>
                                            </p:cond>
                                          </p:stCondLst>
                                          <p:endCondLst>
                                            <p:cond evt="onStopAudio" delay="0">
                                              <p:tgtEl>
                                                <p:sldTgt/>
                                              </p:tgtEl>
                                            </p:cond>
                                          </p:endCondLst>
                                        </p:cTn>
                                        <p:tgtEl>
                                          <p:sndTgt r:embed="rId3" name="CHIMES.WAV"/>
                                        </p:tgtEl>
                                      </p:cMediaNode>
                                    </p:audio>
                                  </p:sub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43369"/>
                                        </p:tgtEl>
                                        <p:attrNameLst>
                                          <p:attrName>style.visibility</p:attrName>
                                        </p:attrNameLst>
                                      </p:cBhvr>
                                      <p:to>
                                        <p:strVal val="visible"/>
                                      </p:to>
                                    </p:set>
                                    <p:animEffect transition="in" filter="strips(downRight)">
                                      <p:cBhvr>
                                        <p:cTn id="32" dur="500"/>
                                        <p:tgtEl>
                                          <p:spTgt spid="143369"/>
                                        </p:tgtEl>
                                      </p:cBhvr>
                                    </p:animEffect>
                                  </p:childTnLst>
                                  <p:subTnLst>
                                    <p:audio>
                                      <p:cMediaNode>
                                        <p:cTn display="0" masterRel="sameClick">
                                          <p:stCondLst>
                                            <p:cond evt="begin" delay="0">
                                              <p:tn val="30"/>
                                            </p:cond>
                                          </p:stCondLst>
                                          <p:endCondLst>
                                            <p:cond evt="onStopAudio" delay="0">
                                              <p:tgtEl>
                                                <p:sldTgt/>
                                              </p:tgtEl>
                                            </p:cond>
                                          </p:endCondLst>
                                        </p:cTn>
                                        <p:tgtEl>
                                          <p:sndTgt r:embed="rId3" name="CHIMES.WAV"/>
                                        </p:tgtEl>
                                      </p:cMediaNode>
                                    </p:audio>
                                  </p:sub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43370"/>
                                        </p:tgtEl>
                                        <p:attrNameLst>
                                          <p:attrName>style.visibility</p:attrName>
                                        </p:attrNameLst>
                                      </p:cBhvr>
                                      <p:to>
                                        <p:strVal val="visible"/>
                                      </p:to>
                                    </p:set>
                                    <p:animEffect transition="in" filter="strips(downRight)">
                                      <p:cBhvr>
                                        <p:cTn id="37" dur="500"/>
                                        <p:tgtEl>
                                          <p:spTgt spid="143370"/>
                                        </p:tgtEl>
                                      </p:cBhvr>
                                    </p:animEffect>
                                  </p:childTnLst>
                                  <p:subTnLst>
                                    <p:audio>
                                      <p:cMediaNode>
                                        <p:cTn display="0" masterRel="sameClick">
                                          <p:stCondLst>
                                            <p:cond evt="begin" delay="0">
                                              <p:tn val="35"/>
                                            </p:cond>
                                          </p:stCondLst>
                                          <p:endCondLst>
                                            <p:cond evt="onStopAudio" delay="0">
                                              <p:tgtEl>
                                                <p:sldTgt/>
                                              </p:tgtEl>
                                            </p:cond>
                                          </p:endCondLst>
                                        </p:cTn>
                                        <p:tgtEl>
                                          <p:sndTgt r:embed="rId3" name="CHIMES.WAV"/>
                                        </p:tgtEl>
                                      </p:cMediaNode>
                                    </p:audio>
                                  </p:sub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43371"/>
                                        </p:tgtEl>
                                        <p:attrNameLst>
                                          <p:attrName>style.visibility</p:attrName>
                                        </p:attrNameLst>
                                      </p:cBhvr>
                                      <p:to>
                                        <p:strVal val="visible"/>
                                      </p:to>
                                    </p:set>
                                    <p:animEffect transition="in" filter="strips(downRight)">
                                      <p:cBhvr>
                                        <p:cTn id="42" dur="500"/>
                                        <p:tgtEl>
                                          <p:spTgt spid="143371"/>
                                        </p:tgtEl>
                                      </p:cBhvr>
                                    </p:animEffect>
                                  </p:childTnLst>
                                  <p:subTnLst>
                                    <p:audio>
                                      <p:cMediaNode>
                                        <p:cTn display="0" masterRel="sameClick">
                                          <p:stCondLst>
                                            <p:cond evt="begin" delay="0">
                                              <p:tn val="40"/>
                                            </p:cond>
                                          </p:stCondLst>
                                          <p:endCondLst>
                                            <p:cond evt="onStopAudio" delay="0">
                                              <p:tgtEl>
                                                <p:sldTgt/>
                                              </p:tgtEl>
                                            </p:cond>
                                          </p:endCondLst>
                                        </p:cTn>
                                        <p:tgtEl>
                                          <p:sndTgt r:embed="rId3" name="CHIMES.WAV"/>
                                        </p:tgtEl>
                                      </p:cMediaNode>
                                    </p:audio>
                                  </p:sub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143372"/>
                                        </p:tgtEl>
                                        <p:attrNameLst>
                                          <p:attrName>style.visibility</p:attrName>
                                        </p:attrNameLst>
                                      </p:cBhvr>
                                      <p:to>
                                        <p:strVal val="visible"/>
                                      </p:to>
                                    </p:set>
                                    <p:animEffect transition="in" filter="strips(downRight)">
                                      <p:cBhvr>
                                        <p:cTn id="47" dur="500"/>
                                        <p:tgtEl>
                                          <p:spTgt spid="143372"/>
                                        </p:tgtEl>
                                      </p:cBhvr>
                                    </p:animEffect>
                                  </p:childTnLst>
                                  <p:subTnLst>
                                    <p:audio>
                                      <p:cMediaNode>
                                        <p:cTn display="0" masterRel="sameClick">
                                          <p:stCondLst>
                                            <p:cond evt="begin" delay="0">
                                              <p:tn val="45"/>
                                            </p:cond>
                                          </p:stCondLst>
                                          <p:endCondLst>
                                            <p:cond evt="onStopAudio" delay="0">
                                              <p:tgtEl>
                                                <p:sldTgt/>
                                              </p:tgtEl>
                                            </p:cond>
                                          </p:endCondLst>
                                        </p:cTn>
                                        <p:tgtEl>
                                          <p:sndTgt r:embed="rId3" name="CHIMES.WAV"/>
                                        </p:tgtEl>
                                      </p:cMediaNode>
                                    </p:audio>
                                  </p:subTnLst>
                                </p:cTn>
                              </p:par>
                            </p:childTnLst>
                          </p:cTn>
                        </p:par>
                      </p:childTnLst>
                    </p:cTn>
                  </p:par>
                  <p:par>
                    <p:cTn id="48" fill="hold">
                      <p:stCondLst>
                        <p:cond delay="indefinite"/>
                      </p:stCondLst>
                      <p:childTnLst>
                        <p:par>
                          <p:cTn id="49" fill="hold">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143373"/>
                                        </p:tgtEl>
                                        <p:attrNameLst>
                                          <p:attrName>style.visibility</p:attrName>
                                        </p:attrNameLst>
                                      </p:cBhvr>
                                      <p:to>
                                        <p:strVal val="visible"/>
                                      </p:to>
                                    </p:set>
                                    <p:animEffect transition="in" filter="strips(downRight)">
                                      <p:cBhvr>
                                        <p:cTn id="52" dur="500"/>
                                        <p:tgtEl>
                                          <p:spTgt spid="143373"/>
                                        </p:tgtEl>
                                      </p:cBhvr>
                                    </p:animEffect>
                                  </p:childTnLst>
                                  <p:subTnLst>
                                    <p:audio>
                                      <p:cMediaNode>
                                        <p:cTn display="0" masterRel="sameClick">
                                          <p:stCondLst>
                                            <p:cond evt="begin" delay="0">
                                              <p:tn val="50"/>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p:bldP spid="143365" grpId="0"/>
      <p:bldP spid="143366" grpId="0"/>
      <p:bldP spid="143367" grpId="0"/>
      <p:bldP spid="143368" grpId="0"/>
      <p:bldP spid="143369" grpId="0"/>
      <p:bldP spid="143370" grpId="0"/>
      <p:bldP spid="143371" grpId="0"/>
      <p:bldP spid="143372" grpId="0"/>
      <p:bldP spid="14337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92" name="矩形 263191"/>
          <p:cNvSpPr/>
          <p:nvPr/>
        </p:nvSpPr>
        <p:spPr>
          <a:xfrm>
            <a:off x="6564313" y="6259513"/>
            <a:ext cx="1905000" cy="457200"/>
          </a:xfrm>
          <a:prstGeom prst="rect">
            <a:avLst/>
          </a:prstGeom>
          <a:noFill/>
          <a:ln w="9525">
            <a:noFill/>
          </a:ln>
        </p:spPr>
        <p:txBody>
          <a:bodyPr lIns="92075" tIns="46037" rIns="92075" bIns="46037" anchor="ctr"/>
          <a:lstStyle/>
          <a:p>
            <a:pPr algn="r"/>
            <a:fld id="{9A0DB2DC-4C9A-4742-B13C-FB6460FD3503}" type="slidenum">
              <a:rPr lang="zh-CN" altLang="en-US" sz="1400" dirty="0">
                <a:latin typeface="Times New Roman" panose="02020603050405020304" pitchFamily="18" charset="0"/>
              </a:rPr>
              <a:t>20</a:t>
            </a:fld>
            <a:r>
              <a:rPr lang="en-US" altLang="zh-CN" sz="1400" dirty="0">
                <a:latin typeface="Times New Roman" panose="02020603050405020304" pitchFamily="18" charset="0"/>
              </a:rPr>
              <a:t> </a:t>
            </a:r>
          </a:p>
        </p:txBody>
      </p:sp>
      <p:sp>
        <p:nvSpPr>
          <p:cNvPr id="263194" name="文本框 263193"/>
          <p:cNvSpPr txBox="1"/>
          <p:nvPr/>
        </p:nvSpPr>
        <p:spPr>
          <a:xfrm>
            <a:off x="239713" y="773113"/>
            <a:ext cx="4191000" cy="460375"/>
          </a:xfrm>
          <a:prstGeom prst="rect">
            <a:avLst/>
          </a:prstGeom>
          <a:noFill/>
          <a:ln w="9525">
            <a:noFill/>
          </a:ln>
        </p:spPr>
        <p:txBody>
          <a:bodyPr>
            <a:spAutoFit/>
          </a:bodyPr>
          <a:lstStyle/>
          <a:p>
            <a:r>
              <a:rPr lang="en-US" altLang="zh-CN" sz="2400" b="1" dirty="0">
                <a:solidFill>
                  <a:schemeClr val="accent1"/>
                </a:solidFill>
                <a:latin typeface="宋体" panose="02010600030101010101" pitchFamily="2" charset="-122"/>
              </a:rPr>
              <a:t> 4</a:t>
            </a:r>
            <a:r>
              <a:rPr lang="zh-CN" altLang="en-US" sz="2400" b="1" dirty="0">
                <a:solidFill>
                  <a:srgbClr val="FF3300"/>
                </a:solidFill>
                <a:latin typeface="Times New Roman" panose="02020603050405020304" pitchFamily="18" charset="0"/>
              </a:rPr>
              <a:t>、</a:t>
            </a:r>
            <a:r>
              <a:rPr lang="zh-CN" altLang="en-US" sz="2400" b="1" dirty="0">
                <a:solidFill>
                  <a:srgbClr val="FF3300"/>
                </a:solidFill>
                <a:latin typeface="宋体" panose="02010600030101010101" pitchFamily="2" charset="-122"/>
              </a:rPr>
              <a:t>八</a:t>
            </a:r>
            <a:r>
              <a:rPr lang="zh-CN" altLang="en-US" sz="2400" b="1" dirty="0">
                <a:solidFill>
                  <a:srgbClr val="FF3300"/>
                </a:solidFill>
                <a:latin typeface="Times New Roman" panose="02020603050405020304" pitchFamily="18" charset="0"/>
              </a:rPr>
              <a:t>进制</a:t>
            </a:r>
            <a:r>
              <a:rPr lang="zh-CN" altLang="en-US" sz="2400" b="1" i="1" dirty="0">
                <a:solidFill>
                  <a:srgbClr val="FF3300"/>
                </a:solidFill>
                <a:latin typeface="Times New Roman" panose="02020603050405020304" pitchFamily="18" charset="0"/>
              </a:rPr>
              <a:t> </a:t>
            </a:r>
            <a:endParaRPr lang="zh-CN" altLang="en-US" dirty="0">
              <a:solidFill>
                <a:srgbClr val="FF3300"/>
              </a:solidFill>
              <a:latin typeface="Arial" panose="020B0604020202020204" pitchFamily="34" charset="0"/>
            </a:endParaRPr>
          </a:p>
        </p:txBody>
      </p:sp>
      <p:sp>
        <p:nvSpPr>
          <p:cNvPr id="263195" name="文本框 263194"/>
          <p:cNvSpPr txBox="1"/>
          <p:nvPr/>
        </p:nvSpPr>
        <p:spPr>
          <a:xfrm>
            <a:off x="392113" y="1382713"/>
            <a:ext cx="8077200" cy="1406525"/>
          </a:xfrm>
          <a:prstGeom prst="rect">
            <a:avLst/>
          </a:prstGeom>
          <a:noFill/>
          <a:ln w="9525">
            <a:noFill/>
          </a:ln>
        </p:spPr>
        <p:txBody>
          <a:bodyPr>
            <a:spAutoFit/>
          </a:bodyPr>
          <a:lstStyle/>
          <a:p>
            <a:pPr algn="just">
              <a:lnSpc>
                <a:spcPct val="120000"/>
              </a:lnSpc>
              <a:spcBef>
                <a:spcPct val="50000"/>
              </a:spcBef>
            </a:pPr>
            <a:r>
              <a:rPr lang="zh-CN" altLang="en-US" sz="2400" dirty="0">
                <a:latin typeface="宋体" panose="02010600030101010101" pitchFamily="2" charset="-122"/>
                <a:cs typeface="Times New Roman" panose="02020603050405020304" pitchFamily="18" charset="0"/>
              </a:rPr>
              <a:t>　　</a:t>
            </a:r>
            <a:r>
              <a:rPr lang="zh-CN" altLang="en-US" sz="2400" b="1" dirty="0">
                <a:solidFill>
                  <a:srgbClr val="0000FF"/>
                </a:solidFill>
                <a:latin typeface="宋体" panose="02010600030101010101" pitchFamily="2" charset="-122"/>
                <a:cs typeface="Times New Roman" panose="02020603050405020304" pitchFamily="18" charset="0"/>
              </a:rPr>
              <a:t>基数</a:t>
            </a:r>
            <a:r>
              <a:rPr lang="en-US" altLang="zh-CN" sz="2400" b="1" dirty="0">
                <a:solidFill>
                  <a:srgbClr val="0000FF"/>
                </a:solidFill>
                <a:latin typeface="宋体" panose="02010600030101010101" pitchFamily="2" charset="-122"/>
                <a:cs typeface="Times New Roman" panose="02020603050405020304" pitchFamily="18" charset="0"/>
              </a:rPr>
              <a:t>R=8</a:t>
            </a:r>
            <a:r>
              <a:rPr lang="zh-CN" altLang="en-US" sz="2400" b="1" dirty="0">
                <a:solidFill>
                  <a:srgbClr val="0000FF"/>
                </a:solidFill>
                <a:latin typeface="宋体" panose="02010600030101010101" pitchFamily="2" charset="-122"/>
                <a:cs typeface="Times New Roman" panose="02020603050405020304" pitchFamily="18" charset="0"/>
              </a:rPr>
              <a:t>的进位计数制称为八进制。八进制数中有</a:t>
            </a:r>
            <a:r>
              <a:rPr lang="en-US" altLang="zh-CN" sz="2400" b="1" dirty="0">
                <a:solidFill>
                  <a:srgbClr val="0000FF"/>
                </a:solidFill>
                <a:latin typeface="宋体" panose="02010600030101010101" pitchFamily="2" charset="-122"/>
                <a:cs typeface="Times New Roman" panose="02020603050405020304" pitchFamily="18" charset="0"/>
              </a:rPr>
              <a:t>0</a:t>
            </a:r>
            <a:r>
              <a:rPr lang="zh-CN" altLang="en-US" sz="2400" b="1" dirty="0">
                <a:solidFill>
                  <a:srgbClr val="0000FF"/>
                </a:solidFill>
                <a:latin typeface="宋体" panose="02010600030101010101" pitchFamily="2" charset="-122"/>
                <a:cs typeface="Times New Roman" panose="02020603050405020304" pitchFamily="18" charset="0"/>
              </a:rPr>
              <a:t>、</a:t>
            </a:r>
            <a:r>
              <a:rPr lang="en-US" altLang="zh-CN" sz="2400" b="1" dirty="0">
                <a:solidFill>
                  <a:srgbClr val="0000FF"/>
                </a:solidFill>
                <a:latin typeface="宋体" panose="02010600030101010101" pitchFamily="2" charset="-122"/>
                <a:cs typeface="Times New Roman" panose="02020603050405020304" pitchFamily="18" charset="0"/>
              </a:rPr>
              <a:t>1</a:t>
            </a:r>
            <a:r>
              <a:rPr lang="zh-CN" altLang="en-US" sz="2400" b="1" dirty="0">
                <a:solidFill>
                  <a:srgbClr val="0000FF"/>
                </a:solidFill>
                <a:latin typeface="宋体" panose="02010600030101010101" pitchFamily="2" charset="-122"/>
                <a:cs typeface="Times New Roman" panose="02020603050405020304" pitchFamily="18" charset="0"/>
              </a:rPr>
              <a:t>、</a:t>
            </a:r>
            <a:r>
              <a:rPr lang="en-US" altLang="zh-CN" sz="2400" b="1">
                <a:solidFill>
                  <a:srgbClr val="0000FF"/>
                </a:solidFill>
                <a:latin typeface="Times New Roman" panose="02020603050405020304" pitchFamily="18" charset="0"/>
                <a:ea typeface="Times New Roman" panose="02020603050405020304" pitchFamily="18" charset="0"/>
              </a:rPr>
              <a:t>…</a:t>
            </a:r>
            <a:r>
              <a:rPr lang="zh-CN" altLang="en-US" sz="2400" b="1" dirty="0">
                <a:solidFill>
                  <a:srgbClr val="0000FF"/>
                </a:solidFill>
                <a:latin typeface="宋体" panose="02010600030101010101" pitchFamily="2" charset="-122"/>
                <a:cs typeface="Times New Roman" panose="02020603050405020304" pitchFamily="18" charset="0"/>
              </a:rPr>
              <a:t>、</a:t>
            </a:r>
            <a:r>
              <a:rPr lang="en-US" altLang="zh-CN" sz="2400" b="1" dirty="0">
                <a:solidFill>
                  <a:srgbClr val="0000FF"/>
                </a:solidFill>
                <a:latin typeface="宋体" panose="02010600030101010101" pitchFamily="2" charset="-122"/>
                <a:cs typeface="Times New Roman" panose="02020603050405020304" pitchFamily="18" charset="0"/>
              </a:rPr>
              <a:t>7</a:t>
            </a:r>
            <a:r>
              <a:rPr lang="zh-CN" altLang="en-US" sz="2400" b="1" dirty="0">
                <a:solidFill>
                  <a:srgbClr val="0000FF"/>
                </a:solidFill>
                <a:latin typeface="宋体" panose="02010600030101010101" pitchFamily="2" charset="-122"/>
                <a:cs typeface="Times New Roman" panose="02020603050405020304" pitchFamily="18" charset="0"/>
              </a:rPr>
              <a:t>共</a:t>
            </a:r>
            <a:r>
              <a:rPr lang="en-US" altLang="zh-CN" sz="2400" b="1" dirty="0">
                <a:solidFill>
                  <a:srgbClr val="FF3300"/>
                </a:solidFill>
                <a:latin typeface="宋体" panose="02010600030101010101" pitchFamily="2" charset="-122"/>
                <a:cs typeface="Times New Roman" panose="02020603050405020304" pitchFamily="18" charset="0"/>
              </a:rPr>
              <a:t>8</a:t>
            </a:r>
            <a:r>
              <a:rPr lang="zh-CN" altLang="en-US" sz="2400" b="1" dirty="0">
                <a:solidFill>
                  <a:srgbClr val="FF3300"/>
                </a:solidFill>
                <a:latin typeface="宋体" panose="02010600030101010101" pitchFamily="2" charset="-122"/>
                <a:cs typeface="Times New Roman" panose="02020603050405020304" pitchFamily="18" charset="0"/>
              </a:rPr>
              <a:t>个基本数字符号</a:t>
            </a:r>
            <a:r>
              <a:rPr lang="zh-CN" altLang="en-US" sz="2400" b="1" dirty="0">
                <a:solidFill>
                  <a:srgbClr val="0000FF"/>
                </a:solidFill>
                <a:latin typeface="宋体" panose="02010600030101010101" pitchFamily="2" charset="-122"/>
                <a:cs typeface="Times New Roman" panose="02020603050405020304" pitchFamily="18" charset="0"/>
              </a:rPr>
              <a:t>，进位规律是</a:t>
            </a:r>
            <a:r>
              <a:rPr lang="zh-CN" altLang="en-US" sz="2400" b="1" dirty="0">
                <a:solidFill>
                  <a:srgbClr val="FF3300"/>
                </a:solidFill>
                <a:latin typeface="宋体" panose="02010600030101010101" pitchFamily="2" charset="-122"/>
                <a:cs typeface="Times New Roman" panose="02020603050405020304" pitchFamily="18" charset="0"/>
              </a:rPr>
              <a:t>“逢八进一”</a:t>
            </a:r>
            <a:r>
              <a:rPr lang="zh-CN" altLang="en-US" sz="2400" b="1" dirty="0">
                <a:solidFill>
                  <a:srgbClr val="0000FF"/>
                </a:solidFill>
                <a:latin typeface="宋体" panose="02010600030101010101" pitchFamily="2" charset="-122"/>
                <a:cs typeface="Times New Roman" panose="02020603050405020304" pitchFamily="18" charset="0"/>
              </a:rPr>
              <a:t>。八进制数的位权是</a:t>
            </a:r>
            <a:r>
              <a:rPr lang="en-US" altLang="zh-CN" sz="2400" b="1" dirty="0">
                <a:solidFill>
                  <a:srgbClr val="0000FF"/>
                </a:solidFill>
                <a:latin typeface="宋体" panose="02010600030101010101" pitchFamily="2" charset="-122"/>
                <a:cs typeface="Times New Roman" panose="02020603050405020304" pitchFamily="18" charset="0"/>
              </a:rPr>
              <a:t>8</a:t>
            </a:r>
            <a:r>
              <a:rPr lang="zh-CN" altLang="en-US" sz="2400" b="1" dirty="0">
                <a:solidFill>
                  <a:srgbClr val="0000FF"/>
                </a:solidFill>
                <a:latin typeface="宋体" panose="02010600030101010101" pitchFamily="2" charset="-122"/>
                <a:cs typeface="Times New Roman" panose="02020603050405020304" pitchFamily="18" charset="0"/>
              </a:rPr>
              <a:t>的整数次幂。 </a:t>
            </a:r>
            <a:endParaRPr lang="zh-CN" altLang="en-US" b="1" dirty="0">
              <a:solidFill>
                <a:srgbClr val="0000FF"/>
              </a:solidFill>
              <a:latin typeface="Arial" panose="020B0604020202020204" pitchFamily="34" charset="0"/>
            </a:endParaRPr>
          </a:p>
        </p:txBody>
      </p:sp>
      <p:grpSp>
        <p:nvGrpSpPr>
          <p:cNvPr id="263196" name="组合 263195"/>
          <p:cNvGrpSpPr/>
          <p:nvPr/>
        </p:nvGrpSpPr>
        <p:grpSpPr>
          <a:xfrm>
            <a:off x="463868" y="2800668"/>
            <a:ext cx="8077200" cy="1933575"/>
            <a:chOff x="240" y="1776"/>
            <a:chExt cx="5088" cy="1218"/>
          </a:xfrm>
        </p:grpSpPr>
        <p:sp>
          <p:nvSpPr>
            <p:cNvPr id="263197" name="文本框 263196"/>
            <p:cNvSpPr txBox="1"/>
            <p:nvPr/>
          </p:nvSpPr>
          <p:spPr>
            <a:xfrm>
              <a:off x="240" y="1776"/>
              <a:ext cx="5088" cy="288"/>
            </a:xfrm>
            <a:prstGeom prst="rect">
              <a:avLst/>
            </a:prstGeom>
            <a:noFill/>
            <a:ln w="9525">
              <a:noFill/>
            </a:ln>
          </p:spPr>
          <p:txBody>
            <a:bodyPr>
              <a:spAutoFit/>
            </a:bodyPr>
            <a:lstStyle/>
            <a:p>
              <a:pPr algn="just">
                <a:spcBef>
                  <a:spcPct val="50000"/>
                </a:spcBef>
              </a:pPr>
              <a:r>
                <a:rPr lang="zh-CN" altLang="en-US" sz="2400" dirty="0">
                  <a:latin typeface="宋体" panose="02010600030101010101" pitchFamily="2" charset="-122"/>
                  <a:cs typeface="Times New Roman" panose="02020603050405020304" pitchFamily="18" charset="0"/>
                </a:rPr>
                <a:t>　　</a:t>
              </a:r>
              <a:r>
                <a:rPr lang="zh-CN" altLang="en-US" sz="2400" b="1" dirty="0">
                  <a:solidFill>
                    <a:srgbClr val="008000"/>
                  </a:solidFill>
                  <a:latin typeface="宋体" panose="02010600030101010101" pitchFamily="2" charset="-122"/>
                  <a:cs typeface="Times New Roman" panose="02020603050405020304" pitchFamily="18" charset="0"/>
                </a:rPr>
                <a:t>任意一个八进制数</a:t>
              </a:r>
              <a:r>
                <a:rPr lang="en-US" altLang="zh-CN" sz="2400" b="1" dirty="0">
                  <a:solidFill>
                    <a:srgbClr val="008000"/>
                  </a:solidFill>
                  <a:latin typeface="宋体" panose="02010600030101010101" pitchFamily="2" charset="-122"/>
                  <a:cs typeface="Times New Roman" panose="02020603050405020304" pitchFamily="18" charset="0"/>
                </a:rPr>
                <a:t>N</a:t>
              </a:r>
              <a:r>
                <a:rPr lang="zh-CN" altLang="en-US" sz="2400" b="1" dirty="0">
                  <a:solidFill>
                    <a:srgbClr val="008000"/>
                  </a:solidFill>
                  <a:latin typeface="宋体" panose="02010600030101010101" pitchFamily="2" charset="-122"/>
                  <a:cs typeface="Times New Roman" panose="02020603050405020304" pitchFamily="18" charset="0"/>
                </a:rPr>
                <a:t>可以表示成 </a:t>
              </a:r>
              <a:endParaRPr lang="zh-CN" altLang="en-US" b="1" dirty="0">
                <a:solidFill>
                  <a:srgbClr val="008000"/>
                </a:solidFill>
                <a:latin typeface="Arial" panose="020B0604020202020204" pitchFamily="34" charset="0"/>
              </a:endParaRPr>
            </a:p>
          </p:txBody>
        </p:sp>
        <p:sp>
          <p:nvSpPr>
            <p:cNvPr id="263198" name="文本框 263197"/>
            <p:cNvSpPr txBox="1"/>
            <p:nvPr/>
          </p:nvSpPr>
          <p:spPr>
            <a:xfrm>
              <a:off x="240" y="2016"/>
              <a:ext cx="5088" cy="978"/>
            </a:xfrm>
            <a:prstGeom prst="rect">
              <a:avLst/>
            </a:prstGeom>
            <a:noFill/>
            <a:ln w="9525">
              <a:noFill/>
            </a:ln>
          </p:spPr>
          <p:txBody>
            <a:bodyPr>
              <a:spAutoFit/>
            </a:bodyPr>
            <a:lstStyle/>
            <a:p>
              <a:pPr algn="just">
                <a:spcBef>
                  <a:spcPct val="50000"/>
                </a:spcBef>
              </a:pPr>
              <a:r>
                <a:rPr lang="en-US" altLang="zh-CN" sz="2400" b="1" dirty="0">
                  <a:solidFill>
                    <a:srgbClr val="0000FF"/>
                  </a:solidFill>
                  <a:latin typeface="宋体" panose="02010600030101010101" pitchFamily="2" charset="-122"/>
                  <a:cs typeface="Times New Roman" panose="02020603050405020304" pitchFamily="18" charset="0"/>
                </a:rPr>
                <a:t>        </a:t>
              </a:r>
              <a:r>
                <a:rPr lang="en-US" altLang="zh-CN" sz="2400" b="1">
                  <a:solidFill>
                    <a:srgbClr val="0000FF"/>
                  </a:solidFill>
                  <a:latin typeface="宋体" panose="02010600030101010101" pitchFamily="2" charset="-122"/>
                  <a:cs typeface="Times New Roman" panose="02020603050405020304" pitchFamily="18" charset="0"/>
                </a:rPr>
                <a:t>(N)</a:t>
              </a:r>
              <a:r>
                <a:rPr lang="en-US" altLang="zh-CN" sz="2400" b="1" baseline="-30000">
                  <a:solidFill>
                    <a:srgbClr val="0000FF"/>
                  </a:solidFill>
                  <a:latin typeface="宋体" panose="02010600030101010101" pitchFamily="2" charset="-122"/>
                  <a:cs typeface="Times New Roman" panose="02020603050405020304" pitchFamily="18" charset="0"/>
                </a:rPr>
                <a:t>8 </a:t>
              </a:r>
              <a:r>
                <a:rPr lang="en-US" altLang="zh-CN" sz="2400" b="1">
                  <a:solidFill>
                    <a:srgbClr val="0000FF"/>
                  </a:solidFill>
                  <a:latin typeface="宋体" panose="02010600030101010101" pitchFamily="2" charset="-122"/>
                  <a:cs typeface="Times New Roman" panose="02020603050405020304" pitchFamily="18" charset="0"/>
                </a:rPr>
                <a:t>=(K</a:t>
              </a:r>
              <a:r>
                <a:rPr lang="en-US" altLang="zh-CN" sz="2400" b="1" baseline="-30000">
                  <a:solidFill>
                    <a:srgbClr val="0000FF"/>
                  </a:solidFill>
                  <a:latin typeface="宋体" panose="02010600030101010101" pitchFamily="2" charset="-122"/>
                  <a:cs typeface="Times New Roman" panose="02020603050405020304" pitchFamily="18" charset="0"/>
                </a:rPr>
                <a:t>n-1</a:t>
              </a:r>
              <a:r>
                <a:rPr lang="en-US" altLang="zh-CN" sz="2400" b="1">
                  <a:solidFill>
                    <a:srgbClr val="0000FF"/>
                  </a:solidFill>
                  <a:latin typeface="宋体" panose="02010600030101010101" pitchFamily="2" charset="-122"/>
                  <a:cs typeface="Times New Roman" panose="02020603050405020304" pitchFamily="18" charset="0"/>
                </a:rPr>
                <a:t>K</a:t>
              </a:r>
              <a:r>
                <a:rPr lang="en-US" altLang="zh-CN" sz="2400" b="1" baseline="-30000">
                  <a:solidFill>
                    <a:srgbClr val="0000FF"/>
                  </a:solidFill>
                  <a:latin typeface="宋体" panose="02010600030101010101" pitchFamily="2" charset="-122"/>
                  <a:cs typeface="Times New Roman" panose="02020603050405020304" pitchFamily="18" charset="0"/>
                </a:rPr>
                <a:t>n-2</a:t>
              </a:r>
              <a:r>
                <a:rPr lang="en-US" altLang="zh-CN" sz="2400" b="1">
                  <a:solidFill>
                    <a:srgbClr val="0000FF"/>
                  </a:solidFill>
                  <a:latin typeface="Times New Roman" panose="02020603050405020304" pitchFamily="18" charset="0"/>
                  <a:ea typeface="Times New Roman" panose="02020603050405020304" pitchFamily="18" charset="0"/>
                </a:rPr>
                <a:t>…</a:t>
              </a:r>
              <a:r>
                <a:rPr lang="en-US" altLang="zh-CN" sz="2400" b="1">
                  <a:solidFill>
                    <a:srgbClr val="0000FF"/>
                  </a:solidFill>
                  <a:latin typeface="宋体" panose="02010600030101010101" pitchFamily="2" charset="-122"/>
                  <a:cs typeface="Times New Roman" panose="02020603050405020304" pitchFamily="18" charset="0"/>
                </a:rPr>
                <a:t>K</a:t>
              </a:r>
              <a:r>
                <a:rPr lang="en-US" altLang="zh-CN" sz="2400" b="1" baseline="-30000">
                  <a:solidFill>
                    <a:srgbClr val="0000FF"/>
                  </a:solidFill>
                  <a:latin typeface="宋体" panose="02010600030101010101" pitchFamily="2" charset="-122"/>
                  <a:cs typeface="Times New Roman" panose="02020603050405020304" pitchFamily="18" charset="0"/>
                </a:rPr>
                <a:t>1</a:t>
              </a:r>
              <a:r>
                <a:rPr lang="en-US" altLang="zh-CN" sz="2400" b="1">
                  <a:solidFill>
                    <a:srgbClr val="0000FF"/>
                  </a:solidFill>
                  <a:latin typeface="宋体" panose="02010600030101010101" pitchFamily="2" charset="-122"/>
                  <a:cs typeface="Times New Roman" panose="02020603050405020304" pitchFamily="18" charset="0"/>
                </a:rPr>
                <a:t>K</a:t>
              </a:r>
              <a:r>
                <a:rPr lang="en-US" altLang="zh-CN" sz="2400" b="1" baseline="-30000">
                  <a:solidFill>
                    <a:srgbClr val="0000FF"/>
                  </a:solidFill>
                  <a:latin typeface="宋体" panose="02010600030101010101" pitchFamily="2" charset="-122"/>
                  <a:cs typeface="Times New Roman" panose="02020603050405020304" pitchFamily="18" charset="0"/>
                </a:rPr>
                <a:t>0 </a:t>
              </a:r>
              <a:r>
                <a:rPr lang="en-US" altLang="zh-CN" sz="2400" b="1">
                  <a:solidFill>
                    <a:srgbClr val="0000FF"/>
                  </a:solidFill>
                  <a:latin typeface="宋体" panose="02010600030101010101" pitchFamily="2" charset="-122"/>
                  <a:cs typeface="Times New Roman" panose="02020603050405020304" pitchFamily="18" charset="0"/>
                </a:rPr>
                <a:t>.K</a:t>
              </a:r>
              <a:r>
                <a:rPr lang="en-US" altLang="zh-CN" sz="2400" b="1" baseline="-30000">
                  <a:solidFill>
                    <a:srgbClr val="0000FF"/>
                  </a:solidFill>
                  <a:latin typeface="宋体" panose="02010600030101010101" pitchFamily="2" charset="-122"/>
                  <a:cs typeface="Times New Roman" panose="02020603050405020304" pitchFamily="18" charset="0"/>
                </a:rPr>
                <a:t>-1</a:t>
              </a:r>
              <a:r>
                <a:rPr lang="en-US" altLang="zh-CN" sz="2400" b="1">
                  <a:solidFill>
                    <a:srgbClr val="0000FF"/>
                  </a:solidFill>
                  <a:latin typeface="宋体" panose="02010600030101010101" pitchFamily="2" charset="-122"/>
                  <a:cs typeface="Times New Roman" panose="02020603050405020304" pitchFamily="18" charset="0"/>
                </a:rPr>
                <a:t>K</a:t>
              </a:r>
              <a:r>
                <a:rPr lang="en-US" altLang="zh-CN" sz="2400" b="1" baseline="-30000">
                  <a:solidFill>
                    <a:srgbClr val="0000FF"/>
                  </a:solidFill>
                  <a:latin typeface="宋体" panose="02010600030101010101" pitchFamily="2" charset="-122"/>
                  <a:cs typeface="Times New Roman" panose="02020603050405020304" pitchFamily="18" charset="0"/>
                </a:rPr>
                <a:t>-2</a:t>
              </a:r>
              <a:r>
                <a:rPr lang="en-US" altLang="zh-CN" sz="2400" b="1">
                  <a:solidFill>
                    <a:srgbClr val="0000FF"/>
                  </a:solidFill>
                  <a:latin typeface="Times New Roman" panose="02020603050405020304" pitchFamily="18" charset="0"/>
                  <a:ea typeface="Times New Roman" panose="02020603050405020304" pitchFamily="18" charset="0"/>
                </a:rPr>
                <a:t>…</a:t>
              </a:r>
              <a:r>
                <a:rPr lang="en-US" altLang="zh-CN" sz="2400" b="1">
                  <a:solidFill>
                    <a:srgbClr val="0000FF"/>
                  </a:solidFill>
                  <a:latin typeface="宋体" panose="02010600030101010101" pitchFamily="2" charset="-122"/>
                  <a:cs typeface="Times New Roman" panose="02020603050405020304" pitchFamily="18" charset="0"/>
                </a:rPr>
                <a:t>K</a:t>
              </a:r>
              <a:r>
                <a:rPr lang="en-US" altLang="zh-CN" sz="2400" b="1" baseline="-30000">
                  <a:solidFill>
                    <a:srgbClr val="0000FF"/>
                  </a:solidFill>
                  <a:latin typeface="宋体" panose="02010600030101010101" pitchFamily="2" charset="-122"/>
                  <a:cs typeface="Times New Roman" panose="02020603050405020304" pitchFamily="18" charset="0"/>
                </a:rPr>
                <a:t>-m</a:t>
              </a:r>
              <a:r>
                <a:rPr lang="en-US" altLang="zh-CN" sz="2400" b="1">
                  <a:solidFill>
                    <a:srgbClr val="0000FF"/>
                  </a:solidFill>
                  <a:latin typeface="宋体" panose="02010600030101010101" pitchFamily="2" charset="-122"/>
                  <a:cs typeface="Times New Roman" panose="02020603050405020304" pitchFamily="18" charset="0"/>
                </a:rPr>
                <a:t>)</a:t>
              </a:r>
              <a:r>
                <a:rPr lang="en-US" altLang="zh-CN" sz="2400" b="1" baseline="-30000">
                  <a:solidFill>
                    <a:srgbClr val="0000FF"/>
                  </a:solidFill>
                  <a:latin typeface="宋体" panose="02010600030101010101" pitchFamily="2" charset="-122"/>
                  <a:cs typeface="Times New Roman" panose="02020603050405020304" pitchFamily="18" charset="0"/>
                </a:rPr>
                <a:t>8 </a:t>
              </a:r>
              <a:endParaRPr lang="en-US" altLang="zh-CN" sz="2400" b="1">
                <a:solidFill>
                  <a:srgbClr val="0000FF"/>
                </a:solidFill>
                <a:latin typeface="Times New Roman" panose="02020603050405020304" pitchFamily="18" charset="0"/>
              </a:endParaRPr>
            </a:p>
            <a:p>
              <a:pPr algn="just">
                <a:spcBef>
                  <a:spcPct val="50000"/>
                </a:spcBef>
              </a:pPr>
              <a:r>
                <a:rPr lang="en-US" altLang="zh-CN" sz="2400" b="1">
                  <a:solidFill>
                    <a:srgbClr val="0000FF"/>
                  </a:solidFill>
                  <a:latin typeface="宋体" panose="02010600030101010101" pitchFamily="2" charset="-122"/>
                  <a:cs typeface="Times New Roman" panose="02020603050405020304" pitchFamily="18" charset="0"/>
                </a:rPr>
                <a:t> </a:t>
              </a:r>
              <a:r>
                <a:rPr lang="en-US" altLang="zh-CN" sz="1100" b="1">
                  <a:solidFill>
                    <a:srgbClr val="0000FF"/>
                  </a:solidFill>
                  <a:latin typeface="宋体" panose="02010600030101010101" pitchFamily="2" charset="-122"/>
                  <a:cs typeface="Times New Roman" panose="02020603050405020304" pitchFamily="18" charset="0"/>
                </a:rPr>
                <a:t> </a:t>
              </a:r>
              <a:r>
                <a:rPr lang="en-US" altLang="zh-CN" sz="2400" b="1">
                  <a:solidFill>
                    <a:srgbClr val="0000FF"/>
                  </a:solidFill>
                  <a:latin typeface="宋体" panose="02010600030101010101" pitchFamily="2" charset="-122"/>
                  <a:cs typeface="Times New Roman" panose="02020603050405020304" pitchFamily="18" charset="0"/>
                </a:rPr>
                <a:t>           = K</a:t>
              </a:r>
              <a:r>
                <a:rPr lang="en-US" altLang="zh-CN" sz="2400" b="1" baseline="-30000">
                  <a:solidFill>
                    <a:srgbClr val="0000FF"/>
                  </a:solidFill>
                  <a:latin typeface="宋体" panose="02010600030101010101" pitchFamily="2" charset="-122"/>
                  <a:cs typeface="Times New Roman" panose="02020603050405020304" pitchFamily="18" charset="0"/>
                </a:rPr>
                <a:t>n-1</a:t>
              </a:r>
              <a:r>
                <a:rPr lang="en-US" altLang="zh-CN" sz="2400" b="1">
                  <a:solidFill>
                    <a:srgbClr val="0000FF"/>
                  </a:solidFill>
                  <a:latin typeface="宋体" panose="02010600030101010101" pitchFamily="2" charset="-122"/>
                  <a:cs typeface="Times New Roman" panose="02020603050405020304" pitchFamily="18" charset="0"/>
                </a:rPr>
                <a:t>×8</a:t>
              </a:r>
              <a:r>
                <a:rPr lang="en-US" altLang="zh-CN" sz="2400" b="1" baseline="30000">
                  <a:solidFill>
                    <a:srgbClr val="0000FF"/>
                  </a:solidFill>
                  <a:latin typeface="宋体" panose="02010600030101010101" pitchFamily="2" charset="-122"/>
                  <a:cs typeface="Times New Roman" panose="02020603050405020304" pitchFamily="18" charset="0"/>
                </a:rPr>
                <a:t>n-1</a:t>
              </a:r>
              <a:r>
                <a:rPr lang="en-US" altLang="zh-CN" sz="2400" b="1">
                  <a:solidFill>
                    <a:srgbClr val="0000FF"/>
                  </a:solidFill>
                  <a:latin typeface="宋体" panose="02010600030101010101" pitchFamily="2" charset="-122"/>
                  <a:cs typeface="Times New Roman" panose="02020603050405020304" pitchFamily="18" charset="0"/>
                </a:rPr>
                <a:t>+K</a:t>
              </a:r>
              <a:r>
                <a:rPr lang="en-US" altLang="zh-CN" sz="2400" b="1" baseline="-30000">
                  <a:solidFill>
                    <a:srgbClr val="0000FF"/>
                  </a:solidFill>
                  <a:latin typeface="宋体" panose="02010600030101010101" pitchFamily="2" charset="-122"/>
                  <a:cs typeface="Times New Roman" panose="02020603050405020304" pitchFamily="18" charset="0"/>
                </a:rPr>
                <a:t>n-2</a:t>
              </a:r>
              <a:r>
                <a:rPr lang="en-US" altLang="zh-CN" sz="2400" b="1">
                  <a:solidFill>
                    <a:srgbClr val="0000FF"/>
                  </a:solidFill>
                  <a:latin typeface="宋体" panose="02010600030101010101" pitchFamily="2" charset="-122"/>
                  <a:cs typeface="Times New Roman" panose="02020603050405020304" pitchFamily="18" charset="0"/>
                </a:rPr>
                <a:t>×8</a:t>
              </a:r>
              <a:r>
                <a:rPr lang="en-US" altLang="zh-CN" sz="2400" b="1" baseline="30000">
                  <a:solidFill>
                    <a:srgbClr val="0000FF"/>
                  </a:solidFill>
                  <a:latin typeface="宋体" panose="02010600030101010101" pitchFamily="2" charset="-122"/>
                  <a:cs typeface="Times New Roman" panose="02020603050405020304" pitchFamily="18" charset="0"/>
                </a:rPr>
                <a:t>n-2</a:t>
              </a:r>
              <a:r>
                <a:rPr lang="en-US" altLang="zh-CN" sz="2400" b="1">
                  <a:solidFill>
                    <a:srgbClr val="0000FF"/>
                  </a:solidFill>
                  <a:latin typeface="宋体" panose="02010600030101010101" pitchFamily="2" charset="-122"/>
                  <a:cs typeface="Times New Roman" panose="02020603050405020304" pitchFamily="18" charset="0"/>
                </a:rPr>
                <a:t>+</a:t>
              </a:r>
              <a:r>
                <a:rPr lang="en-US" altLang="zh-CN" sz="2400" b="1">
                  <a:solidFill>
                    <a:srgbClr val="0000FF"/>
                  </a:solidFill>
                  <a:latin typeface="Times New Roman" panose="02020603050405020304" pitchFamily="18" charset="0"/>
                  <a:ea typeface="Times New Roman" panose="02020603050405020304" pitchFamily="18" charset="0"/>
                </a:rPr>
                <a:t>…</a:t>
              </a:r>
              <a:r>
                <a:rPr lang="en-US" altLang="zh-CN" sz="2400" b="1">
                  <a:solidFill>
                    <a:srgbClr val="0000FF"/>
                  </a:solidFill>
                  <a:latin typeface="宋体" panose="02010600030101010101" pitchFamily="2" charset="-122"/>
                  <a:cs typeface="Times New Roman" panose="02020603050405020304" pitchFamily="18" charset="0"/>
                </a:rPr>
                <a:t>+K</a:t>
              </a:r>
              <a:r>
                <a:rPr lang="en-US" altLang="zh-CN" sz="2400" b="1" baseline="-30000">
                  <a:solidFill>
                    <a:srgbClr val="0000FF"/>
                  </a:solidFill>
                  <a:latin typeface="宋体" panose="02010600030101010101" pitchFamily="2" charset="-122"/>
                  <a:cs typeface="Times New Roman" panose="02020603050405020304" pitchFamily="18" charset="0"/>
                </a:rPr>
                <a:t>1</a:t>
              </a:r>
              <a:r>
                <a:rPr lang="en-US" altLang="zh-CN" sz="2400" b="1">
                  <a:solidFill>
                    <a:srgbClr val="0000FF"/>
                  </a:solidFill>
                  <a:latin typeface="宋体" panose="02010600030101010101" pitchFamily="2" charset="-122"/>
                  <a:cs typeface="Times New Roman" panose="02020603050405020304" pitchFamily="18" charset="0"/>
                </a:rPr>
                <a:t>×8</a:t>
              </a:r>
              <a:r>
                <a:rPr lang="en-US" altLang="zh-CN" sz="2400" b="1" baseline="30000">
                  <a:solidFill>
                    <a:srgbClr val="0000FF"/>
                  </a:solidFill>
                  <a:latin typeface="宋体" panose="02010600030101010101" pitchFamily="2" charset="-122"/>
                  <a:cs typeface="Times New Roman" panose="02020603050405020304" pitchFamily="18" charset="0"/>
                </a:rPr>
                <a:t>1</a:t>
              </a:r>
              <a:r>
                <a:rPr lang="en-US" altLang="zh-CN" sz="2400" b="1">
                  <a:solidFill>
                    <a:srgbClr val="0000FF"/>
                  </a:solidFill>
                  <a:latin typeface="宋体" panose="02010600030101010101" pitchFamily="2" charset="-122"/>
                  <a:cs typeface="Times New Roman" panose="02020603050405020304" pitchFamily="18" charset="0"/>
                </a:rPr>
                <a:t>+K</a:t>
              </a:r>
              <a:r>
                <a:rPr lang="en-US" altLang="zh-CN" sz="2400" b="1" baseline="-30000">
                  <a:solidFill>
                    <a:srgbClr val="0000FF"/>
                  </a:solidFill>
                  <a:latin typeface="宋体" panose="02010600030101010101" pitchFamily="2" charset="-122"/>
                  <a:cs typeface="Times New Roman" panose="02020603050405020304" pitchFamily="18" charset="0"/>
                </a:rPr>
                <a:t>0</a:t>
              </a:r>
              <a:r>
                <a:rPr lang="en-US" altLang="zh-CN" sz="2400" b="1">
                  <a:solidFill>
                    <a:srgbClr val="0000FF"/>
                  </a:solidFill>
                  <a:latin typeface="宋体" panose="02010600030101010101" pitchFamily="2" charset="-122"/>
                  <a:cs typeface="Times New Roman" panose="02020603050405020304" pitchFamily="18" charset="0"/>
                </a:rPr>
                <a:t>×8</a:t>
              </a:r>
              <a:r>
                <a:rPr lang="en-US" altLang="zh-CN" sz="2400" b="1" baseline="30000">
                  <a:solidFill>
                    <a:srgbClr val="0000FF"/>
                  </a:solidFill>
                  <a:latin typeface="宋体" panose="02010600030101010101" pitchFamily="2" charset="-122"/>
                  <a:cs typeface="Times New Roman" panose="02020603050405020304" pitchFamily="18" charset="0"/>
                </a:rPr>
                <a:t>0 </a:t>
              </a:r>
              <a:r>
                <a:rPr lang="en-US" altLang="zh-CN" sz="2400" b="1">
                  <a:solidFill>
                    <a:srgbClr val="0000FF"/>
                  </a:solidFill>
                  <a:latin typeface="宋体" panose="02010600030101010101" pitchFamily="2" charset="-122"/>
                  <a:cs typeface="Times New Roman" panose="02020603050405020304" pitchFamily="18" charset="0"/>
                </a:rPr>
                <a:t>  </a:t>
              </a:r>
              <a:endParaRPr lang="en-US" altLang="zh-CN" sz="2400" b="1">
                <a:solidFill>
                  <a:srgbClr val="0000FF"/>
                </a:solidFill>
                <a:latin typeface="Times New Roman" panose="02020603050405020304" pitchFamily="18" charset="0"/>
              </a:endParaRPr>
            </a:p>
            <a:p>
              <a:pPr algn="just">
                <a:spcBef>
                  <a:spcPct val="50000"/>
                </a:spcBef>
              </a:pPr>
              <a:r>
                <a:rPr lang="en-US" altLang="zh-CN" sz="2400" b="1">
                  <a:solidFill>
                    <a:srgbClr val="0000FF"/>
                  </a:solidFill>
                  <a:latin typeface="宋体" panose="02010600030101010101" pitchFamily="2" charset="-122"/>
                  <a:cs typeface="Times New Roman" panose="02020603050405020304" pitchFamily="18" charset="0"/>
                </a:rPr>
                <a:t>              +K</a:t>
              </a:r>
              <a:r>
                <a:rPr lang="en-US" altLang="zh-CN" sz="2400" b="1" baseline="-30000">
                  <a:solidFill>
                    <a:srgbClr val="0000FF"/>
                  </a:solidFill>
                  <a:latin typeface="宋体" panose="02010600030101010101" pitchFamily="2" charset="-122"/>
                  <a:cs typeface="Times New Roman" panose="02020603050405020304" pitchFamily="18" charset="0"/>
                </a:rPr>
                <a:t>-1</a:t>
              </a:r>
              <a:r>
                <a:rPr lang="en-US" altLang="zh-CN" sz="2400" b="1">
                  <a:solidFill>
                    <a:srgbClr val="0000FF"/>
                  </a:solidFill>
                  <a:latin typeface="宋体" panose="02010600030101010101" pitchFamily="2" charset="-122"/>
                  <a:cs typeface="Times New Roman" panose="02020603050405020304" pitchFamily="18" charset="0"/>
                </a:rPr>
                <a:t>×8</a:t>
              </a:r>
              <a:r>
                <a:rPr lang="en-US" altLang="zh-CN" sz="2400" b="1" baseline="30000">
                  <a:solidFill>
                    <a:srgbClr val="0000FF"/>
                  </a:solidFill>
                  <a:latin typeface="宋体" panose="02010600030101010101" pitchFamily="2" charset="-122"/>
                  <a:cs typeface="Times New Roman" panose="02020603050405020304" pitchFamily="18" charset="0"/>
                </a:rPr>
                <a:t>-1</a:t>
              </a:r>
              <a:r>
                <a:rPr lang="en-US" altLang="zh-CN" sz="2400" b="1">
                  <a:solidFill>
                    <a:srgbClr val="0000FF"/>
                  </a:solidFill>
                  <a:latin typeface="宋体" panose="02010600030101010101" pitchFamily="2" charset="-122"/>
                  <a:cs typeface="Times New Roman" panose="02020603050405020304" pitchFamily="18" charset="0"/>
                </a:rPr>
                <a:t>+K</a:t>
              </a:r>
              <a:r>
                <a:rPr lang="en-US" altLang="zh-CN" sz="2400" b="1" baseline="-30000">
                  <a:solidFill>
                    <a:srgbClr val="0000FF"/>
                  </a:solidFill>
                  <a:latin typeface="宋体" panose="02010600030101010101" pitchFamily="2" charset="-122"/>
                  <a:cs typeface="Times New Roman" panose="02020603050405020304" pitchFamily="18" charset="0"/>
                </a:rPr>
                <a:t>-2</a:t>
              </a:r>
              <a:r>
                <a:rPr lang="en-US" altLang="zh-CN" sz="2400" b="1">
                  <a:solidFill>
                    <a:srgbClr val="0000FF"/>
                  </a:solidFill>
                  <a:latin typeface="宋体" panose="02010600030101010101" pitchFamily="2" charset="-122"/>
                  <a:cs typeface="Times New Roman" panose="02020603050405020304" pitchFamily="18" charset="0"/>
                </a:rPr>
                <a:t>×8</a:t>
              </a:r>
              <a:r>
                <a:rPr lang="en-US" altLang="zh-CN" sz="2400" b="1" baseline="30000">
                  <a:solidFill>
                    <a:srgbClr val="0000FF"/>
                  </a:solidFill>
                  <a:latin typeface="宋体" panose="02010600030101010101" pitchFamily="2" charset="-122"/>
                  <a:cs typeface="Times New Roman" panose="02020603050405020304" pitchFamily="18" charset="0"/>
                </a:rPr>
                <a:t>-2</a:t>
              </a:r>
              <a:r>
                <a:rPr lang="en-US" altLang="zh-CN" sz="2400" b="1">
                  <a:solidFill>
                    <a:srgbClr val="0000FF"/>
                  </a:solidFill>
                  <a:latin typeface="宋体" panose="02010600030101010101" pitchFamily="2" charset="-122"/>
                  <a:cs typeface="Times New Roman" panose="02020603050405020304" pitchFamily="18" charset="0"/>
                </a:rPr>
                <a:t>+</a:t>
              </a:r>
              <a:r>
                <a:rPr lang="en-US" altLang="zh-CN" sz="2400" b="1">
                  <a:solidFill>
                    <a:srgbClr val="0000FF"/>
                  </a:solidFill>
                  <a:latin typeface="Times New Roman" panose="02020603050405020304" pitchFamily="18" charset="0"/>
                  <a:ea typeface="Times New Roman" panose="02020603050405020304" pitchFamily="18" charset="0"/>
                </a:rPr>
                <a:t>…</a:t>
              </a:r>
              <a:r>
                <a:rPr lang="en-US" altLang="zh-CN" sz="2400" b="1">
                  <a:solidFill>
                    <a:srgbClr val="0000FF"/>
                  </a:solidFill>
                  <a:latin typeface="宋体" panose="02010600030101010101" pitchFamily="2" charset="-122"/>
                  <a:cs typeface="Times New Roman" panose="02020603050405020304" pitchFamily="18" charset="0"/>
                </a:rPr>
                <a:t>+K</a:t>
              </a:r>
              <a:r>
                <a:rPr lang="en-US" altLang="zh-CN" sz="2400" b="1" baseline="-30000">
                  <a:solidFill>
                    <a:srgbClr val="0000FF"/>
                  </a:solidFill>
                  <a:latin typeface="宋体" panose="02010600030101010101" pitchFamily="2" charset="-122"/>
                  <a:cs typeface="Times New Roman" panose="02020603050405020304" pitchFamily="18" charset="0"/>
                </a:rPr>
                <a:t>-m</a:t>
              </a:r>
              <a:r>
                <a:rPr lang="en-US" altLang="zh-CN" sz="2400" b="1">
                  <a:solidFill>
                    <a:srgbClr val="0000FF"/>
                  </a:solidFill>
                  <a:latin typeface="宋体" panose="02010600030101010101" pitchFamily="2" charset="-122"/>
                  <a:cs typeface="Times New Roman" panose="02020603050405020304" pitchFamily="18" charset="0"/>
                </a:rPr>
                <a:t>×8</a:t>
              </a:r>
              <a:r>
                <a:rPr lang="en-US" altLang="zh-CN" sz="2400" b="1" baseline="30000">
                  <a:solidFill>
                    <a:srgbClr val="0000FF"/>
                  </a:solidFill>
                  <a:latin typeface="宋体" panose="02010600030101010101" pitchFamily="2" charset="-122"/>
                  <a:cs typeface="Times New Roman" panose="02020603050405020304" pitchFamily="18" charset="0"/>
                </a:rPr>
                <a:t>-m</a:t>
              </a:r>
              <a:r>
                <a:rPr lang="en-US" altLang="zh-CN" sz="2400" b="1">
                  <a:solidFill>
                    <a:srgbClr val="0000FF"/>
                  </a:solidFill>
                  <a:latin typeface="宋体" panose="02010600030101010101" pitchFamily="2" charset="-122"/>
                  <a:cs typeface="Times New Roman" panose="02020603050405020304" pitchFamily="18" charset="0"/>
                </a:rPr>
                <a:t> </a:t>
              </a:r>
              <a:endParaRPr lang="en-US" altLang="zh-CN" b="1">
                <a:solidFill>
                  <a:srgbClr val="0000FF"/>
                </a:solidFill>
                <a:latin typeface="Arial" panose="020B0604020202020204" pitchFamily="34" charset="0"/>
              </a:endParaRPr>
            </a:p>
          </p:txBody>
        </p:sp>
      </p:grpSp>
      <p:sp>
        <p:nvSpPr>
          <p:cNvPr id="263200" name="文本框 263199"/>
          <p:cNvSpPr txBox="1"/>
          <p:nvPr/>
        </p:nvSpPr>
        <p:spPr>
          <a:xfrm>
            <a:off x="468313" y="5573713"/>
            <a:ext cx="8077200" cy="1004887"/>
          </a:xfrm>
          <a:prstGeom prst="rect">
            <a:avLst/>
          </a:prstGeom>
          <a:noFill/>
          <a:ln w="9525">
            <a:noFill/>
          </a:ln>
        </p:spPr>
        <p:txBody>
          <a:bodyPr>
            <a:spAutoFit/>
          </a:bodyPr>
          <a:lstStyle/>
          <a:p>
            <a:pPr algn="just">
              <a:spcBef>
                <a:spcPct val="50000"/>
              </a:spcBef>
            </a:pPr>
            <a:r>
              <a:rPr lang="zh-CN" altLang="en-US" sz="2400" dirty="0">
                <a:latin typeface="宋体" panose="02010600030101010101" pitchFamily="2" charset="-122"/>
                <a:cs typeface="Times New Roman" panose="02020603050405020304" pitchFamily="18" charset="0"/>
              </a:rPr>
              <a:t>　　</a:t>
            </a:r>
            <a:r>
              <a:rPr lang="zh-CN" altLang="en-US" sz="2400" b="1" dirty="0">
                <a:solidFill>
                  <a:srgbClr val="008000"/>
                </a:solidFill>
                <a:latin typeface="宋体" panose="02010600030101010101" pitchFamily="2" charset="-122"/>
                <a:cs typeface="Times New Roman" panose="02020603050405020304" pitchFamily="18" charset="0"/>
              </a:rPr>
              <a:t>其中</a:t>
            </a:r>
            <a:r>
              <a:rPr lang="zh-CN" altLang="en-US" sz="2400" b="1" dirty="0">
                <a:solidFill>
                  <a:srgbClr val="008000"/>
                </a:solidFill>
                <a:latin typeface="宋体" panose="02010600030101010101" pitchFamily="2" charset="-122"/>
              </a:rPr>
              <a:t>：</a:t>
            </a:r>
            <a:r>
              <a:rPr lang="en-US" altLang="zh-CN" sz="2400" b="1">
                <a:solidFill>
                  <a:srgbClr val="FF3300"/>
                </a:solidFill>
                <a:latin typeface="宋体" panose="02010600030101010101" pitchFamily="2" charset="-122"/>
                <a:cs typeface="Times New Roman" panose="02020603050405020304" pitchFamily="18" charset="0"/>
              </a:rPr>
              <a:t>n</a:t>
            </a:r>
            <a:r>
              <a:rPr lang="en-US" altLang="zh-CN" sz="2400" b="1">
                <a:solidFill>
                  <a:srgbClr val="FF3300"/>
                </a:solidFill>
                <a:latin typeface="Times New Roman" panose="02020603050405020304" pitchFamily="18" charset="0"/>
              </a:rPr>
              <a:t>—</a:t>
            </a:r>
            <a:r>
              <a:rPr lang="zh-CN" altLang="en-US" sz="2400" b="1" dirty="0">
                <a:solidFill>
                  <a:srgbClr val="0000FF"/>
                </a:solidFill>
                <a:latin typeface="宋体" panose="02010600030101010101" pitchFamily="2" charset="-122"/>
                <a:cs typeface="Times New Roman" panose="02020603050405020304" pitchFamily="18" charset="0"/>
              </a:rPr>
              <a:t>整数位数</a:t>
            </a:r>
            <a:r>
              <a:rPr lang="zh-CN" altLang="en-US" sz="2400" b="1" dirty="0">
                <a:solidFill>
                  <a:srgbClr val="0000FF"/>
                </a:solidFill>
                <a:latin typeface="宋体" panose="02010600030101010101" pitchFamily="2" charset="-122"/>
              </a:rPr>
              <a:t>；</a:t>
            </a:r>
            <a:r>
              <a:rPr lang="en-US" altLang="zh-CN" sz="2400" b="1">
                <a:solidFill>
                  <a:srgbClr val="FF3300"/>
                </a:solidFill>
                <a:latin typeface="宋体" panose="02010600030101010101" pitchFamily="2" charset="-122"/>
                <a:cs typeface="Times New Roman" panose="02020603050405020304" pitchFamily="18" charset="0"/>
              </a:rPr>
              <a:t>m</a:t>
            </a:r>
            <a:r>
              <a:rPr lang="en-US" altLang="zh-CN" sz="2400" b="1">
                <a:solidFill>
                  <a:srgbClr val="FF3300"/>
                </a:solidFill>
                <a:latin typeface="Times New Roman" panose="02020603050405020304" pitchFamily="18" charset="0"/>
              </a:rPr>
              <a:t>—</a:t>
            </a:r>
            <a:r>
              <a:rPr lang="zh-CN" altLang="en-US" sz="2400" b="1" dirty="0">
                <a:solidFill>
                  <a:srgbClr val="0000FF"/>
                </a:solidFill>
                <a:latin typeface="宋体" panose="02010600030101010101" pitchFamily="2" charset="-122"/>
                <a:cs typeface="Times New Roman" panose="02020603050405020304" pitchFamily="18" charset="0"/>
              </a:rPr>
              <a:t>小数位数</a:t>
            </a:r>
            <a:r>
              <a:rPr lang="zh-CN" altLang="en-US" sz="2400" b="1" dirty="0">
                <a:solidFill>
                  <a:srgbClr val="0000FF"/>
                </a:solidFill>
                <a:latin typeface="宋体" panose="02010600030101010101" pitchFamily="2" charset="-122"/>
              </a:rPr>
              <a:t>；</a:t>
            </a:r>
            <a:r>
              <a:rPr lang="zh-CN" altLang="en-US" sz="2400" dirty="0">
                <a:latin typeface="宋体" panose="02010600030101010101" pitchFamily="2" charset="-122"/>
              </a:rPr>
              <a:t> </a:t>
            </a:r>
            <a:endParaRPr lang="zh-CN" altLang="en-US" sz="2400" dirty="0">
              <a:latin typeface="Times New Roman" panose="02020603050405020304" pitchFamily="18" charset="0"/>
            </a:endParaRPr>
          </a:p>
          <a:p>
            <a:pPr algn="just">
              <a:spcBef>
                <a:spcPct val="50000"/>
              </a:spcBef>
            </a:pPr>
            <a:r>
              <a:rPr lang="zh-CN" altLang="en-US" sz="2400" dirty="0">
                <a:latin typeface="宋体" panose="02010600030101010101" pitchFamily="2" charset="-122"/>
                <a:cs typeface="Times New Roman" panose="02020603050405020304" pitchFamily="18" charset="0"/>
              </a:rPr>
              <a:t>　　　</a:t>
            </a:r>
            <a:r>
              <a:rPr lang="en-US" altLang="zh-CN" sz="2400" b="1">
                <a:solidFill>
                  <a:srgbClr val="FF3300"/>
                </a:solidFill>
                <a:latin typeface="宋体" panose="02010600030101010101" pitchFamily="2" charset="-122"/>
                <a:cs typeface="Times New Roman" panose="02020603050405020304" pitchFamily="18" charset="0"/>
              </a:rPr>
              <a:t>K</a:t>
            </a:r>
            <a:r>
              <a:rPr lang="en-US" altLang="zh-CN" sz="2400" b="1" baseline="-30000">
                <a:solidFill>
                  <a:srgbClr val="FF3300"/>
                </a:solidFill>
                <a:latin typeface="宋体" panose="02010600030101010101" pitchFamily="2" charset="-122"/>
                <a:cs typeface="Times New Roman" panose="02020603050405020304" pitchFamily="18" charset="0"/>
              </a:rPr>
              <a:t>i</a:t>
            </a:r>
            <a:r>
              <a:rPr lang="en-US" altLang="zh-CN" sz="2400" b="1">
                <a:solidFill>
                  <a:srgbClr val="FF3300"/>
                </a:solidFill>
                <a:latin typeface="Times New Roman" panose="02020603050405020304" pitchFamily="18" charset="0"/>
              </a:rPr>
              <a:t>—</a:t>
            </a:r>
            <a:r>
              <a:rPr lang="en-US" altLang="zh-CN" sz="2400" b="1">
                <a:solidFill>
                  <a:srgbClr val="FF3300"/>
                </a:solidFill>
                <a:latin typeface="宋体" panose="02010600030101010101" pitchFamily="2" charset="-122"/>
              </a:rPr>
              <a:t> </a:t>
            </a:r>
            <a:r>
              <a:rPr lang="en-US" altLang="zh-CN" sz="2400" b="1" dirty="0">
                <a:solidFill>
                  <a:srgbClr val="0000FF"/>
                </a:solidFill>
                <a:latin typeface="宋体" panose="02010600030101010101" pitchFamily="2" charset="-122"/>
                <a:cs typeface="Times New Roman" panose="02020603050405020304" pitchFamily="18" charset="0"/>
              </a:rPr>
              <a:t>0</a:t>
            </a:r>
            <a:r>
              <a:rPr lang="zh-CN" altLang="en-US" sz="2400" b="1" dirty="0">
                <a:solidFill>
                  <a:srgbClr val="0000FF"/>
                </a:solidFill>
                <a:latin typeface="宋体" panose="02010600030101010101" pitchFamily="2" charset="-122"/>
                <a:cs typeface="Times New Roman" panose="02020603050405020304" pitchFamily="18" charset="0"/>
              </a:rPr>
              <a:t>～</a:t>
            </a:r>
            <a:r>
              <a:rPr lang="en-US" altLang="zh-CN" sz="2400" b="1" dirty="0">
                <a:solidFill>
                  <a:srgbClr val="0000FF"/>
                </a:solidFill>
                <a:latin typeface="宋体" panose="02010600030101010101" pitchFamily="2" charset="-122"/>
                <a:cs typeface="Times New Roman" panose="02020603050405020304" pitchFamily="18" charset="0"/>
              </a:rPr>
              <a:t>7</a:t>
            </a:r>
            <a:r>
              <a:rPr lang="zh-CN" altLang="en-US" sz="2400" b="1" dirty="0">
                <a:solidFill>
                  <a:srgbClr val="0000FF"/>
                </a:solidFill>
                <a:latin typeface="宋体" panose="02010600030101010101" pitchFamily="2" charset="-122"/>
                <a:cs typeface="Times New Roman" panose="02020603050405020304" pitchFamily="18" charset="0"/>
              </a:rPr>
              <a:t>中的任何一个字符，</a:t>
            </a:r>
            <a:r>
              <a:rPr lang="en-US" altLang="zh-CN" sz="2400" b="1" dirty="0">
                <a:solidFill>
                  <a:srgbClr val="FF3300"/>
                </a:solidFill>
                <a:latin typeface="宋体" panose="02010600030101010101" pitchFamily="2" charset="-122"/>
                <a:cs typeface="Times New Roman" panose="02020603050405020304" pitchFamily="18" charset="0"/>
              </a:rPr>
              <a:t>-m ≤i≤ n-1</a:t>
            </a:r>
            <a:r>
              <a:rPr lang="zh-CN" altLang="en-US" sz="2400" b="1" dirty="0">
                <a:solidFill>
                  <a:srgbClr val="FF3300"/>
                </a:solidFill>
                <a:latin typeface="宋体" panose="02010600030101010101" pitchFamily="2" charset="-122"/>
                <a:cs typeface="Times New Roman" panose="02020603050405020304" pitchFamily="18" charset="0"/>
              </a:rPr>
              <a:t>。</a:t>
            </a:r>
            <a:r>
              <a:rPr lang="zh-CN" altLang="en-US" sz="2400" dirty="0">
                <a:latin typeface="宋体" panose="02010600030101010101" pitchFamily="2" charset="-122"/>
                <a:cs typeface="Times New Roman" panose="02020603050405020304" pitchFamily="18" charset="0"/>
              </a:rPr>
              <a:t> </a:t>
            </a:r>
            <a:endParaRPr lang="zh-CN" altLang="en-US" dirty="0">
              <a:latin typeface="Arial" panose="020B0604020202020204" pitchFamily="34" charset="0"/>
            </a:endParaRPr>
          </a:p>
        </p:txBody>
      </p:sp>
      <p:pic>
        <p:nvPicPr>
          <p:cNvPr id="263201" name="图片 263200" descr="arrow34">
            <a:hlinkClick r:id="" action="ppaction://hlinkshowjump?jump=previousslide"/>
          </p:cNvPr>
          <p:cNvPicPr>
            <a:picLocks noChangeAspect="1"/>
          </p:cNvPicPr>
          <p:nvPr/>
        </p:nvPicPr>
        <p:blipFill>
          <a:blip r:embed="rId4"/>
          <a:stretch>
            <a:fillRect/>
          </a:stretch>
        </p:blipFill>
        <p:spPr>
          <a:xfrm>
            <a:off x="7573963" y="6316663"/>
            <a:ext cx="514350" cy="354012"/>
          </a:xfrm>
          <a:prstGeom prst="rect">
            <a:avLst/>
          </a:prstGeom>
          <a:noFill/>
          <a:ln w="9525">
            <a:noFill/>
          </a:ln>
        </p:spPr>
      </p:pic>
      <p:pic>
        <p:nvPicPr>
          <p:cNvPr id="263202" name="图片 263201" descr="arrow35">
            <a:hlinkClick r:id="" action="ppaction://hlinkshowjump?jump=nextslide"/>
          </p:cNvPr>
          <p:cNvPicPr>
            <a:picLocks noChangeAspect="1"/>
          </p:cNvPicPr>
          <p:nvPr/>
        </p:nvPicPr>
        <p:blipFill>
          <a:blip r:embed="rId5"/>
          <a:stretch>
            <a:fillRect/>
          </a:stretch>
        </p:blipFill>
        <p:spPr>
          <a:xfrm>
            <a:off x="8412163" y="6316663"/>
            <a:ext cx="514350" cy="354012"/>
          </a:xfrm>
          <a:prstGeom prst="rect">
            <a:avLst/>
          </a:prstGeom>
          <a:noFill/>
          <a:ln w="9525">
            <a:noFill/>
          </a:ln>
        </p:spPr>
      </p:pic>
      <p:graphicFrame>
        <p:nvGraphicFramePr>
          <p:cNvPr id="319500" name="对象 319499"/>
          <p:cNvGraphicFramePr/>
          <p:nvPr/>
        </p:nvGraphicFramePr>
        <p:xfrm>
          <a:off x="2453023" y="4627531"/>
          <a:ext cx="1397000" cy="947420"/>
        </p:xfrm>
        <a:graphic>
          <a:graphicData uri="http://schemas.openxmlformats.org/presentationml/2006/ole">
            <mc:AlternateContent xmlns:mc="http://schemas.openxmlformats.org/markup-compatibility/2006">
              <mc:Choice xmlns:v="urn:schemas-microsoft-com:vml" Requires="v">
                <p:oleObj spid="_x0000_s5123" r:id="rId6" imgW="622300" imgH="431800" progId="Equation.3">
                  <p:embed/>
                </p:oleObj>
              </mc:Choice>
              <mc:Fallback>
                <p:oleObj r:id="rId6" imgW="622300" imgH="431800" progId="Equation.3">
                  <p:embed/>
                  <p:pic>
                    <p:nvPicPr>
                      <p:cNvPr id="0" name="图片 3078"/>
                      <p:cNvPicPr/>
                      <p:nvPr/>
                    </p:nvPicPr>
                    <p:blipFill>
                      <a:blip r:embed="rId7">
                        <a:lum bright="-91992"/>
                      </a:blip>
                      <a:stretch>
                        <a:fillRect/>
                      </a:stretch>
                    </p:blipFill>
                    <p:spPr>
                      <a:xfrm>
                        <a:off x="2453023" y="4627531"/>
                        <a:ext cx="1397000" cy="94742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63194"/>
                                        </p:tgtEl>
                                        <p:attrNameLst>
                                          <p:attrName>style.visibility</p:attrName>
                                        </p:attrNameLst>
                                      </p:cBhvr>
                                      <p:to>
                                        <p:strVal val="visible"/>
                                      </p:to>
                                    </p:set>
                                    <p:animEffect transition="in" filter="box(out)">
                                      <p:cBhvr>
                                        <p:cTn id="7" dur="500"/>
                                        <p:tgtEl>
                                          <p:spTgt spid="263194"/>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63195"/>
                                        </p:tgtEl>
                                        <p:attrNameLst>
                                          <p:attrName>style.visibility</p:attrName>
                                        </p:attrNameLst>
                                      </p:cBhvr>
                                      <p:to>
                                        <p:strVal val="visible"/>
                                      </p:to>
                                    </p:set>
                                    <p:animEffect transition="in" filter="box(out)">
                                      <p:cBhvr>
                                        <p:cTn id="12" dur="500"/>
                                        <p:tgtEl>
                                          <p:spTgt spid="26319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63196"/>
                                        </p:tgtEl>
                                        <p:attrNameLst>
                                          <p:attrName>style.visibility</p:attrName>
                                        </p:attrNameLst>
                                      </p:cBhvr>
                                      <p:to>
                                        <p:strVal val="visible"/>
                                      </p:to>
                                    </p:set>
                                    <p:anim calcmode="lin" valueType="num">
                                      <p:cBhvr additive="base">
                                        <p:cTn id="17" dur="500" fill="hold"/>
                                        <p:tgtEl>
                                          <p:spTgt spid="263196"/>
                                        </p:tgtEl>
                                        <p:attrNameLst>
                                          <p:attrName>ppt_x</p:attrName>
                                        </p:attrNameLst>
                                      </p:cBhvr>
                                      <p:tavLst>
                                        <p:tav tm="0">
                                          <p:val>
                                            <p:strVal val="#ppt_x"/>
                                          </p:val>
                                        </p:tav>
                                        <p:tav tm="100000">
                                          <p:val>
                                            <p:strVal val="#ppt_x"/>
                                          </p:val>
                                        </p:tav>
                                      </p:tavLst>
                                    </p:anim>
                                    <p:anim calcmode="lin" valueType="num">
                                      <p:cBhvr additive="base">
                                        <p:cTn id="18" dur="500" fill="hold"/>
                                        <p:tgtEl>
                                          <p:spTgt spid="26319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19500"/>
                                        </p:tgtEl>
                                        <p:attrNameLst>
                                          <p:attrName>style.visibility</p:attrName>
                                        </p:attrNameLst>
                                      </p:cBhvr>
                                      <p:to>
                                        <p:strVal val="visible"/>
                                      </p:to>
                                    </p:set>
                                    <p:animEffect transition="in" filter="blinds(horizontal)">
                                      <p:cBhvr>
                                        <p:cTn id="23" dur="500"/>
                                        <p:tgtEl>
                                          <p:spTgt spid="31950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63200"/>
                                        </p:tgtEl>
                                        <p:attrNameLst>
                                          <p:attrName>style.visibility</p:attrName>
                                        </p:attrNameLst>
                                      </p:cBhvr>
                                      <p:to>
                                        <p:strVal val="visible"/>
                                      </p:to>
                                    </p:set>
                                    <p:animEffect transition="in" filter="blinds(horizontal)">
                                      <p:cBhvr>
                                        <p:cTn id="28" dur="500"/>
                                        <p:tgtEl>
                                          <p:spTgt spid="263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94" grpId="0"/>
      <p:bldP spid="263195" grpId="0"/>
      <p:bldP spid="26320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3" name="矩形 319492"/>
          <p:cNvSpPr/>
          <p:nvPr/>
        </p:nvSpPr>
        <p:spPr>
          <a:xfrm>
            <a:off x="6559550" y="6253163"/>
            <a:ext cx="1905000" cy="457200"/>
          </a:xfrm>
          <a:prstGeom prst="rect">
            <a:avLst/>
          </a:prstGeom>
          <a:noFill/>
          <a:ln w="9525">
            <a:noFill/>
          </a:ln>
        </p:spPr>
        <p:txBody>
          <a:bodyPr lIns="92075" tIns="46037" rIns="92075" bIns="46037" anchor="ctr"/>
          <a:lstStyle/>
          <a:p>
            <a:pPr algn="r"/>
            <a:fld id="{9A0DB2DC-4C9A-4742-B13C-FB6460FD3503}" type="slidenum">
              <a:rPr lang="zh-CN" altLang="en-US" sz="1400" dirty="0">
                <a:latin typeface="Times New Roman" panose="02020603050405020304" pitchFamily="18" charset="0"/>
              </a:rPr>
              <a:t>21</a:t>
            </a:fld>
            <a:r>
              <a:rPr lang="en-US" altLang="zh-CN" sz="1400" dirty="0">
                <a:latin typeface="Times New Roman" panose="02020603050405020304" pitchFamily="18" charset="0"/>
              </a:rPr>
              <a:t> </a:t>
            </a:r>
          </a:p>
        </p:txBody>
      </p:sp>
      <p:sp>
        <p:nvSpPr>
          <p:cNvPr id="319495" name="文本框 319494"/>
          <p:cNvSpPr txBox="1"/>
          <p:nvPr/>
        </p:nvSpPr>
        <p:spPr>
          <a:xfrm>
            <a:off x="395288" y="620713"/>
            <a:ext cx="4800600" cy="460375"/>
          </a:xfrm>
          <a:prstGeom prst="rect">
            <a:avLst/>
          </a:prstGeom>
          <a:noFill/>
          <a:ln w="9525">
            <a:noFill/>
          </a:ln>
        </p:spPr>
        <p:txBody>
          <a:bodyPr>
            <a:spAutoFit/>
          </a:bodyPr>
          <a:lstStyle/>
          <a:p>
            <a:r>
              <a:rPr lang="en-US" altLang="zh-CN" sz="2400" b="1" dirty="0">
                <a:solidFill>
                  <a:schemeClr val="accent1"/>
                </a:solidFill>
                <a:latin typeface="宋体" panose="02010600030101010101" pitchFamily="2" charset="-122"/>
              </a:rPr>
              <a:t> 5</a:t>
            </a:r>
            <a:r>
              <a:rPr lang="zh-CN" altLang="en-US" sz="2400" b="1" dirty="0">
                <a:solidFill>
                  <a:srgbClr val="FF3300"/>
                </a:solidFill>
                <a:latin typeface="宋体" panose="02010600030101010101" pitchFamily="2" charset="-122"/>
              </a:rPr>
              <a:t>、十六进制</a:t>
            </a:r>
            <a:r>
              <a:rPr lang="zh-CN" altLang="en-US" sz="2400" b="1" dirty="0">
                <a:solidFill>
                  <a:srgbClr val="003EBA"/>
                </a:solidFill>
                <a:latin typeface="Times New Roman" panose="02020603050405020304" pitchFamily="18" charset="0"/>
              </a:rPr>
              <a:t> </a:t>
            </a:r>
            <a:endParaRPr lang="zh-CN" altLang="en-US" dirty="0">
              <a:latin typeface="Arial" panose="020B0604020202020204" pitchFamily="34" charset="0"/>
            </a:endParaRPr>
          </a:p>
        </p:txBody>
      </p:sp>
      <p:sp>
        <p:nvSpPr>
          <p:cNvPr id="319496" name="文本框 319495"/>
          <p:cNvSpPr txBox="1"/>
          <p:nvPr/>
        </p:nvSpPr>
        <p:spPr>
          <a:xfrm>
            <a:off x="468313" y="908050"/>
            <a:ext cx="8280400" cy="1844675"/>
          </a:xfrm>
          <a:prstGeom prst="rect">
            <a:avLst/>
          </a:prstGeom>
          <a:noFill/>
          <a:ln w="9525">
            <a:noFill/>
          </a:ln>
        </p:spPr>
        <p:txBody>
          <a:bodyPr>
            <a:spAutoFit/>
          </a:bodyPr>
          <a:lstStyle/>
          <a:p>
            <a:pPr algn="just">
              <a:lnSpc>
                <a:spcPct val="120000"/>
              </a:lnSpc>
              <a:spcBef>
                <a:spcPct val="50000"/>
              </a:spcBef>
            </a:pPr>
            <a:r>
              <a:rPr lang="zh-CN" altLang="en-US" sz="2400" b="1" dirty="0">
                <a:solidFill>
                  <a:srgbClr val="FF3300"/>
                </a:solidFill>
                <a:latin typeface="宋体" panose="02010600030101010101" pitchFamily="2" charset="-122"/>
                <a:cs typeface="Times New Roman" panose="02020603050405020304" pitchFamily="18" charset="0"/>
              </a:rPr>
              <a:t>　　</a:t>
            </a:r>
            <a:r>
              <a:rPr lang="zh-CN" altLang="en-US" sz="2400" b="1" dirty="0">
                <a:solidFill>
                  <a:srgbClr val="0000FF"/>
                </a:solidFill>
                <a:latin typeface="宋体" panose="02010600030101010101" pitchFamily="2" charset="-122"/>
                <a:cs typeface="Times New Roman" panose="02020603050405020304" pitchFamily="18" charset="0"/>
              </a:rPr>
              <a:t>基数</a:t>
            </a:r>
            <a:r>
              <a:rPr lang="en-US" altLang="zh-CN" sz="2400" b="1" dirty="0">
                <a:solidFill>
                  <a:srgbClr val="0000FF"/>
                </a:solidFill>
                <a:latin typeface="宋体" panose="02010600030101010101" pitchFamily="2" charset="-122"/>
                <a:cs typeface="Times New Roman" panose="02020603050405020304" pitchFamily="18" charset="0"/>
              </a:rPr>
              <a:t>R=16</a:t>
            </a:r>
            <a:r>
              <a:rPr lang="zh-CN" altLang="en-US" sz="2400" b="1" dirty="0">
                <a:solidFill>
                  <a:srgbClr val="0000FF"/>
                </a:solidFill>
                <a:latin typeface="宋体" panose="02010600030101010101" pitchFamily="2" charset="-122"/>
                <a:cs typeface="Times New Roman" panose="02020603050405020304" pitchFamily="18" charset="0"/>
              </a:rPr>
              <a:t>的进位计数制称为十六进制。十六进制数中</a:t>
            </a:r>
            <a:r>
              <a:rPr lang="zh-CN" altLang="en-US" sz="2300" b="1" dirty="0">
                <a:solidFill>
                  <a:srgbClr val="0000FF"/>
                </a:solidFill>
                <a:latin typeface="宋体" panose="02010600030101010101" pitchFamily="2" charset="-122"/>
                <a:cs typeface="Times New Roman" panose="02020603050405020304" pitchFamily="18" charset="0"/>
              </a:rPr>
              <a:t>有</a:t>
            </a:r>
            <a:r>
              <a:rPr lang="en-US" altLang="zh-CN" sz="2400" b="1" dirty="0">
                <a:solidFill>
                  <a:srgbClr val="0000FF"/>
                </a:solidFill>
                <a:latin typeface="宋体" panose="02010600030101010101" pitchFamily="2" charset="-122"/>
                <a:cs typeface="Times New Roman" panose="02020603050405020304" pitchFamily="18" charset="0"/>
              </a:rPr>
              <a:t>0</a:t>
            </a:r>
            <a:r>
              <a:rPr lang="zh-CN" altLang="en-US" sz="2400" b="1" dirty="0">
                <a:solidFill>
                  <a:srgbClr val="0000FF"/>
                </a:solidFill>
                <a:latin typeface="宋体" panose="02010600030101010101" pitchFamily="2" charset="-122"/>
                <a:cs typeface="Times New Roman" panose="02020603050405020304" pitchFamily="18" charset="0"/>
              </a:rPr>
              <a:t>、</a:t>
            </a:r>
            <a:r>
              <a:rPr lang="en-US" altLang="zh-CN" sz="2400" b="1" dirty="0">
                <a:solidFill>
                  <a:srgbClr val="0000FF"/>
                </a:solidFill>
                <a:latin typeface="宋体" panose="02010600030101010101" pitchFamily="2" charset="-122"/>
                <a:cs typeface="Times New Roman" panose="02020603050405020304" pitchFamily="18" charset="0"/>
              </a:rPr>
              <a:t>1</a:t>
            </a:r>
            <a:r>
              <a:rPr lang="zh-CN" altLang="en-US" sz="2400" b="1" dirty="0">
                <a:solidFill>
                  <a:srgbClr val="0000FF"/>
                </a:solidFill>
                <a:latin typeface="宋体" panose="02010600030101010101" pitchFamily="2" charset="-122"/>
                <a:cs typeface="Times New Roman" panose="02020603050405020304" pitchFamily="18" charset="0"/>
              </a:rPr>
              <a:t>、</a:t>
            </a:r>
            <a:r>
              <a:rPr lang="en-US" altLang="zh-CN" sz="2400" b="1">
                <a:solidFill>
                  <a:srgbClr val="0000FF"/>
                </a:solidFill>
                <a:latin typeface="Times New Roman" panose="02020603050405020304" pitchFamily="18" charset="0"/>
                <a:ea typeface="Times New Roman" panose="02020603050405020304" pitchFamily="18" charset="0"/>
              </a:rPr>
              <a:t>…</a:t>
            </a:r>
            <a:r>
              <a:rPr lang="zh-CN" altLang="en-US" sz="2400" b="1" dirty="0">
                <a:solidFill>
                  <a:srgbClr val="0000FF"/>
                </a:solidFill>
                <a:latin typeface="宋体" panose="02010600030101010101" pitchFamily="2" charset="-122"/>
                <a:cs typeface="Times New Roman" panose="02020603050405020304" pitchFamily="18" charset="0"/>
              </a:rPr>
              <a:t>、</a:t>
            </a:r>
            <a:r>
              <a:rPr lang="en-US" altLang="zh-CN" sz="2400" b="1" dirty="0">
                <a:solidFill>
                  <a:srgbClr val="0000FF"/>
                </a:solidFill>
                <a:latin typeface="宋体" panose="02010600030101010101" pitchFamily="2" charset="-122"/>
                <a:cs typeface="Times New Roman" panose="02020603050405020304" pitchFamily="18" charset="0"/>
              </a:rPr>
              <a:t>9</a:t>
            </a:r>
            <a:r>
              <a:rPr lang="zh-CN" altLang="en-US" sz="2400" b="1" dirty="0">
                <a:solidFill>
                  <a:srgbClr val="0000FF"/>
                </a:solidFill>
                <a:latin typeface="宋体" panose="02010600030101010101" pitchFamily="2" charset="-122"/>
                <a:cs typeface="Times New Roman" panose="02020603050405020304" pitchFamily="18" charset="0"/>
              </a:rPr>
              <a:t>、</a:t>
            </a:r>
            <a:r>
              <a:rPr lang="en-US" altLang="zh-CN" sz="2400" b="1" dirty="0">
                <a:solidFill>
                  <a:srgbClr val="0000FF"/>
                </a:solidFill>
                <a:latin typeface="宋体" panose="02010600030101010101" pitchFamily="2" charset="-122"/>
                <a:cs typeface="Times New Roman" panose="02020603050405020304" pitchFamily="18" charset="0"/>
              </a:rPr>
              <a:t>A</a:t>
            </a:r>
            <a:r>
              <a:rPr lang="zh-CN" altLang="en-US" sz="2400" b="1" dirty="0">
                <a:solidFill>
                  <a:srgbClr val="0000FF"/>
                </a:solidFill>
                <a:latin typeface="宋体" panose="02010600030101010101" pitchFamily="2" charset="-122"/>
                <a:cs typeface="Times New Roman" panose="02020603050405020304" pitchFamily="18" charset="0"/>
              </a:rPr>
              <a:t>、</a:t>
            </a:r>
            <a:r>
              <a:rPr lang="en-US" altLang="zh-CN" sz="2400" b="1" dirty="0">
                <a:solidFill>
                  <a:srgbClr val="0000FF"/>
                </a:solidFill>
                <a:latin typeface="宋体" panose="02010600030101010101" pitchFamily="2" charset="-122"/>
                <a:cs typeface="Times New Roman" panose="02020603050405020304" pitchFamily="18" charset="0"/>
              </a:rPr>
              <a:t>B</a:t>
            </a:r>
            <a:r>
              <a:rPr lang="zh-CN" altLang="en-US" sz="2400" b="1" dirty="0">
                <a:solidFill>
                  <a:srgbClr val="0000FF"/>
                </a:solidFill>
                <a:latin typeface="宋体" panose="02010600030101010101" pitchFamily="2" charset="-122"/>
                <a:cs typeface="Times New Roman" panose="02020603050405020304" pitchFamily="18" charset="0"/>
              </a:rPr>
              <a:t>、</a:t>
            </a:r>
            <a:r>
              <a:rPr lang="en-US" altLang="zh-CN" sz="2400" b="1" dirty="0">
                <a:solidFill>
                  <a:srgbClr val="0000FF"/>
                </a:solidFill>
                <a:latin typeface="宋体" panose="02010600030101010101" pitchFamily="2" charset="-122"/>
                <a:cs typeface="Times New Roman" panose="02020603050405020304" pitchFamily="18" charset="0"/>
              </a:rPr>
              <a:t>C</a:t>
            </a:r>
            <a:r>
              <a:rPr lang="zh-CN" altLang="en-US" sz="2400" b="1" dirty="0">
                <a:solidFill>
                  <a:srgbClr val="0000FF"/>
                </a:solidFill>
                <a:latin typeface="宋体" panose="02010600030101010101" pitchFamily="2" charset="-122"/>
                <a:cs typeface="Times New Roman" panose="02020603050405020304" pitchFamily="18" charset="0"/>
              </a:rPr>
              <a:t>、</a:t>
            </a:r>
            <a:r>
              <a:rPr lang="en-US" altLang="zh-CN" sz="2400" b="1" dirty="0">
                <a:solidFill>
                  <a:srgbClr val="0000FF"/>
                </a:solidFill>
                <a:latin typeface="宋体" panose="02010600030101010101" pitchFamily="2" charset="-122"/>
                <a:cs typeface="Times New Roman" panose="02020603050405020304" pitchFamily="18" charset="0"/>
              </a:rPr>
              <a:t>D</a:t>
            </a:r>
            <a:r>
              <a:rPr lang="zh-CN" altLang="en-US" sz="2400" b="1" dirty="0">
                <a:solidFill>
                  <a:srgbClr val="0000FF"/>
                </a:solidFill>
                <a:latin typeface="宋体" panose="02010600030101010101" pitchFamily="2" charset="-122"/>
                <a:cs typeface="Times New Roman" panose="02020603050405020304" pitchFamily="18" charset="0"/>
              </a:rPr>
              <a:t>、</a:t>
            </a:r>
            <a:r>
              <a:rPr lang="en-US" altLang="zh-CN" sz="2400" b="1" dirty="0">
                <a:solidFill>
                  <a:srgbClr val="0000FF"/>
                </a:solidFill>
                <a:latin typeface="宋体" panose="02010600030101010101" pitchFamily="2" charset="-122"/>
                <a:cs typeface="Times New Roman" panose="02020603050405020304" pitchFamily="18" charset="0"/>
              </a:rPr>
              <a:t>E</a:t>
            </a:r>
            <a:r>
              <a:rPr lang="zh-CN" altLang="en-US" sz="2400" b="1" dirty="0">
                <a:solidFill>
                  <a:srgbClr val="0000FF"/>
                </a:solidFill>
                <a:latin typeface="宋体" panose="02010600030101010101" pitchFamily="2" charset="-122"/>
                <a:cs typeface="Times New Roman" panose="02020603050405020304" pitchFamily="18" charset="0"/>
              </a:rPr>
              <a:t>、</a:t>
            </a:r>
            <a:r>
              <a:rPr lang="en-US" altLang="zh-CN" sz="2400" b="1">
                <a:solidFill>
                  <a:srgbClr val="0000FF"/>
                </a:solidFill>
                <a:latin typeface="宋体" panose="02010600030101010101" pitchFamily="2" charset="-122"/>
                <a:cs typeface="Times New Roman" panose="02020603050405020304" pitchFamily="18" charset="0"/>
              </a:rPr>
              <a:t>F</a:t>
            </a:r>
            <a:r>
              <a:rPr lang="zh-CN" altLang="en-US" sz="2300" b="1" dirty="0">
                <a:solidFill>
                  <a:srgbClr val="0000FF"/>
                </a:solidFill>
                <a:latin typeface="宋体" panose="02010600030101010101" pitchFamily="2" charset="-122"/>
                <a:cs typeface="Times New Roman" panose="02020603050405020304" pitchFamily="18" charset="0"/>
              </a:rPr>
              <a:t>共</a:t>
            </a:r>
            <a:r>
              <a:rPr lang="en-US" altLang="zh-CN" sz="2400" b="1">
                <a:solidFill>
                  <a:srgbClr val="FF3300"/>
                </a:solidFill>
                <a:latin typeface="宋体" panose="02010600030101010101" pitchFamily="2" charset="-122"/>
                <a:cs typeface="Times New Roman" panose="02020603050405020304" pitchFamily="18" charset="0"/>
              </a:rPr>
              <a:t>16</a:t>
            </a:r>
            <a:r>
              <a:rPr lang="zh-CN" altLang="en-US" sz="2300" b="1" dirty="0">
                <a:solidFill>
                  <a:srgbClr val="FF3300"/>
                </a:solidFill>
                <a:latin typeface="宋体" panose="02010600030101010101" pitchFamily="2" charset="-122"/>
                <a:cs typeface="Times New Roman" panose="02020603050405020304" pitchFamily="18" charset="0"/>
              </a:rPr>
              <a:t>个数字符号，</a:t>
            </a:r>
            <a:r>
              <a:rPr lang="zh-CN" altLang="en-US" sz="2300" b="1" dirty="0">
                <a:solidFill>
                  <a:srgbClr val="0000FF"/>
                </a:solidFill>
                <a:latin typeface="宋体" panose="02010600030101010101" pitchFamily="2" charset="-122"/>
                <a:cs typeface="Times New Roman" panose="02020603050405020304" pitchFamily="18" charset="0"/>
              </a:rPr>
              <a:t>其</a:t>
            </a:r>
            <a:r>
              <a:rPr lang="zh-CN" altLang="en-US" sz="2400" b="1" dirty="0">
                <a:solidFill>
                  <a:srgbClr val="0000FF"/>
                </a:solidFill>
                <a:latin typeface="宋体" panose="02010600030101010101" pitchFamily="2" charset="-122"/>
                <a:cs typeface="Times New Roman" panose="02020603050405020304" pitchFamily="18" charset="0"/>
              </a:rPr>
              <a:t>中，</a:t>
            </a:r>
            <a:r>
              <a:rPr lang="en-US" altLang="zh-CN" sz="2400" b="1" dirty="0">
                <a:solidFill>
                  <a:srgbClr val="0000FF"/>
                </a:solidFill>
                <a:latin typeface="宋体" panose="02010600030101010101" pitchFamily="2" charset="-122"/>
                <a:cs typeface="Times New Roman" panose="02020603050405020304" pitchFamily="18" charset="0"/>
              </a:rPr>
              <a:t>A</a:t>
            </a:r>
            <a:r>
              <a:rPr lang="zh-CN" altLang="en-US" sz="2400" b="1" dirty="0">
                <a:solidFill>
                  <a:srgbClr val="0000FF"/>
                </a:solidFill>
                <a:latin typeface="宋体" panose="02010600030101010101" pitchFamily="2" charset="-122"/>
                <a:cs typeface="Times New Roman" panose="02020603050405020304" pitchFamily="18" charset="0"/>
              </a:rPr>
              <a:t>～</a:t>
            </a:r>
            <a:r>
              <a:rPr lang="en-US" altLang="zh-CN" sz="2400" b="1" dirty="0">
                <a:solidFill>
                  <a:srgbClr val="0000FF"/>
                </a:solidFill>
                <a:latin typeface="宋体" panose="02010600030101010101" pitchFamily="2" charset="-122"/>
                <a:cs typeface="Times New Roman" panose="02020603050405020304" pitchFamily="18" charset="0"/>
              </a:rPr>
              <a:t>F</a:t>
            </a:r>
            <a:r>
              <a:rPr lang="zh-CN" altLang="en-US" sz="2400" b="1" dirty="0">
                <a:solidFill>
                  <a:srgbClr val="0000FF"/>
                </a:solidFill>
                <a:latin typeface="宋体" panose="02010600030101010101" pitchFamily="2" charset="-122"/>
                <a:cs typeface="Times New Roman" panose="02020603050405020304" pitchFamily="18" charset="0"/>
              </a:rPr>
              <a:t>分别表示十进制数的</a:t>
            </a:r>
            <a:r>
              <a:rPr lang="en-US" altLang="zh-CN" sz="2400" b="1" dirty="0">
                <a:solidFill>
                  <a:srgbClr val="0000FF"/>
                </a:solidFill>
                <a:latin typeface="宋体" panose="02010600030101010101" pitchFamily="2" charset="-122"/>
                <a:cs typeface="Times New Roman" panose="02020603050405020304" pitchFamily="18" charset="0"/>
              </a:rPr>
              <a:t>10</a:t>
            </a:r>
            <a:r>
              <a:rPr lang="zh-CN" altLang="en-US" sz="2400" b="1" dirty="0">
                <a:solidFill>
                  <a:srgbClr val="0000FF"/>
                </a:solidFill>
                <a:latin typeface="宋体" panose="02010600030101010101" pitchFamily="2" charset="-122"/>
                <a:cs typeface="Times New Roman" panose="02020603050405020304" pitchFamily="18" charset="0"/>
              </a:rPr>
              <a:t>～</a:t>
            </a:r>
            <a:r>
              <a:rPr lang="en-US" altLang="zh-CN" sz="2400" b="1" dirty="0">
                <a:solidFill>
                  <a:srgbClr val="0000FF"/>
                </a:solidFill>
                <a:latin typeface="宋体" panose="02010600030101010101" pitchFamily="2" charset="-122"/>
                <a:cs typeface="Times New Roman" panose="02020603050405020304" pitchFamily="18" charset="0"/>
              </a:rPr>
              <a:t>15</a:t>
            </a:r>
            <a:r>
              <a:rPr lang="zh-CN" altLang="en-US" sz="2400" b="1" dirty="0">
                <a:solidFill>
                  <a:srgbClr val="0000FF"/>
                </a:solidFill>
                <a:latin typeface="宋体" panose="02010600030101010101" pitchFamily="2" charset="-122"/>
                <a:cs typeface="Times New Roman" panose="02020603050405020304" pitchFamily="18" charset="0"/>
              </a:rPr>
              <a:t>。进位规律为</a:t>
            </a:r>
            <a:r>
              <a:rPr lang="zh-CN" altLang="en-US" sz="2400" b="1" dirty="0">
                <a:solidFill>
                  <a:srgbClr val="FF3300"/>
                </a:solidFill>
                <a:latin typeface="宋体" panose="02010600030101010101" pitchFamily="2" charset="-122"/>
                <a:cs typeface="Times New Roman" panose="02020603050405020304" pitchFamily="18" charset="0"/>
              </a:rPr>
              <a:t>“逢十六进一”</a:t>
            </a:r>
            <a:r>
              <a:rPr lang="zh-CN" altLang="en-US" sz="2400" b="1" dirty="0">
                <a:solidFill>
                  <a:srgbClr val="0000FF"/>
                </a:solidFill>
                <a:latin typeface="宋体" panose="02010600030101010101" pitchFamily="2" charset="-122"/>
              </a:rPr>
              <a:t>。</a:t>
            </a:r>
            <a:r>
              <a:rPr lang="zh-CN" altLang="en-US" sz="2400" b="1" dirty="0">
                <a:solidFill>
                  <a:srgbClr val="0000FF"/>
                </a:solidFill>
                <a:latin typeface="宋体" panose="02010600030101010101" pitchFamily="2" charset="-122"/>
                <a:cs typeface="Times New Roman" panose="02020603050405020304" pitchFamily="18" charset="0"/>
              </a:rPr>
              <a:t>十六进制数的位权是</a:t>
            </a:r>
            <a:r>
              <a:rPr lang="en-US" altLang="zh-CN" sz="2400" b="1" dirty="0">
                <a:solidFill>
                  <a:srgbClr val="0000FF"/>
                </a:solidFill>
                <a:latin typeface="宋体" panose="02010600030101010101" pitchFamily="2" charset="-122"/>
                <a:cs typeface="Times New Roman" panose="02020603050405020304" pitchFamily="18" charset="0"/>
              </a:rPr>
              <a:t>16</a:t>
            </a:r>
            <a:r>
              <a:rPr lang="zh-CN" altLang="en-US" sz="2400" b="1" dirty="0">
                <a:solidFill>
                  <a:srgbClr val="0000FF"/>
                </a:solidFill>
                <a:latin typeface="宋体" panose="02010600030101010101" pitchFamily="2" charset="-122"/>
                <a:cs typeface="Times New Roman" panose="02020603050405020304" pitchFamily="18" charset="0"/>
              </a:rPr>
              <a:t>的整数次幂。 </a:t>
            </a:r>
            <a:endParaRPr lang="zh-CN" altLang="en-US" b="1" dirty="0">
              <a:solidFill>
                <a:srgbClr val="0000FF"/>
              </a:solidFill>
              <a:latin typeface="Arial" panose="020B0604020202020204" pitchFamily="34" charset="0"/>
            </a:endParaRPr>
          </a:p>
        </p:txBody>
      </p:sp>
      <p:grpSp>
        <p:nvGrpSpPr>
          <p:cNvPr id="319497" name="组合 319496"/>
          <p:cNvGrpSpPr/>
          <p:nvPr/>
        </p:nvGrpSpPr>
        <p:grpSpPr>
          <a:xfrm>
            <a:off x="395288" y="2636838"/>
            <a:ext cx="8748712" cy="2808287"/>
            <a:chOff x="264" y="1872"/>
            <a:chExt cx="5088" cy="1678"/>
          </a:xfrm>
        </p:grpSpPr>
        <p:sp>
          <p:nvSpPr>
            <p:cNvPr id="319498" name="文本框 319497"/>
            <p:cNvSpPr txBox="1"/>
            <p:nvPr/>
          </p:nvSpPr>
          <p:spPr>
            <a:xfrm>
              <a:off x="264" y="1872"/>
              <a:ext cx="5088" cy="273"/>
            </a:xfrm>
            <a:prstGeom prst="rect">
              <a:avLst/>
            </a:prstGeom>
            <a:noFill/>
            <a:ln w="9525">
              <a:noFill/>
            </a:ln>
          </p:spPr>
          <p:txBody>
            <a:bodyPr>
              <a:spAutoFit/>
            </a:bodyPr>
            <a:lstStyle/>
            <a:p>
              <a:pPr algn="just">
                <a:spcBef>
                  <a:spcPct val="50000"/>
                </a:spcBef>
              </a:pPr>
              <a:r>
                <a:rPr lang="zh-CN" altLang="en-US" sz="2400" dirty="0">
                  <a:latin typeface="宋体" panose="02010600030101010101" pitchFamily="2" charset="-122"/>
                  <a:cs typeface="Times New Roman" panose="02020603050405020304" pitchFamily="18" charset="0"/>
                </a:rPr>
                <a:t>　　</a:t>
              </a:r>
              <a:r>
                <a:rPr lang="zh-CN" altLang="en-US" sz="2400" b="1" dirty="0">
                  <a:solidFill>
                    <a:srgbClr val="008000"/>
                  </a:solidFill>
                  <a:latin typeface="宋体" panose="02010600030101010101" pitchFamily="2" charset="-122"/>
                  <a:cs typeface="Times New Roman" panose="02020603050405020304" pitchFamily="18" charset="0"/>
                </a:rPr>
                <a:t>任意一个十六进制数</a:t>
              </a:r>
              <a:r>
                <a:rPr lang="en-US" altLang="zh-CN" sz="2400" b="1" dirty="0">
                  <a:solidFill>
                    <a:srgbClr val="008000"/>
                  </a:solidFill>
                  <a:latin typeface="宋体" panose="02010600030101010101" pitchFamily="2" charset="-122"/>
                  <a:cs typeface="Times New Roman" panose="02020603050405020304" pitchFamily="18" charset="0"/>
                </a:rPr>
                <a:t>N</a:t>
              </a:r>
              <a:r>
                <a:rPr lang="zh-CN" altLang="en-US" sz="2400" b="1" dirty="0">
                  <a:solidFill>
                    <a:srgbClr val="008000"/>
                  </a:solidFill>
                  <a:latin typeface="宋体" panose="02010600030101010101" pitchFamily="2" charset="-122"/>
                  <a:cs typeface="Times New Roman" panose="02020603050405020304" pitchFamily="18" charset="0"/>
                </a:rPr>
                <a:t>可以表示成</a:t>
              </a:r>
              <a:endParaRPr lang="zh-CN" altLang="en-US" b="1" dirty="0">
                <a:solidFill>
                  <a:srgbClr val="008000"/>
                </a:solidFill>
                <a:latin typeface="Arial" panose="020B0604020202020204" pitchFamily="34" charset="0"/>
              </a:endParaRPr>
            </a:p>
          </p:txBody>
        </p:sp>
        <p:sp>
          <p:nvSpPr>
            <p:cNvPr id="319499" name="文本框 319498"/>
            <p:cNvSpPr txBox="1"/>
            <p:nvPr/>
          </p:nvSpPr>
          <p:spPr>
            <a:xfrm>
              <a:off x="264" y="2073"/>
              <a:ext cx="5088" cy="928"/>
            </a:xfrm>
            <a:prstGeom prst="rect">
              <a:avLst/>
            </a:prstGeom>
            <a:noFill/>
            <a:ln w="9525">
              <a:noFill/>
            </a:ln>
          </p:spPr>
          <p:txBody>
            <a:bodyPr>
              <a:spAutoFit/>
            </a:bodyPr>
            <a:lstStyle/>
            <a:p>
              <a:pPr algn="just">
                <a:spcBef>
                  <a:spcPct val="50000"/>
                </a:spcBef>
              </a:pPr>
              <a:r>
                <a:rPr lang="en-US" altLang="zh-CN" sz="2400" dirty="0">
                  <a:latin typeface="宋体" panose="02010600030101010101" pitchFamily="2" charset="-122"/>
                  <a:cs typeface="Times New Roman" panose="02020603050405020304" pitchFamily="18" charset="0"/>
                </a:rPr>
                <a:t>        </a:t>
              </a:r>
              <a:r>
                <a:rPr lang="en-US" altLang="zh-CN" sz="2400">
                  <a:solidFill>
                    <a:srgbClr val="0000FF"/>
                  </a:solidFill>
                  <a:latin typeface="宋体" panose="02010600030101010101" pitchFamily="2" charset="-122"/>
                  <a:cs typeface="Times New Roman" panose="02020603050405020304" pitchFamily="18" charset="0"/>
                </a:rPr>
                <a:t>(</a:t>
              </a:r>
              <a:r>
                <a:rPr lang="en-US" altLang="zh-CN" sz="2400" b="1">
                  <a:solidFill>
                    <a:srgbClr val="0000FF"/>
                  </a:solidFill>
                  <a:latin typeface="宋体" panose="02010600030101010101" pitchFamily="2" charset="-122"/>
                  <a:cs typeface="Times New Roman" panose="02020603050405020304" pitchFamily="18" charset="0"/>
                </a:rPr>
                <a:t>N)</a:t>
              </a:r>
              <a:r>
                <a:rPr lang="en-US" altLang="zh-CN" sz="2400" b="1" baseline="-30000">
                  <a:solidFill>
                    <a:srgbClr val="0000FF"/>
                  </a:solidFill>
                  <a:latin typeface="宋体" panose="02010600030101010101" pitchFamily="2" charset="-122"/>
                  <a:cs typeface="Times New Roman" panose="02020603050405020304" pitchFamily="18" charset="0"/>
                </a:rPr>
                <a:t>16 </a:t>
              </a:r>
              <a:r>
                <a:rPr lang="en-US" altLang="zh-CN" sz="2400" b="1">
                  <a:solidFill>
                    <a:srgbClr val="0000FF"/>
                  </a:solidFill>
                  <a:latin typeface="宋体" panose="02010600030101010101" pitchFamily="2" charset="-122"/>
                  <a:cs typeface="Times New Roman" panose="02020603050405020304" pitchFamily="18" charset="0"/>
                </a:rPr>
                <a:t>= (K</a:t>
              </a:r>
              <a:r>
                <a:rPr lang="en-US" altLang="zh-CN" sz="2400" b="1" baseline="-30000">
                  <a:solidFill>
                    <a:srgbClr val="0000FF"/>
                  </a:solidFill>
                  <a:latin typeface="宋体" panose="02010600030101010101" pitchFamily="2" charset="-122"/>
                  <a:cs typeface="Times New Roman" panose="02020603050405020304" pitchFamily="18" charset="0"/>
                </a:rPr>
                <a:t>n-1</a:t>
              </a:r>
              <a:r>
                <a:rPr lang="en-US" altLang="zh-CN" sz="2400" b="1">
                  <a:solidFill>
                    <a:srgbClr val="0000FF"/>
                  </a:solidFill>
                  <a:latin typeface="宋体" panose="02010600030101010101" pitchFamily="2" charset="-122"/>
                  <a:cs typeface="Times New Roman" panose="02020603050405020304" pitchFamily="18" charset="0"/>
                </a:rPr>
                <a:t>K</a:t>
              </a:r>
              <a:r>
                <a:rPr lang="en-US" altLang="zh-CN" sz="2400" b="1" baseline="-30000">
                  <a:solidFill>
                    <a:srgbClr val="0000FF"/>
                  </a:solidFill>
                  <a:latin typeface="宋体" panose="02010600030101010101" pitchFamily="2" charset="-122"/>
                  <a:cs typeface="Times New Roman" panose="02020603050405020304" pitchFamily="18" charset="0"/>
                </a:rPr>
                <a:t>n-2</a:t>
              </a:r>
              <a:r>
                <a:rPr lang="en-US" altLang="zh-CN" sz="2400" b="1">
                  <a:solidFill>
                    <a:srgbClr val="0000FF"/>
                  </a:solidFill>
                  <a:latin typeface="Times New Roman" panose="02020603050405020304" pitchFamily="18" charset="0"/>
                  <a:ea typeface="Times New Roman" panose="02020603050405020304" pitchFamily="18" charset="0"/>
                </a:rPr>
                <a:t>…</a:t>
              </a:r>
              <a:r>
                <a:rPr lang="en-US" altLang="zh-CN" sz="2400" b="1">
                  <a:solidFill>
                    <a:srgbClr val="0000FF"/>
                  </a:solidFill>
                  <a:latin typeface="宋体" panose="02010600030101010101" pitchFamily="2" charset="-122"/>
                  <a:cs typeface="Times New Roman" panose="02020603050405020304" pitchFamily="18" charset="0"/>
                </a:rPr>
                <a:t>K</a:t>
              </a:r>
              <a:r>
                <a:rPr lang="en-US" altLang="zh-CN" sz="2400" b="1" baseline="-30000">
                  <a:solidFill>
                    <a:srgbClr val="0000FF"/>
                  </a:solidFill>
                  <a:latin typeface="宋体" panose="02010600030101010101" pitchFamily="2" charset="-122"/>
                  <a:cs typeface="Times New Roman" panose="02020603050405020304" pitchFamily="18" charset="0"/>
                </a:rPr>
                <a:t>1</a:t>
              </a:r>
              <a:r>
                <a:rPr lang="en-US" altLang="zh-CN" sz="2400" b="1">
                  <a:solidFill>
                    <a:srgbClr val="0000FF"/>
                  </a:solidFill>
                  <a:latin typeface="宋体" panose="02010600030101010101" pitchFamily="2" charset="-122"/>
                  <a:cs typeface="Times New Roman" panose="02020603050405020304" pitchFamily="18" charset="0"/>
                </a:rPr>
                <a:t>K</a:t>
              </a:r>
              <a:r>
                <a:rPr lang="en-US" altLang="zh-CN" sz="2400" b="1" baseline="-30000">
                  <a:solidFill>
                    <a:srgbClr val="0000FF"/>
                  </a:solidFill>
                  <a:latin typeface="宋体" panose="02010600030101010101" pitchFamily="2" charset="-122"/>
                  <a:cs typeface="Times New Roman" panose="02020603050405020304" pitchFamily="18" charset="0"/>
                </a:rPr>
                <a:t>0 </a:t>
              </a:r>
              <a:r>
                <a:rPr lang="en-US" altLang="zh-CN" sz="2400" b="1">
                  <a:solidFill>
                    <a:srgbClr val="0000FF"/>
                  </a:solidFill>
                  <a:latin typeface="宋体" panose="02010600030101010101" pitchFamily="2" charset="-122"/>
                  <a:cs typeface="Times New Roman" panose="02020603050405020304" pitchFamily="18" charset="0"/>
                </a:rPr>
                <a:t>.K</a:t>
              </a:r>
              <a:r>
                <a:rPr lang="en-US" altLang="zh-CN" sz="2400" b="1" baseline="-30000">
                  <a:solidFill>
                    <a:srgbClr val="0000FF"/>
                  </a:solidFill>
                  <a:latin typeface="宋体" panose="02010600030101010101" pitchFamily="2" charset="-122"/>
                  <a:cs typeface="Times New Roman" panose="02020603050405020304" pitchFamily="18" charset="0"/>
                </a:rPr>
                <a:t>-1</a:t>
              </a:r>
              <a:r>
                <a:rPr lang="en-US" altLang="zh-CN" sz="2400" b="1">
                  <a:solidFill>
                    <a:srgbClr val="0000FF"/>
                  </a:solidFill>
                  <a:latin typeface="宋体" panose="02010600030101010101" pitchFamily="2" charset="-122"/>
                  <a:cs typeface="Times New Roman" panose="02020603050405020304" pitchFamily="18" charset="0"/>
                </a:rPr>
                <a:t>K</a:t>
              </a:r>
              <a:r>
                <a:rPr lang="en-US" altLang="zh-CN" sz="2400" b="1" baseline="-30000">
                  <a:solidFill>
                    <a:srgbClr val="0000FF"/>
                  </a:solidFill>
                  <a:latin typeface="宋体" panose="02010600030101010101" pitchFamily="2" charset="-122"/>
                  <a:cs typeface="Times New Roman" panose="02020603050405020304" pitchFamily="18" charset="0"/>
                </a:rPr>
                <a:t>-2</a:t>
              </a:r>
              <a:r>
                <a:rPr lang="en-US" altLang="zh-CN" sz="2400" b="1">
                  <a:solidFill>
                    <a:srgbClr val="0000FF"/>
                  </a:solidFill>
                  <a:latin typeface="Times New Roman" panose="02020603050405020304" pitchFamily="18" charset="0"/>
                  <a:ea typeface="Times New Roman" panose="02020603050405020304" pitchFamily="18" charset="0"/>
                </a:rPr>
                <a:t>…</a:t>
              </a:r>
              <a:r>
                <a:rPr lang="en-US" altLang="zh-CN" sz="2400" b="1">
                  <a:solidFill>
                    <a:srgbClr val="0000FF"/>
                  </a:solidFill>
                  <a:latin typeface="宋体" panose="02010600030101010101" pitchFamily="2" charset="-122"/>
                  <a:cs typeface="Times New Roman" panose="02020603050405020304" pitchFamily="18" charset="0"/>
                </a:rPr>
                <a:t>K</a:t>
              </a:r>
              <a:r>
                <a:rPr lang="en-US" altLang="zh-CN" sz="2400" b="1" baseline="-30000">
                  <a:solidFill>
                    <a:srgbClr val="0000FF"/>
                  </a:solidFill>
                  <a:latin typeface="宋体" panose="02010600030101010101" pitchFamily="2" charset="-122"/>
                  <a:cs typeface="Times New Roman" panose="02020603050405020304" pitchFamily="18" charset="0"/>
                </a:rPr>
                <a:t>-m</a:t>
              </a:r>
              <a:r>
                <a:rPr lang="en-US" altLang="zh-CN" sz="2400" b="1">
                  <a:solidFill>
                    <a:srgbClr val="0000FF"/>
                  </a:solidFill>
                  <a:latin typeface="宋体" panose="02010600030101010101" pitchFamily="2" charset="-122"/>
                  <a:cs typeface="Times New Roman" panose="02020603050405020304" pitchFamily="18" charset="0"/>
                </a:rPr>
                <a:t>)</a:t>
              </a:r>
              <a:r>
                <a:rPr lang="en-US" altLang="zh-CN" sz="2400" b="1" baseline="-30000">
                  <a:solidFill>
                    <a:srgbClr val="0000FF"/>
                  </a:solidFill>
                  <a:latin typeface="宋体" panose="02010600030101010101" pitchFamily="2" charset="-122"/>
                  <a:cs typeface="Times New Roman" panose="02020603050405020304" pitchFamily="18" charset="0"/>
                </a:rPr>
                <a:t>16 </a:t>
              </a:r>
              <a:endParaRPr lang="en-US" altLang="zh-CN" sz="2400" b="1">
                <a:solidFill>
                  <a:srgbClr val="0000FF"/>
                </a:solidFill>
                <a:latin typeface="Times New Roman" panose="02020603050405020304" pitchFamily="18" charset="0"/>
              </a:endParaRPr>
            </a:p>
            <a:p>
              <a:pPr algn="just">
                <a:spcBef>
                  <a:spcPct val="50000"/>
                </a:spcBef>
              </a:pPr>
              <a:r>
                <a:rPr lang="en-US" altLang="zh-CN" sz="2400" b="1">
                  <a:solidFill>
                    <a:srgbClr val="0000FF"/>
                  </a:solidFill>
                  <a:latin typeface="宋体" panose="02010600030101010101" pitchFamily="2" charset="-122"/>
                  <a:cs typeface="Times New Roman" panose="02020603050405020304" pitchFamily="18" charset="0"/>
                </a:rPr>
                <a:t>             = K</a:t>
              </a:r>
              <a:r>
                <a:rPr lang="en-US" altLang="zh-CN" sz="2400" b="1" baseline="-30000">
                  <a:solidFill>
                    <a:srgbClr val="0000FF"/>
                  </a:solidFill>
                  <a:latin typeface="宋体" panose="02010600030101010101" pitchFamily="2" charset="-122"/>
                  <a:cs typeface="Times New Roman" panose="02020603050405020304" pitchFamily="18" charset="0"/>
                </a:rPr>
                <a:t>n-1</a:t>
              </a:r>
              <a:r>
                <a:rPr lang="en-US" altLang="zh-CN" sz="2400" b="1">
                  <a:solidFill>
                    <a:srgbClr val="0000FF"/>
                  </a:solidFill>
                  <a:latin typeface="宋体" panose="02010600030101010101" pitchFamily="2" charset="-122"/>
                  <a:cs typeface="Times New Roman" panose="02020603050405020304" pitchFamily="18" charset="0"/>
                </a:rPr>
                <a:t>×16</a:t>
              </a:r>
              <a:r>
                <a:rPr lang="en-US" altLang="zh-CN" sz="2400" b="1" baseline="30000">
                  <a:solidFill>
                    <a:srgbClr val="0000FF"/>
                  </a:solidFill>
                  <a:latin typeface="宋体" panose="02010600030101010101" pitchFamily="2" charset="-122"/>
                  <a:cs typeface="Times New Roman" panose="02020603050405020304" pitchFamily="18" charset="0"/>
                </a:rPr>
                <a:t>n-1</a:t>
              </a:r>
              <a:r>
                <a:rPr lang="en-US" altLang="zh-CN" sz="2400" b="1">
                  <a:solidFill>
                    <a:srgbClr val="0000FF"/>
                  </a:solidFill>
                  <a:latin typeface="宋体" panose="02010600030101010101" pitchFamily="2" charset="-122"/>
                  <a:cs typeface="Times New Roman" panose="02020603050405020304" pitchFamily="18" charset="0"/>
                </a:rPr>
                <a:t>+K</a:t>
              </a:r>
              <a:r>
                <a:rPr lang="en-US" altLang="zh-CN" sz="2400" b="1" baseline="-30000">
                  <a:solidFill>
                    <a:srgbClr val="0000FF"/>
                  </a:solidFill>
                  <a:latin typeface="宋体" panose="02010600030101010101" pitchFamily="2" charset="-122"/>
                  <a:cs typeface="Times New Roman" panose="02020603050405020304" pitchFamily="18" charset="0"/>
                </a:rPr>
                <a:t>n-2</a:t>
              </a:r>
              <a:r>
                <a:rPr lang="en-US" altLang="zh-CN" sz="2400" b="1">
                  <a:solidFill>
                    <a:srgbClr val="0000FF"/>
                  </a:solidFill>
                  <a:latin typeface="宋体" panose="02010600030101010101" pitchFamily="2" charset="-122"/>
                  <a:cs typeface="Times New Roman" panose="02020603050405020304" pitchFamily="18" charset="0"/>
                </a:rPr>
                <a:t>×16</a:t>
              </a:r>
              <a:r>
                <a:rPr lang="en-US" altLang="zh-CN" sz="2400" b="1" baseline="30000">
                  <a:solidFill>
                    <a:srgbClr val="0000FF"/>
                  </a:solidFill>
                  <a:latin typeface="宋体" panose="02010600030101010101" pitchFamily="2" charset="-122"/>
                  <a:cs typeface="Times New Roman" panose="02020603050405020304" pitchFamily="18" charset="0"/>
                </a:rPr>
                <a:t>n-2</a:t>
              </a:r>
              <a:r>
                <a:rPr lang="en-US" altLang="zh-CN" sz="2400" b="1">
                  <a:solidFill>
                    <a:srgbClr val="0000FF"/>
                  </a:solidFill>
                  <a:latin typeface="宋体" panose="02010600030101010101" pitchFamily="2" charset="-122"/>
                  <a:cs typeface="Times New Roman" panose="02020603050405020304" pitchFamily="18" charset="0"/>
                </a:rPr>
                <a:t>+</a:t>
              </a:r>
              <a:r>
                <a:rPr lang="en-US" altLang="zh-CN" sz="2400" b="1">
                  <a:solidFill>
                    <a:srgbClr val="0000FF"/>
                  </a:solidFill>
                  <a:latin typeface="Times New Roman" panose="02020603050405020304" pitchFamily="18" charset="0"/>
                  <a:ea typeface="Times New Roman" panose="02020603050405020304" pitchFamily="18" charset="0"/>
                </a:rPr>
                <a:t>…</a:t>
              </a:r>
              <a:r>
                <a:rPr lang="en-US" altLang="zh-CN" sz="2400" b="1">
                  <a:solidFill>
                    <a:srgbClr val="0000FF"/>
                  </a:solidFill>
                  <a:latin typeface="宋体" panose="02010600030101010101" pitchFamily="2" charset="-122"/>
                  <a:cs typeface="Times New Roman" panose="02020603050405020304" pitchFamily="18" charset="0"/>
                </a:rPr>
                <a:t>+K</a:t>
              </a:r>
              <a:r>
                <a:rPr lang="en-US" altLang="zh-CN" sz="2400" b="1" baseline="-30000">
                  <a:solidFill>
                    <a:srgbClr val="0000FF"/>
                  </a:solidFill>
                  <a:latin typeface="宋体" panose="02010600030101010101" pitchFamily="2" charset="-122"/>
                  <a:cs typeface="Times New Roman" panose="02020603050405020304" pitchFamily="18" charset="0"/>
                </a:rPr>
                <a:t>1</a:t>
              </a:r>
              <a:r>
                <a:rPr lang="en-US" altLang="zh-CN" sz="2400" b="1">
                  <a:solidFill>
                    <a:srgbClr val="0000FF"/>
                  </a:solidFill>
                  <a:latin typeface="宋体" panose="02010600030101010101" pitchFamily="2" charset="-122"/>
                  <a:cs typeface="Times New Roman" panose="02020603050405020304" pitchFamily="18" charset="0"/>
                </a:rPr>
                <a:t>×16</a:t>
              </a:r>
              <a:r>
                <a:rPr lang="en-US" altLang="zh-CN" sz="2400" b="1" baseline="30000">
                  <a:solidFill>
                    <a:srgbClr val="0000FF"/>
                  </a:solidFill>
                  <a:latin typeface="宋体" panose="02010600030101010101" pitchFamily="2" charset="-122"/>
                  <a:cs typeface="Times New Roman" panose="02020603050405020304" pitchFamily="18" charset="0"/>
                </a:rPr>
                <a:t>1</a:t>
              </a:r>
              <a:r>
                <a:rPr lang="en-US" altLang="zh-CN" sz="2400" b="1">
                  <a:solidFill>
                    <a:srgbClr val="0000FF"/>
                  </a:solidFill>
                  <a:latin typeface="宋体" panose="02010600030101010101" pitchFamily="2" charset="-122"/>
                  <a:cs typeface="Times New Roman" panose="02020603050405020304" pitchFamily="18" charset="0"/>
                </a:rPr>
                <a:t>+K</a:t>
              </a:r>
              <a:r>
                <a:rPr lang="en-US" altLang="zh-CN" sz="2400" b="1" baseline="-30000">
                  <a:solidFill>
                    <a:srgbClr val="0000FF"/>
                  </a:solidFill>
                  <a:latin typeface="宋体" panose="02010600030101010101" pitchFamily="2" charset="-122"/>
                  <a:cs typeface="Times New Roman" panose="02020603050405020304" pitchFamily="18" charset="0"/>
                </a:rPr>
                <a:t>0</a:t>
              </a:r>
              <a:r>
                <a:rPr lang="en-US" altLang="zh-CN" sz="2400" b="1">
                  <a:solidFill>
                    <a:srgbClr val="0000FF"/>
                  </a:solidFill>
                  <a:latin typeface="宋体" panose="02010600030101010101" pitchFamily="2" charset="-122"/>
                  <a:cs typeface="Times New Roman" panose="02020603050405020304" pitchFamily="18" charset="0"/>
                </a:rPr>
                <a:t>×16</a:t>
              </a:r>
              <a:r>
                <a:rPr lang="en-US" altLang="zh-CN" sz="2400" b="1" baseline="30000">
                  <a:solidFill>
                    <a:srgbClr val="0000FF"/>
                  </a:solidFill>
                  <a:latin typeface="宋体" panose="02010600030101010101" pitchFamily="2" charset="-122"/>
                  <a:cs typeface="Times New Roman" panose="02020603050405020304" pitchFamily="18" charset="0"/>
                </a:rPr>
                <a:t>0 </a:t>
              </a:r>
              <a:endParaRPr lang="en-US" altLang="zh-CN" sz="2400" b="1">
                <a:solidFill>
                  <a:srgbClr val="0000FF"/>
                </a:solidFill>
                <a:latin typeface="Times New Roman" panose="02020603050405020304" pitchFamily="18" charset="0"/>
              </a:endParaRPr>
            </a:p>
            <a:p>
              <a:pPr algn="just">
                <a:spcBef>
                  <a:spcPct val="50000"/>
                </a:spcBef>
              </a:pPr>
              <a:r>
                <a:rPr lang="en-US" altLang="zh-CN" sz="2400" b="1" baseline="30000">
                  <a:solidFill>
                    <a:srgbClr val="0000FF"/>
                  </a:solidFill>
                  <a:latin typeface="宋体" panose="02010600030101010101" pitchFamily="2" charset="-122"/>
                  <a:cs typeface="Times New Roman" panose="02020603050405020304" pitchFamily="18" charset="0"/>
                </a:rPr>
                <a:t>  </a:t>
              </a:r>
              <a:r>
                <a:rPr lang="en-US" altLang="zh-CN" sz="2400" b="1">
                  <a:solidFill>
                    <a:srgbClr val="0000FF"/>
                  </a:solidFill>
                  <a:latin typeface="宋体" panose="02010600030101010101" pitchFamily="2" charset="-122"/>
                  <a:cs typeface="Times New Roman" panose="02020603050405020304" pitchFamily="18" charset="0"/>
                </a:rPr>
                <a:t>              +K</a:t>
              </a:r>
              <a:r>
                <a:rPr lang="en-US" altLang="zh-CN" sz="2400" b="1" baseline="-30000">
                  <a:solidFill>
                    <a:srgbClr val="0000FF"/>
                  </a:solidFill>
                  <a:latin typeface="宋体" panose="02010600030101010101" pitchFamily="2" charset="-122"/>
                  <a:cs typeface="Times New Roman" panose="02020603050405020304" pitchFamily="18" charset="0"/>
                </a:rPr>
                <a:t>-1</a:t>
              </a:r>
              <a:r>
                <a:rPr lang="en-US" altLang="zh-CN" sz="2400" b="1">
                  <a:solidFill>
                    <a:srgbClr val="0000FF"/>
                  </a:solidFill>
                  <a:latin typeface="宋体" panose="02010600030101010101" pitchFamily="2" charset="-122"/>
                  <a:cs typeface="Times New Roman" panose="02020603050405020304" pitchFamily="18" charset="0"/>
                </a:rPr>
                <a:t>×16</a:t>
              </a:r>
              <a:r>
                <a:rPr lang="en-US" altLang="zh-CN" sz="2400" b="1" baseline="30000">
                  <a:solidFill>
                    <a:srgbClr val="0000FF"/>
                  </a:solidFill>
                  <a:latin typeface="宋体" panose="02010600030101010101" pitchFamily="2" charset="-122"/>
                  <a:cs typeface="Times New Roman" panose="02020603050405020304" pitchFamily="18" charset="0"/>
                </a:rPr>
                <a:t>-1</a:t>
              </a:r>
              <a:r>
                <a:rPr lang="en-US" altLang="zh-CN" sz="2400" b="1">
                  <a:solidFill>
                    <a:srgbClr val="0000FF"/>
                  </a:solidFill>
                  <a:latin typeface="宋体" panose="02010600030101010101" pitchFamily="2" charset="-122"/>
                  <a:cs typeface="Times New Roman" panose="02020603050405020304" pitchFamily="18" charset="0"/>
                </a:rPr>
                <a:t>+K</a:t>
              </a:r>
              <a:r>
                <a:rPr lang="en-US" altLang="zh-CN" sz="2400" b="1" baseline="-30000">
                  <a:solidFill>
                    <a:srgbClr val="0000FF"/>
                  </a:solidFill>
                  <a:latin typeface="宋体" panose="02010600030101010101" pitchFamily="2" charset="-122"/>
                  <a:cs typeface="Times New Roman" panose="02020603050405020304" pitchFamily="18" charset="0"/>
                </a:rPr>
                <a:t>-2</a:t>
              </a:r>
              <a:r>
                <a:rPr lang="en-US" altLang="zh-CN" sz="2400" b="1">
                  <a:solidFill>
                    <a:srgbClr val="0000FF"/>
                  </a:solidFill>
                  <a:latin typeface="宋体" panose="02010600030101010101" pitchFamily="2" charset="-122"/>
                  <a:cs typeface="Times New Roman" panose="02020603050405020304" pitchFamily="18" charset="0"/>
                </a:rPr>
                <a:t>×16</a:t>
              </a:r>
              <a:r>
                <a:rPr lang="en-US" altLang="zh-CN" sz="2400" b="1" baseline="30000">
                  <a:solidFill>
                    <a:srgbClr val="0000FF"/>
                  </a:solidFill>
                  <a:latin typeface="宋体" panose="02010600030101010101" pitchFamily="2" charset="-122"/>
                  <a:cs typeface="Times New Roman" panose="02020603050405020304" pitchFamily="18" charset="0"/>
                </a:rPr>
                <a:t>-2</a:t>
              </a:r>
              <a:r>
                <a:rPr lang="en-US" altLang="zh-CN" sz="2400" b="1">
                  <a:solidFill>
                    <a:srgbClr val="0000FF"/>
                  </a:solidFill>
                  <a:latin typeface="宋体" panose="02010600030101010101" pitchFamily="2" charset="-122"/>
                  <a:cs typeface="Times New Roman" panose="02020603050405020304" pitchFamily="18" charset="0"/>
                </a:rPr>
                <a:t>+</a:t>
              </a:r>
              <a:r>
                <a:rPr lang="en-US" altLang="zh-CN" sz="2400" b="1">
                  <a:solidFill>
                    <a:srgbClr val="0000FF"/>
                  </a:solidFill>
                  <a:latin typeface="Times New Roman" panose="02020603050405020304" pitchFamily="18" charset="0"/>
                  <a:ea typeface="Times New Roman" panose="02020603050405020304" pitchFamily="18" charset="0"/>
                </a:rPr>
                <a:t>…</a:t>
              </a:r>
              <a:r>
                <a:rPr lang="en-US" altLang="zh-CN" sz="2400" b="1">
                  <a:solidFill>
                    <a:srgbClr val="0000FF"/>
                  </a:solidFill>
                  <a:latin typeface="宋体" panose="02010600030101010101" pitchFamily="2" charset="-122"/>
                  <a:cs typeface="Times New Roman" panose="02020603050405020304" pitchFamily="18" charset="0"/>
                </a:rPr>
                <a:t>+K</a:t>
              </a:r>
              <a:r>
                <a:rPr lang="en-US" altLang="zh-CN" sz="2400" b="1" baseline="-30000">
                  <a:solidFill>
                    <a:srgbClr val="0000FF"/>
                  </a:solidFill>
                  <a:latin typeface="宋体" panose="02010600030101010101" pitchFamily="2" charset="-122"/>
                  <a:cs typeface="Times New Roman" panose="02020603050405020304" pitchFamily="18" charset="0"/>
                </a:rPr>
                <a:t>-m</a:t>
              </a:r>
              <a:r>
                <a:rPr lang="en-US" altLang="zh-CN" sz="2400" b="1">
                  <a:solidFill>
                    <a:srgbClr val="0000FF"/>
                  </a:solidFill>
                  <a:latin typeface="宋体" panose="02010600030101010101" pitchFamily="2" charset="-122"/>
                  <a:cs typeface="Times New Roman" panose="02020603050405020304" pitchFamily="18" charset="0"/>
                </a:rPr>
                <a:t>×16</a:t>
              </a:r>
              <a:r>
                <a:rPr lang="en-US" altLang="zh-CN" sz="2400" b="1" baseline="30000">
                  <a:solidFill>
                    <a:srgbClr val="0000FF"/>
                  </a:solidFill>
                  <a:latin typeface="宋体" panose="02010600030101010101" pitchFamily="2" charset="-122"/>
                  <a:cs typeface="Times New Roman" panose="02020603050405020304" pitchFamily="18" charset="0"/>
                </a:rPr>
                <a:t>-m</a:t>
              </a:r>
              <a:r>
                <a:rPr lang="en-US" altLang="zh-CN" sz="2400" b="1">
                  <a:solidFill>
                    <a:srgbClr val="0000FF"/>
                  </a:solidFill>
                  <a:latin typeface="宋体" panose="02010600030101010101" pitchFamily="2" charset="-122"/>
                  <a:cs typeface="Times New Roman" panose="02020603050405020304" pitchFamily="18" charset="0"/>
                </a:rPr>
                <a:t> </a:t>
              </a:r>
              <a:endParaRPr lang="en-US" altLang="zh-CN" b="1">
                <a:solidFill>
                  <a:srgbClr val="0000FF"/>
                </a:solidFill>
                <a:latin typeface="Arial" panose="020B0604020202020204" pitchFamily="34" charset="0"/>
              </a:endParaRPr>
            </a:p>
          </p:txBody>
        </p:sp>
        <p:graphicFrame>
          <p:nvGraphicFramePr>
            <p:cNvPr id="319500" name="对象 319499"/>
            <p:cNvGraphicFramePr/>
            <p:nvPr/>
          </p:nvGraphicFramePr>
          <p:xfrm>
            <a:off x="1497" y="2985"/>
            <a:ext cx="895" cy="565"/>
          </p:xfrm>
          <a:graphic>
            <a:graphicData uri="http://schemas.openxmlformats.org/presentationml/2006/ole">
              <mc:AlternateContent xmlns:mc="http://schemas.openxmlformats.org/markup-compatibility/2006">
                <mc:Choice xmlns:v="urn:schemas-microsoft-com:vml" Requires="v">
                  <p:oleObj spid="_x0000_s6147" r:id="rId4" imgW="685800" imgH="431800" progId="Equation.3">
                    <p:embed/>
                  </p:oleObj>
                </mc:Choice>
                <mc:Fallback>
                  <p:oleObj r:id="rId4" imgW="685800" imgH="431800" progId="Equation.3">
                    <p:embed/>
                    <p:pic>
                      <p:nvPicPr>
                        <p:cNvPr id="0" name="图片 3078"/>
                        <p:cNvPicPr/>
                        <p:nvPr/>
                      </p:nvPicPr>
                      <p:blipFill>
                        <a:blip r:embed="rId5">
                          <a:lum bright="-91992"/>
                        </a:blip>
                        <a:stretch>
                          <a:fillRect/>
                        </a:stretch>
                      </p:blipFill>
                      <p:spPr>
                        <a:xfrm>
                          <a:off x="1497" y="2985"/>
                          <a:ext cx="895" cy="565"/>
                        </a:xfrm>
                        <a:prstGeom prst="rect">
                          <a:avLst/>
                        </a:prstGeom>
                        <a:noFill/>
                        <a:ln w="38100">
                          <a:noFill/>
                          <a:miter/>
                        </a:ln>
                      </p:spPr>
                    </p:pic>
                  </p:oleObj>
                </mc:Fallback>
              </mc:AlternateContent>
            </a:graphicData>
          </a:graphic>
        </p:graphicFrame>
      </p:grpSp>
      <p:sp>
        <p:nvSpPr>
          <p:cNvPr id="319501" name="文本框 319500"/>
          <p:cNvSpPr txBox="1"/>
          <p:nvPr/>
        </p:nvSpPr>
        <p:spPr>
          <a:xfrm>
            <a:off x="395288" y="5300663"/>
            <a:ext cx="8382000" cy="1406525"/>
          </a:xfrm>
          <a:prstGeom prst="rect">
            <a:avLst/>
          </a:prstGeom>
          <a:noFill/>
          <a:ln w="9525">
            <a:noFill/>
          </a:ln>
        </p:spPr>
        <p:txBody>
          <a:bodyPr>
            <a:spAutoFit/>
          </a:bodyPr>
          <a:lstStyle/>
          <a:p>
            <a:pPr algn="just">
              <a:lnSpc>
                <a:spcPct val="120000"/>
              </a:lnSpc>
            </a:pPr>
            <a:r>
              <a:rPr lang="zh-CN" altLang="en-US" sz="2400" dirty="0">
                <a:latin typeface="宋体" panose="02010600030101010101" pitchFamily="2" charset="-122"/>
                <a:cs typeface="Times New Roman" panose="02020603050405020304" pitchFamily="18" charset="0"/>
              </a:rPr>
              <a:t>　　</a:t>
            </a:r>
            <a:r>
              <a:rPr lang="zh-CN" altLang="en-US" sz="2400" b="1" dirty="0">
                <a:solidFill>
                  <a:srgbClr val="008000"/>
                </a:solidFill>
                <a:latin typeface="宋体" panose="02010600030101010101" pitchFamily="2" charset="-122"/>
                <a:cs typeface="Times New Roman" panose="02020603050405020304" pitchFamily="18" charset="0"/>
              </a:rPr>
              <a:t>其中</a:t>
            </a:r>
            <a:r>
              <a:rPr lang="zh-CN" altLang="en-US" sz="2400" b="1" dirty="0">
                <a:solidFill>
                  <a:srgbClr val="008000"/>
                </a:solidFill>
                <a:latin typeface="宋体" panose="02010600030101010101" pitchFamily="2" charset="-122"/>
              </a:rPr>
              <a:t>：</a:t>
            </a:r>
            <a:r>
              <a:rPr lang="en-US" altLang="zh-CN" sz="2400" b="1">
                <a:solidFill>
                  <a:srgbClr val="FF3300"/>
                </a:solidFill>
                <a:latin typeface="宋体" panose="02010600030101010101" pitchFamily="2" charset="-122"/>
                <a:cs typeface="Times New Roman" panose="02020603050405020304" pitchFamily="18" charset="0"/>
              </a:rPr>
              <a:t>n</a:t>
            </a:r>
            <a:r>
              <a:rPr lang="en-US" altLang="zh-CN" sz="2400" b="1">
                <a:solidFill>
                  <a:srgbClr val="FF3300"/>
                </a:solidFill>
                <a:latin typeface="Times New Roman" panose="02020603050405020304" pitchFamily="18" charset="0"/>
              </a:rPr>
              <a:t>—</a:t>
            </a:r>
            <a:r>
              <a:rPr lang="zh-CN" altLang="en-US" sz="2400" b="1" dirty="0">
                <a:solidFill>
                  <a:srgbClr val="0000FF"/>
                </a:solidFill>
                <a:latin typeface="宋体" panose="02010600030101010101" pitchFamily="2" charset="-122"/>
                <a:cs typeface="Times New Roman" panose="02020603050405020304" pitchFamily="18" charset="0"/>
              </a:rPr>
              <a:t>整数位数</a:t>
            </a:r>
            <a:r>
              <a:rPr lang="zh-CN" altLang="en-US" sz="2400" b="1" dirty="0">
                <a:solidFill>
                  <a:srgbClr val="0000FF"/>
                </a:solidFill>
                <a:latin typeface="宋体" panose="02010600030101010101" pitchFamily="2" charset="-122"/>
              </a:rPr>
              <a:t>；</a:t>
            </a:r>
            <a:r>
              <a:rPr lang="en-US" altLang="zh-CN" sz="2400" b="1">
                <a:solidFill>
                  <a:srgbClr val="FF3300"/>
                </a:solidFill>
                <a:latin typeface="宋体" panose="02010600030101010101" pitchFamily="2" charset="-122"/>
                <a:cs typeface="Times New Roman" panose="02020603050405020304" pitchFamily="18" charset="0"/>
              </a:rPr>
              <a:t>m</a:t>
            </a:r>
            <a:r>
              <a:rPr lang="en-US" altLang="zh-CN" sz="2400" b="1">
                <a:solidFill>
                  <a:srgbClr val="FF3300"/>
                </a:solidFill>
                <a:latin typeface="Times New Roman" panose="02020603050405020304" pitchFamily="18" charset="0"/>
              </a:rPr>
              <a:t>—</a:t>
            </a:r>
            <a:r>
              <a:rPr lang="zh-CN" altLang="en-US" sz="2400" b="1" dirty="0">
                <a:solidFill>
                  <a:srgbClr val="0000FF"/>
                </a:solidFill>
                <a:latin typeface="宋体" panose="02010600030101010101" pitchFamily="2" charset="-122"/>
                <a:cs typeface="Times New Roman" panose="02020603050405020304" pitchFamily="18" charset="0"/>
              </a:rPr>
              <a:t>小数位数</a:t>
            </a:r>
            <a:r>
              <a:rPr lang="zh-CN" altLang="en-US" sz="2400" b="1" dirty="0">
                <a:solidFill>
                  <a:srgbClr val="0000FF"/>
                </a:solidFill>
                <a:latin typeface="宋体" panose="02010600030101010101" pitchFamily="2" charset="-122"/>
              </a:rPr>
              <a:t>；</a:t>
            </a:r>
          </a:p>
          <a:p>
            <a:pPr algn="just">
              <a:lnSpc>
                <a:spcPct val="120000"/>
              </a:lnSpc>
            </a:pPr>
            <a:r>
              <a:rPr lang="zh-CN" altLang="en-US" sz="2400" b="1">
                <a:solidFill>
                  <a:srgbClr val="0000FF"/>
                </a:solidFill>
                <a:latin typeface="宋体" panose="02010600030101010101" pitchFamily="2" charset="-122"/>
              </a:rPr>
              <a:t>          </a:t>
            </a:r>
            <a:r>
              <a:rPr lang="en-US" altLang="zh-CN" sz="2400" b="1">
                <a:solidFill>
                  <a:srgbClr val="FF3300"/>
                </a:solidFill>
                <a:latin typeface="宋体" panose="02010600030101010101" pitchFamily="2" charset="-122"/>
                <a:cs typeface="Times New Roman" panose="02020603050405020304" pitchFamily="18" charset="0"/>
              </a:rPr>
              <a:t>K</a:t>
            </a:r>
            <a:r>
              <a:rPr lang="en-US" altLang="zh-CN" sz="2400" b="1" baseline="-30000">
                <a:solidFill>
                  <a:srgbClr val="FF3300"/>
                </a:solidFill>
                <a:latin typeface="宋体" panose="02010600030101010101" pitchFamily="2" charset="-122"/>
                <a:cs typeface="Times New Roman" panose="02020603050405020304" pitchFamily="18" charset="0"/>
              </a:rPr>
              <a:t>i</a:t>
            </a:r>
            <a:r>
              <a:rPr lang="en-US" altLang="zh-CN" sz="2400" b="1">
                <a:solidFill>
                  <a:srgbClr val="FF3300"/>
                </a:solidFill>
                <a:latin typeface="Times New Roman" panose="02020603050405020304" pitchFamily="18" charset="0"/>
              </a:rPr>
              <a:t>—</a:t>
            </a:r>
            <a:r>
              <a:rPr lang="zh-CN" altLang="en-US" sz="2400" b="1" dirty="0">
                <a:solidFill>
                  <a:srgbClr val="0000FF"/>
                </a:solidFill>
                <a:latin typeface="宋体" panose="02010600030101010101" pitchFamily="2" charset="-122"/>
                <a:cs typeface="Times New Roman" panose="02020603050405020304" pitchFamily="18" charset="0"/>
              </a:rPr>
              <a:t>表示</a:t>
            </a:r>
            <a:r>
              <a:rPr lang="en-US" altLang="zh-CN" sz="2400" b="1" dirty="0">
                <a:solidFill>
                  <a:srgbClr val="0000FF"/>
                </a:solidFill>
                <a:latin typeface="宋体" panose="02010600030101010101" pitchFamily="2" charset="-122"/>
                <a:cs typeface="Times New Roman" panose="02020603050405020304" pitchFamily="18" charset="0"/>
              </a:rPr>
              <a:t>0</a:t>
            </a:r>
            <a:r>
              <a:rPr lang="zh-CN" altLang="en-US" sz="2400" b="1" dirty="0">
                <a:solidFill>
                  <a:srgbClr val="0000FF"/>
                </a:solidFill>
                <a:latin typeface="宋体" panose="02010600030101010101" pitchFamily="2" charset="-122"/>
                <a:cs typeface="Times New Roman" panose="02020603050405020304" pitchFamily="18" charset="0"/>
              </a:rPr>
              <a:t>～</a:t>
            </a:r>
            <a:r>
              <a:rPr lang="en-US" altLang="zh-CN" sz="2400" b="1">
                <a:solidFill>
                  <a:srgbClr val="0000FF"/>
                </a:solidFill>
                <a:latin typeface="宋体" panose="02010600030101010101" pitchFamily="2" charset="-122"/>
                <a:cs typeface="Times New Roman" panose="02020603050405020304" pitchFamily="18" charset="0"/>
              </a:rPr>
              <a:t>9</a:t>
            </a:r>
            <a:r>
              <a:rPr lang="zh-CN" altLang="en-US" sz="2400" b="1" dirty="0">
                <a:solidFill>
                  <a:srgbClr val="0000FF"/>
                </a:solidFill>
                <a:latin typeface="宋体" panose="02010600030101010101" pitchFamily="2" charset="-122"/>
              </a:rPr>
              <a:t>、</a:t>
            </a:r>
            <a:r>
              <a:rPr lang="en-US" altLang="zh-CN" sz="2400" b="1" dirty="0">
                <a:solidFill>
                  <a:srgbClr val="0000FF"/>
                </a:solidFill>
                <a:latin typeface="宋体" panose="02010600030101010101" pitchFamily="2" charset="-122"/>
                <a:cs typeface="Times New Roman" panose="02020603050405020304" pitchFamily="18" charset="0"/>
              </a:rPr>
              <a:t>A</a:t>
            </a:r>
            <a:r>
              <a:rPr lang="zh-CN" altLang="en-US" sz="2400" b="1" dirty="0">
                <a:solidFill>
                  <a:srgbClr val="0000FF"/>
                </a:solidFill>
                <a:latin typeface="宋体" panose="02010600030101010101" pitchFamily="2" charset="-122"/>
                <a:cs typeface="Times New Roman" panose="02020603050405020304" pitchFamily="18" charset="0"/>
              </a:rPr>
              <a:t>～</a:t>
            </a:r>
            <a:r>
              <a:rPr lang="en-US" altLang="zh-CN" sz="2400" b="1" dirty="0">
                <a:solidFill>
                  <a:srgbClr val="0000FF"/>
                </a:solidFill>
                <a:latin typeface="宋体" panose="02010600030101010101" pitchFamily="2" charset="-122"/>
                <a:cs typeface="Times New Roman" panose="02020603050405020304" pitchFamily="18" charset="0"/>
              </a:rPr>
              <a:t>F</a:t>
            </a:r>
            <a:r>
              <a:rPr lang="zh-CN" altLang="en-US" sz="2400" b="1" dirty="0">
                <a:solidFill>
                  <a:srgbClr val="0000FF"/>
                </a:solidFill>
                <a:latin typeface="宋体" panose="02010600030101010101" pitchFamily="2" charset="-122"/>
                <a:cs typeface="Times New Roman" panose="02020603050405020304" pitchFamily="18" charset="0"/>
              </a:rPr>
              <a:t>中的任何一个字符，</a:t>
            </a:r>
          </a:p>
          <a:p>
            <a:pPr algn="just">
              <a:lnSpc>
                <a:spcPct val="120000"/>
              </a:lnSpc>
            </a:pPr>
            <a:r>
              <a:rPr lang="zh-CN" altLang="en-US" sz="2400" b="1">
                <a:solidFill>
                  <a:srgbClr val="0000FF"/>
                </a:solidFill>
                <a:latin typeface="宋体" panose="02010600030101010101" pitchFamily="2" charset="-122"/>
                <a:cs typeface="Times New Roman" panose="02020603050405020304" pitchFamily="18" charset="0"/>
              </a:rPr>
              <a:t>          </a:t>
            </a:r>
            <a:r>
              <a:rPr lang="en-US" altLang="zh-CN" sz="2400" b="1" dirty="0">
                <a:solidFill>
                  <a:srgbClr val="FF3300"/>
                </a:solidFill>
                <a:latin typeface="宋体" panose="02010600030101010101" pitchFamily="2" charset="-122"/>
                <a:cs typeface="Times New Roman" panose="02020603050405020304" pitchFamily="18" charset="0"/>
              </a:rPr>
              <a:t>-m ≤i≤ n-1</a:t>
            </a:r>
            <a:r>
              <a:rPr lang="zh-CN" altLang="en-US" sz="2400" b="1" dirty="0">
                <a:solidFill>
                  <a:srgbClr val="FF3300"/>
                </a:solidFill>
                <a:latin typeface="宋体" panose="02010600030101010101" pitchFamily="2" charset="-122"/>
                <a:cs typeface="Times New Roman" panose="02020603050405020304" pitchFamily="18" charset="0"/>
              </a:rPr>
              <a:t>。</a:t>
            </a:r>
            <a:r>
              <a:rPr lang="zh-CN" altLang="en-US" sz="2400" b="1" dirty="0">
                <a:solidFill>
                  <a:srgbClr val="0000FF"/>
                </a:solidFill>
                <a:latin typeface="宋体" panose="02010600030101010101" pitchFamily="2" charset="-122"/>
                <a:cs typeface="Times New Roman" panose="02020603050405020304" pitchFamily="18" charset="0"/>
              </a:rPr>
              <a:t> </a:t>
            </a:r>
            <a:endParaRPr lang="zh-CN" altLang="en-US" b="1" dirty="0">
              <a:solidFill>
                <a:srgbClr val="0000FF"/>
              </a:solidFill>
              <a:latin typeface="Arial" panose="020B0604020202020204" pitchFamily="34" charset="0"/>
            </a:endParaRPr>
          </a:p>
        </p:txBody>
      </p:sp>
      <p:pic>
        <p:nvPicPr>
          <p:cNvPr id="319502" name="图片 319501" descr="arrow34">
            <a:hlinkClick r:id="" action="ppaction://hlinkshowjump?jump=previousslide"/>
          </p:cNvPr>
          <p:cNvPicPr>
            <a:picLocks noChangeAspect="1"/>
          </p:cNvPicPr>
          <p:nvPr/>
        </p:nvPicPr>
        <p:blipFill>
          <a:blip r:embed="rId6"/>
          <a:stretch>
            <a:fillRect/>
          </a:stretch>
        </p:blipFill>
        <p:spPr>
          <a:xfrm>
            <a:off x="7569200" y="6310313"/>
            <a:ext cx="514350" cy="354012"/>
          </a:xfrm>
          <a:prstGeom prst="rect">
            <a:avLst/>
          </a:prstGeom>
          <a:noFill/>
          <a:ln w="9525">
            <a:noFill/>
          </a:ln>
        </p:spPr>
      </p:pic>
      <p:pic>
        <p:nvPicPr>
          <p:cNvPr id="319503" name="图片 319502" descr="arrow35">
            <a:hlinkClick r:id="" action="ppaction://hlinkshowjump?jump=nextslide"/>
          </p:cNvPr>
          <p:cNvPicPr>
            <a:picLocks noChangeAspect="1"/>
          </p:cNvPicPr>
          <p:nvPr/>
        </p:nvPicPr>
        <p:blipFill>
          <a:blip r:embed="rId7"/>
          <a:stretch>
            <a:fillRect/>
          </a:stretch>
        </p:blipFill>
        <p:spPr>
          <a:xfrm>
            <a:off x="8407400" y="6310313"/>
            <a:ext cx="514350" cy="3540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19495"/>
                                        </p:tgtEl>
                                        <p:attrNameLst>
                                          <p:attrName>style.visibility</p:attrName>
                                        </p:attrNameLst>
                                      </p:cBhvr>
                                      <p:to>
                                        <p:strVal val="visible"/>
                                      </p:to>
                                    </p:set>
                                    <p:anim calcmode="lin" valueType="num">
                                      <p:cBhvr additive="base">
                                        <p:cTn id="7" dur="500" fill="hold"/>
                                        <p:tgtEl>
                                          <p:spTgt spid="319495"/>
                                        </p:tgtEl>
                                        <p:attrNameLst>
                                          <p:attrName>ppt_x</p:attrName>
                                        </p:attrNameLst>
                                      </p:cBhvr>
                                      <p:tavLst>
                                        <p:tav tm="0">
                                          <p:val>
                                            <p:strVal val="0-#ppt_w/2"/>
                                          </p:val>
                                        </p:tav>
                                        <p:tav tm="100000">
                                          <p:val>
                                            <p:strVal val="#ppt_x"/>
                                          </p:val>
                                        </p:tav>
                                      </p:tavLst>
                                    </p:anim>
                                    <p:anim calcmode="lin" valueType="num">
                                      <p:cBhvr additive="base">
                                        <p:cTn id="8" dur="500" fill="hold"/>
                                        <p:tgtEl>
                                          <p:spTgt spid="31949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par>
                    <p:cTn id="9" fill="hold">
                      <p:stCondLst>
                        <p:cond delay="indefinite"/>
                      </p:stCondLst>
                      <p:childTnLst>
                        <p:par>
                          <p:cTn id="10" fill="hold">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319496"/>
                                        </p:tgtEl>
                                        <p:attrNameLst>
                                          <p:attrName>style.visibility</p:attrName>
                                        </p:attrNameLst>
                                      </p:cBhvr>
                                      <p:to>
                                        <p:strVal val="visible"/>
                                      </p:to>
                                    </p:set>
                                    <p:animEffect transition="in" filter="checkerboard(down)">
                                      <p:cBhvr>
                                        <p:cTn id="13" dur="500"/>
                                        <p:tgtEl>
                                          <p:spTgt spid="31949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19497"/>
                                        </p:tgtEl>
                                        <p:attrNameLst>
                                          <p:attrName>style.visibility</p:attrName>
                                        </p:attrNameLst>
                                      </p:cBhvr>
                                      <p:to>
                                        <p:strVal val="visible"/>
                                      </p:to>
                                    </p:set>
                                    <p:anim calcmode="lin" valueType="num">
                                      <p:cBhvr additive="base">
                                        <p:cTn id="18" dur="500" fill="hold"/>
                                        <p:tgtEl>
                                          <p:spTgt spid="319497"/>
                                        </p:tgtEl>
                                        <p:attrNameLst>
                                          <p:attrName>ppt_x</p:attrName>
                                        </p:attrNameLst>
                                      </p:cBhvr>
                                      <p:tavLst>
                                        <p:tav tm="0">
                                          <p:val>
                                            <p:strVal val="#ppt_x"/>
                                          </p:val>
                                        </p:tav>
                                        <p:tav tm="100000">
                                          <p:val>
                                            <p:strVal val="#ppt_x"/>
                                          </p:val>
                                        </p:tav>
                                      </p:tavLst>
                                    </p:anim>
                                    <p:anim calcmode="lin" valueType="num">
                                      <p:cBhvr additive="base">
                                        <p:cTn id="19" dur="500" fill="hold"/>
                                        <p:tgtEl>
                                          <p:spTgt spid="31949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 presetClass="entr" presetSubtype="5" fill="hold" grpId="0" nodeType="clickEffect">
                                  <p:stCondLst>
                                    <p:cond delay="0"/>
                                  </p:stCondLst>
                                  <p:childTnLst>
                                    <p:set>
                                      <p:cBhvr>
                                        <p:cTn id="23" dur="1" fill="hold">
                                          <p:stCondLst>
                                            <p:cond delay="0"/>
                                          </p:stCondLst>
                                        </p:cTn>
                                        <p:tgtEl>
                                          <p:spTgt spid="319501"/>
                                        </p:tgtEl>
                                        <p:attrNameLst>
                                          <p:attrName>style.visibility</p:attrName>
                                        </p:attrNameLst>
                                      </p:cBhvr>
                                      <p:to>
                                        <p:strVal val="visible"/>
                                      </p:to>
                                    </p:set>
                                    <p:animEffect transition="in" filter="checkerboard(down)">
                                      <p:cBhvr>
                                        <p:cTn id="24" dur="500"/>
                                        <p:tgtEl>
                                          <p:spTgt spid="319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5" grpId="0"/>
      <p:bldP spid="319496" grpId="0"/>
      <p:bldP spid="31950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7" name="矩形 320516"/>
          <p:cNvSpPr/>
          <p:nvPr/>
        </p:nvSpPr>
        <p:spPr>
          <a:xfrm>
            <a:off x="6553200" y="6248400"/>
            <a:ext cx="1905000" cy="457200"/>
          </a:xfrm>
          <a:prstGeom prst="rect">
            <a:avLst/>
          </a:prstGeom>
          <a:noFill/>
          <a:ln w="9525">
            <a:noFill/>
          </a:ln>
        </p:spPr>
        <p:txBody>
          <a:bodyPr lIns="92075" tIns="46037" rIns="92075" bIns="46037" anchor="ctr"/>
          <a:lstStyle/>
          <a:p>
            <a:pPr algn="r"/>
            <a:fld id="{9A0DB2DC-4C9A-4742-B13C-FB6460FD3503}" type="slidenum">
              <a:rPr lang="zh-CN" altLang="en-US" sz="1400" dirty="0">
                <a:latin typeface="Times New Roman" panose="02020603050405020304" pitchFamily="18" charset="0"/>
              </a:rPr>
              <a:t>22</a:t>
            </a:fld>
            <a:r>
              <a:rPr lang="en-US" altLang="zh-CN" sz="1400" dirty="0">
                <a:latin typeface="Times New Roman" panose="02020603050405020304" pitchFamily="18" charset="0"/>
              </a:rPr>
              <a:t> </a:t>
            </a:r>
          </a:p>
        </p:txBody>
      </p:sp>
      <p:sp>
        <p:nvSpPr>
          <p:cNvPr id="320519" name="文本框 320518"/>
          <p:cNvSpPr txBox="1"/>
          <p:nvPr/>
        </p:nvSpPr>
        <p:spPr>
          <a:xfrm>
            <a:off x="533400" y="777875"/>
            <a:ext cx="8077200" cy="822325"/>
          </a:xfrm>
          <a:prstGeom prst="rect">
            <a:avLst/>
          </a:prstGeom>
          <a:noFill/>
          <a:ln w="9525">
            <a:noFill/>
          </a:ln>
        </p:spPr>
        <p:txBody>
          <a:bodyPr>
            <a:spAutoFit/>
          </a:bodyPr>
          <a:lstStyle/>
          <a:p>
            <a:pPr algn="just">
              <a:spcBef>
                <a:spcPct val="50000"/>
              </a:spcBef>
            </a:pPr>
            <a:r>
              <a:rPr lang="en-US" altLang="zh-CN" sz="2400" dirty="0">
                <a:latin typeface="宋体" panose="02010600030101010101" pitchFamily="2" charset="-122"/>
                <a:cs typeface="Times New Roman" panose="02020603050405020304" pitchFamily="18" charset="0"/>
              </a:rPr>
              <a:t>    </a:t>
            </a:r>
            <a:r>
              <a:rPr lang="zh-CN" altLang="en-US" sz="2400" dirty="0">
                <a:latin typeface="宋体" panose="02010600030101010101" pitchFamily="2" charset="-122"/>
                <a:cs typeface="Times New Roman" panose="02020603050405020304" pitchFamily="18" charset="0"/>
              </a:rPr>
              <a:t>十进制数</a:t>
            </a:r>
            <a:r>
              <a:rPr lang="en-US" altLang="zh-CN" sz="2400" dirty="0">
                <a:latin typeface="宋体" panose="02010600030101010101" pitchFamily="2" charset="-122"/>
                <a:cs typeface="Times New Roman" panose="02020603050405020304" pitchFamily="18" charset="0"/>
              </a:rPr>
              <a:t>0</a:t>
            </a:r>
            <a:r>
              <a:rPr lang="zh-CN" altLang="en-US" sz="2400" dirty="0">
                <a:latin typeface="宋体" panose="02010600030101010101" pitchFamily="2" charset="-122"/>
                <a:cs typeface="Times New Roman" panose="02020603050405020304" pitchFamily="18" charset="0"/>
              </a:rPr>
              <a:t>～</a:t>
            </a:r>
            <a:r>
              <a:rPr lang="en-US" altLang="zh-CN" sz="2400">
                <a:latin typeface="宋体" panose="02010600030101010101" pitchFamily="2" charset="-122"/>
                <a:cs typeface="Times New Roman" panose="02020603050405020304" pitchFamily="18" charset="0"/>
              </a:rPr>
              <a:t>15</a:t>
            </a:r>
            <a:r>
              <a:rPr lang="zh-CN" altLang="en-US" sz="2400" dirty="0">
                <a:latin typeface="宋体" panose="02010600030101010101" pitchFamily="2" charset="-122"/>
              </a:rPr>
              <a:t>及其</a:t>
            </a:r>
            <a:r>
              <a:rPr lang="zh-CN" altLang="en-US" sz="2400" dirty="0">
                <a:latin typeface="宋体" panose="02010600030101010101" pitchFamily="2" charset="-122"/>
                <a:cs typeface="Times New Roman" panose="02020603050405020304" pitchFamily="18" charset="0"/>
              </a:rPr>
              <a:t>对应的二进制数、八进制数、十六进制数</a:t>
            </a:r>
            <a:r>
              <a:rPr lang="zh-CN" altLang="en-US" sz="2400" dirty="0">
                <a:latin typeface="宋体" panose="02010600030101010101" pitchFamily="2" charset="-122"/>
              </a:rPr>
              <a:t>如下表所示</a:t>
            </a:r>
            <a:r>
              <a:rPr lang="zh-CN" altLang="en-US" sz="2400" dirty="0">
                <a:latin typeface="宋体" panose="02010600030101010101" pitchFamily="2" charset="-122"/>
                <a:cs typeface="Times New Roman" panose="02020603050405020304" pitchFamily="18" charset="0"/>
              </a:rPr>
              <a:t>。</a:t>
            </a:r>
            <a:r>
              <a:rPr lang="zh-CN" altLang="en-US" sz="2400" b="1" dirty="0">
                <a:solidFill>
                  <a:srgbClr val="FF3300"/>
                </a:solidFill>
                <a:latin typeface="宋体" panose="02010600030101010101" pitchFamily="2" charset="-122"/>
                <a:cs typeface="Times New Roman" panose="02020603050405020304" pitchFamily="18" charset="0"/>
              </a:rPr>
              <a:t> </a:t>
            </a:r>
            <a:endParaRPr lang="zh-CN" altLang="en-US" dirty="0">
              <a:latin typeface="Arial" panose="020B0604020202020204" pitchFamily="34" charset="0"/>
            </a:endParaRPr>
          </a:p>
        </p:txBody>
      </p:sp>
      <p:sp>
        <p:nvSpPr>
          <p:cNvPr id="320520" name="直接连接符 320519"/>
          <p:cNvSpPr/>
          <p:nvPr/>
        </p:nvSpPr>
        <p:spPr>
          <a:xfrm>
            <a:off x="914400" y="2176463"/>
            <a:ext cx="0" cy="365125"/>
          </a:xfrm>
          <a:prstGeom prst="line">
            <a:avLst/>
          </a:prstGeom>
          <a:ln w="28575">
            <a:noFill/>
          </a:ln>
        </p:spPr>
      </p:sp>
      <p:sp>
        <p:nvSpPr>
          <p:cNvPr id="320521" name="直接连接符 320520"/>
          <p:cNvSpPr/>
          <p:nvPr/>
        </p:nvSpPr>
        <p:spPr>
          <a:xfrm>
            <a:off x="8305800" y="2176463"/>
            <a:ext cx="0" cy="3371850"/>
          </a:xfrm>
          <a:prstGeom prst="line">
            <a:avLst/>
          </a:prstGeom>
          <a:ln w="28575">
            <a:noFill/>
          </a:ln>
        </p:spPr>
      </p:sp>
      <p:sp>
        <p:nvSpPr>
          <p:cNvPr id="320522" name="直接连接符 320521"/>
          <p:cNvSpPr/>
          <p:nvPr/>
        </p:nvSpPr>
        <p:spPr>
          <a:xfrm>
            <a:off x="914400" y="2541588"/>
            <a:ext cx="0" cy="3006725"/>
          </a:xfrm>
          <a:prstGeom prst="line">
            <a:avLst/>
          </a:prstGeom>
          <a:ln w="28575">
            <a:noFill/>
          </a:ln>
        </p:spPr>
      </p:sp>
      <p:grpSp>
        <p:nvGrpSpPr>
          <p:cNvPr id="320524" name="组合 320523"/>
          <p:cNvGrpSpPr/>
          <p:nvPr/>
        </p:nvGrpSpPr>
        <p:grpSpPr>
          <a:xfrm>
            <a:off x="685800" y="1981200"/>
            <a:ext cx="8077200" cy="3968750"/>
            <a:chOff x="384" y="1056"/>
            <a:chExt cx="5088" cy="2500"/>
          </a:xfrm>
        </p:grpSpPr>
        <p:sp>
          <p:nvSpPr>
            <p:cNvPr id="320525" name="矩形 320524"/>
            <p:cNvSpPr/>
            <p:nvPr/>
          </p:nvSpPr>
          <p:spPr>
            <a:xfrm>
              <a:off x="2981" y="1371"/>
              <a:ext cx="2491" cy="261"/>
            </a:xfrm>
            <a:prstGeom prst="rect">
              <a:avLst/>
            </a:prstGeom>
            <a:noFill/>
            <a:ln w="9525">
              <a:noFill/>
            </a:ln>
          </p:spPr>
          <p:txBody>
            <a:bodyPr anchor="ctr"/>
            <a:lstStyle/>
            <a:p>
              <a:pPr algn="ctr"/>
              <a:r>
                <a:rPr lang="zh-CN" altLang="en-US" sz="2000" dirty="0">
                  <a:latin typeface="宋体" panose="02010600030101010101" pitchFamily="2" charset="-122"/>
                </a:rPr>
                <a:t>十进制 二进制 八进制 十六进制</a:t>
              </a:r>
              <a:r>
                <a:rPr lang="zh-CN" altLang="en-US" sz="2000" dirty="0">
                  <a:latin typeface="Times New Roman" panose="02020603050405020304" pitchFamily="18" charset="0"/>
                </a:rPr>
                <a:t> </a:t>
              </a:r>
              <a:endParaRPr lang="zh-CN" altLang="en-US" dirty="0">
                <a:latin typeface="Arial" panose="020B0604020202020204" pitchFamily="34" charset="0"/>
              </a:endParaRPr>
            </a:p>
          </p:txBody>
        </p:sp>
        <p:sp>
          <p:nvSpPr>
            <p:cNvPr id="320526" name="矩形 320525"/>
            <p:cNvSpPr/>
            <p:nvPr/>
          </p:nvSpPr>
          <p:spPr>
            <a:xfrm>
              <a:off x="384" y="1371"/>
              <a:ext cx="2597" cy="261"/>
            </a:xfrm>
            <a:prstGeom prst="rect">
              <a:avLst/>
            </a:prstGeom>
            <a:noFill/>
            <a:ln w="9525">
              <a:noFill/>
            </a:ln>
          </p:spPr>
          <p:txBody>
            <a:bodyPr anchor="ctr"/>
            <a:lstStyle/>
            <a:p>
              <a:pPr algn="ctr"/>
              <a:r>
                <a:rPr lang="zh-CN" altLang="en-US" sz="2000" dirty="0">
                  <a:latin typeface="宋体" panose="02010600030101010101" pitchFamily="2" charset="-122"/>
                </a:rPr>
                <a:t>十进制 二进制 八进制 十六进制</a:t>
              </a:r>
              <a:r>
                <a:rPr lang="zh-CN" altLang="en-US" sz="2000" dirty="0">
                  <a:latin typeface="Times New Roman" panose="02020603050405020304" pitchFamily="18" charset="0"/>
                </a:rPr>
                <a:t> </a:t>
              </a:r>
              <a:endParaRPr lang="zh-CN" altLang="en-US" dirty="0">
                <a:latin typeface="Arial" panose="020B0604020202020204" pitchFamily="34" charset="0"/>
              </a:endParaRPr>
            </a:p>
          </p:txBody>
        </p:sp>
        <p:sp>
          <p:nvSpPr>
            <p:cNvPr id="320527" name="直接连接符 320526"/>
            <p:cNvSpPr/>
            <p:nvPr/>
          </p:nvSpPr>
          <p:spPr>
            <a:xfrm>
              <a:off x="480" y="1371"/>
              <a:ext cx="4944" cy="0"/>
            </a:xfrm>
            <a:prstGeom prst="line">
              <a:avLst/>
            </a:prstGeom>
            <a:ln w="28575" cap="sq" cmpd="sng">
              <a:solidFill>
                <a:srgbClr val="000000"/>
              </a:solidFill>
              <a:prstDash val="solid"/>
              <a:headEnd type="none" w="med" len="med"/>
              <a:tailEnd type="none" w="med" len="med"/>
            </a:ln>
          </p:spPr>
        </p:sp>
        <p:sp>
          <p:nvSpPr>
            <p:cNvPr id="320528" name="直接连接符 320527"/>
            <p:cNvSpPr/>
            <p:nvPr/>
          </p:nvSpPr>
          <p:spPr>
            <a:xfrm>
              <a:off x="480" y="1601"/>
              <a:ext cx="4944" cy="0"/>
            </a:xfrm>
            <a:prstGeom prst="line">
              <a:avLst/>
            </a:prstGeom>
            <a:ln w="12700" cap="flat" cmpd="sng">
              <a:solidFill>
                <a:srgbClr val="000000"/>
              </a:solidFill>
              <a:prstDash val="solid"/>
              <a:headEnd type="none" w="med" len="med"/>
              <a:tailEnd type="none" w="med" len="med"/>
            </a:ln>
          </p:spPr>
        </p:sp>
        <p:sp>
          <p:nvSpPr>
            <p:cNvPr id="320529" name="直接连接符 320528"/>
            <p:cNvSpPr/>
            <p:nvPr/>
          </p:nvSpPr>
          <p:spPr>
            <a:xfrm>
              <a:off x="528" y="3552"/>
              <a:ext cx="4896" cy="0"/>
            </a:xfrm>
            <a:prstGeom prst="line">
              <a:avLst/>
            </a:prstGeom>
            <a:ln w="28575" cap="sq" cmpd="sng">
              <a:solidFill>
                <a:srgbClr val="000000"/>
              </a:solidFill>
              <a:prstDash val="solid"/>
              <a:headEnd type="none" w="med" len="med"/>
              <a:tailEnd type="none" w="med" len="med"/>
            </a:ln>
          </p:spPr>
        </p:sp>
        <p:sp>
          <p:nvSpPr>
            <p:cNvPr id="320530" name="直接连接符 320529"/>
            <p:cNvSpPr/>
            <p:nvPr/>
          </p:nvSpPr>
          <p:spPr>
            <a:xfrm flipH="1">
              <a:off x="2976" y="1371"/>
              <a:ext cx="5" cy="2181"/>
            </a:xfrm>
            <a:prstGeom prst="line">
              <a:avLst/>
            </a:prstGeom>
            <a:ln w="12700" cap="flat" cmpd="sng">
              <a:solidFill>
                <a:srgbClr val="000000"/>
              </a:solidFill>
              <a:prstDash val="solid"/>
              <a:headEnd type="none" w="med" len="med"/>
              <a:tailEnd type="none" w="med" len="med"/>
            </a:ln>
          </p:spPr>
        </p:sp>
        <p:sp>
          <p:nvSpPr>
            <p:cNvPr id="320531" name="文本框 320530"/>
            <p:cNvSpPr txBox="1"/>
            <p:nvPr/>
          </p:nvSpPr>
          <p:spPr>
            <a:xfrm>
              <a:off x="768" y="1056"/>
              <a:ext cx="4224" cy="250"/>
            </a:xfrm>
            <a:prstGeom prst="rect">
              <a:avLst/>
            </a:prstGeom>
            <a:noFill/>
            <a:ln w="9525">
              <a:noFill/>
            </a:ln>
          </p:spPr>
          <p:txBody>
            <a:bodyPr anchor="t" anchorCtr="1">
              <a:spAutoFit/>
            </a:bodyPr>
            <a:lstStyle/>
            <a:p>
              <a:pPr>
                <a:spcBef>
                  <a:spcPct val="50000"/>
                </a:spcBef>
              </a:pPr>
              <a:r>
                <a:rPr lang="zh-CN" altLang="en-US" sz="2000" dirty="0">
                  <a:solidFill>
                    <a:schemeClr val="tx2"/>
                  </a:solidFill>
                  <a:latin typeface="宋体" panose="02010600030101010101" pitchFamily="2" charset="-122"/>
                  <a:cs typeface="Times New Roman" panose="02020603050405020304" pitchFamily="18" charset="0"/>
                </a:rPr>
                <a:t>十进制数与二、八、十六进制数对照表 </a:t>
              </a:r>
              <a:endParaRPr lang="zh-CN" altLang="en-US" dirty="0">
                <a:latin typeface="Arial" panose="020B0604020202020204" pitchFamily="34" charset="0"/>
              </a:endParaRPr>
            </a:p>
          </p:txBody>
        </p:sp>
        <p:sp>
          <p:nvSpPr>
            <p:cNvPr id="320532" name="文本框 320531"/>
            <p:cNvSpPr txBox="1"/>
            <p:nvPr/>
          </p:nvSpPr>
          <p:spPr>
            <a:xfrm>
              <a:off x="652" y="1680"/>
              <a:ext cx="2276" cy="1840"/>
            </a:xfrm>
            <a:prstGeom prst="rect">
              <a:avLst/>
            </a:prstGeom>
            <a:noFill/>
            <a:ln w="9525">
              <a:noFill/>
            </a:ln>
          </p:spPr>
          <p:txBody>
            <a:bodyPr tIns="0" bIns="0">
              <a:spAutoFit/>
            </a:bodyPr>
            <a:lstStyle/>
            <a:p>
              <a:pPr marL="457200" indent="-457200"/>
              <a:r>
                <a:rPr lang="en-US" altLang="zh-CN" sz="2400">
                  <a:latin typeface="Times New Roman" panose="02020603050405020304" pitchFamily="18" charset="0"/>
                </a:rPr>
                <a:t>0       0000      00           0 </a:t>
              </a:r>
              <a:endParaRPr lang="en-US" altLang="zh-CN" sz="1500">
                <a:latin typeface="Arial" panose="020B0604020202020204" pitchFamily="34" charset="0"/>
              </a:endParaRPr>
            </a:p>
            <a:p>
              <a:pPr marL="457200" indent="-457200"/>
              <a:r>
                <a:rPr lang="en-US" altLang="zh-CN" sz="2400">
                  <a:latin typeface="Times New Roman" panose="02020603050405020304" pitchFamily="18" charset="0"/>
                </a:rPr>
                <a:t>1       0001      01           1 </a:t>
              </a:r>
              <a:endParaRPr lang="en-US" altLang="zh-CN" sz="1500">
                <a:latin typeface="Arial" panose="020B0604020202020204" pitchFamily="34" charset="0"/>
              </a:endParaRPr>
            </a:p>
            <a:p>
              <a:pPr marL="457200" indent="-457200"/>
              <a:r>
                <a:rPr lang="en-US" altLang="zh-CN" sz="2400">
                  <a:latin typeface="Times New Roman" panose="02020603050405020304" pitchFamily="18" charset="0"/>
                </a:rPr>
                <a:t>2       0010      02           2 </a:t>
              </a:r>
              <a:endParaRPr lang="en-US" altLang="zh-CN" sz="1500">
                <a:latin typeface="Arial" panose="020B0604020202020204" pitchFamily="34" charset="0"/>
              </a:endParaRPr>
            </a:p>
            <a:p>
              <a:pPr marL="457200" indent="-457200"/>
              <a:r>
                <a:rPr lang="en-US" altLang="zh-CN" sz="2400">
                  <a:latin typeface="Times New Roman" panose="02020603050405020304" pitchFamily="18" charset="0"/>
                </a:rPr>
                <a:t>3       0011      03           3 </a:t>
              </a:r>
              <a:endParaRPr lang="en-US" altLang="zh-CN" sz="1500">
                <a:latin typeface="Arial" panose="020B0604020202020204" pitchFamily="34" charset="0"/>
              </a:endParaRPr>
            </a:p>
            <a:p>
              <a:pPr marL="457200" indent="-457200"/>
              <a:r>
                <a:rPr lang="en-US" altLang="zh-CN" sz="2400">
                  <a:latin typeface="Times New Roman" panose="02020603050405020304" pitchFamily="18" charset="0"/>
                </a:rPr>
                <a:t>4       0100      04           4 </a:t>
              </a:r>
              <a:endParaRPr lang="en-US" altLang="zh-CN" sz="1500">
                <a:latin typeface="Arial" panose="020B0604020202020204" pitchFamily="34" charset="0"/>
              </a:endParaRPr>
            </a:p>
            <a:p>
              <a:pPr marL="457200" indent="-457200"/>
              <a:r>
                <a:rPr lang="en-US" altLang="zh-CN" sz="2400">
                  <a:latin typeface="Times New Roman" panose="02020603050405020304" pitchFamily="18" charset="0"/>
                </a:rPr>
                <a:t>5       0101      05           5 </a:t>
              </a:r>
              <a:endParaRPr lang="en-US" altLang="zh-CN" sz="1500">
                <a:latin typeface="Arial" panose="020B0604020202020204" pitchFamily="34" charset="0"/>
              </a:endParaRPr>
            </a:p>
            <a:p>
              <a:pPr marL="457200" indent="-457200"/>
              <a:r>
                <a:rPr lang="en-US" altLang="zh-CN" sz="2400">
                  <a:latin typeface="Times New Roman" panose="02020603050405020304" pitchFamily="18" charset="0"/>
                </a:rPr>
                <a:t>6       0110      06           6 </a:t>
              </a:r>
              <a:endParaRPr lang="en-US" altLang="zh-CN" sz="1500">
                <a:latin typeface="Arial" panose="020B0604020202020204" pitchFamily="34" charset="0"/>
              </a:endParaRPr>
            </a:p>
            <a:p>
              <a:pPr marL="457200" indent="-457200"/>
              <a:r>
                <a:rPr lang="en-US" altLang="zh-CN" sz="2400">
                  <a:latin typeface="Times New Roman" panose="02020603050405020304" pitchFamily="18" charset="0"/>
                </a:rPr>
                <a:t>7       0111      07           7</a:t>
              </a:r>
              <a:endParaRPr lang="en-US" altLang="zh-CN">
                <a:latin typeface="Arial" panose="020B0604020202020204" pitchFamily="34" charset="0"/>
              </a:endParaRPr>
            </a:p>
          </p:txBody>
        </p:sp>
        <p:sp>
          <p:nvSpPr>
            <p:cNvPr id="320533" name="文本框 320532"/>
            <p:cNvSpPr txBox="1"/>
            <p:nvPr/>
          </p:nvSpPr>
          <p:spPr>
            <a:xfrm>
              <a:off x="3216" y="1658"/>
              <a:ext cx="2031" cy="1898"/>
            </a:xfrm>
            <a:prstGeom prst="rect">
              <a:avLst/>
            </a:prstGeom>
            <a:noFill/>
            <a:ln w="9525">
              <a:noFill/>
            </a:ln>
          </p:spPr>
          <p:txBody>
            <a:bodyPr>
              <a:spAutoFit/>
            </a:bodyPr>
            <a:lstStyle/>
            <a:p>
              <a:pPr marL="457200" indent="-457200" algn="just"/>
              <a:r>
                <a:rPr lang="en-US" altLang="zh-CN" sz="2400" dirty="0">
                  <a:latin typeface="Times New Roman" panose="02020603050405020304" pitchFamily="18" charset="0"/>
                </a:rPr>
                <a:t> </a:t>
              </a:r>
              <a:r>
                <a:rPr lang="en-US" altLang="zh-CN" sz="2400">
                  <a:latin typeface="Times New Roman" panose="02020603050405020304" pitchFamily="18" charset="0"/>
                </a:rPr>
                <a:t>8     1000      10           8 </a:t>
              </a:r>
              <a:endParaRPr lang="en-US" altLang="zh-CN" sz="1500">
                <a:latin typeface="Arial" panose="020B0604020202020204" pitchFamily="34" charset="0"/>
              </a:endParaRPr>
            </a:p>
            <a:p>
              <a:pPr marL="457200" indent="-457200" algn="just"/>
              <a:r>
                <a:rPr lang="en-US" altLang="zh-CN" sz="2400">
                  <a:latin typeface="Times New Roman" panose="02020603050405020304" pitchFamily="18" charset="0"/>
                </a:rPr>
                <a:t> 9     1001      11           9 </a:t>
              </a:r>
              <a:endParaRPr lang="en-US" altLang="zh-CN" sz="1500">
                <a:latin typeface="Arial" panose="020B0604020202020204" pitchFamily="34" charset="0"/>
              </a:endParaRPr>
            </a:p>
            <a:p>
              <a:pPr marL="457200" indent="-457200" algn="just"/>
              <a:r>
                <a:rPr lang="en-US" altLang="zh-CN" sz="2400">
                  <a:latin typeface="Times New Roman" panose="02020603050405020304" pitchFamily="18" charset="0"/>
                </a:rPr>
                <a:t>10    1010      12           A </a:t>
              </a:r>
              <a:endParaRPr lang="en-US" altLang="zh-CN" sz="1500">
                <a:latin typeface="Arial" panose="020B0604020202020204" pitchFamily="34" charset="0"/>
              </a:endParaRPr>
            </a:p>
            <a:p>
              <a:pPr marL="457200" indent="-457200" algn="just"/>
              <a:r>
                <a:rPr lang="en-US" altLang="zh-CN" sz="2400">
                  <a:latin typeface="Times New Roman" panose="02020603050405020304" pitchFamily="18" charset="0"/>
                </a:rPr>
                <a:t>11    1011      13           B </a:t>
              </a:r>
              <a:endParaRPr lang="en-US" altLang="zh-CN" sz="1500">
                <a:latin typeface="Arial" panose="020B0604020202020204" pitchFamily="34" charset="0"/>
              </a:endParaRPr>
            </a:p>
            <a:p>
              <a:pPr marL="457200" indent="-457200" algn="just"/>
              <a:r>
                <a:rPr lang="en-US" altLang="zh-CN" sz="2400">
                  <a:latin typeface="Times New Roman" panose="02020603050405020304" pitchFamily="18" charset="0"/>
                </a:rPr>
                <a:t>12    1100      14           C </a:t>
              </a:r>
              <a:endParaRPr lang="en-US" altLang="zh-CN" sz="1500">
                <a:latin typeface="Arial" panose="020B0604020202020204" pitchFamily="34" charset="0"/>
              </a:endParaRPr>
            </a:p>
            <a:p>
              <a:pPr marL="457200" indent="-457200" algn="just"/>
              <a:r>
                <a:rPr lang="en-US" altLang="zh-CN" sz="2400">
                  <a:latin typeface="Times New Roman" panose="02020603050405020304" pitchFamily="18" charset="0"/>
                </a:rPr>
                <a:t>13    1101      15           D </a:t>
              </a:r>
              <a:endParaRPr lang="en-US" altLang="zh-CN" sz="1500">
                <a:latin typeface="Arial" panose="020B0604020202020204" pitchFamily="34" charset="0"/>
              </a:endParaRPr>
            </a:p>
            <a:p>
              <a:pPr marL="457200" indent="-457200" algn="just"/>
              <a:r>
                <a:rPr lang="en-US" altLang="zh-CN" sz="2400">
                  <a:latin typeface="Times New Roman" panose="02020603050405020304" pitchFamily="18" charset="0"/>
                </a:rPr>
                <a:t>14    1110      16           E </a:t>
              </a:r>
              <a:endParaRPr lang="en-US" altLang="zh-CN" sz="1500">
                <a:latin typeface="Arial" panose="020B0604020202020204" pitchFamily="34" charset="0"/>
              </a:endParaRPr>
            </a:p>
            <a:p>
              <a:pPr marL="457200" indent="-457200" algn="just"/>
              <a:r>
                <a:rPr lang="en-US" altLang="zh-CN" sz="2400">
                  <a:latin typeface="Times New Roman" panose="02020603050405020304" pitchFamily="18" charset="0"/>
                </a:rPr>
                <a:t>15    1111      17           F</a:t>
              </a:r>
              <a:endParaRPr lang="en-US" altLang="zh-CN">
                <a:latin typeface="Arial" panose="020B0604020202020204" pitchFamily="34" charset="0"/>
              </a:endParaRPr>
            </a:p>
          </p:txBody>
        </p:sp>
      </p:grpSp>
      <p:pic>
        <p:nvPicPr>
          <p:cNvPr id="320534" name="图片 320533" descr="arrow34">
            <a:hlinkClick r:id="" action="ppaction://hlinkshowjump?jump=previousslide"/>
          </p:cNvPr>
          <p:cNvPicPr>
            <a:picLocks noChangeAspect="1"/>
          </p:cNvPicPr>
          <p:nvPr/>
        </p:nvPicPr>
        <p:blipFill>
          <a:blip r:embed="rId4"/>
          <a:stretch>
            <a:fillRect/>
          </a:stretch>
        </p:blipFill>
        <p:spPr>
          <a:xfrm>
            <a:off x="7562850" y="6305550"/>
            <a:ext cx="514350" cy="354013"/>
          </a:xfrm>
          <a:prstGeom prst="rect">
            <a:avLst/>
          </a:prstGeom>
          <a:noFill/>
          <a:ln w="9525">
            <a:noFill/>
          </a:ln>
        </p:spPr>
      </p:pic>
      <p:pic>
        <p:nvPicPr>
          <p:cNvPr id="320535" name="图片 320534" descr="arrow35">
            <a:hlinkClick r:id="" action="ppaction://hlinkshowjump?jump=nextslide"/>
          </p:cNvPr>
          <p:cNvPicPr>
            <a:picLocks noChangeAspect="1"/>
          </p:cNvPicPr>
          <p:nvPr/>
        </p:nvPicPr>
        <p:blipFill>
          <a:blip r:embed="rId5"/>
          <a:stretch>
            <a:fillRect/>
          </a:stretch>
        </p:blipFill>
        <p:spPr>
          <a:xfrm>
            <a:off x="8401050" y="6305550"/>
            <a:ext cx="514350" cy="35401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20519"/>
                                        </p:tgtEl>
                                        <p:attrNameLst>
                                          <p:attrName>style.visibility</p:attrName>
                                        </p:attrNameLst>
                                      </p:cBhvr>
                                      <p:to>
                                        <p:strVal val="visible"/>
                                      </p:to>
                                    </p:set>
                                    <p:animEffect transition="in" filter="slide(fromBottom)">
                                      <p:cBhvr>
                                        <p:cTn id="7" dur="500"/>
                                        <p:tgtEl>
                                          <p:spTgt spid="320519"/>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20524"/>
                                        </p:tgtEl>
                                        <p:attrNameLst>
                                          <p:attrName>style.visibility</p:attrName>
                                        </p:attrNameLst>
                                      </p:cBhvr>
                                      <p:to>
                                        <p:strVal val="visible"/>
                                      </p:to>
                                    </p:set>
                                    <p:animEffect transition="in" filter="dissolve">
                                      <p:cBhvr>
                                        <p:cTn id="12" dur="500"/>
                                        <p:tgtEl>
                                          <p:spTgt spid="320524"/>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41" name="矩形 321540"/>
          <p:cNvSpPr/>
          <p:nvPr/>
        </p:nvSpPr>
        <p:spPr>
          <a:xfrm>
            <a:off x="6559550" y="6253163"/>
            <a:ext cx="1905000" cy="457200"/>
          </a:xfrm>
          <a:prstGeom prst="rect">
            <a:avLst/>
          </a:prstGeom>
          <a:noFill/>
          <a:ln w="9525">
            <a:noFill/>
          </a:ln>
        </p:spPr>
        <p:txBody>
          <a:bodyPr lIns="92075" tIns="46037" rIns="92075" bIns="46037" anchor="ctr"/>
          <a:lstStyle/>
          <a:p>
            <a:pPr algn="r"/>
            <a:fld id="{9A0DB2DC-4C9A-4742-B13C-FB6460FD3503}" type="slidenum">
              <a:rPr lang="zh-CN" altLang="en-US" sz="1400" dirty="0">
                <a:latin typeface="Times New Roman" panose="02020603050405020304" pitchFamily="18" charset="0"/>
              </a:rPr>
              <a:t>23</a:t>
            </a:fld>
            <a:r>
              <a:rPr lang="en-US" altLang="zh-CN" sz="1400" dirty="0">
                <a:latin typeface="Times New Roman" panose="02020603050405020304" pitchFamily="18" charset="0"/>
              </a:rPr>
              <a:t> </a:t>
            </a:r>
          </a:p>
        </p:txBody>
      </p:sp>
      <p:sp>
        <p:nvSpPr>
          <p:cNvPr id="321543" name="文本框 321542"/>
          <p:cNvSpPr txBox="1"/>
          <p:nvPr/>
        </p:nvSpPr>
        <p:spPr>
          <a:xfrm>
            <a:off x="468313" y="620713"/>
            <a:ext cx="4465637" cy="521970"/>
          </a:xfrm>
          <a:prstGeom prst="rect">
            <a:avLst/>
          </a:prstGeom>
          <a:noFill/>
          <a:ln w="9525">
            <a:noFill/>
          </a:ln>
        </p:spPr>
        <p:txBody>
          <a:bodyPr>
            <a:spAutoFit/>
          </a:bodyPr>
          <a:lstStyle/>
          <a:p>
            <a:r>
              <a:rPr lang="zh-CN" altLang="en-US" sz="2800" b="1">
                <a:solidFill>
                  <a:srgbClr val="FF3300"/>
                </a:solidFill>
                <a:latin typeface="Times New Roman" panose="02020603050405020304" pitchFamily="18" charset="0"/>
              </a:rPr>
              <a:t>二</a:t>
            </a:r>
            <a:r>
              <a:rPr lang="en-US" altLang="zh-CN" sz="2800" b="1">
                <a:solidFill>
                  <a:srgbClr val="FF3300"/>
                </a:solidFill>
                <a:latin typeface="Times New Roman" panose="02020603050405020304" pitchFamily="18" charset="0"/>
              </a:rPr>
              <a:t>  </a:t>
            </a:r>
            <a:r>
              <a:rPr lang="zh-CN" altLang="en-US" sz="2800" b="1" dirty="0">
                <a:solidFill>
                  <a:srgbClr val="FF3300"/>
                </a:solidFill>
                <a:latin typeface="宋体" panose="02010600030101010101" pitchFamily="2" charset="-122"/>
              </a:rPr>
              <a:t>进位制数的相互转换</a:t>
            </a:r>
            <a:r>
              <a:rPr lang="zh-CN" altLang="en-US" sz="2800" b="1" dirty="0">
                <a:solidFill>
                  <a:srgbClr val="FF3300"/>
                </a:solidFill>
                <a:latin typeface="Times New Roman" panose="02020603050405020304" pitchFamily="18" charset="0"/>
              </a:rPr>
              <a:t> </a:t>
            </a:r>
          </a:p>
        </p:txBody>
      </p:sp>
      <p:sp>
        <p:nvSpPr>
          <p:cNvPr id="321544" name="文本框 321543"/>
          <p:cNvSpPr txBox="1"/>
          <p:nvPr/>
        </p:nvSpPr>
        <p:spPr>
          <a:xfrm>
            <a:off x="539750" y="3357563"/>
            <a:ext cx="8077200" cy="457200"/>
          </a:xfrm>
          <a:prstGeom prst="rect">
            <a:avLst/>
          </a:prstGeom>
          <a:noFill/>
          <a:ln w="9525">
            <a:noFill/>
          </a:ln>
        </p:spPr>
        <p:txBody>
          <a:bodyPr>
            <a:spAutoFit/>
          </a:bodyPr>
          <a:lstStyle/>
          <a:p>
            <a:pPr algn="just">
              <a:spcBef>
                <a:spcPct val="50000"/>
              </a:spcBef>
            </a:pPr>
            <a:r>
              <a:rPr lang="en-US" altLang="zh-CN" sz="2400" b="1" dirty="0">
                <a:solidFill>
                  <a:srgbClr val="FF0000"/>
                </a:solidFill>
                <a:latin typeface="宋体" panose="02010600030101010101" pitchFamily="2" charset="-122"/>
                <a:cs typeface="Times New Roman" panose="02020603050405020304" pitchFamily="18" charset="0"/>
              </a:rPr>
              <a:t>    </a:t>
            </a:r>
            <a:r>
              <a:rPr lang="zh-CN" altLang="en-US" sz="2400" b="1" dirty="0">
                <a:solidFill>
                  <a:srgbClr val="FA2B08"/>
                </a:solidFill>
                <a:latin typeface="宋体" panose="02010600030101010101" pitchFamily="2" charset="-122"/>
                <a:cs typeface="Times New Roman" panose="02020603050405020304" pitchFamily="18" charset="0"/>
              </a:rPr>
              <a:t>方法：多项式替代法 </a:t>
            </a:r>
            <a:endParaRPr lang="zh-CN" altLang="en-US" dirty="0">
              <a:latin typeface="Arial" panose="020B0604020202020204" pitchFamily="34" charset="0"/>
            </a:endParaRPr>
          </a:p>
        </p:txBody>
      </p:sp>
      <p:sp>
        <p:nvSpPr>
          <p:cNvPr id="321545" name="文本框 321544"/>
          <p:cNvSpPr txBox="1"/>
          <p:nvPr/>
        </p:nvSpPr>
        <p:spPr>
          <a:xfrm>
            <a:off x="311150" y="2443480"/>
            <a:ext cx="6318885" cy="460375"/>
          </a:xfrm>
          <a:prstGeom prst="rect">
            <a:avLst/>
          </a:prstGeom>
          <a:noFill/>
          <a:ln w="9525">
            <a:noFill/>
          </a:ln>
        </p:spPr>
        <p:txBody>
          <a:bodyPr wrap="square" anchor="t" anchorCtr="1">
            <a:spAutoFit/>
          </a:bodyPr>
          <a:lstStyle/>
          <a:p>
            <a:pPr>
              <a:spcBef>
                <a:spcPct val="50000"/>
              </a:spcBef>
            </a:pPr>
            <a:r>
              <a:rPr lang="zh-CN" altLang="en-US" sz="2400" b="1" dirty="0">
                <a:solidFill>
                  <a:srgbClr val="FF3300"/>
                </a:solidFill>
                <a:latin typeface="宋体" panose="02010600030101010101" pitchFamily="2" charset="-122"/>
                <a:cs typeface="Times New Roman" panose="02020603050405020304" pitchFamily="18" charset="0"/>
              </a:rPr>
              <a:t>（一）</a:t>
            </a:r>
            <a:r>
              <a:rPr lang="zh-CN" altLang="en-US" sz="2400" b="1" dirty="0">
                <a:solidFill>
                  <a:srgbClr val="FF3300"/>
                </a:solidFill>
                <a:latin typeface="宋体" panose="02010600030101010101" pitchFamily="2" charset="-122"/>
              </a:rPr>
              <a:t>、</a:t>
            </a:r>
            <a:r>
              <a:rPr lang="zh-CN" altLang="en-US" sz="2400" b="1" dirty="0">
                <a:solidFill>
                  <a:srgbClr val="FF3300"/>
                </a:solidFill>
                <a:latin typeface="宋体" panose="02010600030101010101" pitchFamily="2" charset="-122"/>
                <a:cs typeface="Times New Roman" panose="02020603050405020304" pitchFamily="18" charset="0"/>
              </a:rPr>
              <a:t>二进制数与十进制数之间的转换 </a:t>
            </a:r>
            <a:endParaRPr lang="zh-CN" altLang="en-US" dirty="0">
              <a:solidFill>
                <a:srgbClr val="FF3300"/>
              </a:solidFill>
              <a:latin typeface="Arial" panose="020B0604020202020204" pitchFamily="34" charset="0"/>
            </a:endParaRPr>
          </a:p>
        </p:txBody>
      </p:sp>
      <p:sp>
        <p:nvSpPr>
          <p:cNvPr id="321546" name="文本框 321545"/>
          <p:cNvSpPr txBox="1"/>
          <p:nvPr/>
        </p:nvSpPr>
        <p:spPr>
          <a:xfrm>
            <a:off x="0" y="2924175"/>
            <a:ext cx="5262563" cy="457200"/>
          </a:xfrm>
          <a:prstGeom prst="rect">
            <a:avLst/>
          </a:prstGeom>
          <a:noFill/>
          <a:ln w="9525">
            <a:noFill/>
          </a:ln>
        </p:spPr>
        <p:txBody>
          <a:bodyPr anchor="t" anchorCtr="1">
            <a:spAutoFit/>
          </a:bodyPr>
          <a:lstStyle/>
          <a:p>
            <a:pPr>
              <a:spcBef>
                <a:spcPct val="50000"/>
              </a:spcBef>
            </a:pPr>
            <a:r>
              <a:rPr lang="en-US" altLang="zh-CN" sz="2400" b="1" dirty="0">
                <a:solidFill>
                  <a:srgbClr val="008000"/>
                </a:solidFill>
                <a:latin typeface="Times New Roman" panose="02020603050405020304" pitchFamily="18" charset="0"/>
              </a:rPr>
              <a:t>1</a:t>
            </a:r>
            <a:r>
              <a:rPr lang="zh-CN" altLang="en-US" sz="2400" b="1" dirty="0">
                <a:solidFill>
                  <a:srgbClr val="008000"/>
                </a:solidFill>
                <a:latin typeface="Times New Roman" panose="02020603050405020304" pitchFamily="18" charset="0"/>
              </a:rPr>
              <a:t>．</a:t>
            </a:r>
            <a:r>
              <a:rPr lang="zh-CN" altLang="en-US" sz="2400" b="1" dirty="0">
                <a:solidFill>
                  <a:srgbClr val="008000"/>
                </a:solidFill>
                <a:latin typeface="宋体" panose="02010600030101010101" pitchFamily="2" charset="-122"/>
                <a:cs typeface="Times New Roman" panose="02020603050405020304" pitchFamily="18" charset="0"/>
              </a:rPr>
              <a:t>二进制数转换为十进制数 </a:t>
            </a:r>
            <a:endParaRPr lang="zh-CN" altLang="en-US" dirty="0">
              <a:solidFill>
                <a:srgbClr val="008000"/>
              </a:solidFill>
              <a:latin typeface="Arial" panose="020B0604020202020204" pitchFamily="34" charset="0"/>
            </a:endParaRPr>
          </a:p>
        </p:txBody>
      </p:sp>
      <p:sp>
        <p:nvSpPr>
          <p:cNvPr id="321547" name="文本框 321546"/>
          <p:cNvSpPr txBox="1"/>
          <p:nvPr/>
        </p:nvSpPr>
        <p:spPr>
          <a:xfrm>
            <a:off x="539750" y="3814763"/>
            <a:ext cx="8077200" cy="1406525"/>
          </a:xfrm>
          <a:prstGeom prst="rect">
            <a:avLst/>
          </a:prstGeom>
          <a:noFill/>
          <a:ln w="9525">
            <a:noFill/>
          </a:ln>
        </p:spPr>
        <p:txBody>
          <a:bodyPr>
            <a:spAutoFit/>
          </a:bodyPr>
          <a:lstStyle/>
          <a:p>
            <a:pPr>
              <a:lnSpc>
                <a:spcPct val="120000"/>
              </a:lnSpc>
            </a:pPr>
            <a:r>
              <a:rPr lang="en-US" altLang="zh-CN" sz="2400" dirty="0">
                <a:latin typeface="宋体" panose="02010600030101010101" pitchFamily="2" charset="-122"/>
                <a:cs typeface="Times New Roman" panose="02020603050405020304" pitchFamily="18" charset="0"/>
              </a:rPr>
              <a:t>    </a:t>
            </a:r>
            <a:r>
              <a:rPr lang="zh-CN" altLang="en-US" sz="2400" b="1" dirty="0">
                <a:solidFill>
                  <a:srgbClr val="0000FF"/>
                </a:solidFill>
                <a:latin typeface="宋体" panose="02010600030101010101" pitchFamily="2" charset="-122"/>
                <a:cs typeface="Times New Roman" panose="02020603050405020304" pitchFamily="18" charset="0"/>
              </a:rPr>
              <a:t>将二进制数表示成按权展开式，并按十进制运算法则进行计算，所得结果即为该数对应的十进制数。</a:t>
            </a:r>
            <a:br>
              <a:rPr lang="zh-CN" altLang="en-US" sz="2400" b="1" dirty="0">
                <a:solidFill>
                  <a:srgbClr val="0000FF"/>
                </a:solidFill>
                <a:latin typeface="宋体" panose="02010600030101010101" pitchFamily="2" charset="-122"/>
                <a:cs typeface="Times New Roman" panose="02020603050405020304" pitchFamily="18" charset="0"/>
              </a:rPr>
            </a:br>
            <a:r>
              <a:rPr lang="zh-CN" altLang="en-US" sz="2400" dirty="0">
                <a:latin typeface="宋体" panose="02010600030101010101" pitchFamily="2" charset="-122"/>
                <a:cs typeface="Times New Roman" panose="02020603050405020304" pitchFamily="18" charset="0"/>
              </a:rPr>
              <a:t>    </a:t>
            </a:r>
            <a:r>
              <a:rPr lang="zh-CN" altLang="en-US" sz="2400" b="1" dirty="0">
                <a:solidFill>
                  <a:srgbClr val="008000"/>
                </a:solidFill>
                <a:latin typeface="宋体" panose="02010600030101010101" pitchFamily="2" charset="-122"/>
                <a:cs typeface="Times New Roman" panose="02020603050405020304" pitchFamily="18" charset="0"/>
              </a:rPr>
              <a:t>例如：</a:t>
            </a:r>
            <a:r>
              <a:rPr lang="zh-CN" altLang="en-US" sz="2400" b="1" dirty="0">
                <a:solidFill>
                  <a:srgbClr val="008000"/>
                </a:solidFill>
                <a:latin typeface="宋体" panose="02010600030101010101" pitchFamily="2" charset="-122"/>
              </a:rPr>
              <a:t>（</a:t>
            </a:r>
            <a:r>
              <a:rPr lang="en-US" altLang="zh-CN" sz="2400" b="1" dirty="0">
                <a:solidFill>
                  <a:srgbClr val="008000"/>
                </a:solidFill>
                <a:latin typeface="宋体" panose="02010600030101010101" pitchFamily="2" charset="-122"/>
              </a:rPr>
              <a:t>10110.101</a:t>
            </a:r>
            <a:r>
              <a:rPr lang="zh-CN" altLang="en-US" sz="2400" b="1" dirty="0">
                <a:solidFill>
                  <a:srgbClr val="008000"/>
                </a:solidFill>
                <a:latin typeface="宋体" panose="02010600030101010101" pitchFamily="2" charset="-122"/>
              </a:rPr>
              <a:t>）</a:t>
            </a:r>
            <a:r>
              <a:rPr lang="en-US" altLang="zh-CN" sz="2400" b="1" baseline="-25000">
                <a:solidFill>
                  <a:srgbClr val="008000"/>
                </a:solidFill>
                <a:latin typeface="宋体" panose="02010600030101010101" pitchFamily="2" charset="-122"/>
              </a:rPr>
              <a:t>2</a:t>
            </a:r>
            <a:r>
              <a:rPr lang="en-US" altLang="zh-CN" sz="2400" b="1" dirty="0">
                <a:solidFill>
                  <a:srgbClr val="008000"/>
                </a:solidFill>
                <a:latin typeface="宋体" panose="02010600030101010101" pitchFamily="2" charset="-122"/>
              </a:rPr>
              <a:t> =</a:t>
            </a:r>
            <a:r>
              <a:rPr lang="zh-CN" altLang="en-US" sz="2400" b="1" dirty="0">
                <a:solidFill>
                  <a:srgbClr val="008000"/>
                </a:solidFill>
                <a:latin typeface="宋体" panose="02010600030101010101" pitchFamily="2" charset="-122"/>
              </a:rPr>
              <a:t>（？）</a:t>
            </a:r>
            <a:r>
              <a:rPr lang="en-US" altLang="zh-CN" sz="2400" b="1" baseline="-25000">
                <a:solidFill>
                  <a:srgbClr val="008000"/>
                </a:solidFill>
                <a:latin typeface="宋体" panose="02010600030101010101" pitchFamily="2" charset="-122"/>
              </a:rPr>
              <a:t>10</a:t>
            </a:r>
            <a:r>
              <a:rPr lang="en-US" altLang="zh-CN" sz="2400" b="1">
                <a:solidFill>
                  <a:srgbClr val="008000"/>
                </a:solidFill>
                <a:latin typeface="宋体" panose="02010600030101010101" pitchFamily="2" charset="-122"/>
                <a:cs typeface="Times New Roman" panose="02020603050405020304" pitchFamily="18" charset="0"/>
              </a:rPr>
              <a:t>  </a:t>
            </a:r>
            <a:endParaRPr lang="en-US" altLang="zh-CN">
              <a:solidFill>
                <a:srgbClr val="008000"/>
              </a:solidFill>
              <a:latin typeface="Arial" panose="020B0604020202020204" pitchFamily="34" charset="0"/>
            </a:endParaRPr>
          </a:p>
        </p:txBody>
      </p:sp>
      <p:sp>
        <p:nvSpPr>
          <p:cNvPr id="321548" name="文本框 321547"/>
          <p:cNvSpPr txBox="1"/>
          <p:nvPr/>
        </p:nvSpPr>
        <p:spPr>
          <a:xfrm>
            <a:off x="692150" y="5176838"/>
            <a:ext cx="7010400" cy="1552575"/>
          </a:xfrm>
          <a:prstGeom prst="rect">
            <a:avLst/>
          </a:prstGeom>
          <a:noFill/>
          <a:ln w="9525">
            <a:noFill/>
          </a:ln>
        </p:spPr>
        <p:txBody>
          <a:bodyPr>
            <a:spAutoFit/>
          </a:bodyPr>
          <a:lstStyle/>
          <a:p>
            <a:pPr algn="just">
              <a:spcBef>
                <a:spcPct val="50000"/>
              </a:spcBef>
            </a:pPr>
            <a:r>
              <a:rPr lang="en-US" altLang="zh-CN" sz="2400" dirty="0">
                <a:latin typeface="宋体" panose="02010600030101010101" pitchFamily="2" charset="-122"/>
                <a:cs typeface="Times New Roman" panose="02020603050405020304" pitchFamily="18" charset="0"/>
              </a:rPr>
              <a:t>  </a:t>
            </a:r>
            <a:r>
              <a:rPr lang="en-US" altLang="zh-CN" sz="2400" b="1">
                <a:solidFill>
                  <a:srgbClr val="0000FF"/>
                </a:solidFill>
                <a:latin typeface="宋体" panose="02010600030101010101" pitchFamily="2" charset="-122"/>
                <a:cs typeface="Times New Roman" panose="02020603050405020304" pitchFamily="18" charset="0"/>
              </a:rPr>
              <a:t>(10110.101)</a:t>
            </a:r>
            <a:r>
              <a:rPr lang="en-US" altLang="zh-CN" sz="2400" b="1" baseline="-30000">
                <a:solidFill>
                  <a:srgbClr val="0000FF"/>
                </a:solidFill>
                <a:latin typeface="宋体" panose="02010600030101010101" pitchFamily="2" charset="-122"/>
                <a:cs typeface="Times New Roman" panose="02020603050405020304" pitchFamily="18" charset="0"/>
              </a:rPr>
              <a:t>2</a:t>
            </a:r>
            <a:r>
              <a:rPr lang="en-US" altLang="zh-CN" sz="2400" b="1">
                <a:solidFill>
                  <a:srgbClr val="0000FF"/>
                </a:solidFill>
                <a:latin typeface="宋体" panose="02010600030101010101" pitchFamily="2" charset="-122"/>
                <a:cs typeface="Times New Roman" panose="02020603050405020304" pitchFamily="18" charset="0"/>
              </a:rPr>
              <a:t>= 1×2</a:t>
            </a:r>
            <a:r>
              <a:rPr lang="en-US" altLang="zh-CN" sz="2400" b="1" baseline="30000">
                <a:solidFill>
                  <a:srgbClr val="0000FF"/>
                </a:solidFill>
                <a:latin typeface="宋体" panose="02010600030101010101" pitchFamily="2" charset="-122"/>
                <a:cs typeface="Times New Roman" panose="02020603050405020304" pitchFamily="18" charset="0"/>
              </a:rPr>
              <a:t>4</a:t>
            </a:r>
            <a:r>
              <a:rPr lang="en-US" altLang="zh-CN" sz="2400" b="1">
                <a:solidFill>
                  <a:srgbClr val="0000FF"/>
                </a:solidFill>
                <a:latin typeface="宋体" panose="02010600030101010101" pitchFamily="2" charset="-122"/>
                <a:cs typeface="Times New Roman" panose="02020603050405020304" pitchFamily="18" charset="0"/>
              </a:rPr>
              <a:t>+1×2</a:t>
            </a:r>
            <a:r>
              <a:rPr lang="en-US" altLang="zh-CN" sz="2400" b="1" baseline="30000">
                <a:solidFill>
                  <a:srgbClr val="0000FF"/>
                </a:solidFill>
                <a:latin typeface="宋体" panose="02010600030101010101" pitchFamily="2" charset="-122"/>
                <a:cs typeface="Times New Roman" panose="02020603050405020304" pitchFamily="18" charset="0"/>
              </a:rPr>
              <a:t>2</a:t>
            </a:r>
            <a:r>
              <a:rPr lang="en-US" altLang="zh-CN" sz="2400" b="1">
                <a:solidFill>
                  <a:srgbClr val="0000FF"/>
                </a:solidFill>
                <a:latin typeface="宋体" panose="02010600030101010101" pitchFamily="2" charset="-122"/>
                <a:cs typeface="Times New Roman" panose="02020603050405020304" pitchFamily="18" charset="0"/>
              </a:rPr>
              <a:t>+1×2</a:t>
            </a:r>
            <a:r>
              <a:rPr lang="en-US" altLang="zh-CN" sz="2400" b="1" baseline="30000">
                <a:solidFill>
                  <a:srgbClr val="0000FF"/>
                </a:solidFill>
                <a:latin typeface="宋体" panose="02010600030101010101" pitchFamily="2" charset="-122"/>
                <a:cs typeface="Times New Roman" panose="02020603050405020304" pitchFamily="18" charset="0"/>
              </a:rPr>
              <a:t>1</a:t>
            </a:r>
            <a:r>
              <a:rPr lang="en-US" altLang="zh-CN" sz="2400" b="1">
                <a:solidFill>
                  <a:srgbClr val="0000FF"/>
                </a:solidFill>
                <a:latin typeface="宋体" panose="02010600030101010101" pitchFamily="2" charset="-122"/>
                <a:cs typeface="Times New Roman" panose="02020603050405020304" pitchFamily="18" charset="0"/>
              </a:rPr>
              <a:t>+1×2</a:t>
            </a:r>
            <a:r>
              <a:rPr lang="en-US" altLang="zh-CN" sz="2400" b="1" baseline="30000">
                <a:solidFill>
                  <a:srgbClr val="0000FF"/>
                </a:solidFill>
                <a:latin typeface="宋体" panose="02010600030101010101" pitchFamily="2" charset="-122"/>
                <a:cs typeface="Times New Roman" panose="02020603050405020304" pitchFamily="18" charset="0"/>
              </a:rPr>
              <a:t>-1</a:t>
            </a:r>
            <a:r>
              <a:rPr lang="en-US" altLang="zh-CN" sz="2400" b="1">
                <a:solidFill>
                  <a:srgbClr val="0000FF"/>
                </a:solidFill>
                <a:latin typeface="宋体" panose="02010600030101010101" pitchFamily="2" charset="-122"/>
                <a:cs typeface="Times New Roman" panose="02020603050405020304" pitchFamily="18" charset="0"/>
              </a:rPr>
              <a:t>+1×2</a:t>
            </a:r>
            <a:r>
              <a:rPr lang="en-US" altLang="zh-CN" sz="2400" b="1" baseline="30000">
                <a:solidFill>
                  <a:srgbClr val="0000FF"/>
                </a:solidFill>
                <a:latin typeface="宋体" panose="02010600030101010101" pitchFamily="2" charset="-122"/>
                <a:cs typeface="Times New Roman" panose="02020603050405020304" pitchFamily="18" charset="0"/>
              </a:rPr>
              <a:t>-3</a:t>
            </a:r>
            <a:r>
              <a:rPr lang="en-US" altLang="zh-CN" sz="2400" b="1">
                <a:solidFill>
                  <a:srgbClr val="0000FF"/>
                </a:solidFill>
                <a:latin typeface="宋体" panose="02010600030101010101" pitchFamily="2" charset="-122"/>
                <a:cs typeface="Times New Roman" panose="02020603050405020304" pitchFamily="18" charset="0"/>
              </a:rPr>
              <a:t> </a:t>
            </a:r>
            <a:endParaRPr lang="en-US" altLang="zh-CN" sz="2400" b="1">
              <a:solidFill>
                <a:srgbClr val="0000FF"/>
              </a:solidFill>
              <a:latin typeface="Times New Roman" panose="02020603050405020304" pitchFamily="18" charset="0"/>
            </a:endParaRPr>
          </a:p>
          <a:p>
            <a:pPr algn="just">
              <a:spcBef>
                <a:spcPct val="50000"/>
              </a:spcBef>
            </a:pPr>
            <a:r>
              <a:rPr lang="en-US" altLang="zh-CN" sz="2400" b="1">
                <a:solidFill>
                  <a:srgbClr val="0000FF"/>
                </a:solidFill>
                <a:latin typeface="宋体" panose="02010600030101010101" pitchFamily="2" charset="-122"/>
                <a:cs typeface="Times New Roman" panose="02020603050405020304" pitchFamily="18" charset="0"/>
              </a:rPr>
              <a:t>              = 16+4+2+0.5+0.125 </a:t>
            </a:r>
            <a:endParaRPr lang="en-US" altLang="zh-CN" sz="2400" b="1">
              <a:solidFill>
                <a:srgbClr val="0000FF"/>
              </a:solidFill>
              <a:latin typeface="Times New Roman" panose="02020603050405020304" pitchFamily="18" charset="0"/>
            </a:endParaRPr>
          </a:p>
          <a:p>
            <a:pPr algn="just">
              <a:spcBef>
                <a:spcPct val="50000"/>
              </a:spcBef>
            </a:pPr>
            <a:r>
              <a:rPr lang="en-US" altLang="zh-CN" sz="2400" b="1">
                <a:solidFill>
                  <a:srgbClr val="0000FF"/>
                </a:solidFill>
                <a:latin typeface="宋体" panose="02010600030101010101" pitchFamily="2" charset="-122"/>
                <a:cs typeface="Times New Roman" panose="02020603050405020304" pitchFamily="18" charset="0"/>
              </a:rPr>
              <a:t>              = (22.625)</a:t>
            </a:r>
            <a:r>
              <a:rPr lang="en-US" altLang="zh-CN" sz="2400" b="1" baseline="-30000">
                <a:solidFill>
                  <a:srgbClr val="0000FF"/>
                </a:solidFill>
                <a:latin typeface="宋体" panose="02010600030101010101" pitchFamily="2" charset="-122"/>
                <a:cs typeface="Times New Roman" panose="02020603050405020304" pitchFamily="18" charset="0"/>
              </a:rPr>
              <a:t>10</a:t>
            </a:r>
            <a:endParaRPr lang="en-US" altLang="zh-CN" b="1">
              <a:solidFill>
                <a:srgbClr val="0000FF"/>
              </a:solidFill>
              <a:latin typeface="Arial" panose="020B0604020202020204" pitchFamily="34" charset="0"/>
            </a:endParaRPr>
          </a:p>
        </p:txBody>
      </p:sp>
      <p:sp>
        <p:nvSpPr>
          <p:cNvPr id="321549" name="文本框 321548"/>
          <p:cNvSpPr txBox="1"/>
          <p:nvPr/>
        </p:nvSpPr>
        <p:spPr>
          <a:xfrm>
            <a:off x="463550" y="1147763"/>
            <a:ext cx="8153400" cy="1406525"/>
          </a:xfrm>
          <a:prstGeom prst="rect">
            <a:avLst/>
          </a:prstGeom>
          <a:noFill/>
          <a:ln w="9525">
            <a:noFill/>
          </a:ln>
        </p:spPr>
        <p:txBody>
          <a:bodyPr>
            <a:spAutoFit/>
          </a:bodyPr>
          <a:lstStyle/>
          <a:p>
            <a:pPr algn="just">
              <a:lnSpc>
                <a:spcPct val="120000"/>
              </a:lnSpc>
            </a:pPr>
            <a:r>
              <a:rPr lang="zh-CN" altLang="en-US" sz="2400" dirty="0">
                <a:latin typeface="Times New Roman" panose="02020603050405020304" pitchFamily="18" charset="0"/>
              </a:rPr>
              <a:t>　　</a:t>
            </a:r>
            <a:r>
              <a:rPr lang="zh-CN" altLang="en-US" sz="2400" b="1" dirty="0">
                <a:solidFill>
                  <a:srgbClr val="008000"/>
                </a:solidFill>
                <a:latin typeface="Times New Roman" panose="02020603050405020304" pitchFamily="18" charset="0"/>
              </a:rPr>
              <a:t>数制转换是指将一个数从一种进位制转换成另一种进位制。从实际应用出发，要求掌握二进制数与十进制数、八进制数和十六进制数之间的相互转换。 </a:t>
            </a:r>
            <a:endParaRPr lang="zh-CN" altLang="en-US" b="1" dirty="0">
              <a:solidFill>
                <a:srgbClr val="008000"/>
              </a:solidFill>
              <a:latin typeface="Arial" panose="020B0604020202020204" pitchFamily="34" charset="0"/>
            </a:endParaRPr>
          </a:p>
        </p:txBody>
      </p:sp>
      <p:pic>
        <p:nvPicPr>
          <p:cNvPr id="321550" name="图片 321549" descr="arrow34">
            <a:hlinkClick r:id="" action="ppaction://hlinkshowjump?jump=previousslide"/>
          </p:cNvPr>
          <p:cNvPicPr>
            <a:picLocks noChangeAspect="1"/>
          </p:cNvPicPr>
          <p:nvPr/>
        </p:nvPicPr>
        <p:blipFill>
          <a:blip r:embed="rId4"/>
          <a:stretch>
            <a:fillRect/>
          </a:stretch>
        </p:blipFill>
        <p:spPr>
          <a:xfrm>
            <a:off x="7569200" y="6310313"/>
            <a:ext cx="514350" cy="354012"/>
          </a:xfrm>
          <a:prstGeom prst="rect">
            <a:avLst/>
          </a:prstGeom>
          <a:noFill/>
          <a:ln w="9525">
            <a:noFill/>
          </a:ln>
        </p:spPr>
      </p:pic>
      <p:pic>
        <p:nvPicPr>
          <p:cNvPr id="321551" name="图片 321550" descr="arrow35">
            <a:hlinkClick r:id="" action="ppaction://hlinkshowjump?jump=nextslide"/>
          </p:cNvPr>
          <p:cNvPicPr>
            <a:picLocks noChangeAspect="1"/>
          </p:cNvPicPr>
          <p:nvPr/>
        </p:nvPicPr>
        <p:blipFill>
          <a:blip r:embed="rId5"/>
          <a:stretch>
            <a:fillRect/>
          </a:stretch>
        </p:blipFill>
        <p:spPr>
          <a:xfrm>
            <a:off x="8407400" y="6310313"/>
            <a:ext cx="514350" cy="3540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21543"/>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21549"/>
                                        </p:tgtEl>
                                        <p:attrNameLst>
                                          <p:attrName>style.visibility</p:attrName>
                                        </p:attrNameLst>
                                      </p:cBhvr>
                                      <p:to>
                                        <p:strVal val="visible"/>
                                      </p:to>
                                    </p:set>
                                    <p:animEffect transition="in" filter="blinds(horizontal)">
                                      <p:cBhvr>
                                        <p:cTn id="11" dur="500"/>
                                        <p:tgtEl>
                                          <p:spTgt spid="321549"/>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21545"/>
                                        </p:tgtEl>
                                        <p:attrNameLst>
                                          <p:attrName>style.visibility</p:attrName>
                                        </p:attrNameLst>
                                      </p:cBhvr>
                                      <p:to>
                                        <p:strVal val="visible"/>
                                      </p:to>
                                    </p:set>
                                    <p:animEffect transition="in" filter="blinds(horizontal)">
                                      <p:cBhvr>
                                        <p:cTn id="16" dur="500"/>
                                        <p:tgtEl>
                                          <p:spTgt spid="32154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21546"/>
                                        </p:tgtEl>
                                        <p:attrNameLst>
                                          <p:attrName>style.visibility</p:attrName>
                                        </p:attrNameLst>
                                      </p:cBhvr>
                                      <p:to>
                                        <p:strVal val="visible"/>
                                      </p:to>
                                    </p:set>
                                    <p:animEffect transition="in" filter="blinds(horizontal)">
                                      <p:cBhvr>
                                        <p:cTn id="21" dur="500"/>
                                        <p:tgtEl>
                                          <p:spTgt spid="32154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21544"/>
                                        </p:tgtEl>
                                        <p:attrNameLst>
                                          <p:attrName>style.visibility</p:attrName>
                                        </p:attrNameLst>
                                      </p:cBhvr>
                                      <p:to>
                                        <p:strVal val="visible"/>
                                      </p:to>
                                    </p:set>
                                    <p:animEffect transition="in" filter="blinds(horizontal)">
                                      <p:cBhvr>
                                        <p:cTn id="26" dur="500"/>
                                        <p:tgtEl>
                                          <p:spTgt spid="321544"/>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21547"/>
                                        </p:tgtEl>
                                        <p:attrNameLst>
                                          <p:attrName>style.visibility</p:attrName>
                                        </p:attrNameLst>
                                      </p:cBhvr>
                                      <p:to>
                                        <p:strVal val="visible"/>
                                      </p:to>
                                    </p:set>
                                    <p:animEffect transition="in" filter="blinds(horizontal)">
                                      <p:cBhvr>
                                        <p:cTn id="31" dur="500"/>
                                        <p:tgtEl>
                                          <p:spTgt spid="321547"/>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21548"/>
                                        </p:tgtEl>
                                        <p:attrNameLst>
                                          <p:attrName>style.visibility</p:attrName>
                                        </p:attrNameLst>
                                      </p:cBhvr>
                                      <p:to>
                                        <p:strVal val="visible"/>
                                      </p:to>
                                    </p:set>
                                    <p:animEffect transition="in" filter="blinds(horizontal)">
                                      <p:cBhvr>
                                        <p:cTn id="36" dur="500"/>
                                        <p:tgtEl>
                                          <p:spTgt spid="321548"/>
                                        </p:tgtEl>
                                      </p:cBhvr>
                                    </p:animEffect>
                                  </p:childTnLst>
                                  <p:subTnLst>
                                    <p:audio>
                                      <p:cMediaNode>
                                        <p:cTn display="0" masterRel="sameClick">
                                          <p:stCondLst>
                                            <p:cond evt="begin" delay="0">
                                              <p:tn val="34"/>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3" grpId="0"/>
      <p:bldP spid="321544" grpId="0"/>
      <p:bldP spid="321545" grpId="0"/>
      <p:bldP spid="321546" grpId="0"/>
      <p:bldP spid="321547" grpId="0"/>
      <p:bldP spid="321548" grpId="0"/>
      <p:bldP spid="32154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5" name="矩形 322564"/>
          <p:cNvSpPr/>
          <p:nvPr/>
        </p:nvSpPr>
        <p:spPr>
          <a:xfrm>
            <a:off x="6559550" y="6253163"/>
            <a:ext cx="1905000" cy="457200"/>
          </a:xfrm>
          <a:prstGeom prst="rect">
            <a:avLst/>
          </a:prstGeom>
          <a:noFill/>
          <a:ln w="9525">
            <a:noFill/>
          </a:ln>
        </p:spPr>
        <p:txBody>
          <a:bodyPr lIns="92075" tIns="46037" rIns="92075" bIns="46037" anchor="ctr"/>
          <a:lstStyle/>
          <a:p>
            <a:pPr algn="r"/>
            <a:fld id="{9A0DB2DC-4C9A-4742-B13C-FB6460FD3503}" type="slidenum">
              <a:rPr lang="zh-CN" altLang="en-US" sz="1400" dirty="0">
                <a:latin typeface="Times New Roman" panose="02020603050405020304" pitchFamily="18" charset="0"/>
              </a:rPr>
              <a:t>24</a:t>
            </a:fld>
            <a:r>
              <a:rPr lang="en-US" altLang="zh-CN" sz="1400" dirty="0">
                <a:latin typeface="Times New Roman" panose="02020603050405020304" pitchFamily="18" charset="0"/>
              </a:rPr>
              <a:t> </a:t>
            </a:r>
          </a:p>
        </p:txBody>
      </p:sp>
      <p:sp>
        <p:nvSpPr>
          <p:cNvPr id="322567" name="文本框 322566"/>
          <p:cNvSpPr txBox="1"/>
          <p:nvPr/>
        </p:nvSpPr>
        <p:spPr>
          <a:xfrm>
            <a:off x="1149350" y="1376363"/>
            <a:ext cx="5486400" cy="457200"/>
          </a:xfrm>
          <a:prstGeom prst="rect">
            <a:avLst/>
          </a:prstGeom>
          <a:noFill/>
          <a:ln w="9525">
            <a:noFill/>
          </a:ln>
        </p:spPr>
        <p:txBody>
          <a:bodyPr>
            <a:spAutoFit/>
          </a:bodyPr>
          <a:lstStyle/>
          <a:p>
            <a:pPr algn="just">
              <a:spcBef>
                <a:spcPct val="50000"/>
              </a:spcBef>
            </a:pPr>
            <a:r>
              <a:rPr lang="zh-CN" altLang="en-US" sz="2400" b="1" dirty="0">
                <a:solidFill>
                  <a:srgbClr val="FF3300"/>
                </a:solidFill>
                <a:latin typeface="宋体" panose="02010600030101010101" pitchFamily="2" charset="-122"/>
                <a:cs typeface="Times New Roman" panose="02020603050405020304" pitchFamily="18" charset="0"/>
              </a:rPr>
              <a:t>方法：基数乘除法</a:t>
            </a:r>
            <a:endParaRPr lang="zh-CN" altLang="en-US" dirty="0">
              <a:solidFill>
                <a:srgbClr val="FF3300"/>
              </a:solidFill>
              <a:latin typeface="Arial" panose="020B0604020202020204" pitchFamily="34" charset="0"/>
            </a:endParaRPr>
          </a:p>
        </p:txBody>
      </p:sp>
      <p:sp>
        <p:nvSpPr>
          <p:cNvPr id="322568" name="文本框 322567"/>
          <p:cNvSpPr txBox="1"/>
          <p:nvPr/>
        </p:nvSpPr>
        <p:spPr>
          <a:xfrm>
            <a:off x="539750" y="1773238"/>
            <a:ext cx="8077200" cy="2209800"/>
          </a:xfrm>
          <a:prstGeom prst="rect">
            <a:avLst/>
          </a:prstGeom>
          <a:noFill/>
          <a:ln w="9525">
            <a:noFill/>
          </a:ln>
        </p:spPr>
        <p:txBody>
          <a:bodyPr>
            <a:spAutoFit/>
          </a:bodyPr>
          <a:lstStyle/>
          <a:p>
            <a:pPr algn="just">
              <a:lnSpc>
                <a:spcPct val="120000"/>
              </a:lnSpc>
              <a:spcBef>
                <a:spcPct val="50000"/>
              </a:spcBef>
            </a:pPr>
            <a:r>
              <a:rPr lang="zh-CN" altLang="en-US" sz="2400" b="1" dirty="0">
                <a:latin typeface="宋体" panose="02010600030101010101" pitchFamily="2" charset="-122"/>
                <a:cs typeface="Times New Roman" panose="02020603050405020304" pitchFamily="18" charset="0"/>
              </a:rPr>
              <a:t>　　</a:t>
            </a:r>
            <a:r>
              <a:rPr lang="zh-CN" altLang="en-US" sz="2400" b="1" dirty="0">
                <a:solidFill>
                  <a:srgbClr val="0000FF"/>
                </a:solidFill>
                <a:latin typeface="宋体" panose="02010600030101010101" pitchFamily="2" charset="-122"/>
                <a:cs typeface="Times New Roman" panose="02020603050405020304" pitchFamily="18" charset="0"/>
              </a:rPr>
              <a:t>十进制数转换成二进制数时，应对整数和小数分别进行处理。 </a:t>
            </a:r>
            <a:endParaRPr lang="zh-CN" altLang="en-US" sz="2400" b="1" dirty="0">
              <a:solidFill>
                <a:srgbClr val="0000FF"/>
              </a:solidFill>
              <a:latin typeface="Times New Roman" panose="02020603050405020304" pitchFamily="18" charset="0"/>
            </a:endParaRPr>
          </a:p>
          <a:p>
            <a:pPr algn="just">
              <a:lnSpc>
                <a:spcPct val="120000"/>
              </a:lnSpc>
              <a:spcBef>
                <a:spcPct val="50000"/>
              </a:spcBef>
            </a:pPr>
            <a:r>
              <a:rPr lang="zh-CN" altLang="en-US" sz="2400" b="1" dirty="0">
                <a:solidFill>
                  <a:schemeClr val="hlink"/>
                </a:solidFill>
                <a:latin typeface="宋体" panose="02010600030101010101" pitchFamily="2" charset="-122"/>
                <a:cs typeface="Times New Roman" panose="02020603050405020304" pitchFamily="18" charset="0"/>
              </a:rPr>
              <a:t>    </a:t>
            </a:r>
            <a:r>
              <a:rPr lang="zh-CN" altLang="en-US" sz="2400" b="1" dirty="0">
                <a:solidFill>
                  <a:srgbClr val="FF3300"/>
                </a:solidFill>
                <a:latin typeface="宋体" panose="02010600030101010101" pitchFamily="2" charset="-122"/>
                <a:cs typeface="Times New Roman" panose="02020603050405020304" pitchFamily="18" charset="0"/>
              </a:rPr>
              <a:t>整数转换</a:t>
            </a:r>
            <a:r>
              <a:rPr lang="en-US" altLang="zh-CN" sz="2400" b="1">
                <a:solidFill>
                  <a:srgbClr val="FF3300"/>
                </a:solidFill>
                <a:latin typeface="Times New Roman" panose="02020603050405020304" pitchFamily="18" charset="0"/>
              </a:rPr>
              <a:t>——</a:t>
            </a:r>
            <a:r>
              <a:rPr lang="zh-CN" altLang="en-US" sz="2400" b="1" dirty="0">
                <a:solidFill>
                  <a:srgbClr val="008000"/>
                </a:solidFill>
                <a:latin typeface="宋体" panose="02010600030101010101" pitchFamily="2" charset="-122"/>
                <a:cs typeface="Times New Roman" panose="02020603050405020304" pitchFamily="18" charset="0"/>
              </a:rPr>
              <a:t>采用“除</a:t>
            </a:r>
            <a:r>
              <a:rPr lang="en-US" altLang="zh-CN" sz="2400" b="1" dirty="0">
                <a:solidFill>
                  <a:srgbClr val="008000"/>
                </a:solidFill>
                <a:latin typeface="宋体" panose="02010600030101010101" pitchFamily="2" charset="-122"/>
                <a:cs typeface="Times New Roman" panose="02020603050405020304" pitchFamily="18" charset="0"/>
              </a:rPr>
              <a:t>2</a:t>
            </a:r>
            <a:r>
              <a:rPr lang="zh-CN" altLang="en-US" sz="2400" b="1" dirty="0">
                <a:solidFill>
                  <a:srgbClr val="008000"/>
                </a:solidFill>
                <a:latin typeface="宋体" panose="02010600030101010101" pitchFamily="2" charset="-122"/>
                <a:cs typeface="Times New Roman" panose="02020603050405020304" pitchFamily="18" charset="0"/>
              </a:rPr>
              <a:t>取余”的方法</a:t>
            </a:r>
            <a:r>
              <a:rPr lang="zh-CN" altLang="en-US" sz="2400" b="1" dirty="0">
                <a:solidFill>
                  <a:srgbClr val="008000"/>
                </a:solidFill>
                <a:latin typeface="宋体" panose="02010600030101010101" pitchFamily="2" charset="-122"/>
              </a:rPr>
              <a:t>；</a:t>
            </a:r>
            <a:r>
              <a:rPr lang="zh-CN" altLang="en-US" sz="2400" b="1" dirty="0">
                <a:solidFill>
                  <a:srgbClr val="FF3300"/>
                </a:solidFill>
                <a:latin typeface="宋体" panose="02010600030101010101" pitchFamily="2" charset="-122"/>
              </a:rPr>
              <a:t> </a:t>
            </a:r>
            <a:endParaRPr lang="zh-CN" altLang="en-US" sz="2400" b="1" dirty="0">
              <a:solidFill>
                <a:srgbClr val="FF3300"/>
              </a:solidFill>
              <a:latin typeface="Times New Roman" panose="02020603050405020304" pitchFamily="18" charset="0"/>
            </a:endParaRPr>
          </a:p>
          <a:p>
            <a:pPr algn="just">
              <a:lnSpc>
                <a:spcPct val="120000"/>
              </a:lnSpc>
              <a:spcBef>
                <a:spcPct val="50000"/>
              </a:spcBef>
            </a:pPr>
            <a:r>
              <a:rPr lang="zh-CN" altLang="en-US" sz="2400" b="1" dirty="0">
                <a:solidFill>
                  <a:srgbClr val="FF3300"/>
                </a:solidFill>
                <a:latin typeface="宋体" panose="02010600030101010101" pitchFamily="2" charset="-122"/>
                <a:cs typeface="Times New Roman" panose="02020603050405020304" pitchFamily="18" charset="0"/>
              </a:rPr>
              <a:t>    小数转换</a:t>
            </a:r>
            <a:r>
              <a:rPr lang="en-US" altLang="zh-CN" sz="2400" b="1">
                <a:solidFill>
                  <a:srgbClr val="FF3300"/>
                </a:solidFill>
                <a:latin typeface="Times New Roman" panose="02020603050405020304" pitchFamily="18" charset="0"/>
              </a:rPr>
              <a:t>——</a:t>
            </a:r>
            <a:r>
              <a:rPr lang="zh-CN" altLang="en-US" sz="2400" b="1" dirty="0">
                <a:solidFill>
                  <a:srgbClr val="008000"/>
                </a:solidFill>
                <a:latin typeface="宋体" panose="02010600030101010101" pitchFamily="2" charset="-122"/>
                <a:cs typeface="Times New Roman" panose="02020603050405020304" pitchFamily="18" charset="0"/>
              </a:rPr>
              <a:t>采用“乘</a:t>
            </a:r>
            <a:r>
              <a:rPr lang="en-US" altLang="zh-CN" sz="2400" b="1" dirty="0">
                <a:solidFill>
                  <a:srgbClr val="008000"/>
                </a:solidFill>
                <a:latin typeface="宋体" panose="02010600030101010101" pitchFamily="2" charset="-122"/>
                <a:cs typeface="Times New Roman" panose="02020603050405020304" pitchFamily="18" charset="0"/>
              </a:rPr>
              <a:t>2</a:t>
            </a:r>
            <a:r>
              <a:rPr lang="zh-CN" altLang="en-US" sz="2400" b="1" dirty="0">
                <a:solidFill>
                  <a:srgbClr val="008000"/>
                </a:solidFill>
                <a:latin typeface="宋体" panose="02010600030101010101" pitchFamily="2" charset="-122"/>
                <a:cs typeface="Times New Roman" panose="02020603050405020304" pitchFamily="18" charset="0"/>
              </a:rPr>
              <a:t>取整”的方法。</a:t>
            </a:r>
            <a:r>
              <a:rPr lang="zh-CN" altLang="en-US" sz="2400" b="1" dirty="0">
                <a:solidFill>
                  <a:srgbClr val="FF3300"/>
                </a:solidFill>
                <a:latin typeface="宋体" panose="02010600030101010101" pitchFamily="2" charset="-122"/>
                <a:cs typeface="Times New Roman" panose="02020603050405020304" pitchFamily="18" charset="0"/>
              </a:rPr>
              <a:t> </a:t>
            </a:r>
            <a:endParaRPr lang="zh-CN" altLang="en-US" b="1" dirty="0">
              <a:solidFill>
                <a:srgbClr val="FF3300"/>
              </a:solidFill>
              <a:latin typeface="Arial" panose="020B0604020202020204" pitchFamily="34" charset="0"/>
            </a:endParaRPr>
          </a:p>
        </p:txBody>
      </p:sp>
      <p:sp>
        <p:nvSpPr>
          <p:cNvPr id="322569" name="文本框 322568"/>
          <p:cNvSpPr txBox="1"/>
          <p:nvPr/>
        </p:nvSpPr>
        <p:spPr>
          <a:xfrm>
            <a:off x="539750" y="3967163"/>
            <a:ext cx="8077200" cy="2389187"/>
          </a:xfrm>
          <a:prstGeom prst="rect">
            <a:avLst/>
          </a:prstGeom>
          <a:noFill/>
          <a:ln w="9525">
            <a:noFill/>
          </a:ln>
        </p:spPr>
        <p:txBody>
          <a:bodyPr>
            <a:spAutoFit/>
          </a:bodyPr>
          <a:lstStyle/>
          <a:p>
            <a:pPr algn="just">
              <a:lnSpc>
                <a:spcPct val="120000"/>
              </a:lnSpc>
              <a:spcBef>
                <a:spcPct val="50000"/>
              </a:spcBef>
            </a:pPr>
            <a:r>
              <a:rPr lang="en-US" altLang="zh-CN" sz="2300" b="1" dirty="0">
                <a:solidFill>
                  <a:srgbClr val="FF3300"/>
                </a:solidFill>
                <a:latin typeface="宋体" panose="02010600030101010101" pitchFamily="2" charset="-122"/>
                <a:cs typeface="Times New Roman" panose="02020603050405020304" pitchFamily="18" charset="0"/>
              </a:rPr>
              <a:t>(1) </a:t>
            </a:r>
            <a:r>
              <a:rPr lang="zh-CN" altLang="en-US" sz="2300" b="1" dirty="0">
                <a:solidFill>
                  <a:srgbClr val="FF3300"/>
                </a:solidFill>
                <a:latin typeface="宋体" panose="02010600030101010101" pitchFamily="2" charset="-122"/>
                <a:cs typeface="Times New Roman" panose="02020603050405020304" pitchFamily="18" charset="0"/>
              </a:rPr>
              <a:t>整数转换 </a:t>
            </a:r>
            <a:endParaRPr lang="zh-CN" altLang="en-US" sz="2400" b="1" dirty="0">
              <a:solidFill>
                <a:srgbClr val="FF3300"/>
              </a:solidFill>
              <a:latin typeface="Times New Roman" panose="02020603050405020304" pitchFamily="18" charset="0"/>
            </a:endParaRPr>
          </a:p>
          <a:p>
            <a:pPr algn="just">
              <a:lnSpc>
                <a:spcPct val="120000"/>
              </a:lnSpc>
              <a:spcBef>
                <a:spcPct val="50000"/>
              </a:spcBef>
            </a:pPr>
            <a:r>
              <a:rPr lang="zh-CN" altLang="en-US" sz="2300" b="1" dirty="0">
                <a:solidFill>
                  <a:srgbClr val="FF3300"/>
                </a:solidFill>
                <a:latin typeface="宋体" panose="02010600030101010101" pitchFamily="2" charset="-122"/>
                <a:cs typeface="Times New Roman" panose="02020603050405020304" pitchFamily="18" charset="0"/>
              </a:rPr>
              <a:t>    </a:t>
            </a:r>
            <a:r>
              <a:rPr lang="zh-CN" altLang="en-US" sz="2300" b="1" dirty="0">
                <a:solidFill>
                  <a:srgbClr val="008000"/>
                </a:solidFill>
                <a:latin typeface="宋体" panose="02010600030101010101" pitchFamily="2" charset="-122"/>
                <a:cs typeface="Times New Roman" panose="02020603050405020304" pitchFamily="18" charset="0"/>
              </a:rPr>
              <a:t>“除</a:t>
            </a:r>
            <a:r>
              <a:rPr lang="en-US" altLang="zh-CN" sz="2300" b="1" dirty="0">
                <a:solidFill>
                  <a:srgbClr val="008000"/>
                </a:solidFill>
                <a:latin typeface="宋体" panose="02010600030101010101" pitchFamily="2" charset="-122"/>
                <a:cs typeface="Times New Roman" panose="02020603050405020304" pitchFamily="18" charset="0"/>
              </a:rPr>
              <a:t>2</a:t>
            </a:r>
            <a:r>
              <a:rPr lang="zh-CN" altLang="en-US" sz="2300" b="1" dirty="0">
                <a:solidFill>
                  <a:srgbClr val="008000"/>
                </a:solidFill>
                <a:latin typeface="宋体" panose="02010600030101010101" pitchFamily="2" charset="-122"/>
                <a:cs typeface="Times New Roman" panose="02020603050405020304" pitchFamily="18" charset="0"/>
              </a:rPr>
              <a:t>取余”法</a:t>
            </a:r>
            <a:r>
              <a:rPr lang="zh-CN" altLang="en-US" sz="2300" b="1" dirty="0">
                <a:solidFill>
                  <a:srgbClr val="008000"/>
                </a:solidFill>
                <a:latin typeface="宋体" panose="02010600030101010101" pitchFamily="2" charset="-122"/>
              </a:rPr>
              <a:t>：</a:t>
            </a:r>
            <a:r>
              <a:rPr lang="zh-CN" altLang="en-US" sz="2300" b="1" dirty="0">
                <a:solidFill>
                  <a:srgbClr val="0000FF"/>
                </a:solidFill>
                <a:latin typeface="宋体" panose="02010600030101010101" pitchFamily="2" charset="-122"/>
                <a:cs typeface="Times New Roman" panose="02020603050405020304" pitchFamily="18" charset="0"/>
              </a:rPr>
              <a:t>将十进制整数</a:t>
            </a:r>
            <a:r>
              <a:rPr lang="en-US" altLang="zh-CN" sz="2300" b="1" dirty="0">
                <a:solidFill>
                  <a:srgbClr val="0000FF"/>
                </a:solidFill>
                <a:latin typeface="宋体" panose="02010600030101010101" pitchFamily="2" charset="-122"/>
                <a:cs typeface="Times New Roman" panose="02020603050405020304" pitchFamily="18" charset="0"/>
              </a:rPr>
              <a:t>N</a:t>
            </a:r>
            <a:r>
              <a:rPr lang="zh-CN" altLang="en-US" sz="2300" b="1" dirty="0">
                <a:solidFill>
                  <a:srgbClr val="0000FF"/>
                </a:solidFill>
                <a:latin typeface="宋体" panose="02010600030101010101" pitchFamily="2" charset="-122"/>
                <a:cs typeface="Times New Roman" panose="02020603050405020304" pitchFamily="18" charset="0"/>
              </a:rPr>
              <a:t>除以</a:t>
            </a:r>
            <a:r>
              <a:rPr lang="en-US" altLang="zh-CN" sz="2300" b="1" dirty="0">
                <a:solidFill>
                  <a:srgbClr val="0000FF"/>
                </a:solidFill>
                <a:latin typeface="宋体" panose="02010600030101010101" pitchFamily="2" charset="-122"/>
                <a:cs typeface="Times New Roman" panose="02020603050405020304" pitchFamily="18" charset="0"/>
              </a:rPr>
              <a:t>2</a:t>
            </a:r>
            <a:r>
              <a:rPr lang="zh-CN" altLang="en-US" sz="2300" b="1" dirty="0">
                <a:solidFill>
                  <a:srgbClr val="0000FF"/>
                </a:solidFill>
                <a:latin typeface="宋体" panose="02010600030101010101" pitchFamily="2" charset="-122"/>
                <a:cs typeface="Times New Roman" panose="02020603050405020304" pitchFamily="18" charset="0"/>
              </a:rPr>
              <a:t>，取余数计为</a:t>
            </a:r>
            <a:r>
              <a:rPr lang="en-US" altLang="zh-CN" sz="2300" b="1">
                <a:solidFill>
                  <a:srgbClr val="0000FF"/>
                </a:solidFill>
                <a:latin typeface="宋体" panose="02010600030101010101" pitchFamily="2" charset="-122"/>
                <a:cs typeface="Times New Roman" panose="02020603050405020304" pitchFamily="18" charset="0"/>
              </a:rPr>
              <a:t>K</a:t>
            </a:r>
            <a:r>
              <a:rPr lang="en-US" altLang="zh-CN" sz="2300" b="1" baseline="-30000">
                <a:solidFill>
                  <a:srgbClr val="0000FF"/>
                </a:solidFill>
                <a:latin typeface="宋体" panose="02010600030101010101" pitchFamily="2" charset="-122"/>
                <a:cs typeface="Times New Roman" panose="02020603050405020304" pitchFamily="18" charset="0"/>
              </a:rPr>
              <a:t>0</a:t>
            </a:r>
            <a:r>
              <a:rPr lang="zh-CN" altLang="en-US" sz="2300" b="1" dirty="0">
                <a:solidFill>
                  <a:srgbClr val="0000FF"/>
                </a:solidFill>
                <a:latin typeface="宋体" panose="02010600030101010101" pitchFamily="2" charset="-122"/>
                <a:cs typeface="Times New Roman" panose="02020603050405020304" pitchFamily="18" charset="0"/>
              </a:rPr>
              <a:t>；再将所得商除以</a:t>
            </a:r>
            <a:r>
              <a:rPr lang="en-US" altLang="zh-CN" sz="2300" b="1" dirty="0">
                <a:solidFill>
                  <a:srgbClr val="0000FF"/>
                </a:solidFill>
                <a:latin typeface="宋体" panose="02010600030101010101" pitchFamily="2" charset="-122"/>
                <a:cs typeface="Times New Roman" panose="02020603050405020304" pitchFamily="18" charset="0"/>
              </a:rPr>
              <a:t>2</a:t>
            </a:r>
            <a:r>
              <a:rPr lang="zh-CN" altLang="en-US" sz="2300" b="1" dirty="0">
                <a:solidFill>
                  <a:srgbClr val="0000FF"/>
                </a:solidFill>
                <a:latin typeface="宋体" panose="02010600030101010101" pitchFamily="2" charset="-122"/>
                <a:cs typeface="Times New Roman" panose="02020603050405020304" pitchFamily="18" charset="0"/>
              </a:rPr>
              <a:t>，取余数记为</a:t>
            </a:r>
            <a:r>
              <a:rPr lang="en-US" altLang="zh-CN" sz="2300" b="1">
                <a:solidFill>
                  <a:srgbClr val="0000FF"/>
                </a:solidFill>
                <a:latin typeface="宋体" panose="02010600030101010101" pitchFamily="2" charset="-122"/>
                <a:cs typeface="Times New Roman" panose="02020603050405020304" pitchFamily="18" charset="0"/>
              </a:rPr>
              <a:t>K</a:t>
            </a:r>
            <a:r>
              <a:rPr lang="en-US" altLang="zh-CN" sz="2300" b="1" baseline="-30000">
                <a:solidFill>
                  <a:srgbClr val="0000FF"/>
                </a:solidFill>
                <a:latin typeface="宋体" panose="02010600030101010101" pitchFamily="2" charset="-122"/>
                <a:cs typeface="Times New Roman" panose="02020603050405020304" pitchFamily="18" charset="0"/>
              </a:rPr>
              <a:t>1</a:t>
            </a:r>
            <a:r>
              <a:rPr lang="zh-CN" altLang="en-US" sz="2300" b="1" dirty="0">
                <a:solidFill>
                  <a:srgbClr val="0000FF"/>
                </a:solidFill>
                <a:latin typeface="宋体" panose="02010600030101010101" pitchFamily="2" charset="-122"/>
                <a:cs typeface="Times New Roman" panose="02020603050405020304" pitchFamily="18" charset="0"/>
              </a:rPr>
              <a:t>；</a:t>
            </a:r>
            <a:r>
              <a:rPr lang="en-US" altLang="zh-CN" sz="2300" b="1">
                <a:solidFill>
                  <a:srgbClr val="0000FF"/>
                </a:solidFill>
                <a:latin typeface="Times New Roman" panose="02020603050405020304" pitchFamily="18" charset="0"/>
                <a:ea typeface="Times New Roman" panose="02020603050405020304" pitchFamily="18" charset="0"/>
              </a:rPr>
              <a:t>……</a:t>
            </a:r>
            <a:r>
              <a:rPr lang="zh-CN" altLang="en-US" sz="2300" b="1" dirty="0">
                <a:solidFill>
                  <a:srgbClr val="0000FF"/>
                </a:solidFill>
                <a:latin typeface="宋体" panose="02010600030101010101" pitchFamily="2" charset="-122"/>
                <a:cs typeface="Times New Roman" panose="02020603050405020304" pitchFamily="18" charset="0"/>
              </a:rPr>
              <a:t>。依此类推，直至商为</a:t>
            </a:r>
            <a:r>
              <a:rPr lang="en-US" altLang="zh-CN" sz="2300" b="1" dirty="0">
                <a:solidFill>
                  <a:srgbClr val="0000FF"/>
                </a:solidFill>
                <a:latin typeface="宋体" panose="02010600030101010101" pitchFamily="2" charset="-122"/>
                <a:cs typeface="Times New Roman" panose="02020603050405020304" pitchFamily="18" charset="0"/>
              </a:rPr>
              <a:t>0</a:t>
            </a:r>
            <a:r>
              <a:rPr lang="zh-CN" altLang="en-US" sz="2300" b="1" dirty="0">
                <a:solidFill>
                  <a:srgbClr val="0000FF"/>
                </a:solidFill>
                <a:latin typeface="宋体" panose="02010600030101010101" pitchFamily="2" charset="-122"/>
                <a:cs typeface="Times New Roman" panose="02020603050405020304" pitchFamily="18" charset="0"/>
              </a:rPr>
              <a:t>，取余数计为</a:t>
            </a:r>
            <a:r>
              <a:rPr lang="en-US" altLang="zh-CN" sz="2300" b="1">
                <a:solidFill>
                  <a:srgbClr val="0000FF"/>
                </a:solidFill>
                <a:latin typeface="宋体" panose="02010600030101010101" pitchFamily="2" charset="-122"/>
                <a:cs typeface="Times New Roman" panose="02020603050405020304" pitchFamily="18" charset="0"/>
              </a:rPr>
              <a:t>K</a:t>
            </a:r>
            <a:r>
              <a:rPr lang="en-US" altLang="zh-CN" sz="2300" b="1" baseline="-30000">
                <a:solidFill>
                  <a:srgbClr val="0000FF"/>
                </a:solidFill>
                <a:latin typeface="宋体" panose="02010600030101010101" pitchFamily="2" charset="-122"/>
                <a:cs typeface="Times New Roman" panose="02020603050405020304" pitchFamily="18" charset="0"/>
              </a:rPr>
              <a:t>n-1</a:t>
            </a:r>
            <a:r>
              <a:rPr lang="zh-CN" altLang="en-US" sz="2300" b="1" dirty="0">
                <a:solidFill>
                  <a:srgbClr val="0000FF"/>
                </a:solidFill>
                <a:latin typeface="宋体" panose="02010600030101010101" pitchFamily="2" charset="-122"/>
                <a:cs typeface="Times New Roman" panose="02020603050405020304" pitchFamily="18" charset="0"/>
              </a:rPr>
              <a:t>为止。即可得到与</a:t>
            </a:r>
            <a:r>
              <a:rPr lang="en-US" altLang="zh-CN" sz="2300" b="1" dirty="0">
                <a:solidFill>
                  <a:srgbClr val="0000FF"/>
                </a:solidFill>
                <a:latin typeface="宋体" panose="02010600030101010101" pitchFamily="2" charset="-122"/>
                <a:cs typeface="Times New Roman" panose="02020603050405020304" pitchFamily="18" charset="0"/>
              </a:rPr>
              <a:t>N</a:t>
            </a:r>
            <a:r>
              <a:rPr lang="zh-CN" altLang="en-US" sz="2300" b="1" dirty="0">
                <a:solidFill>
                  <a:srgbClr val="0000FF"/>
                </a:solidFill>
                <a:latin typeface="宋体" panose="02010600030101010101" pitchFamily="2" charset="-122"/>
                <a:cs typeface="Times New Roman" panose="02020603050405020304" pitchFamily="18" charset="0"/>
              </a:rPr>
              <a:t>对应的</a:t>
            </a:r>
            <a:r>
              <a:rPr lang="en-US" altLang="zh-CN" sz="2300" b="1">
                <a:solidFill>
                  <a:srgbClr val="0000FF"/>
                </a:solidFill>
                <a:latin typeface="宋体" panose="02010600030101010101" pitchFamily="2" charset="-122"/>
                <a:cs typeface="Times New Roman" panose="02020603050405020304" pitchFamily="18" charset="0"/>
              </a:rPr>
              <a:t>n</a:t>
            </a:r>
            <a:r>
              <a:rPr lang="zh-CN" altLang="en-US" sz="2400" b="1" dirty="0">
                <a:solidFill>
                  <a:srgbClr val="0000FF"/>
                </a:solidFill>
                <a:latin typeface="宋体" panose="02010600030101010101" pitchFamily="2" charset="-122"/>
                <a:cs typeface="Times New Roman" panose="02020603050405020304" pitchFamily="18" charset="0"/>
              </a:rPr>
              <a:t>位二进制整</a:t>
            </a:r>
            <a:r>
              <a:rPr lang="zh-CN" altLang="en-US" sz="2300" b="1" dirty="0">
                <a:solidFill>
                  <a:srgbClr val="0000FF"/>
                </a:solidFill>
                <a:latin typeface="宋体" panose="02010600030101010101" pitchFamily="2" charset="-122"/>
                <a:cs typeface="Times New Roman" panose="02020603050405020304" pitchFamily="18" charset="0"/>
              </a:rPr>
              <a:t>数</a:t>
            </a:r>
            <a:r>
              <a:rPr lang="en-US" altLang="zh-CN" sz="2300" b="1">
                <a:solidFill>
                  <a:srgbClr val="0000FF"/>
                </a:solidFill>
                <a:latin typeface="宋体" panose="02010600030101010101" pitchFamily="2" charset="-122"/>
                <a:cs typeface="Times New Roman" panose="02020603050405020304" pitchFamily="18" charset="0"/>
              </a:rPr>
              <a:t>K</a:t>
            </a:r>
            <a:r>
              <a:rPr lang="en-US" altLang="zh-CN" sz="2300" b="1" baseline="-30000">
                <a:solidFill>
                  <a:srgbClr val="0000FF"/>
                </a:solidFill>
                <a:latin typeface="宋体" panose="02010600030101010101" pitchFamily="2" charset="-122"/>
                <a:cs typeface="Times New Roman" panose="02020603050405020304" pitchFamily="18" charset="0"/>
              </a:rPr>
              <a:t>n-1</a:t>
            </a:r>
            <a:r>
              <a:rPr lang="en-US" altLang="zh-CN" sz="2300" b="1">
                <a:solidFill>
                  <a:srgbClr val="0000FF"/>
                </a:solidFill>
                <a:latin typeface="Times New Roman" panose="02020603050405020304" pitchFamily="18" charset="0"/>
                <a:ea typeface="Times New Roman" panose="02020603050405020304" pitchFamily="18" charset="0"/>
              </a:rPr>
              <a:t>…</a:t>
            </a:r>
            <a:r>
              <a:rPr lang="en-US" altLang="zh-CN" sz="2300" b="1">
                <a:solidFill>
                  <a:srgbClr val="0000FF"/>
                </a:solidFill>
                <a:latin typeface="宋体" panose="02010600030101010101" pitchFamily="2" charset="-122"/>
                <a:cs typeface="Times New Roman" panose="02020603050405020304" pitchFamily="18" charset="0"/>
              </a:rPr>
              <a:t>K</a:t>
            </a:r>
            <a:r>
              <a:rPr lang="en-US" altLang="zh-CN" sz="2300" b="1" baseline="-30000">
                <a:solidFill>
                  <a:srgbClr val="0000FF"/>
                </a:solidFill>
                <a:latin typeface="宋体" panose="02010600030101010101" pitchFamily="2" charset="-122"/>
                <a:cs typeface="Times New Roman" panose="02020603050405020304" pitchFamily="18" charset="0"/>
              </a:rPr>
              <a:t>1</a:t>
            </a:r>
            <a:r>
              <a:rPr lang="en-US" altLang="zh-CN" sz="2300" b="1">
                <a:solidFill>
                  <a:srgbClr val="0000FF"/>
                </a:solidFill>
                <a:latin typeface="宋体" panose="02010600030101010101" pitchFamily="2" charset="-122"/>
                <a:cs typeface="Times New Roman" panose="02020603050405020304" pitchFamily="18" charset="0"/>
              </a:rPr>
              <a:t>K</a:t>
            </a:r>
            <a:r>
              <a:rPr lang="en-US" altLang="zh-CN" sz="2300" b="1" baseline="-30000">
                <a:solidFill>
                  <a:srgbClr val="0000FF"/>
                </a:solidFill>
                <a:latin typeface="宋体" panose="02010600030101010101" pitchFamily="2" charset="-122"/>
                <a:cs typeface="Times New Roman" panose="02020603050405020304" pitchFamily="18" charset="0"/>
              </a:rPr>
              <a:t>0</a:t>
            </a:r>
            <a:r>
              <a:rPr lang="zh-CN" altLang="en-US" sz="2300" b="1" dirty="0">
                <a:solidFill>
                  <a:srgbClr val="0000FF"/>
                </a:solidFill>
                <a:latin typeface="宋体" panose="02010600030101010101" pitchFamily="2" charset="-122"/>
                <a:cs typeface="Times New Roman" panose="02020603050405020304" pitchFamily="18" charset="0"/>
              </a:rPr>
              <a:t>。 </a:t>
            </a:r>
            <a:endParaRPr lang="zh-CN" altLang="en-US" b="1" dirty="0">
              <a:solidFill>
                <a:srgbClr val="0000FF"/>
              </a:solidFill>
              <a:latin typeface="Arial" panose="020B0604020202020204" pitchFamily="34" charset="0"/>
            </a:endParaRPr>
          </a:p>
        </p:txBody>
      </p:sp>
      <p:sp>
        <p:nvSpPr>
          <p:cNvPr id="322570" name="文本框 322569"/>
          <p:cNvSpPr txBox="1"/>
          <p:nvPr/>
        </p:nvSpPr>
        <p:spPr>
          <a:xfrm>
            <a:off x="611188" y="836613"/>
            <a:ext cx="4724400" cy="457200"/>
          </a:xfrm>
          <a:prstGeom prst="rect">
            <a:avLst/>
          </a:prstGeom>
          <a:noFill/>
          <a:ln w="9525">
            <a:noFill/>
          </a:ln>
        </p:spPr>
        <p:txBody>
          <a:bodyPr>
            <a:spAutoFit/>
          </a:bodyPr>
          <a:lstStyle/>
          <a:p>
            <a:pPr algn="just">
              <a:spcBef>
                <a:spcPct val="50000"/>
              </a:spcBef>
            </a:pPr>
            <a:r>
              <a:rPr lang="en-US" altLang="zh-CN" sz="2400" b="1" dirty="0">
                <a:solidFill>
                  <a:srgbClr val="008000"/>
                </a:solidFill>
                <a:latin typeface="Times New Roman" panose="02020603050405020304" pitchFamily="18" charset="0"/>
              </a:rPr>
              <a:t>2</a:t>
            </a:r>
            <a:r>
              <a:rPr lang="zh-CN" altLang="en-US" sz="2400" b="1" dirty="0">
                <a:solidFill>
                  <a:srgbClr val="008000"/>
                </a:solidFill>
                <a:latin typeface="Times New Roman" panose="02020603050405020304" pitchFamily="18" charset="0"/>
              </a:rPr>
              <a:t>．十进制数转换为二进制数 </a:t>
            </a:r>
            <a:endParaRPr lang="zh-CN" altLang="en-US" b="1" dirty="0">
              <a:solidFill>
                <a:srgbClr val="008000"/>
              </a:solidFill>
              <a:latin typeface="Arial" panose="020B0604020202020204" pitchFamily="34" charset="0"/>
            </a:endParaRPr>
          </a:p>
        </p:txBody>
      </p:sp>
      <p:pic>
        <p:nvPicPr>
          <p:cNvPr id="322571" name="图片 322570" descr="arrow34">
            <a:hlinkClick r:id="" action="ppaction://hlinkshowjump?jump=previousslide"/>
          </p:cNvPr>
          <p:cNvPicPr>
            <a:picLocks noChangeAspect="1"/>
          </p:cNvPicPr>
          <p:nvPr/>
        </p:nvPicPr>
        <p:blipFill>
          <a:blip r:embed="rId3"/>
          <a:stretch>
            <a:fillRect/>
          </a:stretch>
        </p:blipFill>
        <p:spPr>
          <a:xfrm>
            <a:off x="7569200" y="6310313"/>
            <a:ext cx="514350" cy="354012"/>
          </a:xfrm>
          <a:prstGeom prst="rect">
            <a:avLst/>
          </a:prstGeom>
          <a:noFill/>
          <a:ln w="9525">
            <a:noFill/>
          </a:ln>
        </p:spPr>
      </p:pic>
      <p:pic>
        <p:nvPicPr>
          <p:cNvPr id="322572" name="图片 322571" descr="arrow35">
            <a:hlinkClick r:id="" action="ppaction://hlinkshowjump?jump=nextslide"/>
          </p:cNvPr>
          <p:cNvPicPr>
            <a:picLocks noChangeAspect="1"/>
          </p:cNvPicPr>
          <p:nvPr/>
        </p:nvPicPr>
        <p:blipFill>
          <a:blip r:embed="rId4"/>
          <a:stretch>
            <a:fillRect/>
          </a:stretch>
        </p:blipFill>
        <p:spPr>
          <a:xfrm>
            <a:off x="8407400" y="6310313"/>
            <a:ext cx="514350" cy="3540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322570"/>
                                        </p:tgtEl>
                                        <p:attrNameLst>
                                          <p:attrName>style.visibility</p:attrName>
                                        </p:attrNameLst>
                                      </p:cBhvr>
                                      <p:to>
                                        <p:strVal val="visible"/>
                                      </p:to>
                                    </p:set>
                                    <p:animEffect transition="in" filter="slide(fromRight)">
                                      <p:cBhvr>
                                        <p:cTn id="7" dur="500"/>
                                        <p:tgtEl>
                                          <p:spTgt spid="322570"/>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322567"/>
                                        </p:tgtEl>
                                        <p:attrNameLst>
                                          <p:attrName>style.visibility</p:attrName>
                                        </p:attrNameLst>
                                      </p:cBhvr>
                                      <p:to>
                                        <p:strVal val="visible"/>
                                      </p:to>
                                    </p:set>
                                    <p:animEffect transition="in" filter="slide(fromRight)">
                                      <p:cBhvr>
                                        <p:cTn id="12" dur="500"/>
                                        <p:tgtEl>
                                          <p:spTgt spid="32256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322568"/>
                                        </p:tgtEl>
                                        <p:attrNameLst>
                                          <p:attrName>style.visibility</p:attrName>
                                        </p:attrNameLst>
                                      </p:cBhvr>
                                      <p:to>
                                        <p:strVal val="visible"/>
                                      </p:to>
                                    </p:set>
                                    <p:animEffect transition="in" filter="slide(fromRight)">
                                      <p:cBhvr>
                                        <p:cTn id="17" dur="500"/>
                                        <p:tgtEl>
                                          <p:spTgt spid="32256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322569"/>
                                        </p:tgtEl>
                                        <p:attrNameLst>
                                          <p:attrName>style.visibility</p:attrName>
                                        </p:attrNameLst>
                                      </p:cBhvr>
                                      <p:to>
                                        <p:strVal val="visible"/>
                                      </p:to>
                                    </p:set>
                                    <p:animEffect transition="in" filter="slide(fromRight)">
                                      <p:cBhvr>
                                        <p:cTn id="22" dur="500"/>
                                        <p:tgtEl>
                                          <p:spTgt spid="322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7" grpId="0"/>
      <p:bldP spid="322568" grpId="0"/>
      <p:bldP spid="322569" grpId="0"/>
      <p:bldP spid="32257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9" name="矩形 323588"/>
          <p:cNvSpPr/>
          <p:nvPr/>
        </p:nvSpPr>
        <p:spPr>
          <a:xfrm>
            <a:off x="6553200" y="6253163"/>
            <a:ext cx="1905000" cy="457200"/>
          </a:xfrm>
          <a:prstGeom prst="rect">
            <a:avLst/>
          </a:prstGeom>
          <a:noFill/>
          <a:ln w="9525">
            <a:noFill/>
          </a:ln>
        </p:spPr>
        <p:txBody>
          <a:bodyPr lIns="92075" tIns="46037" rIns="92075" bIns="46037" anchor="ctr"/>
          <a:lstStyle/>
          <a:p>
            <a:pPr algn="r"/>
            <a:fld id="{9A0DB2DC-4C9A-4742-B13C-FB6460FD3503}" type="slidenum">
              <a:rPr lang="zh-CN" altLang="en-US" sz="1400" dirty="0">
                <a:latin typeface="Times New Roman" panose="02020603050405020304" pitchFamily="18" charset="0"/>
              </a:rPr>
              <a:t>25</a:t>
            </a:fld>
            <a:r>
              <a:rPr lang="en-US" altLang="zh-CN" sz="1400" dirty="0">
                <a:latin typeface="Times New Roman" panose="02020603050405020304" pitchFamily="18" charset="0"/>
              </a:rPr>
              <a:t> </a:t>
            </a:r>
          </a:p>
        </p:txBody>
      </p:sp>
      <p:sp>
        <p:nvSpPr>
          <p:cNvPr id="323591" name="文本框 323590"/>
          <p:cNvSpPr txBox="1"/>
          <p:nvPr/>
        </p:nvSpPr>
        <p:spPr>
          <a:xfrm>
            <a:off x="533400" y="919163"/>
            <a:ext cx="7162800" cy="457200"/>
          </a:xfrm>
          <a:prstGeom prst="rect">
            <a:avLst/>
          </a:prstGeom>
          <a:noFill/>
          <a:ln w="9525">
            <a:noFill/>
          </a:ln>
        </p:spPr>
        <p:txBody>
          <a:bodyPr>
            <a:spAutoFit/>
          </a:bodyPr>
          <a:lstStyle/>
          <a:p>
            <a:pPr algn="just">
              <a:spcBef>
                <a:spcPct val="50000"/>
              </a:spcBef>
            </a:pPr>
            <a:r>
              <a:rPr lang="en-US" altLang="zh-CN" sz="2400" b="1" dirty="0">
                <a:solidFill>
                  <a:srgbClr val="008000"/>
                </a:solidFill>
                <a:latin typeface="宋体" panose="02010600030101010101" pitchFamily="2" charset="-122"/>
                <a:cs typeface="Times New Roman" panose="02020603050405020304" pitchFamily="18" charset="0"/>
              </a:rPr>
              <a:t>    </a:t>
            </a:r>
            <a:r>
              <a:rPr lang="zh-CN" altLang="en-US" sz="2400" b="1" dirty="0">
                <a:solidFill>
                  <a:srgbClr val="008000"/>
                </a:solidFill>
                <a:latin typeface="宋体" panose="02010600030101010101" pitchFamily="2" charset="-122"/>
                <a:cs typeface="Times New Roman" panose="02020603050405020304" pitchFamily="18" charset="0"/>
              </a:rPr>
              <a:t>例如：</a:t>
            </a:r>
            <a:r>
              <a:rPr lang="zh-CN" altLang="en-US" sz="2400" b="1" dirty="0">
                <a:solidFill>
                  <a:srgbClr val="008000"/>
                </a:solidFill>
                <a:latin typeface="宋体" panose="02010600030101010101" pitchFamily="2" charset="-122"/>
              </a:rPr>
              <a:t>（</a:t>
            </a:r>
            <a:r>
              <a:rPr lang="en-US" altLang="zh-CN" sz="2400" b="1" dirty="0">
                <a:solidFill>
                  <a:srgbClr val="008000"/>
                </a:solidFill>
                <a:latin typeface="宋体" panose="02010600030101010101" pitchFamily="2" charset="-122"/>
              </a:rPr>
              <a:t>35</a:t>
            </a:r>
            <a:r>
              <a:rPr lang="zh-CN" altLang="en-US" sz="2400" b="1" dirty="0">
                <a:solidFill>
                  <a:srgbClr val="008000"/>
                </a:solidFill>
                <a:latin typeface="宋体" panose="02010600030101010101" pitchFamily="2" charset="-122"/>
              </a:rPr>
              <a:t>）</a:t>
            </a:r>
            <a:r>
              <a:rPr lang="en-US" altLang="zh-CN" sz="2400" b="1" baseline="-25000">
                <a:solidFill>
                  <a:srgbClr val="008000"/>
                </a:solidFill>
                <a:latin typeface="宋体" panose="02010600030101010101" pitchFamily="2" charset="-122"/>
              </a:rPr>
              <a:t>10 </a:t>
            </a:r>
            <a:r>
              <a:rPr lang="en-US" altLang="zh-CN" sz="2400" b="1" dirty="0">
                <a:solidFill>
                  <a:srgbClr val="008000"/>
                </a:solidFill>
                <a:latin typeface="宋体" panose="02010600030101010101" pitchFamily="2" charset="-122"/>
              </a:rPr>
              <a:t>=</a:t>
            </a:r>
            <a:r>
              <a:rPr lang="zh-CN" altLang="en-US" sz="2400" b="1" dirty="0">
                <a:solidFill>
                  <a:srgbClr val="008000"/>
                </a:solidFill>
                <a:latin typeface="宋体" panose="02010600030101010101" pitchFamily="2" charset="-122"/>
              </a:rPr>
              <a:t>（？）</a:t>
            </a:r>
            <a:r>
              <a:rPr lang="en-US" altLang="zh-CN" sz="2400" b="1" baseline="-25000">
                <a:solidFill>
                  <a:srgbClr val="008000"/>
                </a:solidFill>
                <a:latin typeface="宋体" panose="02010600030101010101" pitchFamily="2" charset="-122"/>
              </a:rPr>
              <a:t>2</a:t>
            </a:r>
            <a:r>
              <a:rPr lang="en-US" altLang="zh-CN" sz="2400" b="1">
                <a:solidFill>
                  <a:srgbClr val="008000"/>
                </a:solidFill>
                <a:latin typeface="宋体" panose="02010600030101010101" pitchFamily="2" charset="-122"/>
                <a:cs typeface="Times New Roman" panose="02020603050405020304" pitchFamily="18" charset="0"/>
              </a:rPr>
              <a:t> </a:t>
            </a:r>
            <a:endParaRPr lang="en-US" altLang="zh-CN">
              <a:solidFill>
                <a:srgbClr val="008000"/>
              </a:solidFill>
              <a:latin typeface="Arial" panose="020B0604020202020204" pitchFamily="34" charset="0"/>
            </a:endParaRPr>
          </a:p>
        </p:txBody>
      </p:sp>
      <p:grpSp>
        <p:nvGrpSpPr>
          <p:cNvPr id="323592" name="组合 323591"/>
          <p:cNvGrpSpPr/>
          <p:nvPr/>
        </p:nvGrpSpPr>
        <p:grpSpPr>
          <a:xfrm>
            <a:off x="1404938" y="1909763"/>
            <a:ext cx="7739062" cy="2695575"/>
            <a:chOff x="1248" y="1470"/>
            <a:chExt cx="4875" cy="1698"/>
          </a:xfrm>
        </p:grpSpPr>
        <p:sp>
          <p:nvSpPr>
            <p:cNvPr id="323593" name="文本框 323592"/>
            <p:cNvSpPr txBox="1"/>
            <p:nvPr/>
          </p:nvSpPr>
          <p:spPr>
            <a:xfrm>
              <a:off x="1344" y="1470"/>
              <a:ext cx="2688" cy="288"/>
            </a:xfrm>
            <a:prstGeom prst="rect">
              <a:avLst/>
            </a:prstGeom>
            <a:noFill/>
            <a:ln w="9525">
              <a:noFill/>
            </a:ln>
          </p:spPr>
          <p:txBody>
            <a:bodyPr>
              <a:spAutoFit/>
            </a:bodyPr>
            <a:lstStyle/>
            <a:p>
              <a:pPr algn="just">
                <a:spcBef>
                  <a:spcPct val="50000"/>
                </a:spcBef>
              </a:pPr>
              <a:r>
                <a:rPr lang="en-US" altLang="zh-CN" sz="2400" b="1" dirty="0">
                  <a:latin typeface="宋体" panose="02010600030101010101" pitchFamily="2" charset="-122"/>
                  <a:cs typeface="Times New Roman" panose="02020603050405020304" pitchFamily="18" charset="0"/>
                </a:rPr>
                <a:t> </a:t>
              </a:r>
              <a:r>
                <a:rPr lang="en-US" altLang="zh-CN" sz="2400" b="1">
                  <a:solidFill>
                    <a:srgbClr val="0000FF"/>
                  </a:solidFill>
                  <a:latin typeface="宋体" panose="02010600030101010101" pitchFamily="2" charset="-122"/>
                  <a:cs typeface="Times New Roman" panose="02020603050405020304" pitchFamily="18" charset="0"/>
                </a:rPr>
                <a:t>2   3  5</a:t>
              </a:r>
              <a:r>
                <a:rPr lang="en-US" altLang="zh-CN" sz="2400" b="1">
                  <a:solidFill>
                    <a:schemeClr val="tx2"/>
                  </a:solidFill>
                  <a:latin typeface="宋体" panose="02010600030101010101" pitchFamily="2" charset="-122"/>
                  <a:cs typeface="Times New Roman" panose="02020603050405020304" pitchFamily="18" charset="0"/>
                </a:rPr>
                <a:t>          </a:t>
              </a:r>
              <a:r>
                <a:rPr lang="zh-CN" altLang="en-US" sz="2400" b="1" dirty="0">
                  <a:solidFill>
                    <a:srgbClr val="FF3300"/>
                  </a:solidFill>
                  <a:latin typeface="宋体" panose="02010600030101010101" pitchFamily="2" charset="-122"/>
                  <a:cs typeface="Times New Roman" panose="02020603050405020304" pitchFamily="18" charset="0"/>
                </a:rPr>
                <a:t>余数</a:t>
              </a:r>
              <a:r>
                <a:rPr lang="zh-CN" altLang="en-US" sz="2400" b="1" dirty="0">
                  <a:latin typeface="宋体" panose="02010600030101010101" pitchFamily="2" charset="-122"/>
                  <a:cs typeface="Times New Roman" panose="02020603050405020304" pitchFamily="18" charset="0"/>
                </a:rPr>
                <a:t> </a:t>
              </a:r>
              <a:endParaRPr lang="zh-CN" altLang="en-US" dirty="0">
                <a:latin typeface="Arial" panose="020B0604020202020204" pitchFamily="34" charset="0"/>
              </a:endParaRPr>
            </a:p>
          </p:txBody>
        </p:sp>
        <p:sp>
          <p:nvSpPr>
            <p:cNvPr id="323594" name="文本框 323593"/>
            <p:cNvSpPr txBox="1"/>
            <p:nvPr/>
          </p:nvSpPr>
          <p:spPr>
            <a:xfrm>
              <a:off x="1344" y="1710"/>
              <a:ext cx="3984" cy="288"/>
            </a:xfrm>
            <a:prstGeom prst="rect">
              <a:avLst/>
            </a:prstGeom>
            <a:noFill/>
            <a:ln w="9525">
              <a:noFill/>
            </a:ln>
          </p:spPr>
          <p:txBody>
            <a:bodyPr>
              <a:spAutoFit/>
            </a:bodyPr>
            <a:lstStyle/>
            <a:p>
              <a:pPr algn="just">
                <a:spcBef>
                  <a:spcPct val="50000"/>
                </a:spcBef>
              </a:pPr>
              <a:r>
                <a:rPr lang="en-US" altLang="zh-CN" sz="2400" b="1" dirty="0">
                  <a:latin typeface="宋体" panose="02010600030101010101" pitchFamily="2" charset="-122"/>
                  <a:cs typeface="Times New Roman" panose="02020603050405020304" pitchFamily="18" charset="0"/>
                </a:rPr>
                <a:t>  </a:t>
              </a:r>
              <a:r>
                <a:rPr lang="en-US" altLang="zh-CN" sz="2400" b="1">
                  <a:solidFill>
                    <a:srgbClr val="0000FF"/>
                  </a:solidFill>
                  <a:latin typeface="宋体" panose="02010600030101010101" pitchFamily="2" charset="-122"/>
                  <a:cs typeface="Times New Roman" panose="02020603050405020304" pitchFamily="18" charset="0"/>
                </a:rPr>
                <a:t>2  1  7  </a:t>
              </a:r>
              <a:r>
                <a:rPr lang="en-US" altLang="zh-CN" sz="2400" b="1">
                  <a:solidFill>
                    <a:srgbClr val="0000FF"/>
                  </a:solidFill>
                  <a:latin typeface="Times New Roman" panose="02020603050405020304" pitchFamily="18" charset="0"/>
                  <a:ea typeface="Times New Roman" panose="02020603050405020304" pitchFamily="18" charset="0"/>
                </a:rPr>
                <a:t>………</a:t>
              </a:r>
              <a:r>
                <a:rPr lang="en-US" altLang="zh-CN" sz="2400" b="1">
                  <a:latin typeface="宋体" panose="02010600030101010101" pitchFamily="2" charset="-122"/>
                  <a:cs typeface="Times New Roman" panose="02020603050405020304" pitchFamily="18" charset="0"/>
                </a:rPr>
                <a:t> </a:t>
              </a:r>
              <a:r>
                <a:rPr lang="en-US" altLang="zh-CN" sz="2400" b="1">
                  <a:solidFill>
                    <a:srgbClr val="FA2B08"/>
                  </a:solidFill>
                  <a:latin typeface="宋体" panose="02010600030101010101" pitchFamily="2" charset="-122"/>
                  <a:cs typeface="Times New Roman" panose="02020603050405020304" pitchFamily="18" charset="0"/>
                </a:rPr>
                <a:t>1</a:t>
              </a:r>
              <a:r>
                <a:rPr lang="en-US" altLang="zh-CN" sz="2400" b="1">
                  <a:solidFill>
                    <a:srgbClr val="FF0000"/>
                  </a:solidFill>
                  <a:latin typeface="宋体" panose="02010600030101010101" pitchFamily="2" charset="-122"/>
                  <a:cs typeface="Times New Roman" panose="02020603050405020304" pitchFamily="18" charset="0"/>
                </a:rPr>
                <a:t> </a:t>
              </a:r>
              <a:r>
                <a:rPr lang="zh-CN" altLang="en-US" sz="2400" b="1" dirty="0">
                  <a:solidFill>
                    <a:srgbClr val="0000FF"/>
                  </a:solidFill>
                  <a:latin typeface="宋体" panose="02010600030101010101" pitchFamily="2" charset="-122"/>
                  <a:cs typeface="Times New Roman" panose="02020603050405020304" pitchFamily="18" charset="0"/>
                </a:rPr>
                <a:t>（</a:t>
              </a:r>
              <a:r>
                <a:rPr lang="en-US" altLang="zh-CN" sz="2400" b="1">
                  <a:solidFill>
                    <a:srgbClr val="0000FF"/>
                  </a:solidFill>
                  <a:latin typeface="宋体" panose="02010600030101010101" pitchFamily="2" charset="-122"/>
                  <a:cs typeface="Times New Roman" panose="02020603050405020304" pitchFamily="18" charset="0"/>
                </a:rPr>
                <a:t>K</a:t>
              </a:r>
              <a:r>
                <a:rPr lang="en-US" altLang="zh-CN" sz="2400" b="1" baseline="-30000">
                  <a:solidFill>
                    <a:srgbClr val="0000FF"/>
                  </a:solidFill>
                  <a:latin typeface="宋体" panose="02010600030101010101" pitchFamily="2" charset="-122"/>
                  <a:cs typeface="Times New Roman" panose="02020603050405020304" pitchFamily="18" charset="0"/>
                </a:rPr>
                <a:t>0</a:t>
              </a:r>
              <a:r>
                <a:rPr lang="zh-CN" altLang="en-US" sz="2400" b="1" dirty="0">
                  <a:solidFill>
                    <a:srgbClr val="0000FF"/>
                  </a:solidFill>
                  <a:latin typeface="宋体" panose="02010600030101010101" pitchFamily="2" charset="-122"/>
                  <a:cs typeface="Times New Roman" panose="02020603050405020304" pitchFamily="18" charset="0"/>
                </a:rPr>
                <a:t>）  </a:t>
              </a:r>
              <a:r>
                <a:rPr lang="zh-CN" altLang="en-US" sz="2400" b="1" dirty="0">
                  <a:solidFill>
                    <a:srgbClr val="FF3300"/>
                  </a:solidFill>
                  <a:latin typeface="宋体" panose="02010600030101010101" pitchFamily="2" charset="-122"/>
                  <a:cs typeface="Times New Roman" panose="02020603050405020304" pitchFamily="18" charset="0"/>
                </a:rPr>
                <a:t>低位</a:t>
              </a:r>
              <a:r>
                <a:rPr lang="zh-CN" altLang="en-US" sz="2400" b="1" dirty="0">
                  <a:latin typeface="宋体" panose="02010600030101010101" pitchFamily="2" charset="-122"/>
                  <a:cs typeface="Times New Roman" panose="02020603050405020304" pitchFamily="18" charset="0"/>
                </a:rPr>
                <a:t> </a:t>
              </a:r>
              <a:endParaRPr lang="zh-CN" altLang="en-US" dirty="0">
                <a:latin typeface="Arial" panose="020B0604020202020204" pitchFamily="34" charset="0"/>
              </a:endParaRPr>
            </a:p>
          </p:txBody>
        </p:sp>
        <p:sp>
          <p:nvSpPr>
            <p:cNvPr id="323595" name="文本框 323594"/>
            <p:cNvSpPr txBox="1"/>
            <p:nvPr/>
          </p:nvSpPr>
          <p:spPr>
            <a:xfrm>
              <a:off x="1335" y="1959"/>
              <a:ext cx="3984" cy="288"/>
            </a:xfrm>
            <a:prstGeom prst="rect">
              <a:avLst/>
            </a:prstGeom>
            <a:noFill/>
            <a:ln w="9525">
              <a:noFill/>
            </a:ln>
          </p:spPr>
          <p:txBody>
            <a:bodyPr>
              <a:spAutoFit/>
            </a:bodyPr>
            <a:lstStyle/>
            <a:p>
              <a:pPr algn="just">
                <a:spcBef>
                  <a:spcPct val="50000"/>
                </a:spcBef>
              </a:pPr>
              <a:r>
                <a:rPr lang="en-US" altLang="zh-CN" sz="2400" b="1" dirty="0">
                  <a:latin typeface="宋体" panose="02010600030101010101" pitchFamily="2" charset="-122"/>
                  <a:cs typeface="Times New Roman" panose="02020603050405020304" pitchFamily="18" charset="0"/>
                </a:rPr>
                <a:t>   </a:t>
              </a:r>
              <a:r>
                <a:rPr lang="en-US" altLang="zh-CN" sz="2400" b="1">
                  <a:solidFill>
                    <a:srgbClr val="0000FF"/>
                  </a:solidFill>
                  <a:latin typeface="宋体" panose="02010600030101010101" pitchFamily="2" charset="-122"/>
                  <a:cs typeface="Times New Roman" panose="02020603050405020304" pitchFamily="18" charset="0"/>
                </a:rPr>
                <a:t>2    8  </a:t>
              </a:r>
              <a:r>
                <a:rPr lang="en-US" altLang="zh-CN" sz="2400" b="1">
                  <a:solidFill>
                    <a:srgbClr val="0000FF"/>
                  </a:solidFill>
                  <a:latin typeface="Times New Roman" panose="02020603050405020304" pitchFamily="18" charset="0"/>
                  <a:ea typeface="Times New Roman" panose="02020603050405020304" pitchFamily="18" charset="0"/>
                </a:rPr>
                <a:t>………</a:t>
              </a:r>
              <a:r>
                <a:rPr lang="en-US" altLang="zh-CN" sz="2400" b="1">
                  <a:solidFill>
                    <a:srgbClr val="FF0000"/>
                  </a:solidFill>
                  <a:latin typeface="宋体" panose="02010600030101010101" pitchFamily="2" charset="-122"/>
                  <a:cs typeface="Times New Roman" panose="02020603050405020304" pitchFamily="18" charset="0"/>
                </a:rPr>
                <a:t> </a:t>
              </a:r>
              <a:r>
                <a:rPr lang="en-US" altLang="zh-CN" sz="2400" b="1">
                  <a:solidFill>
                    <a:srgbClr val="FA2B08"/>
                  </a:solidFill>
                  <a:latin typeface="宋体" panose="02010600030101010101" pitchFamily="2" charset="-122"/>
                  <a:cs typeface="Times New Roman" panose="02020603050405020304" pitchFamily="18" charset="0"/>
                </a:rPr>
                <a:t>1</a:t>
              </a:r>
              <a:r>
                <a:rPr lang="en-US" altLang="zh-CN" sz="2400" b="1">
                  <a:latin typeface="宋体" panose="02010600030101010101" pitchFamily="2" charset="-122"/>
                  <a:cs typeface="Times New Roman" panose="02020603050405020304" pitchFamily="18" charset="0"/>
                </a:rPr>
                <a:t> </a:t>
              </a:r>
              <a:r>
                <a:rPr lang="zh-CN" altLang="en-US" sz="2400" b="1" dirty="0">
                  <a:solidFill>
                    <a:srgbClr val="0000FF"/>
                  </a:solidFill>
                  <a:latin typeface="宋体" panose="02010600030101010101" pitchFamily="2" charset="-122"/>
                  <a:cs typeface="Times New Roman" panose="02020603050405020304" pitchFamily="18" charset="0"/>
                </a:rPr>
                <a:t>（</a:t>
              </a:r>
              <a:r>
                <a:rPr lang="en-US" altLang="zh-CN" sz="2400" b="1">
                  <a:solidFill>
                    <a:srgbClr val="0000FF"/>
                  </a:solidFill>
                  <a:latin typeface="宋体" panose="02010600030101010101" pitchFamily="2" charset="-122"/>
                  <a:cs typeface="Times New Roman" panose="02020603050405020304" pitchFamily="18" charset="0"/>
                </a:rPr>
                <a:t>K</a:t>
              </a:r>
              <a:r>
                <a:rPr lang="en-US" altLang="zh-CN" sz="2400" b="1" baseline="-30000">
                  <a:solidFill>
                    <a:srgbClr val="0000FF"/>
                  </a:solidFill>
                  <a:latin typeface="宋体" panose="02010600030101010101" pitchFamily="2" charset="-122"/>
                  <a:cs typeface="Times New Roman" panose="02020603050405020304" pitchFamily="18" charset="0"/>
                </a:rPr>
                <a:t>1</a:t>
              </a:r>
              <a:r>
                <a:rPr lang="zh-CN" altLang="en-US" sz="2400" b="1" dirty="0">
                  <a:solidFill>
                    <a:srgbClr val="0000FF"/>
                  </a:solidFill>
                  <a:latin typeface="宋体" panose="02010600030101010101" pitchFamily="2" charset="-122"/>
                  <a:cs typeface="Times New Roman" panose="02020603050405020304" pitchFamily="18" charset="0"/>
                </a:rPr>
                <a:t>）</a:t>
              </a:r>
              <a:endParaRPr lang="zh-CN" altLang="en-US" dirty="0">
                <a:solidFill>
                  <a:srgbClr val="0000FF"/>
                </a:solidFill>
                <a:latin typeface="Arial" panose="020B0604020202020204" pitchFamily="34" charset="0"/>
              </a:endParaRPr>
            </a:p>
          </p:txBody>
        </p:sp>
        <p:sp>
          <p:nvSpPr>
            <p:cNvPr id="323596" name="文本框 323595"/>
            <p:cNvSpPr txBox="1"/>
            <p:nvPr/>
          </p:nvSpPr>
          <p:spPr>
            <a:xfrm>
              <a:off x="1422" y="2199"/>
              <a:ext cx="3984" cy="288"/>
            </a:xfrm>
            <a:prstGeom prst="rect">
              <a:avLst/>
            </a:prstGeom>
            <a:noFill/>
            <a:ln w="9525">
              <a:noFill/>
            </a:ln>
          </p:spPr>
          <p:txBody>
            <a:bodyPr>
              <a:spAutoFit/>
            </a:bodyPr>
            <a:lstStyle/>
            <a:p>
              <a:pPr algn="just">
                <a:spcBef>
                  <a:spcPct val="50000"/>
                </a:spcBef>
              </a:pPr>
              <a:r>
                <a:rPr lang="en-US" altLang="zh-CN" sz="2400" b="1" dirty="0">
                  <a:latin typeface="宋体" panose="02010600030101010101" pitchFamily="2" charset="-122"/>
                  <a:cs typeface="Times New Roman" panose="02020603050405020304" pitchFamily="18" charset="0"/>
                </a:rPr>
                <a:t>   </a:t>
              </a:r>
              <a:r>
                <a:rPr lang="en-US" altLang="zh-CN" sz="2400" b="1">
                  <a:solidFill>
                    <a:srgbClr val="0000FF"/>
                  </a:solidFill>
                  <a:latin typeface="宋体" panose="02010600030101010101" pitchFamily="2" charset="-122"/>
                  <a:cs typeface="Times New Roman" panose="02020603050405020304" pitchFamily="18" charset="0"/>
                </a:rPr>
                <a:t>2   4  </a:t>
              </a:r>
              <a:r>
                <a:rPr lang="en-US" altLang="zh-CN" sz="2400" b="1">
                  <a:solidFill>
                    <a:srgbClr val="0000FF"/>
                  </a:solidFill>
                  <a:latin typeface="Times New Roman" panose="02020603050405020304" pitchFamily="18" charset="0"/>
                  <a:ea typeface="Times New Roman" panose="02020603050405020304" pitchFamily="18" charset="0"/>
                </a:rPr>
                <a:t>………</a:t>
              </a:r>
              <a:r>
                <a:rPr lang="en-US" altLang="zh-CN" sz="2400" b="1">
                  <a:solidFill>
                    <a:srgbClr val="FFCC00"/>
                  </a:solidFill>
                  <a:latin typeface="宋体" panose="02010600030101010101" pitchFamily="2" charset="-122"/>
                  <a:cs typeface="Times New Roman" panose="02020603050405020304" pitchFamily="18" charset="0"/>
                </a:rPr>
                <a:t> </a:t>
              </a:r>
              <a:r>
                <a:rPr lang="en-US" altLang="zh-CN" sz="2400" b="1">
                  <a:solidFill>
                    <a:srgbClr val="FA2B08"/>
                  </a:solidFill>
                  <a:latin typeface="宋体" panose="02010600030101010101" pitchFamily="2" charset="-122"/>
                  <a:cs typeface="Times New Roman" panose="02020603050405020304" pitchFamily="18" charset="0"/>
                </a:rPr>
                <a:t>0</a:t>
              </a:r>
              <a:r>
                <a:rPr lang="en-US" altLang="zh-CN" sz="2400" b="1">
                  <a:solidFill>
                    <a:srgbClr val="FFCC00"/>
                  </a:solidFill>
                  <a:latin typeface="宋体" panose="02010600030101010101" pitchFamily="2" charset="-122"/>
                  <a:cs typeface="Times New Roman" panose="02020603050405020304" pitchFamily="18" charset="0"/>
                </a:rPr>
                <a:t> </a:t>
              </a:r>
              <a:r>
                <a:rPr lang="zh-CN" altLang="en-US" sz="2400" b="1" dirty="0">
                  <a:solidFill>
                    <a:srgbClr val="0000FF"/>
                  </a:solidFill>
                  <a:latin typeface="宋体" panose="02010600030101010101" pitchFamily="2" charset="-122"/>
                  <a:cs typeface="Times New Roman" panose="02020603050405020304" pitchFamily="18" charset="0"/>
                </a:rPr>
                <a:t>（</a:t>
              </a:r>
              <a:r>
                <a:rPr lang="en-US" altLang="zh-CN" sz="2400" b="1">
                  <a:solidFill>
                    <a:srgbClr val="0000FF"/>
                  </a:solidFill>
                  <a:latin typeface="宋体" panose="02010600030101010101" pitchFamily="2" charset="-122"/>
                  <a:cs typeface="Times New Roman" panose="02020603050405020304" pitchFamily="18" charset="0"/>
                </a:rPr>
                <a:t>K</a:t>
              </a:r>
              <a:r>
                <a:rPr lang="en-US" altLang="zh-CN" sz="2400" b="1" baseline="-30000">
                  <a:solidFill>
                    <a:srgbClr val="0000FF"/>
                  </a:solidFill>
                  <a:latin typeface="宋体" panose="02010600030101010101" pitchFamily="2" charset="-122"/>
                  <a:cs typeface="Times New Roman" panose="02020603050405020304" pitchFamily="18" charset="0"/>
                </a:rPr>
                <a:t>2</a:t>
              </a:r>
              <a:r>
                <a:rPr lang="zh-CN" altLang="en-US" sz="2400" b="1" dirty="0">
                  <a:solidFill>
                    <a:srgbClr val="0000FF"/>
                  </a:solidFill>
                  <a:latin typeface="宋体" panose="02010600030101010101" pitchFamily="2" charset="-122"/>
                  <a:cs typeface="Times New Roman" panose="02020603050405020304" pitchFamily="18" charset="0"/>
                </a:rPr>
                <a:t>）</a:t>
              </a:r>
              <a:r>
                <a:rPr lang="zh-CN" altLang="en-US" sz="2400" b="1" dirty="0">
                  <a:latin typeface="宋体" panose="02010600030101010101" pitchFamily="2" charset="-122"/>
                  <a:cs typeface="Times New Roman" panose="02020603050405020304" pitchFamily="18" charset="0"/>
                </a:rPr>
                <a:t> </a:t>
              </a:r>
              <a:endParaRPr lang="zh-CN" altLang="en-US" dirty="0">
                <a:latin typeface="Arial" panose="020B0604020202020204" pitchFamily="34" charset="0"/>
              </a:endParaRPr>
            </a:p>
          </p:txBody>
        </p:sp>
        <p:sp>
          <p:nvSpPr>
            <p:cNvPr id="323597" name="文本框 323596"/>
            <p:cNvSpPr txBox="1"/>
            <p:nvPr/>
          </p:nvSpPr>
          <p:spPr>
            <a:xfrm>
              <a:off x="1440" y="2421"/>
              <a:ext cx="3984" cy="288"/>
            </a:xfrm>
            <a:prstGeom prst="rect">
              <a:avLst/>
            </a:prstGeom>
            <a:noFill/>
            <a:ln w="9525">
              <a:noFill/>
            </a:ln>
          </p:spPr>
          <p:txBody>
            <a:bodyPr>
              <a:spAutoFit/>
            </a:bodyPr>
            <a:lstStyle/>
            <a:p>
              <a:pPr algn="just">
                <a:spcBef>
                  <a:spcPct val="50000"/>
                </a:spcBef>
              </a:pPr>
              <a:r>
                <a:rPr lang="en-US" altLang="zh-CN" sz="2400" b="1" dirty="0">
                  <a:latin typeface="宋体" panose="02010600030101010101" pitchFamily="2" charset="-122"/>
                  <a:cs typeface="Times New Roman" panose="02020603050405020304" pitchFamily="18" charset="0"/>
                </a:rPr>
                <a:t>    </a:t>
              </a:r>
              <a:r>
                <a:rPr lang="en-US" altLang="zh-CN" sz="2400" b="1">
                  <a:solidFill>
                    <a:srgbClr val="0000FF"/>
                  </a:solidFill>
                  <a:latin typeface="宋体" panose="02010600030101010101" pitchFamily="2" charset="-122"/>
                  <a:cs typeface="Times New Roman" panose="02020603050405020304" pitchFamily="18" charset="0"/>
                </a:rPr>
                <a:t>2  2  </a:t>
              </a:r>
              <a:r>
                <a:rPr lang="en-US" altLang="zh-CN" sz="2400" b="1">
                  <a:solidFill>
                    <a:srgbClr val="0000FF"/>
                  </a:solidFill>
                  <a:latin typeface="Times New Roman" panose="02020603050405020304" pitchFamily="18" charset="0"/>
                  <a:ea typeface="Times New Roman" panose="02020603050405020304" pitchFamily="18" charset="0"/>
                </a:rPr>
                <a:t>………</a:t>
              </a:r>
              <a:r>
                <a:rPr lang="en-US" altLang="zh-CN" sz="2400" b="1">
                  <a:latin typeface="宋体" panose="02010600030101010101" pitchFamily="2" charset="-122"/>
                  <a:cs typeface="Times New Roman" panose="02020603050405020304" pitchFamily="18" charset="0"/>
                </a:rPr>
                <a:t> </a:t>
              </a:r>
              <a:r>
                <a:rPr lang="en-US" altLang="zh-CN" sz="2400" b="1">
                  <a:solidFill>
                    <a:srgbClr val="FA2B08"/>
                  </a:solidFill>
                  <a:latin typeface="宋体" panose="02010600030101010101" pitchFamily="2" charset="-122"/>
                  <a:cs typeface="Times New Roman" panose="02020603050405020304" pitchFamily="18" charset="0"/>
                </a:rPr>
                <a:t>0 </a:t>
              </a:r>
              <a:r>
                <a:rPr lang="zh-CN" altLang="en-US" sz="2400" b="1" dirty="0">
                  <a:solidFill>
                    <a:srgbClr val="0000FF"/>
                  </a:solidFill>
                  <a:latin typeface="宋体" panose="02010600030101010101" pitchFamily="2" charset="-122"/>
                  <a:cs typeface="Times New Roman" panose="02020603050405020304" pitchFamily="18" charset="0"/>
                </a:rPr>
                <a:t>（</a:t>
              </a:r>
              <a:r>
                <a:rPr lang="en-US" altLang="zh-CN" sz="2400" b="1">
                  <a:solidFill>
                    <a:srgbClr val="0000FF"/>
                  </a:solidFill>
                  <a:latin typeface="宋体" panose="02010600030101010101" pitchFamily="2" charset="-122"/>
                  <a:cs typeface="Times New Roman" panose="02020603050405020304" pitchFamily="18" charset="0"/>
                </a:rPr>
                <a:t>K</a:t>
              </a:r>
              <a:r>
                <a:rPr lang="en-US" altLang="zh-CN" sz="2400" b="1" baseline="-30000">
                  <a:solidFill>
                    <a:srgbClr val="0000FF"/>
                  </a:solidFill>
                  <a:latin typeface="宋体" panose="02010600030101010101" pitchFamily="2" charset="-122"/>
                  <a:cs typeface="Times New Roman" panose="02020603050405020304" pitchFamily="18" charset="0"/>
                </a:rPr>
                <a:t>3</a:t>
              </a:r>
              <a:r>
                <a:rPr lang="zh-CN" altLang="en-US" sz="2400" b="1" dirty="0">
                  <a:solidFill>
                    <a:srgbClr val="0000FF"/>
                  </a:solidFill>
                  <a:latin typeface="宋体" panose="02010600030101010101" pitchFamily="2" charset="-122"/>
                  <a:cs typeface="Times New Roman" panose="02020603050405020304" pitchFamily="18" charset="0"/>
                </a:rPr>
                <a:t>）</a:t>
              </a:r>
              <a:r>
                <a:rPr lang="zh-CN" altLang="en-US" sz="2400" b="1" dirty="0">
                  <a:latin typeface="宋体" panose="02010600030101010101" pitchFamily="2" charset="-122"/>
                  <a:cs typeface="Times New Roman" panose="02020603050405020304" pitchFamily="18" charset="0"/>
                </a:rPr>
                <a:t> </a:t>
              </a:r>
              <a:endParaRPr lang="zh-CN" altLang="en-US" dirty="0">
                <a:latin typeface="Arial" panose="020B0604020202020204" pitchFamily="34" charset="0"/>
              </a:endParaRPr>
            </a:p>
          </p:txBody>
        </p:sp>
        <p:sp>
          <p:nvSpPr>
            <p:cNvPr id="323598" name="文本框 323597"/>
            <p:cNvSpPr txBox="1"/>
            <p:nvPr/>
          </p:nvSpPr>
          <p:spPr>
            <a:xfrm>
              <a:off x="1248" y="2670"/>
              <a:ext cx="3984" cy="288"/>
            </a:xfrm>
            <a:prstGeom prst="rect">
              <a:avLst/>
            </a:prstGeom>
            <a:noFill/>
            <a:ln w="9525">
              <a:noFill/>
            </a:ln>
          </p:spPr>
          <p:txBody>
            <a:bodyPr>
              <a:spAutoFit/>
            </a:bodyPr>
            <a:lstStyle/>
            <a:p>
              <a:pPr algn="just">
                <a:spcBef>
                  <a:spcPct val="50000"/>
                </a:spcBef>
              </a:pPr>
              <a:r>
                <a:rPr lang="en-US" altLang="zh-CN" sz="2400" b="1" dirty="0">
                  <a:latin typeface="宋体" panose="02010600030101010101" pitchFamily="2" charset="-122"/>
                  <a:cs typeface="Times New Roman" panose="02020603050405020304" pitchFamily="18" charset="0"/>
                </a:rPr>
                <a:t>       </a:t>
              </a:r>
              <a:r>
                <a:rPr lang="en-US" altLang="zh-CN" sz="2400" b="1">
                  <a:solidFill>
                    <a:srgbClr val="0000FF"/>
                  </a:solidFill>
                  <a:latin typeface="宋体" panose="02010600030101010101" pitchFamily="2" charset="-122"/>
                  <a:cs typeface="Times New Roman" panose="02020603050405020304" pitchFamily="18" charset="0"/>
                </a:rPr>
                <a:t>2 1  </a:t>
              </a:r>
              <a:r>
                <a:rPr lang="en-US" altLang="zh-CN" sz="2400" b="1">
                  <a:solidFill>
                    <a:srgbClr val="0000FF"/>
                  </a:solidFill>
                  <a:latin typeface="Times New Roman" panose="02020603050405020304" pitchFamily="18" charset="0"/>
                  <a:ea typeface="Times New Roman" panose="02020603050405020304" pitchFamily="18" charset="0"/>
                </a:rPr>
                <a:t>………</a:t>
              </a:r>
              <a:r>
                <a:rPr lang="en-US" altLang="zh-CN" sz="2400" b="1">
                  <a:solidFill>
                    <a:srgbClr val="FFCC00"/>
                  </a:solidFill>
                  <a:latin typeface="宋体" panose="02010600030101010101" pitchFamily="2" charset="-122"/>
                  <a:cs typeface="Times New Roman" panose="02020603050405020304" pitchFamily="18" charset="0"/>
                </a:rPr>
                <a:t> </a:t>
              </a:r>
              <a:r>
                <a:rPr lang="en-US" altLang="zh-CN" sz="2400" b="1">
                  <a:solidFill>
                    <a:srgbClr val="FA2B08"/>
                  </a:solidFill>
                  <a:latin typeface="宋体" panose="02010600030101010101" pitchFamily="2" charset="-122"/>
                  <a:cs typeface="Times New Roman" panose="02020603050405020304" pitchFamily="18" charset="0"/>
                </a:rPr>
                <a:t>0 </a:t>
              </a:r>
              <a:r>
                <a:rPr lang="zh-CN" altLang="en-US" sz="2400" b="1" dirty="0">
                  <a:solidFill>
                    <a:srgbClr val="0000FF"/>
                  </a:solidFill>
                  <a:latin typeface="宋体" panose="02010600030101010101" pitchFamily="2" charset="-122"/>
                  <a:cs typeface="Times New Roman" panose="02020603050405020304" pitchFamily="18" charset="0"/>
                </a:rPr>
                <a:t>（</a:t>
              </a:r>
              <a:r>
                <a:rPr lang="en-US" altLang="zh-CN" sz="2400" b="1">
                  <a:solidFill>
                    <a:srgbClr val="0000FF"/>
                  </a:solidFill>
                  <a:latin typeface="宋体" panose="02010600030101010101" pitchFamily="2" charset="-122"/>
                  <a:cs typeface="Times New Roman" panose="02020603050405020304" pitchFamily="18" charset="0"/>
                </a:rPr>
                <a:t>K</a:t>
              </a:r>
              <a:r>
                <a:rPr lang="en-US" altLang="zh-CN" sz="2400" b="1" baseline="-30000">
                  <a:solidFill>
                    <a:srgbClr val="0000FF"/>
                  </a:solidFill>
                  <a:latin typeface="宋体" panose="02010600030101010101" pitchFamily="2" charset="-122"/>
                  <a:cs typeface="Times New Roman" panose="02020603050405020304" pitchFamily="18" charset="0"/>
                </a:rPr>
                <a:t>4</a:t>
              </a:r>
              <a:r>
                <a:rPr lang="zh-CN" altLang="en-US" sz="2400" b="1" dirty="0">
                  <a:solidFill>
                    <a:srgbClr val="0000FF"/>
                  </a:solidFill>
                  <a:latin typeface="宋体" panose="02010600030101010101" pitchFamily="2" charset="-122"/>
                  <a:cs typeface="Times New Roman" panose="02020603050405020304" pitchFamily="18" charset="0"/>
                </a:rPr>
                <a:t>）</a:t>
              </a:r>
              <a:r>
                <a:rPr lang="zh-CN" altLang="en-US" sz="2400" b="1" dirty="0">
                  <a:latin typeface="宋体" panose="02010600030101010101" pitchFamily="2" charset="-122"/>
                  <a:cs typeface="Times New Roman" panose="02020603050405020304" pitchFamily="18" charset="0"/>
                </a:rPr>
                <a:t> </a:t>
              </a:r>
              <a:endParaRPr lang="zh-CN" altLang="en-US" dirty="0">
                <a:latin typeface="Arial" panose="020B0604020202020204" pitchFamily="34" charset="0"/>
              </a:endParaRPr>
            </a:p>
          </p:txBody>
        </p:sp>
        <p:sp>
          <p:nvSpPr>
            <p:cNvPr id="323599" name="文本框 323598"/>
            <p:cNvSpPr txBox="1"/>
            <p:nvPr/>
          </p:nvSpPr>
          <p:spPr>
            <a:xfrm>
              <a:off x="2139" y="2880"/>
              <a:ext cx="3984" cy="288"/>
            </a:xfrm>
            <a:prstGeom prst="rect">
              <a:avLst/>
            </a:prstGeom>
            <a:noFill/>
            <a:ln w="9525">
              <a:noFill/>
            </a:ln>
          </p:spPr>
          <p:txBody>
            <a:bodyPr>
              <a:spAutoFit/>
            </a:bodyPr>
            <a:lstStyle/>
            <a:p>
              <a:pPr algn="just">
                <a:spcBef>
                  <a:spcPct val="50000"/>
                </a:spcBef>
              </a:pPr>
              <a:r>
                <a:rPr lang="en-US" altLang="zh-CN" sz="2400" b="1">
                  <a:solidFill>
                    <a:srgbClr val="0000FF"/>
                  </a:solidFill>
                  <a:latin typeface="宋体" panose="02010600030101010101" pitchFamily="2" charset="-122"/>
                  <a:cs typeface="Times New Roman" panose="02020603050405020304" pitchFamily="18" charset="0"/>
                </a:rPr>
                <a:t>0  </a:t>
              </a:r>
              <a:r>
                <a:rPr lang="en-US" altLang="zh-CN" sz="2400" b="1">
                  <a:solidFill>
                    <a:srgbClr val="0000FF"/>
                  </a:solidFill>
                  <a:latin typeface="Times New Roman" panose="02020603050405020304" pitchFamily="18" charset="0"/>
                  <a:ea typeface="Times New Roman" panose="02020603050405020304" pitchFamily="18" charset="0"/>
                </a:rPr>
                <a:t>………</a:t>
              </a:r>
              <a:r>
                <a:rPr lang="en-US" altLang="zh-CN" sz="2400" b="1">
                  <a:latin typeface="宋体" panose="02010600030101010101" pitchFamily="2" charset="-122"/>
                  <a:cs typeface="Times New Roman" panose="02020603050405020304" pitchFamily="18" charset="0"/>
                </a:rPr>
                <a:t> </a:t>
              </a:r>
              <a:r>
                <a:rPr lang="en-US" altLang="zh-CN" sz="2400" b="1">
                  <a:solidFill>
                    <a:srgbClr val="FA2B08"/>
                  </a:solidFill>
                  <a:latin typeface="宋体" panose="02010600030101010101" pitchFamily="2" charset="-122"/>
                  <a:cs typeface="Times New Roman" panose="02020603050405020304" pitchFamily="18" charset="0"/>
                </a:rPr>
                <a:t>1 </a:t>
              </a:r>
              <a:r>
                <a:rPr lang="zh-CN" altLang="en-US" sz="2400" b="1" dirty="0">
                  <a:solidFill>
                    <a:srgbClr val="0000FF"/>
                  </a:solidFill>
                  <a:latin typeface="宋体" panose="02010600030101010101" pitchFamily="2" charset="-122"/>
                  <a:cs typeface="Times New Roman" panose="02020603050405020304" pitchFamily="18" charset="0"/>
                </a:rPr>
                <a:t>（</a:t>
              </a:r>
              <a:r>
                <a:rPr lang="en-US" altLang="zh-CN" sz="2400" b="1">
                  <a:solidFill>
                    <a:srgbClr val="0000FF"/>
                  </a:solidFill>
                  <a:latin typeface="宋体" panose="02010600030101010101" pitchFamily="2" charset="-122"/>
                  <a:cs typeface="Times New Roman" panose="02020603050405020304" pitchFamily="18" charset="0"/>
                </a:rPr>
                <a:t>K</a:t>
              </a:r>
              <a:r>
                <a:rPr lang="en-US" altLang="zh-CN" sz="2400" b="1" baseline="-30000">
                  <a:solidFill>
                    <a:srgbClr val="0000FF"/>
                  </a:solidFill>
                  <a:latin typeface="宋体" panose="02010600030101010101" pitchFamily="2" charset="-122"/>
                  <a:cs typeface="Times New Roman" panose="02020603050405020304" pitchFamily="18" charset="0"/>
                </a:rPr>
                <a:t>5</a:t>
              </a:r>
              <a:r>
                <a:rPr lang="zh-CN" altLang="en-US" sz="2400" b="1" dirty="0">
                  <a:solidFill>
                    <a:srgbClr val="0000FF"/>
                  </a:solidFill>
                  <a:latin typeface="宋体" panose="02010600030101010101" pitchFamily="2" charset="-122"/>
                  <a:cs typeface="Times New Roman" panose="02020603050405020304" pitchFamily="18" charset="0"/>
                </a:rPr>
                <a:t>）  </a:t>
              </a:r>
              <a:r>
                <a:rPr lang="zh-CN" altLang="en-US" sz="2400" b="1" dirty="0">
                  <a:solidFill>
                    <a:srgbClr val="FF3300"/>
                  </a:solidFill>
                  <a:latin typeface="宋体" panose="02010600030101010101" pitchFamily="2" charset="-122"/>
                  <a:cs typeface="Times New Roman" panose="02020603050405020304" pitchFamily="18" charset="0"/>
                </a:rPr>
                <a:t>高位</a:t>
              </a:r>
              <a:r>
                <a:rPr lang="zh-CN" altLang="en-US" sz="2400" b="1" dirty="0">
                  <a:solidFill>
                    <a:srgbClr val="0000FF"/>
                  </a:solidFill>
                  <a:latin typeface="宋体" panose="02010600030101010101" pitchFamily="2" charset="-122"/>
                  <a:cs typeface="Times New Roman" panose="02020603050405020304" pitchFamily="18" charset="0"/>
                </a:rPr>
                <a:t> </a:t>
              </a:r>
              <a:endParaRPr lang="zh-CN" altLang="en-US" dirty="0">
                <a:solidFill>
                  <a:srgbClr val="0000FF"/>
                </a:solidFill>
                <a:latin typeface="Arial" panose="020B0604020202020204" pitchFamily="34" charset="0"/>
              </a:endParaRPr>
            </a:p>
          </p:txBody>
        </p:sp>
        <p:grpSp>
          <p:nvGrpSpPr>
            <p:cNvPr id="323600" name="组合 323599"/>
            <p:cNvGrpSpPr/>
            <p:nvPr/>
          </p:nvGrpSpPr>
          <p:grpSpPr>
            <a:xfrm>
              <a:off x="1680" y="1527"/>
              <a:ext cx="633" cy="201"/>
              <a:chOff x="1737" y="1545"/>
              <a:chExt cx="576" cy="192"/>
            </a:xfrm>
          </p:grpSpPr>
          <p:sp>
            <p:nvSpPr>
              <p:cNvPr id="323601" name="直接连接符 323600"/>
              <p:cNvSpPr/>
              <p:nvPr/>
            </p:nvSpPr>
            <p:spPr>
              <a:xfrm>
                <a:off x="1737" y="1737"/>
                <a:ext cx="576" cy="0"/>
              </a:xfrm>
              <a:prstGeom prst="line">
                <a:avLst/>
              </a:prstGeom>
              <a:ln w="9525" cap="flat" cmpd="sng">
                <a:solidFill>
                  <a:srgbClr val="000000"/>
                </a:solidFill>
                <a:prstDash val="solid"/>
                <a:headEnd type="none" w="med" len="med"/>
                <a:tailEnd type="none" w="med" len="med"/>
              </a:ln>
            </p:spPr>
          </p:sp>
          <p:sp>
            <p:nvSpPr>
              <p:cNvPr id="323602" name="直接连接符 323601"/>
              <p:cNvSpPr/>
              <p:nvPr/>
            </p:nvSpPr>
            <p:spPr>
              <a:xfrm>
                <a:off x="1737" y="1545"/>
                <a:ext cx="0" cy="192"/>
              </a:xfrm>
              <a:prstGeom prst="line">
                <a:avLst/>
              </a:prstGeom>
              <a:ln w="9525" cap="flat" cmpd="sng">
                <a:solidFill>
                  <a:srgbClr val="000000"/>
                </a:solidFill>
                <a:prstDash val="solid"/>
                <a:headEnd type="none" w="med" len="med"/>
                <a:tailEnd type="none" w="med" len="med"/>
              </a:ln>
            </p:spPr>
          </p:sp>
        </p:grpSp>
        <p:grpSp>
          <p:nvGrpSpPr>
            <p:cNvPr id="323603" name="组合 323602"/>
            <p:cNvGrpSpPr/>
            <p:nvPr/>
          </p:nvGrpSpPr>
          <p:grpSpPr>
            <a:xfrm>
              <a:off x="1728" y="1728"/>
              <a:ext cx="576" cy="249"/>
              <a:chOff x="1824" y="1728"/>
              <a:chExt cx="480" cy="249"/>
            </a:xfrm>
          </p:grpSpPr>
          <p:sp>
            <p:nvSpPr>
              <p:cNvPr id="323604" name="直接连接符 323603"/>
              <p:cNvSpPr/>
              <p:nvPr/>
            </p:nvSpPr>
            <p:spPr>
              <a:xfrm>
                <a:off x="1824" y="1728"/>
                <a:ext cx="0" cy="240"/>
              </a:xfrm>
              <a:prstGeom prst="line">
                <a:avLst/>
              </a:prstGeom>
              <a:ln w="9525" cap="flat" cmpd="sng">
                <a:solidFill>
                  <a:srgbClr val="000000"/>
                </a:solidFill>
                <a:prstDash val="solid"/>
                <a:headEnd type="none" w="med" len="med"/>
                <a:tailEnd type="none" w="med" len="med"/>
              </a:ln>
            </p:spPr>
          </p:sp>
          <p:sp>
            <p:nvSpPr>
              <p:cNvPr id="323605" name="直接连接符 323604"/>
              <p:cNvSpPr/>
              <p:nvPr/>
            </p:nvSpPr>
            <p:spPr>
              <a:xfrm>
                <a:off x="1824" y="1977"/>
                <a:ext cx="480" cy="0"/>
              </a:xfrm>
              <a:prstGeom prst="line">
                <a:avLst/>
              </a:prstGeom>
              <a:ln w="9525" cap="flat" cmpd="sng">
                <a:solidFill>
                  <a:srgbClr val="000000"/>
                </a:solidFill>
                <a:prstDash val="solid"/>
                <a:headEnd type="none" w="med" len="med"/>
                <a:tailEnd type="none" w="med" len="med"/>
              </a:ln>
            </p:spPr>
          </p:sp>
        </p:grpSp>
        <p:grpSp>
          <p:nvGrpSpPr>
            <p:cNvPr id="323606" name="组合 323605"/>
            <p:cNvGrpSpPr/>
            <p:nvPr/>
          </p:nvGrpSpPr>
          <p:grpSpPr>
            <a:xfrm>
              <a:off x="1824" y="1977"/>
              <a:ext cx="480" cy="240"/>
              <a:chOff x="1920" y="1977"/>
              <a:chExt cx="384" cy="240"/>
            </a:xfrm>
          </p:grpSpPr>
          <p:sp>
            <p:nvSpPr>
              <p:cNvPr id="323607" name="直接连接符 323606"/>
              <p:cNvSpPr/>
              <p:nvPr/>
            </p:nvSpPr>
            <p:spPr>
              <a:xfrm>
                <a:off x="1920" y="1977"/>
                <a:ext cx="0" cy="240"/>
              </a:xfrm>
              <a:prstGeom prst="line">
                <a:avLst/>
              </a:prstGeom>
              <a:ln w="9525" cap="flat" cmpd="sng">
                <a:solidFill>
                  <a:srgbClr val="000000"/>
                </a:solidFill>
                <a:prstDash val="solid"/>
                <a:headEnd type="none" w="med" len="med"/>
                <a:tailEnd type="none" w="med" len="med"/>
              </a:ln>
            </p:spPr>
          </p:sp>
          <p:sp>
            <p:nvSpPr>
              <p:cNvPr id="323608" name="直接连接符 323607"/>
              <p:cNvSpPr/>
              <p:nvPr/>
            </p:nvSpPr>
            <p:spPr>
              <a:xfrm>
                <a:off x="1920" y="2208"/>
                <a:ext cx="384" cy="0"/>
              </a:xfrm>
              <a:prstGeom prst="line">
                <a:avLst/>
              </a:prstGeom>
              <a:ln w="9525" cap="flat" cmpd="sng">
                <a:solidFill>
                  <a:srgbClr val="000000"/>
                </a:solidFill>
                <a:prstDash val="solid"/>
                <a:headEnd type="none" w="med" len="med"/>
                <a:tailEnd type="none" w="med" len="med"/>
              </a:ln>
            </p:spPr>
          </p:sp>
        </p:grpSp>
        <p:grpSp>
          <p:nvGrpSpPr>
            <p:cNvPr id="323609" name="组合 323608"/>
            <p:cNvGrpSpPr/>
            <p:nvPr/>
          </p:nvGrpSpPr>
          <p:grpSpPr>
            <a:xfrm>
              <a:off x="1920" y="2208"/>
              <a:ext cx="384" cy="240"/>
              <a:chOff x="2016" y="2208"/>
              <a:chExt cx="288" cy="288"/>
            </a:xfrm>
          </p:grpSpPr>
          <p:sp>
            <p:nvSpPr>
              <p:cNvPr id="323610" name="直接连接符 323609"/>
              <p:cNvSpPr/>
              <p:nvPr/>
            </p:nvSpPr>
            <p:spPr>
              <a:xfrm>
                <a:off x="2016" y="2208"/>
                <a:ext cx="0" cy="288"/>
              </a:xfrm>
              <a:prstGeom prst="line">
                <a:avLst/>
              </a:prstGeom>
              <a:ln w="9525" cap="flat" cmpd="sng">
                <a:solidFill>
                  <a:srgbClr val="000000"/>
                </a:solidFill>
                <a:prstDash val="solid"/>
                <a:headEnd type="none" w="med" len="med"/>
                <a:tailEnd type="none" w="med" len="med"/>
              </a:ln>
            </p:spPr>
          </p:sp>
          <p:sp>
            <p:nvSpPr>
              <p:cNvPr id="323611" name="直接连接符 323610"/>
              <p:cNvSpPr/>
              <p:nvPr/>
            </p:nvSpPr>
            <p:spPr>
              <a:xfrm>
                <a:off x="2016" y="2487"/>
                <a:ext cx="288" cy="0"/>
              </a:xfrm>
              <a:prstGeom prst="line">
                <a:avLst/>
              </a:prstGeom>
              <a:ln w="9525" cap="flat" cmpd="sng">
                <a:solidFill>
                  <a:srgbClr val="000000"/>
                </a:solidFill>
                <a:prstDash val="solid"/>
                <a:headEnd type="none" w="med" len="med"/>
                <a:tailEnd type="none" w="med" len="med"/>
              </a:ln>
            </p:spPr>
          </p:sp>
        </p:grpSp>
        <p:grpSp>
          <p:nvGrpSpPr>
            <p:cNvPr id="323612" name="组合 323611"/>
            <p:cNvGrpSpPr/>
            <p:nvPr/>
          </p:nvGrpSpPr>
          <p:grpSpPr>
            <a:xfrm>
              <a:off x="2016" y="2448"/>
              <a:ext cx="288" cy="240"/>
              <a:chOff x="2112" y="2496"/>
              <a:chExt cx="192" cy="240"/>
            </a:xfrm>
          </p:grpSpPr>
          <p:sp>
            <p:nvSpPr>
              <p:cNvPr id="323613" name="直接连接符 323612"/>
              <p:cNvSpPr/>
              <p:nvPr/>
            </p:nvSpPr>
            <p:spPr>
              <a:xfrm>
                <a:off x="2112" y="2496"/>
                <a:ext cx="0" cy="240"/>
              </a:xfrm>
              <a:prstGeom prst="line">
                <a:avLst/>
              </a:prstGeom>
              <a:ln w="9525" cap="flat" cmpd="sng">
                <a:solidFill>
                  <a:srgbClr val="000000"/>
                </a:solidFill>
                <a:prstDash val="solid"/>
                <a:headEnd type="none" w="med" len="med"/>
                <a:tailEnd type="none" w="med" len="med"/>
              </a:ln>
            </p:spPr>
          </p:sp>
          <p:sp>
            <p:nvSpPr>
              <p:cNvPr id="323614" name="直接连接符 323613"/>
              <p:cNvSpPr/>
              <p:nvPr/>
            </p:nvSpPr>
            <p:spPr>
              <a:xfrm>
                <a:off x="2112" y="2736"/>
                <a:ext cx="192" cy="0"/>
              </a:xfrm>
              <a:prstGeom prst="line">
                <a:avLst/>
              </a:prstGeom>
              <a:ln w="9525" cap="flat" cmpd="sng">
                <a:solidFill>
                  <a:srgbClr val="000000"/>
                </a:solidFill>
                <a:prstDash val="solid"/>
                <a:headEnd type="none" w="med" len="med"/>
                <a:tailEnd type="none" w="med" len="med"/>
              </a:ln>
            </p:spPr>
          </p:sp>
        </p:grpSp>
        <p:grpSp>
          <p:nvGrpSpPr>
            <p:cNvPr id="323615" name="组合 323614"/>
            <p:cNvGrpSpPr/>
            <p:nvPr/>
          </p:nvGrpSpPr>
          <p:grpSpPr>
            <a:xfrm>
              <a:off x="2133" y="2691"/>
              <a:ext cx="171" cy="237"/>
              <a:chOff x="1920" y="1977"/>
              <a:chExt cx="384" cy="240"/>
            </a:xfrm>
          </p:grpSpPr>
          <p:sp>
            <p:nvSpPr>
              <p:cNvPr id="323616" name="直接连接符 323615"/>
              <p:cNvSpPr/>
              <p:nvPr/>
            </p:nvSpPr>
            <p:spPr>
              <a:xfrm>
                <a:off x="1920" y="1977"/>
                <a:ext cx="0" cy="240"/>
              </a:xfrm>
              <a:prstGeom prst="line">
                <a:avLst/>
              </a:prstGeom>
              <a:ln w="9525" cap="flat" cmpd="sng">
                <a:solidFill>
                  <a:srgbClr val="000000"/>
                </a:solidFill>
                <a:prstDash val="solid"/>
                <a:headEnd type="none" w="med" len="med"/>
                <a:tailEnd type="none" w="med" len="med"/>
              </a:ln>
            </p:spPr>
          </p:sp>
          <p:sp>
            <p:nvSpPr>
              <p:cNvPr id="323617" name="直接连接符 323616"/>
              <p:cNvSpPr/>
              <p:nvPr/>
            </p:nvSpPr>
            <p:spPr>
              <a:xfrm>
                <a:off x="1920" y="2208"/>
                <a:ext cx="384" cy="0"/>
              </a:xfrm>
              <a:prstGeom prst="line">
                <a:avLst/>
              </a:prstGeom>
              <a:ln w="9525" cap="flat" cmpd="sng">
                <a:solidFill>
                  <a:srgbClr val="000000"/>
                </a:solidFill>
                <a:prstDash val="solid"/>
                <a:headEnd type="none" w="med" len="med"/>
                <a:tailEnd type="none" w="med" len="med"/>
              </a:ln>
            </p:spPr>
          </p:sp>
        </p:grpSp>
        <p:sp>
          <p:nvSpPr>
            <p:cNvPr id="323618" name="直接连接符 323617"/>
            <p:cNvSpPr/>
            <p:nvPr/>
          </p:nvSpPr>
          <p:spPr>
            <a:xfrm flipV="1">
              <a:off x="4272" y="1968"/>
              <a:ext cx="0" cy="960"/>
            </a:xfrm>
            <a:prstGeom prst="line">
              <a:avLst/>
            </a:prstGeom>
            <a:ln w="28575" cap="flat" cmpd="sng">
              <a:solidFill>
                <a:srgbClr val="FF00FF"/>
              </a:solidFill>
              <a:prstDash val="solid"/>
              <a:headEnd type="none" w="med" len="med"/>
              <a:tailEnd type="triangle" w="med" len="med"/>
            </a:ln>
          </p:spPr>
        </p:sp>
      </p:grpSp>
      <p:sp>
        <p:nvSpPr>
          <p:cNvPr id="323619" name="文本框 323618"/>
          <p:cNvSpPr txBox="1"/>
          <p:nvPr/>
        </p:nvSpPr>
        <p:spPr>
          <a:xfrm>
            <a:off x="1219200" y="5186363"/>
            <a:ext cx="5410200" cy="457200"/>
          </a:xfrm>
          <a:prstGeom prst="rect">
            <a:avLst/>
          </a:prstGeom>
          <a:noFill/>
          <a:ln w="9525">
            <a:noFill/>
          </a:ln>
        </p:spPr>
        <p:txBody>
          <a:bodyPr>
            <a:spAutoFit/>
          </a:bodyPr>
          <a:lstStyle/>
          <a:p>
            <a:pPr algn="just">
              <a:spcBef>
                <a:spcPct val="50000"/>
              </a:spcBef>
            </a:pPr>
            <a:r>
              <a:rPr lang="zh-CN" altLang="en-US" sz="2400" b="1" dirty="0">
                <a:solidFill>
                  <a:srgbClr val="008000"/>
                </a:solidFill>
                <a:latin typeface="宋体" panose="02010600030101010101" pitchFamily="2" charset="-122"/>
                <a:cs typeface="Times New Roman" panose="02020603050405020304" pitchFamily="18" charset="0"/>
              </a:rPr>
              <a:t>即</a:t>
            </a:r>
            <a:r>
              <a:rPr lang="zh-CN" altLang="en-US" sz="2400" b="1" dirty="0">
                <a:latin typeface="宋体" panose="02010600030101010101" pitchFamily="2" charset="-122"/>
                <a:cs typeface="Times New Roman" panose="02020603050405020304" pitchFamily="18" charset="0"/>
              </a:rPr>
              <a:t> </a:t>
            </a:r>
            <a:r>
              <a:rPr lang="en-US" altLang="zh-CN" sz="2400" b="1">
                <a:solidFill>
                  <a:srgbClr val="FA2B08"/>
                </a:solidFill>
                <a:latin typeface="宋体" panose="02010600030101010101" pitchFamily="2" charset="-122"/>
                <a:cs typeface="Times New Roman" panose="02020603050405020304" pitchFamily="18" charset="0"/>
              </a:rPr>
              <a:t>(35)</a:t>
            </a:r>
            <a:r>
              <a:rPr lang="en-US" altLang="zh-CN" sz="2400" b="1" baseline="-30000">
                <a:solidFill>
                  <a:srgbClr val="FA2B08"/>
                </a:solidFill>
                <a:latin typeface="宋体" panose="02010600030101010101" pitchFamily="2" charset="-122"/>
                <a:cs typeface="Times New Roman" panose="02020603050405020304" pitchFamily="18" charset="0"/>
              </a:rPr>
              <a:t>10</a:t>
            </a:r>
            <a:r>
              <a:rPr lang="en-US" altLang="zh-CN" sz="2400" b="1">
                <a:solidFill>
                  <a:srgbClr val="FA2B08"/>
                </a:solidFill>
                <a:latin typeface="宋体" panose="02010600030101010101" pitchFamily="2" charset="-122"/>
                <a:cs typeface="Times New Roman" panose="02020603050405020304" pitchFamily="18" charset="0"/>
              </a:rPr>
              <a:t>=(100011)</a:t>
            </a:r>
            <a:r>
              <a:rPr lang="en-US" altLang="zh-CN" sz="2400" b="1" baseline="-30000">
                <a:solidFill>
                  <a:srgbClr val="FA2B08"/>
                </a:solidFill>
                <a:latin typeface="宋体" panose="02010600030101010101" pitchFamily="2" charset="-122"/>
                <a:cs typeface="Times New Roman" panose="02020603050405020304" pitchFamily="18" charset="0"/>
              </a:rPr>
              <a:t>2</a:t>
            </a:r>
            <a:r>
              <a:rPr lang="en-US" altLang="zh-CN" sz="2400" b="1">
                <a:solidFill>
                  <a:srgbClr val="FA2B08"/>
                </a:solidFill>
                <a:latin typeface="宋体" panose="02010600030101010101" pitchFamily="2" charset="-122"/>
                <a:cs typeface="Times New Roman" panose="02020603050405020304" pitchFamily="18" charset="0"/>
              </a:rPr>
              <a:t> </a:t>
            </a:r>
            <a:endParaRPr lang="en-US" altLang="zh-CN">
              <a:latin typeface="Arial" panose="020B0604020202020204" pitchFamily="34" charset="0"/>
            </a:endParaRPr>
          </a:p>
        </p:txBody>
      </p:sp>
      <p:pic>
        <p:nvPicPr>
          <p:cNvPr id="323620" name="图片 323619" descr="arrow34">
            <a:hlinkClick r:id="" action="ppaction://hlinkshowjump?jump=previousslide"/>
          </p:cNvPr>
          <p:cNvPicPr>
            <a:picLocks noChangeAspect="1"/>
          </p:cNvPicPr>
          <p:nvPr/>
        </p:nvPicPr>
        <p:blipFill>
          <a:blip r:embed="rId4"/>
          <a:stretch>
            <a:fillRect/>
          </a:stretch>
        </p:blipFill>
        <p:spPr>
          <a:xfrm>
            <a:off x="7562850" y="6310313"/>
            <a:ext cx="514350" cy="354012"/>
          </a:xfrm>
          <a:prstGeom prst="rect">
            <a:avLst/>
          </a:prstGeom>
          <a:noFill/>
          <a:ln w="9525">
            <a:noFill/>
          </a:ln>
        </p:spPr>
      </p:pic>
      <p:pic>
        <p:nvPicPr>
          <p:cNvPr id="323621" name="图片 323620" descr="arrow35">
            <a:hlinkClick r:id="" action="ppaction://hlinkshowjump?jump=nextslide"/>
          </p:cNvPr>
          <p:cNvPicPr>
            <a:picLocks noChangeAspect="1"/>
          </p:cNvPicPr>
          <p:nvPr/>
        </p:nvPicPr>
        <p:blipFill>
          <a:blip r:embed="rId5"/>
          <a:stretch>
            <a:fillRect/>
          </a:stretch>
        </p:blipFill>
        <p:spPr>
          <a:xfrm>
            <a:off x="8401050" y="6310313"/>
            <a:ext cx="514350" cy="3540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23591"/>
                                        </p:tgtEl>
                                        <p:attrNameLst>
                                          <p:attrName>style.visibility</p:attrName>
                                        </p:attrNameLst>
                                      </p:cBhvr>
                                      <p:to>
                                        <p:strVal val="visible"/>
                                      </p:to>
                                    </p:set>
                                    <p:anim calcmode="lin" valueType="num">
                                      <p:cBhvr additive="base">
                                        <p:cTn id="7" dur="500" fill="hold"/>
                                        <p:tgtEl>
                                          <p:spTgt spid="323591"/>
                                        </p:tgtEl>
                                        <p:attrNameLst>
                                          <p:attrName>ppt_x</p:attrName>
                                        </p:attrNameLst>
                                      </p:cBhvr>
                                      <p:tavLst>
                                        <p:tav tm="0">
                                          <p:val>
                                            <p:strVal val="0-#ppt_w/2"/>
                                          </p:val>
                                        </p:tav>
                                        <p:tav tm="100000">
                                          <p:val>
                                            <p:strVal val="#ppt_x"/>
                                          </p:val>
                                        </p:tav>
                                      </p:tavLst>
                                    </p:anim>
                                    <p:anim calcmode="lin" valueType="num">
                                      <p:cBhvr additive="base">
                                        <p:cTn id="8" dur="500" fill="hold"/>
                                        <p:tgtEl>
                                          <p:spTgt spid="32359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23592"/>
                                        </p:tgtEl>
                                        <p:attrNameLst>
                                          <p:attrName>style.visibility</p:attrName>
                                        </p:attrNameLst>
                                      </p:cBhvr>
                                      <p:to>
                                        <p:strVal val="visible"/>
                                      </p:to>
                                    </p:set>
                                    <p:animEffect transition="in" filter="dissolve">
                                      <p:cBhvr>
                                        <p:cTn id="13" dur="500"/>
                                        <p:tgtEl>
                                          <p:spTgt spid="323592"/>
                                        </p:tgtEl>
                                      </p:cBhvr>
                                    </p:animEffect>
                                  </p:childTnLst>
                                  <p:subTnLst>
                                    <p:audio>
                                      <p:cMediaNode>
                                        <p:cTn display="0" masterRel="sameClick">
                                          <p:stCondLst>
                                            <p:cond evt="begin" delay="0">
                                              <p:tn val="11"/>
                                            </p:cond>
                                          </p:stCondLst>
                                          <p:endCondLst>
                                            <p:cond evt="onStopAudio" delay="0">
                                              <p:tgtEl>
                                                <p:sldTgt/>
                                              </p:tgtEl>
                                            </p:cond>
                                          </p:endCondLst>
                                        </p:cTn>
                                        <p:tgtEl>
                                          <p:sndTgt r:embed="rId3" name="chimes.wav"/>
                                        </p:tgtEl>
                                      </p:cMediaNode>
                                    </p:audio>
                                  </p:subTnLst>
                                </p:cTn>
                              </p:par>
                            </p:childTnLst>
                          </p:cTn>
                        </p:par>
                        <p:par>
                          <p:cTn id="14" fill="hold">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323619"/>
                                        </p:tgtEl>
                                        <p:attrNameLst>
                                          <p:attrName>style.visibility</p:attrName>
                                        </p:attrNameLst>
                                      </p:cBhvr>
                                      <p:to>
                                        <p:strVal val="visible"/>
                                      </p:to>
                                    </p:set>
                                    <p:anim calcmode="lin" valueType="num">
                                      <p:cBhvr additive="base">
                                        <p:cTn id="17" dur="500" fill="hold"/>
                                        <p:tgtEl>
                                          <p:spTgt spid="323619"/>
                                        </p:tgtEl>
                                        <p:attrNameLst>
                                          <p:attrName>ppt_x</p:attrName>
                                        </p:attrNameLst>
                                      </p:cBhvr>
                                      <p:tavLst>
                                        <p:tav tm="0">
                                          <p:val>
                                            <p:strVal val="0-#ppt_w/2"/>
                                          </p:val>
                                        </p:tav>
                                        <p:tav tm="100000">
                                          <p:val>
                                            <p:strVal val="#ppt_x"/>
                                          </p:val>
                                        </p:tav>
                                      </p:tavLst>
                                    </p:anim>
                                    <p:anim calcmode="lin" valueType="num">
                                      <p:cBhvr additive="base">
                                        <p:cTn id="18" dur="500" fill="hold"/>
                                        <p:tgtEl>
                                          <p:spTgt spid="3236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91" grpId="0"/>
      <p:bldP spid="3236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3" name="矩形 324612"/>
          <p:cNvSpPr/>
          <p:nvPr/>
        </p:nvSpPr>
        <p:spPr>
          <a:xfrm>
            <a:off x="6559550" y="6253163"/>
            <a:ext cx="1905000" cy="457200"/>
          </a:xfrm>
          <a:prstGeom prst="rect">
            <a:avLst/>
          </a:prstGeom>
          <a:noFill/>
          <a:ln w="9525">
            <a:noFill/>
          </a:ln>
        </p:spPr>
        <p:txBody>
          <a:bodyPr lIns="92075" tIns="46037" rIns="92075" bIns="46037" anchor="ctr"/>
          <a:lstStyle/>
          <a:p>
            <a:pPr algn="r"/>
            <a:fld id="{9A0DB2DC-4C9A-4742-B13C-FB6460FD3503}" type="slidenum">
              <a:rPr lang="zh-CN" altLang="en-US" sz="1400" dirty="0">
                <a:latin typeface="Times New Roman" panose="02020603050405020304" pitchFamily="18" charset="0"/>
              </a:rPr>
              <a:t>26</a:t>
            </a:fld>
            <a:r>
              <a:rPr lang="en-US" altLang="zh-CN" sz="1400" dirty="0">
                <a:latin typeface="Times New Roman" panose="02020603050405020304" pitchFamily="18" charset="0"/>
              </a:rPr>
              <a:t> </a:t>
            </a:r>
          </a:p>
        </p:txBody>
      </p:sp>
      <p:sp>
        <p:nvSpPr>
          <p:cNvPr id="324615" name="文本框 324614"/>
          <p:cNvSpPr txBox="1"/>
          <p:nvPr/>
        </p:nvSpPr>
        <p:spPr>
          <a:xfrm>
            <a:off x="539750" y="2824163"/>
            <a:ext cx="5257800" cy="457200"/>
          </a:xfrm>
          <a:prstGeom prst="rect">
            <a:avLst/>
          </a:prstGeom>
          <a:noFill/>
          <a:ln w="9525">
            <a:noFill/>
          </a:ln>
        </p:spPr>
        <p:txBody>
          <a:bodyPr>
            <a:spAutoFit/>
          </a:bodyPr>
          <a:lstStyle/>
          <a:p>
            <a:pPr algn="just">
              <a:spcBef>
                <a:spcPct val="50000"/>
              </a:spcBef>
            </a:pPr>
            <a:r>
              <a:rPr lang="en-US" altLang="zh-CN" sz="2400" dirty="0">
                <a:latin typeface="宋体" panose="02010600030101010101" pitchFamily="2" charset="-122"/>
                <a:cs typeface="Times New Roman" panose="02020603050405020304" pitchFamily="18" charset="0"/>
              </a:rPr>
              <a:t>    </a:t>
            </a:r>
            <a:r>
              <a:rPr lang="zh-CN" altLang="en-US" sz="2400" b="1" dirty="0">
                <a:solidFill>
                  <a:srgbClr val="008000"/>
                </a:solidFill>
                <a:latin typeface="宋体" panose="02010600030101010101" pitchFamily="2" charset="-122"/>
                <a:cs typeface="Times New Roman" panose="02020603050405020304" pitchFamily="18" charset="0"/>
              </a:rPr>
              <a:t>例如：</a:t>
            </a:r>
            <a:r>
              <a:rPr lang="zh-CN" altLang="en-US" sz="2400" dirty="0">
                <a:solidFill>
                  <a:srgbClr val="008000"/>
                </a:solidFill>
                <a:latin typeface="宋体" panose="02010600030101010101" pitchFamily="2" charset="-122"/>
              </a:rPr>
              <a:t>（</a:t>
            </a:r>
            <a:r>
              <a:rPr lang="en-US" altLang="zh-CN" sz="2400" b="1">
                <a:solidFill>
                  <a:srgbClr val="008000"/>
                </a:solidFill>
                <a:latin typeface="宋体" panose="02010600030101010101" pitchFamily="2" charset="-122"/>
                <a:cs typeface="Times New Roman" panose="02020603050405020304" pitchFamily="18" charset="0"/>
              </a:rPr>
              <a:t>0.6875</a:t>
            </a:r>
            <a:r>
              <a:rPr lang="zh-CN" altLang="en-US" sz="2400" b="1" dirty="0">
                <a:solidFill>
                  <a:srgbClr val="008000"/>
                </a:solidFill>
                <a:latin typeface="宋体" panose="02010600030101010101" pitchFamily="2" charset="-122"/>
              </a:rPr>
              <a:t>）</a:t>
            </a:r>
            <a:r>
              <a:rPr lang="en-US" altLang="zh-CN" sz="2400" b="1" baseline="-25000">
                <a:solidFill>
                  <a:srgbClr val="008000"/>
                </a:solidFill>
                <a:latin typeface="宋体" panose="02010600030101010101" pitchFamily="2" charset="-122"/>
              </a:rPr>
              <a:t>10</a:t>
            </a:r>
            <a:r>
              <a:rPr lang="en-US" altLang="zh-CN" sz="2400" b="1" dirty="0">
                <a:solidFill>
                  <a:srgbClr val="008000"/>
                </a:solidFill>
                <a:latin typeface="宋体" panose="02010600030101010101" pitchFamily="2" charset="-122"/>
              </a:rPr>
              <a:t> =</a:t>
            </a:r>
            <a:r>
              <a:rPr lang="zh-CN" altLang="en-US" sz="2400" b="1" dirty="0">
                <a:solidFill>
                  <a:srgbClr val="008000"/>
                </a:solidFill>
                <a:latin typeface="宋体" panose="02010600030101010101" pitchFamily="2" charset="-122"/>
              </a:rPr>
              <a:t>（？）</a:t>
            </a:r>
            <a:r>
              <a:rPr lang="en-US" altLang="zh-CN" sz="2400" b="1" baseline="-25000">
                <a:solidFill>
                  <a:srgbClr val="008000"/>
                </a:solidFill>
                <a:latin typeface="宋体" panose="02010600030101010101" pitchFamily="2" charset="-122"/>
              </a:rPr>
              <a:t>2</a:t>
            </a:r>
            <a:r>
              <a:rPr lang="en-US" altLang="zh-CN" sz="2400">
                <a:solidFill>
                  <a:srgbClr val="008000"/>
                </a:solidFill>
                <a:latin typeface="宋体" panose="02010600030101010101" pitchFamily="2" charset="-122"/>
                <a:cs typeface="Times New Roman" panose="02020603050405020304" pitchFamily="18" charset="0"/>
              </a:rPr>
              <a:t> </a:t>
            </a:r>
            <a:endParaRPr lang="en-US" altLang="zh-CN">
              <a:solidFill>
                <a:srgbClr val="008000"/>
              </a:solidFill>
              <a:latin typeface="Arial" panose="020B0604020202020204" pitchFamily="34" charset="0"/>
            </a:endParaRPr>
          </a:p>
        </p:txBody>
      </p:sp>
      <p:sp>
        <p:nvSpPr>
          <p:cNvPr id="324616" name="文本框 324615"/>
          <p:cNvSpPr txBox="1"/>
          <p:nvPr/>
        </p:nvSpPr>
        <p:spPr>
          <a:xfrm>
            <a:off x="463550" y="614363"/>
            <a:ext cx="8305800" cy="2282825"/>
          </a:xfrm>
          <a:prstGeom prst="rect">
            <a:avLst/>
          </a:prstGeom>
          <a:noFill/>
          <a:ln w="9525">
            <a:noFill/>
          </a:ln>
        </p:spPr>
        <p:txBody>
          <a:bodyPr>
            <a:spAutoFit/>
          </a:bodyPr>
          <a:lstStyle/>
          <a:p>
            <a:pPr algn="just">
              <a:lnSpc>
                <a:spcPct val="120000"/>
              </a:lnSpc>
            </a:pPr>
            <a:r>
              <a:rPr lang="en-US" altLang="zh-CN" sz="2400" b="1" dirty="0">
                <a:solidFill>
                  <a:srgbClr val="FF3300"/>
                </a:solidFill>
                <a:latin typeface="宋体" panose="02010600030101010101" pitchFamily="2" charset="-122"/>
                <a:cs typeface="Times New Roman" panose="02020603050405020304" pitchFamily="18" charset="0"/>
              </a:rPr>
              <a:t>(2) </a:t>
            </a:r>
            <a:r>
              <a:rPr lang="zh-CN" altLang="en-US" sz="2400" b="1" dirty="0">
                <a:solidFill>
                  <a:srgbClr val="FF3300"/>
                </a:solidFill>
                <a:latin typeface="宋体" panose="02010600030101010101" pitchFamily="2" charset="-122"/>
                <a:cs typeface="Times New Roman" panose="02020603050405020304" pitchFamily="18" charset="0"/>
              </a:rPr>
              <a:t>小数转换</a:t>
            </a:r>
            <a:r>
              <a:rPr lang="zh-CN" altLang="en-US" sz="2400" b="1" dirty="0">
                <a:solidFill>
                  <a:srgbClr val="C80026"/>
                </a:solidFill>
                <a:latin typeface="宋体" panose="02010600030101010101" pitchFamily="2" charset="-122"/>
                <a:cs typeface="Times New Roman" panose="02020603050405020304" pitchFamily="18" charset="0"/>
              </a:rPr>
              <a:t> </a:t>
            </a:r>
            <a:endParaRPr lang="zh-CN" altLang="en-US" sz="2400" dirty="0">
              <a:latin typeface="Times New Roman" panose="02020603050405020304" pitchFamily="18" charset="0"/>
            </a:endParaRPr>
          </a:p>
          <a:p>
            <a:pPr algn="just">
              <a:lnSpc>
                <a:spcPct val="120000"/>
              </a:lnSpc>
            </a:pPr>
            <a:r>
              <a:rPr lang="zh-CN" altLang="en-US" sz="2000" dirty="0">
                <a:latin typeface="宋体" panose="02010600030101010101" pitchFamily="2" charset="-122"/>
                <a:cs typeface="Times New Roman" panose="02020603050405020304" pitchFamily="18" charset="0"/>
              </a:rPr>
              <a:t>    </a:t>
            </a:r>
            <a:r>
              <a:rPr lang="zh-CN" altLang="en-US" sz="2400" b="1" dirty="0">
                <a:solidFill>
                  <a:srgbClr val="008000"/>
                </a:solidFill>
                <a:latin typeface="宋体" panose="02010600030101010101" pitchFamily="2" charset="-122"/>
                <a:cs typeface="Times New Roman" panose="02020603050405020304" pitchFamily="18" charset="0"/>
              </a:rPr>
              <a:t>“乘</a:t>
            </a:r>
            <a:r>
              <a:rPr lang="en-US" altLang="zh-CN" sz="2400" b="1" dirty="0">
                <a:solidFill>
                  <a:srgbClr val="008000"/>
                </a:solidFill>
                <a:latin typeface="宋体" panose="02010600030101010101" pitchFamily="2" charset="-122"/>
                <a:cs typeface="Times New Roman" panose="02020603050405020304" pitchFamily="18" charset="0"/>
              </a:rPr>
              <a:t>2</a:t>
            </a:r>
            <a:r>
              <a:rPr lang="zh-CN" altLang="en-US" sz="2400" b="1" dirty="0">
                <a:solidFill>
                  <a:srgbClr val="008000"/>
                </a:solidFill>
                <a:latin typeface="宋体" panose="02010600030101010101" pitchFamily="2" charset="-122"/>
                <a:cs typeface="Times New Roman" panose="02020603050405020304" pitchFamily="18" charset="0"/>
              </a:rPr>
              <a:t>取整”法</a:t>
            </a:r>
            <a:r>
              <a:rPr lang="zh-CN" altLang="en-US" sz="2400" b="1" dirty="0">
                <a:solidFill>
                  <a:srgbClr val="008000"/>
                </a:solidFill>
                <a:latin typeface="宋体" panose="02010600030101010101" pitchFamily="2" charset="-122"/>
              </a:rPr>
              <a:t>：</a:t>
            </a:r>
            <a:r>
              <a:rPr lang="zh-CN" altLang="en-US" sz="2400" b="1" dirty="0">
                <a:solidFill>
                  <a:srgbClr val="0000FF"/>
                </a:solidFill>
                <a:latin typeface="宋体" panose="02010600030101010101" pitchFamily="2" charset="-122"/>
                <a:cs typeface="Times New Roman" panose="02020603050405020304" pitchFamily="18" charset="0"/>
              </a:rPr>
              <a:t>将十进制小数 </a:t>
            </a:r>
            <a:r>
              <a:rPr lang="en-US" altLang="zh-CN" sz="2400" b="1" dirty="0">
                <a:solidFill>
                  <a:srgbClr val="0000FF"/>
                </a:solidFill>
                <a:latin typeface="宋体" panose="02010600030101010101" pitchFamily="2" charset="-122"/>
                <a:cs typeface="Times New Roman" panose="02020603050405020304" pitchFamily="18" charset="0"/>
              </a:rPr>
              <a:t>N </a:t>
            </a:r>
            <a:r>
              <a:rPr lang="zh-CN" altLang="en-US" sz="2400" b="1" dirty="0">
                <a:solidFill>
                  <a:srgbClr val="0000FF"/>
                </a:solidFill>
                <a:latin typeface="宋体" panose="02010600030101010101" pitchFamily="2" charset="-122"/>
                <a:cs typeface="Times New Roman" panose="02020603050405020304" pitchFamily="18" charset="0"/>
              </a:rPr>
              <a:t>乘以</a:t>
            </a:r>
            <a:r>
              <a:rPr lang="en-US" altLang="zh-CN" sz="2400" b="1" dirty="0">
                <a:solidFill>
                  <a:srgbClr val="0000FF"/>
                </a:solidFill>
                <a:latin typeface="宋体" panose="02010600030101010101" pitchFamily="2" charset="-122"/>
                <a:cs typeface="Times New Roman" panose="02020603050405020304" pitchFamily="18" charset="0"/>
              </a:rPr>
              <a:t>2</a:t>
            </a:r>
            <a:r>
              <a:rPr lang="zh-CN" altLang="en-US" sz="2400" b="1" dirty="0">
                <a:solidFill>
                  <a:srgbClr val="0000FF"/>
                </a:solidFill>
                <a:latin typeface="宋体" panose="02010600030101010101" pitchFamily="2" charset="-122"/>
                <a:cs typeface="Times New Roman" panose="02020603050405020304" pitchFamily="18" charset="0"/>
              </a:rPr>
              <a:t>，取积的整数记为</a:t>
            </a:r>
            <a:r>
              <a:rPr lang="en-US" altLang="zh-CN" sz="2400" b="1">
                <a:solidFill>
                  <a:srgbClr val="0000FF"/>
                </a:solidFill>
                <a:latin typeface="宋体" panose="02010600030101010101" pitchFamily="2" charset="-122"/>
                <a:cs typeface="Times New Roman" panose="02020603050405020304" pitchFamily="18" charset="0"/>
              </a:rPr>
              <a:t>K</a:t>
            </a:r>
            <a:r>
              <a:rPr lang="en-US" altLang="zh-CN" sz="2400" b="1" baseline="-30000">
                <a:solidFill>
                  <a:srgbClr val="0000FF"/>
                </a:solidFill>
                <a:latin typeface="宋体" panose="02010600030101010101" pitchFamily="2" charset="-122"/>
              </a:rPr>
              <a:t>–</a:t>
            </a:r>
            <a:r>
              <a:rPr lang="en-US" altLang="zh-CN" sz="2400" b="1" baseline="-30000">
                <a:solidFill>
                  <a:srgbClr val="0000FF"/>
                </a:solidFill>
                <a:latin typeface="宋体" panose="02010600030101010101" pitchFamily="2" charset="-122"/>
                <a:cs typeface="Times New Roman" panose="02020603050405020304" pitchFamily="18" charset="0"/>
              </a:rPr>
              <a:t>1</a:t>
            </a:r>
            <a:r>
              <a:rPr lang="zh-CN" altLang="en-US" sz="2400" b="1" dirty="0">
                <a:solidFill>
                  <a:srgbClr val="0000FF"/>
                </a:solidFill>
                <a:latin typeface="宋体" panose="02010600030101010101" pitchFamily="2" charset="-122"/>
                <a:cs typeface="Times New Roman" panose="02020603050405020304" pitchFamily="18" charset="0"/>
              </a:rPr>
              <a:t>；再将积的小数乘以</a:t>
            </a:r>
            <a:r>
              <a:rPr lang="en-US" altLang="zh-CN" sz="2400" b="1" dirty="0">
                <a:solidFill>
                  <a:srgbClr val="0000FF"/>
                </a:solidFill>
                <a:latin typeface="宋体" panose="02010600030101010101" pitchFamily="2" charset="-122"/>
                <a:cs typeface="Times New Roman" panose="02020603050405020304" pitchFamily="18" charset="0"/>
              </a:rPr>
              <a:t>2</a:t>
            </a:r>
            <a:r>
              <a:rPr lang="zh-CN" altLang="en-US" sz="2400" b="1" dirty="0">
                <a:solidFill>
                  <a:srgbClr val="0000FF"/>
                </a:solidFill>
                <a:latin typeface="宋体" panose="02010600030101010101" pitchFamily="2" charset="-122"/>
                <a:cs typeface="Times New Roman" panose="02020603050405020304" pitchFamily="18" charset="0"/>
              </a:rPr>
              <a:t>，取整数记为</a:t>
            </a:r>
            <a:r>
              <a:rPr lang="en-US" altLang="zh-CN" sz="2400" b="1">
                <a:solidFill>
                  <a:srgbClr val="0000FF"/>
                </a:solidFill>
                <a:latin typeface="宋体" panose="02010600030101010101" pitchFamily="2" charset="-122"/>
                <a:cs typeface="Times New Roman" panose="02020603050405020304" pitchFamily="18" charset="0"/>
              </a:rPr>
              <a:t>K</a:t>
            </a:r>
            <a:r>
              <a:rPr lang="en-US" altLang="zh-CN" sz="2400" b="1" baseline="-30000">
                <a:solidFill>
                  <a:srgbClr val="0000FF"/>
                </a:solidFill>
                <a:latin typeface="宋体" panose="02010600030101010101" pitchFamily="2" charset="-122"/>
              </a:rPr>
              <a:t>–</a:t>
            </a:r>
            <a:r>
              <a:rPr lang="en-US" altLang="zh-CN" sz="2400" b="1" baseline="-25000">
                <a:solidFill>
                  <a:srgbClr val="0000FF"/>
                </a:solidFill>
                <a:latin typeface="宋体" panose="02010600030101010101" pitchFamily="2" charset="-122"/>
              </a:rPr>
              <a:t>2</a:t>
            </a:r>
            <a:r>
              <a:rPr lang="zh-CN" altLang="en-US" sz="2400" b="1" dirty="0">
                <a:solidFill>
                  <a:srgbClr val="0000FF"/>
                </a:solidFill>
                <a:latin typeface="宋体" panose="02010600030101010101" pitchFamily="2" charset="-122"/>
                <a:cs typeface="Times New Roman" panose="02020603050405020304" pitchFamily="18" charset="0"/>
              </a:rPr>
              <a:t>；</a:t>
            </a:r>
            <a:r>
              <a:rPr lang="en-US" altLang="zh-CN" sz="2400" b="1">
                <a:solidFill>
                  <a:srgbClr val="0000FF"/>
                </a:solidFill>
                <a:latin typeface="Times New Roman" panose="02020603050405020304" pitchFamily="18" charset="0"/>
                <a:ea typeface="Times New Roman" panose="02020603050405020304" pitchFamily="18" charset="0"/>
              </a:rPr>
              <a:t>……</a:t>
            </a:r>
            <a:r>
              <a:rPr lang="zh-CN" altLang="en-US" sz="2400" b="1" dirty="0">
                <a:solidFill>
                  <a:srgbClr val="0000FF"/>
                </a:solidFill>
                <a:latin typeface="宋体" panose="02010600030101010101" pitchFamily="2" charset="-122"/>
                <a:cs typeface="Times New Roman" panose="02020603050405020304" pitchFamily="18" charset="0"/>
              </a:rPr>
              <a:t>。依此类推，直至其小数为</a:t>
            </a:r>
            <a:r>
              <a:rPr lang="en-US" altLang="zh-CN" sz="2400" b="1" dirty="0">
                <a:solidFill>
                  <a:srgbClr val="0000FF"/>
                </a:solidFill>
                <a:latin typeface="宋体" panose="02010600030101010101" pitchFamily="2" charset="-122"/>
                <a:cs typeface="Times New Roman" panose="02020603050405020304" pitchFamily="18" charset="0"/>
              </a:rPr>
              <a:t>0</a:t>
            </a:r>
            <a:r>
              <a:rPr lang="zh-CN" altLang="en-US" sz="2400" b="1" dirty="0">
                <a:solidFill>
                  <a:srgbClr val="0000FF"/>
                </a:solidFill>
                <a:latin typeface="宋体" panose="02010600030101010101" pitchFamily="2" charset="-122"/>
                <a:cs typeface="Times New Roman" panose="02020603050405020304" pitchFamily="18" charset="0"/>
              </a:rPr>
              <a:t>或达到规定精度要求，取整数记作</a:t>
            </a:r>
            <a:r>
              <a:rPr lang="en-US" altLang="zh-CN" sz="2400" b="1">
                <a:solidFill>
                  <a:srgbClr val="0000FF"/>
                </a:solidFill>
                <a:latin typeface="宋体" panose="02010600030101010101" pitchFamily="2" charset="-122"/>
                <a:cs typeface="Times New Roman" panose="02020603050405020304" pitchFamily="18" charset="0"/>
              </a:rPr>
              <a:t>K</a:t>
            </a:r>
            <a:r>
              <a:rPr lang="en-US" altLang="zh-CN" sz="2400" b="1" baseline="-30000">
                <a:solidFill>
                  <a:srgbClr val="0000FF"/>
                </a:solidFill>
                <a:latin typeface="宋体" panose="02010600030101010101" pitchFamily="2" charset="-122"/>
              </a:rPr>
              <a:t>–</a:t>
            </a:r>
            <a:r>
              <a:rPr lang="en-US" altLang="zh-CN" sz="2400" b="1" baseline="-30000">
                <a:solidFill>
                  <a:srgbClr val="0000FF"/>
                </a:solidFill>
                <a:latin typeface="宋体" panose="02010600030101010101" pitchFamily="2" charset="-122"/>
                <a:cs typeface="Times New Roman" panose="02020603050405020304" pitchFamily="18" charset="0"/>
              </a:rPr>
              <a:t>m</a:t>
            </a:r>
            <a:r>
              <a:rPr lang="zh-CN" altLang="en-US" sz="2400" b="1" dirty="0">
                <a:solidFill>
                  <a:srgbClr val="0000FF"/>
                </a:solidFill>
                <a:latin typeface="宋体" panose="02010600030101010101" pitchFamily="2" charset="-122"/>
                <a:cs typeface="Times New Roman" panose="02020603050405020304" pitchFamily="18" charset="0"/>
              </a:rPr>
              <a:t>为止。即可得到与 </a:t>
            </a:r>
            <a:r>
              <a:rPr lang="en-US" altLang="zh-CN" sz="2400" b="1" dirty="0">
                <a:solidFill>
                  <a:srgbClr val="0000FF"/>
                </a:solidFill>
                <a:latin typeface="宋体" panose="02010600030101010101" pitchFamily="2" charset="-122"/>
                <a:cs typeface="Times New Roman" panose="02020603050405020304" pitchFamily="18" charset="0"/>
              </a:rPr>
              <a:t>N </a:t>
            </a:r>
            <a:r>
              <a:rPr lang="zh-CN" altLang="en-US" sz="2400" b="1" dirty="0">
                <a:solidFill>
                  <a:srgbClr val="0000FF"/>
                </a:solidFill>
                <a:latin typeface="宋体" panose="02010600030101010101" pitchFamily="2" charset="-122"/>
                <a:cs typeface="Times New Roman" panose="02020603050405020304" pitchFamily="18" charset="0"/>
              </a:rPr>
              <a:t>对应的</a:t>
            </a:r>
            <a:r>
              <a:rPr lang="en-US" altLang="zh-CN" sz="2400" b="1" dirty="0">
                <a:solidFill>
                  <a:srgbClr val="0000FF"/>
                </a:solidFill>
                <a:latin typeface="宋体" panose="02010600030101010101" pitchFamily="2" charset="-122"/>
                <a:cs typeface="Times New Roman" panose="02020603050405020304" pitchFamily="18" charset="0"/>
              </a:rPr>
              <a:t>m</a:t>
            </a:r>
            <a:r>
              <a:rPr lang="zh-CN" altLang="en-US" sz="2400" b="1" dirty="0">
                <a:solidFill>
                  <a:srgbClr val="0000FF"/>
                </a:solidFill>
                <a:latin typeface="宋体" panose="02010600030101010101" pitchFamily="2" charset="-122"/>
                <a:cs typeface="Times New Roman" panose="02020603050405020304" pitchFamily="18" charset="0"/>
              </a:rPr>
              <a:t>位二进制小数</a:t>
            </a:r>
            <a:r>
              <a:rPr lang="en-US" altLang="zh-CN" sz="2400" b="1">
                <a:solidFill>
                  <a:srgbClr val="0000FF"/>
                </a:solidFill>
                <a:latin typeface="宋体" panose="02010600030101010101" pitchFamily="2" charset="-122"/>
                <a:cs typeface="Times New Roman" panose="02020603050405020304" pitchFamily="18" charset="0"/>
              </a:rPr>
              <a:t>0.K</a:t>
            </a:r>
            <a:r>
              <a:rPr lang="en-US" altLang="zh-CN" sz="2400" b="1" baseline="-30000">
                <a:solidFill>
                  <a:srgbClr val="0000FF"/>
                </a:solidFill>
                <a:latin typeface="宋体" panose="02010600030101010101" pitchFamily="2" charset="-122"/>
                <a:cs typeface="Times New Roman" panose="02020603050405020304" pitchFamily="18" charset="0"/>
              </a:rPr>
              <a:t>-1</a:t>
            </a:r>
            <a:r>
              <a:rPr lang="en-US" altLang="zh-CN" sz="2400" b="1">
                <a:solidFill>
                  <a:srgbClr val="0000FF"/>
                </a:solidFill>
                <a:latin typeface="宋体" panose="02010600030101010101" pitchFamily="2" charset="-122"/>
                <a:cs typeface="Times New Roman" panose="02020603050405020304" pitchFamily="18" charset="0"/>
              </a:rPr>
              <a:t>K</a:t>
            </a:r>
            <a:r>
              <a:rPr lang="en-US" altLang="zh-CN" sz="2400" b="1" baseline="-30000">
                <a:solidFill>
                  <a:srgbClr val="0000FF"/>
                </a:solidFill>
                <a:latin typeface="宋体" panose="02010600030101010101" pitchFamily="2" charset="-122"/>
                <a:cs typeface="Times New Roman" panose="02020603050405020304" pitchFamily="18" charset="0"/>
              </a:rPr>
              <a:t>-2</a:t>
            </a:r>
            <a:r>
              <a:rPr lang="en-US" altLang="zh-CN" sz="2400" b="1">
                <a:solidFill>
                  <a:srgbClr val="0000FF"/>
                </a:solidFill>
                <a:latin typeface="Times New Roman" panose="02020603050405020304" pitchFamily="18" charset="0"/>
                <a:ea typeface="Times New Roman" panose="02020603050405020304" pitchFamily="18" charset="0"/>
              </a:rPr>
              <a:t>…</a:t>
            </a:r>
            <a:r>
              <a:rPr lang="en-US" altLang="zh-CN" sz="2400" b="1">
                <a:solidFill>
                  <a:srgbClr val="0000FF"/>
                </a:solidFill>
                <a:latin typeface="宋体" panose="02010600030101010101" pitchFamily="2" charset="-122"/>
                <a:cs typeface="Times New Roman" panose="02020603050405020304" pitchFamily="18" charset="0"/>
              </a:rPr>
              <a:t>K</a:t>
            </a:r>
            <a:r>
              <a:rPr lang="en-US" altLang="zh-CN" sz="2400" b="1" baseline="-30000">
                <a:solidFill>
                  <a:srgbClr val="0000FF"/>
                </a:solidFill>
                <a:latin typeface="宋体" panose="02010600030101010101" pitchFamily="2" charset="-122"/>
                <a:cs typeface="Times New Roman" panose="02020603050405020304" pitchFamily="18" charset="0"/>
              </a:rPr>
              <a:t>-m </a:t>
            </a:r>
            <a:r>
              <a:rPr lang="zh-CN" altLang="en-US" sz="2400" b="1" dirty="0">
                <a:solidFill>
                  <a:srgbClr val="0000FF"/>
                </a:solidFill>
                <a:latin typeface="宋体" panose="02010600030101010101" pitchFamily="2" charset="-122"/>
                <a:cs typeface="Times New Roman" panose="02020603050405020304" pitchFamily="18" charset="0"/>
              </a:rPr>
              <a:t>。</a:t>
            </a:r>
            <a:endParaRPr lang="zh-CN" altLang="en-US" sz="2400" b="1" dirty="0">
              <a:solidFill>
                <a:srgbClr val="0000FF"/>
              </a:solidFill>
              <a:latin typeface="宋体" panose="02010600030101010101" pitchFamily="2" charset="-122"/>
              <a:ea typeface="Times New Roman" panose="02020603050405020304" pitchFamily="18" charset="0"/>
            </a:endParaRPr>
          </a:p>
        </p:txBody>
      </p:sp>
      <p:grpSp>
        <p:nvGrpSpPr>
          <p:cNvPr id="324617" name="组合 324616"/>
          <p:cNvGrpSpPr/>
          <p:nvPr/>
        </p:nvGrpSpPr>
        <p:grpSpPr>
          <a:xfrm>
            <a:off x="522288" y="3281363"/>
            <a:ext cx="5280025" cy="3200400"/>
            <a:chOff x="228" y="2016"/>
            <a:chExt cx="3326" cy="2016"/>
          </a:xfrm>
        </p:grpSpPr>
        <p:sp>
          <p:nvSpPr>
            <p:cNvPr id="324618" name="文本框 324617"/>
            <p:cNvSpPr txBox="1"/>
            <p:nvPr/>
          </p:nvSpPr>
          <p:spPr>
            <a:xfrm>
              <a:off x="228" y="2400"/>
              <a:ext cx="3168" cy="288"/>
            </a:xfrm>
            <a:prstGeom prst="rect">
              <a:avLst/>
            </a:prstGeom>
            <a:noFill/>
            <a:ln w="9525">
              <a:noFill/>
            </a:ln>
          </p:spPr>
          <p:txBody>
            <a:bodyPr>
              <a:spAutoFit/>
            </a:bodyPr>
            <a:lstStyle/>
            <a:p>
              <a:pPr algn="just">
                <a:spcBef>
                  <a:spcPct val="50000"/>
                </a:spcBef>
              </a:pPr>
              <a:r>
                <a:rPr lang="zh-CN" altLang="en-US" sz="2400" b="1" dirty="0">
                  <a:solidFill>
                    <a:srgbClr val="FF3300"/>
                  </a:solidFill>
                  <a:latin typeface="宋体" panose="02010600030101010101" pitchFamily="2" charset="-122"/>
                  <a:cs typeface="Times New Roman" panose="02020603050405020304" pitchFamily="18" charset="0"/>
                </a:rPr>
                <a:t>高位</a:t>
              </a:r>
              <a:r>
                <a:rPr lang="zh-CN" altLang="en-US" sz="2400" b="1" dirty="0">
                  <a:latin typeface="宋体" panose="02010600030101010101" pitchFamily="2" charset="-122"/>
                  <a:cs typeface="Times New Roman" panose="02020603050405020304" pitchFamily="18" charset="0"/>
                </a:rPr>
                <a:t>    </a:t>
              </a:r>
              <a:r>
                <a:rPr lang="en-US" altLang="zh-CN" sz="2400" b="1">
                  <a:solidFill>
                    <a:srgbClr val="FF3300"/>
                  </a:solidFill>
                  <a:latin typeface="宋体" panose="02010600030101010101" pitchFamily="2" charset="-122"/>
                  <a:cs typeface="Times New Roman" panose="02020603050405020304" pitchFamily="18" charset="0"/>
                </a:rPr>
                <a:t>1</a:t>
              </a:r>
              <a:r>
                <a:rPr lang="en-US" altLang="zh-CN" sz="2400" b="1">
                  <a:solidFill>
                    <a:srgbClr val="0000FF"/>
                  </a:solidFill>
                  <a:latin typeface="宋体" panose="02010600030101010101" pitchFamily="2" charset="-122"/>
                  <a:cs typeface="Times New Roman" panose="02020603050405020304" pitchFamily="18" charset="0"/>
                </a:rPr>
                <a:t>(K</a:t>
              </a:r>
              <a:r>
                <a:rPr lang="en-US" altLang="zh-CN" sz="2400" b="1" baseline="-30000">
                  <a:solidFill>
                    <a:srgbClr val="0000FF"/>
                  </a:solidFill>
                  <a:latin typeface="宋体" panose="02010600030101010101" pitchFamily="2" charset="-122"/>
                  <a:cs typeface="Times New Roman" panose="02020603050405020304" pitchFamily="18" charset="0"/>
                </a:rPr>
                <a:t>-1</a:t>
              </a:r>
              <a:r>
                <a:rPr lang="en-US" altLang="zh-CN" sz="2400" b="1">
                  <a:solidFill>
                    <a:srgbClr val="0000FF"/>
                  </a:solidFill>
                  <a:latin typeface="宋体" panose="02010600030101010101" pitchFamily="2" charset="-122"/>
                  <a:cs typeface="Times New Roman" panose="02020603050405020304" pitchFamily="18" charset="0"/>
                </a:rPr>
                <a:t>)</a:t>
              </a:r>
              <a:r>
                <a:rPr lang="en-US" altLang="zh-CN" sz="2400" b="1">
                  <a:solidFill>
                    <a:srgbClr val="0000FF"/>
                  </a:solidFill>
                  <a:latin typeface="Times New Roman" panose="02020603050405020304" pitchFamily="18" charset="0"/>
                  <a:ea typeface="Times New Roman" panose="02020603050405020304" pitchFamily="18" charset="0"/>
                </a:rPr>
                <a:t>……</a:t>
              </a:r>
              <a:r>
                <a:rPr lang="en-US" altLang="zh-CN" sz="2400" b="1">
                  <a:latin typeface="宋体" panose="02010600030101010101" pitchFamily="2" charset="-122"/>
                  <a:cs typeface="Times New Roman" panose="02020603050405020304" pitchFamily="18" charset="0"/>
                </a:rPr>
                <a:t>    </a:t>
              </a:r>
              <a:r>
                <a:rPr lang="en-US" altLang="zh-CN" sz="2400" b="1">
                  <a:solidFill>
                    <a:srgbClr val="FF3300"/>
                  </a:solidFill>
                  <a:latin typeface="宋体" panose="02010600030101010101" pitchFamily="2" charset="-122"/>
                  <a:cs typeface="Times New Roman" panose="02020603050405020304" pitchFamily="18" charset="0"/>
                </a:rPr>
                <a:t>1</a:t>
              </a:r>
              <a:r>
                <a:rPr lang="en-US" altLang="zh-CN" sz="2400" b="1">
                  <a:solidFill>
                    <a:srgbClr val="0000FF"/>
                  </a:solidFill>
                  <a:latin typeface="宋体" panose="02010600030101010101" pitchFamily="2" charset="-122"/>
                  <a:cs typeface="Times New Roman" panose="02020603050405020304" pitchFamily="18" charset="0"/>
                </a:rPr>
                <a:t>.3 7 5 0</a:t>
              </a:r>
              <a:endParaRPr lang="en-US" altLang="zh-CN">
                <a:solidFill>
                  <a:srgbClr val="0000FF"/>
                </a:solidFill>
                <a:latin typeface="Arial" panose="020B0604020202020204" pitchFamily="34" charset="0"/>
              </a:endParaRPr>
            </a:p>
          </p:txBody>
        </p:sp>
        <p:sp>
          <p:nvSpPr>
            <p:cNvPr id="324619" name="文本框 324618"/>
            <p:cNvSpPr txBox="1"/>
            <p:nvPr/>
          </p:nvSpPr>
          <p:spPr>
            <a:xfrm>
              <a:off x="240" y="2880"/>
              <a:ext cx="3254" cy="288"/>
            </a:xfrm>
            <a:prstGeom prst="rect">
              <a:avLst/>
            </a:prstGeom>
            <a:noFill/>
            <a:ln w="9525">
              <a:noFill/>
            </a:ln>
          </p:spPr>
          <p:txBody>
            <a:bodyPr>
              <a:spAutoFit/>
            </a:bodyPr>
            <a:lstStyle/>
            <a:p>
              <a:pPr algn="just">
                <a:spcBef>
                  <a:spcPct val="50000"/>
                </a:spcBef>
              </a:pPr>
              <a:r>
                <a:rPr lang="en-US" altLang="zh-CN" sz="2400" b="1" dirty="0">
                  <a:solidFill>
                    <a:srgbClr val="008000"/>
                  </a:solidFill>
                  <a:latin typeface="宋体" panose="02010600030101010101" pitchFamily="2" charset="-122"/>
                  <a:cs typeface="Times New Roman" panose="02020603050405020304" pitchFamily="18" charset="0"/>
                </a:rPr>
                <a:t>        </a:t>
              </a:r>
              <a:r>
                <a:rPr lang="en-US" altLang="zh-CN" sz="2400" b="1">
                  <a:solidFill>
                    <a:srgbClr val="FF3300"/>
                  </a:solidFill>
                  <a:latin typeface="宋体" panose="02010600030101010101" pitchFamily="2" charset="-122"/>
                  <a:cs typeface="Times New Roman" panose="02020603050405020304" pitchFamily="18" charset="0"/>
                </a:rPr>
                <a:t>0</a:t>
              </a:r>
              <a:r>
                <a:rPr lang="en-US" altLang="zh-CN" sz="2400" b="1">
                  <a:solidFill>
                    <a:srgbClr val="0000FF"/>
                  </a:solidFill>
                  <a:latin typeface="宋体" panose="02010600030101010101" pitchFamily="2" charset="-122"/>
                  <a:cs typeface="Times New Roman" panose="02020603050405020304" pitchFamily="18" charset="0"/>
                </a:rPr>
                <a:t>(K</a:t>
              </a:r>
              <a:r>
                <a:rPr lang="en-US" altLang="zh-CN" sz="2400" b="1" baseline="-30000">
                  <a:solidFill>
                    <a:srgbClr val="0000FF"/>
                  </a:solidFill>
                  <a:latin typeface="宋体" panose="02010600030101010101" pitchFamily="2" charset="-122"/>
                  <a:cs typeface="Times New Roman" panose="02020603050405020304" pitchFamily="18" charset="0"/>
                </a:rPr>
                <a:t>-2</a:t>
              </a:r>
              <a:r>
                <a:rPr lang="en-US" altLang="zh-CN" sz="2400" b="1">
                  <a:solidFill>
                    <a:srgbClr val="0000FF"/>
                  </a:solidFill>
                  <a:latin typeface="宋体" panose="02010600030101010101" pitchFamily="2" charset="-122"/>
                  <a:cs typeface="Times New Roman" panose="02020603050405020304" pitchFamily="18" charset="0"/>
                </a:rPr>
                <a:t>)</a:t>
              </a:r>
              <a:r>
                <a:rPr lang="en-US" altLang="zh-CN" sz="2400" b="1">
                  <a:solidFill>
                    <a:srgbClr val="0000FF"/>
                  </a:solidFill>
                  <a:latin typeface="Times New Roman" panose="02020603050405020304" pitchFamily="18" charset="0"/>
                  <a:ea typeface="Times New Roman" panose="02020603050405020304" pitchFamily="18" charset="0"/>
                </a:rPr>
                <a:t>……</a:t>
              </a:r>
              <a:r>
                <a:rPr lang="en-US" altLang="zh-CN" sz="2400" b="1">
                  <a:latin typeface="宋体" panose="02010600030101010101" pitchFamily="2" charset="-122"/>
                  <a:cs typeface="Times New Roman" panose="02020603050405020304" pitchFamily="18" charset="0"/>
                </a:rPr>
                <a:t>   </a:t>
              </a:r>
              <a:r>
                <a:rPr lang="en-US" altLang="zh-CN" sz="2400" b="1">
                  <a:solidFill>
                    <a:srgbClr val="008000"/>
                  </a:solidFill>
                  <a:latin typeface="宋体" panose="02010600030101010101" pitchFamily="2" charset="-122"/>
                  <a:cs typeface="Times New Roman" panose="02020603050405020304" pitchFamily="18" charset="0"/>
                </a:rPr>
                <a:t> </a:t>
              </a:r>
              <a:r>
                <a:rPr lang="en-US" altLang="zh-CN" sz="2400" b="1">
                  <a:solidFill>
                    <a:srgbClr val="FF3300"/>
                  </a:solidFill>
                  <a:latin typeface="宋体" panose="02010600030101010101" pitchFamily="2" charset="-122"/>
                  <a:cs typeface="Times New Roman" panose="02020603050405020304" pitchFamily="18" charset="0"/>
                </a:rPr>
                <a:t>0</a:t>
              </a:r>
              <a:r>
                <a:rPr lang="en-US" altLang="zh-CN" sz="2400" b="1">
                  <a:solidFill>
                    <a:srgbClr val="0000FF"/>
                  </a:solidFill>
                  <a:latin typeface="宋体" panose="02010600030101010101" pitchFamily="2" charset="-122"/>
                  <a:cs typeface="Times New Roman" panose="02020603050405020304" pitchFamily="18" charset="0"/>
                </a:rPr>
                <a:t>.7 5 0 0</a:t>
              </a:r>
              <a:r>
                <a:rPr lang="en-US" altLang="zh-CN" sz="2400" b="1">
                  <a:latin typeface="宋体" panose="02010600030101010101" pitchFamily="2" charset="-122"/>
                  <a:cs typeface="Times New Roman" panose="02020603050405020304" pitchFamily="18" charset="0"/>
                </a:rPr>
                <a:t> </a:t>
              </a:r>
              <a:endParaRPr lang="en-US" altLang="zh-CN">
                <a:latin typeface="Arial" panose="020B0604020202020204" pitchFamily="34" charset="0"/>
              </a:endParaRPr>
            </a:p>
          </p:txBody>
        </p:sp>
        <p:sp>
          <p:nvSpPr>
            <p:cNvPr id="324620" name="文本框 324619"/>
            <p:cNvSpPr txBox="1"/>
            <p:nvPr/>
          </p:nvSpPr>
          <p:spPr>
            <a:xfrm>
              <a:off x="372" y="3264"/>
              <a:ext cx="3093" cy="288"/>
            </a:xfrm>
            <a:prstGeom prst="rect">
              <a:avLst/>
            </a:prstGeom>
            <a:noFill/>
            <a:ln w="9525">
              <a:noFill/>
            </a:ln>
          </p:spPr>
          <p:txBody>
            <a:bodyPr>
              <a:spAutoFit/>
            </a:bodyPr>
            <a:lstStyle/>
            <a:p>
              <a:pPr algn="just">
                <a:spcBef>
                  <a:spcPct val="50000"/>
                </a:spcBef>
              </a:pPr>
              <a:r>
                <a:rPr lang="en-US" altLang="zh-CN" sz="2400" b="1" dirty="0">
                  <a:solidFill>
                    <a:srgbClr val="008000"/>
                  </a:solidFill>
                  <a:latin typeface="宋体" panose="02010600030101010101" pitchFamily="2" charset="-122"/>
                  <a:cs typeface="Times New Roman" panose="02020603050405020304" pitchFamily="18" charset="0"/>
                </a:rPr>
                <a:t>      </a:t>
              </a:r>
              <a:r>
                <a:rPr lang="en-US" altLang="zh-CN" sz="2400" b="1">
                  <a:solidFill>
                    <a:srgbClr val="FA2B08"/>
                  </a:solidFill>
                  <a:latin typeface="宋体" panose="02010600030101010101" pitchFamily="2" charset="-122"/>
                  <a:cs typeface="Times New Roman" panose="02020603050405020304" pitchFamily="18" charset="0"/>
                </a:rPr>
                <a:t>1</a:t>
              </a:r>
              <a:r>
                <a:rPr lang="en-US" altLang="zh-CN" sz="2400" b="1">
                  <a:solidFill>
                    <a:srgbClr val="0000FF"/>
                  </a:solidFill>
                  <a:latin typeface="宋体" panose="02010600030101010101" pitchFamily="2" charset="-122"/>
                  <a:cs typeface="Times New Roman" panose="02020603050405020304" pitchFamily="18" charset="0"/>
                </a:rPr>
                <a:t>(K</a:t>
              </a:r>
              <a:r>
                <a:rPr lang="en-US" altLang="zh-CN" sz="2400" b="1" baseline="-30000">
                  <a:solidFill>
                    <a:srgbClr val="0000FF"/>
                  </a:solidFill>
                  <a:latin typeface="宋体" panose="02010600030101010101" pitchFamily="2" charset="-122"/>
                  <a:cs typeface="Times New Roman" panose="02020603050405020304" pitchFamily="18" charset="0"/>
                </a:rPr>
                <a:t>-3</a:t>
              </a:r>
              <a:r>
                <a:rPr lang="en-US" altLang="zh-CN" sz="2400" b="1">
                  <a:solidFill>
                    <a:srgbClr val="0000FF"/>
                  </a:solidFill>
                  <a:latin typeface="宋体" panose="02010600030101010101" pitchFamily="2" charset="-122"/>
                  <a:cs typeface="Times New Roman" panose="02020603050405020304" pitchFamily="18" charset="0"/>
                </a:rPr>
                <a:t>)</a:t>
              </a:r>
              <a:r>
                <a:rPr lang="en-US" altLang="zh-CN" sz="2400" b="1">
                  <a:solidFill>
                    <a:srgbClr val="0000FF"/>
                  </a:solidFill>
                  <a:latin typeface="Times New Roman" panose="02020603050405020304" pitchFamily="18" charset="0"/>
                  <a:ea typeface="Times New Roman" panose="02020603050405020304" pitchFamily="18" charset="0"/>
                </a:rPr>
                <a:t>……</a:t>
              </a:r>
              <a:r>
                <a:rPr lang="en-US" altLang="zh-CN" sz="2400" b="1">
                  <a:latin typeface="宋体" panose="02010600030101010101" pitchFamily="2" charset="-122"/>
                  <a:cs typeface="Times New Roman" panose="02020603050405020304" pitchFamily="18" charset="0"/>
                </a:rPr>
                <a:t> </a:t>
              </a:r>
              <a:r>
                <a:rPr lang="en-US" altLang="zh-CN" sz="2400" b="1">
                  <a:solidFill>
                    <a:srgbClr val="008000"/>
                  </a:solidFill>
                  <a:latin typeface="宋体" panose="02010600030101010101" pitchFamily="2" charset="-122"/>
                  <a:cs typeface="Times New Roman" panose="02020603050405020304" pitchFamily="18" charset="0"/>
                </a:rPr>
                <a:t>    </a:t>
              </a:r>
              <a:r>
                <a:rPr lang="en-US" altLang="zh-CN" sz="2400" b="1">
                  <a:solidFill>
                    <a:srgbClr val="FA2B08"/>
                  </a:solidFill>
                  <a:latin typeface="宋体" panose="02010600030101010101" pitchFamily="2" charset="-122"/>
                  <a:cs typeface="Times New Roman" panose="02020603050405020304" pitchFamily="18" charset="0"/>
                </a:rPr>
                <a:t>1</a:t>
              </a:r>
              <a:r>
                <a:rPr lang="en-US" altLang="zh-CN" sz="2400" b="1">
                  <a:solidFill>
                    <a:srgbClr val="0000FF"/>
                  </a:solidFill>
                  <a:latin typeface="宋体" panose="02010600030101010101" pitchFamily="2" charset="-122"/>
                  <a:cs typeface="Times New Roman" panose="02020603050405020304" pitchFamily="18" charset="0"/>
                </a:rPr>
                <a:t>.5</a:t>
              </a:r>
              <a:r>
                <a:rPr lang="en-US" altLang="zh-CN" sz="2400" b="1">
                  <a:latin typeface="宋体" panose="02010600030101010101" pitchFamily="2" charset="-122"/>
                  <a:cs typeface="Times New Roman" panose="02020603050405020304" pitchFamily="18" charset="0"/>
                </a:rPr>
                <a:t> </a:t>
              </a:r>
              <a:r>
                <a:rPr lang="en-US" altLang="zh-CN" sz="2400" b="1">
                  <a:solidFill>
                    <a:srgbClr val="0000FF"/>
                  </a:solidFill>
                  <a:latin typeface="宋体" panose="02010600030101010101" pitchFamily="2" charset="-122"/>
                  <a:cs typeface="Times New Roman" panose="02020603050405020304" pitchFamily="18" charset="0"/>
                </a:rPr>
                <a:t>0 0 0</a:t>
              </a:r>
              <a:r>
                <a:rPr lang="en-US" altLang="zh-CN" sz="2400" b="1">
                  <a:latin typeface="宋体" panose="02010600030101010101" pitchFamily="2" charset="-122"/>
                  <a:cs typeface="Times New Roman" panose="02020603050405020304" pitchFamily="18" charset="0"/>
                </a:rPr>
                <a:t> </a:t>
              </a:r>
              <a:endParaRPr lang="en-US" altLang="zh-CN">
                <a:latin typeface="Arial" panose="020B0604020202020204" pitchFamily="34" charset="0"/>
              </a:endParaRPr>
            </a:p>
          </p:txBody>
        </p:sp>
        <p:grpSp>
          <p:nvGrpSpPr>
            <p:cNvPr id="324621" name="组合 324620"/>
            <p:cNvGrpSpPr/>
            <p:nvPr/>
          </p:nvGrpSpPr>
          <p:grpSpPr>
            <a:xfrm>
              <a:off x="240" y="2016"/>
              <a:ext cx="3314" cy="2016"/>
              <a:chOff x="382" y="1968"/>
              <a:chExt cx="3314" cy="2016"/>
            </a:xfrm>
          </p:grpSpPr>
          <p:sp>
            <p:nvSpPr>
              <p:cNvPr id="324622" name="文本框 324621"/>
              <p:cNvSpPr txBox="1"/>
              <p:nvPr/>
            </p:nvSpPr>
            <p:spPr>
              <a:xfrm>
                <a:off x="2386" y="1968"/>
                <a:ext cx="1081" cy="288"/>
              </a:xfrm>
              <a:prstGeom prst="rect">
                <a:avLst/>
              </a:prstGeom>
              <a:noFill/>
              <a:ln w="9525">
                <a:noFill/>
              </a:ln>
            </p:spPr>
            <p:txBody>
              <a:bodyPr>
                <a:spAutoFit/>
              </a:bodyPr>
              <a:lstStyle/>
              <a:p>
                <a:pPr algn="just">
                  <a:spcBef>
                    <a:spcPct val="50000"/>
                  </a:spcBef>
                </a:pPr>
                <a:r>
                  <a:rPr lang="en-US" altLang="zh-CN" sz="2400" b="1">
                    <a:solidFill>
                      <a:srgbClr val="0000FF"/>
                    </a:solidFill>
                    <a:latin typeface="宋体" panose="02010600030101010101" pitchFamily="2" charset="-122"/>
                    <a:cs typeface="Times New Roman" panose="02020603050405020304" pitchFamily="18" charset="0"/>
                  </a:rPr>
                  <a:t>0.6 8 7 5</a:t>
                </a:r>
                <a:r>
                  <a:rPr lang="en-US" altLang="zh-CN" sz="2400" b="1">
                    <a:latin typeface="宋体" panose="02010600030101010101" pitchFamily="2" charset="-122"/>
                    <a:cs typeface="Times New Roman" panose="02020603050405020304" pitchFamily="18" charset="0"/>
                  </a:rPr>
                  <a:t> </a:t>
                </a:r>
                <a:endParaRPr lang="en-US" altLang="zh-CN">
                  <a:latin typeface="Arial" panose="020B0604020202020204" pitchFamily="34" charset="0"/>
                </a:endParaRPr>
              </a:p>
            </p:txBody>
          </p:sp>
          <p:sp>
            <p:nvSpPr>
              <p:cNvPr id="324623" name="文本框 324622"/>
              <p:cNvSpPr txBox="1"/>
              <p:nvPr/>
            </p:nvSpPr>
            <p:spPr>
              <a:xfrm>
                <a:off x="382" y="2155"/>
                <a:ext cx="3314" cy="288"/>
              </a:xfrm>
              <a:prstGeom prst="rect">
                <a:avLst/>
              </a:prstGeom>
              <a:noFill/>
              <a:ln w="9525">
                <a:noFill/>
              </a:ln>
            </p:spPr>
            <p:txBody>
              <a:bodyPr>
                <a:spAutoFit/>
              </a:bodyPr>
              <a:lstStyle/>
              <a:p>
                <a:pPr algn="just">
                  <a:spcBef>
                    <a:spcPct val="50000"/>
                  </a:spcBef>
                </a:pPr>
                <a:r>
                  <a:rPr lang="en-US" altLang="zh-CN" sz="2400" b="1" dirty="0">
                    <a:latin typeface="宋体" panose="02010600030101010101" pitchFamily="2" charset="-122"/>
                    <a:cs typeface="Times New Roman" panose="02020603050405020304" pitchFamily="18" charset="0"/>
                  </a:rPr>
                  <a:t>      </a:t>
                </a:r>
                <a:r>
                  <a:rPr lang="zh-CN" altLang="en-US" sz="2400" b="1" dirty="0">
                    <a:solidFill>
                      <a:srgbClr val="FF3300"/>
                    </a:solidFill>
                    <a:latin typeface="宋体" panose="02010600030101010101" pitchFamily="2" charset="-122"/>
                    <a:cs typeface="Times New Roman" panose="02020603050405020304" pitchFamily="18" charset="0"/>
                  </a:rPr>
                  <a:t>整数部分</a:t>
                </a:r>
                <a:r>
                  <a:rPr lang="zh-CN" altLang="en-US" sz="2400" b="1" dirty="0">
                    <a:latin typeface="宋体" panose="02010600030101010101" pitchFamily="2" charset="-122"/>
                    <a:cs typeface="Times New Roman" panose="02020603050405020304" pitchFamily="18" charset="0"/>
                  </a:rPr>
                  <a:t>     </a:t>
                </a:r>
                <a:r>
                  <a:rPr lang="en-US" altLang="zh-CN" sz="2400" b="1">
                    <a:solidFill>
                      <a:srgbClr val="FF3300"/>
                    </a:solidFill>
                    <a:latin typeface="宋体" panose="02010600030101010101" pitchFamily="2" charset="-122"/>
                    <a:cs typeface="Times New Roman" panose="02020603050405020304" pitchFamily="18" charset="0"/>
                  </a:rPr>
                  <a:t>×</a:t>
                </a:r>
                <a:r>
                  <a:rPr lang="en-US" altLang="zh-CN" sz="2400" b="1">
                    <a:latin typeface="宋体" panose="02010600030101010101" pitchFamily="2" charset="-122"/>
                    <a:cs typeface="Times New Roman" panose="02020603050405020304" pitchFamily="18" charset="0"/>
                  </a:rPr>
                  <a:t>        </a:t>
                </a:r>
                <a:r>
                  <a:rPr lang="en-US" altLang="zh-CN" sz="2400" b="1">
                    <a:solidFill>
                      <a:srgbClr val="0000FF"/>
                    </a:solidFill>
                    <a:latin typeface="宋体" panose="02010600030101010101" pitchFamily="2" charset="-122"/>
                    <a:cs typeface="Times New Roman" panose="02020603050405020304" pitchFamily="18" charset="0"/>
                  </a:rPr>
                  <a:t>2</a:t>
                </a:r>
                <a:r>
                  <a:rPr lang="en-US" altLang="zh-CN" sz="2400" b="1">
                    <a:latin typeface="宋体" panose="02010600030101010101" pitchFamily="2" charset="-122"/>
                    <a:cs typeface="Times New Roman" panose="02020603050405020304" pitchFamily="18" charset="0"/>
                  </a:rPr>
                  <a:t> </a:t>
                </a:r>
                <a:endParaRPr lang="en-US" altLang="zh-CN">
                  <a:latin typeface="Arial" panose="020B0604020202020204" pitchFamily="34" charset="0"/>
                </a:endParaRPr>
              </a:p>
            </p:txBody>
          </p:sp>
          <p:sp>
            <p:nvSpPr>
              <p:cNvPr id="324624" name="文本框 324623"/>
              <p:cNvSpPr txBox="1"/>
              <p:nvPr/>
            </p:nvSpPr>
            <p:spPr>
              <a:xfrm>
                <a:off x="394" y="2616"/>
                <a:ext cx="3302" cy="288"/>
              </a:xfrm>
              <a:prstGeom prst="rect">
                <a:avLst/>
              </a:prstGeom>
              <a:noFill/>
              <a:ln w="9525">
                <a:noFill/>
              </a:ln>
            </p:spPr>
            <p:txBody>
              <a:bodyPr>
                <a:spAutoFit/>
              </a:bodyPr>
              <a:lstStyle/>
              <a:p>
                <a:pPr algn="just">
                  <a:spcBef>
                    <a:spcPct val="50000"/>
                  </a:spcBef>
                </a:pPr>
                <a:r>
                  <a:rPr lang="en-US" altLang="zh-CN" sz="2400" b="1" dirty="0">
                    <a:latin typeface="宋体" panose="02010600030101010101" pitchFamily="2" charset="-122"/>
                    <a:cs typeface="Times New Roman" panose="02020603050405020304" pitchFamily="18" charset="0"/>
                  </a:rPr>
                  <a:t>                   </a:t>
                </a:r>
                <a:r>
                  <a:rPr lang="en-US" altLang="zh-CN" sz="2400" b="1">
                    <a:solidFill>
                      <a:srgbClr val="FF3300"/>
                    </a:solidFill>
                    <a:latin typeface="宋体" panose="02010600030101010101" pitchFamily="2" charset="-122"/>
                    <a:cs typeface="Times New Roman" panose="02020603050405020304" pitchFamily="18" charset="0"/>
                  </a:rPr>
                  <a:t>×</a:t>
                </a:r>
                <a:r>
                  <a:rPr lang="en-US" altLang="zh-CN" sz="2400" b="1">
                    <a:latin typeface="宋体" panose="02010600030101010101" pitchFamily="2" charset="-122"/>
                    <a:cs typeface="Times New Roman" panose="02020603050405020304" pitchFamily="18" charset="0"/>
                  </a:rPr>
                  <a:t>        </a:t>
                </a:r>
                <a:r>
                  <a:rPr lang="en-US" altLang="zh-CN" sz="2400" b="1">
                    <a:solidFill>
                      <a:srgbClr val="0000FF"/>
                    </a:solidFill>
                    <a:latin typeface="宋体" panose="02010600030101010101" pitchFamily="2" charset="-122"/>
                    <a:cs typeface="Times New Roman" panose="02020603050405020304" pitchFamily="18" charset="0"/>
                  </a:rPr>
                  <a:t>2</a:t>
                </a:r>
                <a:endParaRPr lang="en-US" altLang="zh-CN">
                  <a:solidFill>
                    <a:srgbClr val="0000FF"/>
                  </a:solidFill>
                  <a:latin typeface="Arial" panose="020B0604020202020204" pitchFamily="34" charset="0"/>
                </a:endParaRPr>
              </a:p>
            </p:txBody>
          </p:sp>
          <p:sp>
            <p:nvSpPr>
              <p:cNvPr id="324625" name="文本框 324624"/>
              <p:cNvSpPr txBox="1"/>
              <p:nvPr/>
            </p:nvSpPr>
            <p:spPr>
              <a:xfrm>
                <a:off x="432" y="3696"/>
                <a:ext cx="3237" cy="288"/>
              </a:xfrm>
              <a:prstGeom prst="rect">
                <a:avLst/>
              </a:prstGeom>
              <a:noFill/>
              <a:ln w="9525">
                <a:noFill/>
              </a:ln>
            </p:spPr>
            <p:txBody>
              <a:bodyPr>
                <a:spAutoFit/>
              </a:bodyPr>
              <a:lstStyle/>
              <a:p>
                <a:pPr algn="just">
                  <a:spcBef>
                    <a:spcPct val="50000"/>
                  </a:spcBef>
                </a:pPr>
                <a:r>
                  <a:rPr lang="zh-CN" altLang="en-US" sz="2400" b="1" dirty="0">
                    <a:solidFill>
                      <a:srgbClr val="FF3300"/>
                    </a:solidFill>
                    <a:latin typeface="宋体" panose="02010600030101010101" pitchFamily="2" charset="-122"/>
                    <a:cs typeface="Times New Roman" panose="02020603050405020304" pitchFamily="18" charset="0"/>
                  </a:rPr>
                  <a:t>低位</a:t>
                </a:r>
                <a:r>
                  <a:rPr lang="zh-CN" altLang="en-US" sz="2400" b="1" dirty="0">
                    <a:latin typeface="宋体" panose="02010600030101010101" pitchFamily="2" charset="-122"/>
                    <a:cs typeface="Times New Roman" panose="02020603050405020304" pitchFamily="18" charset="0"/>
                  </a:rPr>
                  <a:t>   </a:t>
                </a:r>
                <a:r>
                  <a:rPr lang="en-US" altLang="zh-CN" sz="2400" b="1">
                    <a:solidFill>
                      <a:srgbClr val="FF3300"/>
                    </a:solidFill>
                    <a:latin typeface="宋体" panose="02010600030101010101" pitchFamily="2" charset="-122"/>
                    <a:cs typeface="Times New Roman" panose="02020603050405020304" pitchFamily="18" charset="0"/>
                  </a:rPr>
                  <a:t>1</a:t>
                </a:r>
                <a:r>
                  <a:rPr lang="en-US" altLang="zh-CN" sz="2400" b="1">
                    <a:solidFill>
                      <a:srgbClr val="0000FF"/>
                    </a:solidFill>
                    <a:latin typeface="宋体" panose="02010600030101010101" pitchFamily="2" charset="-122"/>
                    <a:cs typeface="Times New Roman" panose="02020603050405020304" pitchFamily="18" charset="0"/>
                  </a:rPr>
                  <a:t>(K</a:t>
                </a:r>
                <a:r>
                  <a:rPr lang="en-US" altLang="zh-CN" sz="2400" b="1" baseline="-30000">
                    <a:solidFill>
                      <a:srgbClr val="0000FF"/>
                    </a:solidFill>
                    <a:latin typeface="宋体" panose="02010600030101010101" pitchFamily="2" charset="-122"/>
                    <a:cs typeface="Times New Roman" panose="02020603050405020304" pitchFamily="18" charset="0"/>
                  </a:rPr>
                  <a:t>-4</a:t>
                </a:r>
                <a:r>
                  <a:rPr lang="en-US" altLang="zh-CN" sz="2400" b="1">
                    <a:solidFill>
                      <a:srgbClr val="0000FF"/>
                    </a:solidFill>
                    <a:latin typeface="宋体" panose="02010600030101010101" pitchFamily="2" charset="-122"/>
                    <a:cs typeface="Times New Roman" panose="02020603050405020304" pitchFamily="18" charset="0"/>
                  </a:rPr>
                  <a:t>)</a:t>
                </a:r>
                <a:r>
                  <a:rPr lang="en-US" altLang="zh-CN" sz="2400" b="1">
                    <a:solidFill>
                      <a:srgbClr val="0000FF"/>
                    </a:solidFill>
                    <a:latin typeface="Times New Roman" panose="02020603050405020304" pitchFamily="18" charset="0"/>
                    <a:ea typeface="Times New Roman" panose="02020603050405020304" pitchFamily="18" charset="0"/>
                  </a:rPr>
                  <a:t>……</a:t>
                </a:r>
                <a:r>
                  <a:rPr lang="en-US" altLang="zh-CN" sz="2400" b="1">
                    <a:latin typeface="宋体" panose="02010600030101010101" pitchFamily="2" charset="-122"/>
                    <a:cs typeface="Times New Roman" panose="02020603050405020304" pitchFamily="18" charset="0"/>
                  </a:rPr>
                  <a:t>   </a:t>
                </a:r>
                <a:r>
                  <a:rPr lang="en-US" altLang="zh-CN" sz="2400" b="1">
                    <a:solidFill>
                      <a:schemeClr val="accent1"/>
                    </a:solidFill>
                    <a:latin typeface="宋体" panose="02010600030101010101" pitchFamily="2" charset="-122"/>
                    <a:cs typeface="Times New Roman" panose="02020603050405020304" pitchFamily="18" charset="0"/>
                  </a:rPr>
                  <a:t>  </a:t>
                </a:r>
                <a:r>
                  <a:rPr lang="en-US" altLang="zh-CN" sz="2400" b="1">
                    <a:solidFill>
                      <a:srgbClr val="FF3300"/>
                    </a:solidFill>
                    <a:latin typeface="宋体" panose="02010600030101010101" pitchFamily="2" charset="-122"/>
                    <a:cs typeface="Times New Roman" panose="02020603050405020304" pitchFamily="18" charset="0"/>
                  </a:rPr>
                  <a:t>1</a:t>
                </a:r>
                <a:r>
                  <a:rPr lang="en-US" altLang="zh-CN" sz="2400" b="1">
                    <a:solidFill>
                      <a:srgbClr val="0000FF"/>
                    </a:solidFill>
                    <a:latin typeface="宋体" panose="02010600030101010101" pitchFamily="2" charset="-122"/>
                    <a:cs typeface="Times New Roman" panose="02020603050405020304" pitchFamily="18" charset="0"/>
                  </a:rPr>
                  <a:t>.0 0 0 0</a:t>
                </a:r>
                <a:r>
                  <a:rPr lang="en-US" altLang="zh-CN" sz="2400" b="1">
                    <a:latin typeface="宋体" panose="02010600030101010101" pitchFamily="2" charset="-122"/>
                    <a:cs typeface="Times New Roman" panose="02020603050405020304" pitchFamily="18" charset="0"/>
                  </a:rPr>
                  <a:t> </a:t>
                </a:r>
                <a:endParaRPr lang="en-US" altLang="zh-CN">
                  <a:latin typeface="Arial" panose="020B0604020202020204" pitchFamily="34" charset="0"/>
                </a:endParaRPr>
              </a:p>
            </p:txBody>
          </p:sp>
          <p:sp>
            <p:nvSpPr>
              <p:cNvPr id="324626" name="文本框 324625"/>
              <p:cNvSpPr txBox="1"/>
              <p:nvPr/>
            </p:nvSpPr>
            <p:spPr>
              <a:xfrm>
                <a:off x="403" y="3043"/>
                <a:ext cx="3197" cy="288"/>
              </a:xfrm>
              <a:prstGeom prst="rect">
                <a:avLst/>
              </a:prstGeom>
              <a:noFill/>
              <a:ln w="9525">
                <a:noFill/>
              </a:ln>
            </p:spPr>
            <p:txBody>
              <a:bodyPr>
                <a:spAutoFit/>
              </a:bodyPr>
              <a:lstStyle/>
              <a:p>
                <a:pPr algn="just">
                  <a:spcBef>
                    <a:spcPct val="50000"/>
                  </a:spcBef>
                </a:pPr>
                <a:r>
                  <a:rPr lang="en-US" altLang="zh-CN" sz="2400" b="1" dirty="0">
                    <a:latin typeface="宋体" panose="02010600030101010101" pitchFamily="2" charset="-122"/>
                    <a:cs typeface="Times New Roman" panose="02020603050405020304" pitchFamily="18" charset="0"/>
                  </a:rPr>
                  <a:t>                   </a:t>
                </a:r>
                <a:r>
                  <a:rPr lang="en-US" altLang="zh-CN" sz="2400" b="1">
                    <a:solidFill>
                      <a:srgbClr val="FF3300"/>
                    </a:solidFill>
                    <a:latin typeface="宋体" panose="02010600030101010101" pitchFamily="2" charset="-122"/>
                    <a:cs typeface="Times New Roman" panose="02020603050405020304" pitchFamily="18" charset="0"/>
                  </a:rPr>
                  <a:t>×</a:t>
                </a:r>
                <a:r>
                  <a:rPr lang="en-US" altLang="zh-CN" sz="2400" b="1">
                    <a:latin typeface="宋体" panose="02010600030101010101" pitchFamily="2" charset="-122"/>
                    <a:cs typeface="Times New Roman" panose="02020603050405020304" pitchFamily="18" charset="0"/>
                  </a:rPr>
                  <a:t>        </a:t>
                </a:r>
                <a:r>
                  <a:rPr lang="en-US" altLang="zh-CN" sz="2400" b="1">
                    <a:solidFill>
                      <a:srgbClr val="0000FF"/>
                    </a:solidFill>
                    <a:latin typeface="宋体" panose="02010600030101010101" pitchFamily="2" charset="-122"/>
                    <a:cs typeface="Times New Roman" panose="02020603050405020304" pitchFamily="18" charset="0"/>
                  </a:rPr>
                  <a:t>2</a:t>
                </a:r>
                <a:endParaRPr lang="en-US" altLang="zh-CN">
                  <a:solidFill>
                    <a:srgbClr val="0000FF"/>
                  </a:solidFill>
                  <a:latin typeface="Arial" panose="020B0604020202020204" pitchFamily="34" charset="0"/>
                </a:endParaRPr>
              </a:p>
            </p:txBody>
          </p:sp>
          <p:sp>
            <p:nvSpPr>
              <p:cNvPr id="324627" name="文本框 324626"/>
              <p:cNvSpPr txBox="1"/>
              <p:nvPr/>
            </p:nvSpPr>
            <p:spPr>
              <a:xfrm>
                <a:off x="453" y="3456"/>
                <a:ext cx="3180" cy="288"/>
              </a:xfrm>
              <a:prstGeom prst="rect">
                <a:avLst/>
              </a:prstGeom>
              <a:noFill/>
              <a:ln w="9525">
                <a:noFill/>
              </a:ln>
            </p:spPr>
            <p:txBody>
              <a:bodyPr>
                <a:spAutoFit/>
              </a:bodyPr>
              <a:lstStyle/>
              <a:p>
                <a:pPr algn="just">
                  <a:spcBef>
                    <a:spcPct val="50000"/>
                  </a:spcBef>
                </a:pPr>
                <a:r>
                  <a:rPr lang="en-US" altLang="zh-CN" sz="2400" b="1" dirty="0">
                    <a:latin typeface="宋体" panose="02010600030101010101" pitchFamily="2" charset="-122"/>
                    <a:cs typeface="Times New Roman" panose="02020603050405020304" pitchFamily="18" charset="0"/>
                  </a:rPr>
                  <a:t>                   </a:t>
                </a:r>
                <a:r>
                  <a:rPr lang="en-US" altLang="zh-CN" sz="2400" b="1">
                    <a:solidFill>
                      <a:srgbClr val="FF3300"/>
                    </a:solidFill>
                    <a:latin typeface="宋体" panose="02010600030101010101" pitchFamily="2" charset="-122"/>
                    <a:cs typeface="Times New Roman" panose="02020603050405020304" pitchFamily="18" charset="0"/>
                  </a:rPr>
                  <a:t>× </a:t>
                </a:r>
                <a:r>
                  <a:rPr lang="en-US" altLang="zh-CN" sz="2400" b="1">
                    <a:latin typeface="宋体" panose="02010600030101010101" pitchFamily="2" charset="-122"/>
                    <a:cs typeface="Times New Roman" panose="02020603050405020304" pitchFamily="18" charset="0"/>
                  </a:rPr>
                  <a:t>       </a:t>
                </a:r>
                <a:r>
                  <a:rPr lang="en-US" altLang="zh-CN" sz="2400" b="1">
                    <a:solidFill>
                      <a:srgbClr val="0000FF"/>
                    </a:solidFill>
                    <a:latin typeface="宋体" panose="02010600030101010101" pitchFamily="2" charset="-122"/>
                    <a:cs typeface="Times New Roman" panose="02020603050405020304" pitchFamily="18" charset="0"/>
                  </a:rPr>
                  <a:t>2</a:t>
                </a:r>
                <a:endParaRPr lang="en-US" altLang="zh-CN">
                  <a:solidFill>
                    <a:srgbClr val="0000FF"/>
                  </a:solidFill>
                  <a:latin typeface="Arial" panose="020B0604020202020204" pitchFamily="34" charset="0"/>
                </a:endParaRPr>
              </a:p>
            </p:txBody>
          </p:sp>
          <p:sp>
            <p:nvSpPr>
              <p:cNvPr id="324628" name="直接连接符 324627"/>
              <p:cNvSpPr/>
              <p:nvPr/>
            </p:nvSpPr>
            <p:spPr>
              <a:xfrm>
                <a:off x="2269" y="2373"/>
                <a:ext cx="1128" cy="0"/>
              </a:xfrm>
              <a:prstGeom prst="line">
                <a:avLst/>
              </a:prstGeom>
              <a:ln w="9525" cap="flat" cmpd="sng">
                <a:solidFill>
                  <a:srgbClr val="000000"/>
                </a:solidFill>
                <a:prstDash val="solid"/>
                <a:headEnd type="none" w="med" len="med"/>
                <a:tailEnd type="none" w="med" len="med"/>
              </a:ln>
            </p:spPr>
          </p:sp>
          <p:sp>
            <p:nvSpPr>
              <p:cNvPr id="324629" name="直接连接符 324628"/>
              <p:cNvSpPr/>
              <p:nvPr/>
            </p:nvSpPr>
            <p:spPr>
              <a:xfrm>
                <a:off x="2269" y="2825"/>
                <a:ext cx="1128" cy="0"/>
              </a:xfrm>
              <a:prstGeom prst="line">
                <a:avLst/>
              </a:prstGeom>
              <a:ln w="9525" cap="flat" cmpd="sng">
                <a:solidFill>
                  <a:srgbClr val="000000"/>
                </a:solidFill>
                <a:prstDash val="solid"/>
                <a:headEnd type="none" w="med" len="med"/>
                <a:tailEnd type="none" w="med" len="med"/>
              </a:ln>
            </p:spPr>
          </p:sp>
          <p:sp>
            <p:nvSpPr>
              <p:cNvPr id="324630" name="直接连接符 324629"/>
              <p:cNvSpPr/>
              <p:nvPr/>
            </p:nvSpPr>
            <p:spPr>
              <a:xfrm>
                <a:off x="2278" y="3263"/>
                <a:ext cx="1128" cy="0"/>
              </a:xfrm>
              <a:prstGeom prst="line">
                <a:avLst/>
              </a:prstGeom>
              <a:ln w="9525" cap="flat" cmpd="sng">
                <a:solidFill>
                  <a:srgbClr val="000000"/>
                </a:solidFill>
                <a:prstDash val="solid"/>
                <a:headEnd type="none" w="med" len="med"/>
                <a:tailEnd type="none" w="med" len="med"/>
              </a:ln>
            </p:spPr>
          </p:sp>
          <p:sp>
            <p:nvSpPr>
              <p:cNvPr id="324631" name="直接连接符 324630"/>
              <p:cNvSpPr/>
              <p:nvPr/>
            </p:nvSpPr>
            <p:spPr>
              <a:xfrm>
                <a:off x="2275" y="3708"/>
                <a:ext cx="1128" cy="0"/>
              </a:xfrm>
              <a:prstGeom prst="line">
                <a:avLst/>
              </a:prstGeom>
              <a:ln w="9525" cap="flat" cmpd="sng">
                <a:solidFill>
                  <a:srgbClr val="000000"/>
                </a:solidFill>
                <a:prstDash val="solid"/>
                <a:headEnd type="none" w="med" len="med"/>
                <a:tailEnd type="none" w="med" len="med"/>
              </a:ln>
            </p:spPr>
          </p:sp>
          <p:sp>
            <p:nvSpPr>
              <p:cNvPr id="324632" name="直接连接符 324631"/>
              <p:cNvSpPr/>
              <p:nvPr/>
            </p:nvSpPr>
            <p:spPr>
              <a:xfrm>
                <a:off x="632" y="2616"/>
                <a:ext cx="0" cy="1133"/>
              </a:xfrm>
              <a:prstGeom prst="line">
                <a:avLst/>
              </a:prstGeom>
              <a:ln w="28575" cap="flat" cmpd="sng">
                <a:solidFill>
                  <a:srgbClr val="FF00FF"/>
                </a:solidFill>
                <a:prstDash val="solid"/>
                <a:headEnd type="none" w="med" len="med"/>
                <a:tailEnd type="triangle" w="med" len="med"/>
              </a:ln>
            </p:spPr>
          </p:sp>
        </p:grpSp>
      </p:grpSp>
      <p:sp>
        <p:nvSpPr>
          <p:cNvPr id="324633" name="文本框 324632"/>
          <p:cNvSpPr txBox="1"/>
          <p:nvPr/>
        </p:nvSpPr>
        <p:spPr>
          <a:xfrm>
            <a:off x="5657850" y="4348163"/>
            <a:ext cx="3200400" cy="1004887"/>
          </a:xfrm>
          <a:prstGeom prst="rect">
            <a:avLst/>
          </a:prstGeom>
          <a:noFill/>
          <a:ln w="9525">
            <a:noFill/>
          </a:ln>
        </p:spPr>
        <p:txBody>
          <a:bodyPr>
            <a:spAutoFit/>
          </a:bodyPr>
          <a:lstStyle/>
          <a:p>
            <a:pPr>
              <a:spcBef>
                <a:spcPct val="50000"/>
              </a:spcBef>
            </a:pPr>
            <a:r>
              <a:rPr lang="zh-CN" altLang="en-US" sz="2400" b="1" dirty="0">
                <a:solidFill>
                  <a:srgbClr val="008000"/>
                </a:solidFill>
                <a:latin typeface="宋体" panose="02010600030101010101" pitchFamily="2" charset="-122"/>
                <a:cs typeface="Times New Roman" panose="02020603050405020304" pitchFamily="18" charset="0"/>
              </a:rPr>
              <a:t>即</a:t>
            </a:r>
            <a:r>
              <a:rPr lang="en-US" altLang="zh-CN" sz="2400" b="1">
                <a:solidFill>
                  <a:srgbClr val="008000"/>
                </a:solidFill>
                <a:latin typeface="宋体" panose="02010600030101010101" pitchFamily="2" charset="-122"/>
                <a:cs typeface="Times New Roman" panose="02020603050405020304" pitchFamily="18" charset="0"/>
              </a:rPr>
              <a:t>:</a:t>
            </a:r>
            <a:r>
              <a:rPr lang="en-US" altLang="zh-CN" sz="2400" b="1">
                <a:latin typeface="宋体" panose="02010600030101010101" pitchFamily="2" charset="-122"/>
                <a:cs typeface="Times New Roman" panose="02020603050405020304" pitchFamily="18" charset="0"/>
              </a:rPr>
              <a:t> </a:t>
            </a:r>
            <a:endParaRPr lang="en-US" altLang="zh-CN" sz="2400" b="1">
              <a:latin typeface="Times New Roman" panose="02020603050405020304" pitchFamily="18" charset="0"/>
            </a:endParaRPr>
          </a:p>
          <a:p>
            <a:pPr>
              <a:spcBef>
                <a:spcPct val="50000"/>
              </a:spcBef>
            </a:pPr>
            <a:r>
              <a:rPr lang="en-US" altLang="zh-CN" sz="2400" b="1">
                <a:solidFill>
                  <a:srgbClr val="FF3300"/>
                </a:solidFill>
                <a:latin typeface="宋体" panose="02010600030101010101" pitchFamily="2" charset="-122"/>
                <a:cs typeface="Times New Roman" panose="02020603050405020304" pitchFamily="18" charset="0"/>
              </a:rPr>
              <a:t>(0.6875)</a:t>
            </a:r>
            <a:r>
              <a:rPr lang="en-US" altLang="zh-CN" sz="2400" b="1" baseline="-30000">
                <a:solidFill>
                  <a:srgbClr val="FF3300"/>
                </a:solidFill>
                <a:latin typeface="宋体" panose="02010600030101010101" pitchFamily="2" charset="-122"/>
                <a:cs typeface="Times New Roman" panose="02020603050405020304" pitchFamily="18" charset="0"/>
              </a:rPr>
              <a:t>10</a:t>
            </a:r>
            <a:r>
              <a:rPr lang="en-US" altLang="zh-CN" sz="2400" b="1">
                <a:solidFill>
                  <a:srgbClr val="FF3300"/>
                </a:solidFill>
                <a:latin typeface="宋体" panose="02010600030101010101" pitchFamily="2" charset="-122"/>
                <a:cs typeface="Times New Roman" panose="02020603050405020304" pitchFamily="18" charset="0"/>
              </a:rPr>
              <a:t>=(0.1011)</a:t>
            </a:r>
            <a:r>
              <a:rPr lang="en-US" altLang="zh-CN" sz="2400" b="1" baseline="-30000">
                <a:solidFill>
                  <a:srgbClr val="FF3300"/>
                </a:solidFill>
                <a:latin typeface="宋体" panose="02010600030101010101" pitchFamily="2" charset="-122"/>
                <a:cs typeface="Times New Roman" panose="02020603050405020304" pitchFamily="18" charset="0"/>
              </a:rPr>
              <a:t>2</a:t>
            </a:r>
            <a:r>
              <a:rPr lang="en-US" altLang="zh-CN" sz="2400" b="1">
                <a:solidFill>
                  <a:srgbClr val="FF3300"/>
                </a:solidFill>
                <a:latin typeface="宋体" panose="02010600030101010101" pitchFamily="2" charset="-122"/>
                <a:cs typeface="Times New Roman" panose="02020603050405020304" pitchFamily="18" charset="0"/>
              </a:rPr>
              <a:t> </a:t>
            </a:r>
            <a:endParaRPr lang="en-US" altLang="zh-CN">
              <a:solidFill>
                <a:srgbClr val="FF3300"/>
              </a:solidFill>
              <a:latin typeface="Arial" panose="020B0604020202020204" pitchFamily="34" charset="0"/>
            </a:endParaRPr>
          </a:p>
        </p:txBody>
      </p:sp>
      <p:pic>
        <p:nvPicPr>
          <p:cNvPr id="324634" name="图片 324633" descr="arrow34">
            <a:hlinkClick r:id="" action="ppaction://hlinkshowjump?jump=previousslide"/>
          </p:cNvPr>
          <p:cNvPicPr>
            <a:picLocks noChangeAspect="1"/>
          </p:cNvPicPr>
          <p:nvPr/>
        </p:nvPicPr>
        <p:blipFill>
          <a:blip r:embed="rId4"/>
          <a:stretch>
            <a:fillRect/>
          </a:stretch>
        </p:blipFill>
        <p:spPr>
          <a:xfrm>
            <a:off x="7569200" y="6310313"/>
            <a:ext cx="514350" cy="354012"/>
          </a:xfrm>
          <a:prstGeom prst="rect">
            <a:avLst/>
          </a:prstGeom>
          <a:noFill/>
          <a:ln w="9525">
            <a:noFill/>
          </a:ln>
        </p:spPr>
      </p:pic>
      <p:pic>
        <p:nvPicPr>
          <p:cNvPr id="324635" name="图片 324634" descr="arrow35">
            <a:hlinkClick r:id="" action="ppaction://hlinkshowjump?jump=nextslide"/>
          </p:cNvPr>
          <p:cNvPicPr>
            <a:picLocks noChangeAspect="1"/>
          </p:cNvPicPr>
          <p:nvPr/>
        </p:nvPicPr>
        <p:blipFill>
          <a:blip r:embed="rId5"/>
          <a:stretch>
            <a:fillRect/>
          </a:stretch>
        </p:blipFill>
        <p:spPr>
          <a:xfrm>
            <a:off x="8407400" y="6310313"/>
            <a:ext cx="514350" cy="3540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24616"/>
                                        </p:tgtEl>
                                        <p:attrNameLst>
                                          <p:attrName>style.visibility</p:attrName>
                                        </p:attrNameLst>
                                      </p:cBhvr>
                                      <p:to>
                                        <p:strVal val="visible"/>
                                      </p:to>
                                    </p:set>
                                    <p:animEffect transition="in" filter="blinds(horizontal)">
                                      <p:cBhvr>
                                        <p:cTn id="7" dur="500"/>
                                        <p:tgtEl>
                                          <p:spTgt spid="324616"/>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4615"/>
                                        </p:tgtEl>
                                        <p:attrNameLst>
                                          <p:attrName>style.visibility</p:attrName>
                                        </p:attrNameLst>
                                      </p:cBhvr>
                                      <p:to>
                                        <p:strVal val="visible"/>
                                      </p:to>
                                    </p:set>
                                    <p:animEffect transition="in" filter="blinds(horizontal)">
                                      <p:cBhvr>
                                        <p:cTn id="12" dur="500"/>
                                        <p:tgtEl>
                                          <p:spTgt spid="32461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24617"/>
                                        </p:tgtEl>
                                        <p:attrNameLst>
                                          <p:attrName>style.visibility</p:attrName>
                                        </p:attrNameLst>
                                      </p:cBhvr>
                                      <p:to>
                                        <p:strVal val="visible"/>
                                      </p:to>
                                    </p:set>
                                    <p:anim calcmode="lin" valueType="num">
                                      <p:cBhvr additive="base">
                                        <p:cTn id="17" dur="500" fill="hold"/>
                                        <p:tgtEl>
                                          <p:spTgt spid="324617"/>
                                        </p:tgtEl>
                                        <p:attrNameLst>
                                          <p:attrName>ppt_x</p:attrName>
                                        </p:attrNameLst>
                                      </p:cBhvr>
                                      <p:tavLst>
                                        <p:tav tm="0">
                                          <p:val>
                                            <p:strVal val="0-#ppt_w/2"/>
                                          </p:val>
                                        </p:tav>
                                        <p:tav tm="100000">
                                          <p:val>
                                            <p:strVal val="#ppt_x"/>
                                          </p:val>
                                        </p:tav>
                                      </p:tavLst>
                                    </p:anim>
                                    <p:anim calcmode="lin" valueType="num">
                                      <p:cBhvr additive="base">
                                        <p:cTn id="18" dur="500" fill="hold"/>
                                        <p:tgtEl>
                                          <p:spTgt spid="32461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chimes.wav"/>
                                        </p:tgtEl>
                                      </p:cMediaNode>
                                    </p:audio>
                                  </p:subTnLst>
                                </p:cTn>
                              </p:par>
                            </p:childTnLst>
                          </p:cTn>
                        </p:par>
                        <p:par>
                          <p:cTn id="19" fill="hold">
                            <p:stCondLst>
                              <p:cond delay="500"/>
                            </p:stCondLst>
                            <p:childTnLst>
                              <p:par>
                                <p:cTn id="20" presetID="2" presetClass="entr" presetSubtype="2" fill="hold" grpId="0" nodeType="afterEffect">
                                  <p:stCondLst>
                                    <p:cond delay="0"/>
                                  </p:stCondLst>
                                  <p:childTnLst>
                                    <p:set>
                                      <p:cBhvr>
                                        <p:cTn id="21" dur="1" fill="hold">
                                          <p:stCondLst>
                                            <p:cond delay="0"/>
                                          </p:stCondLst>
                                        </p:cTn>
                                        <p:tgtEl>
                                          <p:spTgt spid="324633"/>
                                        </p:tgtEl>
                                        <p:attrNameLst>
                                          <p:attrName>style.visibility</p:attrName>
                                        </p:attrNameLst>
                                      </p:cBhvr>
                                      <p:to>
                                        <p:strVal val="visible"/>
                                      </p:to>
                                    </p:set>
                                    <p:anim calcmode="lin" valueType="num">
                                      <p:cBhvr additive="base">
                                        <p:cTn id="22" dur="500" fill="hold"/>
                                        <p:tgtEl>
                                          <p:spTgt spid="324633"/>
                                        </p:tgtEl>
                                        <p:attrNameLst>
                                          <p:attrName>ppt_x</p:attrName>
                                        </p:attrNameLst>
                                      </p:cBhvr>
                                      <p:tavLst>
                                        <p:tav tm="0">
                                          <p:val>
                                            <p:strVal val="1+#ppt_w/2"/>
                                          </p:val>
                                        </p:tav>
                                        <p:tav tm="100000">
                                          <p:val>
                                            <p:strVal val="#ppt_x"/>
                                          </p:val>
                                        </p:tav>
                                      </p:tavLst>
                                    </p:anim>
                                    <p:anim calcmode="lin" valueType="num">
                                      <p:cBhvr additive="base">
                                        <p:cTn id="23" dur="500" fill="hold"/>
                                        <p:tgtEl>
                                          <p:spTgt spid="3246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5" grpId="0"/>
      <p:bldP spid="324616" grpId="0"/>
      <p:bldP spid="32463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7" name="矩形 325636"/>
          <p:cNvSpPr/>
          <p:nvPr/>
        </p:nvSpPr>
        <p:spPr>
          <a:xfrm>
            <a:off x="6559550" y="6253163"/>
            <a:ext cx="1905000" cy="457200"/>
          </a:xfrm>
          <a:prstGeom prst="rect">
            <a:avLst/>
          </a:prstGeom>
          <a:noFill/>
          <a:ln w="9525">
            <a:noFill/>
          </a:ln>
        </p:spPr>
        <p:txBody>
          <a:bodyPr lIns="92075" tIns="46037" rIns="92075" bIns="46037" anchor="ctr"/>
          <a:lstStyle/>
          <a:p>
            <a:pPr algn="r"/>
            <a:fld id="{9A0DB2DC-4C9A-4742-B13C-FB6460FD3503}" type="slidenum">
              <a:rPr lang="zh-CN" altLang="en-US" sz="1400" dirty="0">
                <a:latin typeface="Times New Roman" panose="02020603050405020304" pitchFamily="18" charset="0"/>
              </a:rPr>
              <a:t>27</a:t>
            </a:fld>
            <a:r>
              <a:rPr lang="en-US" altLang="zh-CN" sz="1400" dirty="0">
                <a:latin typeface="Times New Roman" panose="02020603050405020304" pitchFamily="18" charset="0"/>
              </a:rPr>
              <a:t> </a:t>
            </a:r>
          </a:p>
        </p:txBody>
      </p:sp>
      <p:sp>
        <p:nvSpPr>
          <p:cNvPr id="325639" name="文本框 325638"/>
          <p:cNvSpPr txBox="1"/>
          <p:nvPr/>
        </p:nvSpPr>
        <p:spPr>
          <a:xfrm>
            <a:off x="463550" y="690563"/>
            <a:ext cx="8285163" cy="1792287"/>
          </a:xfrm>
          <a:prstGeom prst="rect">
            <a:avLst/>
          </a:prstGeom>
          <a:noFill/>
          <a:ln w="9525">
            <a:noFill/>
          </a:ln>
        </p:spPr>
        <p:txBody>
          <a:bodyPr>
            <a:spAutoFit/>
          </a:bodyPr>
          <a:lstStyle/>
          <a:p>
            <a:pPr algn="just">
              <a:lnSpc>
                <a:spcPct val="120000"/>
              </a:lnSpc>
              <a:spcBef>
                <a:spcPct val="50000"/>
              </a:spcBef>
            </a:pPr>
            <a:r>
              <a:rPr lang="zh-CN" altLang="en-US" sz="2400" b="1" dirty="0">
                <a:solidFill>
                  <a:srgbClr val="0000FF"/>
                </a:solidFill>
                <a:latin typeface="Times New Roman" panose="02020603050405020304" pitchFamily="18" charset="0"/>
              </a:rPr>
              <a:t>　　</a:t>
            </a:r>
            <a:r>
              <a:rPr lang="zh-CN" altLang="en-US" sz="2300" b="1" dirty="0">
                <a:solidFill>
                  <a:srgbClr val="FF3300"/>
                </a:solidFill>
                <a:latin typeface="Times New Roman" panose="02020603050405020304" pitchFamily="18" charset="0"/>
              </a:rPr>
              <a:t>注意：</a:t>
            </a:r>
            <a:r>
              <a:rPr lang="zh-CN" altLang="en-US" sz="2300" b="1" dirty="0">
                <a:solidFill>
                  <a:srgbClr val="0000FF"/>
                </a:solidFill>
                <a:latin typeface="Times New Roman" panose="02020603050405020304" pitchFamily="18" charset="0"/>
              </a:rPr>
              <a:t>当十进制小数不能用有限位二进制小数精确表示时，可根据精度要求，求出相应的二进制位数近似地表示。一般当要求二进制数取</a:t>
            </a:r>
            <a:r>
              <a:rPr lang="en-US" altLang="zh-CN" sz="2300" b="1" dirty="0">
                <a:solidFill>
                  <a:srgbClr val="0000FF"/>
                </a:solidFill>
                <a:latin typeface="Times New Roman" panose="02020603050405020304" pitchFamily="18" charset="0"/>
              </a:rPr>
              <a:t>m</a:t>
            </a:r>
            <a:r>
              <a:rPr lang="zh-CN" altLang="en-US" sz="2300" b="1" dirty="0">
                <a:solidFill>
                  <a:srgbClr val="0000FF"/>
                </a:solidFill>
                <a:latin typeface="Times New Roman" panose="02020603050405020304" pitchFamily="18" charset="0"/>
              </a:rPr>
              <a:t>位小数时，可求出</a:t>
            </a:r>
            <a:r>
              <a:rPr lang="en-US" altLang="zh-CN" sz="2300" b="1" dirty="0">
                <a:solidFill>
                  <a:srgbClr val="0000FF"/>
                </a:solidFill>
                <a:latin typeface="Times New Roman" panose="02020603050405020304" pitchFamily="18" charset="0"/>
              </a:rPr>
              <a:t>m+1</a:t>
            </a:r>
            <a:r>
              <a:rPr lang="zh-CN" altLang="en-US" sz="2300" b="1" dirty="0">
                <a:solidFill>
                  <a:srgbClr val="0000FF"/>
                </a:solidFill>
                <a:latin typeface="Times New Roman" panose="02020603050405020304" pitchFamily="18" charset="0"/>
              </a:rPr>
              <a:t>位，然后对最低位作</a:t>
            </a:r>
            <a:r>
              <a:rPr lang="en-US" altLang="zh-CN" sz="2300" b="1" dirty="0">
                <a:solidFill>
                  <a:srgbClr val="0000FF"/>
                </a:solidFill>
                <a:latin typeface="Times New Roman" panose="02020603050405020304" pitchFamily="18" charset="0"/>
              </a:rPr>
              <a:t>0</a:t>
            </a:r>
            <a:r>
              <a:rPr lang="zh-CN" altLang="en-US" sz="2300" b="1" dirty="0">
                <a:solidFill>
                  <a:srgbClr val="0000FF"/>
                </a:solidFill>
                <a:latin typeface="Times New Roman" panose="02020603050405020304" pitchFamily="18" charset="0"/>
              </a:rPr>
              <a:t>舍</a:t>
            </a:r>
            <a:r>
              <a:rPr lang="en-US" altLang="zh-CN" sz="2300" b="1" dirty="0">
                <a:solidFill>
                  <a:srgbClr val="0000FF"/>
                </a:solidFill>
                <a:latin typeface="Times New Roman" panose="02020603050405020304" pitchFamily="18" charset="0"/>
              </a:rPr>
              <a:t>1</a:t>
            </a:r>
            <a:r>
              <a:rPr lang="zh-CN" altLang="en-US" sz="2300" b="1" dirty="0">
                <a:solidFill>
                  <a:srgbClr val="0000FF"/>
                </a:solidFill>
                <a:latin typeface="Times New Roman" panose="02020603050405020304" pitchFamily="18" charset="0"/>
              </a:rPr>
              <a:t>入处理。</a:t>
            </a:r>
            <a:endParaRPr lang="zh-CN" altLang="en-US" b="1" dirty="0">
              <a:solidFill>
                <a:srgbClr val="0000FF"/>
              </a:solidFill>
              <a:latin typeface="Arial" panose="020B0604020202020204" pitchFamily="34" charset="0"/>
            </a:endParaRPr>
          </a:p>
        </p:txBody>
      </p:sp>
      <p:sp>
        <p:nvSpPr>
          <p:cNvPr id="325640" name="文本框 325639"/>
          <p:cNvSpPr txBox="1"/>
          <p:nvPr/>
        </p:nvSpPr>
        <p:spPr>
          <a:xfrm>
            <a:off x="4146550" y="4424363"/>
            <a:ext cx="3886200" cy="457200"/>
          </a:xfrm>
          <a:prstGeom prst="rect">
            <a:avLst/>
          </a:prstGeom>
          <a:noFill/>
          <a:ln w="9525">
            <a:noFill/>
          </a:ln>
        </p:spPr>
        <p:txBody>
          <a:bodyPr>
            <a:spAutoFit/>
          </a:bodyPr>
          <a:lstStyle/>
          <a:p>
            <a:pPr algn="just">
              <a:spcBef>
                <a:spcPct val="50000"/>
              </a:spcBef>
            </a:pPr>
            <a:r>
              <a:rPr lang="zh-CN" altLang="en-US" sz="2400" b="1" dirty="0">
                <a:solidFill>
                  <a:srgbClr val="008000"/>
                </a:solidFill>
                <a:latin typeface="宋体" panose="02010600030101010101" pitchFamily="2" charset="-122"/>
                <a:cs typeface="Times New Roman" panose="02020603050405020304" pitchFamily="18" charset="0"/>
              </a:rPr>
              <a:t>即</a:t>
            </a:r>
            <a:r>
              <a:rPr lang="zh-CN" altLang="en-US" sz="2400" b="1" dirty="0">
                <a:solidFill>
                  <a:srgbClr val="993366"/>
                </a:solidFill>
                <a:latin typeface="宋体" panose="02010600030101010101" pitchFamily="2" charset="-122"/>
                <a:cs typeface="Times New Roman" panose="02020603050405020304" pitchFamily="18" charset="0"/>
              </a:rPr>
              <a:t> </a:t>
            </a:r>
            <a:r>
              <a:rPr lang="en-US" altLang="zh-CN" sz="2400" b="1">
                <a:solidFill>
                  <a:srgbClr val="FF3300"/>
                </a:solidFill>
                <a:latin typeface="宋体" panose="02010600030101010101" pitchFamily="2" charset="-122"/>
                <a:cs typeface="Times New Roman" panose="02020603050405020304" pitchFamily="18" charset="0"/>
              </a:rPr>
              <a:t>(0.323)</a:t>
            </a:r>
            <a:r>
              <a:rPr lang="en-US" altLang="zh-CN" sz="2400" b="1" baseline="-30000">
                <a:solidFill>
                  <a:srgbClr val="FF3300"/>
                </a:solidFill>
                <a:latin typeface="宋体" panose="02010600030101010101" pitchFamily="2" charset="-122"/>
                <a:cs typeface="Times New Roman" panose="02020603050405020304" pitchFamily="18" charset="0"/>
              </a:rPr>
              <a:t>10</a:t>
            </a:r>
            <a:r>
              <a:rPr lang="en-US" altLang="zh-CN" sz="2400" b="1">
                <a:solidFill>
                  <a:srgbClr val="FF3300"/>
                </a:solidFill>
                <a:latin typeface="宋体" panose="02010600030101010101" pitchFamily="2" charset="-122"/>
                <a:cs typeface="Times New Roman" panose="02020603050405020304" pitchFamily="18" charset="0"/>
              </a:rPr>
              <a:t>=(0.0101)</a:t>
            </a:r>
            <a:r>
              <a:rPr lang="en-US" altLang="zh-CN" sz="2400" b="1" baseline="-30000">
                <a:solidFill>
                  <a:srgbClr val="FF3300"/>
                </a:solidFill>
                <a:latin typeface="宋体" panose="02010600030101010101" pitchFamily="2" charset="-122"/>
                <a:cs typeface="Times New Roman" panose="02020603050405020304" pitchFamily="18" charset="0"/>
              </a:rPr>
              <a:t>2</a:t>
            </a:r>
            <a:r>
              <a:rPr lang="en-US" altLang="zh-CN" sz="2400" b="1">
                <a:solidFill>
                  <a:srgbClr val="FF3300"/>
                </a:solidFill>
                <a:latin typeface="宋体" panose="02010600030101010101" pitchFamily="2" charset="-122"/>
                <a:cs typeface="Times New Roman" panose="02020603050405020304" pitchFamily="18" charset="0"/>
              </a:rPr>
              <a:t> </a:t>
            </a:r>
            <a:endParaRPr lang="en-US" altLang="zh-CN">
              <a:solidFill>
                <a:srgbClr val="FF3300"/>
              </a:solidFill>
              <a:latin typeface="Arial" panose="020B0604020202020204" pitchFamily="34" charset="0"/>
            </a:endParaRPr>
          </a:p>
        </p:txBody>
      </p:sp>
      <p:sp>
        <p:nvSpPr>
          <p:cNvPr id="325641" name="文本框 325640"/>
          <p:cNvSpPr txBox="1"/>
          <p:nvPr/>
        </p:nvSpPr>
        <p:spPr>
          <a:xfrm>
            <a:off x="387350" y="2366963"/>
            <a:ext cx="8229600" cy="457200"/>
          </a:xfrm>
          <a:prstGeom prst="rect">
            <a:avLst/>
          </a:prstGeom>
          <a:noFill/>
          <a:ln w="9525">
            <a:noFill/>
          </a:ln>
        </p:spPr>
        <p:txBody>
          <a:bodyPr>
            <a:spAutoFit/>
          </a:bodyPr>
          <a:lstStyle/>
          <a:p>
            <a:pPr algn="just">
              <a:spcBef>
                <a:spcPct val="50000"/>
              </a:spcBef>
            </a:pPr>
            <a:r>
              <a:rPr lang="en-US" altLang="zh-CN" sz="2400" dirty="0">
                <a:latin typeface="宋体" panose="02010600030101010101" pitchFamily="2" charset="-122"/>
                <a:cs typeface="Times New Roman" panose="02020603050405020304" pitchFamily="18" charset="0"/>
              </a:rPr>
              <a:t>    </a:t>
            </a:r>
            <a:r>
              <a:rPr lang="zh-CN" altLang="en-US" sz="2400" b="1" dirty="0">
                <a:solidFill>
                  <a:srgbClr val="008000"/>
                </a:solidFill>
                <a:latin typeface="宋体" panose="02010600030101010101" pitchFamily="2" charset="-122"/>
                <a:cs typeface="Times New Roman" panose="02020603050405020304" pitchFamily="18" charset="0"/>
              </a:rPr>
              <a:t>例如：</a:t>
            </a:r>
            <a:r>
              <a:rPr lang="zh-CN" altLang="en-US" sz="2400" b="1" dirty="0">
                <a:solidFill>
                  <a:srgbClr val="008000"/>
                </a:solidFill>
                <a:latin typeface="宋体" panose="02010600030101010101" pitchFamily="2" charset="-122"/>
              </a:rPr>
              <a:t>（</a:t>
            </a:r>
            <a:r>
              <a:rPr lang="en-US" altLang="zh-CN" sz="2400" b="1">
                <a:solidFill>
                  <a:srgbClr val="008000"/>
                </a:solidFill>
                <a:latin typeface="宋体" panose="02010600030101010101" pitchFamily="2" charset="-122"/>
                <a:cs typeface="Times New Roman" panose="02020603050405020304" pitchFamily="18" charset="0"/>
              </a:rPr>
              <a:t>0.323</a:t>
            </a:r>
            <a:r>
              <a:rPr lang="zh-CN" altLang="en-US" sz="2400" b="1" dirty="0">
                <a:solidFill>
                  <a:srgbClr val="008000"/>
                </a:solidFill>
                <a:latin typeface="宋体" panose="02010600030101010101" pitchFamily="2" charset="-122"/>
              </a:rPr>
              <a:t>）</a:t>
            </a:r>
            <a:r>
              <a:rPr lang="en-US" altLang="zh-CN" sz="2400" b="1" baseline="-25000">
                <a:solidFill>
                  <a:srgbClr val="008000"/>
                </a:solidFill>
                <a:latin typeface="宋体" panose="02010600030101010101" pitchFamily="2" charset="-122"/>
              </a:rPr>
              <a:t>10</a:t>
            </a:r>
            <a:r>
              <a:rPr lang="en-US" altLang="zh-CN" sz="2400" b="1" dirty="0">
                <a:solidFill>
                  <a:srgbClr val="008000"/>
                </a:solidFill>
                <a:latin typeface="宋体" panose="02010600030101010101" pitchFamily="2" charset="-122"/>
              </a:rPr>
              <a:t> =</a:t>
            </a:r>
            <a:r>
              <a:rPr lang="zh-CN" altLang="en-US" sz="2400" b="1" dirty="0">
                <a:solidFill>
                  <a:srgbClr val="008000"/>
                </a:solidFill>
                <a:latin typeface="宋体" panose="02010600030101010101" pitchFamily="2" charset="-122"/>
              </a:rPr>
              <a:t>（？）</a:t>
            </a:r>
            <a:r>
              <a:rPr lang="en-US" altLang="zh-CN" sz="2400" b="1" baseline="-25000">
                <a:solidFill>
                  <a:srgbClr val="008000"/>
                </a:solidFill>
                <a:latin typeface="宋体" panose="02010600030101010101" pitchFamily="2" charset="-122"/>
              </a:rPr>
              <a:t>2 </a:t>
            </a:r>
            <a:r>
              <a:rPr lang="en-US" altLang="zh-CN" sz="2400" b="1" dirty="0">
                <a:solidFill>
                  <a:srgbClr val="008000"/>
                </a:solidFill>
                <a:latin typeface="宋体" panose="02010600030101010101" pitchFamily="2" charset="-122"/>
                <a:cs typeface="Times New Roman" panose="02020603050405020304" pitchFamily="18" charset="0"/>
              </a:rPr>
              <a:t>(</a:t>
            </a:r>
            <a:r>
              <a:rPr lang="zh-CN" altLang="en-US" sz="2400" b="1" dirty="0">
                <a:solidFill>
                  <a:srgbClr val="008000"/>
                </a:solidFill>
                <a:latin typeface="宋体" panose="02010600030101010101" pitchFamily="2" charset="-122"/>
                <a:cs typeface="Times New Roman" panose="02020603050405020304" pitchFamily="18" charset="0"/>
              </a:rPr>
              <a:t>保留</a:t>
            </a:r>
            <a:r>
              <a:rPr lang="en-US" altLang="zh-CN" sz="2400" b="1" dirty="0">
                <a:solidFill>
                  <a:srgbClr val="008000"/>
                </a:solidFill>
                <a:latin typeface="宋体" panose="02010600030101010101" pitchFamily="2" charset="-122"/>
                <a:cs typeface="Times New Roman" panose="02020603050405020304" pitchFamily="18" charset="0"/>
              </a:rPr>
              <a:t>4</a:t>
            </a:r>
            <a:r>
              <a:rPr lang="zh-CN" altLang="en-US" sz="2400" b="1" dirty="0">
                <a:solidFill>
                  <a:srgbClr val="008000"/>
                </a:solidFill>
                <a:latin typeface="宋体" panose="02010600030101010101" pitchFamily="2" charset="-122"/>
                <a:cs typeface="Times New Roman" panose="02020603050405020304" pitchFamily="18" charset="0"/>
              </a:rPr>
              <a:t>位小数</a:t>
            </a:r>
            <a:r>
              <a:rPr lang="en-US" altLang="zh-CN" sz="2400" b="1" dirty="0">
                <a:solidFill>
                  <a:srgbClr val="008000"/>
                </a:solidFill>
                <a:latin typeface="宋体" panose="02010600030101010101" pitchFamily="2" charset="-122"/>
                <a:cs typeface="Times New Roman" panose="02020603050405020304" pitchFamily="18" charset="0"/>
              </a:rPr>
              <a:t>)</a:t>
            </a:r>
            <a:r>
              <a:rPr lang="zh-CN" altLang="en-US" sz="2400" b="1" dirty="0">
                <a:solidFill>
                  <a:srgbClr val="008000"/>
                </a:solidFill>
                <a:latin typeface="宋体" panose="02010600030101010101" pitchFamily="2" charset="-122"/>
                <a:cs typeface="Times New Roman" panose="02020603050405020304" pitchFamily="18" charset="0"/>
              </a:rPr>
              <a:t>。 </a:t>
            </a:r>
            <a:endParaRPr lang="zh-CN" altLang="en-US" dirty="0">
              <a:solidFill>
                <a:srgbClr val="008000"/>
              </a:solidFill>
              <a:latin typeface="Arial" panose="020B0604020202020204" pitchFamily="34" charset="0"/>
            </a:endParaRPr>
          </a:p>
        </p:txBody>
      </p:sp>
      <p:grpSp>
        <p:nvGrpSpPr>
          <p:cNvPr id="325642" name="组合 325641"/>
          <p:cNvGrpSpPr/>
          <p:nvPr/>
        </p:nvGrpSpPr>
        <p:grpSpPr>
          <a:xfrm>
            <a:off x="827088" y="2900363"/>
            <a:ext cx="3255962" cy="3581400"/>
            <a:chOff x="480" y="1728"/>
            <a:chExt cx="1992" cy="2256"/>
          </a:xfrm>
        </p:grpSpPr>
        <p:sp>
          <p:nvSpPr>
            <p:cNvPr id="325643" name="文本框 325642"/>
            <p:cNvSpPr txBox="1"/>
            <p:nvPr/>
          </p:nvSpPr>
          <p:spPr>
            <a:xfrm>
              <a:off x="1380" y="2556"/>
              <a:ext cx="894" cy="288"/>
            </a:xfrm>
            <a:prstGeom prst="rect">
              <a:avLst/>
            </a:prstGeom>
            <a:noFill/>
            <a:ln w="9525">
              <a:noFill/>
            </a:ln>
          </p:spPr>
          <p:txBody>
            <a:bodyPr>
              <a:spAutoFit/>
            </a:bodyPr>
            <a:lstStyle/>
            <a:p>
              <a:pPr algn="just">
                <a:spcBef>
                  <a:spcPct val="50000"/>
                </a:spcBef>
              </a:pPr>
              <a:r>
                <a:rPr lang="en-US" altLang="zh-CN" sz="2400" b="1">
                  <a:solidFill>
                    <a:srgbClr val="FF3300"/>
                  </a:solidFill>
                  <a:latin typeface="宋体" panose="02010600030101010101" pitchFamily="2" charset="-122"/>
                  <a:cs typeface="Times New Roman" panose="02020603050405020304" pitchFamily="18" charset="0"/>
                </a:rPr>
                <a:t>1</a:t>
              </a:r>
              <a:r>
                <a:rPr lang="en-US" altLang="zh-CN" sz="2400" b="1">
                  <a:solidFill>
                    <a:srgbClr val="0000FF"/>
                  </a:solidFill>
                  <a:latin typeface="宋体" panose="02010600030101010101" pitchFamily="2" charset="-122"/>
                  <a:cs typeface="Times New Roman" panose="02020603050405020304" pitchFamily="18" charset="0"/>
                </a:rPr>
                <a:t>.2</a:t>
              </a:r>
              <a:r>
                <a:rPr lang="en-US" altLang="zh-CN" sz="2400" b="1">
                  <a:latin typeface="宋体" panose="02010600030101010101" pitchFamily="2" charset="-122"/>
                  <a:cs typeface="Times New Roman" panose="02020603050405020304" pitchFamily="18" charset="0"/>
                </a:rPr>
                <a:t> </a:t>
              </a:r>
              <a:r>
                <a:rPr lang="en-US" altLang="zh-CN" sz="2400" b="1">
                  <a:solidFill>
                    <a:srgbClr val="0000FF"/>
                  </a:solidFill>
                  <a:latin typeface="宋体" panose="02010600030101010101" pitchFamily="2" charset="-122"/>
                  <a:cs typeface="Times New Roman" panose="02020603050405020304" pitchFamily="18" charset="0"/>
                </a:rPr>
                <a:t>9 2</a:t>
              </a:r>
              <a:r>
                <a:rPr lang="en-US" altLang="zh-CN" sz="2400" b="1">
                  <a:latin typeface="宋体" panose="02010600030101010101" pitchFamily="2" charset="-122"/>
                  <a:cs typeface="Times New Roman" panose="02020603050405020304" pitchFamily="18" charset="0"/>
                </a:rPr>
                <a:t> </a:t>
              </a:r>
              <a:endParaRPr lang="en-US" altLang="zh-CN">
                <a:latin typeface="Arial" panose="020B0604020202020204" pitchFamily="34" charset="0"/>
              </a:endParaRPr>
            </a:p>
          </p:txBody>
        </p:sp>
        <p:sp>
          <p:nvSpPr>
            <p:cNvPr id="325644" name="文本框 325643"/>
            <p:cNvSpPr txBox="1"/>
            <p:nvPr/>
          </p:nvSpPr>
          <p:spPr>
            <a:xfrm>
              <a:off x="1380" y="2148"/>
              <a:ext cx="912" cy="288"/>
            </a:xfrm>
            <a:prstGeom prst="rect">
              <a:avLst/>
            </a:prstGeom>
            <a:noFill/>
            <a:ln w="9525">
              <a:noFill/>
            </a:ln>
          </p:spPr>
          <p:txBody>
            <a:bodyPr>
              <a:spAutoFit/>
            </a:bodyPr>
            <a:lstStyle/>
            <a:p>
              <a:pPr algn="just">
                <a:spcBef>
                  <a:spcPct val="50000"/>
                </a:spcBef>
              </a:pPr>
              <a:r>
                <a:rPr lang="en-US" altLang="zh-CN" sz="2400" b="1">
                  <a:solidFill>
                    <a:srgbClr val="FF3300"/>
                  </a:solidFill>
                  <a:latin typeface="宋体" panose="02010600030101010101" pitchFamily="2" charset="-122"/>
                  <a:cs typeface="Times New Roman" panose="02020603050405020304" pitchFamily="18" charset="0"/>
                </a:rPr>
                <a:t>0</a:t>
              </a:r>
              <a:r>
                <a:rPr lang="en-US" altLang="zh-CN" sz="2400" b="1">
                  <a:solidFill>
                    <a:srgbClr val="0000FF"/>
                  </a:solidFill>
                  <a:latin typeface="宋体" panose="02010600030101010101" pitchFamily="2" charset="-122"/>
                  <a:cs typeface="Times New Roman" panose="02020603050405020304" pitchFamily="18" charset="0"/>
                </a:rPr>
                <a:t>.6</a:t>
              </a:r>
              <a:r>
                <a:rPr lang="en-US" altLang="zh-CN" sz="2400" b="1">
                  <a:latin typeface="宋体" panose="02010600030101010101" pitchFamily="2" charset="-122"/>
                  <a:cs typeface="Times New Roman" panose="02020603050405020304" pitchFamily="18" charset="0"/>
                </a:rPr>
                <a:t> </a:t>
              </a:r>
              <a:r>
                <a:rPr lang="en-US" altLang="zh-CN" sz="2400" b="1">
                  <a:solidFill>
                    <a:srgbClr val="0000FF"/>
                  </a:solidFill>
                  <a:latin typeface="宋体" panose="02010600030101010101" pitchFamily="2" charset="-122"/>
                  <a:cs typeface="Times New Roman" panose="02020603050405020304" pitchFamily="18" charset="0"/>
                </a:rPr>
                <a:t>4 6</a:t>
              </a:r>
              <a:endParaRPr lang="en-US" altLang="zh-CN">
                <a:solidFill>
                  <a:srgbClr val="0000FF"/>
                </a:solidFill>
                <a:latin typeface="Arial" panose="020B0604020202020204" pitchFamily="34" charset="0"/>
              </a:endParaRPr>
            </a:p>
          </p:txBody>
        </p:sp>
        <p:sp>
          <p:nvSpPr>
            <p:cNvPr id="325645" name="文本框 325644"/>
            <p:cNvSpPr txBox="1"/>
            <p:nvPr/>
          </p:nvSpPr>
          <p:spPr>
            <a:xfrm>
              <a:off x="1380" y="1728"/>
              <a:ext cx="924" cy="288"/>
            </a:xfrm>
            <a:prstGeom prst="rect">
              <a:avLst/>
            </a:prstGeom>
            <a:noFill/>
            <a:ln w="9525">
              <a:noFill/>
            </a:ln>
          </p:spPr>
          <p:txBody>
            <a:bodyPr>
              <a:spAutoFit/>
            </a:bodyPr>
            <a:lstStyle/>
            <a:p>
              <a:pPr algn="just">
                <a:spcBef>
                  <a:spcPct val="50000"/>
                </a:spcBef>
              </a:pPr>
              <a:r>
                <a:rPr lang="en-US" altLang="zh-CN" sz="2400" b="1">
                  <a:solidFill>
                    <a:srgbClr val="0000FF"/>
                  </a:solidFill>
                  <a:latin typeface="宋体" panose="02010600030101010101" pitchFamily="2" charset="-122"/>
                  <a:cs typeface="Times New Roman" panose="02020603050405020304" pitchFamily="18" charset="0"/>
                </a:rPr>
                <a:t>0.3 2 3</a:t>
              </a:r>
              <a:endParaRPr lang="en-US" altLang="zh-CN">
                <a:solidFill>
                  <a:srgbClr val="0000FF"/>
                </a:solidFill>
                <a:latin typeface="Arial" panose="020B0604020202020204" pitchFamily="34" charset="0"/>
              </a:endParaRPr>
            </a:p>
          </p:txBody>
        </p:sp>
        <p:sp>
          <p:nvSpPr>
            <p:cNvPr id="325646" name="文本框 325645"/>
            <p:cNvSpPr txBox="1"/>
            <p:nvPr/>
          </p:nvSpPr>
          <p:spPr>
            <a:xfrm>
              <a:off x="1176" y="1920"/>
              <a:ext cx="1296" cy="288"/>
            </a:xfrm>
            <a:prstGeom prst="rect">
              <a:avLst/>
            </a:prstGeom>
            <a:noFill/>
            <a:ln w="9525">
              <a:noFill/>
            </a:ln>
          </p:spPr>
          <p:txBody>
            <a:bodyPr>
              <a:spAutoFit/>
            </a:bodyPr>
            <a:lstStyle/>
            <a:p>
              <a:pPr algn="just">
                <a:spcBef>
                  <a:spcPct val="50000"/>
                </a:spcBef>
              </a:pPr>
              <a:r>
                <a:rPr lang="en-US" altLang="zh-CN" sz="2400" b="1">
                  <a:solidFill>
                    <a:srgbClr val="FF3300"/>
                  </a:solidFill>
                  <a:latin typeface="宋体" panose="02010600030101010101" pitchFamily="2" charset="-122"/>
                  <a:cs typeface="Times New Roman" panose="02020603050405020304" pitchFamily="18" charset="0"/>
                </a:rPr>
                <a:t>×</a:t>
              </a:r>
              <a:r>
                <a:rPr lang="en-US" altLang="zh-CN" sz="2400" b="1">
                  <a:solidFill>
                    <a:srgbClr val="0000FF"/>
                  </a:solidFill>
                  <a:latin typeface="宋体" panose="02010600030101010101" pitchFamily="2" charset="-122"/>
                  <a:cs typeface="Times New Roman" panose="02020603050405020304" pitchFamily="18" charset="0"/>
                </a:rPr>
                <a:t>      2</a:t>
              </a:r>
              <a:endParaRPr lang="en-US" altLang="zh-CN">
                <a:solidFill>
                  <a:srgbClr val="0000FF"/>
                </a:solidFill>
                <a:latin typeface="Arial" panose="020B0604020202020204" pitchFamily="34" charset="0"/>
              </a:endParaRPr>
            </a:p>
          </p:txBody>
        </p:sp>
        <p:sp>
          <p:nvSpPr>
            <p:cNvPr id="325647" name="文本框 325646"/>
            <p:cNvSpPr txBox="1"/>
            <p:nvPr/>
          </p:nvSpPr>
          <p:spPr>
            <a:xfrm>
              <a:off x="1176" y="2328"/>
              <a:ext cx="1152" cy="288"/>
            </a:xfrm>
            <a:prstGeom prst="rect">
              <a:avLst/>
            </a:prstGeom>
            <a:noFill/>
            <a:ln w="9525">
              <a:noFill/>
            </a:ln>
          </p:spPr>
          <p:txBody>
            <a:bodyPr>
              <a:spAutoFit/>
            </a:bodyPr>
            <a:lstStyle/>
            <a:p>
              <a:pPr algn="just">
                <a:spcBef>
                  <a:spcPct val="50000"/>
                </a:spcBef>
              </a:pPr>
              <a:r>
                <a:rPr lang="en-US" altLang="zh-CN" sz="2400" b="1">
                  <a:solidFill>
                    <a:srgbClr val="FF3300"/>
                  </a:solidFill>
                  <a:latin typeface="宋体" panose="02010600030101010101" pitchFamily="2" charset="-122"/>
                  <a:cs typeface="Times New Roman" panose="02020603050405020304" pitchFamily="18" charset="0"/>
                </a:rPr>
                <a:t>×</a:t>
              </a:r>
              <a:r>
                <a:rPr lang="en-US" altLang="zh-CN" sz="2400" b="1">
                  <a:solidFill>
                    <a:srgbClr val="0000FF"/>
                  </a:solidFill>
                  <a:latin typeface="宋体" panose="02010600030101010101" pitchFamily="2" charset="-122"/>
                  <a:cs typeface="Times New Roman" panose="02020603050405020304" pitchFamily="18" charset="0"/>
                </a:rPr>
                <a:t>      2</a:t>
              </a:r>
              <a:endParaRPr lang="en-US" altLang="zh-CN">
                <a:solidFill>
                  <a:srgbClr val="0000FF"/>
                </a:solidFill>
                <a:latin typeface="Arial" panose="020B0604020202020204" pitchFamily="34" charset="0"/>
              </a:endParaRPr>
            </a:p>
          </p:txBody>
        </p:sp>
        <p:sp>
          <p:nvSpPr>
            <p:cNvPr id="325648" name="文本框 325647"/>
            <p:cNvSpPr txBox="1"/>
            <p:nvPr/>
          </p:nvSpPr>
          <p:spPr>
            <a:xfrm>
              <a:off x="1380" y="2940"/>
              <a:ext cx="924" cy="288"/>
            </a:xfrm>
            <a:prstGeom prst="rect">
              <a:avLst/>
            </a:prstGeom>
            <a:noFill/>
            <a:ln w="9525">
              <a:noFill/>
            </a:ln>
          </p:spPr>
          <p:txBody>
            <a:bodyPr>
              <a:spAutoFit/>
            </a:bodyPr>
            <a:lstStyle/>
            <a:p>
              <a:pPr algn="just">
                <a:spcBef>
                  <a:spcPct val="50000"/>
                </a:spcBef>
              </a:pPr>
              <a:r>
                <a:rPr lang="en-US" altLang="zh-CN" sz="2400" b="1">
                  <a:solidFill>
                    <a:srgbClr val="FF3300"/>
                  </a:solidFill>
                  <a:latin typeface="宋体" panose="02010600030101010101" pitchFamily="2" charset="-122"/>
                  <a:cs typeface="Times New Roman" panose="02020603050405020304" pitchFamily="18" charset="0"/>
                </a:rPr>
                <a:t>0</a:t>
              </a:r>
              <a:r>
                <a:rPr lang="en-US" altLang="zh-CN" sz="2400" b="1">
                  <a:solidFill>
                    <a:srgbClr val="0000FF"/>
                  </a:solidFill>
                  <a:latin typeface="宋体" panose="02010600030101010101" pitchFamily="2" charset="-122"/>
                  <a:cs typeface="Times New Roman" panose="02020603050405020304" pitchFamily="18" charset="0"/>
                </a:rPr>
                <a:t>.5</a:t>
              </a:r>
              <a:r>
                <a:rPr lang="en-US" altLang="zh-CN" sz="2400" b="1">
                  <a:latin typeface="宋体" panose="02010600030101010101" pitchFamily="2" charset="-122"/>
                  <a:cs typeface="Times New Roman" panose="02020603050405020304" pitchFamily="18" charset="0"/>
                </a:rPr>
                <a:t> </a:t>
              </a:r>
              <a:r>
                <a:rPr lang="en-US" altLang="zh-CN" sz="2400" b="1">
                  <a:solidFill>
                    <a:srgbClr val="0000FF"/>
                  </a:solidFill>
                  <a:latin typeface="宋体" panose="02010600030101010101" pitchFamily="2" charset="-122"/>
                  <a:cs typeface="Times New Roman" panose="02020603050405020304" pitchFamily="18" charset="0"/>
                </a:rPr>
                <a:t>8 4</a:t>
              </a:r>
              <a:r>
                <a:rPr lang="en-US" altLang="zh-CN" sz="2400" b="1">
                  <a:latin typeface="宋体" panose="02010600030101010101" pitchFamily="2" charset="-122"/>
                  <a:cs typeface="Times New Roman" panose="02020603050405020304" pitchFamily="18" charset="0"/>
                </a:rPr>
                <a:t> </a:t>
              </a:r>
              <a:endParaRPr lang="en-US" altLang="zh-CN">
                <a:latin typeface="Arial" panose="020B0604020202020204" pitchFamily="34" charset="0"/>
              </a:endParaRPr>
            </a:p>
          </p:txBody>
        </p:sp>
        <p:sp>
          <p:nvSpPr>
            <p:cNvPr id="325649" name="文本框 325648"/>
            <p:cNvSpPr txBox="1"/>
            <p:nvPr/>
          </p:nvSpPr>
          <p:spPr>
            <a:xfrm>
              <a:off x="1380" y="3312"/>
              <a:ext cx="876" cy="288"/>
            </a:xfrm>
            <a:prstGeom prst="rect">
              <a:avLst/>
            </a:prstGeom>
            <a:noFill/>
            <a:ln w="9525">
              <a:noFill/>
            </a:ln>
          </p:spPr>
          <p:txBody>
            <a:bodyPr>
              <a:spAutoFit/>
            </a:bodyPr>
            <a:lstStyle/>
            <a:p>
              <a:pPr algn="just">
                <a:spcBef>
                  <a:spcPct val="50000"/>
                </a:spcBef>
              </a:pPr>
              <a:r>
                <a:rPr lang="en-US" altLang="zh-CN" sz="2400" b="1">
                  <a:solidFill>
                    <a:srgbClr val="FF3300"/>
                  </a:solidFill>
                  <a:latin typeface="宋体" panose="02010600030101010101" pitchFamily="2" charset="-122"/>
                  <a:cs typeface="Times New Roman" panose="02020603050405020304" pitchFamily="18" charset="0"/>
                </a:rPr>
                <a:t>1</a:t>
              </a:r>
              <a:r>
                <a:rPr lang="en-US" altLang="zh-CN" sz="2400" b="1">
                  <a:solidFill>
                    <a:srgbClr val="0000FF"/>
                  </a:solidFill>
                  <a:latin typeface="宋体" panose="02010600030101010101" pitchFamily="2" charset="-122"/>
                  <a:cs typeface="Times New Roman" panose="02020603050405020304" pitchFamily="18" charset="0"/>
                </a:rPr>
                <a:t>.1</a:t>
              </a:r>
              <a:r>
                <a:rPr lang="en-US" altLang="zh-CN" sz="2400" b="1">
                  <a:latin typeface="宋体" panose="02010600030101010101" pitchFamily="2" charset="-122"/>
                  <a:cs typeface="Times New Roman" panose="02020603050405020304" pitchFamily="18" charset="0"/>
                </a:rPr>
                <a:t> </a:t>
              </a:r>
              <a:r>
                <a:rPr lang="en-US" altLang="zh-CN" sz="2400" b="1">
                  <a:solidFill>
                    <a:srgbClr val="0000FF"/>
                  </a:solidFill>
                  <a:latin typeface="宋体" panose="02010600030101010101" pitchFamily="2" charset="-122"/>
                  <a:cs typeface="Times New Roman" panose="02020603050405020304" pitchFamily="18" charset="0"/>
                </a:rPr>
                <a:t>6 8</a:t>
              </a:r>
              <a:endParaRPr lang="en-US" altLang="zh-CN">
                <a:solidFill>
                  <a:srgbClr val="0000FF"/>
                </a:solidFill>
                <a:latin typeface="Arial" panose="020B0604020202020204" pitchFamily="34" charset="0"/>
              </a:endParaRPr>
            </a:p>
          </p:txBody>
        </p:sp>
        <p:sp>
          <p:nvSpPr>
            <p:cNvPr id="325650" name="文本框 325649"/>
            <p:cNvSpPr txBox="1"/>
            <p:nvPr/>
          </p:nvSpPr>
          <p:spPr>
            <a:xfrm>
              <a:off x="1176" y="2736"/>
              <a:ext cx="1125" cy="288"/>
            </a:xfrm>
            <a:prstGeom prst="rect">
              <a:avLst/>
            </a:prstGeom>
            <a:noFill/>
            <a:ln w="9525">
              <a:noFill/>
            </a:ln>
          </p:spPr>
          <p:txBody>
            <a:bodyPr>
              <a:spAutoFit/>
            </a:bodyPr>
            <a:lstStyle/>
            <a:p>
              <a:pPr algn="just">
                <a:spcBef>
                  <a:spcPct val="50000"/>
                </a:spcBef>
              </a:pPr>
              <a:r>
                <a:rPr lang="en-US" altLang="zh-CN" sz="2400" b="1">
                  <a:solidFill>
                    <a:srgbClr val="FF3300"/>
                  </a:solidFill>
                  <a:latin typeface="宋体" panose="02010600030101010101" pitchFamily="2" charset="-122"/>
                  <a:cs typeface="Times New Roman" panose="02020603050405020304" pitchFamily="18" charset="0"/>
                </a:rPr>
                <a:t>×</a:t>
              </a:r>
              <a:r>
                <a:rPr lang="en-US" altLang="zh-CN" sz="2400" b="1">
                  <a:latin typeface="宋体" panose="02010600030101010101" pitchFamily="2" charset="-122"/>
                  <a:cs typeface="Times New Roman" panose="02020603050405020304" pitchFamily="18" charset="0"/>
                </a:rPr>
                <a:t>      </a:t>
              </a:r>
              <a:r>
                <a:rPr lang="en-US" altLang="zh-CN" sz="2400" b="1">
                  <a:solidFill>
                    <a:srgbClr val="0000FF"/>
                  </a:solidFill>
                  <a:latin typeface="宋体" panose="02010600030101010101" pitchFamily="2" charset="-122"/>
                  <a:cs typeface="Times New Roman" panose="02020603050405020304" pitchFamily="18" charset="0"/>
                </a:rPr>
                <a:t>2</a:t>
              </a:r>
              <a:endParaRPr lang="en-US" altLang="zh-CN">
                <a:solidFill>
                  <a:srgbClr val="0000FF"/>
                </a:solidFill>
                <a:latin typeface="Arial" panose="020B0604020202020204" pitchFamily="34" charset="0"/>
              </a:endParaRPr>
            </a:p>
          </p:txBody>
        </p:sp>
        <p:sp>
          <p:nvSpPr>
            <p:cNvPr id="325651" name="文本框 325650"/>
            <p:cNvSpPr txBox="1"/>
            <p:nvPr/>
          </p:nvSpPr>
          <p:spPr>
            <a:xfrm>
              <a:off x="1176" y="3108"/>
              <a:ext cx="1059" cy="288"/>
            </a:xfrm>
            <a:prstGeom prst="rect">
              <a:avLst/>
            </a:prstGeom>
            <a:noFill/>
            <a:ln w="9525">
              <a:noFill/>
            </a:ln>
          </p:spPr>
          <p:txBody>
            <a:bodyPr>
              <a:spAutoFit/>
            </a:bodyPr>
            <a:lstStyle/>
            <a:p>
              <a:pPr algn="just">
                <a:spcBef>
                  <a:spcPct val="50000"/>
                </a:spcBef>
              </a:pPr>
              <a:r>
                <a:rPr lang="en-US" altLang="zh-CN" sz="2400" b="1">
                  <a:solidFill>
                    <a:srgbClr val="FF3300"/>
                  </a:solidFill>
                  <a:latin typeface="宋体" panose="02010600030101010101" pitchFamily="2" charset="-122"/>
                  <a:cs typeface="Times New Roman" panose="02020603050405020304" pitchFamily="18" charset="0"/>
                </a:rPr>
                <a:t>×</a:t>
              </a:r>
              <a:r>
                <a:rPr lang="en-US" altLang="zh-CN" sz="2400" b="1">
                  <a:latin typeface="宋体" panose="02010600030101010101" pitchFamily="2" charset="-122"/>
                  <a:cs typeface="Times New Roman" panose="02020603050405020304" pitchFamily="18" charset="0"/>
                </a:rPr>
                <a:t>      </a:t>
              </a:r>
              <a:r>
                <a:rPr lang="en-US" altLang="zh-CN" sz="2400" b="1">
                  <a:solidFill>
                    <a:srgbClr val="0000FF"/>
                  </a:solidFill>
                  <a:latin typeface="宋体" panose="02010600030101010101" pitchFamily="2" charset="-122"/>
                  <a:cs typeface="Times New Roman" panose="02020603050405020304" pitchFamily="18" charset="0"/>
                </a:rPr>
                <a:t>2</a:t>
              </a:r>
              <a:endParaRPr lang="en-US" altLang="zh-CN">
                <a:solidFill>
                  <a:srgbClr val="0000FF"/>
                </a:solidFill>
                <a:latin typeface="Arial" panose="020B0604020202020204" pitchFamily="34" charset="0"/>
              </a:endParaRPr>
            </a:p>
          </p:txBody>
        </p:sp>
        <p:sp>
          <p:nvSpPr>
            <p:cNvPr id="325652" name="直接连接符 325651"/>
            <p:cNvSpPr/>
            <p:nvPr/>
          </p:nvSpPr>
          <p:spPr>
            <a:xfrm>
              <a:off x="1101" y="2178"/>
              <a:ext cx="1152" cy="0"/>
            </a:xfrm>
            <a:prstGeom prst="line">
              <a:avLst/>
            </a:prstGeom>
            <a:ln w="9525" cap="flat" cmpd="sng">
              <a:solidFill>
                <a:srgbClr val="000000"/>
              </a:solidFill>
              <a:prstDash val="solid"/>
              <a:headEnd type="none" w="med" len="med"/>
              <a:tailEnd type="none" w="med" len="med"/>
            </a:ln>
          </p:spPr>
        </p:sp>
        <p:sp>
          <p:nvSpPr>
            <p:cNvPr id="325653" name="直接连接符 325652"/>
            <p:cNvSpPr/>
            <p:nvPr/>
          </p:nvSpPr>
          <p:spPr>
            <a:xfrm>
              <a:off x="1104" y="2580"/>
              <a:ext cx="1152" cy="0"/>
            </a:xfrm>
            <a:prstGeom prst="line">
              <a:avLst/>
            </a:prstGeom>
            <a:ln w="9525" cap="flat" cmpd="sng">
              <a:solidFill>
                <a:srgbClr val="000000"/>
              </a:solidFill>
              <a:prstDash val="solid"/>
              <a:headEnd type="none" w="med" len="med"/>
              <a:tailEnd type="none" w="med" len="med"/>
            </a:ln>
          </p:spPr>
        </p:sp>
        <p:sp>
          <p:nvSpPr>
            <p:cNvPr id="325654" name="直接连接符 325653"/>
            <p:cNvSpPr/>
            <p:nvPr/>
          </p:nvSpPr>
          <p:spPr>
            <a:xfrm>
              <a:off x="1110" y="2976"/>
              <a:ext cx="1152" cy="0"/>
            </a:xfrm>
            <a:prstGeom prst="line">
              <a:avLst/>
            </a:prstGeom>
            <a:ln w="9525" cap="flat" cmpd="sng">
              <a:solidFill>
                <a:srgbClr val="000000"/>
              </a:solidFill>
              <a:prstDash val="solid"/>
              <a:headEnd type="none" w="med" len="med"/>
              <a:tailEnd type="none" w="med" len="med"/>
            </a:ln>
          </p:spPr>
        </p:sp>
        <p:sp>
          <p:nvSpPr>
            <p:cNvPr id="325655" name="直接连接符 325654"/>
            <p:cNvSpPr/>
            <p:nvPr/>
          </p:nvSpPr>
          <p:spPr>
            <a:xfrm>
              <a:off x="1110" y="3348"/>
              <a:ext cx="1152" cy="0"/>
            </a:xfrm>
            <a:prstGeom prst="line">
              <a:avLst/>
            </a:prstGeom>
            <a:ln w="9525" cap="flat" cmpd="sng">
              <a:solidFill>
                <a:srgbClr val="000000"/>
              </a:solidFill>
              <a:prstDash val="solid"/>
              <a:headEnd type="none" w="med" len="med"/>
              <a:tailEnd type="none" w="med" len="med"/>
            </a:ln>
          </p:spPr>
        </p:sp>
        <p:sp>
          <p:nvSpPr>
            <p:cNvPr id="325656" name="直接连接符 325655"/>
            <p:cNvSpPr/>
            <p:nvPr/>
          </p:nvSpPr>
          <p:spPr>
            <a:xfrm>
              <a:off x="960" y="2016"/>
              <a:ext cx="0" cy="1872"/>
            </a:xfrm>
            <a:prstGeom prst="line">
              <a:avLst/>
            </a:prstGeom>
            <a:ln w="28575" cap="flat" cmpd="sng">
              <a:solidFill>
                <a:srgbClr val="FF00FF"/>
              </a:solidFill>
              <a:prstDash val="solid"/>
              <a:headEnd type="none" w="med" len="med"/>
              <a:tailEnd type="triangle" w="med" len="med"/>
            </a:ln>
          </p:spPr>
        </p:sp>
        <p:sp>
          <p:nvSpPr>
            <p:cNvPr id="325657" name="文本框 325656"/>
            <p:cNvSpPr txBox="1"/>
            <p:nvPr/>
          </p:nvSpPr>
          <p:spPr>
            <a:xfrm>
              <a:off x="1380" y="3696"/>
              <a:ext cx="828" cy="288"/>
            </a:xfrm>
            <a:prstGeom prst="rect">
              <a:avLst/>
            </a:prstGeom>
            <a:noFill/>
            <a:ln w="9525">
              <a:noFill/>
            </a:ln>
          </p:spPr>
          <p:txBody>
            <a:bodyPr>
              <a:spAutoFit/>
            </a:bodyPr>
            <a:lstStyle/>
            <a:p>
              <a:pPr algn="just">
                <a:spcBef>
                  <a:spcPct val="50000"/>
                </a:spcBef>
              </a:pPr>
              <a:r>
                <a:rPr lang="en-US" altLang="zh-CN" sz="2400" b="1">
                  <a:solidFill>
                    <a:srgbClr val="FF3300"/>
                  </a:solidFill>
                  <a:latin typeface="宋体" panose="02010600030101010101" pitchFamily="2" charset="-122"/>
                  <a:cs typeface="Times New Roman" panose="02020603050405020304" pitchFamily="18" charset="0"/>
                </a:rPr>
                <a:t>0</a:t>
              </a:r>
              <a:r>
                <a:rPr lang="en-US" altLang="zh-CN" sz="2400" b="1">
                  <a:solidFill>
                    <a:srgbClr val="0000FF"/>
                  </a:solidFill>
                  <a:latin typeface="宋体" panose="02010600030101010101" pitchFamily="2" charset="-122"/>
                  <a:cs typeface="Times New Roman" panose="02020603050405020304" pitchFamily="18" charset="0"/>
                </a:rPr>
                <a:t>.3</a:t>
              </a:r>
              <a:r>
                <a:rPr lang="en-US" altLang="zh-CN" sz="2400" b="1">
                  <a:latin typeface="宋体" panose="02010600030101010101" pitchFamily="2" charset="-122"/>
                  <a:cs typeface="Times New Roman" panose="02020603050405020304" pitchFamily="18" charset="0"/>
                </a:rPr>
                <a:t> </a:t>
              </a:r>
              <a:r>
                <a:rPr lang="en-US" altLang="zh-CN" sz="2400" b="1">
                  <a:solidFill>
                    <a:srgbClr val="0000FF"/>
                  </a:solidFill>
                  <a:latin typeface="宋体" panose="02010600030101010101" pitchFamily="2" charset="-122"/>
                  <a:cs typeface="Times New Roman" panose="02020603050405020304" pitchFamily="18" charset="0"/>
                </a:rPr>
                <a:t>3 6</a:t>
              </a:r>
              <a:r>
                <a:rPr lang="en-US" altLang="zh-CN" sz="2400" b="1">
                  <a:latin typeface="宋体" panose="02010600030101010101" pitchFamily="2" charset="-122"/>
                  <a:cs typeface="Times New Roman" panose="02020603050405020304" pitchFamily="18" charset="0"/>
                </a:rPr>
                <a:t> </a:t>
              </a:r>
              <a:endParaRPr lang="en-US" altLang="zh-CN">
                <a:latin typeface="Arial" panose="020B0604020202020204" pitchFamily="34" charset="0"/>
              </a:endParaRPr>
            </a:p>
          </p:txBody>
        </p:sp>
        <p:sp>
          <p:nvSpPr>
            <p:cNvPr id="325658" name="文本框 325657"/>
            <p:cNvSpPr txBox="1"/>
            <p:nvPr/>
          </p:nvSpPr>
          <p:spPr>
            <a:xfrm>
              <a:off x="1176" y="3492"/>
              <a:ext cx="1107" cy="288"/>
            </a:xfrm>
            <a:prstGeom prst="rect">
              <a:avLst/>
            </a:prstGeom>
            <a:noFill/>
            <a:ln w="9525">
              <a:noFill/>
            </a:ln>
          </p:spPr>
          <p:txBody>
            <a:bodyPr>
              <a:spAutoFit/>
            </a:bodyPr>
            <a:lstStyle/>
            <a:p>
              <a:pPr algn="just">
                <a:spcBef>
                  <a:spcPct val="50000"/>
                </a:spcBef>
              </a:pPr>
              <a:r>
                <a:rPr lang="en-US" altLang="zh-CN" sz="2400" b="1">
                  <a:solidFill>
                    <a:srgbClr val="FF3300"/>
                  </a:solidFill>
                  <a:latin typeface="宋体" panose="02010600030101010101" pitchFamily="2" charset="-122"/>
                  <a:cs typeface="Times New Roman" panose="02020603050405020304" pitchFamily="18" charset="0"/>
                </a:rPr>
                <a:t>×</a:t>
              </a:r>
              <a:r>
                <a:rPr lang="en-US" altLang="zh-CN" sz="2400" b="1">
                  <a:latin typeface="宋体" panose="02010600030101010101" pitchFamily="2" charset="-122"/>
                  <a:cs typeface="Times New Roman" panose="02020603050405020304" pitchFamily="18" charset="0"/>
                </a:rPr>
                <a:t>      </a:t>
              </a:r>
              <a:r>
                <a:rPr lang="en-US" altLang="zh-CN" sz="2400" b="1">
                  <a:solidFill>
                    <a:srgbClr val="0000FF"/>
                  </a:solidFill>
                  <a:latin typeface="宋体" panose="02010600030101010101" pitchFamily="2" charset="-122"/>
                  <a:cs typeface="Times New Roman" panose="02020603050405020304" pitchFamily="18" charset="0"/>
                </a:rPr>
                <a:t>2</a:t>
              </a:r>
              <a:endParaRPr lang="en-US" altLang="zh-CN">
                <a:solidFill>
                  <a:srgbClr val="0000FF"/>
                </a:solidFill>
                <a:latin typeface="Arial" panose="020B0604020202020204" pitchFamily="34" charset="0"/>
              </a:endParaRPr>
            </a:p>
          </p:txBody>
        </p:sp>
        <p:sp>
          <p:nvSpPr>
            <p:cNvPr id="325659" name="直接连接符 325658"/>
            <p:cNvSpPr/>
            <p:nvPr/>
          </p:nvSpPr>
          <p:spPr>
            <a:xfrm>
              <a:off x="1110" y="3732"/>
              <a:ext cx="1152" cy="0"/>
            </a:xfrm>
            <a:prstGeom prst="line">
              <a:avLst/>
            </a:prstGeom>
            <a:ln w="9525" cap="flat" cmpd="sng">
              <a:solidFill>
                <a:srgbClr val="000000"/>
              </a:solidFill>
              <a:prstDash val="solid"/>
              <a:headEnd type="none" w="med" len="med"/>
              <a:tailEnd type="none" w="med" len="med"/>
            </a:ln>
          </p:spPr>
        </p:sp>
        <p:sp>
          <p:nvSpPr>
            <p:cNvPr id="325660" name="文本框 325659"/>
            <p:cNvSpPr txBox="1"/>
            <p:nvPr/>
          </p:nvSpPr>
          <p:spPr>
            <a:xfrm>
              <a:off x="480" y="2064"/>
              <a:ext cx="425" cy="250"/>
            </a:xfrm>
            <a:prstGeom prst="rect">
              <a:avLst/>
            </a:prstGeom>
            <a:noFill/>
            <a:ln w="9525">
              <a:noFill/>
            </a:ln>
          </p:spPr>
          <p:txBody>
            <a:bodyPr wrap="none" anchor="t">
              <a:spAutoFit/>
            </a:bodyPr>
            <a:lstStyle/>
            <a:p>
              <a:pPr algn="just">
                <a:spcBef>
                  <a:spcPct val="50000"/>
                </a:spcBef>
              </a:pPr>
              <a:r>
                <a:rPr lang="zh-CN" altLang="en-US" sz="2000" b="1" dirty="0">
                  <a:solidFill>
                    <a:srgbClr val="FF3300"/>
                  </a:solidFill>
                  <a:latin typeface="Times New Roman" panose="02020603050405020304" pitchFamily="18" charset="0"/>
                </a:rPr>
                <a:t>高位</a:t>
              </a:r>
              <a:endParaRPr lang="zh-CN" altLang="en-US" b="1" dirty="0">
                <a:solidFill>
                  <a:srgbClr val="FF3300"/>
                </a:solidFill>
                <a:latin typeface="Arial" panose="020B0604020202020204" pitchFamily="34" charset="0"/>
              </a:endParaRPr>
            </a:p>
          </p:txBody>
        </p:sp>
        <p:sp>
          <p:nvSpPr>
            <p:cNvPr id="325661" name="文本框 325660"/>
            <p:cNvSpPr txBox="1"/>
            <p:nvPr/>
          </p:nvSpPr>
          <p:spPr>
            <a:xfrm>
              <a:off x="480" y="3600"/>
              <a:ext cx="436" cy="250"/>
            </a:xfrm>
            <a:prstGeom prst="rect">
              <a:avLst/>
            </a:prstGeom>
            <a:noFill/>
            <a:ln w="9525">
              <a:noFill/>
            </a:ln>
          </p:spPr>
          <p:txBody>
            <a:bodyPr>
              <a:spAutoFit/>
            </a:bodyPr>
            <a:lstStyle/>
            <a:p>
              <a:pPr algn="just">
                <a:spcBef>
                  <a:spcPct val="50000"/>
                </a:spcBef>
              </a:pPr>
              <a:r>
                <a:rPr lang="zh-CN" altLang="en-US" sz="2000" b="1" dirty="0">
                  <a:solidFill>
                    <a:srgbClr val="FF3300"/>
                  </a:solidFill>
                  <a:latin typeface="Times New Roman" panose="02020603050405020304" pitchFamily="18" charset="0"/>
                </a:rPr>
                <a:t>低位</a:t>
              </a:r>
              <a:endParaRPr lang="zh-CN" altLang="en-US" b="1" dirty="0">
                <a:solidFill>
                  <a:srgbClr val="FF3300"/>
                </a:solidFill>
                <a:latin typeface="Arial" panose="020B0604020202020204" pitchFamily="34" charset="0"/>
              </a:endParaRPr>
            </a:p>
          </p:txBody>
        </p:sp>
      </p:grpSp>
      <p:pic>
        <p:nvPicPr>
          <p:cNvPr id="325662" name="图片 325661" descr="arrow34">
            <a:hlinkClick r:id="" action="ppaction://hlinkshowjump?jump=previousslide"/>
          </p:cNvPr>
          <p:cNvPicPr>
            <a:picLocks noChangeAspect="1"/>
          </p:cNvPicPr>
          <p:nvPr/>
        </p:nvPicPr>
        <p:blipFill>
          <a:blip r:embed="rId4"/>
          <a:stretch>
            <a:fillRect/>
          </a:stretch>
        </p:blipFill>
        <p:spPr>
          <a:xfrm>
            <a:off x="7569200" y="6310313"/>
            <a:ext cx="514350" cy="354012"/>
          </a:xfrm>
          <a:prstGeom prst="rect">
            <a:avLst/>
          </a:prstGeom>
          <a:noFill/>
          <a:ln w="9525">
            <a:noFill/>
          </a:ln>
        </p:spPr>
      </p:pic>
      <p:pic>
        <p:nvPicPr>
          <p:cNvPr id="325663" name="图片 325662" descr="arrow35">
            <a:hlinkClick r:id="" action="ppaction://hlinkshowjump?jump=nextslide"/>
          </p:cNvPr>
          <p:cNvPicPr>
            <a:picLocks noChangeAspect="1"/>
          </p:cNvPicPr>
          <p:nvPr/>
        </p:nvPicPr>
        <p:blipFill>
          <a:blip r:embed="rId5"/>
          <a:stretch>
            <a:fillRect/>
          </a:stretch>
        </p:blipFill>
        <p:spPr>
          <a:xfrm>
            <a:off x="8407400" y="6310313"/>
            <a:ext cx="514350" cy="3540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25639"/>
                                        </p:tgtEl>
                                        <p:attrNameLst>
                                          <p:attrName>style.visibility</p:attrName>
                                        </p:attrNameLst>
                                      </p:cBhvr>
                                      <p:to>
                                        <p:strVal val="visible"/>
                                      </p:to>
                                    </p:set>
                                    <p:animEffect transition="in" filter="slide(fromLeft)">
                                      <p:cBhvr>
                                        <p:cTn id="7" dur="500"/>
                                        <p:tgtEl>
                                          <p:spTgt spid="325639"/>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25641"/>
                                        </p:tgtEl>
                                        <p:attrNameLst>
                                          <p:attrName>style.visibility</p:attrName>
                                        </p:attrNameLst>
                                      </p:cBhvr>
                                      <p:to>
                                        <p:strVal val="visible"/>
                                      </p:to>
                                    </p:set>
                                    <p:animEffect transition="in" filter="slide(fromBottom)">
                                      <p:cBhvr>
                                        <p:cTn id="12" dur="500"/>
                                        <p:tgtEl>
                                          <p:spTgt spid="3256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25642"/>
                                        </p:tgtEl>
                                        <p:attrNameLst>
                                          <p:attrName>style.visibility</p:attrName>
                                        </p:attrNameLst>
                                      </p:cBhvr>
                                      <p:to>
                                        <p:strVal val="visible"/>
                                      </p:to>
                                    </p:set>
                                    <p:animEffect transition="in" filter="wipe(up)">
                                      <p:cBhvr>
                                        <p:cTn id="17" dur="500"/>
                                        <p:tgtEl>
                                          <p:spTgt spid="325642"/>
                                        </p:tgtEl>
                                      </p:cBhvr>
                                    </p:animEffect>
                                  </p:childTnLst>
                                  <p:subTnLst>
                                    <p:audio>
                                      <p:cMediaNode>
                                        <p:cTn display="0" masterRel="sameClick">
                                          <p:stCondLst>
                                            <p:cond evt="begin" delay="0">
                                              <p:tn val="15"/>
                                            </p:cond>
                                          </p:stCondLst>
                                          <p:endCondLst>
                                            <p:cond evt="onStopAudio" delay="0">
                                              <p:tgtEl>
                                                <p:sldTgt/>
                                              </p:tgtEl>
                                            </p:cond>
                                          </p:endCondLst>
                                        </p:cTn>
                                        <p:tgtEl>
                                          <p:sndTgt r:embed="rId3" name="chimes.wav"/>
                                        </p:tgtEl>
                                      </p:cMediaNode>
                                    </p:audio>
                                  </p:subTnLst>
                                </p:cTn>
                              </p:par>
                            </p:childTnLst>
                          </p:cTn>
                        </p:par>
                        <p:par>
                          <p:cTn id="18" fill="hold">
                            <p:stCondLst>
                              <p:cond delay="500"/>
                            </p:stCondLst>
                            <p:childTnLst>
                              <p:par>
                                <p:cTn id="19" presetID="12" presetClass="entr" presetSubtype="4" fill="hold" grpId="0" nodeType="afterEffect">
                                  <p:stCondLst>
                                    <p:cond delay="0"/>
                                  </p:stCondLst>
                                  <p:childTnLst>
                                    <p:set>
                                      <p:cBhvr>
                                        <p:cTn id="20" dur="1" fill="hold">
                                          <p:stCondLst>
                                            <p:cond delay="0"/>
                                          </p:stCondLst>
                                        </p:cTn>
                                        <p:tgtEl>
                                          <p:spTgt spid="325640"/>
                                        </p:tgtEl>
                                        <p:attrNameLst>
                                          <p:attrName>style.visibility</p:attrName>
                                        </p:attrNameLst>
                                      </p:cBhvr>
                                      <p:to>
                                        <p:strVal val="visible"/>
                                      </p:to>
                                    </p:set>
                                    <p:animEffect transition="in" filter="slide(fromBottom)">
                                      <p:cBhvr>
                                        <p:cTn id="21" dur="500"/>
                                        <p:tgtEl>
                                          <p:spTgt spid="325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9" grpId="0"/>
      <p:bldP spid="325640" grpId="0"/>
      <p:bldP spid="32564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61" name="矩形 326660"/>
          <p:cNvSpPr/>
          <p:nvPr/>
        </p:nvSpPr>
        <p:spPr>
          <a:xfrm>
            <a:off x="6559550" y="6253163"/>
            <a:ext cx="1905000" cy="457200"/>
          </a:xfrm>
          <a:prstGeom prst="rect">
            <a:avLst/>
          </a:prstGeom>
          <a:noFill/>
          <a:ln w="9525">
            <a:noFill/>
          </a:ln>
        </p:spPr>
        <p:txBody>
          <a:bodyPr lIns="92075" tIns="46037" rIns="92075" bIns="46037" anchor="ctr"/>
          <a:lstStyle/>
          <a:p>
            <a:pPr algn="r"/>
            <a:fld id="{9A0DB2DC-4C9A-4742-B13C-FB6460FD3503}" type="slidenum">
              <a:rPr lang="zh-CN" altLang="en-US" sz="1400" dirty="0">
                <a:latin typeface="Times New Roman" panose="02020603050405020304" pitchFamily="18" charset="0"/>
              </a:rPr>
              <a:t>28</a:t>
            </a:fld>
            <a:r>
              <a:rPr lang="en-US" altLang="zh-CN" sz="1400" dirty="0">
                <a:latin typeface="Times New Roman" panose="02020603050405020304" pitchFamily="18" charset="0"/>
              </a:rPr>
              <a:t> </a:t>
            </a:r>
          </a:p>
        </p:txBody>
      </p:sp>
      <p:grpSp>
        <p:nvGrpSpPr>
          <p:cNvPr id="326663" name="组合 326662"/>
          <p:cNvGrpSpPr/>
          <p:nvPr/>
        </p:nvGrpSpPr>
        <p:grpSpPr>
          <a:xfrm>
            <a:off x="250825" y="2565400"/>
            <a:ext cx="7216775" cy="2743200"/>
            <a:chOff x="528" y="1632"/>
            <a:chExt cx="4546" cy="1728"/>
          </a:xfrm>
        </p:grpSpPr>
        <p:grpSp>
          <p:nvGrpSpPr>
            <p:cNvPr id="326664" name="组合 326663"/>
            <p:cNvGrpSpPr/>
            <p:nvPr/>
          </p:nvGrpSpPr>
          <p:grpSpPr>
            <a:xfrm>
              <a:off x="528" y="1872"/>
              <a:ext cx="4104" cy="1488"/>
              <a:chOff x="381" y="2016"/>
              <a:chExt cx="4176" cy="1488"/>
            </a:xfrm>
          </p:grpSpPr>
          <p:sp>
            <p:nvSpPr>
              <p:cNvPr id="326665" name="文本框 326664"/>
              <p:cNvSpPr txBox="1"/>
              <p:nvPr/>
            </p:nvSpPr>
            <p:spPr>
              <a:xfrm>
                <a:off x="477" y="2238"/>
                <a:ext cx="3984" cy="288"/>
              </a:xfrm>
              <a:prstGeom prst="rect">
                <a:avLst/>
              </a:prstGeom>
              <a:noFill/>
              <a:ln w="9525">
                <a:noFill/>
              </a:ln>
            </p:spPr>
            <p:txBody>
              <a:bodyPr>
                <a:spAutoFit/>
              </a:bodyPr>
              <a:lstStyle/>
              <a:p>
                <a:pPr algn="just">
                  <a:spcBef>
                    <a:spcPct val="50000"/>
                  </a:spcBef>
                </a:pPr>
                <a:r>
                  <a:rPr lang="en-US" altLang="zh-CN" sz="2400" b="1" dirty="0">
                    <a:latin typeface="宋体" panose="02010600030101010101" pitchFamily="2" charset="-122"/>
                    <a:cs typeface="Times New Roman" panose="02020603050405020304" pitchFamily="18" charset="0"/>
                  </a:rPr>
                  <a:t>  </a:t>
                </a:r>
                <a:r>
                  <a:rPr lang="en-US" altLang="zh-CN" sz="2400" b="1">
                    <a:solidFill>
                      <a:srgbClr val="0000FF"/>
                    </a:solidFill>
                    <a:latin typeface="宋体" panose="02010600030101010101" pitchFamily="2" charset="-122"/>
                    <a:cs typeface="Times New Roman" panose="02020603050405020304" pitchFamily="18" charset="0"/>
                  </a:rPr>
                  <a:t>2  1  2 </a:t>
                </a:r>
                <a:r>
                  <a:rPr lang="en-US" altLang="zh-CN" sz="2400" b="1">
                    <a:solidFill>
                      <a:srgbClr val="0000FF"/>
                    </a:solidFill>
                    <a:latin typeface="Times New Roman" panose="02020603050405020304" pitchFamily="18" charset="0"/>
                    <a:ea typeface="Times New Roman" panose="02020603050405020304" pitchFamily="18" charset="0"/>
                  </a:rPr>
                  <a:t>……</a:t>
                </a:r>
                <a:r>
                  <a:rPr lang="en-US" altLang="zh-CN" sz="2400" b="1">
                    <a:latin typeface="宋体" panose="02010600030101010101" pitchFamily="2" charset="-122"/>
                    <a:cs typeface="Times New Roman" panose="02020603050405020304" pitchFamily="18" charset="0"/>
                  </a:rPr>
                  <a:t> </a:t>
                </a:r>
                <a:r>
                  <a:rPr lang="en-US" altLang="zh-CN" sz="2400" b="1">
                    <a:solidFill>
                      <a:srgbClr val="FF3300"/>
                    </a:solidFill>
                    <a:latin typeface="宋体" panose="02010600030101010101" pitchFamily="2" charset="-122"/>
                    <a:cs typeface="Times New Roman" panose="02020603050405020304" pitchFamily="18" charset="0"/>
                  </a:rPr>
                  <a:t>1</a:t>
                </a:r>
                <a:endParaRPr lang="en-US" altLang="zh-CN">
                  <a:solidFill>
                    <a:srgbClr val="FF3300"/>
                  </a:solidFill>
                  <a:latin typeface="Arial" panose="020B0604020202020204" pitchFamily="34" charset="0"/>
                </a:endParaRPr>
              </a:p>
            </p:txBody>
          </p:sp>
          <p:sp>
            <p:nvSpPr>
              <p:cNvPr id="326666" name="文本框 326665"/>
              <p:cNvSpPr txBox="1"/>
              <p:nvPr/>
            </p:nvSpPr>
            <p:spPr>
              <a:xfrm>
                <a:off x="477" y="2016"/>
                <a:ext cx="2688" cy="288"/>
              </a:xfrm>
              <a:prstGeom prst="rect">
                <a:avLst/>
              </a:prstGeom>
              <a:noFill/>
              <a:ln w="9525">
                <a:noFill/>
              </a:ln>
            </p:spPr>
            <p:txBody>
              <a:bodyPr>
                <a:spAutoFit/>
              </a:bodyPr>
              <a:lstStyle/>
              <a:p>
                <a:pPr algn="just">
                  <a:spcBef>
                    <a:spcPct val="50000"/>
                  </a:spcBef>
                </a:pPr>
                <a:r>
                  <a:rPr lang="en-US" altLang="zh-CN" sz="2400" b="1" dirty="0">
                    <a:latin typeface="宋体" panose="02010600030101010101" pitchFamily="2" charset="-122"/>
                    <a:cs typeface="Times New Roman" panose="02020603050405020304" pitchFamily="18" charset="0"/>
                  </a:rPr>
                  <a:t> </a:t>
                </a:r>
                <a:r>
                  <a:rPr lang="en-US" altLang="zh-CN" sz="2400" b="1">
                    <a:solidFill>
                      <a:srgbClr val="0000FF"/>
                    </a:solidFill>
                    <a:latin typeface="宋体" panose="02010600030101010101" pitchFamily="2" charset="-122"/>
                    <a:cs typeface="Times New Roman" panose="02020603050405020304" pitchFamily="18" charset="0"/>
                  </a:rPr>
                  <a:t>2   2  5</a:t>
                </a:r>
                <a:endParaRPr lang="en-US" altLang="zh-CN">
                  <a:solidFill>
                    <a:srgbClr val="0000FF"/>
                  </a:solidFill>
                  <a:latin typeface="Arial" panose="020B0604020202020204" pitchFamily="34" charset="0"/>
                </a:endParaRPr>
              </a:p>
            </p:txBody>
          </p:sp>
          <p:sp>
            <p:nvSpPr>
              <p:cNvPr id="326667" name="文本框 326666"/>
              <p:cNvSpPr txBox="1"/>
              <p:nvPr/>
            </p:nvSpPr>
            <p:spPr>
              <a:xfrm>
                <a:off x="468" y="2505"/>
                <a:ext cx="3984" cy="288"/>
              </a:xfrm>
              <a:prstGeom prst="rect">
                <a:avLst/>
              </a:prstGeom>
              <a:noFill/>
              <a:ln w="9525">
                <a:noFill/>
              </a:ln>
            </p:spPr>
            <p:txBody>
              <a:bodyPr>
                <a:spAutoFit/>
              </a:bodyPr>
              <a:lstStyle/>
              <a:p>
                <a:pPr algn="just">
                  <a:spcBef>
                    <a:spcPct val="50000"/>
                  </a:spcBef>
                </a:pPr>
                <a:r>
                  <a:rPr lang="en-US" altLang="zh-CN" sz="2400" b="1" dirty="0">
                    <a:latin typeface="宋体" panose="02010600030101010101" pitchFamily="2" charset="-122"/>
                    <a:cs typeface="Times New Roman" panose="02020603050405020304" pitchFamily="18" charset="0"/>
                  </a:rPr>
                  <a:t>   </a:t>
                </a:r>
                <a:r>
                  <a:rPr lang="en-US" altLang="zh-CN" sz="2400" b="1">
                    <a:solidFill>
                      <a:srgbClr val="0000FF"/>
                    </a:solidFill>
                    <a:latin typeface="宋体" panose="02010600030101010101" pitchFamily="2" charset="-122"/>
                    <a:cs typeface="Times New Roman" panose="02020603050405020304" pitchFamily="18" charset="0"/>
                  </a:rPr>
                  <a:t>2    6 </a:t>
                </a:r>
                <a:r>
                  <a:rPr lang="en-US" altLang="zh-CN" sz="2400" b="1">
                    <a:solidFill>
                      <a:srgbClr val="0000FF"/>
                    </a:solidFill>
                    <a:latin typeface="Times New Roman" panose="02020603050405020304" pitchFamily="18" charset="0"/>
                    <a:ea typeface="Times New Roman" panose="02020603050405020304" pitchFamily="18" charset="0"/>
                  </a:rPr>
                  <a:t>……</a:t>
                </a:r>
                <a:r>
                  <a:rPr lang="en-US" altLang="zh-CN" sz="2400" b="1">
                    <a:solidFill>
                      <a:schemeClr val="accent1"/>
                    </a:solidFill>
                    <a:latin typeface="宋体" panose="02010600030101010101" pitchFamily="2" charset="-122"/>
                    <a:cs typeface="Times New Roman" panose="02020603050405020304" pitchFamily="18" charset="0"/>
                  </a:rPr>
                  <a:t> </a:t>
                </a:r>
                <a:r>
                  <a:rPr lang="en-US" altLang="zh-CN" sz="2400" b="1">
                    <a:solidFill>
                      <a:srgbClr val="FF3300"/>
                    </a:solidFill>
                    <a:latin typeface="宋体" panose="02010600030101010101" pitchFamily="2" charset="-122"/>
                    <a:cs typeface="Times New Roman" panose="02020603050405020304" pitchFamily="18" charset="0"/>
                  </a:rPr>
                  <a:t>0</a:t>
                </a:r>
                <a:endParaRPr lang="en-US" altLang="zh-CN">
                  <a:solidFill>
                    <a:srgbClr val="FF3300"/>
                  </a:solidFill>
                  <a:latin typeface="Arial" panose="020B0604020202020204" pitchFamily="34" charset="0"/>
                </a:endParaRPr>
              </a:p>
            </p:txBody>
          </p:sp>
          <p:sp>
            <p:nvSpPr>
              <p:cNvPr id="326668" name="文本框 326667"/>
              <p:cNvSpPr txBox="1"/>
              <p:nvPr/>
            </p:nvSpPr>
            <p:spPr>
              <a:xfrm>
                <a:off x="573" y="2745"/>
                <a:ext cx="3984" cy="288"/>
              </a:xfrm>
              <a:prstGeom prst="rect">
                <a:avLst/>
              </a:prstGeom>
              <a:noFill/>
              <a:ln w="9525">
                <a:noFill/>
              </a:ln>
            </p:spPr>
            <p:txBody>
              <a:bodyPr>
                <a:spAutoFit/>
              </a:bodyPr>
              <a:lstStyle/>
              <a:p>
                <a:pPr algn="just">
                  <a:spcBef>
                    <a:spcPct val="50000"/>
                  </a:spcBef>
                </a:pPr>
                <a:r>
                  <a:rPr lang="en-US" altLang="zh-CN" sz="2400" b="1" dirty="0">
                    <a:latin typeface="宋体" panose="02010600030101010101" pitchFamily="2" charset="-122"/>
                    <a:cs typeface="Times New Roman" panose="02020603050405020304" pitchFamily="18" charset="0"/>
                  </a:rPr>
                  <a:t>   </a:t>
                </a:r>
                <a:r>
                  <a:rPr lang="en-US" altLang="zh-CN" sz="2400" b="1">
                    <a:solidFill>
                      <a:srgbClr val="0000FF"/>
                    </a:solidFill>
                    <a:latin typeface="宋体" panose="02010600030101010101" pitchFamily="2" charset="-122"/>
                    <a:cs typeface="Times New Roman" panose="02020603050405020304" pitchFamily="18" charset="0"/>
                  </a:rPr>
                  <a:t>2   3 </a:t>
                </a:r>
                <a:r>
                  <a:rPr lang="en-US" altLang="zh-CN" sz="2400" b="1">
                    <a:solidFill>
                      <a:srgbClr val="0000FF"/>
                    </a:solidFill>
                    <a:latin typeface="Times New Roman" panose="02020603050405020304" pitchFamily="18" charset="0"/>
                    <a:ea typeface="Times New Roman" panose="02020603050405020304" pitchFamily="18" charset="0"/>
                  </a:rPr>
                  <a:t>……</a:t>
                </a:r>
                <a:r>
                  <a:rPr lang="en-US" altLang="zh-CN" sz="2400" b="1">
                    <a:latin typeface="宋体" panose="02010600030101010101" pitchFamily="2" charset="-122"/>
                    <a:cs typeface="Times New Roman" panose="02020603050405020304" pitchFamily="18" charset="0"/>
                  </a:rPr>
                  <a:t> </a:t>
                </a:r>
                <a:r>
                  <a:rPr lang="en-US" altLang="zh-CN" sz="2400" b="1">
                    <a:solidFill>
                      <a:srgbClr val="FF3300"/>
                    </a:solidFill>
                    <a:latin typeface="宋体" panose="02010600030101010101" pitchFamily="2" charset="-122"/>
                    <a:cs typeface="Times New Roman" panose="02020603050405020304" pitchFamily="18" charset="0"/>
                  </a:rPr>
                  <a:t>0</a:t>
                </a:r>
                <a:endParaRPr lang="en-US" altLang="zh-CN">
                  <a:solidFill>
                    <a:srgbClr val="FF3300"/>
                  </a:solidFill>
                  <a:latin typeface="Arial" panose="020B0604020202020204" pitchFamily="34" charset="0"/>
                </a:endParaRPr>
              </a:p>
            </p:txBody>
          </p:sp>
          <p:sp>
            <p:nvSpPr>
              <p:cNvPr id="326669" name="文本框 326668"/>
              <p:cNvSpPr txBox="1"/>
              <p:nvPr/>
            </p:nvSpPr>
            <p:spPr>
              <a:xfrm>
                <a:off x="573" y="2967"/>
                <a:ext cx="3984" cy="288"/>
              </a:xfrm>
              <a:prstGeom prst="rect">
                <a:avLst/>
              </a:prstGeom>
              <a:noFill/>
              <a:ln w="9525">
                <a:noFill/>
              </a:ln>
            </p:spPr>
            <p:txBody>
              <a:bodyPr>
                <a:spAutoFit/>
              </a:bodyPr>
              <a:lstStyle/>
              <a:p>
                <a:pPr algn="just">
                  <a:spcBef>
                    <a:spcPct val="50000"/>
                  </a:spcBef>
                </a:pPr>
                <a:r>
                  <a:rPr lang="en-US" altLang="zh-CN" sz="2400" b="1" dirty="0">
                    <a:latin typeface="宋体" panose="02010600030101010101" pitchFamily="2" charset="-122"/>
                    <a:cs typeface="Times New Roman" panose="02020603050405020304" pitchFamily="18" charset="0"/>
                  </a:rPr>
                  <a:t>    </a:t>
                </a:r>
                <a:r>
                  <a:rPr lang="en-US" altLang="zh-CN" sz="2400" b="1">
                    <a:solidFill>
                      <a:srgbClr val="0000FF"/>
                    </a:solidFill>
                    <a:latin typeface="宋体" panose="02010600030101010101" pitchFamily="2" charset="-122"/>
                    <a:cs typeface="Times New Roman" panose="02020603050405020304" pitchFamily="18" charset="0"/>
                  </a:rPr>
                  <a:t>2  1 </a:t>
                </a:r>
                <a:r>
                  <a:rPr lang="en-US" altLang="zh-CN" sz="2400" b="1">
                    <a:solidFill>
                      <a:srgbClr val="0000FF"/>
                    </a:solidFill>
                    <a:latin typeface="Times New Roman" panose="02020603050405020304" pitchFamily="18" charset="0"/>
                    <a:ea typeface="Times New Roman" panose="02020603050405020304" pitchFamily="18" charset="0"/>
                  </a:rPr>
                  <a:t>……</a:t>
                </a:r>
                <a:r>
                  <a:rPr lang="en-US" altLang="zh-CN" sz="2400" b="1">
                    <a:solidFill>
                      <a:srgbClr val="FF0000"/>
                    </a:solidFill>
                    <a:latin typeface="宋体" panose="02010600030101010101" pitchFamily="2" charset="-122"/>
                    <a:cs typeface="Times New Roman" panose="02020603050405020304" pitchFamily="18" charset="0"/>
                  </a:rPr>
                  <a:t> </a:t>
                </a:r>
                <a:r>
                  <a:rPr lang="en-US" altLang="zh-CN" sz="2400" b="1">
                    <a:solidFill>
                      <a:srgbClr val="FF3300"/>
                    </a:solidFill>
                    <a:latin typeface="宋体" panose="02010600030101010101" pitchFamily="2" charset="-122"/>
                    <a:cs typeface="Times New Roman" panose="02020603050405020304" pitchFamily="18" charset="0"/>
                  </a:rPr>
                  <a:t>1</a:t>
                </a:r>
                <a:endParaRPr lang="en-US" altLang="zh-CN">
                  <a:solidFill>
                    <a:srgbClr val="FF3300"/>
                  </a:solidFill>
                  <a:latin typeface="Arial" panose="020B0604020202020204" pitchFamily="34" charset="0"/>
                </a:endParaRPr>
              </a:p>
            </p:txBody>
          </p:sp>
          <p:sp>
            <p:nvSpPr>
              <p:cNvPr id="326670" name="文本框 326669"/>
              <p:cNvSpPr txBox="1"/>
              <p:nvPr/>
            </p:nvSpPr>
            <p:spPr>
              <a:xfrm>
                <a:off x="381" y="3216"/>
                <a:ext cx="3984" cy="288"/>
              </a:xfrm>
              <a:prstGeom prst="rect">
                <a:avLst/>
              </a:prstGeom>
              <a:noFill/>
              <a:ln w="9525">
                <a:noFill/>
              </a:ln>
            </p:spPr>
            <p:txBody>
              <a:bodyPr>
                <a:spAutoFit/>
              </a:bodyPr>
              <a:lstStyle/>
              <a:p>
                <a:pPr algn="just">
                  <a:spcBef>
                    <a:spcPct val="50000"/>
                  </a:spcBef>
                </a:pPr>
                <a:r>
                  <a:rPr lang="en-US" altLang="zh-CN" sz="2400" b="1" dirty="0">
                    <a:latin typeface="宋体" panose="02010600030101010101" pitchFamily="2" charset="-122"/>
                    <a:cs typeface="Times New Roman" panose="02020603050405020304" pitchFamily="18" charset="0"/>
                  </a:rPr>
                  <a:t>         </a:t>
                </a:r>
                <a:r>
                  <a:rPr lang="en-US" altLang="zh-CN" sz="2400" b="1">
                    <a:solidFill>
                      <a:srgbClr val="0000FF"/>
                    </a:solidFill>
                    <a:latin typeface="宋体" panose="02010600030101010101" pitchFamily="2" charset="-122"/>
                    <a:cs typeface="Times New Roman" panose="02020603050405020304" pitchFamily="18" charset="0"/>
                  </a:rPr>
                  <a:t>0</a:t>
                </a:r>
                <a:r>
                  <a:rPr lang="en-US" altLang="zh-CN" sz="2400" b="1">
                    <a:latin typeface="宋体" panose="02010600030101010101" pitchFamily="2" charset="-122"/>
                    <a:cs typeface="Times New Roman" panose="02020603050405020304" pitchFamily="18" charset="0"/>
                  </a:rPr>
                  <a:t>      </a:t>
                </a:r>
                <a:r>
                  <a:rPr lang="en-US" altLang="zh-CN" sz="2400" b="1">
                    <a:solidFill>
                      <a:srgbClr val="FF3300"/>
                    </a:solidFill>
                    <a:latin typeface="宋体" panose="02010600030101010101" pitchFamily="2" charset="-122"/>
                    <a:cs typeface="Times New Roman" panose="02020603050405020304" pitchFamily="18" charset="0"/>
                  </a:rPr>
                  <a:t>1</a:t>
                </a:r>
                <a:endParaRPr lang="en-US" altLang="zh-CN">
                  <a:solidFill>
                    <a:srgbClr val="FF3300"/>
                  </a:solidFill>
                  <a:latin typeface="Arial" panose="020B0604020202020204" pitchFamily="34" charset="0"/>
                </a:endParaRPr>
              </a:p>
            </p:txBody>
          </p:sp>
          <p:grpSp>
            <p:nvGrpSpPr>
              <p:cNvPr id="326671" name="组合 326670"/>
              <p:cNvGrpSpPr/>
              <p:nvPr/>
            </p:nvGrpSpPr>
            <p:grpSpPr>
              <a:xfrm>
                <a:off x="813" y="2073"/>
                <a:ext cx="633" cy="201"/>
                <a:chOff x="1737" y="1545"/>
                <a:chExt cx="576" cy="192"/>
              </a:xfrm>
            </p:grpSpPr>
            <p:sp>
              <p:nvSpPr>
                <p:cNvPr id="326672" name="直接连接符 326671"/>
                <p:cNvSpPr/>
                <p:nvPr/>
              </p:nvSpPr>
              <p:spPr>
                <a:xfrm>
                  <a:off x="1737" y="1737"/>
                  <a:ext cx="576" cy="0"/>
                </a:xfrm>
                <a:prstGeom prst="line">
                  <a:avLst/>
                </a:prstGeom>
                <a:ln w="9525" cap="flat" cmpd="sng">
                  <a:solidFill>
                    <a:srgbClr val="000000"/>
                  </a:solidFill>
                  <a:prstDash val="solid"/>
                  <a:headEnd type="none" w="med" len="med"/>
                  <a:tailEnd type="none" w="med" len="med"/>
                </a:ln>
              </p:spPr>
            </p:sp>
            <p:sp>
              <p:nvSpPr>
                <p:cNvPr id="326673" name="直接连接符 326672"/>
                <p:cNvSpPr/>
                <p:nvPr/>
              </p:nvSpPr>
              <p:spPr>
                <a:xfrm>
                  <a:off x="1737" y="1545"/>
                  <a:ext cx="0" cy="192"/>
                </a:xfrm>
                <a:prstGeom prst="line">
                  <a:avLst/>
                </a:prstGeom>
                <a:ln w="9525" cap="flat" cmpd="sng">
                  <a:solidFill>
                    <a:srgbClr val="000000"/>
                  </a:solidFill>
                  <a:prstDash val="solid"/>
                  <a:headEnd type="none" w="med" len="med"/>
                  <a:tailEnd type="none" w="med" len="med"/>
                </a:ln>
              </p:spPr>
            </p:sp>
          </p:grpSp>
          <p:grpSp>
            <p:nvGrpSpPr>
              <p:cNvPr id="326674" name="组合 326673"/>
              <p:cNvGrpSpPr/>
              <p:nvPr/>
            </p:nvGrpSpPr>
            <p:grpSpPr>
              <a:xfrm>
                <a:off x="861" y="2274"/>
                <a:ext cx="576" cy="249"/>
                <a:chOff x="1824" y="1728"/>
                <a:chExt cx="480" cy="249"/>
              </a:xfrm>
            </p:grpSpPr>
            <p:sp>
              <p:nvSpPr>
                <p:cNvPr id="326675" name="直接连接符 326674"/>
                <p:cNvSpPr/>
                <p:nvPr/>
              </p:nvSpPr>
              <p:spPr>
                <a:xfrm>
                  <a:off x="1824" y="1728"/>
                  <a:ext cx="0" cy="240"/>
                </a:xfrm>
                <a:prstGeom prst="line">
                  <a:avLst/>
                </a:prstGeom>
                <a:ln w="9525" cap="flat" cmpd="sng">
                  <a:solidFill>
                    <a:srgbClr val="000000"/>
                  </a:solidFill>
                  <a:prstDash val="solid"/>
                  <a:headEnd type="none" w="med" len="med"/>
                  <a:tailEnd type="none" w="med" len="med"/>
                </a:ln>
              </p:spPr>
            </p:sp>
            <p:sp>
              <p:nvSpPr>
                <p:cNvPr id="326676" name="直接连接符 326675"/>
                <p:cNvSpPr/>
                <p:nvPr/>
              </p:nvSpPr>
              <p:spPr>
                <a:xfrm>
                  <a:off x="1824" y="1977"/>
                  <a:ext cx="480" cy="0"/>
                </a:xfrm>
                <a:prstGeom prst="line">
                  <a:avLst/>
                </a:prstGeom>
                <a:ln w="9525" cap="flat" cmpd="sng">
                  <a:solidFill>
                    <a:srgbClr val="000000"/>
                  </a:solidFill>
                  <a:prstDash val="solid"/>
                  <a:headEnd type="none" w="med" len="med"/>
                  <a:tailEnd type="none" w="med" len="med"/>
                </a:ln>
              </p:spPr>
            </p:sp>
          </p:grpSp>
          <p:grpSp>
            <p:nvGrpSpPr>
              <p:cNvPr id="326677" name="组合 326676"/>
              <p:cNvGrpSpPr/>
              <p:nvPr/>
            </p:nvGrpSpPr>
            <p:grpSpPr>
              <a:xfrm>
                <a:off x="957" y="2523"/>
                <a:ext cx="480" cy="240"/>
                <a:chOff x="1920" y="1977"/>
                <a:chExt cx="384" cy="240"/>
              </a:xfrm>
            </p:grpSpPr>
            <p:sp>
              <p:nvSpPr>
                <p:cNvPr id="326678" name="直接连接符 326677"/>
                <p:cNvSpPr/>
                <p:nvPr/>
              </p:nvSpPr>
              <p:spPr>
                <a:xfrm>
                  <a:off x="1920" y="1977"/>
                  <a:ext cx="0" cy="240"/>
                </a:xfrm>
                <a:prstGeom prst="line">
                  <a:avLst/>
                </a:prstGeom>
                <a:ln w="9525" cap="flat" cmpd="sng">
                  <a:solidFill>
                    <a:srgbClr val="000000"/>
                  </a:solidFill>
                  <a:prstDash val="solid"/>
                  <a:headEnd type="none" w="med" len="med"/>
                  <a:tailEnd type="none" w="med" len="med"/>
                </a:ln>
              </p:spPr>
            </p:sp>
            <p:sp>
              <p:nvSpPr>
                <p:cNvPr id="326679" name="直接连接符 326678"/>
                <p:cNvSpPr/>
                <p:nvPr/>
              </p:nvSpPr>
              <p:spPr>
                <a:xfrm>
                  <a:off x="1920" y="2208"/>
                  <a:ext cx="384" cy="0"/>
                </a:xfrm>
                <a:prstGeom prst="line">
                  <a:avLst/>
                </a:prstGeom>
                <a:ln w="9525" cap="flat" cmpd="sng">
                  <a:solidFill>
                    <a:srgbClr val="000000"/>
                  </a:solidFill>
                  <a:prstDash val="solid"/>
                  <a:headEnd type="none" w="med" len="med"/>
                  <a:tailEnd type="none" w="med" len="med"/>
                </a:ln>
              </p:spPr>
            </p:sp>
          </p:grpSp>
          <p:grpSp>
            <p:nvGrpSpPr>
              <p:cNvPr id="326680" name="组合 326679"/>
              <p:cNvGrpSpPr/>
              <p:nvPr/>
            </p:nvGrpSpPr>
            <p:grpSpPr>
              <a:xfrm>
                <a:off x="1053" y="2754"/>
                <a:ext cx="384" cy="240"/>
                <a:chOff x="2016" y="2208"/>
                <a:chExt cx="288" cy="288"/>
              </a:xfrm>
            </p:grpSpPr>
            <p:sp>
              <p:nvSpPr>
                <p:cNvPr id="326681" name="直接连接符 326680"/>
                <p:cNvSpPr/>
                <p:nvPr/>
              </p:nvSpPr>
              <p:spPr>
                <a:xfrm>
                  <a:off x="2016" y="2208"/>
                  <a:ext cx="0" cy="288"/>
                </a:xfrm>
                <a:prstGeom prst="line">
                  <a:avLst/>
                </a:prstGeom>
                <a:ln w="9525" cap="flat" cmpd="sng">
                  <a:solidFill>
                    <a:srgbClr val="000000"/>
                  </a:solidFill>
                  <a:prstDash val="solid"/>
                  <a:headEnd type="none" w="med" len="med"/>
                  <a:tailEnd type="none" w="med" len="med"/>
                </a:ln>
              </p:spPr>
            </p:sp>
            <p:sp>
              <p:nvSpPr>
                <p:cNvPr id="326682" name="直接连接符 326681"/>
                <p:cNvSpPr/>
                <p:nvPr/>
              </p:nvSpPr>
              <p:spPr>
                <a:xfrm>
                  <a:off x="2016" y="2487"/>
                  <a:ext cx="288" cy="0"/>
                </a:xfrm>
                <a:prstGeom prst="line">
                  <a:avLst/>
                </a:prstGeom>
                <a:ln w="9525" cap="flat" cmpd="sng">
                  <a:solidFill>
                    <a:srgbClr val="000000"/>
                  </a:solidFill>
                  <a:prstDash val="solid"/>
                  <a:headEnd type="none" w="med" len="med"/>
                  <a:tailEnd type="none" w="med" len="med"/>
                </a:ln>
              </p:spPr>
            </p:sp>
          </p:grpSp>
          <p:grpSp>
            <p:nvGrpSpPr>
              <p:cNvPr id="326683" name="组合 326682"/>
              <p:cNvGrpSpPr/>
              <p:nvPr/>
            </p:nvGrpSpPr>
            <p:grpSpPr>
              <a:xfrm>
                <a:off x="1149" y="2994"/>
                <a:ext cx="288" cy="240"/>
                <a:chOff x="2112" y="2496"/>
                <a:chExt cx="192" cy="240"/>
              </a:xfrm>
            </p:grpSpPr>
            <p:sp>
              <p:nvSpPr>
                <p:cNvPr id="326684" name="直接连接符 326683"/>
                <p:cNvSpPr/>
                <p:nvPr/>
              </p:nvSpPr>
              <p:spPr>
                <a:xfrm>
                  <a:off x="2112" y="2496"/>
                  <a:ext cx="0" cy="240"/>
                </a:xfrm>
                <a:prstGeom prst="line">
                  <a:avLst/>
                </a:prstGeom>
                <a:ln w="9525" cap="flat" cmpd="sng">
                  <a:solidFill>
                    <a:srgbClr val="000000"/>
                  </a:solidFill>
                  <a:prstDash val="solid"/>
                  <a:headEnd type="none" w="med" len="med"/>
                  <a:tailEnd type="none" w="med" len="med"/>
                </a:ln>
              </p:spPr>
            </p:sp>
            <p:sp>
              <p:nvSpPr>
                <p:cNvPr id="326685" name="直接连接符 326684"/>
                <p:cNvSpPr/>
                <p:nvPr/>
              </p:nvSpPr>
              <p:spPr>
                <a:xfrm>
                  <a:off x="2112" y="2736"/>
                  <a:ext cx="192" cy="0"/>
                </a:xfrm>
                <a:prstGeom prst="line">
                  <a:avLst/>
                </a:prstGeom>
                <a:ln w="9525" cap="flat" cmpd="sng">
                  <a:solidFill>
                    <a:srgbClr val="000000"/>
                  </a:solidFill>
                  <a:prstDash val="solid"/>
                  <a:headEnd type="none" w="med" len="med"/>
                  <a:tailEnd type="none" w="med" len="med"/>
                </a:ln>
              </p:spPr>
            </p:sp>
          </p:grpSp>
        </p:grpSp>
        <p:grpSp>
          <p:nvGrpSpPr>
            <p:cNvPr id="326686" name="组合 326685"/>
            <p:cNvGrpSpPr/>
            <p:nvPr/>
          </p:nvGrpSpPr>
          <p:grpSpPr>
            <a:xfrm>
              <a:off x="3696" y="1632"/>
              <a:ext cx="1378" cy="1692"/>
              <a:chOff x="3612" y="1632"/>
              <a:chExt cx="1378" cy="1692"/>
            </a:xfrm>
          </p:grpSpPr>
          <p:sp>
            <p:nvSpPr>
              <p:cNvPr id="326687" name="文本框 326686"/>
              <p:cNvSpPr txBox="1"/>
              <p:nvPr/>
            </p:nvSpPr>
            <p:spPr>
              <a:xfrm>
                <a:off x="3708" y="2064"/>
                <a:ext cx="1200" cy="288"/>
              </a:xfrm>
              <a:prstGeom prst="rect">
                <a:avLst/>
              </a:prstGeom>
              <a:noFill/>
              <a:ln w="9525">
                <a:noFill/>
              </a:ln>
            </p:spPr>
            <p:txBody>
              <a:bodyPr>
                <a:spAutoFit/>
              </a:bodyPr>
              <a:lstStyle/>
              <a:p>
                <a:pPr algn="just">
                  <a:spcBef>
                    <a:spcPct val="50000"/>
                  </a:spcBef>
                </a:pPr>
                <a:r>
                  <a:rPr lang="en-US" altLang="zh-CN" sz="2400" b="1" dirty="0">
                    <a:solidFill>
                      <a:srgbClr val="FF3300"/>
                    </a:solidFill>
                    <a:latin typeface="宋体" panose="02010600030101010101" pitchFamily="2" charset="-122"/>
                    <a:cs typeface="Times New Roman" panose="02020603050405020304" pitchFamily="18" charset="0"/>
                  </a:rPr>
                  <a:t>  </a:t>
                </a:r>
                <a:r>
                  <a:rPr lang="en-US" altLang="zh-CN" sz="2400" b="1">
                    <a:solidFill>
                      <a:srgbClr val="FA2B08"/>
                    </a:solidFill>
                    <a:latin typeface="宋体" panose="02010600030101010101" pitchFamily="2" charset="-122"/>
                    <a:cs typeface="Times New Roman" panose="02020603050405020304" pitchFamily="18" charset="0"/>
                  </a:rPr>
                  <a:t>1</a:t>
                </a:r>
                <a:r>
                  <a:rPr lang="en-US" altLang="zh-CN" sz="2400" b="1">
                    <a:solidFill>
                      <a:srgbClr val="0000FF"/>
                    </a:solidFill>
                    <a:latin typeface="宋体" panose="02010600030101010101" pitchFamily="2" charset="-122"/>
                    <a:cs typeface="Times New Roman" panose="02020603050405020304" pitchFamily="18" charset="0"/>
                  </a:rPr>
                  <a:t>.2 5 0</a:t>
                </a:r>
                <a:endParaRPr lang="en-US" altLang="zh-CN">
                  <a:solidFill>
                    <a:srgbClr val="0000FF"/>
                  </a:solidFill>
                  <a:latin typeface="Arial" panose="020B0604020202020204" pitchFamily="34" charset="0"/>
                </a:endParaRPr>
              </a:p>
            </p:txBody>
          </p:sp>
          <p:sp>
            <p:nvSpPr>
              <p:cNvPr id="326688" name="文本框 326687"/>
              <p:cNvSpPr txBox="1"/>
              <p:nvPr/>
            </p:nvSpPr>
            <p:spPr>
              <a:xfrm>
                <a:off x="3876" y="1632"/>
                <a:ext cx="1085" cy="288"/>
              </a:xfrm>
              <a:prstGeom prst="rect">
                <a:avLst/>
              </a:prstGeom>
              <a:noFill/>
              <a:ln w="9525">
                <a:noFill/>
              </a:ln>
            </p:spPr>
            <p:txBody>
              <a:bodyPr>
                <a:spAutoFit/>
              </a:bodyPr>
              <a:lstStyle/>
              <a:p>
                <a:pPr algn="just">
                  <a:spcBef>
                    <a:spcPct val="50000"/>
                  </a:spcBef>
                </a:pPr>
                <a:r>
                  <a:rPr lang="en-US" altLang="zh-CN" sz="2400" b="1">
                    <a:solidFill>
                      <a:srgbClr val="FA2B08"/>
                    </a:solidFill>
                    <a:latin typeface="宋体" panose="02010600030101010101" pitchFamily="2" charset="-122"/>
                    <a:cs typeface="Times New Roman" panose="02020603050405020304" pitchFamily="18" charset="0"/>
                  </a:rPr>
                  <a:t>0.6 2 5</a:t>
                </a:r>
                <a:r>
                  <a:rPr lang="en-US" altLang="zh-CN" sz="2400" b="1">
                    <a:latin typeface="宋体" panose="02010600030101010101" pitchFamily="2" charset="-122"/>
                    <a:cs typeface="Times New Roman" panose="02020603050405020304" pitchFamily="18" charset="0"/>
                  </a:rPr>
                  <a:t> </a:t>
                </a:r>
                <a:endParaRPr lang="en-US" altLang="zh-CN">
                  <a:latin typeface="Arial" panose="020B0604020202020204" pitchFamily="34" charset="0"/>
                </a:endParaRPr>
              </a:p>
            </p:txBody>
          </p:sp>
          <p:sp>
            <p:nvSpPr>
              <p:cNvPr id="326689" name="文本框 326688"/>
              <p:cNvSpPr txBox="1"/>
              <p:nvPr/>
            </p:nvSpPr>
            <p:spPr>
              <a:xfrm>
                <a:off x="3672" y="1824"/>
                <a:ext cx="1207" cy="288"/>
              </a:xfrm>
              <a:prstGeom prst="rect">
                <a:avLst/>
              </a:prstGeom>
              <a:noFill/>
              <a:ln w="9525">
                <a:noFill/>
              </a:ln>
            </p:spPr>
            <p:txBody>
              <a:bodyPr>
                <a:spAutoFit/>
              </a:bodyPr>
              <a:lstStyle/>
              <a:p>
                <a:pPr algn="just">
                  <a:spcBef>
                    <a:spcPct val="50000"/>
                  </a:spcBef>
                </a:pPr>
                <a:r>
                  <a:rPr lang="en-US" altLang="zh-CN" sz="2400" b="1">
                    <a:solidFill>
                      <a:srgbClr val="FF3300"/>
                    </a:solidFill>
                    <a:latin typeface="宋体" panose="02010600030101010101" pitchFamily="2" charset="-122"/>
                    <a:cs typeface="Times New Roman" panose="02020603050405020304" pitchFamily="18" charset="0"/>
                  </a:rPr>
                  <a:t>×</a:t>
                </a:r>
                <a:r>
                  <a:rPr lang="en-US" altLang="zh-CN" sz="2400" b="1">
                    <a:latin typeface="宋体" panose="02010600030101010101" pitchFamily="2" charset="-122"/>
                    <a:cs typeface="Times New Roman" panose="02020603050405020304" pitchFamily="18" charset="0"/>
                  </a:rPr>
                  <a:t>      </a:t>
                </a:r>
                <a:r>
                  <a:rPr lang="en-US" altLang="zh-CN" sz="2400" b="1">
                    <a:solidFill>
                      <a:srgbClr val="0000FF"/>
                    </a:solidFill>
                    <a:latin typeface="宋体" panose="02010600030101010101" pitchFamily="2" charset="-122"/>
                    <a:cs typeface="Times New Roman" panose="02020603050405020304" pitchFamily="18" charset="0"/>
                  </a:rPr>
                  <a:t>2</a:t>
                </a:r>
                <a:r>
                  <a:rPr lang="en-US" altLang="zh-CN" sz="2400" b="1">
                    <a:latin typeface="宋体" panose="02010600030101010101" pitchFamily="2" charset="-122"/>
                    <a:cs typeface="Times New Roman" panose="02020603050405020304" pitchFamily="18" charset="0"/>
                  </a:rPr>
                  <a:t> </a:t>
                </a:r>
                <a:endParaRPr lang="en-US" altLang="zh-CN">
                  <a:latin typeface="Arial" panose="020B0604020202020204" pitchFamily="34" charset="0"/>
                </a:endParaRPr>
              </a:p>
            </p:txBody>
          </p:sp>
          <p:sp>
            <p:nvSpPr>
              <p:cNvPr id="326690" name="文本框 326689"/>
              <p:cNvSpPr txBox="1"/>
              <p:nvPr/>
            </p:nvSpPr>
            <p:spPr>
              <a:xfrm>
                <a:off x="3816" y="2520"/>
                <a:ext cx="1003" cy="288"/>
              </a:xfrm>
              <a:prstGeom prst="rect">
                <a:avLst/>
              </a:prstGeom>
              <a:noFill/>
              <a:ln w="9525">
                <a:noFill/>
              </a:ln>
            </p:spPr>
            <p:txBody>
              <a:bodyPr>
                <a:spAutoFit/>
              </a:bodyPr>
              <a:lstStyle/>
              <a:p>
                <a:pPr algn="just">
                  <a:spcBef>
                    <a:spcPct val="50000"/>
                  </a:spcBef>
                </a:pPr>
                <a:r>
                  <a:rPr lang="en-US" altLang="zh-CN" sz="2400" b="1" dirty="0">
                    <a:solidFill>
                      <a:srgbClr val="FF3300"/>
                    </a:solidFill>
                    <a:latin typeface="宋体" panose="02010600030101010101" pitchFamily="2" charset="-122"/>
                    <a:cs typeface="Times New Roman" panose="02020603050405020304" pitchFamily="18" charset="0"/>
                  </a:rPr>
                  <a:t> </a:t>
                </a:r>
                <a:r>
                  <a:rPr lang="en-US" altLang="zh-CN" sz="2400" b="1">
                    <a:solidFill>
                      <a:srgbClr val="FA2B08"/>
                    </a:solidFill>
                    <a:latin typeface="宋体" panose="02010600030101010101" pitchFamily="2" charset="-122"/>
                    <a:cs typeface="Times New Roman" panose="02020603050405020304" pitchFamily="18" charset="0"/>
                  </a:rPr>
                  <a:t>0</a:t>
                </a:r>
                <a:r>
                  <a:rPr lang="en-US" altLang="zh-CN" sz="2400" b="1">
                    <a:solidFill>
                      <a:srgbClr val="0000FF"/>
                    </a:solidFill>
                    <a:latin typeface="宋体" panose="02010600030101010101" pitchFamily="2" charset="-122"/>
                    <a:cs typeface="Times New Roman" panose="02020603050405020304" pitchFamily="18" charset="0"/>
                  </a:rPr>
                  <a:t>.5</a:t>
                </a:r>
                <a:r>
                  <a:rPr lang="en-US" altLang="zh-CN" sz="2400" b="1">
                    <a:latin typeface="宋体" panose="02010600030101010101" pitchFamily="2" charset="-122"/>
                    <a:cs typeface="Times New Roman" panose="02020603050405020304" pitchFamily="18" charset="0"/>
                  </a:rPr>
                  <a:t> </a:t>
                </a:r>
                <a:r>
                  <a:rPr lang="en-US" altLang="zh-CN" sz="2400" b="1">
                    <a:solidFill>
                      <a:srgbClr val="0000FF"/>
                    </a:solidFill>
                    <a:latin typeface="宋体" panose="02010600030101010101" pitchFamily="2" charset="-122"/>
                    <a:cs typeface="Times New Roman" panose="02020603050405020304" pitchFamily="18" charset="0"/>
                  </a:rPr>
                  <a:t>0 0</a:t>
                </a:r>
                <a:r>
                  <a:rPr lang="en-US" altLang="zh-CN" sz="2400" b="1">
                    <a:latin typeface="宋体" panose="02010600030101010101" pitchFamily="2" charset="-122"/>
                    <a:cs typeface="Times New Roman" panose="02020603050405020304" pitchFamily="18" charset="0"/>
                  </a:rPr>
                  <a:t> </a:t>
                </a:r>
                <a:endParaRPr lang="en-US" altLang="zh-CN">
                  <a:latin typeface="Arial" panose="020B0604020202020204" pitchFamily="34" charset="0"/>
                </a:endParaRPr>
              </a:p>
            </p:txBody>
          </p:sp>
          <p:sp>
            <p:nvSpPr>
              <p:cNvPr id="326691" name="文本框 326690"/>
              <p:cNvSpPr txBox="1"/>
              <p:nvPr/>
            </p:nvSpPr>
            <p:spPr>
              <a:xfrm>
                <a:off x="3612" y="2280"/>
                <a:ext cx="1195" cy="288"/>
              </a:xfrm>
              <a:prstGeom prst="rect">
                <a:avLst/>
              </a:prstGeom>
              <a:noFill/>
              <a:ln w="9525">
                <a:noFill/>
              </a:ln>
            </p:spPr>
            <p:txBody>
              <a:bodyPr>
                <a:spAutoFit/>
              </a:bodyPr>
              <a:lstStyle/>
              <a:p>
                <a:pPr algn="just">
                  <a:spcBef>
                    <a:spcPct val="50000"/>
                  </a:spcBef>
                </a:pPr>
                <a:r>
                  <a:rPr lang="en-US" altLang="zh-CN" sz="2400" b="1" dirty="0">
                    <a:latin typeface="宋体" panose="02010600030101010101" pitchFamily="2" charset="-122"/>
                    <a:cs typeface="Times New Roman" panose="02020603050405020304" pitchFamily="18" charset="0"/>
                  </a:rPr>
                  <a:t> </a:t>
                </a:r>
                <a:r>
                  <a:rPr lang="en-US" altLang="zh-CN" sz="2400" b="1">
                    <a:solidFill>
                      <a:srgbClr val="FF3300"/>
                    </a:solidFill>
                    <a:latin typeface="宋体" panose="02010600030101010101" pitchFamily="2" charset="-122"/>
                    <a:cs typeface="Times New Roman" panose="02020603050405020304" pitchFamily="18" charset="0"/>
                  </a:rPr>
                  <a:t>×</a:t>
                </a:r>
                <a:r>
                  <a:rPr lang="en-US" altLang="zh-CN" sz="2400" b="1">
                    <a:latin typeface="宋体" panose="02010600030101010101" pitchFamily="2" charset="-122"/>
                    <a:cs typeface="Times New Roman" panose="02020603050405020304" pitchFamily="18" charset="0"/>
                  </a:rPr>
                  <a:t>      </a:t>
                </a:r>
                <a:r>
                  <a:rPr lang="en-US" altLang="zh-CN" sz="2400" b="1">
                    <a:solidFill>
                      <a:srgbClr val="0000FF"/>
                    </a:solidFill>
                    <a:latin typeface="宋体" panose="02010600030101010101" pitchFamily="2" charset="-122"/>
                    <a:cs typeface="Times New Roman" panose="02020603050405020304" pitchFamily="18" charset="0"/>
                  </a:rPr>
                  <a:t>2</a:t>
                </a:r>
                <a:endParaRPr lang="en-US" altLang="zh-CN">
                  <a:solidFill>
                    <a:srgbClr val="0000FF"/>
                  </a:solidFill>
                  <a:latin typeface="Arial" panose="020B0604020202020204" pitchFamily="34" charset="0"/>
                </a:endParaRPr>
              </a:p>
            </p:txBody>
          </p:sp>
          <p:sp>
            <p:nvSpPr>
              <p:cNvPr id="326692" name="文本框 326691"/>
              <p:cNvSpPr txBox="1"/>
              <p:nvPr/>
            </p:nvSpPr>
            <p:spPr>
              <a:xfrm>
                <a:off x="3924" y="3036"/>
                <a:ext cx="985" cy="288"/>
              </a:xfrm>
              <a:prstGeom prst="rect">
                <a:avLst/>
              </a:prstGeom>
              <a:noFill/>
              <a:ln w="9525">
                <a:noFill/>
              </a:ln>
            </p:spPr>
            <p:txBody>
              <a:bodyPr>
                <a:spAutoFit/>
              </a:bodyPr>
              <a:lstStyle/>
              <a:p>
                <a:pPr algn="just">
                  <a:spcBef>
                    <a:spcPct val="50000"/>
                  </a:spcBef>
                </a:pPr>
                <a:r>
                  <a:rPr lang="en-US" altLang="zh-CN" sz="2400" b="1">
                    <a:solidFill>
                      <a:srgbClr val="FA2B08"/>
                    </a:solidFill>
                    <a:latin typeface="宋体" panose="02010600030101010101" pitchFamily="2" charset="-122"/>
                    <a:cs typeface="Times New Roman" panose="02020603050405020304" pitchFamily="18" charset="0"/>
                  </a:rPr>
                  <a:t>1</a:t>
                </a:r>
                <a:r>
                  <a:rPr lang="en-US" altLang="zh-CN" sz="2400" b="1">
                    <a:solidFill>
                      <a:srgbClr val="0000FF"/>
                    </a:solidFill>
                    <a:latin typeface="宋体" panose="02010600030101010101" pitchFamily="2" charset="-122"/>
                    <a:cs typeface="Times New Roman" panose="02020603050405020304" pitchFamily="18" charset="0"/>
                  </a:rPr>
                  <a:t>.0</a:t>
                </a:r>
                <a:r>
                  <a:rPr lang="en-US" altLang="zh-CN" sz="2400" b="1">
                    <a:latin typeface="宋体" panose="02010600030101010101" pitchFamily="2" charset="-122"/>
                    <a:cs typeface="Times New Roman" panose="02020603050405020304" pitchFamily="18" charset="0"/>
                  </a:rPr>
                  <a:t> </a:t>
                </a:r>
                <a:r>
                  <a:rPr lang="en-US" altLang="zh-CN" sz="2400" b="1">
                    <a:solidFill>
                      <a:srgbClr val="0000FF"/>
                    </a:solidFill>
                    <a:latin typeface="宋体" panose="02010600030101010101" pitchFamily="2" charset="-122"/>
                    <a:cs typeface="Times New Roman" panose="02020603050405020304" pitchFamily="18" charset="0"/>
                  </a:rPr>
                  <a:t>0 0</a:t>
                </a:r>
                <a:r>
                  <a:rPr lang="en-US" altLang="zh-CN" sz="2400" b="1">
                    <a:latin typeface="宋体" panose="02010600030101010101" pitchFamily="2" charset="-122"/>
                    <a:cs typeface="Times New Roman" panose="02020603050405020304" pitchFamily="18" charset="0"/>
                  </a:rPr>
                  <a:t> </a:t>
                </a:r>
                <a:endParaRPr lang="en-US" altLang="zh-CN">
                  <a:latin typeface="Arial" panose="020B0604020202020204" pitchFamily="34" charset="0"/>
                </a:endParaRPr>
              </a:p>
            </p:txBody>
          </p:sp>
          <p:sp>
            <p:nvSpPr>
              <p:cNvPr id="326693" name="文本框 326692"/>
              <p:cNvSpPr txBox="1"/>
              <p:nvPr/>
            </p:nvSpPr>
            <p:spPr>
              <a:xfrm>
                <a:off x="3708" y="2736"/>
                <a:ext cx="1282" cy="287"/>
              </a:xfrm>
              <a:prstGeom prst="rect">
                <a:avLst/>
              </a:prstGeom>
              <a:noFill/>
              <a:ln w="9525">
                <a:noFill/>
              </a:ln>
            </p:spPr>
            <p:txBody>
              <a:bodyPr>
                <a:spAutoFit/>
              </a:bodyPr>
              <a:lstStyle/>
              <a:p>
                <a:pPr algn="just">
                  <a:spcBef>
                    <a:spcPct val="50000"/>
                  </a:spcBef>
                </a:pPr>
                <a:r>
                  <a:rPr lang="en-US" altLang="zh-CN" sz="2400" b="1">
                    <a:solidFill>
                      <a:srgbClr val="FF3300"/>
                    </a:solidFill>
                    <a:latin typeface="宋体" panose="02010600030101010101" pitchFamily="2" charset="-122"/>
                    <a:cs typeface="Times New Roman" panose="02020603050405020304" pitchFamily="18" charset="0"/>
                  </a:rPr>
                  <a:t>×</a:t>
                </a:r>
                <a:r>
                  <a:rPr lang="en-US" altLang="zh-CN" sz="2400" b="1">
                    <a:latin typeface="宋体" panose="02010600030101010101" pitchFamily="2" charset="-122"/>
                    <a:cs typeface="Times New Roman" panose="02020603050405020304" pitchFamily="18" charset="0"/>
                  </a:rPr>
                  <a:t>      </a:t>
                </a:r>
                <a:r>
                  <a:rPr lang="en-US" altLang="zh-CN" sz="2400" b="1">
                    <a:solidFill>
                      <a:srgbClr val="0000FF"/>
                    </a:solidFill>
                    <a:latin typeface="宋体" panose="02010600030101010101" pitchFamily="2" charset="-122"/>
                    <a:cs typeface="Times New Roman" panose="02020603050405020304" pitchFamily="18" charset="0"/>
                  </a:rPr>
                  <a:t>2</a:t>
                </a:r>
                <a:endParaRPr lang="en-US" altLang="zh-CN">
                  <a:solidFill>
                    <a:srgbClr val="0000FF"/>
                  </a:solidFill>
                  <a:latin typeface="Arial" panose="020B0604020202020204" pitchFamily="34" charset="0"/>
                </a:endParaRPr>
              </a:p>
            </p:txBody>
          </p:sp>
          <p:sp>
            <p:nvSpPr>
              <p:cNvPr id="326694" name="直接连接符 326693"/>
              <p:cNvSpPr/>
              <p:nvPr/>
            </p:nvSpPr>
            <p:spPr>
              <a:xfrm>
                <a:off x="3744" y="2073"/>
                <a:ext cx="1132" cy="0"/>
              </a:xfrm>
              <a:prstGeom prst="line">
                <a:avLst/>
              </a:prstGeom>
              <a:ln w="9525" cap="flat" cmpd="sng">
                <a:solidFill>
                  <a:srgbClr val="000000"/>
                </a:solidFill>
                <a:prstDash val="solid"/>
                <a:headEnd type="none" w="med" len="med"/>
                <a:tailEnd type="none" w="med" len="med"/>
              </a:ln>
            </p:spPr>
          </p:sp>
          <p:sp>
            <p:nvSpPr>
              <p:cNvPr id="326695" name="直接连接符 326694"/>
              <p:cNvSpPr/>
              <p:nvPr/>
            </p:nvSpPr>
            <p:spPr>
              <a:xfrm>
                <a:off x="3744" y="2544"/>
                <a:ext cx="1132" cy="0"/>
              </a:xfrm>
              <a:prstGeom prst="line">
                <a:avLst/>
              </a:prstGeom>
              <a:ln w="9525" cap="flat" cmpd="sng">
                <a:solidFill>
                  <a:srgbClr val="000000"/>
                </a:solidFill>
                <a:prstDash val="solid"/>
                <a:headEnd type="none" w="med" len="med"/>
                <a:tailEnd type="none" w="med" len="med"/>
              </a:ln>
            </p:spPr>
          </p:sp>
          <p:sp>
            <p:nvSpPr>
              <p:cNvPr id="326696" name="直接连接符 326695"/>
              <p:cNvSpPr/>
              <p:nvPr/>
            </p:nvSpPr>
            <p:spPr>
              <a:xfrm>
                <a:off x="3734" y="2997"/>
                <a:ext cx="1132" cy="0"/>
              </a:xfrm>
              <a:prstGeom prst="line">
                <a:avLst/>
              </a:prstGeom>
              <a:ln w="9525" cap="flat" cmpd="sng">
                <a:solidFill>
                  <a:srgbClr val="000000"/>
                </a:solidFill>
                <a:prstDash val="solid"/>
                <a:headEnd type="none" w="med" len="med"/>
                <a:tailEnd type="none" w="med" len="med"/>
              </a:ln>
            </p:spPr>
          </p:sp>
        </p:grpSp>
        <p:grpSp>
          <p:nvGrpSpPr>
            <p:cNvPr id="326697" name="组合 326696"/>
            <p:cNvGrpSpPr/>
            <p:nvPr/>
          </p:nvGrpSpPr>
          <p:grpSpPr>
            <a:xfrm>
              <a:off x="2448" y="2160"/>
              <a:ext cx="991" cy="1104"/>
              <a:chOff x="2448" y="2256"/>
              <a:chExt cx="864" cy="1104"/>
            </a:xfrm>
          </p:grpSpPr>
          <p:sp>
            <p:nvSpPr>
              <p:cNvPr id="326698" name="直接连接符 326697"/>
              <p:cNvSpPr/>
              <p:nvPr/>
            </p:nvSpPr>
            <p:spPr>
              <a:xfrm flipV="1">
                <a:off x="2448" y="2256"/>
                <a:ext cx="0" cy="1104"/>
              </a:xfrm>
              <a:prstGeom prst="line">
                <a:avLst/>
              </a:prstGeom>
              <a:ln w="28575" cap="flat" cmpd="sng">
                <a:solidFill>
                  <a:srgbClr val="FF00FF"/>
                </a:solidFill>
                <a:prstDash val="solid"/>
                <a:headEnd type="none" w="med" len="med"/>
                <a:tailEnd type="triangle" w="med" len="med"/>
              </a:ln>
            </p:spPr>
          </p:sp>
          <p:sp>
            <p:nvSpPr>
              <p:cNvPr id="326699" name="直接连接符 326698"/>
              <p:cNvSpPr/>
              <p:nvPr/>
            </p:nvSpPr>
            <p:spPr>
              <a:xfrm>
                <a:off x="3312" y="2256"/>
                <a:ext cx="0" cy="1104"/>
              </a:xfrm>
              <a:prstGeom prst="line">
                <a:avLst/>
              </a:prstGeom>
              <a:ln w="28575" cap="flat" cmpd="sng">
                <a:solidFill>
                  <a:srgbClr val="FF00FF"/>
                </a:solidFill>
                <a:prstDash val="solid"/>
                <a:headEnd type="none" w="med" len="med"/>
                <a:tailEnd type="triangle" w="med" len="med"/>
              </a:ln>
            </p:spPr>
          </p:sp>
          <p:sp>
            <p:nvSpPr>
              <p:cNvPr id="326700" name="直接连接符 326699"/>
              <p:cNvSpPr/>
              <p:nvPr/>
            </p:nvSpPr>
            <p:spPr>
              <a:xfrm>
                <a:off x="2448" y="2256"/>
                <a:ext cx="864" cy="0"/>
              </a:xfrm>
              <a:prstGeom prst="line">
                <a:avLst/>
              </a:prstGeom>
              <a:ln w="28575" cap="flat" cmpd="sng">
                <a:solidFill>
                  <a:srgbClr val="FF00FF"/>
                </a:solidFill>
                <a:prstDash val="solid"/>
                <a:headEnd type="none" w="med" len="med"/>
                <a:tailEnd type="triangle" w="med" len="med"/>
              </a:ln>
            </p:spPr>
          </p:sp>
        </p:grpSp>
      </p:grpSp>
      <p:sp>
        <p:nvSpPr>
          <p:cNvPr id="326701" name="文本框 326700"/>
          <p:cNvSpPr txBox="1"/>
          <p:nvPr/>
        </p:nvSpPr>
        <p:spPr>
          <a:xfrm>
            <a:off x="917575" y="5738813"/>
            <a:ext cx="6324600" cy="731837"/>
          </a:xfrm>
          <a:prstGeom prst="rect">
            <a:avLst/>
          </a:prstGeom>
          <a:noFill/>
          <a:ln w="9525">
            <a:noFill/>
          </a:ln>
        </p:spPr>
        <p:txBody>
          <a:bodyPr>
            <a:spAutoFit/>
          </a:bodyPr>
          <a:lstStyle/>
          <a:p>
            <a:pPr algn="just">
              <a:spcBef>
                <a:spcPct val="50000"/>
              </a:spcBef>
            </a:pPr>
            <a:r>
              <a:rPr lang="zh-CN" altLang="en-US" sz="2400" b="1" dirty="0">
                <a:solidFill>
                  <a:srgbClr val="008000"/>
                </a:solidFill>
                <a:latin typeface="宋体" panose="02010600030101010101" pitchFamily="2" charset="-122"/>
                <a:cs typeface="Times New Roman" panose="02020603050405020304" pitchFamily="18" charset="0"/>
              </a:rPr>
              <a:t>即</a:t>
            </a:r>
            <a:r>
              <a:rPr lang="zh-CN" altLang="en-US" sz="2400" b="1" dirty="0">
                <a:solidFill>
                  <a:srgbClr val="993366"/>
                </a:solidFill>
                <a:latin typeface="宋体" panose="02010600030101010101" pitchFamily="2" charset="-122"/>
                <a:cs typeface="Times New Roman" panose="02020603050405020304" pitchFamily="18" charset="0"/>
              </a:rPr>
              <a:t> </a:t>
            </a:r>
            <a:r>
              <a:rPr lang="en-US" altLang="zh-CN" sz="2400" b="1">
                <a:solidFill>
                  <a:srgbClr val="A60000"/>
                </a:solidFill>
                <a:latin typeface="宋体" panose="02010600030101010101" pitchFamily="2" charset="-122"/>
                <a:cs typeface="Times New Roman" panose="02020603050405020304" pitchFamily="18" charset="0"/>
              </a:rPr>
              <a:t>(</a:t>
            </a:r>
            <a:r>
              <a:rPr lang="en-US" altLang="zh-CN" sz="2400" b="1">
                <a:solidFill>
                  <a:srgbClr val="008000"/>
                </a:solidFill>
                <a:latin typeface="宋体" panose="02010600030101010101" pitchFamily="2" charset="-122"/>
                <a:cs typeface="Times New Roman" panose="02020603050405020304" pitchFamily="18" charset="0"/>
              </a:rPr>
              <a:t>25</a:t>
            </a:r>
            <a:r>
              <a:rPr lang="en-US" altLang="zh-CN" sz="2400" b="1">
                <a:solidFill>
                  <a:srgbClr val="FF3300"/>
                </a:solidFill>
                <a:latin typeface="宋体" panose="02010600030101010101" pitchFamily="2" charset="-122"/>
                <a:cs typeface="Times New Roman" panose="02020603050405020304" pitchFamily="18" charset="0"/>
              </a:rPr>
              <a:t>.625</a:t>
            </a:r>
            <a:r>
              <a:rPr lang="en-US" altLang="zh-CN" sz="2400" b="1">
                <a:solidFill>
                  <a:srgbClr val="A60000"/>
                </a:solidFill>
                <a:latin typeface="宋体" panose="02010600030101010101" pitchFamily="2" charset="-122"/>
                <a:cs typeface="Times New Roman" panose="02020603050405020304" pitchFamily="18" charset="0"/>
              </a:rPr>
              <a:t>)</a:t>
            </a:r>
            <a:r>
              <a:rPr lang="en-US" altLang="zh-CN" sz="2400" b="1" baseline="-30000">
                <a:solidFill>
                  <a:srgbClr val="A60000"/>
                </a:solidFill>
                <a:latin typeface="宋体" panose="02010600030101010101" pitchFamily="2" charset="-122"/>
                <a:cs typeface="Times New Roman" panose="02020603050405020304" pitchFamily="18" charset="0"/>
              </a:rPr>
              <a:t>10</a:t>
            </a:r>
            <a:r>
              <a:rPr lang="en-US" altLang="zh-CN" sz="2400" b="1">
                <a:solidFill>
                  <a:srgbClr val="A60000"/>
                </a:solidFill>
                <a:latin typeface="宋体" panose="02010600030101010101" pitchFamily="2" charset="-122"/>
                <a:cs typeface="Times New Roman" panose="02020603050405020304" pitchFamily="18" charset="0"/>
              </a:rPr>
              <a:t>=(</a:t>
            </a:r>
            <a:r>
              <a:rPr lang="en-US" altLang="zh-CN" sz="2400" b="1">
                <a:solidFill>
                  <a:srgbClr val="008000"/>
                </a:solidFill>
                <a:latin typeface="宋体" panose="02010600030101010101" pitchFamily="2" charset="-122"/>
                <a:cs typeface="Times New Roman" panose="02020603050405020304" pitchFamily="18" charset="0"/>
              </a:rPr>
              <a:t>11001</a:t>
            </a:r>
            <a:r>
              <a:rPr lang="en-US" altLang="zh-CN" sz="2400" b="1">
                <a:solidFill>
                  <a:srgbClr val="FF3300"/>
                </a:solidFill>
                <a:latin typeface="宋体" panose="02010600030101010101" pitchFamily="2" charset="-122"/>
                <a:cs typeface="Times New Roman" panose="02020603050405020304" pitchFamily="18" charset="0"/>
              </a:rPr>
              <a:t>.101</a:t>
            </a:r>
            <a:r>
              <a:rPr lang="en-US" altLang="zh-CN" sz="2400" b="1">
                <a:solidFill>
                  <a:srgbClr val="A60000"/>
                </a:solidFill>
                <a:latin typeface="宋体" panose="02010600030101010101" pitchFamily="2" charset="-122"/>
                <a:cs typeface="Times New Roman" panose="02020603050405020304" pitchFamily="18" charset="0"/>
              </a:rPr>
              <a:t>)</a:t>
            </a:r>
            <a:r>
              <a:rPr lang="en-US" altLang="zh-CN" sz="2400" b="1" baseline="-30000">
                <a:solidFill>
                  <a:srgbClr val="A60000"/>
                </a:solidFill>
                <a:latin typeface="宋体" panose="02010600030101010101" pitchFamily="2" charset="-122"/>
                <a:cs typeface="Times New Roman" panose="02020603050405020304" pitchFamily="18" charset="0"/>
              </a:rPr>
              <a:t>2</a:t>
            </a:r>
            <a:r>
              <a:rPr lang="en-US" altLang="zh-CN" sz="2400" b="1">
                <a:solidFill>
                  <a:srgbClr val="A60000"/>
                </a:solidFill>
                <a:latin typeface="宋体" panose="02010600030101010101" pitchFamily="2" charset="-122"/>
                <a:cs typeface="Times New Roman" panose="02020603050405020304" pitchFamily="18" charset="0"/>
              </a:rPr>
              <a:t>  </a:t>
            </a:r>
            <a:endParaRPr lang="en-US" altLang="zh-CN" sz="2400">
              <a:latin typeface="Times New Roman" panose="02020603050405020304" pitchFamily="18" charset="0"/>
            </a:endParaRPr>
          </a:p>
          <a:p>
            <a:endParaRPr lang="en-US" altLang="zh-CN">
              <a:latin typeface="Arial" panose="020B0604020202020204" pitchFamily="34" charset="0"/>
            </a:endParaRPr>
          </a:p>
        </p:txBody>
      </p:sp>
      <p:sp>
        <p:nvSpPr>
          <p:cNvPr id="326702" name="文本框 326701"/>
          <p:cNvSpPr txBox="1"/>
          <p:nvPr/>
        </p:nvSpPr>
        <p:spPr>
          <a:xfrm>
            <a:off x="387350" y="766763"/>
            <a:ext cx="8458200" cy="2027237"/>
          </a:xfrm>
          <a:prstGeom prst="rect">
            <a:avLst/>
          </a:prstGeom>
          <a:noFill/>
          <a:ln w="9525">
            <a:noFill/>
          </a:ln>
        </p:spPr>
        <p:txBody>
          <a:bodyPr>
            <a:spAutoFit/>
          </a:bodyPr>
          <a:lstStyle/>
          <a:p>
            <a:pPr algn="just">
              <a:lnSpc>
                <a:spcPct val="120000"/>
              </a:lnSpc>
              <a:spcBef>
                <a:spcPct val="50000"/>
              </a:spcBef>
            </a:pPr>
            <a:r>
              <a:rPr lang="zh-CN" altLang="en-US" sz="2400" b="1" dirty="0">
                <a:latin typeface="Times New Roman" panose="02020603050405020304" pitchFamily="18" charset="0"/>
              </a:rPr>
              <a:t>　　</a:t>
            </a:r>
            <a:r>
              <a:rPr lang="zh-CN" altLang="en-US" sz="2400" b="1" dirty="0">
                <a:solidFill>
                  <a:srgbClr val="0000FF"/>
                </a:solidFill>
                <a:latin typeface="Times New Roman" panose="02020603050405020304" pitchFamily="18" charset="0"/>
              </a:rPr>
              <a:t>若一个十进制数既包含整数部分，又包含小数部分，则需将整数部分和小数部分分别转换，然后用小数点将两部分结果连到一起。</a:t>
            </a:r>
            <a:r>
              <a:rPr lang="zh-CN" altLang="en-US" sz="2400" b="1" dirty="0">
                <a:latin typeface="Times New Roman" panose="02020603050405020304" pitchFamily="18" charset="0"/>
              </a:rPr>
              <a:t> </a:t>
            </a:r>
          </a:p>
          <a:p>
            <a:pPr algn="just">
              <a:lnSpc>
                <a:spcPct val="120000"/>
              </a:lnSpc>
              <a:spcBef>
                <a:spcPct val="50000"/>
              </a:spcBef>
            </a:pPr>
            <a:r>
              <a:rPr lang="zh-CN" altLang="en-US" sz="2400" b="1" dirty="0">
                <a:latin typeface="Times New Roman" panose="02020603050405020304" pitchFamily="18" charset="0"/>
              </a:rPr>
              <a:t>　　</a:t>
            </a:r>
            <a:r>
              <a:rPr lang="zh-CN" altLang="en-US" sz="2400" b="1" dirty="0">
                <a:solidFill>
                  <a:srgbClr val="008000"/>
                </a:solidFill>
                <a:latin typeface="Times New Roman" panose="02020603050405020304" pitchFamily="18" charset="0"/>
              </a:rPr>
              <a:t>例如，（</a:t>
            </a:r>
            <a:r>
              <a:rPr lang="en-US" altLang="zh-CN" sz="2400" b="1" dirty="0">
                <a:solidFill>
                  <a:srgbClr val="008000"/>
                </a:solidFill>
                <a:latin typeface="Times New Roman" panose="02020603050405020304" pitchFamily="18" charset="0"/>
              </a:rPr>
              <a:t>25.625</a:t>
            </a:r>
            <a:r>
              <a:rPr lang="zh-CN" altLang="en-US" sz="2400" b="1" dirty="0">
                <a:solidFill>
                  <a:srgbClr val="008000"/>
                </a:solidFill>
                <a:latin typeface="Times New Roman" panose="02020603050405020304" pitchFamily="18" charset="0"/>
              </a:rPr>
              <a:t>）</a:t>
            </a:r>
            <a:r>
              <a:rPr lang="en-US" altLang="zh-CN" sz="2400" b="1" baseline="-25000">
                <a:solidFill>
                  <a:srgbClr val="008000"/>
                </a:solidFill>
                <a:latin typeface="Times New Roman" panose="02020603050405020304" pitchFamily="18" charset="0"/>
              </a:rPr>
              <a:t>10</a:t>
            </a:r>
            <a:r>
              <a:rPr lang="en-US" altLang="zh-CN" sz="2400" b="1" dirty="0">
                <a:solidFill>
                  <a:srgbClr val="008000"/>
                </a:solidFill>
                <a:latin typeface="Times New Roman" panose="02020603050405020304" pitchFamily="18" charset="0"/>
              </a:rPr>
              <a:t> =</a:t>
            </a:r>
            <a:r>
              <a:rPr lang="zh-CN" altLang="en-US" sz="2400" b="1" dirty="0">
                <a:solidFill>
                  <a:srgbClr val="008000"/>
                </a:solidFill>
                <a:latin typeface="Times New Roman" panose="02020603050405020304" pitchFamily="18" charset="0"/>
              </a:rPr>
              <a:t>（？）</a:t>
            </a:r>
            <a:r>
              <a:rPr lang="en-US" altLang="zh-CN" sz="2400" b="1" baseline="-25000">
                <a:solidFill>
                  <a:srgbClr val="008000"/>
                </a:solidFill>
                <a:latin typeface="Times New Roman" panose="02020603050405020304" pitchFamily="18" charset="0"/>
              </a:rPr>
              <a:t>2 </a:t>
            </a:r>
            <a:endParaRPr lang="en-US" altLang="zh-CN" b="1">
              <a:solidFill>
                <a:srgbClr val="008000"/>
              </a:solidFill>
              <a:latin typeface="Arial" panose="020B0604020202020204" pitchFamily="34" charset="0"/>
            </a:endParaRPr>
          </a:p>
        </p:txBody>
      </p:sp>
      <p:pic>
        <p:nvPicPr>
          <p:cNvPr id="326703" name="图片 326702" descr="arrow34">
            <a:hlinkClick r:id="" action="ppaction://hlinkshowjump?jump=previousslide"/>
          </p:cNvPr>
          <p:cNvPicPr>
            <a:picLocks noChangeAspect="1"/>
          </p:cNvPicPr>
          <p:nvPr/>
        </p:nvPicPr>
        <p:blipFill>
          <a:blip r:embed="rId4"/>
          <a:stretch>
            <a:fillRect/>
          </a:stretch>
        </p:blipFill>
        <p:spPr>
          <a:xfrm>
            <a:off x="7569200" y="6310313"/>
            <a:ext cx="514350" cy="354012"/>
          </a:xfrm>
          <a:prstGeom prst="rect">
            <a:avLst/>
          </a:prstGeom>
          <a:noFill/>
          <a:ln w="9525">
            <a:noFill/>
          </a:ln>
        </p:spPr>
      </p:pic>
      <p:pic>
        <p:nvPicPr>
          <p:cNvPr id="326704" name="图片 326703" descr="arrow35">
            <a:hlinkClick r:id="" action="ppaction://hlinkshowjump?jump=nextslide"/>
          </p:cNvPr>
          <p:cNvPicPr>
            <a:picLocks noChangeAspect="1"/>
          </p:cNvPicPr>
          <p:nvPr/>
        </p:nvPicPr>
        <p:blipFill>
          <a:blip r:embed="rId5"/>
          <a:stretch>
            <a:fillRect/>
          </a:stretch>
        </p:blipFill>
        <p:spPr>
          <a:xfrm>
            <a:off x="8407400" y="6310313"/>
            <a:ext cx="514350" cy="3540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26702"/>
                                        </p:tgtEl>
                                        <p:attrNameLst>
                                          <p:attrName>style.visibility</p:attrName>
                                        </p:attrNameLst>
                                      </p:cBhvr>
                                      <p:to>
                                        <p:strVal val="visible"/>
                                      </p:to>
                                    </p:set>
                                    <p:animEffect transition="in" filter="slide(fromBottom)">
                                      <p:cBhvr>
                                        <p:cTn id="7" dur="500"/>
                                        <p:tgtEl>
                                          <p:spTgt spid="326702"/>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26663"/>
                                        </p:tgtEl>
                                        <p:attrNameLst>
                                          <p:attrName>style.visibility</p:attrName>
                                        </p:attrNameLst>
                                      </p:cBhvr>
                                      <p:to>
                                        <p:strVal val="visible"/>
                                      </p:to>
                                    </p:set>
                                    <p:anim calcmode="lin" valueType="num">
                                      <p:cBhvr additive="base">
                                        <p:cTn id="12" dur="500" fill="hold"/>
                                        <p:tgtEl>
                                          <p:spTgt spid="326663"/>
                                        </p:tgtEl>
                                        <p:attrNameLst>
                                          <p:attrName>ppt_x</p:attrName>
                                        </p:attrNameLst>
                                      </p:cBhvr>
                                      <p:tavLst>
                                        <p:tav tm="0">
                                          <p:val>
                                            <p:strVal val="#ppt_x"/>
                                          </p:val>
                                        </p:tav>
                                        <p:tav tm="100000">
                                          <p:val>
                                            <p:strVal val="#ppt_x"/>
                                          </p:val>
                                        </p:tav>
                                      </p:tavLst>
                                    </p:anim>
                                    <p:anim calcmode="lin" valueType="num">
                                      <p:cBhvr additive="base">
                                        <p:cTn id="13" dur="500" fill="hold"/>
                                        <p:tgtEl>
                                          <p:spTgt spid="32666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326701"/>
                                        </p:tgtEl>
                                        <p:attrNameLst>
                                          <p:attrName>style.visibility</p:attrName>
                                        </p:attrNameLst>
                                      </p:cBhvr>
                                      <p:to>
                                        <p:strVal val="visible"/>
                                      </p:to>
                                    </p:set>
                                    <p:anim calcmode="lin" valueType="num">
                                      <p:cBhvr additive="base">
                                        <p:cTn id="17" dur="500" fill="hold"/>
                                        <p:tgtEl>
                                          <p:spTgt spid="326701"/>
                                        </p:tgtEl>
                                        <p:attrNameLst>
                                          <p:attrName>ppt_x</p:attrName>
                                        </p:attrNameLst>
                                      </p:cBhvr>
                                      <p:tavLst>
                                        <p:tav tm="0">
                                          <p:val>
                                            <p:strVal val="#ppt_x"/>
                                          </p:val>
                                        </p:tav>
                                        <p:tav tm="100000">
                                          <p:val>
                                            <p:strVal val="#ppt_x"/>
                                          </p:val>
                                        </p:tav>
                                      </p:tavLst>
                                    </p:anim>
                                    <p:anim calcmode="lin" valueType="num">
                                      <p:cBhvr additive="base">
                                        <p:cTn id="18" dur="500" fill="hold"/>
                                        <p:tgtEl>
                                          <p:spTgt spid="3267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701" grpId="0"/>
      <p:bldP spid="32670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5" name="矩形 327684"/>
          <p:cNvSpPr/>
          <p:nvPr/>
        </p:nvSpPr>
        <p:spPr>
          <a:xfrm>
            <a:off x="6559550" y="6253163"/>
            <a:ext cx="1905000" cy="457200"/>
          </a:xfrm>
          <a:prstGeom prst="rect">
            <a:avLst/>
          </a:prstGeom>
          <a:noFill/>
          <a:ln w="9525">
            <a:noFill/>
          </a:ln>
        </p:spPr>
        <p:txBody>
          <a:bodyPr lIns="92075" tIns="46037" rIns="92075" bIns="46037" anchor="ctr"/>
          <a:lstStyle/>
          <a:p>
            <a:pPr algn="r"/>
            <a:fld id="{9A0DB2DC-4C9A-4742-B13C-FB6460FD3503}" type="slidenum">
              <a:rPr lang="zh-CN" altLang="en-US" sz="1400" dirty="0">
                <a:latin typeface="Times New Roman" panose="02020603050405020304" pitchFamily="18" charset="0"/>
              </a:rPr>
              <a:t>29</a:t>
            </a:fld>
            <a:r>
              <a:rPr lang="en-US" altLang="zh-CN" sz="1400" dirty="0">
                <a:latin typeface="Times New Roman" panose="02020603050405020304" pitchFamily="18" charset="0"/>
              </a:rPr>
              <a:t> </a:t>
            </a:r>
          </a:p>
        </p:txBody>
      </p:sp>
      <p:sp>
        <p:nvSpPr>
          <p:cNvPr id="327687" name="文本框 327686"/>
          <p:cNvSpPr txBox="1"/>
          <p:nvPr/>
        </p:nvSpPr>
        <p:spPr>
          <a:xfrm>
            <a:off x="539750" y="766763"/>
            <a:ext cx="7620000" cy="460375"/>
          </a:xfrm>
          <a:prstGeom prst="rect">
            <a:avLst/>
          </a:prstGeom>
          <a:noFill/>
          <a:ln w="9525">
            <a:noFill/>
          </a:ln>
        </p:spPr>
        <p:txBody>
          <a:bodyPr>
            <a:spAutoFit/>
          </a:bodyPr>
          <a:lstStyle/>
          <a:p>
            <a:r>
              <a:rPr lang="zh-CN" altLang="en-US" sz="2400" b="1" dirty="0">
                <a:solidFill>
                  <a:srgbClr val="FF3300"/>
                </a:solidFill>
                <a:latin typeface="宋体" panose="02010600030101010101" pitchFamily="2" charset="-122"/>
                <a:cs typeface="Times New Roman" panose="02020603050405020304" pitchFamily="18" charset="0"/>
              </a:rPr>
              <a:t>（二）</a:t>
            </a:r>
            <a:r>
              <a:rPr lang="zh-CN" altLang="en-US" sz="2400" b="1" dirty="0">
                <a:solidFill>
                  <a:srgbClr val="FF3300"/>
                </a:solidFill>
                <a:latin typeface="宋体" panose="02010600030101010101" pitchFamily="2" charset="-122"/>
              </a:rPr>
              <a:t>、</a:t>
            </a:r>
            <a:r>
              <a:rPr lang="zh-CN" altLang="en-US" sz="2400" b="1" dirty="0">
                <a:solidFill>
                  <a:srgbClr val="FF3300"/>
                </a:solidFill>
                <a:latin typeface="宋体" panose="02010600030101010101" pitchFamily="2" charset="-122"/>
                <a:cs typeface="Times New Roman" panose="02020603050405020304" pitchFamily="18" charset="0"/>
              </a:rPr>
              <a:t>二进制数与八进制数、十六进制数之间的转换 </a:t>
            </a:r>
            <a:endParaRPr lang="zh-CN" altLang="en-US" b="1" dirty="0">
              <a:solidFill>
                <a:srgbClr val="FF3300"/>
              </a:solidFill>
              <a:latin typeface="Arial" panose="020B0604020202020204" pitchFamily="34" charset="0"/>
            </a:endParaRPr>
          </a:p>
        </p:txBody>
      </p:sp>
      <p:sp>
        <p:nvSpPr>
          <p:cNvPr id="327688" name="文本框 327687"/>
          <p:cNvSpPr txBox="1"/>
          <p:nvPr/>
        </p:nvSpPr>
        <p:spPr>
          <a:xfrm>
            <a:off x="539750" y="1628775"/>
            <a:ext cx="8077200" cy="1406525"/>
          </a:xfrm>
          <a:prstGeom prst="rect">
            <a:avLst/>
          </a:prstGeom>
          <a:noFill/>
          <a:ln w="9525">
            <a:noFill/>
          </a:ln>
        </p:spPr>
        <p:txBody>
          <a:bodyPr>
            <a:spAutoFit/>
          </a:bodyPr>
          <a:lstStyle/>
          <a:p>
            <a:pPr algn="just">
              <a:lnSpc>
                <a:spcPct val="120000"/>
              </a:lnSpc>
              <a:spcBef>
                <a:spcPct val="50000"/>
              </a:spcBef>
            </a:pPr>
            <a:r>
              <a:rPr lang="zh-CN" altLang="en-US" sz="2400" b="1" dirty="0">
                <a:solidFill>
                  <a:srgbClr val="0000FF"/>
                </a:solidFill>
                <a:latin typeface="宋体" panose="02010600030101010101" pitchFamily="2" charset="-122"/>
              </a:rPr>
              <a:t>　</a:t>
            </a:r>
            <a:r>
              <a:rPr lang="zh-CN" altLang="en-US" sz="2300" b="1" dirty="0">
                <a:solidFill>
                  <a:srgbClr val="0000FF"/>
                </a:solidFill>
                <a:latin typeface="宋体" panose="02010600030101010101" pitchFamily="2" charset="-122"/>
              </a:rPr>
              <a:t>　由于</a:t>
            </a:r>
            <a:r>
              <a:rPr lang="zh-CN" altLang="en-US" sz="2300" b="1" dirty="0">
                <a:solidFill>
                  <a:srgbClr val="0000FF"/>
                </a:solidFill>
                <a:latin typeface="宋体" panose="02010600030101010101" pitchFamily="2" charset="-122"/>
                <a:cs typeface="Times New Roman" panose="02020603050405020304" pitchFamily="18" charset="0"/>
              </a:rPr>
              <a:t>八进制的基本数字符号</a:t>
            </a:r>
            <a:r>
              <a:rPr lang="en-US" altLang="zh-CN" sz="2300" b="1" dirty="0">
                <a:solidFill>
                  <a:srgbClr val="0000FF"/>
                </a:solidFill>
                <a:latin typeface="宋体" panose="02010600030101010101" pitchFamily="2" charset="-122"/>
                <a:cs typeface="Times New Roman" panose="02020603050405020304" pitchFamily="18" charset="0"/>
              </a:rPr>
              <a:t>0</a:t>
            </a:r>
            <a:r>
              <a:rPr lang="zh-CN" altLang="en-US" sz="2300" b="1" dirty="0">
                <a:solidFill>
                  <a:srgbClr val="0000FF"/>
                </a:solidFill>
                <a:latin typeface="宋体" panose="02010600030101010101" pitchFamily="2" charset="-122"/>
                <a:cs typeface="Times New Roman" panose="02020603050405020304" pitchFamily="18" charset="0"/>
              </a:rPr>
              <a:t>～</a:t>
            </a:r>
            <a:r>
              <a:rPr lang="en-US" altLang="zh-CN" sz="2300" b="1" dirty="0">
                <a:solidFill>
                  <a:srgbClr val="0000FF"/>
                </a:solidFill>
                <a:latin typeface="宋体" panose="02010600030101010101" pitchFamily="2" charset="-122"/>
                <a:cs typeface="Times New Roman" panose="02020603050405020304" pitchFamily="18" charset="0"/>
              </a:rPr>
              <a:t>7</a:t>
            </a:r>
            <a:r>
              <a:rPr lang="zh-CN" altLang="en-US" sz="2300" b="1" dirty="0">
                <a:solidFill>
                  <a:srgbClr val="0000FF"/>
                </a:solidFill>
                <a:latin typeface="宋体" panose="02010600030101010101" pitchFamily="2" charset="-122"/>
                <a:cs typeface="Times New Roman" panose="02020603050405020304" pitchFamily="18" charset="0"/>
              </a:rPr>
              <a:t>正好和</a:t>
            </a:r>
            <a:r>
              <a:rPr lang="en-US" altLang="zh-CN" sz="2300" b="1" dirty="0">
                <a:solidFill>
                  <a:srgbClr val="0000FF"/>
                </a:solidFill>
                <a:latin typeface="宋体" panose="02010600030101010101" pitchFamily="2" charset="-122"/>
                <a:cs typeface="Times New Roman" panose="02020603050405020304" pitchFamily="18" charset="0"/>
              </a:rPr>
              <a:t>3</a:t>
            </a:r>
            <a:r>
              <a:rPr lang="zh-CN" altLang="en-US" sz="2300" b="1" dirty="0">
                <a:solidFill>
                  <a:srgbClr val="0000FF"/>
                </a:solidFill>
                <a:latin typeface="宋体" panose="02010600030101010101" pitchFamily="2" charset="-122"/>
                <a:cs typeface="Times New Roman" panose="02020603050405020304" pitchFamily="18" charset="0"/>
              </a:rPr>
              <a:t>位二进制数的取值</a:t>
            </a:r>
            <a:r>
              <a:rPr lang="en-US" altLang="zh-CN" sz="2300" b="1" dirty="0">
                <a:solidFill>
                  <a:srgbClr val="0000FF"/>
                </a:solidFill>
                <a:latin typeface="宋体" panose="02010600030101010101" pitchFamily="2" charset="-122"/>
                <a:cs typeface="Times New Roman" panose="02020603050405020304" pitchFamily="18" charset="0"/>
              </a:rPr>
              <a:t>000</a:t>
            </a:r>
            <a:r>
              <a:rPr lang="zh-CN" altLang="en-US" sz="2300" b="1" dirty="0">
                <a:solidFill>
                  <a:srgbClr val="0000FF"/>
                </a:solidFill>
                <a:latin typeface="宋体" panose="02010600030101010101" pitchFamily="2" charset="-122"/>
                <a:cs typeface="Times New Roman" panose="02020603050405020304" pitchFamily="18" charset="0"/>
              </a:rPr>
              <a:t>～</a:t>
            </a:r>
            <a:r>
              <a:rPr lang="en-US" altLang="zh-CN" sz="2300" b="1" dirty="0">
                <a:solidFill>
                  <a:srgbClr val="0000FF"/>
                </a:solidFill>
                <a:latin typeface="宋体" panose="02010600030101010101" pitchFamily="2" charset="-122"/>
                <a:cs typeface="Times New Roman" panose="02020603050405020304" pitchFamily="18" charset="0"/>
              </a:rPr>
              <a:t>111</a:t>
            </a:r>
            <a:r>
              <a:rPr lang="zh-CN" altLang="en-US" sz="2300" b="1" dirty="0">
                <a:solidFill>
                  <a:srgbClr val="0000FF"/>
                </a:solidFill>
                <a:latin typeface="宋体" panose="02010600030101010101" pitchFamily="2" charset="-122"/>
                <a:cs typeface="Times New Roman" panose="02020603050405020304" pitchFamily="18" charset="0"/>
              </a:rPr>
              <a:t>对应。所以，二进制数与八进制数之间的</a:t>
            </a:r>
            <a:r>
              <a:rPr lang="zh-CN" altLang="en-US" sz="2400" b="1" dirty="0">
                <a:solidFill>
                  <a:srgbClr val="0000FF"/>
                </a:solidFill>
                <a:latin typeface="宋体" panose="02010600030101010101" pitchFamily="2" charset="-122"/>
                <a:cs typeface="Times New Roman" panose="02020603050405020304" pitchFamily="18" charset="0"/>
              </a:rPr>
              <a:t>转换可以</a:t>
            </a:r>
            <a:r>
              <a:rPr lang="zh-CN" altLang="en-US" sz="2300" b="1" dirty="0">
                <a:solidFill>
                  <a:srgbClr val="0000FF"/>
                </a:solidFill>
                <a:latin typeface="宋体" panose="02010600030101010101" pitchFamily="2" charset="-122"/>
                <a:cs typeface="Times New Roman" panose="02020603050405020304" pitchFamily="18" charset="0"/>
              </a:rPr>
              <a:t>按位进行。 </a:t>
            </a:r>
            <a:endParaRPr lang="zh-CN" altLang="en-US" b="1" dirty="0">
              <a:solidFill>
                <a:srgbClr val="0000FF"/>
              </a:solidFill>
              <a:latin typeface="Arial" panose="020B0604020202020204" pitchFamily="34" charset="0"/>
            </a:endParaRPr>
          </a:p>
        </p:txBody>
      </p:sp>
      <p:sp>
        <p:nvSpPr>
          <p:cNvPr id="327689" name="文本框 327688"/>
          <p:cNvSpPr txBox="1"/>
          <p:nvPr/>
        </p:nvSpPr>
        <p:spPr>
          <a:xfrm>
            <a:off x="692150" y="1290638"/>
            <a:ext cx="5410200" cy="457200"/>
          </a:xfrm>
          <a:prstGeom prst="rect">
            <a:avLst/>
          </a:prstGeom>
          <a:noFill/>
          <a:ln w="9525">
            <a:noFill/>
          </a:ln>
        </p:spPr>
        <p:txBody>
          <a:bodyPr>
            <a:spAutoFit/>
          </a:bodyPr>
          <a:lstStyle/>
          <a:p>
            <a:pPr algn="just">
              <a:spcBef>
                <a:spcPct val="50000"/>
              </a:spcBef>
            </a:pPr>
            <a:r>
              <a:rPr lang="en-US" altLang="zh-CN" sz="2400" b="1" dirty="0">
                <a:solidFill>
                  <a:srgbClr val="008000"/>
                </a:solidFill>
                <a:latin typeface="Times New Roman" panose="02020603050405020304" pitchFamily="18" charset="0"/>
              </a:rPr>
              <a:t>1</a:t>
            </a:r>
            <a:r>
              <a:rPr lang="zh-CN" altLang="en-US" sz="2400" b="1" dirty="0">
                <a:solidFill>
                  <a:srgbClr val="008000"/>
                </a:solidFill>
                <a:latin typeface="Times New Roman" panose="02020603050405020304" pitchFamily="18" charset="0"/>
              </a:rPr>
              <a:t>．二进制数与八进制数之间的转换</a:t>
            </a:r>
            <a:r>
              <a:rPr lang="zh-CN" altLang="en-US" sz="2400" dirty="0">
                <a:solidFill>
                  <a:srgbClr val="008000"/>
                </a:solidFill>
                <a:latin typeface="Times New Roman" panose="02020603050405020304" pitchFamily="18" charset="0"/>
              </a:rPr>
              <a:t> </a:t>
            </a:r>
            <a:endParaRPr lang="zh-CN" altLang="en-US" dirty="0">
              <a:solidFill>
                <a:srgbClr val="008000"/>
              </a:solidFill>
              <a:latin typeface="Arial" panose="020B0604020202020204" pitchFamily="34" charset="0"/>
            </a:endParaRPr>
          </a:p>
        </p:txBody>
      </p:sp>
      <p:sp>
        <p:nvSpPr>
          <p:cNvPr id="327690" name="文本框 327689"/>
          <p:cNvSpPr txBox="1"/>
          <p:nvPr/>
        </p:nvSpPr>
        <p:spPr>
          <a:xfrm>
            <a:off x="539750" y="3008313"/>
            <a:ext cx="8153400" cy="1371600"/>
          </a:xfrm>
          <a:prstGeom prst="rect">
            <a:avLst/>
          </a:prstGeom>
          <a:noFill/>
          <a:ln w="9525">
            <a:noFill/>
          </a:ln>
        </p:spPr>
        <p:txBody>
          <a:bodyPr>
            <a:spAutoFit/>
          </a:bodyPr>
          <a:lstStyle/>
          <a:p>
            <a:pPr algn="just">
              <a:lnSpc>
                <a:spcPct val="120000"/>
              </a:lnSpc>
            </a:pPr>
            <a:r>
              <a:rPr lang="zh-CN" altLang="en-US" sz="2400" b="1" dirty="0">
                <a:solidFill>
                  <a:srgbClr val="A60000"/>
                </a:solidFill>
                <a:latin typeface="Times New Roman" panose="02020603050405020304" pitchFamily="18" charset="0"/>
              </a:rPr>
              <a:t>　　</a:t>
            </a:r>
            <a:r>
              <a:rPr lang="zh-CN" altLang="en-US" sz="2300" b="1" dirty="0">
                <a:solidFill>
                  <a:srgbClr val="FF3300"/>
                </a:solidFill>
                <a:latin typeface="Times New Roman" panose="02020603050405020304" pitchFamily="18" charset="0"/>
              </a:rPr>
              <a:t>二进制数转换成八进制数：</a:t>
            </a:r>
            <a:r>
              <a:rPr lang="zh-CN" altLang="en-US" sz="2300" b="1" dirty="0">
                <a:solidFill>
                  <a:srgbClr val="0000FF"/>
                </a:solidFill>
                <a:latin typeface="Times New Roman" panose="02020603050405020304" pitchFamily="18" charset="0"/>
              </a:rPr>
              <a:t>以小数点为界，分别往高、往低每</a:t>
            </a:r>
            <a:r>
              <a:rPr lang="en-US" altLang="zh-CN" sz="2300" b="1" dirty="0">
                <a:solidFill>
                  <a:srgbClr val="0000FF"/>
                </a:solidFill>
                <a:latin typeface="Times New Roman" panose="02020603050405020304" pitchFamily="18" charset="0"/>
              </a:rPr>
              <a:t>3</a:t>
            </a:r>
            <a:r>
              <a:rPr lang="zh-CN" altLang="en-US" sz="2300" b="1" dirty="0">
                <a:solidFill>
                  <a:srgbClr val="0000FF"/>
                </a:solidFill>
                <a:latin typeface="Times New Roman" panose="02020603050405020304" pitchFamily="18" charset="0"/>
              </a:rPr>
              <a:t>位为一组，最后不足</a:t>
            </a:r>
            <a:r>
              <a:rPr lang="en-US" altLang="zh-CN" sz="2300" b="1" dirty="0">
                <a:solidFill>
                  <a:srgbClr val="0000FF"/>
                </a:solidFill>
                <a:latin typeface="Times New Roman" panose="02020603050405020304" pitchFamily="18" charset="0"/>
              </a:rPr>
              <a:t>3</a:t>
            </a:r>
            <a:r>
              <a:rPr lang="zh-CN" altLang="en-US" sz="2300" b="1" dirty="0">
                <a:solidFill>
                  <a:srgbClr val="0000FF"/>
                </a:solidFill>
                <a:latin typeface="Times New Roman" panose="02020603050405020304" pitchFamily="18" charset="0"/>
              </a:rPr>
              <a:t>位时用</a:t>
            </a:r>
            <a:r>
              <a:rPr lang="en-US" altLang="zh-CN" sz="2300" b="1" dirty="0">
                <a:solidFill>
                  <a:srgbClr val="0000FF"/>
                </a:solidFill>
                <a:latin typeface="Times New Roman" panose="02020603050405020304" pitchFamily="18" charset="0"/>
              </a:rPr>
              <a:t>0</a:t>
            </a:r>
            <a:r>
              <a:rPr lang="zh-CN" altLang="en-US" sz="2300" b="1" dirty="0">
                <a:solidFill>
                  <a:srgbClr val="0000FF"/>
                </a:solidFill>
                <a:latin typeface="Times New Roman" panose="02020603050405020304" pitchFamily="18" charset="0"/>
              </a:rPr>
              <a:t>补充，然后写出每组对应的八进制字符，即为相应八进制数。 </a:t>
            </a:r>
            <a:endParaRPr lang="zh-CN" altLang="en-US" b="1" dirty="0">
              <a:solidFill>
                <a:srgbClr val="0000FF"/>
              </a:solidFill>
              <a:latin typeface="Arial" panose="020B0604020202020204" pitchFamily="34" charset="0"/>
            </a:endParaRPr>
          </a:p>
        </p:txBody>
      </p:sp>
      <p:sp>
        <p:nvSpPr>
          <p:cNvPr id="327691" name="文本框 327690"/>
          <p:cNvSpPr txBox="1"/>
          <p:nvPr/>
        </p:nvSpPr>
        <p:spPr>
          <a:xfrm>
            <a:off x="1122363" y="4348163"/>
            <a:ext cx="6408737" cy="457200"/>
          </a:xfrm>
          <a:prstGeom prst="rect">
            <a:avLst/>
          </a:prstGeom>
          <a:noFill/>
          <a:ln w="9525">
            <a:noFill/>
          </a:ln>
        </p:spPr>
        <p:txBody>
          <a:bodyPr>
            <a:spAutoFit/>
          </a:bodyPr>
          <a:lstStyle/>
          <a:p>
            <a:pPr algn="just">
              <a:spcBef>
                <a:spcPct val="50000"/>
              </a:spcBef>
            </a:pPr>
            <a:r>
              <a:rPr lang="zh-CN" altLang="en-US" sz="2400" b="1" dirty="0">
                <a:solidFill>
                  <a:srgbClr val="008000"/>
                </a:solidFill>
                <a:latin typeface="宋体" panose="02010600030101010101" pitchFamily="2" charset="-122"/>
                <a:cs typeface="Times New Roman" panose="02020603050405020304" pitchFamily="18" charset="0"/>
              </a:rPr>
              <a:t>例如：</a:t>
            </a:r>
            <a:r>
              <a:rPr lang="zh-CN" altLang="en-US" sz="2400" b="1" dirty="0">
                <a:solidFill>
                  <a:srgbClr val="008000"/>
                </a:solidFill>
                <a:latin typeface="宋体" panose="02010600030101010101" pitchFamily="2" charset="-122"/>
              </a:rPr>
              <a:t>（</a:t>
            </a:r>
            <a:r>
              <a:rPr lang="en-US" altLang="zh-CN" sz="2400" b="1">
                <a:solidFill>
                  <a:srgbClr val="008000"/>
                </a:solidFill>
                <a:latin typeface="宋体" panose="02010600030101010101" pitchFamily="2" charset="-122"/>
                <a:cs typeface="Times New Roman" panose="02020603050405020304" pitchFamily="18" charset="0"/>
              </a:rPr>
              <a:t>11100101.01</a:t>
            </a:r>
            <a:r>
              <a:rPr lang="zh-CN" altLang="en-US" sz="2400" b="1" dirty="0">
                <a:solidFill>
                  <a:srgbClr val="008000"/>
                </a:solidFill>
                <a:latin typeface="宋体" panose="02010600030101010101" pitchFamily="2" charset="-122"/>
              </a:rPr>
              <a:t>）</a:t>
            </a:r>
            <a:r>
              <a:rPr lang="en-US" altLang="zh-CN" sz="2400" b="1" baseline="-25000">
                <a:solidFill>
                  <a:srgbClr val="008000"/>
                </a:solidFill>
                <a:latin typeface="宋体" panose="02010600030101010101" pitchFamily="2" charset="-122"/>
              </a:rPr>
              <a:t>2</a:t>
            </a:r>
            <a:r>
              <a:rPr lang="en-US" altLang="zh-CN" sz="2400" b="1" dirty="0">
                <a:solidFill>
                  <a:srgbClr val="008000"/>
                </a:solidFill>
                <a:latin typeface="宋体" panose="02010600030101010101" pitchFamily="2" charset="-122"/>
              </a:rPr>
              <a:t> = </a:t>
            </a:r>
            <a:r>
              <a:rPr lang="zh-CN" altLang="en-US" sz="2400" b="1" dirty="0">
                <a:solidFill>
                  <a:srgbClr val="008000"/>
                </a:solidFill>
                <a:latin typeface="宋体" panose="02010600030101010101" pitchFamily="2" charset="-122"/>
              </a:rPr>
              <a:t>（？）</a:t>
            </a:r>
            <a:r>
              <a:rPr lang="en-US" altLang="zh-CN" sz="2400" b="1" baseline="-25000">
                <a:solidFill>
                  <a:srgbClr val="008000"/>
                </a:solidFill>
                <a:latin typeface="宋体" panose="02010600030101010101" pitchFamily="2" charset="-122"/>
              </a:rPr>
              <a:t>8</a:t>
            </a:r>
            <a:r>
              <a:rPr lang="en-US" altLang="zh-CN" sz="2400" b="1" baseline="-25000">
                <a:solidFill>
                  <a:srgbClr val="008000"/>
                </a:solidFill>
                <a:latin typeface="宋体" panose="02010600030101010101" pitchFamily="2" charset="-122"/>
                <a:cs typeface="Times New Roman" panose="02020603050405020304" pitchFamily="18" charset="0"/>
              </a:rPr>
              <a:t> </a:t>
            </a:r>
            <a:endParaRPr lang="en-US" altLang="zh-CN">
              <a:solidFill>
                <a:srgbClr val="008000"/>
              </a:solidFill>
              <a:latin typeface="Arial" panose="020B0604020202020204" pitchFamily="34" charset="0"/>
            </a:endParaRPr>
          </a:p>
        </p:txBody>
      </p:sp>
      <p:grpSp>
        <p:nvGrpSpPr>
          <p:cNvPr id="327692" name="组合 327691"/>
          <p:cNvGrpSpPr/>
          <p:nvPr/>
        </p:nvGrpSpPr>
        <p:grpSpPr>
          <a:xfrm>
            <a:off x="2749550" y="4805363"/>
            <a:ext cx="3276600" cy="1295400"/>
            <a:chOff x="1440" y="1392"/>
            <a:chExt cx="2064" cy="816"/>
          </a:xfrm>
        </p:grpSpPr>
        <p:sp>
          <p:nvSpPr>
            <p:cNvPr id="327693" name="直接连接符 327692"/>
            <p:cNvSpPr/>
            <p:nvPr/>
          </p:nvSpPr>
          <p:spPr>
            <a:xfrm>
              <a:off x="1650" y="1662"/>
              <a:ext cx="0" cy="288"/>
            </a:xfrm>
            <a:prstGeom prst="line">
              <a:avLst/>
            </a:prstGeom>
            <a:ln w="9525" cap="flat" cmpd="sng">
              <a:solidFill>
                <a:srgbClr val="000000"/>
              </a:solidFill>
              <a:prstDash val="solid"/>
              <a:headEnd type="none" w="med" len="med"/>
              <a:tailEnd type="triangle" w="med" len="med"/>
            </a:ln>
          </p:spPr>
        </p:sp>
        <p:sp>
          <p:nvSpPr>
            <p:cNvPr id="327694" name="直接连接符 327693"/>
            <p:cNvSpPr/>
            <p:nvPr/>
          </p:nvSpPr>
          <p:spPr>
            <a:xfrm>
              <a:off x="2016" y="1662"/>
              <a:ext cx="0" cy="288"/>
            </a:xfrm>
            <a:prstGeom prst="line">
              <a:avLst/>
            </a:prstGeom>
            <a:ln w="9525" cap="flat" cmpd="sng">
              <a:solidFill>
                <a:srgbClr val="000000"/>
              </a:solidFill>
              <a:prstDash val="solid"/>
              <a:headEnd type="none" w="med" len="med"/>
              <a:tailEnd type="triangle" w="med" len="med"/>
            </a:ln>
          </p:spPr>
        </p:sp>
        <p:sp>
          <p:nvSpPr>
            <p:cNvPr id="327695" name="直接连接符 327694"/>
            <p:cNvSpPr/>
            <p:nvPr/>
          </p:nvSpPr>
          <p:spPr>
            <a:xfrm>
              <a:off x="2427" y="1662"/>
              <a:ext cx="0" cy="288"/>
            </a:xfrm>
            <a:prstGeom prst="line">
              <a:avLst/>
            </a:prstGeom>
            <a:ln w="9525" cap="flat" cmpd="sng">
              <a:solidFill>
                <a:srgbClr val="000000"/>
              </a:solidFill>
              <a:prstDash val="solid"/>
              <a:headEnd type="none" w="med" len="med"/>
              <a:tailEnd type="triangle" w="med" len="med"/>
            </a:ln>
          </p:spPr>
        </p:sp>
        <p:sp>
          <p:nvSpPr>
            <p:cNvPr id="327696" name="直接连接符 327695"/>
            <p:cNvSpPr/>
            <p:nvPr/>
          </p:nvSpPr>
          <p:spPr>
            <a:xfrm>
              <a:off x="3003" y="1662"/>
              <a:ext cx="0" cy="288"/>
            </a:xfrm>
            <a:prstGeom prst="line">
              <a:avLst/>
            </a:prstGeom>
            <a:ln w="9525" cap="flat" cmpd="sng">
              <a:solidFill>
                <a:srgbClr val="000000"/>
              </a:solidFill>
              <a:prstDash val="solid"/>
              <a:headEnd type="none" w="med" len="med"/>
              <a:tailEnd type="triangle" w="med" len="med"/>
            </a:ln>
          </p:spPr>
        </p:sp>
        <p:sp>
          <p:nvSpPr>
            <p:cNvPr id="327697" name="文本框 327696"/>
            <p:cNvSpPr txBox="1"/>
            <p:nvPr/>
          </p:nvSpPr>
          <p:spPr>
            <a:xfrm>
              <a:off x="1440" y="1392"/>
              <a:ext cx="2064" cy="288"/>
            </a:xfrm>
            <a:prstGeom prst="rect">
              <a:avLst/>
            </a:prstGeom>
            <a:noFill/>
            <a:ln w="9525">
              <a:noFill/>
            </a:ln>
          </p:spPr>
          <p:txBody>
            <a:bodyPr>
              <a:spAutoFit/>
            </a:bodyPr>
            <a:lstStyle/>
            <a:p>
              <a:pPr algn="just">
                <a:spcBef>
                  <a:spcPct val="50000"/>
                </a:spcBef>
              </a:pPr>
              <a:r>
                <a:rPr lang="en-US" altLang="zh-CN" sz="2400" b="1" u="sng">
                  <a:solidFill>
                    <a:srgbClr val="0000FF"/>
                  </a:solidFill>
                  <a:latin typeface="宋体" panose="02010600030101010101" pitchFamily="2" charset="-122"/>
                  <a:cs typeface="Times New Roman" panose="02020603050405020304" pitchFamily="18" charset="0"/>
                </a:rPr>
                <a:t>011</a:t>
              </a:r>
              <a:r>
                <a:rPr lang="en-US" altLang="zh-CN" sz="2400" b="1">
                  <a:solidFill>
                    <a:srgbClr val="0000FF"/>
                  </a:solidFill>
                  <a:latin typeface="宋体" panose="02010600030101010101" pitchFamily="2" charset="-122"/>
                  <a:cs typeface="Times New Roman" panose="02020603050405020304" pitchFamily="18" charset="0"/>
                </a:rPr>
                <a:t> </a:t>
              </a:r>
              <a:r>
                <a:rPr lang="en-US" altLang="zh-CN" sz="2400" b="1" u="sng">
                  <a:solidFill>
                    <a:srgbClr val="0000FF"/>
                  </a:solidFill>
                  <a:latin typeface="宋体" panose="02010600030101010101" pitchFamily="2" charset="-122"/>
                  <a:cs typeface="Times New Roman" panose="02020603050405020304" pitchFamily="18" charset="0"/>
                </a:rPr>
                <a:t>100</a:t>
              </a:r>
              <a:r>
                <a:rPr lang="en-US" altLang="zh-CN" sz="2400" b="1">
                  <a:solidFill>
                    <a:srgbClr val="0000FF"/>
                  </a:solidFill>
                  <a:latin typeface="宋体" panose="02010600030101010101" pitchFamily="2" charset="-122"/>
                  <a:cs typeface="Times New Roman" panose="02020603050405020304" pitchFamily="18" charset="0"/>
                </a:rPr>
                <a:t> </a:t>
              </a:r>
              <a:r>
                <a:rPr lang="en-US" altLang="zh-CN" sz="2400" b="1" u="sng">
                  <a:solidFill>
                    <a:srgbClr val="0000FF"/>
                  </a:solidFill>
                  <a:latin typeface="宋体" panose="02010600030101010101" pitchFamily="2" charset="-122"/>
                  <a:cs typeface="Times New Roman" panose="02020603050405020304" pitchFamily="18" charset="0"/>
                </a:rPr>
                <a:t>101</a:t>
              </a:r>
              <a:r>
                <a:rPr lang="en-US" altLang="zh-CN" sz="2400" b="1">
                  <a:solidFill>
                    <a:srgbClr val="0000FF"/>
                  </a:solidFill>
                  <a:latin typeface="宋体" panose="02010600030101010101" pitchFamily="2" charset="-122"/>
                  <a:cs typeface="Times New Roman" panose="02020603050405020304" pitchFamily="18" charset="0"/>
                </a:rPr>
                <a:t> . </a:t>
              </a:r>
              <a:r>
                <a:rPr lang="en-US" altLang="zh-CN" sz="2400" b="1" u="sng">
                  <a:solidFill>
                    <a:srgbClr val="0000FF"/>
                  </a:solidFill>
                  <a:latin typeface="宋体" panose="02010600030101010101" pitchFamily="2" charset="-122"/>
                  <a:cs typeface="Times New Roman" panose="02020603050405020304" pitchFamily="18" charset="0"/>
                </a:rPr>
                <a:t>010</a:t>
              </a:r>
              <a:r>
                <a:rPr lang="en-US" altLang="zh-CN" sz="2400" b="1">
                  <a:solidFill>
                    <a:srgbClr val="0000FF"/>
                  </a:solidFill>
                  <a:latin typeface="宋体" panose="02010600030101010101" pitchFamily="2" charset="-122"/>
                  <a:cs typeface="Times New Roman" panose="02020603050405020304" pitchFamily="18" charset="0"/>
                </a:rPr>
                <a:t> </a:t>
              </a:r>
              <a:endParaRPr lang="en-US" altLang="zh-CN" b="1">
                <a:solidFill>
                  <a:srgbClr val="0000FF"/>
                </a:solidFill>
                <a:latin typeface="Arial" panose="020B0604020202020204" pitchFamily="34" charset="0"/>
              </a:endParaRPr>
            </a:p>
          </p:txBody>
        </p:sp>
        <p:sp>
          <p:nvSpPr>
            <p:cNvPr id="327698" name="文本框 327697"/>
            <p:cNvSpPr txBox="1"/>
            <p:nvPr/>
          </p:nvSpPr>
          <p:spPr>
            <a:xfrm>
              <a:off x="1440" y="1920"/>
              <a:ext cx="2064" cy="288"/>
            </a:xfrm>
            <a:prstGeom prst="rect">
              <a:avLst/>
            </a:prstGeom>
            <a:noFill/>
            <a:ln w="9525">
              <a:noFill/>
            </a:ln>
          </p:spPr>
          <p:txBody>
            <a:bodyPr>
              <a:spAutoFit/>
            </a:bodyPr>
            <a:lstStyle/>
            <a:p>
              <a:pPr algn="just">
                <a:spcBef>
                  <a:spcPct val="50000"/>
                </a:spcBef>
              </a:pPr>
              <a:r>
                <a:rPr lang="en-US" altLang="zh-CN" sz="2400" dirty="0">
                  <a:latin typeface="宋体" panose="02010600030101010101" pitchFamily="2" charset="-122"/>
                  <a:cs typeface="Times New Roman" panose="02020603050405020304" pitchFamily="18" charset="0"/>
                </a:rPr>
                <a:t> </a:t>
              </a:r>
              <a:r>
                <a:rPr lang="en-US" altLang="zh-CN" sz="2400" b="1">
                  <a:solidFill>
                    <a:srgbClr val="FF3300"/>
                  </a:solidFill>
                  <a:latin typeface="宋体" panose="02010600030101010101" pitchFamily="2" charset="-122"/>
                  <a:cs typeface="Times New Roman" panose="02020603050405020304" pitchFamily="18" charset="0"/>
                </a:rPr>
                <a:t>3   4   5  .  2</a:t>
              </a:r>
              <a:r>
                <a:rPr lang="en-US" altLang="zh-CN" sz="2400" b="1">
                  <a:latin typeface="宋体" panose="02010600030101010101" pitchFamily="2" charset="-122"/>
                  <a:cs typeface="Times New Roman" panose="02020603050405020304" pitchFamily="18" charset="0"/>
                </a:rPr>
                <a:t> </a:t>
              </a:r>
              <a:endParaRPr lang="en-US" altLang="zh-CN" b="1">
                <a:latin typeface="Arial" panose="020B0604020202020204" pitchFamily="34" charset="0"/>
              </a:endParaRPr>
            </a:p>
          </p:txBody>
        </p:sp>
      </p:grpSp>
      <p:sp>
        <p:nvSpPr>
          <p:cNvPr id="327699" name="文本框 327698"/>
          <p:cNvSpPr txBox="1"/>
          <p:nvPr/>
        </p:nvSpPr>
        <p:spPr>
          <a:xfrm>
            <a:off x="539750" y="6176963"/>
            <a:ext cx="8077200" cy="457200"/>
          </a:xfrm>
          <a:prstGeom prst="rect">
            <a:avLst/>
          </a:prstGeom>
          <a:noFill/>
          <a:ln w="9525">
            <a:noFill/>
          </a:ln>
        </p:spPr>
        <p:txBody>
          <a:bodyPr>
            <a:spAutoFit/>
          </a:bodyPr>
          <a:lstStyle/>
          <a:p>
            <a:pPr algn="just">
              <a:spcBef>
                <a:spcPct val="50000"/>
              </a:spcBef>
            </a:pPr>
            <a:r>
              <a:rPr lang="zh-CN" altLang="en-US" sz="2400" dirty="0">
                <a:latin typeface="宋体" panose="02010600030101010101" pitchFamily="2" charset="-122"/>
                <a:cs typeface="Times New Roman" panose="02020603050405020304" pitchFamily="18" charset="0"/>
              </a:rPr>
              <a:t>　　</a:t>
            </a:r>
            <a:r>
              <a:rPr lang="zh-CN" altLang="en-US" sz="2400" b="1" dirty="0">
                <a:solidFill>
                  <a:srgbClr val="008000"/>
                </a:solidFill>
                <a:latin typeface="宋体" panose="02010600030101010101" pitchFamily="2" charset="-122"/>
                <a:cs typeface="Times New Roman" panose="02020603050405020304" pitchFamily="18" charset="0"/>
              </a:rPr>
              <a:t>即</a:t>
            </a:r>
            <a:r>
              <a:rPr lang="zh-CN" altLang="en-US" sz="2400" b="1" dirty="0">
                <a:solidFill>
                  <a:srgbClr val="FF6600"/>
                </a:solidFill>
                <a:latin typeface="宋体" panose="02010600030101010101" pitchFamily="2" charset="-122"/>
                <a:cs typeface="Times New Roman" panose="02020603050405020304" pitchFamily="18" charset="0"/>
              </a:rPr>
              <a:t> </a:t>
            </a:r>
            <a:r>
              <a:rPr lang="en-US" altLang="zh-CN" sz="2400" b="1">
                <a:solidFill>
                  <a:srgbClr val="FF3300"/>
                </a:solidFill>
                <a:latin typeface="宋体" panose="02010600030101010101" pitchFamily="2" charset="-122"/>
                <a:cs typeface="Times New Roman" panose="02020603050405020304" pitchFamily="18" charset="0"/>
              </a:rPr>
              <a:t>(11100101.01)</a:t>
            </a:r>
            <a:r>
              <a:rPr lang="en-US" altLang="zh-CN" sz="2400" b="1" baseline="-30000">
                <a:solidFill>
                  <a:srgbClr val="FF3300"/>
                </a:solidFill>
                <a:latin typeface="宋体" panose="02010600030101010101" pitchFamily="2" charset="-122"/>
                <a:cs typeface="Times New Roman" panose="02020603050405020304" pitchFamily="18" charset="0"/>
              </a:rPr>
              <a:t>2</a:t>
            </a:r>
            <a:r>
              <a:rPr lang="en-US" altLang="zh-CN" sz="2400" b="1">
                <a:solidFill>
                  <a:srgbClr val="FF3300"/>
                </a:solidFill>
                <a:latin typeface="宋体" panose="02010600030101010101" pitchFamily="2" charset="-122"/>
                <a:cs typeface="Times New Roman" panose="02020603050405020304" pitchFamily="18" charset="0"/>
              </a:rPr>
              <a:t>=(345.2)</a:t>
            </a:r>
            <a:r>
              <a:rPr lang="en-US" altLang="zh-CN" sz="2400" b="1" baseline="-30000">
                <a:solidFill>
                  <a:srgbClr val="FF3300"/>
                </a:solidFill>
                <a:latin typeface="宋体" panose="02010600030101010101" pitchFamily="2" charset="-122"/>
                <a:cs typeface="Times New Roman" panose="02020603050405020304" pitchFamily="18" charset="0"/>
              </a:rPr>
              <a:t>8</a:t>
            </a:r>
            <a:r>
              <a:rPr lang="en-US" altLang="zh-CN" sz="2400">
                <a:solidFill>
                  <a:srgbClr val="FF3300"/>
                </a:solidFill>
                <a:latin typeface="宋体" panose="02010600030101010101" pitchFamily="2" charset="-122"/>
                <a:cs typeface="Times New Roman" panose="02020603050405020304" pitchFamily="18" charset="0"/>
              </a:rPr>
              <a:t> </a:t>
            </a:r>
            <a:endParaRPr lang="en-US" altLang="zh-CN">
              <a:solidFill>
                <a:srgbClr val="FF3300"/>
              </a:solidFill>
              <a:latin typeface="Arial" panose="020B0604020202020204" pitchFamily="34" charset="0"/>
            </a:endParaRPr>
          </a:p>
        </p:txBody>
      </p:sp>
      <p:pic>
        <p:nvPicPr>
          <p:cNvPr id="327700" name="图片 327699" descr="arrow34">
            <a:hlinkClick r:id="" action="ppaction://hlinkshowjump?jump=previousslide"/>
          </p:cNvPr>
          <p:cNvPicPr>
            <a:picLocks noChangeAspect="1"/>
          </p:cNvPicPr>
          <p:nvPr/>
        </p:nvPicPr>
        <p:blipFill>
          <a:blip r:embed="rId4"/>
          <a:stretch>
            <a:fillRect/>
          </a:stretch>
        </p:blipFill>
        <p:spPr>
          <a:xfrm>
            <a:off x="7569200" y="6310313"/>
            <a:ext cx="514350" cy="354012"/>
          </a:xfrm>
          <a:prstGeom prst="rect">
            <a:avLst/>
          </a:prstGeom>
          <a:noFill/>
          <a:ln w="9525">
            <a:noFill/>
          </a:ln>
        </p:spPr>
      </p:pic>
      <p:pic>
        <p:nvPicPr>
          <p:cNvPr id="327701" name="图片 327700" descr="arrow35">
            <a:hlinkClick r:id="" action="ppaction://hlinkshowjump?jump=nextslide"/>
          </p:cNvPr>
          <p:cNvPicPr>
            <a:picLocks noChangeAspect="1"/>
          </p:cNvPicPr>
          <p:nvPr/>
        </p:nvPicPr>
        <p:blipFill>
          <a:blip r:embed="rId5"/>
          <a:stretch>
            <a:fillRect/>
          </a:stretch>
        </p:blipFill>
        <p:spPr>
          <a:xfrm>
            <a:off x="8407400" y="6310313"/>
            <a:ext cx="514350" cy="3540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27687"/>
                                        </p:tgtEl>
                                        <p:attrNameLst>
                                          <p:attrName>style.visibility</p:attrName>
                                        </p:attrNameLst>
                                      </p:cBhvr>
                                      <p:to>
                                        <p:strVal val="visible"/>
                                      </p:to>
                                    </p:set>
                                    <p:anim calcmode="lin" valueType="num">
                                      <p:cBhvr additive="base">
                                        <p:cTn id="7" dur="500" fill="hold"/>
                                        <p:tgtEl>
                                          <p:spTgt spid="327687"/>
                                        </p:tgtEl>
                                        <p:attrNameLst>
                                          <p:attrName>ppt_x</p:attrName>
                                        </p:attrNameLst>
                                      </p:cBhvr>
                                      <p:tavLst>
                                        <p:tav tm="0">
                                          <p:val>
                                            <p:strVal val="#ppt_x"/>
                                          </p:val>
                                        </p:tav>
                                        <p:tav tm="100000">
                                          <p:val>
                                            <p:strVal val="#ppt_x"/>
                                          </p:val>
                                        </p:tav>
                                      </p:tavLst>
                                    </p:anim>
                                    <p:anim calcmode="lin" valueType="num">
                                      <p:cBhvr additive="base">
                                        <p:cTn id="8" dur="500" fill="hold"/>
                                        <p:tgtEl>
                                          <p:spTgt spid="327687"/>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7689"/>
                                        </p:tgtEl>
                                        <p:attrNameLst>
                                          <p:attrName>style.visibility</p:attrName>
                                        </p:attrNameLst>
                                      </p:cBhvr>
                                      <p:to>
                                        <p:strVal val="visible"/>
                                      </p:to>
                                    </p:set>
                                    <p:anim calcmode="lin" valueType="num">
                                      <p:cBhvr additive="base">
                                        <p:cTn id="13" dur="500" fill="hold"/>
                                        <p:tgtEl>
                                          <p:spTgt spid="327689"/>
                                        </p:tgtEl>
                                        <p:attrNameLst>
                                          <p:attrName>ppt_x</p:attrName>
                                        </p:attrNameLst>
                                      </p:cBhvr>
                                      <p:tavLst>
                                        <p:tav tm="0">
                                          <p:val>
                                            <p:strVal val="#ppt_x"/>
                                          </p:val>
                                        </p:tav>
                                        <p:tav tm="100000">
                                          <p:val>
                                            <p:strVal val="#ppt_x"/>
                                          </p:val>
                                        </p:tav>
                                      </p:tavLst>
                                    </p:anim>
                                    <p:anim calcmode="lin" valueType="num">
                                      <p:cBhvr additive="base">
                                        <p:cTn id="14" dur="500" fill="hold"/>
                                        <p:tgtEl>
                                          <p:spTgt spid="32768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27688"/>
                                        </p:tgtEl>
                                        <p:attrNameLst>
                                          <p:attrName>style.visibility</p:attrName>
                                        </p:attrNameLst>
                                      </p:cBhvr>
                                      <p:to>
                                        <p:strVal val="visible"/>
                                      </p:to>
                                    </p:set>
                                    <p:anim calcmode="lin" valueType="num">
                                      <p:cBhvr additive="base">
                                        <p:cTn id="19" dur="500" fill="hold"/>
                                        <p:tgtEl>
                                          <p:spTgt spid="327688"/>
                                        </p:tgtEl>
                                        <p:attrNameLst>
                                          <p:attrName>ppt_x</p:attrName>
                                        </p:attrNameLst>
                                      </p:cBhvr>
                                      <p:tavLst>
                                        <p:tav tm="0">
                                          <p:val>
                                            <p:strVal val="#ppt_x"/>
                                          </p:val>
                                        </p:tav>
                                        <p:tav tm="100000">
                                          <p:val>
                                            <p:strVal val="#ppt_x"/>
                                          </p:val>
                                        </p:tav>
                                      </p:tavLst>
                                    </p:anim>
                                    <p:anim calcmode="lin" valueType="num">
                                      <p:cBhvr additive="base">
                                        <p:cTn id="20" dur="500" fill="hold"/>
                                        <p:tgtEl>
                                          <p:spTgt spid="32768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7690"/>
                                        </p:tgtEl>
                                        <p:attrNameLst>
                                          <p:attrName>style.visibility</p:attrName>
                                        </p:attrNameLst>
                                      </p:cBhvr>
                                      <p:to>
                                        <p:strVal val="visible"/>
                                      </p:to>
                                    </p:set>
                                    <p:anim calcmode="lin" valueType="num">
                                      <p:cBhvr additive="base">
                                        <p:cTn id="25" dur="500" fill="hold"/>
                                        <p:tgtEl>
                                          <p:spTgt spid="327690"/>
                                        </p:tgtEl>
                                        <p:attrNameLst>
                                          <p:attrName>ppt_x</p:attrName>
                                        </p:attrNameLst>
                                      </p:cBhvr>
                                      <p:tavLst>
                                        <p:tav tm="0">
                                          <p:val>
                                            <p:strVal val="#ppt_x"/>
                                          </p:val>
                                        </p:tav>
                                        <p:tav tm="100000">
                                          <p:val>
                                            <p:strVal val="#ppt_x"/>
                                          </p:val>
                                        </p:tav>
                                      </p:tavLst>
                                    </p:anim>
                                    <p:anim calcmode="lin" valueType="num">
                                      <p:cBhvr additive="base">
                                        <p:cTn id="26" dur="500" fill="hold"/>
                                        <p:tgtEl>
                                          <p:spTgt spid="32769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27691"/>
                                        </p:tgtEl>
                                        <p:attrNameLst>
                                          <p:attrName>style.visibility</p:attrName>
                                        </p:attrNameLst>
                                      </p:cBhvr>
                                      <p:to>
                                        <p:strVal val="visible"/>
                                      </p:to>
                                    </p:set>
                                    <p:anim calcmode="lin" valueType="num">
                                      <p:cBhvr additive="base">
                                        <p:cTn id="31" dur="500" fill="hold"/>
                                        <p:tgtEl>
                                          <p:spTgt spid="327691"/>
                                        </p:tgtEl>
                                        <p:attrNameLst>
                                          <p:attrName>ppt_x</p:attrName>
                                        </p:attrNameLst>
                                      </p:cBhvr>
                                      <p:tavLst>
                                        <p:tav tm="0">
                                          <p:val>
                                            <p:strVal val="#ppt_x"/>
                                          </p:val>
                                        </p:tav>
                                        <p:tav tm="100000">
                                          <p:val>
                                            <p:strVal val="#ppt_x"/>
                                          </p:val>
                                        </p:tav>
                                      </p:tavLst>
                                    </p:anim>
                                    <p:anim calcmode="lin" valueType="num">
                                      <p:cBhvr additive="base">
                                        <p:cTn id="32" dur="500" fill="hold"/>
                                        <p:tgtEl>
                                          <p:spTgt spid="32769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2" presetClass="entr" presetSubtype="1" fill="hold" nodeType="clickEffect">
                                  <p:stCondLst>
                                    <p:cond delay="0"/>
                                  </p:stCondLst>
                                  <p:childTnLst>
                                    <p:set>
                                      <p:cBhvr>
                                        <p:cTn id="36" dur="1" fill="hold">
                                          <p:stCondLst>
                                            <p:cond delay="0"/>
                                          </p:stCondLst>
                                        </p:cTn>
                                        <p:tgtEl>
                                          <p:spTgt spid="327692"/>
                                        </p:tgtEl>
                                        <p:attrNameLst>
                                          <p:attrName>style.visibility</p:attrName>
                                        </p:attrNameLst>
                                      </p:cBhvr>
                                      <p:to>
                                        <p:strVal val="visible"/>
                                      </p:to>
                                    </p:set>
                                    <p:animEffect transition="in" filter="slide(fromTop)">
                                      <p:cBhvr>
                                        <p:cTn id="37" dur="500"/>
                                        <p:tgtEl>
                                          <p:spTgt spid="327692"/>
                                        </p:tgtEl>
                                      </p:cBhvr>
                                    </p:animEffect>
                                  </p:childTnLst>
                                  <p:subTnLst>
                                    <p:audio>
                                      <p:cMediaNode>
                                        <p:cTn display="0" masterRel="sameClick">
                                          <p:stCondLst>
                                            <p:cond evt="begin" delay="0">
                                              <p:tn val="35"/>
                                            </p:cond>
                                          </p:stCondLst>
                                          <p:endCondLst>
                                            <p:cond evt="onStopAudio" delay="0">
                                              <p:tgtEl>
                                                <p:sldTgt/>
                                              </p:tgtEl>
                                            </p:cond>
                                          </p:endCondLst>
                                        </p:cTn>
                                        <p:tgtEl>
                                          <p:sndTgt r:embed="rId3" name="chimes.wav"/>
                                        </p:tgtEl>
                                      </p:cMediaNode>
                                    </p:audio>
                                  </p:subTnLst>
                                </p:cTn>
                              </p:par>
                            </p:childTnLst>
                          </p:cTn>
                        </p:par>
                        <p:par>
                          <p:cTn id="38" fill="hold">
                            <p:stCondLst>
                              <p:cond delay="500"/>
                            </p:stCondLst>
                            <p:childTnLst>
                              <p:par>
                                <p:cTn id="39" presetID="2" presetClass="entr" presetSubtype="4" fill="hold" grpId="0" nodeType="afterEffect">
                                  <p:stCondLst>
                                    <p:cond delay="0"/>
                                  </p:stCondLst>
                                  <p:childTnLst>
                                    <p:set>
                                      <p:cBhvr>
                                        <p:cTn id="40" dur="1" fill="hold">
                                          <p:stCondLst>
                                            <p:cond delay="0"/>
                                          </p:stCondLst>
                                        </p:cTn>
                                        <p:tgtEl>
                                          <p:spTgt spid="327699"/>
                                        </p:tgtEl>
                                        <p:attrNameLst>
                                          <p:attrName>style.visibility</p:attrName>
                                        </p:attrNameLst>
                                      </p:cBhvr>
                                      <p:to>
                                        <p:strVal val="visible"/>
                                      </p:to>
                                    </p:set>
                                    <p:anim calcmode="lin" valueType="num">
                                      <p:cBhvr additive="base">
                                        <p:cTn id="41" dur="500" fill="hold"/>
                                        <p:tgtEl>
                                          <p:spTgt spid="327699"/>
                                        </p:tgtEl>
                                        <p:attrNameLst>
                                          <p:attrName>ppt_x</p:attrName>
                                        </p:attrNameLst>
                                      </p:cBhvr>
                                      <p:tavLst>
                                        <p:tav tm="0">
                                          <p:val>
                                            <p:strVal val="#ppt_x"/>
                                          </p:val>
                                        </p:tav>
                                        <p:tav tm="100000">
                                          <p:val>
                                            <p:strVal val="#ppt_x"/>
                                          </p:val>
                                        </p:tav>
                                      </p:tavLst>
                                    </p:anim>
                                    <p:anim calcmode="lin" valueType="num">
                                      <p:cBhvr additive="base">
                                        <p:cTn id="42" dur="500" fill="hold"/>
                                        <p:tgtEl>
                                          <p:spTgt spid="3276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7" grpId="0"/>
      <p:bldP spid="327688" grpId="0"/>
      <p:bldP spid="327689" grpId="0"/>
      <p:bldP spid="327690" grpId="0"/>
      <p:bldP spid="327691" grpId="0"/>
      <p:bldP spid="32769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2"/>
          <p:cNvSpPr/>
          <p:nvPr/>
        </p:nvSpPr>
        <p:spPr>
          <a:xfrm>
            <a:off x="971550" y="895350"/>
            <a:ext cx="7086600" cy="0"/>
          </a:xfrm>
          <a:prstGeom prst="line">
            <a:avLst/>
          </a:prstGeom>
          <a:ln w="88900" cap="sq" cmpd="tri">
            <a:solidFill>
              <a:srgbClr val="FF00FF"/>
            </a:solidFill>
            <a:prstDash val="solid"/>
            <a:headEnd type="none" w="sm" len="sm"/>
            <a:tailEnd type="none" w="sm" len="sm"/>
          </a:ln>
        </p:spPr>
      </p:sp>
      <p:sp>
        <p:nvSpPr>
          <p:cNvPr id="14339" name="Text Box 3">
            <a:hlinkClick r:id="" action="ppaction://noaction"/>
          </p:cNvPr>
          <p:cNvSpPr txBox="1"/>
          <p:nvPr/>
        </p:nvSpPr>
        <p:spPr>
          <a:xfrm>
            <a:off x="590550" y="1157288"/>
            <a:ext cx="2049463" cy="420687"/>
          </a:xfrm>
          <a:prstGeom prst="rect">
            <a:avLst/>
          </a:prstGeom>
          <a:noFill/>
          <a:ln w="9525">
            <a:noFill/>
          </a:ln>
        </p:spPr>
        <p:txBody>
          <a:bodyPr>
            <a:spAutoFit/>
          </a:bodyPr>
          <a:lstStyle/>
          <a:p>
            <a:pPr>
              <a:lnSpc>
                <a:spcPct val="90000"/>
              </a:lnSpc>
              <a:spcBef>
                <a:spcPct val="50000"/>
              </a:spcBef>
            </a:pPr>
            <a:r>
              <a:rPr lang="en-US" altLang="zh-CN" b="1" dirty="0">
                <a:solidFill>
                  <a:srgbClr val="0033CC"/>
                </a:solidFill>
                <a:latin typeface="Times New Roman" panose="02020603050405020304" pitchFamily="18" charset="0"/>
                <a:ea typeface="黑体" panose="02010609060101010101" pitchFamily="2" charset="-122"/>
              </a:rPr>
              <a:t>5. </a:t>
            </a:r>
            <a:r>
              <a:rPr lang="zh-CN" altLang="en-US" b="1" dirty="0">
                <a:solidFill>
                  <a:srgbClr val="0033CC"/>
                </a:solidFill>
                <a:latin typeface="Times New Roman" panose="02020603050405020304" pitchFamily="18" charset="0"/>
                <a:ea typeface="黑体" panose="02010609060101010101" pitchFamily="2" charset="-122"/>
              </a:rPr>
              <a:t>学习方法</a:t>
            </a:r>
            <a:endParaRPr lang="zh-CN" altLang="en-US" dirty="0">
              <a:solidFill>
                <a:srgbClr val="0033CC"/>
              </a:solidFill>
              <a:latin typeface="黑体" panose="02010609060101010101" pitchFamily="2" charset="-122"/>
              <a:ea typeface="黑体" panose="02010609060101010101" pitchFamily="2" charset="-122"/>
            </a:endParaRPr>
          </a:p>
        </p:txBody>
      </p:sp>
      <p:sp>
        <p:nvSpPr>
          <p:cNvPr id="144388" name="Text Box 4">
            <a:hlinkClick r:id="" action="ppaction://noaction"/>
          </p:cNvPr>
          <p:cNvSpPr txBox="1"/>
          <p:nvPr/>
        </p:nvSpPr>
        <p:spPr>
          <a:xfrm>
            <a:off x="431800" y="1563688"/>
            <a:ext cx="7978775" cy="768350"/>
          </a:xfrm>
          <a:prstGeom prst="rect">
            <a:avLst/>
          </a:prstGeom>
          <a:noFill/>
          <a:ln w="9525">
            <a:noFill/>
          </a:ln>
        </p:spPr>
        <p:txBody>
          <a:bodyPr>
            <a:spAutoFit/>
          </a:bodyPr>
          <a:lstStyle/>
          <a:p>
            <a:pPr>
              <a:lnSpc>
                <a:spcPct val="110000"/>
              </a:lnSpc>
              <a:spcBef>
                <a:spcPct val="50000"/>
              </a:spcBef>
            </a:pPr>
            <a:r>
              <a:rPr lang="en-US" altLang="zh-CN" sz="2000" b="1" dirty="0">
                <a:latin typeface="Times New Roman" panose="02020603050405020304" pitchFamily="18" charset="0"/>
              </a:rPr>
              <a:t>        </a:t>
            </a:r>
            <a:r>
              <a:rPr lang="zh-CN" altLang="en-US" sz="2000" b="1" dirty="0">
                <a:latin typeface="Times New Roman" panose="02020603050405020304" pitchFamily="18" charset="0"/>
              </a:rPr>
              <a:t>重点掌握基本概念、基本电路、基本方法，熟练掌握布尔代数工具，注重外部特性、注重应用。</a:t>
            </a:r>
            <a:endParaRPr lang="zh-CN" altLang="en-US" sz="2000" b="1" dirty="0">
              <a:latin typeface="黑体" panose="02010609060101010101" pitchFamily="2" charset="-122"/>
              <a:ea typeface="黑体" panose="02010609060101010101" pitchFamily="2" charset="-122"/>
            </a:endParaRPr>
          </a:p>
        </p:txBody>
      </p:sp>
      <p:sp>
        <p:nvSpPr>
          <p:cNvPr id="14341" name="WordArt 5"/>
          <p:cNvSpPr>
            <a:spLocks noTextEdit="1"/>
          </p:cNvSpPr>
          <p:nvPr/>
        </p:nvSpPr>
        <p:spPr>
          <a:xfrm>
            <a:off x="3724275" y="260350"/>
            <a:ext cx="1266825" cy="504825"/>
          </a:xfrm>
          <a:prstGeom prst="rect">
            <a:avLst/>
          </a:prstGeom>
        </p:spPr>
        <p:txBody>
          <a:bodyPr wrap="none" fromWordArt="1">
            <a:prstTxWarp prst="textPlain">
              <a:avLst>
                <a:gd name="adj" fmla="val 50000"/>
              </a:avLst>
            </a:prstTxWarp>
            <a:normAutofit fontScale="77500" lnSpcReduction="20000"/>
          </a:bodyPr>
          <a:lstStyle/>
          <a:p>
            <a:pPr algn="ctr" eaLnBrk="0" hangingPunct="0"/>
            <a:r>
              <a:rPr lang="zh-CN" altLang="en-US" sz="4000" b="1">
                <a:ln w="3175" cap="flat" cmpd="sng">
                  <a:solidFill>
                    <a:srgbClr val="993300"/>
                  </a:solidFill>
                  <a:prstDash val="solid"/>
                  <a:headEnd type="none" w="med" len="med"/>
                  <a:tailEnd type="none" w="med" len="med"/>
                </a:ln>
                <a:solidFill>
                  <a:srgbClr val="FF0000"/>
                </a:solidFill>
                <a:latin typeface="黑体" panose="02010609060101010101" pitchFamily="2" charset="-122"/>
                <a:ea typeface="黑体" panose="02010609060101010101" pitchFamily="2" charset="-122"/>
              </a:rPr>
              <a:t>前 言</a:t>
            </a:r>
          </a:p>
        </p:txBody>
      </p:sp>
      <p:sp>
        <p:nvSpPr>
          <p:cNvPr id="144390" name="Text Box 6">
            <a:hlinkClick r:id="" action="ppaction://noaction"/>
          </p:cNvPr>
          <p:cNvSpPr txBox="1"/>
          <p:nvPr/>
        </p:nvSpPr>
        <p:spPr>
          <a:xfrm>
            <a:off x="590550" y="2332355"/>
            <a:ext cx="2049463" cy="420688"/>
          </a:xfrm>
          <a:prstGeom prst="rect">
            <a:avLst/>
          </a:prstGeom>
          <a:noFill/>
          <a:ln w="9525">
            <a:noFill/>
          </a:ln>
        </p:spPr>
        <p:txBody>
          <a:bodyPr>
            <a:spAutoFit/>
          </a:bodyPr>
          <a:lstStyle/>
          <a:p>
            <a:pPr>
              <a:lnSpc>
                <a:spcPct val="90000"/>
              </a:lnSpc>
              <a:spcBef>
                <a:spcPct val="50000"/>
              </a:spcBef>
            </a:pPr>
            <a:r>
              <a:rPr lang="en-US" altLang="zh-CN" b="1" dirty="0">
                <a:solidFill>
                  <a:srgbClr val="0033CC"/>
                </a:solidFill>
                <a:latin typeface="Times New Roman" panose="02020603050405020304" pitchFamily="18" charset="0"/>
                <a:ea typeface="黑体" panose="02010609060101010101" pitchFamily="2" charset="-122"/>
              </a:rPr>
              <a:t>6. </a:t>
            </a:r>
            <a:r>
              <a:rPr lang="zh-CN" altLang="en-US" b="1" dirty="0">
                <a:solidFill>
                  <a:srgbClr val="0033CC"/>
                </a:solidFill>
                <a:latin typeface="Times New Roman" panose="02020603050405020304" pitchFamily="18" charset="0"/>
                <a:ea typeface="黑体" panose="02010609060101010101" pitchFamily="2" charset="-122"/>
              </a:rPr>
              <a:t>成绩评定</a:t>
            </a:r>
            <a:endParaRPr lang="zh-CN" altLang="en-US" dirty="0">
              <a:solidFill>
                <a:srgbClr val="0033CC"/>
              </a:solidFill>
              <a:latin typeface="黑体" panose="02010609060101010101" pitchFamily="2" charset="-122"/>
              <a:ea typeface="黑体" panose="02010609060101010101" pitchFamily="2" charset="-122"/>
            </a:endParaRPr>
          </a:p>
        </p:txBody>
      </p:sp>
      <p:sp>
        <p:nvSpPr>
          <p:cNvPr id="144391" name="Text Box 7">
            <a:hlinkClick r:id="" action="ppaction://noaction"/>
          </p:cNvPr>
          <p:cNvSpPr txBox="1"/>
          <p:nvPr/>
        </p:nvSpPr>
        <p:spPr>
          <a:xfrm>
            <a:off x="431800" y="2753360"/>
            <a:ext cx="7978775" cy="427038"/>
          </a:xfrm>
          <a:prstGeom prst="rect">
            <a:avLst/>
          </a:prstGeom>
          <a:noFill/>
          <a:ln w="9525">
            <a:noFill/>
          </a:ln>
        </p:spPr>
        <p:txBody>
          <a:bodyPr>
            <a:spAutoFit/>
          </a:bodyPr>
          <a:lstStyle/>
          <a:p>
            <a:pPr>
              <a:lnSpc>
                <a:spcPct val="110000"/>
              </a:lnSpc>
              <a:spcBef>
                <a:spcPct val="50000"/>
              </a:spcBef>
            </a:pPr>
            <a:r>
              <a:rPr lang="en-US" altLang="zh-CN" sz="2000" b="1" dirty="0">
                <a:latin typeface="Times New Roman" panose="02020603050405020304" pitchFamily="18" charset="0"/>
              </a:rPr>
              <a:t>        </a:t>
            </a:r>
            <a:r>
              <a:rPr lang="zh-CN" altLang="en-US" sz="2000" b="1" dirty="0">
                <a:latin typeface="Times New Roman" panose="02020603050405020304" pitchFamily="18" charset="0"/>
              </a:rPr>
              <a:t>平时：	作业   </a:t>
            </a:r>
            <a:r>
              <a:rPr lang="en-US" altLang="zh-CN" sz="2000" b="1" dirty="0">
                <a:latin typeface="Times New Roman" panose="02020603050405020304" pitchFamily="18" charset="0"/>
              </a:rPr>
              <a:t>10 %		</a:t>
            </a:r>
            <a:r>
              <a:rPr lang="zh-CN" altLang="en-US" sz="2000" b="1" dirty="0">
                <a:latin typeface="Times New Roman" panose="02020603050405020304" pitchFamily="18" charset="0"/>
              </a:rPr>
              <a:t>测验   </a:t>
            </a:r>
            <a:r>
              <a:rPr lang="en-US" altLang="zh-CN" sz="2000" b="1" dirty="0">
                <a:latin typeface="Times New Roman" panose="02020603050405020304" pitchFamily="18" charset="0"/>
              </a:rPr>
              <a:t>10 %</a:t>
            </a:r>
          </a:p>
        </p:txBody>
      </p:sp>
      <p:sp>
        <p:nvSpPr>
          <p:cNvPr id="144392" name="Text Box 8">
            <a:hlinkClick r:id="" action="ppaction://noaction"/>
          </p:cNvPr>
          <p:cNvSpPr txBox="1"/>
          <p:nvPr/>
        </p:nvSpPr>
        <p:spPr>
          <a:xfrm>
            <a:off x="431800" y="3215005"/>
            <a:ext cx="7978775" cy="427038"/>
          </a:xfrm>
          <a:prstGeom prst="rect">
            <a:avLst/>
          </a:prstGeom>
          <a:noFill/>
          <a:ln w="9525">
            <a:noFill/>
          </a:ln>
        </p:spPr>
        <p:txBody>
          <a:bodyPr>
            <a:spAutoFit/>
          </a:bodyPr>
          <a:lstStyle/>
          <a:p>
            <a:pPr>
              <a:lnSpc>
                <a:spcPct val="110000"/>
              </a:lnSpc>
              <a:spcBef>
                <a:spcPct val="50000"/>
              </a:spcBef>
            </a:pPr>
            <a:r>
              <a:rPr lang="en-US" altLang="zh-CN" sz="2000" b="1" dirty="0">
                <a:latin typeface="Times New Roman" panose="02020603050405020304" pitchFamily="18" charset="0"/>
              </a:rPr>
              <a:t>        </a:t>
            </a:r>
            <a:r>
              <a:rPr lang="zh-CN" altLang="en-US" sz="2000" b="1" dirty="0">
                <a:latin typeface="Times New Roman" panose="02020603050405020304" pitchFamily="18" charset="0"/>
              </a:rPr>
              <a:t>考试：  	  </a:t>
            </a:r>
            <a:r>
              <a:rPr lang="en-US" altLang="zh-CN" sz="2000" b="1" dirty="0">
                <a:latin typeface="Times New Roman" panose="02020603050405020304" pitchFamily="18" charset="0"/>
              </a:rPr>
              <a:t>80 %</a:t>
            </a:r>
            <a:endParaRPr lang="en-US" altLang="zh-CN" sz="2000" b="1" dirty="0">
              <a:latin typeface="黑体" panose="02010609060101010101" pitchFamily="2" charset="-122"/>
              <a:ea typeface="黑体" panose="02010609060101010101" pitchFamily="2" charset="-122"/>
            </a:endParaRPr>
          </a:p>
        </p:txBody>
      </p:sp>
      <p:sp>
        <p:nvSpPr>
          <p:cNvPr id="144393" name="Text Box 9">
            <a:hlinkClick r:id="" action="ppaction://noaction"/>
          </p:cNvPr>
          <p:cNvSpPr txBox="1"/>
          <p:nvPr/>
        </p:nvSpPr>
        <p:spPr>
          <a:xfrm>
            <a:off x="590550" y="3681413"/>
            <a:ext cx="2049463" cy="420687"/>
          </a:xfrm>
          <a:prstGeom prst="rect">
            <a:avLst/>
          </a:prstGeom>
          <a:noFill/>
          <a:ln w="9525">
            <a:noFill/>
          </a:ln>
        </p:spPr>
        <p:txBody>
          <a:bodyPr>
            <a:spAutoFit/>
          </a:bodyPr>
          <a:lstStyle/>
          <a:p>
            <a:pPr>
              <a:lnSpc>
                <a:spcPct val="90000"/>
              </a:lnSpc>
              <a:spcBef>
                <a:spcPct val="50000"/>
              </a:spcBef>
            </a:pPr>
            <a:r>
              <a:rPr lang="en-US" altLang="zh-CN" b="1" dirty="0">
                <a:solidFill>
                  <a:srgbClr val="0033CC"/>
                </a:solidFill>
                <a:latin typeface="Times New Roman" panose="02020603050405020304" pitchFamily="18" charset="0"/>
                <a:ea typeface="黑体" panose="02010609060101010101" pitchFamily="2" charset="-122"/>
              </a:rPr>
              <a:t>7. </a:t>
            </a:r>
            <a:r>
              <a:rPr lang="zh-CN" altLang="en-US" b="1" dirty="0">
                <a:solidFill>
                  <a:srgbClr val="0033CC"/>
                </a:solidFill>
                <a:latin typeface="Times New Roman" panose="02020603050405020304" pitchFamily="18" charset="0"/>
                <a:ea typeface="黑体" panose="02010609060101010101" pitchFamily="2" charset="-122"/>
              </a:rPr>
              <a:t>参考书</a:t>
            </a:r>
            <a:endParaRPr lang="zh-CN" altLang="en-US" dirty="0">
              <a:solidFill>
                <a:srgbClr val="0033CC"/>
              </a:solidFill>
              <a:latin typeface="黑体" panose="02010609060101010101" pitchFamily="2" charset="-122"/>
              <a:ea typeface="黑体" panose="02010609060101010101" pitchFamily="2" charset="-122"/>
            </a:endParaRPr>
          </a:p>
        </p:txBody>
      </p:sp>
      <p:sp>
        <p:nvSpPr>
          <p:cNvPr id="144394" name="Text Box 10">
            <a:hlinkClick r:id="" action="ppaction://noaction"/>
          </p:cNvPr>
          <p:cNvSpPr txBox="1"/>
          <p:nvPr/>
        </p:nvSpPr>
        <p:spPr>
          <a:xfrm>
            <a:off x="431800" y="4087813"/>
            <a:ext cx="7978775" cy="429895"/>
          </a:xfrm>
          <a:prstGeom prst="rect">
            <a:avLst/>
          </a:prstGeom>
          <a:noFill/>
          <a:ln w="9525">
            <a:noFill/>
          </a:ln>
        </p:spPr>
        <p:txBody>
          <a:bodyPr>
            <a:spAutoFit/>
          </a:bodyPr>
          <a:lstStyle/>
          <a:p>
            <a:pPr>
              <a:lnSpc>
                <a:spcPct val="110000"/>
              </a:lnSpc>
              <a:spcBef>
                <a:spcPct val="50000"/>
              </a:spcBef>
            </a:pPr>
            <a:r>
              <a:rPr lang="en-US" altLang="zh-CN" sz="2000" b="1" dirty="0">
                <a:latin typeface="Times New Roman" panose="02020603050405020304" pitchFamily="18" charset="0"/>
              </a:rPr>
              <a:t>        </a:t>
            </a:r>
            <a:r>
              <a:rPr lang="zh-CN" altLang="en-US" sz="2000" b="1" dirty="0">
                <a:sym typeface="+mn-ea"/>
              </a:rPr>
              <a:t>王春露</a:t>
            </a:r>
            <a:r>
              <a:rPr lang="zh-CN" altLang="en-US" sz="2000" b="1" dirty="0">
                <a:latin typeface="Times New Roman" panose="02020603050405020304" pitchFamily="18" charset="0"/>
              </a:rPr>
              <a:t>主编，</a:t>
            </a:r>
            <a:r>
              <a:rPr lang="en-US" altLang="zh-CN" sz="2000" b="1" dirty="0">
                <a:latin typeface="Times New Roman" panose="02020603050405020304" pitchFamily="18" charset="0"/>
              </a:rPr>
              <a:t>《</a:t>
            </a:r>
            <a:r>
              <a:rPr lang="zh-CN" altLang="en-US" sz="2000" b="1" dirty="0">
                <a:latin typeface="Times New Roman" panose="02020603050405020304" pitchFamily="18" charset="0"/>
              </a:rPr>
              <a:t>数字逻辑</a:t>
            </a:r>
            <a:r>
              <a:rPr lang="en-US" altLang="zh-CN" sz="2000" b="1" dirty="0">
                <a:latin typeface="Times New Roman" panose="02020603050405020304" pitchFamily="18" charset="0"/>
              </a:rPr>
              <a:t>》 </a:t>
            </a:r>
            <a:r>
              <a:rPr lang="zh-CN" altLang="en-US" sz="2000" b="1" dirty="0">
                <a:latin typeface="Times New Roman" panose="02020603050405020304" pitchFamily="18" charset="0"/>
              </a:rPr>
              <a:t>，清华大学出版社  </a:t>
            </a:r>
          </a:p>
        </p:txBody>
      </p:sp>
      <p:sp>
        <p:nvSpPr>
          <p:cNvPr id="144395" name="Text Box 11">
            <a:hlinkClick r:id="" action="ppaction://noaction"/>
          </p:cNvPr>
          <p:cNvSpPr txBox="1"/>
          <p:nvPr/>
        </p:nvSpPr>
        <p:spPr>
          <a:xfrm>
            <a:off x="431800" y="4511675"/>
            <a:ext cx="7978775" cy="427038"/>
          </a:xfrm>
          <a:prstGeom prst="rect">
            <a:avLst/>
          </a:prstGeom>
          <a:noFill/>
          <a:ln w="9525">
            <a:noFill/>
          </a:ln>
        </p:spPr>
        <p:txBody>
          <a:bodyPr>
            <a:spAutoFit/>
          </a:bodyPr>
          <a:lstStyle/>
          <a:p>
            <a:pPr>
              <a:lnSpc>
                <a:spcPct val="110000"/>
              </a:lnSpc>
              <a:spcBef>
                <a:spcPct val="50000"/>
              </a:spcBef>
            </a:pPr>
            <a:r>
              <a:rPr lang="en-US" altLang="zh-CN" sz="2000" b="1" dirty="0">
                <a:latin typeface="Times New Roman" panose="02020603050405020304" pitchFamily="18" charset="0"/>
              </a:rPr>
              <a:t>        </a:t>
            </a:r>
            <a:r>
              <a:rPr lang="zh-CN" altLang="en-US" sz="2000" b="1" dirty="0">
                <a:latin typeface="Times New Roman" panose="02020603050405020304" pitchFamily="18" charset="0"/>
              </a:rPr>
              <a:t>阎石主编，    </a:t>
            </a:r>
            <a:r>
              <a:rPr lang="en-US" altLang="zh-CN" sz="2000" b="1" dirty="0">
                <a:latin typeface="Times New Roman" panose="02020603050405020304" pitchFamily="18" charset="0"/>
              </a:rPr>
              <a:t>《</a:t>
            </a:r>
            <a:r>
              <a:rPr lang="zh-CN" altLang="en-US" sz="2000" b="1" dirty="0">
                <a:latin typeface="Times New Roman" panose="02020603050405020304" pitchFamily="18" charset="0"/>
              </a:rPr>
              <a:t>数字电子技术基础</a:t>
            </a:r>
            <a:r>
              <a:rPr lang="en-US" altLang="zh-CN" sz="2000" b="1" dirty="0">
                <a:latin typeface="Times New Roman" panose="02020603050405020304" pitchFamily="18" charset="0"/>
              </a:rPr>
              <a:t>》     </a:t>
            </a:r>
            <a:r>
              <a:rPr lang="zh-CN" altLang="en-US" sz="2000" b="1" dirty="0">
                <a:latin typeface="Times New Roman" panose="02020603050405020304" pitchFamily="18" charset="0"/>
              </a:rPr>
              <a:t>第四版，高教出版社  </a:t>
            </a:r>
          </a:p>
        </p:txBody>
      </p:sp>
      <p:sp>
        <p:nvSpPr>
          <p:cNvPr id="144398" name="Text Box 14">
            <a:hlinkClick r:id="" action="ppaction://noaction"/>
          </p:cNvPr>
          <p:cNvSpPr txBox="1"/>
          <p:nvPr/>
        </p:nvSpPr>
        <p:spPr>
          <a:xfrm>
            <a:off x="431800" y="5007610"/>
            <a:ext cx="7967980" cy="2435860"/>
          </a:xfrm>
          <a:prstGeom prst="rect">
            <a:avLst/>
          </a:prstGeom>
          <a:noFill/>
          <a:ln w="9525">
            <a:noFill/>
          </a:ln>
        </p:spPr>
        <p:txBody>
          <a:bodyPr wrap="square">
            <a:spAutoFit/>
          </a:bodyPr>
          <a:lstStyle/>
          <a:p>
            <a:pPr>
              <a:lnSpc>
                <a:spcPct val="110000"/>
              </a:lnSpc>
              <a:spcBef>
                <a:spcPct val="50000"/>
              </a:spcBef>
            </a:pPr>
            <a:r>
              <a:rPr lang="en-US" altLang="zh-CN" sz="2000" b="1" dirty="0">
                <a:latin typeface="Times New Roman" panose="02020603050405020304" pitchFamily="18" charset="0"/>
              </a:rPr>
              <a:t>  </a:t>
            </a:r>
            <a:r>
              <a:rPr lang="en-US" altLang="zh-CN" sz="2400" b="1" dirty="0">
                <a:solidFill>
                  <a:srgbClr val="0033CC"/>
                </a:solidFill>
                <a:ea typeface="黑体" panose="02010609060101010101" pitchFamily="2" charset="-122"/>
                <a:sym typeface="+mn-ea"/>
              </a:rPr>
              <a:t>8. 教学内容</a:t>
            </a:r>
          </a:p>
          <a:p>
            <a:pPr>
              <a:spcBef>
                <a:spcPct val="50000"/>
              </a:spcBef>
            </a:pPr>
            <a:r>
              <a:rPr lang="zh-CN" altLang="en-US" sz="1400" b="1" dirty="0">
                <a:solidFill>
                  <a:srgbClr val="FF3300"/>
                </a:solidFill>
                <a:latin typeface="宋体" panose="02010600030101010101" pitchFamily="2" charset="-122"/>
                <a:sym typeface="+mn-ea"/>
              </a:rPr>
              <a:t>     ●</a:t>
            </a:r>
            <a:r>
              <a:rPr lang="zh-CN" altLang="en-US" sz="2000" b="1" dirty="0">
                <a:latin typeface="宋体" panose="02010600030101010101" pitchFamily="2" charset="-122"/>
                <a:sym typeface="+mn-ea"/>
              </a:rPr>
              <a:t> 数学基础 </a:t>
            </a:r>
            <a:r>
              <a:rPr lang="zh-CN" altLang="en-US" sz="1400" b="1" dirty="0">
                <a:solidFill>
                  <a:srgbClr val="FF3300"/>
                </a:solidFill>
                <a:latin typeface="宋体" panose="02010600030101010101" pitchFamily="2" charset="-122"/>
                <a:sym typeface="+mn-ea"/>
              </a:rPr>
              <a:t>●</a:t>
            </a:r>
            <a:r>
              <a:rPr lang="zh-CN" altLang="en-US" sz="2000" b="1" dirty="0">
                <a:latin typeface="宋体" panose="02010600030101010101" pitchFamily="2" charset="-122"/>
                <a:sym typeface="+mn-ea"/>
              </a:rPr>
              <a:t> 组合电路 </a:t>
            </a:r>
            <a:r>
              <a:rPr lang="zh-CN" altLang="en-US" sz="1400" b="1" dirty="0">
                <a:solidFill>
                  <a:srgbClr val="FF3300"/>
                </a:solidFill>
                <a:latin typeface="宋体" panose="02010600030101010101" pitchFamily="2" charset="-122"/>
                <a:sym typeface="+mn-ea"/>
              </a:rPr>
              <a:t>●</a:t>
            </a:r>
            <a:r>
              <a:rPr lang="zh-CN" altLang="en-US" sz="2000" b="1" dirty="0">
                <a:latin typeface="宋体" panose="02010600030101010101" pitchFamily="2" charset="-122"/>
                <a:sym typeface="+mn-ea"/>
              </a:rPr>
              <a:t> 时序电路 </a:t>
            </a:r>
            <a:r>
              <a:rPr lang="zh-CN" altLang="en-US" sz="1400" b="1" dirty="0">
                <a:solidFill>
                  <a:srgbClr val="FF3300"/>
                </a:solidFill>
                <a:latin typeface="宋体" panose="02010600030101010101" pitchFamily="2" charset="-122"/>
                <a:sym typeface="+mn-ea"/>
              </a:rPr>
              <a:t>●</a:t>
            </a:r>
            <a:r>
              <a:rPr lang="zh-CN" altLang="en-US" sz="2000" b="1" dirty="0">
                <a:latin typeface="宋体" panose="02010600030101010101" pitchFamily="2" charset="-122"/>
                <a:sym typeface="+mn-ea"/>
              </a:rPr>
              <a:t> 可编程逻辑</a:t>
            </a:r>
            <a:endParaRPr lang="zh-CN" altLang="en-US" sz="2000" dirty="0">
              <a:latin typeface="Arial" panose="020B0604020202020204" pitchFamily="34" charset="0"/>
            </a:endParaRPr>
          </a:p>
          <a:p>
            <a:pPr>
              <a:lnSpc>
                <a:spcPct val="110000"/>
              </a:lnSpc>
              <a:spcBef>
                <a:spcPct val="50000"/>
              </a:spcBef>
            </a:pPr>
            <a:endParaRPr lang="zh-CN" altLang="en-US" sz="2000"/>
          </a:p>
          <a:p>
            <a:pPr>
              <a:lnSpc>
                <a:spcPct val="110000"/>
              </a:lnSpc>
              <a:spcBef>
                <a:spcPct val="50000"/>
              </a:spcBef>
            </a:pPr>
            <a:r>
              <a:rPr lang="en-US" altLang="zh-CN" sz="2000" b="1" dirty="0">
                <a:latin typeface="Times New Roman" panose="02020603050405020304" pitchFamily="18" charset="0"/>
              </a:rPr>
              <a:t> </a:t>
            </a:r>
          </a:p>
          <a:p>
            <a:pPr>
              <a:lnSpc>
                <a:spcPct val="110000"/>
              </a:lnSpc>
              <a:spcBef>
                <a:spcPct val="50000"/>
              </a:spcBef>
            </a:pPr>
            <a:r>
              <a:rPr lang="en-US" altLang="zh-CN" sz="2000" b="1" dirty="0">
                <a:latin typeface="Times New Roman" panose="02020603050405020304" pitchFamily="18" charset="0"/>
              </a:rPr>
              <a:t>        </a:t>
            </a:r>
            <a:endParaRPr lang="zh-CN" altLang="en-US" sz="2000" b="1" dirty="0">
              <a:latin typeface="Times New Roman" panose="02020603050405020304" pitchFamily="18" charset="0"/>
            </a:endParaRPr>
          </a:p>
        </p:txBody>
      </p:sp>
    </p:spTree>
  </p:cSld>
  <p:clrMapOvr>
    <a:masterClrMapping/>
  </p:clrMapOvr>
  <p:transition>
    <p:wipe dir="r"/>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4388"/>
                                        </p:tgtEl>
                                        <p:attrNameLst>
                                          <p:attrName>style.visibility</p:attrName>
                                        </p:attrNameLst>
                                      </p:cBhvr>
                                      <p:to>
                                        <p:strVal val="visible"/>
                                      </p:to>
                                    </p:set>
                                    <p:animEffect transition="in" filter="strips(downRight)">
                                      <p:cBhvr>
                                        <p:cTn id="7" dur="500"/>
                                        <p:tgtEl>
                                          <p:spTgt spid="144388"/>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44390"/>
                                        </p:tgtEl>
                                        <p:attrNameLst>
                                          <p:attrName>style.visibility</p:attrName>
                                        </p:attrNameLst>
                                      </p:cBhvr>
                                      <p:to>
                                        <p:strVal val="visible"/>
                                      </p:to>
                                    </p:set>
                                    <p:animEffect transition="in" filter="strips(downRight)">
                                      <p:cBhvr>
                                        <p:cTn id="12" dur="500"/>
                                        <p:tgtEl>
                                          <p:spTgt spid="144390"/>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44391"/>
                                        </p:tgtEl>
                                        <p:attrNameLst>
                                          <p:attrName>style.visibility</p:attrName>
                                        </p:attrNameLst>
                                      </p:cBhvr>
                                      <p:to>
                                        <p:strVal val="visible"/>
                                      </p:to>
                                    </p:set>
                                    <p:animEffect transition="in" filter="strips(downRight)">
                                      <p:cBhvr>
                                        <p:cTn id="17" dur="500"/>
                                        <p:tgtEl>
                                          <p:spTgt spid="144391"/>
                                        </p:tgtEl>
                                      </p:cBhvr>
                                    </p:animEffect>
                                  </p:childTnLst>
                                  <p:subTnLst>
                                    <p:audio>
                                      <p:cMediaNode>
                                        <p:cTn display="0" masterRel="sameClick">
                                          <p:stCondLst>
                                            <p:cond evt="begin" delay="0">
                                              <p:tn val="15"/>
                                            </p:cond>
                                          </p:stCondLst>
                                          <p:endCondLst>
                                            <p:cond evt="onStopAudio" delay="0">
                                              <p:tgtEl>
                                                <p:sldTgt/>
                                              </p:tgtEl>
                                            </p:cond>
                                          </p:endCondLst>
                                        </p:cTn>
                                        <p:tgtEl>
                                          <p:sndTgt r:embed="rId3" name="CHIMES.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44392"/>
                                        </p:tgtEl>
                                        <p:attrNameLst>
                                          <p:attrName>style.visibility</p:attrName>
                                        </p:attrNameLst>
                                      </p:cBhvr>
                                      <p:to>
                                        <p:strVal val="visible"/>
                                      </p:to>
                                    </p:set>
                                    <p:animEffect transition="in" filter="strips(downRight)">
                                      <p:cBhvr>
                                        <p:cTn id="22" dur="500"/>
                                        <p:tgtEl>
                                          <p:spTgt spid="144392"/>
                                        </p:tgtEl>
                                      </p:cBhvr>
                                    </p:animEffect>
                                  </p:childTnLst>
                                  <p:subTnLst>
                                    <p:audio>
                                      <p:cMediaNode>
                                        <p:cTn display="0" masterRel="sameClick">
                                          <p:stCondLst>
                                            <p:cond evt="begin" delay="0">
                                              <p:tn val="20"/>
                                            </p:cond>
                                          </p:stCondLst>
                                          <p:endCondLst>
                                            <p:cond evt="onStopAudio" delay="0">
                                              <p:tgtEl>
                                                <p:sldTgt/>
                                              </p:tgtEl>
                                            </p:cond>
                                          </p:endCondLst>
                                        </p:cTn>
                                        <p:tgtEl>
                                          <p:sndTgt r:embed="rId3" name="CHIMES.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44393"/>
                                        </p:tgtEl>
                                        <p:attrNameLst>
                                          <p:attrName>style.visibility</p:attrName>
                                        </p:attrNameLst>
                                      </p:cBhvr>
                                      <p:to>
                                        <p:strVal val="visible"/>
                                      </p:to>
                                    </p:set>
                                    <p:animEffect transition="in" filter="strips(downRight)">
                                      <p:cBhvr>
                                        <p:cTn id="27" dur="500"/>
                                        <p:tgtEl>
                                          <p:spTgt spid="144393"/>
                                        </p:tgtEl>
                                      </p:cBhvr>
                                    </p:animEffect>
                                  </p:childTnLst>
                                  <p:subTnLst>
                                    <p:audio>
                                      <p:cMediaNode>
                                        <p:cTn display="0" masterRel="sameClick">
                                          <p:stCondLst>
                                            <p:cond evt="begin" delay="0">
                                              <p:tn val="25"/>
                                            </p:cond>
                                          </p:stCondLst>
                                          <p:endCondLst>
                                            <p:cond evt="onStopAudio" delay="0">
                                              <p:tgtEl>
                                                <p:sldTgt/>
                                              </p:tgtEl>
                                            </p:cond>
                                          </p:endCondLst>
                                        </p:cTn>
                                        <p:tgtEl>
                                          <p:sndTgt r:embed="rId3" name="CHIMES.WAV"/>
                                        </p:tgtEl>
                                      </p:cMediaNode>
                                    </p:audio>
                                  </p:sub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44394"/>
                                        </p:tgtEl>
                                        <p:attrNameLst>
                                          <p:attrName>style.visibility</p:attrName>
                                        </p:attrNameLst>
                                      </p:cBhvr>
                                      <p:to>
                                        <p:strVal val="visible"/>
                                      </p:to>
                                    </p:set>
                                    <p:animEffect transition="in" filter="strips(downRight)">
                                      <p:cBhvr>
                                        <p:cTn id="32" dur="500"/>
                                        <p:tgtEl>
                                          <p:spTgt spid="144394"/>
                                        </p:tgtEl>
                                      </p:cBhvr>
                                    </p:animEffect>
                                  </p:childTnLst>
                                  <p:subTnLst>
                                    <p:audio>
                                      <p:cMediaNode>
                                        <p:cTn display="0" masterRel="sameClick">
                                          <p:stCondLst>
                                            <p:cond evt="begin" delay="0">
                                              <p:tn val="30"/>
                                            </p:cond>
                                          </p:stCondLst>
                                          <p:endCondLst>
                                            <p:cond evt="onStopAudio" delay="0">
                                              <p:tgtEl>
                                                <p:sldTgt/>
                                              </p:tgtEl>
                                            </p:cond>
                                          </p:endCondLst>
                                        </p:cTn>
                                        <p:tgtEl>
                                          <p:sndTgt r:embed="rId3" name="CHIMES.WAV"/>
                                        </p:tgtEl>
                                      </p:cMediaNode>
                                    </p:audio>
                                  </p:sub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44395"/>
                                        </p:tgtEl>
                                        <p:attrNameLst>
                                          <p:attrName>style.visibility</p:attrName>
                                        </p:attrNameLst>
                                      </p:cBhvr>
                                      <p:to>
                                        <p:strVal val="visible"/>
                                      </p:to>
                                    </p:set>
                                    <p:animEffect transition="in" filter="strips(downRight)">
                                      <p:cBhvr>
                                        <p:cTn id="37" dur="500"/>
                                        <p:tgtEl>
                                          <p:spTgt spid="144395"/>
                                        </p:tgtEl>
                                      </p:cBhvr>
                                    </p:animEffect>
                                  </p:childTnLst>
                                  <p:subTnLst>
                                    <p:audio>
                                      <p:cMediaNode>
                                        <p:cTn display="0" masterRel="sameClick">
                                          <p:stCondLst>
                                            <p:cond evt="begin" delay="0">
                                              <p:tn val="35"/>
                                            </p:cond>
                                          </p:stCondLst>
                                          <p:endCondLst>
                                            <p:cond evt="onStopAudio" delay="0">
                                              <p:tgtEl>
                                                <p:sldTgt/>
                                              </p:tgtEl>
                                            </p:cond>
                                          </p:endCondLst>
                                        </p:cTn>
                                        <p:tgtEl>
                                          <p:sndTgt r:embed="rId3" name="CHIMES.WAV"/>
                                        </p:tgtEl>
                                      </p:cMediaNode>
                                    </p:audio>
                                  </p:sub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44398"/>
                                        </p:tgtEl>
                                        <p:attrNameLst>
                                          <p:attrName>style.visibility</p:attrName>
                                        </p:attrNameLst>
                                      </p:cBhvr>
                                      <p:to>
                                        <p:strVal val="visible"/>
                                      </p:to>
                                    </p:set>
                                    <p:animEffect transition="in" filter="strips(downRight)">
                                      <p:cBhvr>
                                        <p:cTn id="42" dur="500"/>
                                        <p:tgtEl>
                                          <p:spTgt spid="144398"/>
                                        </p:tgtEl>
                                      </p:cBhvr>
                                    </p:animEffect>
                                  </p:childTnLst>
                                  <p:subTnLst>
                                    <p:audio>
                                      <p:cMediaNode>
                                        <p:cTn display="0" masterRel="sameClick">
                                          <p:stCondLst>
                                            <p:cond evt="begin" delay="0">
                                              <p:tn val="40"/>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8" grpId="0"/>
      <p:bldP spid="144390" grpId="0"/>
      <p:bldP spid="144391" grpId="0"/>
      <p:bldP spid="144392" grpId="0"/>
      <p:bldP spid="144393" grpId="0"/>
      <p:bldP spid="144394" grpId="0"/>
      <p:bldP spid="144395" grpId="0"/>
      <p:bldP spid="14439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9" name="矩形 328708"/>
          <p:cNvSpPr/>
          <p:nvPr/>
        </p:nvSpPr>
        <p:spPr>
          <a:xfrm>
            <a:off x="6559550" y="6253163"/>
            <a:ext cx="1905000" cy="457200"/>
          </a:xfrm>
          <a:prstGeom prst="rect">
            <a:avLst/>
          </a:prstGeom>
          <a:noFill/>
          <a:ln w="9525">
            <a:noFill/>
          </a:ln>
        </p:spPr>
        <p:txBody>
          <a:bodyPr lIns="92075" tIns="46037" rIns="92075" bIns="46037" anchor="ctr"/>
          <a:lstStyle/>
          <a:p>
            <a:pPr algn="r"/>
            <a:fld id="{9A0DB2DC-4C9A-4742-B13C-FB6460FD3503}" type="slidenum">
              <a:rPr lang="zh-CN" altLang="en-US" sz="1400" dirty="0">
                <a:latin typeface="Times New Roman" panose="02020603050405020304" pitchFamily="18" charset="0"/>
              </a:rPr>
              <a:t>30</a:t>
            </a:fld>
            <a:r>
              <a:rPr lang="en-US" altLang="zh-CN" sz="1400" dirty="0">
                <a:latin typeface="Times New Roman" panose="02020603050405020304" pitchFamily="18" charset="0"/>
              </a:rPr>
              <a:t> </a:t>
            </a:r>
          </a:p>
        </p:txBody>
      </p:sp>
      <p:grpSp>
        <p:nvGrpSpPr>
          <p:cNvPr id="328711" name="组合 328710"/>
          <p:cNvGrpSpPr/>
          <p:nvPr/>
        </p:nvGrpSpPr>
        <p:grpSpPr>
          <a:xfrm>
            <a:off x="3054350" y="3128963"/>
            <a:ext cx="3429000" cy="1295400"/>
            <a:chOff x="1776" y="1344"/>
            <a:chExt cx="2160" cy="816"/>
          </a:xfrm>
        </p:grpSpPr>
        <p:sp>
          <p:nvSpPr>
            <p:cNvPr id="328712" name="直接连接符 328711"/>
            <p:cNvSpPr/>
            <p:nvPr/>
          </p:nvSpPr>
          <p:spPr>
            <a:xfrm>
              <a:off x="2082" y="1614"/>
              <a:ext cx="0" cy="288"/>
            </a:xfrm>
            <a:prstGeom prst="line">
              <a:avLst/>
            </a:prstGeom>
            <a:ln w="9525" cap="flat" cmpd="sng">
              <a:solidFill>
                <a:srgbClr val="000000"/>
              </a:solidFill>
              <a:prstDash val="solid"/>
              <a:headEnd type="none" w="med" len="med"/>
              <a:tailEnd type="triangle" w="med" len="med"/>
            </a:ln>
          </p:spPr>
        </p:sp>
        <p:sp>
          <p:nvSpPr>
            <p:cNvPr id="328713" name="直接连接符 328712"/>
            <p:cNvSpPr/>
            <p:nvPr/>
          </p:nvSpPr>
          <p:spPr>
            <a:xfrm>
              <a:off x="2457" y="1614"/>
              <a:ext cx="0" cy="288"/>
            </a:xfrm>
            <a:prstGeom prst="line">
              <a:avLst/>
            </a:prstGeom>
            <a:ln w="9525" cap="flat" cmpd="sng">
              <a:solidFill>
                <a:srgbClr val="000000"/>
              </a:solidFill>
              <a:prstDash val="solid"/>
              <a:headEnd type="none" w="med" len="med"/>
              <a:tailEnd type="triangle" w="med" len="med"/>
            </a:ln>
          </p:spPr>
        </p:sp>
        <p:sp>
          <p:nvSpPr>
            <p:cNvPr id="328714" name="直接连接符 328713"/>
            <p:cNvSpPr/>
            <p:nvPr/>
          </p:nvSpPr>
          <p:spPr>
            <a:xfrm>
              <a:off x="2928" y="1614"/>
              <a:ext cx="0" cy="288"/>
            </a:xfrm>
            <a:prstGeom prst="line">
              <a:avLst/>
            </a:prstGeom>
            <a:ln w="9525" cap="flat" cmpd="sng">
              <a:solidFill>
                <a:srgbClr val="000000"/>
              </a:solidFill>
              <a:prstDash val="solid"/>
              <a:headEnd type="none" w="med" len="med"/>
              <a:tailEnd type="triangle" w="med" len="med"/>
            </a:ln>
          </p:spPr>
        </p:sp>
        <p:sp>
          <p:nvSpPr>
            <p:cNvPr id="328715" name="文本框 328714"/>
            <p:cNvSpPr txBox="1"/>
            <p:nvPr/>
          </p:nvSpPr>
          <p:spPr>
            <a:xfrm>
              <a:off x="1872" y="1344"/>
              <a:ext cx="2064" cy="288"/>
            </a:xfrm>
            <a:prstGeom prst="rect">
              <a:avLst/>
            </a:prstGeom>
            <a:noFill/>
            <a:ln w="9525">
              <a:noFill/>
            </a:ln>
          </p:spPr>
          <p:txBody>
            <a:bodyPr>
              <a:spAutoFit/>
            </a:bodyPr>
            <a:lstStyle/>
            <a:p>
              <a:pPr algn="just">
                <a:spcBef>
                  <a:spcPct val="50000"/>
                </a:spcBef>
              </a:pPr>
              <a:r>
                <a:rPr lang="en-US" altLang="zh-CN" sz="2400" dirty="0">
                  <a:latin typeface="宋体" panose="02010600030101010101" pitchFamily="2" charset="-122"/>
                  <a:cs typeface="Times New Roman" panose="02020603050405020304" pitchFamily="18" charset="0"/>
                </a:rPr>
                <a:t> </a:t>
              </a:r>
              <a:r>
                <a:rPr lang="en-US" altLang="zh-CN" sz="2400" b="1">
                  <a:solidFill>
                    <a:srgbClr val="0000FF"/>
                  </a:solidFill>
                  <a:latin typeface="宋体" panose="02010600030101010101" pitchFamily="2" charset="-122"/>
                  <a:cs typeface="Times New Roman" panose="02020603050405020304" pitchFamily="18" charset="0"/>
                </a:rPr>
                <a:t>5   6  . 7 </a:t>
              </a:r>
              <a:endParaRPr lang="en-US" altLang="zh-CN" b="1">
                <a:solidFill>
                  <a:srgbClr val="0000FF"/>
                </a:solidFill>
                <a:latin typeface="Arial" panose="020B0604020202020204" pitchFamily="34" charset="0"/>
              </a:endParaRPr>
            </a:p>
          </p:txBody>
        </p:sp>
        <p:sp>
          <p:nvSpPr>
            <p:cNvPr id="328716" name="文本框 328715"/>
            <p:cNvSpPr txBox="1"/>
            <p:nvPr/>
          </p:nvSpPr>
          <p:spPr>
            <a:xfrm>
              <a:off x="1776" y="1872"/>
              <a:ext cx="2064" cy="288"/>
            </a:xfrm>
            <a:prstGeom prst="rect">
              <a:avLst/>
            </a:prstGeom>
            <a:noFill/>
            <a:ln w="9525">
              <a:noFill/>
            </a:ln>
          </p:spPr>
          <p:txBody>
            <a:bodyPr>
              <a:spAutoFit/>
            </a:bodyPr>
            <a:lstStyle/>
            <a:p>
              <a:pPr algn="just">
                <a:spcBef>
                  <a:spcPct val="50000"/>
                </a:spcBef>
              </a:pPr>
              <a:r>
                <a:rPr lang="en-US" altLang="zh-CN" sz="2400" dirty="0">
                  <a:latin typeface="宋体" panose="02010600030101010101" pitchFamily="2" charset="-122"/>
                  <a:cs typeface="Times New Roman" panose="02020603050405020304" pitchFamily="18" charset="0"/>
                </a:rPr>
                <a:t> </a:t>
              </a:r>
              <a:r>
                <a:rPr lang="en-US" altLang="zh-CN" sz="2400" b="1" u="sng">
                  <a:solidFill>
                    <a:srgbClr val="FF3300"/>
                  </a:solidFill>
                  <a:latin typeface="宋体" panose="02010600030101010101" pitchFamily="2" charset="-122"/>
                  <a:cs typeface="Times New Roman" panose="02020603050405020304" pitchFamily="18" charset="0"/>
                </a:rPr>
                <a:t>101</a:t>
              </a:r>
              <a:r>
                <a:rPr lang="en-US" altLang="zh-CN" sz="2400" b="1">
                  <a:solidFill>
                    <a:srgbClr val="FF3300"/>
                  </a:solidFill>
                  <a:latin typeface="宋体" panose="02010600030101010101" pitchFamily="2" charset="-122"/>
                  <a:cs typeface="Times New Roman" panose="02020603050405020304" pitchFamily="18" charset="0"/>
                </a:rPr>
                <a:t> </a:t>
              </a:r>
              <a:r>
                <a:rPr lang="en-US" altLang="zh-CN" sz="2400" b="1" u="sng">
                  <a:solidFill>
                    <a:srgbClr val="FF3300"/>
                  </a:solidFill>
                  <a:latin typeface="宋体" panose="02010600030101010101" pitchFamily="2" charset="-122"/>
                  <a:cs typeface="Times New Roman" panose="02020603050405020304" pitchFamily="18" charset="0"/>
                </a:rPr>
                <a:t>110</a:t>
              </a:r>
              <a:r>
                <a:rPr lang="en-US" altLang="zh-CN" sz="2400" b="1">
                  <a:solidFill>
                    <a:srgbClr val="FF3300"/>
                  </a:solidFill>
                  <a:latin typeface="宋体" panose="02010600030101010101" pitchFamily="2" charset="-122"/>
                  <a:cs typeface="Times New Roman" panose="02020603050405020304" pitchFamily="18" charset="0"/>
                </a:rPr>
                <a:t> .</a:t>
              </a:r>
              <a:r>
                <a:rPr lang="en-US" altLang="zh-CN" sz="2400" b="1" u="sng">
                  <a:solidFill>
                    <a:srgbClr val="FF3300"/>
                  </a:solidFill>
                  <a:latin typeface="宋体" panose="02010600030101010101" pitchFamily="2" charset="-122"/>
                  <a:cs typeface="Times New Roman" panose="02020603050405020304" pitchFamily="18" charset="0"/>
                </a:rPr>
                <a:t>111</a:t>
              </a:r>
              <a:r>
                <a:rPr lang="en-US" altLang="zh-CN" sz="2400" b="1">
                  <a:latin typeface="宋体" panose="02010600030101010101" pitchFamily="2" charset="-122"/>
                  <a:cs typeface="Times New Roman" panose="02020603050405020304" pitchFamily="18" charset="0"/>
                </a:rPr>
                <a:t> </a:t>
              </a:r>
              <a:endParaRPr lang="en-US" altLang="zh-CN" b="1">
                <a:latin typeface="Arial" panose="020B0604020202020204" pitchFamily="34" charset="0"/>
              </a:endParaRPr>
            </a:p>
          </p:txBody>
        </p:sp>
      </p:grpSp>
      <p:sp>
        <p:nvSpPr>
          <p:cNvPr id="328717" name="文本框 328716"/>
          <p:cNvSpPr txBox="1"/>
          <p:nvPr/>
        </p:nvSpPr>
        <p:spPr>
          <a:xfrm>
            <a:off x="615950" y="5110163"/>
            <a:ext cx="8077200" cy="457200"/>
          </a:xfrm>
          <a:prstGeom prst="rect">
            <a:avLst/>
          </a:prstGeom>
          <a:noFill/>
          <a:ln w="9525">
            <a:noFill/>
          </a:ln>
        </p:spPr>
        <p:txBody>
          <a:bodyPr>
            <a:spAutoFit/>
          </a:bodyPr>
          <a:lstStyle/>
          <a:p>
            <a:pPr algn="just">
              <a:spcBef>
                <a:spcPct val="50000"/>
              </a:spcBef>
            </a:pPr>
            <a:r>
              <a:rPr lang="en-US" altLang="zh-CN" sz="2400" dirty="0">
                <a:latin typeface="宋体" panose="02010600030101010101" pitchFamily="2" charset="-122"/>
                <a:cs typeface="Times New Roman" panose="02020603050405020304" pitchFamily="18" charset="0"/>
              </a:rPr>
              <a:t>    </a:t>
            </a:r>
            <a:r>
              <a:rPr lang="zh-CN" altLang="en-US" sz="2400" b="1" dirty="0">
                <a:solidFill>
                  <a:srgbClr val="008000"/>
                </a:solidFill>
                <a:latin typeface="宋体" panose="02010600030101010101" pitchFamily="2" charset="-122"/>
                <a:cs typeface="Times New Roman" panose="02020603050405020304" pitchFamily="18" charset="0"/>
              </a:rPr>
              <a:t>即</a:t>
            </a:r>
            <a:r>
              <a:rPr lang="zh-CN" altLang="en-US" sz="2400" b="1" dirty="0">
                <a:solidFill>
                  <a:srgbClr val="008000"/>
                </a:solidFill>
                <a:latin typeface="宋体" panose="02010600030101010101" pitchFamily="2" charset="-122"/>
              </a:rPr>
              <a:t>：</a:t>
            </a:r>
            <a:r>
              <a:rPr lang="zh-CN" altLang="en-US" sz="2400" b="1" dirty="0">
                <a:solidFill>
                  <a:srgbClr val="FF6600"/>
                </a:solidFill>
                <a:latin typeface="宋体" panose="02010600030101010101" pitchFamily="2" charset="-122"/>
                <a:cs typeface="Times New Roman" panose="02020603050405020304" pitchFamily="18" charset="0"/>
              </a:rPr>
              <a:t>  </a:t>
            </a:r>
            <a:r>
              <a:rPr lang="en-US" altLang="zh-CN" sz="2400" b="1">
                <a:solidFill>
                  <a:srgbClr val="FA2B08"/>
                </a:solidFill>
                <a:latin typeface="宋体" panose="02010600030101010101" pitchFamily="2" charset="-122"/>
                <a:cs typeface="Times New Roman" panose="02020603050405020304" pitchFamily="18" charset="0"/>
              </a:rPr>
              <a:t>(56.7)</a:t>
            </a:r>
            <a:r>
              <a:rPr lang="en-US" altLang="zh-CN" sz="2400" b="1" baseline="-30000">
                <a:solidFill>
                  <a:srgbClr val="FA2B08"/>
                </a:solidFill>
                <a:latin typeface="宋体" panose="02010600030101010101" pitchFamily="2" charset="-122"/>
                <a:cs typeface="Times New Roman" panose="02020603050405020304" pitchFamily="18" charset="0"/>
              </a:rPr>
              <a:t>8 </a:t>
            </a:r>
            <a:r>
              <a:rPr lang="en-US" altLang="zh-CN" sz="2400" b="1">
                <a:solidFill>
                  <a:srgbClr val="FA2B08"/>
                </a:solidFill>
                <a:latin typeface="宋体" panose="02010600030101010101" pitchFamily="2" charset="-122"/>
                <a:cs typeface="Times New Roman" panose="02020603050405020304" pitchFamily="18" charset="0"/>
              </a:rPr>
              <a:t>= (101110.111)</a:t>
            </a:r>
            <a:r>
              <a:rPr lang="en-US" altLang="zh-CN" sz="2400" b="1" baseline="-30000">
                <a:solidFill>
                  <a:srgbClr val="FA2B08"/>
                </a:solidFill>
                <a:latin typeface="宋体" panose="02010600030101010101" pitchFamily="2" charset="-122"/>
                <a:cs typeface="Times New Roman" panose="02020603050405020304" pitchFamily="18" charset="0"/>
              </a:rPr>
              <a:t>2</a:t>
            </a:r>
            <a:r>
              <a:rPr lang="en-US" altLang="zh-CN" sz="2400" b="1">
                <a:solidFill>
                  <a:srgbClr val="FA2B08"/>
                </a:solidFill>
                <a:latin typeface="宋体" panose="02010600030101010101" pitchFamily="2" charset="-122"/>
                <a:cs typeface="Times New Roman" panose="02020603050405020304" pitchFamily="18" charset="0"/>
              </a:rPr>
              <a:t> </a:t>
            </a:r>
            <a:endParaRPr lang="en-US" altLang="zh-CN">
              <a:latin typeface="Arial" panose="020B0604020202020204" pitchFamily="34" charset="0"/>
            </a:endParaRPr>
          </a:p>
        </p:txBody>
      </p:sp>
      <p:sp>
        <p:nvSpPr>
          <p:cNvPr id="328718" name="文本框 328717"/>
          <p:cNvSpPr txBox="1"/>
          <p:nvPr/>
        </p:nvSpPr>
        <p:spPr>
          <a:xfrm>
            <a:off x="539750" y="2366963"/>
            <a:ext cx="8077200" cy="457200"/>
          </a:xfrm>
          <a:prstGeom prst="rect">
            <a:avLst/>
          </a:prstGeom>
          <a:noFill/>
          <a:ln w="9525">
            <a:noFill/>
          </a:ln>
        </p:spPr>
        <p:txBody>
          <a:bodyPr>
            <a:spAutoFit/>
          </a:bodyPr>
          <a:lstStyle/>
          <a:p>
            <a:pPr algn="just">
              <a:spcBef>
                <a:spcPct val="50000"/>
              </a:spcBef>
            </a:pPr>
            <a:r>
              <a:rPr lang="en-US" altLang="zh-CN" sz="2400" dirty="0">
                <a:solidFill>
                  <a:srgbClr val="008000"/>
                </a:solidFill>
                <a:latin typeface="宋体" panose="02010600030101010101" pitchFamily="2" charset="-122"/>
                <a:cs typeface="Times New Roman" panose="02020603050405020304" pitchFamily="18" charset="0"/>
              </a:rPr>
              <a:t>    </a:t>
            </a:r>
            <a:r>
              <a:rPr lang="zh-CN" altLang="en-US" sz="2400" b="1" dirty="0">
                <a:solidFill>
                  <a:srgbClr val="008000"/>
                </a:solidFill>
                <a:latin typeface="宋体" panose="02010600030101010101" pitchFamily="2" charset="-122"/>
                <a:cs typeface="Times New Roman" panose="02020603050405020304" pitchFamily="18" charset="0"/>
              </a:rPr>
              <a:t>例如：</a:t>
            </a:r>
            <a:r>
              <a:rPr lang="zh-CN" altLang="en-US" sz="2400" b="1" dirty="0">
                <a:solidFill>
                  <a:srgbClr val="008000"/>
                </a:solidFill>
                <a:latin typeface="宋体" panose="02010600030101010101" pitchFamily="2" charset="-122"/>
              </a:rPr>
              <a:t>（</a:t>
            </a:r>
            <a:r>
              <a:rPr lang="en-US" altLang="zh-CN" sz="2400" b="1">
                <a:solidFill>
                  <a:srgbClr val="008000"/>
                </a:solidFill>
                <a:latin typeface="宋体" panose="02010600030101010101" pitchFamily="2" charset="-122"/>
                <a:cs typeface="Times New Roman" panose="02020603050405020304" pitchFamily="18" charset="0"/>
              </a:rPr>
              <a:t>56.7</a:t>
            </a:r>
            <a:r>
              <a:rPr lang="zh-CN" altLang="en-US" sz="2400" b="1" dirty="0">
                <a:solidFill>
                  <a:srgbClr val="008000"/>
                </a:solidFill>
                <a:latin typeface="宋体" panose="02010600030101010101" pitchFamily="2" charset="-122"/>
              </a:rPr>
              <a:t>）</a:t>
            </a:r>
            <a:r>
              <a:rPr lang="en-US" altLang="zh-CN" sz="2400" b="1" baseline="-25000">
                <a:solidFill>
                  <a:srgbClr val="008000"/>
                </a:solidFill>
                <a:latin typeface="宋体" panose="02010600030101010101" pitchFamily="2" charset="-122"/>
              </a:rPr>
              <a:t>8</a:t>
            </a:r>
            <a:r>
              <a:rPr lang="en-US" altLang="zh-CN" sz="2400" b="1" dirty="0">
                <a:solidFill>
                  <a:srgbClr val="008000"/>
                </a:solidFill>
                <a:latin typeface="宋体" panose="02010600030101010101" pitchFamily="2" charset="-122"/>
              </a:rPr>
              <a:t> = </a:t>
            </a:r>
            <a:r>
              <a:rPr lang="zh-CN" altLang="en-US" sz="2400" b="1" dirty="0">
                <a:solidFill>
                  <a:srgbClr val="008000"/>
                </a:solidFill>
                <a:latin typeface="宋体" panose="02010600030101010101" pitchFamily="2" charset="-122"/>
              </a:rPr>
              <a:t>（？）</a:t>
            </a:r>
            <a:r>
              <a:rPr lang="en-US" altLang="zh-CN" sz="2400" b="1" baseline="-25000">
                <a:solidFill>
                  <a:srgbClr val="008000"/>
                </a:solidFill>
                <a:latin typeface="宋体" panose="02010600030101010101" pitchFamily="2" charset="-122"/>
              </a:rPr>
              <a:t>2</a:t>
            </a:r>
            <a:r>
              <a:rPr lang="en-US" altLang="zh-CN" sz="2400" b="1">
                <a:solidFill>
                  <a:srgbClr val="008000"/>
                </a:solidFill>
                <a:latin typeface="宋体" panose="02010600030101010101" pitchFamily="2" charset="-122"/>
                <a:cs typeface="Times New Roman" panose="02020603050405020304" pitchFamily="18" charset="0"/>
              </a:rPr>
              <a:t> </a:t>
            </a:r>
            <a:endParaRPr lang="en-US" altLang="zh-CN">
              <a:solidFill>
                <a:srgbClr val="008000"/>
              </a:solidFill>
              <a:latin typeface="Arial" panose="020B0604020202020204" pitchFamily="34" charset="0"/>
            </a:endParaRPr>
          </a:p>
        </p:txBody>
      </p:sp>
      <p:sp>
        <p:nvSpPr>
          <p:cNvPr id="328719" name="文本框 328718"/>
          <p:cNvSpPr txBox="1"/>
          <p:nvPr/>
        </p:nvSpPr>
        <p:spPr>
          <a:xfrm>
            <a:off x="463550" y="1147763"/>
            <a:ext cx="8458200" cy="968375"/>
          </a:xfrm>
          <a:prstGeom prst="rect">
            <a:avLst/>
          </a:prstGeom>
          <a:noFill/>
          <a:ln w="9525">
            <a:noFill/>
          </a:ln>
        </p:spPr>
        <p:txBody>
          <a:bodyPr>
            <a:spAutoFit/>
          </a:bodyPr>
          <a:lstStyle/>
          <a:p>
            <a:pPr algn="just">
              <a:lnSpc>
                <a:spcPct val="120000"/>
              </a:lnSpc>
              <a:spcBef>
                <a:spcPct val="50000"/>
              </a:spcBef>
            </a:pPr>
            <a:r>
              <a:rPr lang="en-US" altLang="zh-CN" sz="2400" b="1" dirty="0">
                <a:solidFill>
                  <a:srgbClr val="0000FF"/>
                </a:solidFill>
                <a:latin typeface="宋体" panose="02010600030101010101" pitchFamily="2" charset="-122"/>
                <a:cs typeface="Times New Roman" panose="02020603050405020304" pitchFamily="18" charset="0"/>
              </a:rPr>
              <a:t>    </a:t>
            </a:r>
            <a:r>
              <a:rPr lang="zh-CN" altLang="en-US" sz="2400" b="1" dirty="0">
                <a:solidFill>
                  <a:srgbClr val="0000FF"/>
                </a:solidFill>
                <a:latin typeface="宋体" panose="02010600030101010101" pitchFamily="2" charset="-122"/>
                <a:cs typeface="Times New Roman" panose="02020603050405020304" pitchFamily="18" charset="0"/>
              </a:rPr>
              <a:t>八进制数转换成二进制数时，只需将每位八进制数用</a:t>
            </a:r>
            <a:r>
              <a:rPr lang="en-US" altLang="zh-CN" sz="2400" b="1" dirty="0">
                <a:solidFill>
                  <a:srgbClr val="0000FF"/>
                </a:solidFill>
                <a:latin typeface="宋体" panose="02010600030101010101" pitchFamily="2" charset="-122"/>
                <a:cs typeface="Times New Roman" panose="02020603050405020304" pitchFamily="18" charset="0"/>
              </a:rPr>
              <a:t>3</a:t>
            </a:r>
            <a:r>
              <a:rPr lang="zh-CN" altLang="en-US" sz="2400" b="1" dirty="0">
                <a:solidFill>
                  <a:srgbClr val="0000FF"/>
                </a:solidFill>
                <a:latin typeface="宋体" panose="02010600030101010101" pitchFamily="2" charset="-122"/>
                <a:cs typeface="Times New Roman" panose="02020603050405020304" pitchFamily="18" charset="0"/>
              </a:rPr>
              <a:t>位二进制数表示</a:t>
            </a:r>
            <a:r>
              <a:rPr lang="en-US" altLang="zh-CN" sz="2400" b="1">
                <a:solidFill>
                  <a:srgbClr val="0000FF"/>
                </a:solidFill>
                <a:latin typeface="宋体" panose="02010600030101010101" pitchFamily="2" charset="-122"/>
                <a:cs typeface="Times New Roman" panose="02020603050405020304" pitchFamily="18" charset="0"/>
              </a:rPr>
              <a:t>,</a:t>
            </a:r>
            <a:r>
              <a:rPr lang="zh-CN" altLang="en-US" sz="2400" b="1" dirty="0">
                <a:solidFill>
                  <a:srgbClr val="0000FF"/>
                </a:solidFill>
                <a:latin typeface="宋体" panose="02010600030101010101" pitchFamily="2" charset="-122"/>
              </a:rPr>
              <a:t>小数点位置保持不变</a:t>
            </a:r>
            <a:r>
              <a:rPr lang="zh-CN" altLang="en-US" sz="2400" b="1" dirty="0">
                <a:solidFill>
                  <a:srgbClr val="0000FF"/>
                </a:solidFill>
                <a:latin typeface="宋体" panose="02010600030101010101" pitchFamily="2" charset="-122"/>
                <a:cs typeface="Times New Roman" panose="02020603050405020304" pitchFamily="18" charset="0"/>
              </a:rPr>
              <a:t>。 </a:t>
            </a:r>
            <a:endParaRPr lang="zh-CN" altLang="en-US" b="1" dirty="0">
              <a:solidFill>
                <a:srgbClr val="0000FF"/>
              </a:solidFill>
              <a:latin typeface="Arial" panose="020B0604020202020204" pitchFamily="34" charset="0"/>
            </a:endParaRPr>
          </a:p>
        </p:txBody>
      </p:sp>
      <p:pic>
        <p:nvPicPr>
          <p:cNvPr id="328720" name="图片 328719" descr="arrow34">
            <a:hlinkClick r:id="" action="ppaction://hlinkshowjump?jump=previousslide"/>
          </p:cNvPr>
          <p:cNvPicPr>
            <a:picLocks noChangeAspect="1"/>
          </p:cNvPicPr>
          <p:nvPr/>
        </p:nvPicPr>
        <p:blipFill>
          <a:blip r:embed="rId4"/>
          <a:stretch>
            <a:fillRect/>
          </a:stretch>
        </p:blipFill>
        <p:spPr>
          <a:xfrm>
            <a:off x="7569200" y="6310313"/>
            <a:ext cx="514350" cy="354012"/>
          </a:xfrm>
          <a:prstGeom prst="rect">
            <a:avLst/>
          </a:prstGeom>
          <a:noFill/>
          <a:ln w="9525">
            <a:noFill/>
          </a:ln>
        </p:spPr>
      </p:pic>
      <p:pic>
        <p:nvPicPr>
          <p:cNvPr id="328721" name="图片 328720" descr="arrow35">
            <a:hlinkClick r:id="" action="ppaction://hlinkshowjump?jump=nextslide"/>
          </p:cNvPr>
          <p:cNvPicPr>
            <a:picLocks noChangeAspect="1"/>
          </p:cNvPicPr>
          <p:nvPr/>
        </p:nvPicPr>
        <p:blipFill>
          <a:blip r:embed="rId5"/>
          <a:stretch>
            <a:fillRect/>
          </a:stretch>
        </p:blipFill>
        <p:spPr>
          <a:xfrm>
            <a:off x="8407400" y="6310313"/>
            <a:ext cx="514350" cy="3540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328719"/>
                                        </p:tgtEl>
                                        <p:attrNameLst>
                                          <p:attrName>style.visibility</p:attrName>
                                        </p:attrNameLst>
                                      </p:cBhvr>
                                      <p:to>
                                        <p:strVal val="visible"/>
                                      </p:to>
                                    </p:set>
                                    <p:animEffect transition="in" filter="box(in)">
                                      <p:cBhvr>
                                        <p:cTn id="7" dur="500"/>
                                        <p:tgtEl>
                                          <p:spTgt spid="328719"/>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28718"/>
                                        </p:tgtEl>
                                        <p:attrNameLst>
                                          <p:attrName>style.visibility</p:attrName>
                                        </p:attrNameLst>
                                      </p:cBhvr>
                                      <p:to>
                                        <p:strVal val="visible"/>
                                      </p:to>
                                    </p:set>
                                    <p:animEffect transition="in" filter="box(in)">
                                      <p:cBhvr>
                                        <p:cTn id="12" dur="500"/>
                                        <p:tgtEl>
                                          <p:spTgt spid="32871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28711"/>
                                        </p:tgtEl>
                                        <p:attrNameLst>
                                          <p:attrName>style.visibility</p:attrName>
                                        </p:attrNameLst>
                                      </p:cBhvr>
                                      <p:to>
                                        <p:strVal val="visible"/>
                                      </p:to>
                                    </p:set>
                                    <p:animEffect transition="in" filter="box(in)">
                                      <p:cBhvr>
                                        <p:cTn id="17" dur="500"/>
                                        <p:tgtEl>
                                          <p:spTgt spid="328711"/>
                                        </p:tgtEl>
                                      </p:cBhvr>
                                    </p:animEffect>
                                  </p:childTnLst>
                                  <p:subTnLst>
                                    <p:audio>
                                      <p:cMediaNode>
                                        <p:cTn display="0" masterRel="sameClick">
                                          <p:stCondLst>
                                            <p:cond evt="begin" delay="0">
                                              <p:tn val="15"/>
                                            </p:cond>
                                          </p:stCondLst>
                                          <p:endCondLst>
                                            <p:cond evt="onStopAudio" delay="0">
                                              <p:tgtEl>
                                                <p:sldTgt/>
                                              </p:tgtEl>
                                            </p:cond>
                                          </p:endCondLst>
                                        </p:cTn>
                                        <p:tgtEl>
                                          <p:sndTgt r:embed="rId3" name="chimes.wav"/>
                                        </p:tgtEl>
                                      </p:cMediaNode>
                                    </p:audio>
                                  </p:subTnLst>
                                </p:cTn>
                              </p:par>
                            </p:childTnLst>
                          </p:cTn>
                        </p:par>
                        <p:par>
                          <p:cTn id="18" fill="hold">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328717"/>
                                        </p:tgtEl>
                                        <p:attrNameLst>
                                          <p:attrName>style.visibility</p:attrName>
                                        </p:attrNameLst>
                                      </p:cBhvr>
                                      <p:to>
                                        <p:strVal val="visible"/>
                                      </p:to>
                                    </p:set>
                                    <p:anim calcmode="lin" valueType="num">
                                      <p:cBhvr additive="base">
                                        <p:cTn id="21" dur="500" fill="hold"/>
                                        <p:tgtEl>
                                          <p:spTgt spid="328717"/>
                                        </p:tgtEl>
                                        <p:attrNameLst>
                                          <p:attrName>ppt_x</p:attrName>
                                        </p:attrNameLst>
                                      </p:cBhvr>
                                      <p:tavLst>
                                        <p:tav tm="0">
                                          <p:val>
                                            <p:strVal val="#ppt_x"/>
                                          </p:val>
                                        </p:tav>
                                        <p:tav tm="100000">
                                          <p:val>
                                            <p:strVal val="#ppt_x"/>
                                          </p:val>
                                        </p:tav>
                                      </p:tavLst>
                                    </p:anim>
                                    <p:anim calcmode="lin" valueType="num">
                                      <p:cBhvr additive="base">
                                        <p:cTn id="22" dur="500" fill="hold"/>
                                        <p:tgtEl>
                                          <p:spTgt spid="3287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17" grpId="0"/>
      <p:bldP spid="328718" grpId="0"/>
      <p:bldP spid="3287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3" name="矩形 329732"/>
          <p:cNvSpPr/>
          <p:nvPr/>
        </p:nvSpPr>
        <p:spPr>
          <a:xfrm>
            <a:off x="6559550" y="6253163"/>
            <a:ext cx="1905000" cy="457200"/>
          </a:xfrm>
          <a:prstGeom prst="rect">
            <a:avLst/>
          </a:prstGeom>
          <a:noFill/>
          <a:ln w="9525">
            <a:noFill/>
          </a:ln>
        </p:spPr>
        <p:txBody>
          <a:bodyPr lIns="92075" tIns="46037" rIns="92075" bIns="46037" anchor="ctr"/>
          <a:lstStyle/>
          <a:p>
            <a:pPr algn="r"/>
            <a:fld id="{9A0DB2DC-4C9A-4742-B13C-FB6460FD3503}" type="slidenum">
              <a:rPr lang="zh-CN" altLang="en-US" sz="1400" dirty="0">
                <a:latin typeface="Times New Roman" panose="02020603050405020304" pitchFamily="18" charset="0"/>
              </a:rPr>
              <a:t>31</a:t>
            </a:fld>
            <a:r>
              <a:rPr lang="en-US" altLang="zh-CN" sz="1400" dirty="0">
                <a:latin typeface="Times New Roman" panose="02020603050405020304" pitchFamily="18" charset="0"/>
              </a:rPr>
              <a:t> </a:t>
            </a:r>
          </a:p>
        </p:txBody>
      </p:sp>
      <p:sp>
        <p:nvSpPr>
          <p:cNvPr id="329735" name="文本框 329734"/>
          <p:cNvSpPr txBox="1"/>
          <p:nvPr/>
        </p:nvSpPr>
        <p:spPr>
          <a:xfrm>
            <a:off x="539750" y="1408113"/>
            <a:ext cx="8077200" cy="1371600"/>
          </a:xfrm>
          <a:prstGeom prst="rect">
            <a:avLst/>
          </a:prstGeom>
          <a:noFill/>
          <a:ln w="9525">
            <a:noFill/>
          </a:ln>
        </p:spPr>
        <p:txBody>
          <a:bodyPr>
            <a:spAutoFit/>
          </a:bodyPr>
          <a:lstStyle/>
          <a:p>
            <a:pPr algn="just">
              <a:lnSpc>
                <a:spcPct val="120000"/>
              </a:lnSpc>
            </a:pPr>
            <a:r>
              <a:rPr lang="zh-CN" altLang="en-US" sz="2400" b="1" dirty="0">
                <a:solidFill>
                  <a:srgbClr val="0000FF"/>
                </a:solidFill>
                <a:latin typeface="宋体" panose="02010600030101010101" pitchFamily="2" charset="-122"/>
                <a:cs typeface="Times New Roman" panose="02020603050405020304" pitchFamily="18" charset="0"/>
              </a:rPr>
              <a:t>　　</a:t>
            </a:r>
            <a:r>
              <a:rPr lang="zh-CN" altLang="en-US" sz="2300" b="1" dirty="0">
                <a:solidFill>
                  <a:srgbClr val="0000FF"/>
                </a:solidFill>
                <a:latin typeface="宋体" panose="02010600030101010101" pitchFamily="2" charset="-122"/>
                <a:cs typeface="Times New Roman" panose="02020603050405020304" pitchFamily="18" charset="0"/>
              </a:rPr>
              <a:t>二进制数与十六进制数之间的转换同样可以按位进行，只不过是</a:t>
            </a:r>
            <a:r>
              <a:rPr lang="en-US" altLang="zh-CN" sz="2300" b="1" dirty="0">
                <a:solidFill>
                  <a:srgbClr val="0000FF"/>
                </a:solidFill>
                <a:latin typeface="宋体" panose="02010600030101010101" pitchFamily="2" charset="-122"/>
                <a:cs typeface="Times New Roman" panose="02020603050405020304" pitchFamily="18" charset="0"/>
              </a:rPr>
              <a:t>4</a:t>
            </a:r>
            <a:r>
              <a:rPr lang="zh-CN" altLang="en-US" sz="2300" b="1" dirty="0">
                <a:solidFill>
                  <a:srgbClr val="0000FF"/>
                </a:solidFill>
                <a:latin typeface="宋体" panose="02010600030101010101" pitchFamily="2" charset="-122"/>
                <a:cs typeface="Times New Roman" panose="02020603050405020304" pitchFamily="18" charset="0"/>
              </a:rPr>
              <a:t>位二进制数对应</a:t>
            </a:r>
            <a:r>
              <a:rPr lang="en-US" altLang="zh-CN" sz="2300" b="1" dirty="0">
                <a:solidFill>
                  <a:srgbClr val="0000FF"/>
                </a:solidFill>
                <a:latin typeface="宋体" panose="02010600030101010101" pitchFamily="2" charset="-122"/>
                <a:cs typeface="Times New Roman" panose="02020603050405020304" pitchFamily="18" charset="0"/>
              </a:rPr>
              <a:t>1</a:t>
            </a:r>
            <a:r>
              <a:rPr lang="zh-CN" altLang="en-US" sz="2300" b="1" dirty="0">
                <a:solidFill>
                  <a:srgbClr val="0000FF"/>
                </a:solidFill>
                <a:latin typeface="宋体" panose="02010600030101010101" pitchFamily="2" charset="-122"/>
                <a:cs typeface="Times New Roman" panose="02020603050405020304" pitchFamily="18" charset="0"/>
              </a:rPr>
              <a:t>位十六进制数，即</a:t>
            </a:r>
            <a:r>
              <a:rPr lang="en-US" altLang="zh-CN" sz="2300" b="1" dirty="0">
                <a:solidFill>
                  <a:srgbClr val="0000FF"/>
                </a:solidFill>
                <a:latin typeface="宋体" panose="02010600030101010101" pitchFamily="2" charset="-122"/>
                <a:cs typeface="Times New Roman" panose="02020603050405020304" pitchFamily="18" charset="0"/>
              </a:rPr>
              <a:t>4</a:t>
            </a:r>
            <a:r>
              <a:rPr lang="zh-CN" altLang="en-US" sz="2300" b="1" dirty="0">
                <a:solidFill>
                  <a:srgbClr val="0000FF"/>
                </a:solidFill>
                <a:latin typeface="宋体" panose="02010600030101010101" pitchFamily="2" charset="-122"/>
                <a:cs typeface="Times New Roman" panose="02020603050405020304" pitchFamily="18" charset="0"/>
              </a:rPr>
              <a:t>位二进制数的取值</a:t>
            </a:r>
            <a:r>
              <a:rPr lang="en-US" altLang="zh-CN" sz="2300" b="1" dirty="0">
                <a:solidFill>
                  <a:srgbClr val="0000FF"/>
                </a:solidFill>
                <a:latin typeface="宋体" panose="02010600030101010101" pitchFamily="2" charset="-122"/>
                <a:cs typeface="Times New Roman" panose="02020603050405020304" pitchFamily="18" charset="0"/>
              </a:rPr>
              <a:t>0000</a:t>
            </a:r>
            <a:r>
              <a:rPr lang="zh-CN" altLang="en-US" sz="2300" b="1" dirty="0">
                <a:solidFill>
                  <a:srgbClr val="0000FF"/>
                </a:solidFill>
                <a:latin typeface="宋体" panose="02010600030101010101" pitchFamily="2" charset="-122"/>
                <a:cs typeface="Times New Roman" panose="02020603050405020304" pitchFamily="18" charset="0"/>
              </a:rPr>
              <a:t>～</a:t>
            </a:r>
            <a:r>
              <a:rPr lang="en-US" altLang="zh-CN" sz="2300" b="1" dirty="0">
                <a:solidFill>
                  <a:srgbClr val="0000FF"/>
                </a:solidFill>
                <a:latin typeface="宋体" panose="02010600030101010101" pitchFamily="2" charset="-122"/>
                <a:cs typeface="Times New Roman" panose="02020603050405020304" pitchFamily="18" charset="0"/>
              </a:rPr>
              <a:t>1111</a:t>
            </a:r>
            <a:r>
              <a:rPr lang="zh-CN" altLang="en-US" sz="2300" b="1" dirty="0">
                <a:solidFill>
                  <a:srgbClr val="0000FF"/>
                </a:solidFill>
                <a:latin typeface="宋体" panose="02010600030101010101" pitchFamily="2" charset="-122"/>
                <a:cs typeface="Times New Roman" panose="02020603050405020304" pitchFamily="18" charset="0"/>
              </a:rPr>
              <a:t>分别对应十六进制字符</a:t>
            </a:r>
            <a:r>
              <a:rPr lang="en-US" altLang="zh-CN" sz="2300" b="1" dirty="0">
                <a:solidFill>
                  <a:srgbClr val="0000FF"/>
                </a:solidFill>
                <a:latin typeface="宋体" panose="02010600030101010101" pitchFamily="2" charset="-122"/>
                <a:cs typeface="Times New Roman" panose="02020603050405020304" pitchFamily="18" charset="0"/>
              </a:rPr>
              <a:t>0</a:t>
            </a:r>
            <a:r>
              <a:rPr lang="zh-CN" altLang="en-US" sz="2300" b="1" dirty="0">
                <a:solidFill>
                  <a:srgbClr val="0000FF"/>
                </a:solidFill>
                <a:latin typeface="宋体" panose="02010600030101010101" pitchFamily="2" charset="-122"/>
                <a:cs typeface="Times New Roman" panose="02020603050405020304" pitchFamily="18" charset="0"/>
              </a:rPr>
              <a:t>～</a:t>
            </a:r>
            <a:r>
              <a:rPr lang="en-US" altLang="zh-CN" sz="2300" b="1" dirty="0">
                <a:solidFill>
                  <a:srgbClr val="0000FF"/>
                </a:solidFill>
                <a:latin typeface="宋体" panose="02010600030101010101" pitchFamily="2" charset="-122"/>
                <a:cs typeface="Times New Roman" panose="02020603050405020304" pitchFamily="18" charset="0"/>
              </a:rPr>
              <a:t>F</a:t>
            </a:r>
            <a:r>
              <a:rPr lang="zh-CN" altLang="en-US" sz="2300" b="1" dirty="0">
                <a:solidFill>
                  <a:srgbClr val="0000FF"/>
                </a:solidFill>
                <a:latin typeface="宋体" panose="02010600030101010101" pitchFamily="2" charset="-122"/>
                <a:cs typeface="Times New Roman" panose="02020603050405020304" pitchFamily="18" charset="0"/>
              </a:rPr>
              <a:t>。 </a:t>
            </a:r>
            <a:endParaRPr lang="zh-CN" altLang="en-US" b="1" dirty="0">
              <a:solidFill>
                <a:srgbClr val="0000FF"/>
              </a:solidFill>
              <a:latin typeface="Arial" panose="020B0604020202020204" pitchFamily="34" charset="0"/>
            </a:endParaRPr>
          </a:p>
        </p:txBody>
      </p:sp>
      <p:sp>
        <p:nvSpPr>
          <p:cNvPr id="329736" name="文本框 329735"/>
          <p:cNvSpPr txBox="1"/>
          <p:nvPr/>
        </p:nvSpPr>
        <p:spPr>
          <a:xfrm>
            <a:off x="692150" y="884238"/>
            <a:ext cx="5715000" cy="457200"/>
          </a:xfrm>
          <a:prstGeom prst="rect">
            <a:avLst/>
          </a:prstGeom>
          <a:noFill/>
          <a:ln w="9525">
            <a:noFill/>
          </a:ln>
        </p:spPr>
        <p:txBody>
          <a:bodyPr>
            <a:spAutoFit/>
          </a:bodyPr>
          <a:lstStyle/>
          <a:p>
            <a:pPr algn="just">
              <a:spcBef>
                <a:spcPct val="50000"/>
              </a:spcBef>
            </a:pPr>
            <a:r>
              <a:rPr lang="en-US" altLang="zh-CN" sz="2400" b="1" dirty="0">
                <a:solidFill>
                  <a:srgbClr val="008000"/>
                </a:solidFill>
                <a:latin typeface="Times New Roman" panose="02020603050405020304" pitchFamily="18" charset="0"/>
              </a:rPr>
              <a:t>2</a:t>
            </a:r>
            <a:r>
              <a:rPr lang="zh-CN" altLang="en-US" sz="2400" b="1" dirty="0">
                <a:solidFill>
                  <a:srgbClr val="008000"/>
                </a:solidFill>
                <a:latin typeface="Times New Roman" panose="02020603050405020304" pitchFamily="18" charset="0"/>
              </a:rPr>
              <a:t>．二进制数与十六进制数之间的转换 </a:t>
            </a:r>
            <a:endParaRPr lang="zh-CN" altLang="en-US" dirty="0">
              <a:solidFill>
                <a:srgbClr val="008000"/>
              </a:solidFill>
              <a:latin typeface="Arial" panose="020B0604020202020204" pitchFamily="34" charset="0"/>
            </a:endParaRPr>
          </a:p>
        </p:txBody>
      </p:sp>
      <p:sp>
        <p:nvSpPr>
          <p:cNvPr id="329737" name="文本框 329736"/>
          <p:cNvSpPr txBox="1"/>
          <p:nvPr/>
        </p:nvSpPr>
        <p:spPr>
          <a:xfrm>
            <a:off x="615950" y="2824163"/>
            <a:ext cx="8001000" cy="1406525"/>
          </a:xfrm>
          <a:prstGeom prst="rect">
            <a:avLst/>
          </a:prstGeom>
          <a:noFill/>
          <a:ln w="9525">
            <a:noFill/>
          </a:ln>
        </p:spPr>
        <p:txBody>
          <a:bodyPr>
            <a:spAutoFit/>
          </a:bodyPr>
          <a:lstStyle/>
          <a:p>
            <a:pPr algn="just">
              <a:lnSpc>
                <a:spcPct val="120000"/>
              </a:lnSpc>
            </a:pPr>
            <a:r>
              <a:rPr lang="zh-CN" altLang="en-US" sz="2400" b="1" dirty="0">
                <a:solidFill>
                  <a:srgbClr val="A60000"/>
                </a:solidFill>
                <a:latin typeface="Times New Roman" panose="02020603050405020304" pitchFamily="18" charset="0"/>
              </a:rPr>
              <a:t>　　</a:t>
            </a:r>
            <a:r>
              <a:rPr lang="zh-CN" altLang="en-US" sz="2400" b="1" dirty="0">
                <a:solidFill>
                  <a:srgbClr val="FF3300"/>
                </a:solidFill>
                <a:latin typeface="Times New Roman" panose="02020603050405020304" pitchFamily="18" charset="0"/>
              </a:rPr>
              <a:t>二进制数转换成十六进制数：</a:t>
            </a:r>
            <a:r>
              <a:rPr lang="zh-CN" altLang="en-US" sz="2400" b="1" dirty="0">
                <a:solidFill>
                  <a:srgbClr val="0000FF"/>
                </a:solidFill>
                <a:latin typeface="Times New Roman" panose="02020603050405020304" pitchFamily="18" charset="0"/>
              </a:rPr>
              <a:t>以小数点为界，分别往高、往低每</a:t>
            </a:r>
            <a:r>
              <a:rPr lang="en-US" altLang="zh-CN" sz="2400" b="1" dirty="0">
                <a:solidFill>
                  <a:srgbClr val="0000FF"/>
                </a:solidFill>
                <a:latin typeface="Times New Roman" panose="02020603050405020304" pitchFamily="18" charset="0"/>
              </a:rPr>
              <a:t>4</a:t>
            </a:r>
            <a:r>
              <a:rPr lang="zh-CN" altLang="en-US" sz="2400" b="1" dirty="0">
                <a:solidFill>
                  <a:srgbClr val="0000FF"/>
                </a:solidFill>
                <a:latin typeface="Times New Roman" panose="02020603050405020304" pitchFamily="18" charset="0"/>
              </a:rPr>
              <a:t>位为一组，最后不足</a:t>
            </a:r>
            <a:r>
              <a:rPr lang="en-US" altLang="zh-CN" sz="2400" b="1" dirty="0">
                <a:solidFill>
                  <a:srgbClr val="0000FF"/>
                </a:solidFill>
                <a:latin typeface="Times New Roman" panose="02020603050405020304" pitchFamily="18" charset="0"/>
              </a:rPr>
              <a:t>4</a:t>
            </a:r>
            <a:r>
              <a:rPr lang="zh-CN" altLang="en-US" sz="2400" b="1" dirty="0">
                <a:solidFill>
                  <a:srgbClr val="0000FF"/>
                </a:solidFill>
                <a:latin typeface="Times New Roman" panose="02020603050405020304" pitchFamily="18" charset="0"/>
              </a:rPr>
              <a:t>位时用</a:t>
            </a:r>
            <a:r>
              <a:rPr lang="en-US" altLang="zh-CN" sz="2400" b="1" dirty="0">
                <a:solidFill>
                  <a:srgbClr val="0000FF"/>
                </a:solidFill>
                <a:latin typeface="Times New Roman" panose="02020603050405020304" pitchFamily="18" charset="0"/>
              </a:rPr>
              <a:t>0</a:t>
            </a:r>
            <a:r>
              <a:rPr lang="zh-CN" altLang="en-US" sz="2400" b="1" dirty="0">
                <a:solidFill>
                  <a:srgbClr val="0000FF"/>
                </a:solidFill>
                <a:latin typeface="Times New Roman" panose="02020603050405020304" pitchFamily="18" charset="0"/>
              </a:rPr>
              <a:t>补充，然后写出每组对应的十六进制字符即可。 </a:t>
            </a:r>
            <a:endParaRPr lang="zh-CN" altLang="en-US" b="1" dirty="0">
              <a:solidFill>
                <a:srgbClr val="0000FF"/>
              </a:solidFill>
              <a:latin typeface="Arial" panose="020B0604020202020204" pitchFamily="34" charset="0"/>
            </a:endParaRPr>
          </a:p>
        </p:txBody>
      </p:sp>
      <p:pic>
        <p:nvPicPr>
          <p:cNvPr id="329738" name="图片 329737" descr="arrow34">
            <a:hlinkClick r:id="" action="ppaction://hlinkshowjump?jump=previousslide"/>
          </p:cNvPr>
          <p:cNvPicPr>
            <a:picLocks noChangeAspect="1"/>
          </p:cNvPicPr>
          <p:nvPr/>
        </p:nvPicPr>
        <p:blipFill>
          <a:blip r:embed="rId4"/>
          <a:stretch>
            <a:fillRect/>
          </a:stretch>
        </p:blipFill>
        <p:spPr>
          <a:xfrm>
            <a:off x="7569200" y="6310313"/>
            <a:ext cx="514350" cy="354012"/>
          </a:xfrm>
          <a:prstGeom prst="rect">
            <a:avLst/>
          </a:prstGeom>
          <a:noFill/>
          <a:ln w="9525">
            <a:noFill/>
          </a:ln>
        </p:spPr>
      </p:pic>
      <p:pic>
        <p:nvPicPr>
          <p:cNvPr id="329739" name="图片 329738" descr="arrow35">
            <a:hlinkClick r:id="" action="ppaction://hlinkshowjump?jump=nextslide"/>
          </p:cNvPr>
          <p:cNvPicPr>
            <a:picLocks noChangeAspect="1"/>
          </p:cNvPicPr>
          <p:nvPr/>
        </p:nvPicPr>
        <p:blipFill>
          <a:blip r:embed="rId5"/>
          <a:stretch>
            <a:fillRect/>
          </a:stretch>
        </p:blipFill>
        <p:spPr>
          <a:xfrm>
            <a:off x="8407400" y="6310313"/>
            <a:ext cx="514350" cy="354012"/>
          </a:xfrm>
          <a:prstGeom prst="rect">
            <a:avLst/>
          </a:prstGeom>
          <a:noFill/>
          <a:ln w="9525">
            <a:noFill/>
          </a:ln>
        </p:spPr>
      </p:pic>
      <p:sp>
        <p:nvSpPr>
          <p:cNvPr id="329740" name="文本框 329739"/>
          <p:cNvSpPr txBox="1"/>
          <p:nvPr/>
        </p:nvSpPr>
        <p:spPr>
          <a:xfrm>
            <a:off x="463550" y="4195763"/>
            <a:ext cx="6172200" cy="457200"/>
          </a:xfrm>
          <a:prstGeom prst="rect">
            <a:avLst/>
          </a:prstGeom>
          <a:noFill/>
          <a:ln w="9525">
            <a:noFill/>
          </a:ln>
        </p:spPr>
        <p:txBody>
          <a:bodyPr>
            <a:spAutoFit/>
          </a:bodyPr>
          <a:lstStyle/>
          <a:p>
            <a:pPr algn="just">
              <a:spcBef>
                <a:spcPct val="50000"/>
              </a:spcBef>
            </a:pPr>
            <a:r>
              <a:rPr lang="en-US" altLang="zh-CN" sz="2400" dirty="0">
                <a:latin typeface="宋体" panose="02010600030101010101" pitchFamily="2" charset="-122"/>
                <a:cs typeface="Times New Roman" panose="02020603050405020304" pitchFamily="18" charset="0"/>
              </a:rPr>
              <a:t>    </a:t>
            </a:r>
            <a:r>
              <a:rPr lang="zh-CN" altLang="en-US" sz="2400" b="1" dirty="0">
                <a:solidFill>
                  <a:srgbClr val="008000"/>
                </a:solidFill>
                <a:latin typeface="宋体" panose="02010600030101010101" pitchFamily="2" charset="-122"/>
                <a:cs typeface="Times New Roman" panose="02020603050405020304" pitchFamily="18" charset="0"/>
              </a:rPr>
              <a:t>例如：</a:t>
            </a:r>
            <a:r>
              <a:rPr lang="zh-CN" altLang="en-US" sz="2400" b="1" dirty="0">
                <a:solidFill>
                  <a:srgbClr val="008000"/>
                </a:solidFill>
                <a:latin typeface="宋体" panose="02010600030101010101" pitchFamily="2" charset="-122"/>
              </a:rPr>
              <a:t>（</a:t>
            </a:r>
            <a:r>
              <a:rPr lang="en-US" altLang="zh-CN" sz="2400" b="1">
                <a:solidFill>
                  <a:srgbClr val="008000"/>
                </a:solidFill>
                <a:latin typeface="宋体" panose="02010600030101010101" pitchFamily="2" charset="-122"/>
                <a:cs typeface="Times New Roman" panose="02020603050405020304" pitchFamily="18" charset="0"/>
              </a:rPr>
              <a:t>101110.011</a:t>
            </a:r>
            <a:r>
              <a:rPr lang="zh-CN" altLang="en-US" sz="2400" b="1" dirty="0">
                <a:solidFill>
                  <a:srgbClr val="008000"/>
                </a:solidFill>
                <a:latin typeface="宋体" panose="02010600030101010101" pitchFamily="2" charset="-122"/>
              </a:rPr>
              <a:t>）</a:t>
            </a:r>
            <a:r>
              <a:rPr lang="en-US" altLang="zh-CN" sz="2400" b="1" baseline="-25000">
                <a:solidFill>
                  <a:srgbClr val="008000"/>
                </a:solidFill>
                <a:latin typeface="宋体" panose="02010600030101010101" pitchFamily="2" charset="-122"/>
              </a:rPr>
              <a:t>2</a:t>
            </a:r>
            <a:r>
              <a:rPr lang="en-US" altLang="zh-CN" sz="2400" b="1" dirty="0">
                <a:solidFill>
                  <a:srgbClr val="008000"/>
                </a:solidFill>
                <a:latin typeface="宋体" panose="02010600030101010101" pitchFamily="2" charset="-122"/>
              </a:rPr>
              <a:t> = </a:t>
            </a:r>
            <a:r>
              <a:rPr lang="zh-CN" altLang="en-US" sz="2400" b="1" dirty="0">
                <a:solidFill>
                  <a:srgbClr val="008000"/>
                </a:solidFill>
                <a:latin typeface="宋体" panose="02010600030101010101" pitchFamily="2" charset="-122"/>
              </a:rPr>
              <a:t>（？）</a:t>
            </a:r>
            <a:r>
              <a:rPr lang="en-US" altLang="zh-CN" sz="2400" b="1" baseline="-25000">
                <a:solidFill>
                  <a:srgbClr val="008000"/>
                </a:solidFill>
                <a:latin typeface="宋体" panose="02010600030101010101" pitchFamily="2" charset="-122"/>
              </a:rPr>
              <a:t>16</a:t>
            </a:r>
            <a:endParaRPr lang="en-US" altLang="zh-CN">
              <a:solidFill>
                <a:srgbClr val="008000"/>
              </a:solidFill>
              <a:latin typeface="Arial" panose="020B0604020202020204" pitchFamily="34" charset="0"/>
            </a:endParaRPr>
          </a:p>
        </p:txBody>
      </p:sp>
      <p:sp>
        <p:nvSpPr>
          <p:cNvPr id="329741" name="文本框 329740"/>
          <p:cNvSpPr txBox="1"/>
          <p:nvPr/>
        </p:nvSpPr>
        <p:spPr>
          <a:xfrm>
            <a:off x="4211638" y="5013325"/>
            <a:ext cx="4114800" cy="1004888"/>
          </a:xfrm>
          <a:prstGeom prst="rect">
            <a:avLst/>
          </a:prstGeom>
          <a:noFill/>
          <a:ln w="9525">
            <a:noFill/>
          </a:ln>
        </p:spPr>
        <p:txBody>
          <a:bodyPr>
            <a:spAutoFit/>
          </a:bodyPr>
          <a:lstStyle/>
          <a:p>
            <a:pPr algn="just">
              <a:spcBef>
                <a:spcPct val="50000"/>
              </a:spcBef>
            </a:pPr>
            <a:r>
              <a:rPr lang="en-US" altLang="zh-CN" sz="2400" dirty="0">
                <a:latin typeface="宋体" panose="02010600030101010101" pitchFamily="2" charset="-122"/>
                <a:cs typeface="Times New Roman" panose="02020603050405020304" pitchFamily="18" charset="0"/>
              </a:rPr>
              <a:t> </a:t>
            </a:r>
            <a:r>
              <a:rPr lang="zh-CN" altLang="en-US" sz="2400" b="1" dirty="0">
                <a:solidFill>
                  <a:srgbClr val="008000"/>
                </a:solidFill>
                <a:latin typeface="宋体" panose="02010600030101010101" pitchFamily="2" charset="-122"/>
                <a:cs typeface="Times New Roman" panose="02020603050405020304" pitchFamily="18" charset="0"/>
              </a:rPr>
              <a:t>即</a:t>
            </a:r>
            <a:r>
              <a:rPr lang="en-US" altLang="zh-CN" sz="2400" b="1">
                <a:solidFill>
                  <a:srgbClr val="008000"/>
                </a:solidFill>
                <a:latin typeface="宋体" panose="02010600030101010101" pitchFamily="2" charset="-122"/>
                <a:cs typeface="Times New Roman" panose="02020603050405020304" pitchFamily="18" charset="0"/>
              </a:rPr>
              <a:t>:</a:t>
            </a:r>
            <a:r>
              <a:rPr lang="en-US" altLang="zh-CN" sz="2400" b="1">
                <a:solidFill>
                  <a:srgbClr val="FF6600"/>
                </a:solidFill>
                <a:latin typeface="宋体" panose="02010600030101010101" pitchFamily="2" charset="-122"/>
                <a:cs typeface="Times New Roman" panose="02020603050405020304" pitchFamily="18" charset="0"/>
              </a:rPr>
              <a:t> </a:t>
            </a:r>
            <a:endParaRPr lang="en-US" altLang="zh-CN" sz="2400">
              <a:latin typeface="Times New Roman" panose="02020603050405020304" pitchFamily="18" charset="0"/>
            </a:endParaRPr>
          </a:p>
          <a:p>
            <a:pPr algn="just">
              <a:spcBef>
                <a:spcPct val="50000"/>
              </a:spcBef>
            </a:pPr>
            <a:r>
              <a:rPr lang="en-US" altLang="zh-CN" sz="2400" b="1">
                <a:solidFill>
                  <a:srgbClr val="FF3300"/>
                </a:solidFill>
                <a:latin typeface="宋体" panose="02010600030101010101" pitchFamily="2" charset="-122"/>
                <a:cs typeface="Times New Roman" panose="02020603050405020304" pitchFamily="18" charset="0"/>
              </a:rPr>
              <a:t>(101110.011)</a:t>
            </a:r>
            <a:r>
              <a:rPr lang="en-US" altLang="zh-CN" sz="2400" b="1" baseline="-30000">
                <a:solidFill>
                  <a:srgbClr val="FF3300"/>
                </a:solidFill>
                <a:latin typeface="宋体" panose="02010600030101010101" pitchFamily="2" charset="-122"/>
                <a:cs typeface="Times New Roman" panose="02020603050405020304" pitchFamily="18" charset="0"/>
              </a:rPr>
              <a:t>2 </a:t>
            </a:r>
            <a:r>
              <a:rPr lang="en-US" altLang="zh-CN" sz="2400" b="1">
                <a:solidFill>
                  <a:srgbClr val="FF3300"/>
                </a:solidFill>
                <a:latin typeface="宋体" panose="02010600030101010101" pitchFamily="2" charset="-122"/>
                <a:cs typeface="Times New Roman" panose="02020603050405020304" pitchFamily="18" charset="0"/>
              </a:rPr>
              <a:t>= (2E.6)</a:t>
            </a:r>
            <a:r>
              <a:rPr lang="zh-CN" altLang="en-US" sz="2400" b="1" baseline="-30000" dirty="0">
                <a:solidFill>
                  <a:srgbClr val="FF3300"/>
                </a:solidFill>
                <a:latin typeface="宋体" panose="02010600030101010101" pitchFamily="2" charset="-122"/>
                <a:cs typeface="Times New Roman" panose="02020603050405020304" pitchFamily="18" charset="0"/>
              </a:rPr>
              <a:t>１６</a:t>
            </a:r>
            <a:r>
              <a:rPr lang="zh-CN" altLang="en-US" sz="2400" b="1" dirty="0">
                <a:solidFill>
                  <a:srgbClr val="A60000"/>
                </a:solidFill>
                <a:latin typeface="宋体" panose="02010600030101010101" pitchFamily="2" charset="-122"/>
                <a:cs typeface="Times New Roman" panose="02020603050405020304" pitchFamily="18" charset="0"/>
              </a:rPr>
              <a:t> </a:t>
            </a:r>
            <a:endParaRPr lang="zh-CN" altLang="en-US" dirty="0">
              <a:latin typeface="Arial" panose="020B0604020202020204" pitchFamily="34" charset="0"/>
            </a:endParaRPr>
          </a:p>
        </p:txBody>
      </p:sp>
      <p:grpSp>
        <p:nvGrpSpPr>
          <p:cNvPr id="329742" name="组合 329741"/>
          <p:cNvGrpSpPr/>
          <p:nvPr/>
        </p:nvGrpSpPr>
        <p:grpSpPr>
          <a:xfrm>
            <a:off x="1225550" y="4881563"/>
            <a:ext cx="3324225" cy="1281112"/>
            <a:chOff x="1842" y="1488"/>
            <a:chExt cx="2094" cy="807"/>
          </a:xfrm>
        </p:grpSpPr>
        <p:sp>
          <p:nvSpPr>
            <p:cNvPr id="329743" name="直接连接符 329742"/>
            <p:cNvSpPr/>
            <p:nvPr/>
          </p:nvSpPr>
          <p:spPr>
            <a:xfrm>
              <a:off x="2142" y="1758"/>
              <a:ext cx="0" cy="288"/>
            </a:xfrm>
            <a:prstGeom prst="line">
              <a:avLst/>
            </a:prstGeom>
            <a:ln w="9525" cap="flat" cmpd="sng">
              <a:solidFill>
                <a:srgbClr val="000000"/>
              </a:solidFill>
              <a:prstDash val="solid"/>
              <a:headEnd type="none" w="med" len="med"/>
              <a:tailEnd type="triangle" w="med" len="med"/>
            </a:ln>
          </p:spPr>
        </p:sp>
        <p:sp>
          <p:nvSpPr>
            <p:cNvPr id="329744" name="直接连接符 329743"/>
            <p:cNvSpPr/>
            <p:nvPr/>
          </p:nvSpPr>
          <p:spPr>
            <a:xfrm>
              <a:off x="2592" y="1758"/>
              <a:ext cx="0" cy="288"/>
            </a:xfrm>
            <a:prstGeom prst="line">
              <a:avLst/>
            </a:prstGeom>
            <a:ln w="9525" cap="flat" cmpd="sng">
              <a:solidFill>
                <a:srgbClr val="000000"/>
              </a:solidFill>
              <a:prstDash val="solid"/>
              <a:headEnd type="none" w="med" len="med"/>
              <a:tailEnd type="triangle" w="med" len="med"/>
            </a:ln>
          </p:spPr>
        </p:sp>
        <p:sp>
          <p:nvSpPr>
            <p:cNvPr id="329745" name="直接连接符 329744"/>
            <p:cNvSpPr/>
            <p:nvPr/>
          </p:nvSpPr>
          <p:spPr>
            <a:xfrm>
              <a:off x="3303" y="1758"/>
              <a:ext cx="0" cy="288"/>
            </a:xfrm>
            <a:prstGeom prst="line">
              <a:avLst/>
            </a:prstGeom>
            <a:ln w="9525" cap="flat" cmpd="sng">
              <a:solidFill>
                <a:srgbClr val="000000"/>
              </a:solidFill>
              <a:prstDash val="solid"/>
              <a:headEnd type="none" w="med" len="med"/>
              <a:tailEnd type="triangle" w="med" len="med"/>
            </a:ln>
          </p:spPr>
        </p:sp>
        <p:sp>
          <p:nvSpPr>
            <p:cNvPr id="329746" name="文本框 329745"/>
            <p:cNvSpPr txBox="1"/>
            <p:nvPr/>
          </p:nvSpPr>
          <p:spPr>
            <a:xfrm>
              <a:off x="1872" y="1488"/>
              <a:ext cx="2064" cy="288"/>
            </a:xfrm>
            <a:prstGeom prst="rect">
              <a:avLst/>
            </a:prstGeom>
            <a:noFill/>
            <a:ln w="9525">
              <a:noFill/>
            </a:ln>
          </p:spPr>
          <p:txBody>
            <a:bodyPr>
              <a:spAutoFit/>
            </a:bodyPr>
            <a:lstStyle/>
            <a:p>
              <a:pPr algn="just">
                <a:spcBef>
                  <a:spcPct val="50000"/>
                </a:spcBef>
              </a:pPr>
              <a:r>
                <a:rPr lang="en-US" altLang="zh-CN" sz="2400" b="1" u="sng">
                  <a:solidFill>
                    <a:srgbClr val="0000FF"/>
                  </a:solidFill>
                  <a:latin typeface="宋体" panose="02010600030101010101" pitchFamily="2" charset="-122"/>
                  <a:cs typeface="Times New Roman" panose="02020603050405020304" pitchFamily="18" charset="0"/>
                </a:rPr>
                <a:t>0010</a:t>
              </a:r>
              <a:r>
                <a:rPr lang="en-US" altLang="zh-CN" sz="2400" b="1">
                  <a:solidFill>
                    <a:srgbClr val="0000FF"/>
                  </a:solidFill>
                  <a:latin typeface="宋体" panose="02010600030101010101" pitchFamily="2" charset="-122"/>
                  <a:cs typeface="Times New Roman" panose="02020603050405020304" pitchFamily="18" charset="0"/>
                </a:rPr>
                <a:t> </a:t>
              </a:r>
              <a:r>
                <a:rPr lang="en-US" altLang="zh-CN" sz="2400" b="1" u="sng">
                  <a:solidFill>
                    <a:srgbClr val="0000FF"/>
                  </a:solidFill>
                  <a:latin typeface="宋体" panose="02010600030101010101" pitchFamily="2" charset="-122"/>
                  <a:cs typeface="Times New Roman" panose="02020603050405020304" pitchFamily="18" charset="0"/>
                </a:rPr>
                <a:t>1110</a:t>
              </a:r>
              <a:r>
                <a:rPr lang="en-US" altLang="zh-CN" sz="2400" b="1">
                  <a:solidFill>
                    <a:srgbClr val="0000FF"/>
                  </a:solidFill>
                  <a:latin typeface="宋体" panose="02010600030101010101" pitchFamily="2" charset="-122"/>
                  <a:cs typeface="Times New Roman" panose="02020603050405020304" pitchFamily="18" charset="0"/>
                </a:rPr>
                <a:t> . </a:t>
              </a:r>
              <a:r>
                <a:rPr lang="en-US" altLang="zh-CN" sz="2400" b="1" u="sng">
                  <a:solidFill>
                    <a:srgbClr val="0000FF"/>
                  </a:solidFill>
                  <a:latin typeface="宋体" panose="02010600030101010101" pitchFamily="2" charset="-122"/>
                  <a:cs typeface="Times New Roman" panose="02020603050405020304" pitchFamily="18" charset="0"/>
                </a:rPr>
                <a:t>0110</a:t>
              </a:r>
              <a:r>
                <a:rPr lang="en-US" altLang="zh-CN" sz="2400" u="sng">
                  <a:latin typeface="宋体" panose="02010600030101010101" pitchFamily="2" charset="-122"/>
                  <a:cs typeface="Times New Roman" panose="02020603050405020304" pitchFamily="18" charset="0"/>
                </a:rPr>
                <a:t> </a:t>
              </a:r>
              <a:endParaRPr lang="en-US" altLang="zh-CN">
                <a:latin typeface="Arial" panose="020B0604020202020204" pitchFamily="34" charset="0"/>
              </a:endParaRPr>
            </a:p>
          </p:txBody>
        </p:sp>
        <p:sp>
          <p:nvSpPr>
            <p:cNvPr id="329747" name="文本框 329746"/>
            <p:cNvSpPr txBox="1"/>
            <p:nvPr/>
          </p:nvSpPr>
          <p:spPr>
            <a:xfrm>
              <a:off x="1842" y="2007"/>
              <a:ext cx="2064" cy="288"/>
            </a:xfrm>
            <a:prstGeom prst="rect">
              <a:avLst/>
            </a:prstGeom>
            <a:noFill/>
            <a:ln w="9525">
              <a:noFill/>
            </a:ln>
          </p:spPr>
          <p:txBody>
            <a:bodyPr>
              <a:spAutoFit/>
            </a:bodyPr>
            <a:lstStyle/>
            <a:p>
              <a:pPr algn="just">
                <a:spcBef>
                  <a:spcPct val="50000"/>
                </a:spcBef>
              </a:pPr>
              <a:r>
                <a:rPr lang="en-US" altLang="zh-CN" sz="2400" dirty="0">
                  <a:latin typeface="宋体" panose="02010600030101010101" pitchFamily="2" charset="-122"/>
                  <a:cs typeface="Times New Roman" panose="02020603050405020304" pitchFamily="18" charset="0"/>
                </a:rPr>
                <a:t>  </a:t>
              </a:r>
              <a:r>
                <a:rPr lang="en-US" altLang="zh-CN" sz="2400" b="1">
                  <a:solidFill>
                    <a:srgbClr val="FF3300"/>
                  </a:solidFill>
                  <a:latin typeface="宋体" panose="02010600030101010101" pitchFamily="2" charset="-122"/>
                  <a:cs typeface="Times New Roman" panose="02020603050405020304" pitchFamily="18" charset="0"/>
                </a:rPr>
                <a:t>2    E  .   6 </a:t>
              </a:r>
              <a:endParaRPr lang="en-US" altLang="zh-CN" b="1">
                <a:solidFill>
                  <a:srgbClr val="FF3300"/>
                </a:solidFill>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29736"/>
                                        </p:tgtEl>
                                        <p:attrNameLst>
                                          <p:attrName>style.visibility</p:attrName>
                                        </p:attrNameLst>
                                      </p:cBhvr>
                                      <p:to>
                                        <p:strVal val="visible"/>
                                      </p:to>
                                    </p:set>
                                    <p:animEffect transition="in" filter="wipe(up)">
                                      <p:cBhvr>
                                        <p:cTn id="7" dur="500"/>
                                        <p:tgtEl>
                                          <p:spTgt spid="329736"/>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9735"/>
                                        </p:tgtEl>
                                        <p:attrNameLst>
                                          <p:attrName>style.visibility</p:attrName>
                                        </p:attrNameLst>
                                      </p:cBhvr>
                                      <p:to>
                                        <p:strVal val="visible"/>
                                      </p:to>
                                    </p:set>
                                    <p:animEffect transition="in" filter="wipe(up)">
                                      <p:cBhvr>
                                        <p:cTn id="12" dur="500"/>
                                        <p:tgtEl>
                                          <p:spTgt spid="3297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29737"/>
                                        </p:tgtEl>
                                        <p:attrNameLst>
                                          <p:attrName>style.visibility</p:attrName>
                                        </p:attrNameLst>
                                      </p:cBhvr>
                                      <p:to>
                                        <p:strVal val="visible"/>
                                      </p:to>
                                    </p:set>
                                    <p:animEffect transition="in" filter="wipe(up)">
                                      <p:cBhvr>
                                        <p:cTn id="17" dur="500"/>
                                        <p:tgtEl>
                                          <p:spTgt spid="32973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9740"/>
                                        </p:tgtEl>
                                        <p:attrNameLst>
                                          <p:attrName>style.visibility</p:attrName>
                                        </p:attrNameLst>
                                      </p:cBhvr>
                                      <p:to>
                                        <p:strVal val="visible"/>
                                      </p:to>
                                    </p:set>
                                    <p:animEffect transition="in" filter="wipe(left)">
                                      <p:cBhvr>
                                        <p:cTn id="22" dur="500"/>
                                        <p:tgtEl>
                                          <p:spTgt spid="32974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29742"/>
                                        </p:tgtEl>
                                        <p:attrNameLst>
                                          <p:attrName>style.visibility</p:attrName>
                                        </p:attrNameLst>
                                      </p:cBhvr>
                                      <p:to>
                                        <p:strVal val="visible"/>
                                      </p:to>
                                    </p:set>
                                    <p:animEffect transition="in" filter="dissolve">
                                      <p:cBhvr>
                                        <p:cTn id="27" dur="500"/>
                                        <p:tgtEl>
                                          <p:spTgt spid="329742"/>
                                        </p:tgtEl>
                                      </p:cBhvr>
                                    </p:animEffect>
                                  </p:childTnLst>
                                  <p:subTnLst>
                                    <p:audio>
                                      <p:cMediaNode>
                                        <p:cTn display="0" masterRel="sameClick">
                                          <p:stCondLst>
                                            <p:cond evt="begin" delay="0">
                                              <p:tn val="25"/>
                                            </p:cond>
                                          </p:stCondLst>
                                          <p:endCondLst>
                                            <p:cond evt="onStopAudio" delay="0">
                                              <p:tgtEl>
                                                <p:sldTgt/>
                                              </p:tgtEl>
                                            </p:cond>
                                          </p:endCondLst>
                                        </p:cTn>
                                        <p:tgtEl>
                                          <p:sndTgt r:embed="rId3" name="chimes.wav"/>
                                        </p:tgtEl>
                                      </p:cMediaNode>
                                    </p:audio>
                                  </p:subTnLst>
                                </p:cTn>
                              </p:par>
                            </p:childTnLst>
                          </p:cTn>
                        </p:par>
                        <p:par>
                          <p:cTn id="28" fill="hold">
                            <p:stCondLst>
                              <p:cond delay="500"/>
                            </p:stCondLst>
                            <p:childTnLst>
                              <p:par>
                                <p:cTn id="29" presetID="2" presetClass="entr" presetSubtype="4" fill="hold" grpId="0" nodeType="afterEffect">
                                  <p:stCondLst>
                                    <p:cond delay="0"/>
                                  </p:stCondLst>
                                  <p:childTnLst>
                                    <p:set>
                                      <p:cBhvr>
                                        <p:cTn id="30" dur="1" fill="hold">
                                          <p:stCondLst>
                                            <p:cond delay="0"/>
                                          </p:stCondLst>
                                        </p:cTn>
                                        <p:tgtEl>
                                          <p:spTgt spid="329741"/>
                                        </p:tgtEl>
                                        <p:attrNameLst>
                                          <p:attrName>style.visibility</p:attrName>
                                        </p:attrNameLst>
                                      </p:cBhvr>
                                      <p:to>
                                        <p:strVal val="visible"/>
                                      </p:to>
                                    </p:set>
                                    <p:anim calcmode="lin" valueType="num">
                                      <p:cBhvr additive="base">
                                        <p:cTn id="31" dur="500" fill="hold"/>
                                        <p:tgtEl>
                                          <p:spTgt spid="329741"/>
                                        </p:tgtEl>
                                        <p:attrNameLst>
                                          <p:attrName>ppt_x</p:attrName>
                                        </p:attrNameLst>
                                      </p:cBhvr>
                                      <p:tavLst>
                                        <p:tav tm="0">
                                          <p:val>
                                            <p:strVal val="#ppt_x"/>
                                          </p:val>
                                        </p:tav>
                                        <p:tav tm="100000">
                                          <p:val>
                                            <p:strVal val="#ppt_x"/>
                                          </p:val>
                                        </p:tav>
                                      </p:tavLst>
                                    </p:anim>
                                    <p:anim calcmode="lin" valueType="num">
                                      <p:cBhvr additive="base">
                                        <p:cTn id="32" dur="500" fill="hold"/>
                                        <p:tgtEl>
                                          <p:spTgt spid="3297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5" grpId="0"/>
      <p:bldP spid="329736" grpId="0"/>
      <p:bldP spid="329737" grpId="0"/>
      <p:bldP spid="329740" grpId="0"/>
      <p:bldP spid="32974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7" name="矩形 330756"/>
          <p:cNvSpPr/>
          <p:nvPr/>
        </p:nvSpPr>
        <p:spPr>
          <a:xfrm>
            <a:off x="6559550" y="6253163"/>
            <a:ext cx="1905000" cy="457200"/>
          </a:xfrm>
          <a:prstGeom prst="rect">
            <a:avLst/>
          </a:prstGeom>
          <a:noFill/>
          <a:ln w="9525">
            <a:noFill/>
          </a:ln>
        </p:spPr>
        <p:txBody>
          <a:bodyPr lIns="92075" tIns="46037" rIns="92075" bIns="46037" anchor="ctr"/>
          <a:lstStyle/>
          <a:p>
            <a:pPr algn="r"/>
            <a:fld id="{9A0DB2DC-4C9A-4742-B13C-FB6460FD3503}" type="slidenum">
              <a:rPr lang="zh-CN" altLang="en-US" sz="1400" dirty="0">
                <a:latin typeface="Times New Roman" panose="02020603050405020304" pitchFamily="18" charset="0"/>
              </a:rPr>
              <a:t>32</a:t>
            </a:fld>
            <a:r>
              <a:rPr lang="en-US" altLang="zh-CN" sz="1400" dirty="0">
                <a:latin typeface="Times New Roman" panose="02020603050405020304" pitchFamily="18" charset="0"/>
              </a:rPr>
              <a:t> </a:t>
            </a:r>
          </a:p>
        </p:txBody>
      </p:sp>
      <p:sp>
        <p:nvSpPr>
          <p:cNvPr id="330759" name="文本框 330758"/>
          <p:cNvSpPr txBox="1"/>
          <p:nvPr/>
        </p:nvSpPr>
        <p:spPr>
          <a:xfrm>
            <a:off x="692150" y="1147763"/>
            <a:ext cx="8077200" cy="968375"/>
          </a:xfrm>
          <a:prstGeom prst="rect">
            <a:avLst/>
          </a:prstGeom>
          <a:noFill/>
          <a:ln w="9525">
            <a:noFill/>
          </a:ln>
        </p:spPr>
        <p:txBody>
          <a:bodyPr>
            <a:spAutoFit/>
          </a:bodyPr>
          <a:lstStyle/>
          <a:p>
            <a:pPr algn="just">
              <a:lnSpc>
                <a:spcPct val="120000"/>
              </a:lnSpc>
              <a:spcBef>
                <a:spcPct val="50000"/>
              </a:spcBef>
            </a:pPr>
            <a:r>
              <a:rPr lang="zh-CN" altLang="en-US" sz="2400" b="1" dirty="0">
                <a:solidFill>
                  <a:srgbClr val="0000FF"/>
                </a:solidFill>
                <a:latin typeface="宋体" panose="02010600030101010101" pitchFamily="2" charset="-122"/>
                <a:cs typeface="Times New Roman" panose="02020603050405020304" pitchFamily="18" charset="0"/>
              </a:rPr>
              <a:t>　　十六进制数转换成二进制数时，只需将每位十六进制数用</a:t>
            </a:r>
            <a:r>
              <a:rPr lang="en-US" altLang="zh-CN" sz="2400" b="1" dirty="0">
                <a:solidFill>
                  <a:srgbClr val="0000FF"/>
                </a:solidFill>
                <a:latin typeface="宋体" panose="02010600030101010101" pitchFamily="2" charset="-122"/>
                <a:cs typeface="Times New Roman" panose="02020603050405020304" pitchFamily="18" charset="0"/>
              </a:rPr>
              <a:t>4</a:t>
            </a:r>
            <a:r>
              <a:rPr lang="zh-CN" altLang="en-US" sz="2400" b="1" dirty="0">
                <a:solidFill>
                  <a:srgbClr val="0000FF"/>
                </a:solidFill>
                <a:latin typeface="宋体" panose="02010600030101010101" pitchFamily="2" charset="-122"/>
                <a:cs typeface="Times New Roman" panose="02020603050405020304" pitchFamily="18" charset="0"/>
              </a:rPr>
              <a:t>位二进制数表示</a:t>
            </a:r>
            <a:r>
              <a:rPr lang="zh-CN" altLang="en-US" sz="2400" b="1" dirty="0">
                <a:solidFill>
                  <a:srgbClr val="0000FF"/>
                </a:solidFill>
                <a:latin typeface="宋体" panose="02010600030101010101" pitchFamily="2" charset="-122"/>
              </a:rPr>
              <a:t>，小数点位置保持不变</a:t>
            </a:r>
            <a:r>
              <a:rPr lang="zh-CN" altLang="en-US" sz="2400" b="1" dirty="0">
                <a:solidFill>
                  <a:srgbClr val="0000FF"/>
                </a:solidFill>
                <a:latin typeface="宋体" panose="02010600030101010101" pitchFamily="2" charset="-122"/>
                <a:cs typeface="Times New Roman" panose="02020603050405020304" pitchFamily="18" charset="0"/>
              </a:rPr>
              <a:t>。 </a:t>
            </a:r>
            <a:endParaRPr lang="zh-CN" altLang="en-US" b="1" dirty="0">
              <a:solidFill>
                <a:srgbClr val="0000FF"/>
              </a:solidFill>
              <a:latin typeface="Arial" panose="020B0604020202020204" pitchFamily="34" charset="0"/>
            </a:endParaRPr>
          </a:p>
        </p:txBody>
      </p:sp>
      <p:sp>
        <p:nvSpPr>
          <p:cNvPr id="330761" name="文本框 330760"/>
          <p:cNvSpPr txBox="1"/>
          <p:nvPr/>
        </p:nvSpPr>
        <p:spPr>
          <a:xfrm>
            <a:off x="844550" y="2519363"/>
            <a:ext cx="8077200" cy="457200"/>
          </a:xfrm>
          <a:prstGeom prst="rect">
            <a:avLst/>
          </a:prstGeom>
          <a:noFill/>
          <a:ln w="9525">
            <a:noFill/>
          </a:ln>
        </p:spPr>
        <p:txBody>
          <a:bodyPr>
            <a:spAutoFit/>
          </a:bodyPr>
          <a:lstStyle/>
          <a:p>
            <a:pPr algn="just">
              <a:spcBef>
                <a:spcPct val="50000"/>
              </a:spcBef>
            </a:pPr>
            <a:r>
              <a:rPr lang="zh-CN" altLang="en-US" sz="2400" b="1" dirty="0">
                <a:solidFill>
                  <a:srgbClr val="FA2B08"/>
                </a:solidFill>
                <a:latin typeface="宋体" panose="02010600030101010101" pitchFamily="2" charset="-122"/>
                <a:cs typeface="Times New Roman" panose="02020603050405020304" pitchFamily="18" charset="0"/>
              </a:rPr>
              <a:t>　　</a:t>
            </a:r>
            <a:r>
              <a:rPr lang="zh-CN" altLang="en-US" sz="2400" b="1" dirty="0">
                <a:solidFill>
                  <a:srgbClr val="008000"/>
                </a:solidFill>
                <a:latin typeface="宋体" panose="02010600030101010101" pitchFamily="2" charset="-122"/>
                <a:cs typeface="Times New Roman" panose="02020603050405020304" pitchFamily="18" charset="0"/>
              </a:rPr>
              <a:t>例如：</a:t>
            </a:r>
            <a:r>
              <a:rPr lang="zh-CN" altLang="en-US" sz="2400" b="1" dirty="0">
                <a:solidFill>
                  <a:srgbClr val="008000"/>
                </a:solidFill>
                <a:latin typeface="宋体" panose="02010600030101010101" pitchFamily="2" charset="-122"/>
              </a:rPr>
              <a:t>（</a:t>
            </a:r>
            <a:r>
              <a:rPr lang="en-US" altLang="zh-CN" sz="2400" b="1">
                <a:solidFill>
                  <a:srgbClr val="008000"/>
                </a:solidFill>
                <a:latin typeface="宋体" panose="02010600030101010101" pitchFamily="2" charset="-122"/>
                <a:cs typeface="Times New Roman" panose="02020603050405020304" pitchFamily="18" charset="0"/>
              </a:rPr>
              <a:t>5A.B</a:t>
            </a:r>
            <a:r>
              <a:rPr lang="zh-CN" altLang="en-US" sz="2400" b="1" dirty="0">
                <a:solidFill>
                  <a:srgbClr val="008000"/>
                </a:solidFill>
                <a:latin typeface="宋体" panose="02010600030101010101" pitchFamily="2" charset="-122"/>
              </a:rPr>
              <a:t>）</a:t>
            </a:r>
            <a:r>
              <a:rPr lang="en-US" altLang="zh-CN" sz="2400" b="1" baseline="-25000">
                <a:solidFill>
                  <a:srgbClr val="008000"/>
                </a:solidFill>
                <a:latin typeface="宋体" panose="02010600030101010101" pitchFamily="2" charset="-122"/>
              </a:rPr>
              <a:t>16</a:t>
            </a:r>
            <a:r>
              <a:rPr lang="en-US" altLang="zh-CN" sz="2400" b="1" dirty="0">
                <a:solidFill>
                  <a:srgbClr val="008000"/>
                </a:solidFill>
                <a:latin typeface="宋体" panose="02010600030101010101" pitchFamily="2" charset="-122"/>
              </a:rPr>
              <a:t> = </a:t>
            </a:r>
            <a:r>
              <a:rPr lang="zh-CN" altLang="en-US" sz="2400" b="1" dirty="0">
                <a:solidFill>
                  <a:srgbClr val="008000"/>
                </a:solidFill>
                <a:latin typeface="宋体" panose="02010600030101010101" pitchFamily="2" charset="-122"/>
              </a:rPr>
              <a:t>（？）</a:t>
            </a:r>
            <a:r>
              <a:rPr lang="en-US" altLang="zh-CN" sz="2400" b="1" baseline="-25000">
                <a:solidFill>
                  <a:srgbClr val="008000"/>
                </a:solidFill>
                <a:latin typeface="宋体" panose="02010600030101010101" pitchFamily="2" charset="-122"/>
              </a:rPr>
              <a:t>2</a:t>
            </a:r>
            <a:endParaRPr lang="en-US" altLang="zh-CN" b="1">
              <a:solidFill>
                <a:srgbClr val="008000"/>
              </a:solidFill>
              <a:latin typeface="Arial" panose="020B0604020202020204" pitchFamily="34" charset="0"/>
            </a:endParaRPr>
          </a:p>
        </p:txBody>
      </p:sp>
      <p:sp>
        <p:nvSpPr>
          <p:cNvPr id="330762" name="文本框 330761"/>
          <p:cNvSpPr txBox="1"/>
          <p:nvPr/>
        </p:nvSpPr>
        <p:spPr>
          <a:xfrm>
            <a:off x="844550" y="5414963"/>
            <a:ext cx="6324600" cy="457200"/>
          </a:xfrm>
          <a:prstGeom prst="rect">
            <a:avLst/>
          </a:prstGeom>
          <a:noFill/>
          <a:ln w="9525">
            <a:noFill/>
          </a:ln>
        </p:spPr>
        <p:txBody>
          <a:bodyPr>
            <a:spAutoFit/>
          </a:bodyPr>
          <a:lstStyle/>
          <a:p>
            <a:pPr algn="just">
              <a:spcBef>
                <a:spcPct val="50000"/>
              </a:spcBef>
            </a:pPr>
            <a:r>
              <a:rPr lang="en-US" altLang="zh-CN" sz="2400" dirty="0">
                <a:latin typeface="宋体" panose="02010600030101010101" pitchFamily="2" charset="-122"/>
                <a:cs typeface="Times New Roman" panose="02020603050405020304" pitchFamily="18" charset="0"/>
              </a:rPr>
              <a:t>     </a:t>
            </a:r>
            <a:r>
              <a:rPr lang="zh-CN" altLang="en-US" sz="2400" b="1" dirty="0">
                <a:solidFill>
                  <a:srgbClr val="008000"/>
                </a:solidFill>
                <a:latin typeface="宋体" panose="02010600030101010101" pitchFamily="2" charset="-122"/>
                <a:cs typeface="Times New Roman" panose="02020603050405020304" pitchFamily="18" charset="0"/>
              </a:rPr>
              <a:t>即</a:t>
            </a:r>
            <a:r>
              <a:rPr lang="zh-CN" altLang="en-US" sz="2400" b="1" dirty="0">
                <a:solidFill>
                  <a:srgbClr val="008000"/>
                </a:solidFill>
                <a:latin typeface="宋体" panose="02010600030101010101" pitchFamily="2" charset="-122"/>
              </a:rPr>
              <a:t>：</a:t>
            </a:r>
            <a:r>
              <a:rPr lang="zh-CN" altLang="en-US" sz="2400" dirty="0">
                <a:latin typeface="宋体" panose="02010600030101010101" pitchFamily="2" charset="-122"/>
              </a:rPr>
              <a:t> </a:t>
            </a:r>
            <a:r>
              <a:rPr lang="en-US" altLang="zh-CN" sz="2400" b="1">
                <a:solidFill>
                  <a:srgbClr val="FA2B08"/>
                </a:solidFill>
                <a:latin typeface="宋体" panose="02010600030101010101" pitchFamily="2" charset="-122"/>
                <a:cs typeface="Times New Roman" panose="02020603050405020304" pitchFamily="18" charset="0"/>
              </a:rPr>
              <a:t>(5A.B)</a:t>
            </a:r>
            <a:r>
              <a:rPr lang="zh-CN" altLang="en-US" sz="2400" b="1" baseline="-30000" dirty="0">
                <a:solidFill>
                  <a:srgbClr val="FA2B08"/>
                </a:solidFill>
                <a:latin typeface="宋体" panose="02010600030101010101" pitchFamily="2" charset="-122"/>
                <a:cs typeface="Times New Roman" panose="02020603050405020304" pitchFamily="18" charset="0"/>
              </a:rPr>
              <a:t>１６</a:t>
            </a:r>
            <a:r>
              <a:rPr lang="en-US" altLang="zh-CN" sz="2400" b="1">
                <a:solidFill>
                  <a:srgbClr val="FA2B08"/>
                </a:solidFill>
                <a:latin typeface="宋体" panose="02010600030101010101" pitchFamily="2" charset="-122"/>
                <a:cs typeface="Times New Roman" panose="02020603050405020304" pitchFamily="18" charset="0"/>
              </a:rPr>
              <a:t>=(1011010.1011)</a:t>
            </a:r>
            <a:r>
              <a:rPr lang="en-US" altLang="zh-CN" sz="2400" b="1" baseline="-30000">
                <a:solidFill>
                  <a:srgbClr val="FA2B08"/>
                </a:solidFill>
                <a:latin typeface="宋体" panose="02010600030101010101" pitchFamily="2" charset="-122"/>
                <a:cs typeface="Times New Roman" panose="02020603050405020304" pitchFamily="18" charset="0"/>
              </a:rPr>
              <a:t>2</a:t>
            </a:r>
            <a:r>
              <a:rPr lang="en-US" altLang="zh-CN" sz="2400">
                <a:solidFill>
                  <a:srgbClr val="FA2B08"/>
                </a:solidFill>
                <a:latin typeface="宋体" panose="02010600030101010101" pitchFamily="2" charset="-122"/>
                <a:cs typeface="Times New Roman" panose="02020603050405020304" pitchFamily="18" charset="0"/>
              </a:rPr>
              <a:t> </a:t>
            </a:r>
            <a:endParaRPr lang="en-US" altLang="zh-CN">
              <a:latin typeface="Arial" panose="020B0604020202020204" pitchFamily="34" charset="0"/>
            </a:endParaRPr>
          </a:p>
        </p:txBody>
      </p:sp>
      <p:grpSp>
        <p:nvGrpSpPr>
          <p:cNvPr id="330763" name="组合 330762"/>
          <p:cNvGrpSpPr/>
          <p:nvPr/>
        </p:nvGrpSpPr>
        <p:grpSpPr>
          <a:xfrm>
            <a:off x="2825750" y="3433763"/>
            <a:ext cx="3505200" cy="1295400"/>
            <a:chOff x="1728" y="1440"/>
            <a:chExt cx="2208" cy="816"/>
          </a:xfrm>
        </p:grpSpPr>
        <p:sp>
          <p:nvSpPr>
            <p:cNvPr id="330764" name="直接连接符 330763"/>
            <p:cNvSpPr/>
            <p:nvPr/>
          </p:nvSpPr>
          <p:spPr>
            <a:xfrm>
              <a:off x="2082" y="1710"/>
              <a:ext cx="0" cy="288"/>
            </a:xfrm>
            <a:prstGeom prst="line">
              <a:avLst/>
            </a:prstGeom>
            <a:ln w="9525" cap="flat" cmpd="sng">
              <a:solidFill>
                <a:srgbClr val="000000"/>
              </a:solidFill>
              <a:prstDash val="solid"/>
              <a:headEnd type="none" w="med" len="med"/>
              <a:tailEnd type="triangle" w="med" len="med"/>
            </a:ln>
          </p:spPr>
        </p:sp>
        <p:sp>
          <p:nvSpPr>
            <p:cNvPr id="330765" name="直接连接符 330764"/>
            <p:cNvSpPr/>
            <p:nvPr/>
          </p:nvSpPr>
          <p:spPr>
            <a:xfrm>
              <a:off x="2553" y="1710"/>
              <a:ext cx="0" cy="288"/>
            </a:xfrm>
            <a:prstGeom prst="line">
              <a:avLst/>
            </a:prstGeom>
            <a:ln w="9525" cap="flat" cmpd="sng">
              <a:solidFill>
                <a:srgbClr val="000000"/>
              </a:solidFill>
              <a:prstDash val="solid"/>
              <a:headEnd type="none" w="med" len="med"/>
              <a:tailEnd type="triangle" w="med" len="med"/>
            </a:ln>
          </p:spPr>
        </p:sp>
        <p:sp>
          <p:nvSpPr>
            <p:cNvPr id="330766" name="直接连接符 330765"/>
            <p:cNvSpPr/>
            <p:nvPr/>
          </p:nvSpPr>
          <p:spPr>
            <a:xfrm>
              <a:off x="3138" y="1710"/>
              <a:ext cx="0" cy="288"/>
            </a:xfrm>
            <a:prstGeom prst="line">
              <a:avLst/>
            </a:prstGeom>
            <a:ln w="9525" cap="flat" cmpd="sng">
              <a:solidFill>
                <a:srgbClr val="000000"/>
              </a:solidFill>
              <a:prstDash val="solid"/>
              <a:headEnd type="none" w="med" len="med"/>
              <a:tailEnd type="triangle" w="med" len="med"/>
            </a:ln>
          </p:spPr>
        </p:sp>
        <p:sp>
          <p:nvSpPr>
            <p:cNvPr id="330767" name="文本框 330766"/>
            <p:cNvSpPr txBox="1"/>
            <p:nvPr/>
          </p:nvSpPr>
          <p:spPr>
            <a:xfrm>
              <a:off x="1872" y="1440"/>
              <a:ext cx="2064" cy="288"/>
            </a:xfrm>
            <a:prstGeom prst="rect">
              <a:avLst/>
            </a:prstGeom>
            <a:noFill/>
            <a:ln w="9525">
              <a:noFill/>
            </a:ln>
          </p:spPr>
          <p:txBody>
            <a:bodyPr>
              <a:spAutoFit/>
            </a:bodyPr>
            <a:lstStyle/>
            <a:p>
              <a:pPr algn="just">
                <a:spcBef>
                  <a:spcPct val="50000"/>
                </a:spcBef>
              </a:pPr>
              <a:r>
                <a:rPr lang="en-US" altLang="zh-CN" sz="2400" dirty="0">
                  <a:latin typeface="宋体" panose="02010600030101010101" pitchFamily="2" charset="-122"/>
                  <a:cs typeface="Times New Roman" panose="02020603050405020304" pitchFamily="18" charset="0"/>
                </a:rPr>
                <a:t> </a:t>
              </a:r>
              <a:r>
                <a:rPr lang="en-US" altLang="zh-CN" sz="2400" b="1">
                  <a:solidFill>
                    <a:srgbClr val="0000FF"/>
                  </a:solidFill>
                  <a:latin typeface="宋体" panose="02010600030101010101" pitchFamily="2" charset="-122"/>
                  <a:cs typeface="Times New Roman" panose="02020603050405020304" pitchFamily="18" charset="0"/>
                </a:rPr>
                <a:t>5    A  .  B </a:t>
              </a:r>
              <a:endParaRPr lang="en-US" altLang="zh-CN" b="1">
                <a:solidFill>
                  <a:srgbClr val="0000FF"/>
                </a:solidFill>
                <a:latin typeface="Arial" panose="020B0604020202020204" pitchFamily="34" charset="0"/>
              </a:endParaRPr>
            </a:p>
          </p:txBody>
        </p:sp>
        <p:sp>
          <p:nvSpPr>
            <p:cNvPr id="330768" name="文本框 330767"/>
            <p:cNvSpPr txBox="1"/>
            <p:nvPr/>
          </p:nvSpPr>
          <p:spPr>
            <a:xfrm>
              <a:off x="1728" y="1968"/>
              <a:ext cx="2064" cy="288"/>
            </a:xfrm>
            <a:prstGeom prst="rect">
              <a:avLst/>
            </a:prstGeom>
            <a:noFill/>
            <a:ln w="9525">
              <a:noFill/>
            </a:ln>
          </p:spPr>
          <p:txBody>
            <a:bodyPr>
              <a:spAutoFit/>
            </a:bodyPr>
            <a:lstStyle/>
            <a:p>
              <a:pPr algn="just">
                <a:spcBef>
                  <a:spcPct val="50000"/>
                </a:spcBef>
              </a:pPr>
              <a:r>
                <a:rPr lang="en-US" altLang="zh-CN" sz="2400" dirty="0">
                  <a:latin typeface="宋体" panose="02010600030101010101" pitchFamily="2" charset="-122"/>
                  <a:cs typeface="Times New Roman" panose="02020603050405020304" pitchFamily="18" charset="0"/>
                </a:rPr>
                <a:t> </a:t>
              </a:r>
              <a:r>
                <a:rPr lang="en-US" altLang="zh-CN" sz="2400" b="1" u="sng">
                  <a:solidFill>
                    <a:srgbClr val="FF3300"/>
                  </a:solidFill>
                  <a:latin typeface="宋体" panose="02010600030101010101" pitchFamily="2" charset="-122"/>
                  <a:cs typeface="Times New Roman" panose="02020603050405020304" pitchFamily="18" charset="0"/>
                </a:rPr>
                <a:t>0101</a:t>
              </a:r>
              <a:r>
                <a:rPr lang="en-US" altLang="zh-CN" sz="2400" b="1">
                  <a:solidFill>
                    <a:srgbClr val="FF3300"/>
                  </a:solidFill>
                  <a:latin typeface="宋体" panose="02010600030101010101" pitchFamily="2" charset="-122"/>
                  <a:cs typeface="Times New Roman" panose="02020603050405020304" pitchFamily="18" charset="0"/>
                </a:rPr>
                <a:t> </a:t>
              </a:r>
              <a:r>
                <a:rPr lang="en-US" altLang="zh-CN" sz="2400" b="1" u="sng">
                  <a:solidFill>
                    <a:srgbClr val="FF3300"/>
                  </a:solidFill>
                  <a:latin typeface="宋体" panose="02010600030101010101" pitchFamily="2" charset="-122"/>
                  <a:cs typeface="Times New Roman" panose="02020603050405020304" pitchFamily="18" charset="0"/>
                </a:rPr>
                <a:t>1010</a:t>
              </a:r>
              <a:r>
                <a:rPr lang="en-US" altLang="zh-CN" sz="2400" b="1">
                  <a:solidFill>
                    <a:srgbClr val="FF3300"/>
                  </a:solidFill>
                  <a:latin typeface="宋体" panose="02010600030101010101" pitchFamily="2" charset="-122"/>
                  <a:cs typeface="Times New Roman" panose="02020603050405020304" pitchFamily="18" charset="0"/>
                </a:rPr>
                <a:t> .</a:t>
              </a:r>
              <a:r>
                <a:rPr lang="en-US" altLang="zh-CN" sz="2400" b="1" u="sng">
                  <a:solidFill>
                    <a:srgbClr val="FF3300"/>
                  </a:solidFill>
                  <a:latin typeface="宋体" panose="02010600030101010101" pitchFamily="2" charset="-122"/>
                  <a:cs typeface="Times New Roman" panose="02020603050405020304" pitchFamily="18" charset="0"/>
                </a:rPr>
                <a:t>1011</a:t>
              </a:r>
              <a:r>
                <a:rPr lang="en-US" altLang="zh-CN" sz="2400">
                  <a:latin typeface="宋体" panose="02010600030101010101" pitchFamily="2" charset="-122"/>
                  <a:cs typeface="Times New Roman" panose="02020603050405020304" pitchFamily="18" charset="0"/>
                </a:rPr>
                <a:t> </a:t>
              </a:r>
              <a:endParaRPr lang="en-US" altLang="zh-CN">
                <a:latin typeface="Arial" panose="020B0604020202020204" pitchFamily="34" charset="0"/>
              </a:endParaRPr>
            </a:p>
          </p:txBody>
        </p:sp>
      </p:grpSp>
      <p:pic>
        <p:nvPicPr>
          <p:cNvPr id="330769" name="图片 330768" descr="arrow34">
            <a:hlinkClick r:id="" action="ppaction://hlinkshowjump?jump=previousslide"/>
          </p:cNvPr>
          <p:cNvPicPr>
            <a:picLocks noChangeAspect="1"/>
          </p:cNvPicPr>
          <p:nvPr/>
        </p:nvPicPr>
        <p:blipFill>
          <a:blip r:embed="rId4"/>
          <a:stretch>
            <a:fillRect/>
          </a:stretch>
        </p:blipFill>
        <p:spPr>
          <a:xfrm>
            <a:off x="7569200" y="6310313"/>
            <a:ext cx="514350" cy="354012"/>
          </a:xfrm>
          <a:prstGeom prst="rect">
            <a:avLst/>
          </a:prstGeom>
          <a:noFill/>
          <a:ln w="9525">
            <a:noFill/>
          </a:ln>
        </p:spPr>
      </p:pic>
      <p:pic>
        <p:nvPicPr>
          <p:cNvPr id="330770" name="图片 330769" descr="arrow35">
            <a:hlinkClick r:id="" action="ppaction://hlinkshowjump?jump=nextslide"/>
          </p:cNvPr>
          <p:cNvPicPr>
            <a:picLocks noChangeAspect="1"/>
          </p:cNvPicPr>
          <p:nvPr/>
        </p:nvPicPr>
        <p:blipFill>
          <a:blip r:embed="rId5"/>
          <a:stretch>
            <a:fillRect/>
          </a:stretch>
        </p:blipFill>
        <p:spPr>
          <a:xfrm>
            <a:off x="8407400" y="6310313"/>
            <a:ext cx="514350" cy="3540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0759"/>
                                        </p:tgtEl>
                                        <p:attrNameLst>
                                          <p:attrName>style.visibility</p:attrName>
                                        </p:attrNameLst>
                                      </p:cBhvr>
                                      <p:to>
                                        <p:strVal val="visible"/>
                                      </p:to>
                                    </p:set>
                                    <p:animEffect transition="in" filter="wipe(left)">
                                      <p:cBhvr>
                                        <p:cTn id="7" dur="500"/>
                                        <p:tgtEl>
                                          <p:spTgt spid="330759"/>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9" fill="hold" grpId="0" nodeType="clickEffect">
                                  <p:stCondLst>
                                    <p:cond delay="0"/>
                                  </p:stCondLst>
                                  <p:childTnLst>
                                    <p:set>
                                      <p:cBhvr>
                                        <p:cTn id="11" dur="1" fill="hold">
                                          <p:stCondLst>
                                            <p:cond delay="0"/>
                                          </p:stCondLst>
                                        </p:cTn>
                                        <p:tgtEl>
                                          <p:spTgt spid="330761"/>
                                        </p:tgtEl>
                                        <p:attrNameLst>
                                          <p:attrName>style.visibility</p:attrName>
                                        </p:attrNameLst>
                                      </p:cBhvr>
                                      <p:to>
                                        <p:strVal val="visible"/>
                                      </p:to>
                                    </p:set>
                                    <p:anim calcmode="lin" valueType="num">
                                      <p:cBhvr additive="base">
                                        <p:cTn id="12" dur="500" fill="hold"/>
                                        <p:tgtEl>
                                          <p:spTgt spid="330761"/>
                                        </p:tgtEl>
                                        <p:attrNameLst>
                                          <p:attrName>ppt_x</p:attrName>
                                        </p:attrNameLst>
                                      </p:cBhvr>
                                      <p:tavLst>
                                        <p:tav tm="0">
                                          <p:val>
                                            <p:strVal val="0-#ppt_w/2"/>
                                          </p:val>
                                        </p:tav>
                                        <p:tav tm="100000">
                                          <p:val>
                                            <p:strVal val="#ppt_x"/>
                                          </p:val>
                                        </p:tav>
                                      </p:tavLst>
                                    </p:anim>
                                    <p:anim calcmode="lin" valueType="num">
                                      <p:cBhvr additive="base">
                                        <p:cTn id="13" dur="500" fill="hold"/>
                                        <p:tgtEl>
                                          <p:spTgt spid="330761"/>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6" fill="hold" nodeType="clickEffect">
                                  <p:stCondLst>
                                    <p:cond delay="0"/>
                                  </p:stCondLst>
                                  <p:childTnLst>
                                    <p:set>
                                      <p:cBhvr>
                                        <p:cTn id="17" dur="1" fill="hold">
                                          <p:stCondLst>
                                            <p:cond delay="0"/>
                                          </p:stCondLst>
                                        </p:cTn>
                                        <p:tgtEl>
                                          <p:spTgt spid="330763"/>
                                        </p:tgtEl>
                                        <p:attrNameLst>
                                          <p:attrName>style.visibility</p:attrName>
                                        </p:attrNameLst>
                                      </p:cBhvr>
                                      <p:to>
                                        <p:strVal val="visible"/>
                                      </p:to>
                                    </p:set>
                                    <p:animEffect transition="in" filter="barn(inHorizontal)">
                                      <p:cBhvr>
                                        <p:cTn id="18" dur="500"/>
                                        <p:tgtEl>
                                          <p:spTgt spid="330763"/>
                                        </p:tgtEl>
                                      </p:cBhvr>
                                    </p:animEffect>
                                  </p:childTnLst>
                                  <p:subTnLst>
                                    <p:audio>
                                      <p:cMediaNode>
                                        <p:cTn display="0" masterRel="sameClick">
                                          <p:stCondLst>
                                            <p:cond evt="begin" delay="0">
                                              <p:tn val="16"/>
                                            </p:cond>
                                          </p:stCondLst>
                                          <p:endCondLst>
                                            <p:cond evt="onStopAudio" delay="0">
                                              <p:tgtEl>
                                                <p:sldTgt/>
                                              </p:tgtEl>
                                            </p:cond>
                                          </p:endCondLst>
                                        </p:cTn>
                                        <p:tgtEl>
                                          <p:sndTgt r:embed="rId3" name="chimes.wav"/>
                                        </p:tgtEl>
                                      </p:cMediaNode>
                                    </p:audio>
                                  </p:sub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330762"/>
                                        </p:tgtEl>
                                        <p:attrNameLst>
                                          <p:attrName>style.visibility</p:attrName>
                                        </p:attrNameLst>
                                      </p:cBhvr>
                                      <p:to>
                                        <p:strVal val="visible"/>
                                      </p:to>
                                    </p:set>
                                    <p:anim calcmode="lin" valueType="num">
                                      <p:cBhvr additive="base">
                                        <p:cTn id="22" dur="500" fill="hold"/>
                                        <p:tgtEl>
                                          <p:spTgt spid="330762"/>
                                        </p:tgtEl>
                                        <p:attrNameLst>
                                          <p:attrName>ppt_x</p:attrName>
                                        </p:attrNameLst>
                                      </p:cBhvr>
                                      <p:tavLst>
                                        <p:tav tm="0">
                                          <p:val>
                                            <p:strVal val="#ppt_x"/>
                                          </p:val>
                                        </p:tav>
                                        <p:tav tm="100000">
                                          <p:val>
                                            <p:strVal val="#ppt_x"/>
                                          </p:val>
                                        </p:tav>
                                      </p:tavLst>
                                    </p:anim>
                                    <p:anim calcmode="lin" valueType="num">
                                      <p:cBhvr additive="base">
                                        <p:cTn id="23" dur="500" fill="hold"/>
                                        <p:tgtEl>
                                          <p:spTgt spid="3307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9" grpId="0"/>
      <p:bldP spid="330761" grpId="0"/>
      <p:bldP spid="33076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52" name="矩形 291851"/>
          <p:cNvSpPr/>
          <p:nvPr/>
        </p:nvSpPr>
        <p:spPr>
          <a:xfrm>
            <a:off x="6559550" y="6253163"/>
            <a:ext cx="1905000" cy="457200"/>
          </a:xfrm>
          <a:prstGeom prst="rect">
            <a:avLst/>
          </a:prstGeom>
          <a:noFill/>
          <a:ln w="9525">
            <a:noFill/>
          </a:ln>
        </p:spPr>
        <p:txBody>
          <a:bodyPr lIns="92075" tIns="46037" rIns="92075" bIns="46037" anchor="ctr"/>
          <a:lstStyle/>
          <a:p>
            <a:pPr algn="r"/>
            <a:fld id="{9A0DB2DC-4C9A-4742-B13C-FB6460FD3503}" type="slidenum">
              <a:rPr lang="zh-CN" altLang="en-US" sz="1400" dirty="0">
                <a:latin typeface="Times New Roman" panose="02020603050405020304" pitchFamily="18" charset="0"/>
              </a:rPr>
              <a:t>33</a:t>
            </a:fld>
            <a:r>
              <a:rPr lang="en-US" altLang="zh-CN" sz="1400" dirty="0">
                <a:latin typeface="Times New Roman" panose="02020603050405020304" pitchFamily="18" charset="0"/>
              </a:rPr>
              <a:t> </a:t>
            </a:r>
          </a:p>
        </p:txBody>
      </p:sp>
      <p:sp>
        <p:nvSpPr>
          <p:cNvPr id="291850" name="文本框 291849"/>
          <p:cNvSpPr txBox="1"/>
          <p:nvPr/>
        </p:nvSpPr>
        <p:spPr>
          <a:xfrm>
            <a:off x="463550" y="766763"/>
            <a:ext cx="7848600" cy="521970"/>
          </a:xfrm>
          <a:prstGeom prst="rect">
            <a:avLst/>
          </a:prstGeom>
          <a:noFill/>
          <a:ln w="9525">
            <a:noFill/>
          </a:ln>
        </p:spPr>
        <p:txBody>
          <a:bodyPr>
            <a:spAutoFit/>
          </a:bodyPr>
          <a:lstStyle/>
          <a:p>
            <a:pPr algn="ctr"/>
            <a:r>
              <a:rPr lang="en-US" altLang="zh-CN" sz="2800" b="1" dirty="0">
                <a:solidFill>
                  <a:srgbClr val="FF3300"/>
                </a:solidFill>
                <a:latin typeface="宋体" panose="02010600030101010101" pitchFamily="2" charset="-122"/>
              </a:rPr>
              <a:t>  0</a:t>
            </a:r>
            <a:r>
              <a:rPr lang="en-US" altLang="zh-CN" sz="2800" b="1">
                <a:solidFill>
                  <a:srgbClr val="FF3300"/>
                </a:solidFill>
                <a:latin typeface="宋体" panose="02010600030101010101" pitchFamily="2" charset="-122"/>
              </a:rPr>
              <a:t>.3  </a:t>
            </a:r>
            <a:r>
              <a:rPr lang="zh-CN" altLang="en-US" sz="2800" b="1" dirty="0">
                <a:solidFill>
                  <a:srgbClr val="FF3300"/>
                </a:solidFill>
                <a:latin typeface="宋体" panose="02010600030101010101" pitchFamily="2" charset="-122"/>
                <a:cs typeface="Times New Roman" panose="02020603050405020304" pitchFamily="18" charset="0"/>
              </a:rPr>
              <a:t>几种常用的编码 </a:t>
            </a:r>
            <a:endParaRPr lang="zh-CN" altLang="en-US" dirty="0">
              <a:solidFill>
                <a:srgbClr val="FF3300"/>
              </a:solidFill>
              <a:latin typeface="Arial" panose="020B0604020202020204" pitchFamily="34" charset="0"/>
            </a:endParaRPr>
          </a:p>
        </p:txBody>
      </p:sp>
      <p:sp>
        <p:nvSpPr>
          <p:cNvPr id="291849" name="文本框 291848"/>
          <p:cNvSpPr txBox="1"/>
          <p:nvPr/>
        </p:nvSpPr>
        <p:spPr>
          <a:xfrm>
            <a:off x="463550" y="1757363"/>
            <a:ext cx="7086600" cy="460375"/>
          </a:xfrm>
          <a:prstGeom prst="rect">
            <a:avLst/>
          </a:prstGeom>
          <a:noFill/>
          <a:ln w="9525">
            <a:noFill/>
          </a:ln>
        </p:spPr>
        <p:txBody>
          <a:bodyPr>
            <a:spAutoFit/>
          </a:bodyPr>
          <a:lstStyle/>
          <a:p>
            <a:r>
              <a:rPr lang="zh-CN" altLang="en-US" sz="2400" b="1">
                <a:solidFill>
                  <a:srgbClr val="FF3300"/>
                </a:solidFill>
                <a:latin typeface="Times New Roman" panose="02020603050405020304" pitchFamily="18" charset="0"/>
              </a:rPr>
              <a:t>一</a:t>
            </a:r>
            <a:r>
              <a:rPr lang="en-US" altLang="zh-CN" sz="2400" b="1">
                <a:solidFill>
                  <a:srgbClr val="FF3300"/>
                </a:solidFill>
                <a:latin typeface="Times New Roman" panose="02020603050405020304" pitchFamily="18" charset="0"/>
              </a:rPr>
              <a:t>   </a:t>
            </a:r>
            <a:r>
              <a:rPr lang="zh-CN" altLang="en-US" sz="2400" b="1" dirty="0">
                <a:solidFill>
                  <a:srgbClr val="FF3300"/>
                </a:solidFill>
                <a:latin typeface="宋体" panose="02010600030101010101" pitchFamily="2" charset="-122"/>
                <a:cs typeface="Times New Roman" panose="02020603050405020304" pitchFamily="18" charset="0"/>
              </a:rPr>
              <a:t>十进制数的二进制编码</a:t>
            </a:r>
            <a:r>
              <a:rPr lang="zh-CN" altLang="en-US" sz="2400" b="1" dirty="0">
                <a:solidFill>
                  <a:srgbClr val="FF3300"/>
                </a:solidFill>
                <a:latin typeface="宋体" panose="02010600030101010101" pitchFamily="2" charset="-122"/>
              </a:rPr>
              <a:t>（</a:t>
            </a:r>
            <a:r>
              <a:rPr lang="en-US" altLang="zh-CN" sz="2400" b="1" dirty="0">
                <a:solidFill>
                  <a:srgbClr val="FF3300"/>
                </a:solidFill>
                <a:latin typeface="宋体" panose="02010600030101010101" pitchFamily="2" charset="-122"/>
              </a:rPr>
              <a:t>BCD</a:t>
            </a:r>
            <a:r>
              <a:rPr lang="zh-CN" altLang="en-US" sz="2400" b="1" dirty="0">
                <a:solidFill>
                  <a:srgbClr val="FF3300"/>
                </a:solidFill>
                <a:latin typeface="宋体" panose="02010600030101010101" pitchFamily="2" charset="-122"/>
              </a:rPr>
              <a:t>码）</a:t>
            </a:r>
            <a:r>
              <a:rPr lang="zh-CN" altLang="en-US" sz="2400" b="1" dirty="0">
                <a:solidFill>
                  <a:srgbClr val="FF3300"/>
                </a:solidFill>
                <a:latin typeface="宋体" panose="02010600030101010101" pitchFamily="2" charset="-122"/>
                <a:cs typeface="Times New Roman" panose="02020603050405020304" pitchFamily="18" charset="0"/>
              </a:rPr>
              <a:t> </a:t>
            </a:r>
            <a:endParaRPr lang="zh-CN" altLang="en-US" b="1" dirty="0">
              <a:solidFill>
                <a:srgbClr val="FF3300"/>
              </a:solidFill>
              <a:latin typeface="Arial" panose="020B0604020202020204" pitchFamily="34" charset="0"/>
            </a:endParaRPr>
          </a:p>
        </p:txBody>
      </p:sp>
      <p:sp>
        <p:nvSpPr>
          <p:cNvPr id="291846" name="文本框 291845"/>
          <p:cNvSpPr txBox="1"/>
          <p:nvPr/>
        </p:nvSpPr>
        <p:spPr>
          <a:xfrm>
            <a:off x="463550" y="2671763"/>
            <a:ext cx="8291513" cy="3416300"/>
          </a:xfrm>
          <a:prstGeom prst="rect">
            <a:avLst/>
          </a:prstGeom>
          <a:noFill/>
          <a:ln w="9525">
            <a:noFill/>
          </a:ln>
        </p:spPr>
        <p:txBody>
          <a:bodyPr>
            <a:spAutoFit/>
          </a:bodyPr>
          <a:lstStyle/>
          <a:p>
            <a:pPr>
              <a:lnSpc>
                <a:spcPct val="120000"/>
              </a:lnSpc>
              <a:spcBef>
                <a:spcPct val="50000"/>
              </a:spcBef>
            </a:pPr>
            <a:r>
              <a:rPr lang="zh-CN" altLang="en-US" sz="2400" b="1" dirty="0">
                <a:solidFill>
                  <a:schemeClr val="hlink"/>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用</a:t>
            </a:r>
            <a:r>
              <a:rPr lang="en-US" altLang="zh-CN" sz="2400" b="1" dirty="0">
                <a:solidFill>
                  <a:srgbClr val="0000FF"/>
                </a:solidFill>
                <a:latin typeface="Times New Roman" panose="02020603050405020304" pitchFamily="18" charset="0"/>
              </a:rPr>
              <a:t>4</a:t>
            </a:r>
            <a:r>
              <a:rPr lang="zh-CN" altLang="en-US" sz="2400" b="1" dirty="0">
                <a:solidFill>
                  <a:srgbClr val="0000FF"/>
                </a:solidFill>
                <a:latin typeface="Times New Roman" panose="02020603050405020304" pitchFamily="18" charset="0"/>
              </a:rPr>
              <a:t>位二进制代码对十进制数字符号进行编码，简称为</a:t>
            </a:r>
            <a:r>
              <a:rPr lang="zh-CN" altLang="en-US" sz="2400" b="1" dirty="0">
                <a:solidFill>
                  <a:srgbClr val="FA2B08"/>
                </a:solidFill>
                <a:latin typeface="Times New Roman" panose="02020603050405020304" pitchFamily="18" charset="0"/>
              </a:rPr>
              <a:t>二</a:t>
            </a:r>
            <a:r>
              <a:rPr lang="en-US" altLang="zh-CN" sz="2400" b="1" dirty="0">
                <a:solidFill>
                  <a:srgbClr val="FA2B08"/>
                </a:solidFill>
                <a:latin typeface="Times New Roman" panose="02020603050405020304" pitchFamily="18" charset="0"/>
              </a:rPr>
              <a:t>–</a:t>
            </a:r>
            <a:r>
              <a:rPr lang="zh-CN" altLang="en-US" sz="2400" b="1" dirty="0">
                <a:solidFill>
                  <a:srgbClr val="FA2B08"/>
                </a:solidFill>
                <a:latin typeface="Times New Roman" panose="02020603050405020304" pitchFamily="18" charset="0"/>
              </a:rPr>
              <a:t>十进制代码，或称</a:t>
            </a:r>
            <a:r>
              <a:rPr lang="en-US" altLang="zh-CN" sz="2400" b="1" dirty="0" err="1">
                <a:solidFill>
                  <a:srgbClr val="FA2B08"/>
                </a:solidFill>
                <a:latin typeface="Times New Roman" panose="02020603050405020304" pitchFamily="18" charset="0"/>
              </a:rPr>
              <a:t>BCD(Binary</a:t>
            </a:r>
            <a:r>
              <a:rPr lang="en-US" altLang="zh-CN" sz="2400" b="1" dirty="0">
                <a:solidFill>
                  <a:srgbClr val="FA2B08"/>
                </a:solidFill>
                <a:latin typeface="Times New Roman" panose="02020603050405020304" pitchFamily="18" charset="0"/>
              </a:rPr>
              <a:t> Coded Decimal)</a:t>
            </a:r>
            <a:r>
              <a:rPr lang="zh-CN" altLang="en-US" sz="2400" b="1" dirty="0">
                <a:solidFill>
                  <a:srgbClr val="FA2B08"/>
                </a:solidFill>
                <a:latin typeface="Times New Roman" panose="02020603050405020304" pitchFamily="18" charset="0"/>
              </a:rPr>
              <a:t>码</a:t>
            </a:r>
            <a:r>
              <a:rPr lang="zh-CN" altLang="en-US" sz="2400" dirty="0">
                <a:solidFill>
                  <a:srgbClr val="FA2B08"/>
                </a:solidFill>
                <a:latin typeface="Times New Roman" panose="02020603050405020304" pitchFamily="18" charset="0"/>
              </a:rPr>
              <a:t>。</a:t>
            </a:r>
          </a:p>
          <a:p>
            <a:pPr>
              <a:lnSpc>
                <a:spcPct val="120000"/>
              </a:lnSpc>
              <a:spcBef>
                <a:spcPct val="50000"/>
              </a:spcBef>
            </a:pPr>
            <a:r>
              <a:rPr lang="zh-CN" altLang="en-US" sz="2400" dirty="0">
                <a:solidFill>
                  <a:srgbClr val="FA2B08"/>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根据代码中每一位是否有固定的权，通常将</a:t>
            </a:r>
            <a:r>
              <a:rPr lang="en-US" altLang="zh-CN" sz="2400" b="1" dirty="0">
                <a:solidFill>
                  <a:srgbClr val="0000FF"/>
                </a:solidFill>
                <a:latin typeface="Times New Roman" panose="02020603050405020304" pitchFamily="18" charset="0"/>
              </a:rPr>
              <a:t>BCD</a:t>
            </a:r>
            <a:r>
              <a:rPr lang="zh-CN" altLang="en-US" sz="2400" b="1" dirty="0">
                <a:solidFill>
                  <a:srgbClr val="0000FF"/>
                </a:solidFill>
                <a:latin typeface="Times New Roman" panose="02020603050405020304" pitchFamily="18" charset="0"/>
              </a:rPr>
              <a:t>码分为</a:t>
            </a:r>
            <a:r>
              <a:rPr lang="zh-CN" altLang="en-US" sz="2400" b="1" dirty="0">
                <a:solidFill>
                  <a:srgbClr val="FF3300"/>
                </a:solidFill>
                <a:latin typeface="Times New Roman" panose="02020603050405020304" pitchFamily="18" charset="0"/>
              </a:rPr>
              <a:t>有权码</a:t>
            </a:r>
            <a:r>
              <a:rPr lang="zh-CN" altLang="en-US" sz="2400" b="1" dirty="0">
                <a:solidFill>
                  <a:srgbClr val="0000FF"/>
                </a:solidFill>
                <a:latin typeface="Times New Roman" panose="02020603050405020304" pitchFamily="18" charset="0"/>
              </a:rPr>
              <a:t>和</a:t>
            </a:r>
            <a:r>
              <a:rPr lang="zh-CN" altLang="en-US" sz="2400" b="1" dirty="0">
                <a:solidFill>
                  <a:srgbClr val="FF3300"/>
                </a:solidFill>
                <a:latin typeface="Times New Roman" panose="02020603050405020304" pitchFamily="18" charset="0"/>
              </a:rPr>
              <a:t>无权码</a:t>
            </a:r>
            <a:r>
              <a:rPr lang="zh-CN" altLang="en-US" sz="2400" b="1" dirty="0">
                <a:solidFill>
                  <a:srgbClr val="0000FF"/>
                </a:solidFill>
                <a:latin typeface="Times New Roman" panose="02020603050405020304" pitchFamily="18" charset="0"/>
              </a:rPr>
              <a:t>两种类型。</a:t>
            </a:r>
            <a:r>
              <a:rPr lang="zh-CN" altLang="en-US" sz="2400" dirty="0">
                <a:solidFill>
                  <a:srgbClr val="FA2B08"/>
                </a:solidFill>
                <a:latin typeface="Times New Roman" panose="02020603050405020304" pitchFamily="18" charset="0"/>
              </a:rPr>
              <a:t>      </a:t>
            </a:r>
          </a:p>
          <a:p>
            <a:pPr>
              <a:lnSpc>
                <a:spcPct val="120000"/>
              </a:lnSpc>
              <a:spcBef>
                <a:spcPct val="50000"/>
              </a:spcBef>
            </a:pPr>
            <a:r>
              <a:rPr lang="zh-CN" altLang="en-US" sz="2400" dirty="0">
                <a:solidFill>
                  <a:srgbClr val="FFCC00"/>
                </a:solidFill>
                <a:latin typeface="Times New Roman" panose="02020603050405020304" pitchFamily="18" charset="0"/>
              </a:rPr>
              <a:t>　　</a:t>
            </a:r>
            <a:r>
              <a:rPr lang="en-US" altLang="zh-CN" sz="2400" b="1" dirty="0">
                <a:solidFill>
                  <a:srgbClr val="0000FF"/>
                </a:solidFill>
                <a:latin typeface="Times New Roman" panose="02020603050405020304" pitchFamily="18" charset="0"/>
              </a:rPr>
              <a:t>BCD</a:t>
            </a:r>
            <a:r>
              <a:rPr lang="zh-CN" altLang="en-US" sz="2400" b="1" dirty="0">
                <a:solidFill>
                  <a:srgbClr val="0000FF"/>
                </a:solidFill>
                <a:latin typeface="Times New Roman" panose="02020603050405020304" pitchFamily="18" charset="0"/>
              </a:rPr>
              <a:t>码既有二进制的形式，又有十进制的特点。常用的</a:t>
            </a:r>
            <a:r>
              <a:rPr lang="en-US" altLang="zh-CN" sz="2400" b="1" dirty="0">
                <a:solidFill>
                  <a:srgbClr val="0000FF"/>
                </a:solidFill>
                <a:latin typeface="Times New Roman" panose="02020603050405020304" pitchFamily="18" charset="0"/>
              </a:rPr>
              <a:t>BCD</a:t>
            </a:r>
            <a:r>
              <a:rPr lang="zh-CN" altLang="en-US" sz="2400" b="1" dirty="0">
                <a:solidFill>
                  <a:srgbClr val="0000FF"/>
                </a:solidFill>
                <a:latin typeface="Times New Roman" panose="02020603050405020304" pitchFamily="18" charset="0"/>
              </a:rPr>
              <a:t>码有</a:t>
            </a:r>
            <a:r>
              <a:rPr lang="en-US" altLang="zh-CN" sz="2400" b="1" dirty="0">
                <a:solidFill>
                  <a:srgbClr val="FA2B08"/>
                </a:solidFill>
                <a:latin typeface="Times New Roman" panose="02020603050405020304" pitchFamily="18" charset="0"/>
              </a:rPr>
              <a:t>8421</a:t>
            </a:r>
            <a:r>
              <a:rPr lang="zh-CN" altLang="en-US" sz="2400" b="1" dirty="0">
                <a:solidFill>
                  <a:srgbClr val="FA2B08"/>
                </a:solidFill>
                <a:latin typeface="Times New Roman" panose="02020603050405020304" pitchFamily="18" charset="0"/>
              </a:rPr>
              <a:t>码</a:t>
            </a:r>
            <a:r>
              <a:rPr lang="zh-CN" altLang="en-US" sz="2400" dirty="0">
                <a:solidFill>
                  <a:srgbClr val="FA2B08"/>
                </a:solidFill>
                <a:latin typeface="Times New Roman" panose="02020603050405020304" pitchFamily="18" charset="0"/>
              </a:rPr>
              <a:t>、</a:t>
            </a:r>
            <a:r>
              <a:rPr lang="en-US" altLang="zh-CN" sz="2400" b="1" dirty="0">
                <a:solidFill>
                  <a:srgbClr val="FA2B08"/>
                </a:solidFill>
                <a:latin typeface="Times New Roman" panose="02020603050405020304" pitchFamily="18" charset="0"/>
              </a:rPr>
              <a:t>2421</a:t>
            </a:r>
            <a:r>
              <a:rPr lang="zh-CN" altLang="en-US" sz="2400" b="1" dirty="0">
                <a:solidFill>
                  <a:srgbClr val="FA2B08"/>
                </a:solidFill>
                <a:latin typeface="Times New Roman" panose="02020603050405020304" pitchFamily="18" charset="0"/>
              </a:rPr>
              <a:t>码</a:t>
            </a:r>
            <a:r>
              <a:rPr lang="zh-CN" altLang="en-US" sz="2400" dirty="0">
                <a:solidFill>
                  <a:srgbClr val="FA2B08"/>
                </a:solidFill>
                <a:latin typeface="Times New Roman" panose="02020603050405020304" pitchFamily="18" charset="0"/>
              </a:rPr>
              <a:t>和</a:t>
            </a:r>
            <a:r>
              <a:rPr lang="zh-CN" altLang="en-US" sz="2400" b="1" dirty="0">
                <a:solidFill>
                  <a:srgbClr val="FA2B08"/>
                </a:solidFill>
                <a:latin typeface="Times New Roman" panose="02020603050405020304" pitchFamily="18" charset="0"/>
              </a:rPr>
              <a:t>余</a:t>
            </a:r>
            <a:r>
              <a:rPr lang="en-US" altLang="zh-CN" sz="2400" b="1" dirty="0">
                <a:solidFill>
                  <a:srgbClr val="FA2B08"/>
                </a:solidFill>
                <a:latin typeface="Times New Roman" panose="02020603050405020304" pitchFamily="18" charset="0"/>
              </a:rPr>
              <a:t>3</a:t>
            </a:r>
            <a:r>
              <a:rPr lang="zh-CN" altLang="en-US" sz="2400" b="1" dirty="0">
                <a:solidFill>
                  <a:srgbClr val="FA2B08"/>
                </a:solidFill>
                <a:latin typeface="Times New Roman" panose="02020603050405020304" pitchFamily="18" charset="0"/>
              </a:rPr>
              <a:t>码。</a:t>
            </a:r>
            <a:br>
              <a:rPr lang="zh-CN" altLang="en-US" sz="2400" b="1" dirty="0">
                <a:solidFill>
                  <a:srgbClr val="FA2B08"/>
                </a:solidFill>
                <a:latin typeface="Times New Roman" panose="02020603050405020304" pitchFamily="18" charset="0"/>
              </a:rPr>
            </a:br>
            <a:endParaRPr lang="zh-CN" altLang="en-US" dirty="0">
              <a:latin typeface="Arial" panose="020B0604020202020204" pitchFamily="34" charset="0"/>
            </a:endParaRPr>
          </a:p>
        </p:txBody>
      </p:sp>
      <p:pic>
        <p:nvPicPr>
          <p:cNvPr id="291845" name="图片 291844" descr="arrow34">
            <a:hlinkClick r:id="" action="ppaction://hlinkshowjump?jump=previousslide"/>
          </p:cNvPr>
          <p:cNvPicPr>
            <a:picLocks noChangeAspect="1"/>
          </p:cNvPicPr>
          <p:nvPr/>
        </p:nvPicPr>
        <p:blipFill>
          <a:blip r:embed="rId3"/>
          <a:stretch>
            <a:fillRect/>
          </a:stretch>
        </p:blipFill>
        <p:spPr>
          <a:xfrm>
            <a:off x="7569200" y="6310313"/>
            <a:ext cx="514350" cy="354012"/>
          </a:xfrm>
          <a:prstGeom prst="rect">
            <a:avLst/>
          </a:prstGeom>
          <a:noFill/>
          <a:ln w="9525">
            <a:noFill/>
          </a:ln>
        </p:spPr>
      </p:pic>
      <p:pic>
        <p:nvPicPr>
          <p:cNvPr id="291844" name="图片 291843" descr="arrow35">
            <a:hlinkClick r:id="" action="ppaction://hlinkshowjump?jump=nextslide"/>
          </p:cNvPr>
          <p:cNvPicPr>
            <a:picLocks noChangeAspect="1"/>
          </p:cNvPicPr>
          <p:nvPr/>
        </p:nvPicPr>
        <p:blipFill>
          <a:blip r:embed="rId4"/>
          <a:stretch>
            <a:fillRect/>
          </a:stretch>
        </p:blipFill>
        <p:spPr>
          <a:xfrm>
            <a:off x="8407400" y="6310313"/>
            <a:ext cx="514350" cy="3540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91850"/>
                                        </p:tgtEl>
                                        <p:attrNameLst>
                                          <p:attrName>style.visibility</p:attrName>
                                        </p:attrNameLst>
                                      </p:cBhvr>
                                      <p:to>
                                        <p:strVal val="visible"/>
                                      </p:to>
                                    </p:set>
                                    <p:anim calcmode="lin" valueType="num">
                                      <p:cBhvr>
                                        <p:cTn id="7" dur="2000" fill="hold"/>
                                        <p:tgtEl>
                                          <p:spTgt spid="291850"/>
                                        </p:tgtEl>
                                        <p:attrNameLst>
                                          <p:attrName>ppt_w</p:attrName>
                                        </p:attrNameLst>
                                      </p:cBhvr>
                                      <p:tavLst>
                                        <p:tav tm="0">
                                          <p:val>
                                            <p:fltVal val="0"/>
                                          </p:val>
                                        </p:tav>
                                        <p:tav tm="100000">
                                          <p:val>
                                            <p:strVal val="#ppt_w"/>
                                          </p:val>
                                        </p:tav>
                                      </p:tavLst>
                                    </p:anim>
                                    <p:anim calcmode="lin" valueType="num">
                                      <p:cBhvr>
                                        <p:cTn id="8" dur="2000" fill="hold"/>
                                        <p:tgtEl>
                                          <p:spTgt spid="291850"/>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91849"/>
                                        </p:tgtEl>
                                        <p:attrNameLst>
                                          <p:attrName>style.visibility</p:attrName>
                                        </p:attrNameLst>
                                      </p:cBhvr>
                                      <p:to>
                                        <p:strVal val="visible"/>
                                      </p:to>
                                    </p:set>
                                    <p:animEffect transition="in" filter="wipe(left)">
                                      <p:cBhvr>
                                        <p:cTn id="13" dur="3000"/>
                                        <p:tgtEl>
                                          <p:spTgt spid="291849"/>
                                        </p:tgtEl>
                                      </p:cBhvr>
                                    </p:animEffect>
                                  </p:childTnLst>
                                </p:cTn>
                              </p:par>
                            </p:childTnLst>
                          </p:cTn>
                        </p:par>
                      </p:childTnLst>
                    </p:cTn>
                  </p:par>
                  <p:par>
                    <p:cTn id="14" fill="hold">
                      <p:stCondLst>
                        <p:cond delay="indefinite"/>
                      </p:stCondLst>
                      <p:childTnLst>
                        <p:par>
                          <p:cTn id="15" fill="hold">
                            <p:stCondLst>
                              <p:cond delay="0"/>
                            </p:stCondLst>
                            <p:childTnLst>
                              <p:par>
                                <p:cTn id="16" presetID="27" presetClass="entr" presetSubtype="0" fill="hold" nodeType="clickEffect">
                                  <p:stCondLst>
                                    <p:cond delay="0"/>
                                  </p:stCondLst>
                                  <p:iterate type="lt">
                                    <p:tmPct val="50000"/>
                                  </p:iterate>
                                  <p:childTnLst>
                                    <p:set>
                                      <p:cBhvr>
                                        <p:cTn id="17" dur="1" fill="hold">
                                          <p:stCondLst>
                                            <p:cond delay="0"/>
                                          </p:stCondLst>
                                        </p:cTn>
                                        <p:tgtEl>
                                          <p:spTgt spid="291846">
                                            <p:txEl>
                                              <p:pRg st="0" end="0"/>
                                            </p:txEl>
                                          </p:spTgt>
                                        </p:tgtEl>
                                        <p:attrNameLst>
                                          <p:attrName>style.visibility</p:attrName>
                                        </p:attrNameLst>
                                      </p:cBhvr>
                                      <p:to>
                                        <p:strVal val="visible"/>
                                      </p:to>
                                    </p:set>
                                    <p:anim calcmode="discrete" valueType="clr">
                                      <p:cBhvr override="childStyle">
                                        <p:cTn id="18" dur="500"/>
                                        <p:tgtEl>
                                          <p:spTgt spid="29184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9" dur="500"/>
                                        <p:tgtEl>
                                          <p:spTgt spid="291846">
                                            <p:txEl>
                                              <p:pRg st="0" end="0"/>
                                            </p:txEl>
                                          </p:spTgt>
                                        </p:tgtEl>
                                        <p:attrNameLst>
                                          <p:attrName>fillcolor</p:attrName>
                                        </p:attrNameLst>
                                      </p:cBhvr>
                                      <p:tavLst>
                                        <p:tav tm="0">
                                          <p:val>
                                            <p:clrVal>
                                              <a:schemeClr val="accent2"/>
                                            </p:clrVal>
                                          </p:val>
                                        </p:tav>
                                        <p:tav tm="50000">
                                          <p:val>
                                            <p:clrVal>
                                              <a:schemeClr val="hlink"/>
                                            </p:clrVal>
                                          </p:val>
                                        </p:tav>
                                      </p:tavLst>
                                    </p:anim>
                                    <p:set>
                                      <p:cBhvr>
                                        <p:cTn id="20" dur="500"/>
                                        <p:tgtEl>
                                          <p:spTgt spid="291846">
                                            <p:txEl>
                                              <p:pRg st="0" end="0"/>
                                            </p:txEl>
                                          </p:spTgt>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27" presetClass="entr" presetSubtype="0" fill="hold" nodeType="clickEffect">
                                  <p:stCondLst>
                                    <p:cond delay="0"/>
                                  </p:stCondLst>
                                  <p:iterate type="lt">
                                    <p:tmPct val="50000"/>
                                  </p:iterate>
                                  <p:childTnLst>
                                    <p:set>
                                      <p:cBhvr>
                                        <p:cTn id="24" dur="1" fill="hold">
                                          <p:stCondLst>
                                            <p:cond delay="0"/>
                                          </p:stCondLst>
                                        </p:cTn>
                                        <p:tgtEl>
                                          <p:spTgt spid="291846">
                                            <p:txEl>
                                              <p:pRg st="1" end="1"/>
                                            </p:txEl>
                                          </p:spTgt>
                                        </p:tgtEl>
                                        <p:attrNameLst>
                                          <p:attrName>style.visibility</p:attrName>
                                        </p:attrNameLst>
                                      </p:cBhvr>
                                      <p:to>
                                        <p:strVal val="visible"/>
                                      </p:to>
                                    </p:set>
                                    <p:anim calcmode="discrete" valueType="clr">
                                      <p:cBhvr override="childStyle">
                                        <p:cTn id="25" dur="500"/>
                                        <p:tgtEl>
                                          <p:spTgt spid="291846">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6" dur="500"/>
                                        <p:tgtEl>
                                          <p:spTgt spid="291846">
                                            <p:txEl>
                                              <p:pRg st="1" end="1"/>
                                            </p:txEl>
                                          </p:spTgt>
                                        </p:tgtEl>
                                        <p:attrNameLst>
                                          <p:attrName>fillcolor</p:attrName>
                                        </p:attrNameLst>
                                      </p:cBhvr>
                                      <p:tavLst>
                                        <p:tav tm="0">
                                          <p:val>
                                            <p:clrVal>
                                              <a:schemeClr val="accent2"/>
                                            </p:clrVal>
                                          </p:val>
                                        </p:tav>
                                        <p:tav tm="50000">
                                          <p:val>
                                            <p:clrVal>
                                              <a:schemeClr val="hlink"/>
                                            </p:clrVal>
                                          </p:val>
                                        </p:tav>
                                      </p:tavLst>
                                    </p:anim>
                                    <p:set>
                                      <p:cBhvr>
                                        <p:cTn id="27" dur="500"/>
                                        <p:tgtEl>
                                          <p:spTgt spid="291846">
                                            <p:txEl>
                                              <p:pRg st="1" end="1"/>
                                            </p:txEl>
                                          </p:spTgt>
                                        </p:tgtEl>
                                        <p:attrNameLst>
                                          <p:attrName>fill.type</p:attrName>
                                        </p:attrNameLst>
                                      </p:cBhvr>
                                      <p:to>
                                        <p:strVal val="solid"/>
                                      </p:to>
                                    </p:set>
                                  </p:childTnLst>
                                </p:cTn>
                              </p:par>
                            </p:childTnLst>
                          </p:cTn>
                        </p:par>
                      </p:childTnLst>
                    </p:cTn>
                  </p:par>
                  <p:par>
                    <p:cTn id="28" fill="hold">
                      <p:stCondLst>
                        <p:cond delay="indefinite"/>
                      </p:stCondLst>
                      <p:childTnLst>
                        <p:par>
                          <p:cTn id="29" fill="hold">
                            <p:stCondLst>
                              <p:cond delay="0"/>
                            </p:stCondLst>
                            <p:childTnLst>
                              <p:par>
                                <p:cTn id="30" presetID="27" presetClass="entr" presetSubtype="0" fill="hold" nodeType="clickEffect">
                                  <p:stCondLst>
                                    <p:cond delay="0"/>
                                  </p:stCondLst>
                                  <p:iterate type="lt">
                                    <p:tmPct val="50000"/>
                                  </p:iterate>
                                  <p:childTnLst>
                                    <p:set>
                                      <p:cBhvr>
                                        <p:cTn id="31" dur="1" fill="hold">
                                          <p:stCondLst>
                                            <p:cond delay="0"/>
                                          </p:stCondLst>
                                        </p:cTn>
                                        <p:tgtEl>
                                          <p:spTgt spid="291846">
                                            <p:txEl>
                                              <p:pRg st="2" end="2"/>
                                            </p:txEl>
                                          </p:spTgt>
                                        </p:tgtEl>
                                        <p:attrNameLst>
                                          <p:attrName>style.visibility</p:attrName>
                                        </p:attrNameLst>
                                      </p:cBhvr>
                                      <p:to>
                                        <p:strVal val="visible"/>
                                      </p:to>
                                    </p:set>
                                    <p:anim calcmode="discrete" valueType="clr">
                                      <p:cBhvr override="childStyle">
                                        <p:cTn id="32" dur="500"/>
                                        <p:tgtEl>
                                          <p:spTgt spid="291846">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3" dur="500"/>
                                        <p:tgtEl>
                                          <p:spTgt spid="291846">
                                            <p:txEl>
                                              <p:pRg st="2" end="2"/>
                                            </p:txEl>
                                          </p:spTgt>
                                        </p:tgtEl>
                                        <p:attrNameLst>
                                          <p:attrName>fillcolor</p:attrName>
                                        </p:attrNameLst>
                                      </p:cBhvr>
                                      <p:tavLst>
                                        <p:tav tm="0">
                                          <p:val>
                                            <p:clrVal>
                                              <a:schemeClr val="accent2"/>
                                            </p:clrVal>
                                          </p:val>
                                        </p:tav>
                                        <p:tav tm="50000">
                                          <p:val>
                                            <p:clrVal>
                                              <a:schemeClr val="hlink"/>
                                            </p:clrVal>
                                          </p:val>
                                        </p:tav>
                                      </p:tavLst>
                                    </p:anim>
                                    <p:set>
                                      <p:cBhvr>
                                        <p:cTn id="34" dur="500"/>
                                        <p:tgtEl>
                                          <p:spTgt spid="291846">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50" grpId="0"/>
      <p:bldP spid="29184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65" name="Text Box 17"/>
          <p:cNvSpPr txBox="1"/>
          <p:nvPr/>
        </p:nvSpPr>
        <p:spPr>
          <a:xfrm>
            <a:off x="57785" y="3686175"/>
            <a:ext cx="8784590" cy="2799715"/>
          </a:xfrm>
          <a:prstGeom prst="rect">
            <a:avLst/>
          </a:prstGeom>
          <a:noFill/>
          <a:ln w="9525">
            <a:noFill/>
          </a:ln>
        </p:spPr>
        <p:txBody>
          <a:bodyPr wrap="square">
            <a:spAutoFit/>
          </a:bodyPr>
          <a:lstStyle/>
          <a:p>
            <a:r>
              <a:rPr lang="en-US" altLang="zh-CN" dirty="0">
                <a:solidFill>
                  <a:srgbClr val="FF0000"/>
                </a:solidFill>
                <a:sym typeface="+mn-ea"/>
              </a:rPr>
              <a:t>1</a:t>
            </a:r>
            <a:r>
              <a:rPr lang="zh-CN" altLang="en-US" dirty="0">
                <a:solidFill>
                  <a:srgbClr val="FF0000"/>
                </a:solidFill>
                <a:sym typeface="+mn-ea"/>
              </a:rPr>
              <a:t>、</a:t>
            </a:r>
            <a:r>
              <a:rPr lang="en-US" altLang="zh-CN" dirty="0">
                <a:solidFill>
                  <a:srgbClr val="FF0000"/>
                </a:solidFill>
                <a:sym typeface="+mn-ea"/>
              </a:rPr>
              <a:t>8421</a:t>
            </a:r>
            <a:r>
              <a:rPr lang="zh-CN" altLang="en-US" dirty="0">
                <a:solidFill>
                  <a:srgbClr val="FF0000"/>
                </a:solidFill>
                <a:sym typeface="+mn-ea"/>
              </a:rPr>
              <a:t>码</a:t>
            </a:r>
            <a:endParaRPr lang="zh-CN" altLang="en-US" dirty="0">
              <a:latin typeface="Times New Roman" panose="02020603050405020304" pitchFamily="18" charset="0"/>
            </a:endParaRPr>
          </a:p>
          <a:p>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）它是一种有权代码，权值分别为</a:t>
            </a:r>
            <a:r>
              <a:rPr lang="en-US" altLang="zh-CN" dirty="0">
                <a:latin typeface="Times New Roman" panose="02020603050405020304" pitchFamily="18" charset="0"/>
              </a:rPr>
              <a:t>8</a:t>
            </a:r>
            <a:r>
              <a:rPr lang="zh-CN" altLang="en-US" dirty="0">
                <a:latin typeface="Times New Roman" panose="02020603050405020304" pitchFamily="18" charset="0"/>
              </a:rPr>
              <a:t>、</a:t>
            </a:r>
            <a:r>
              <a:rPr lang="en-US" altLang="zh-CN" dirty="0">
                <a:latin typeface="Times New Roman" panose="02020603050405020304" pitchFamily="18" charset="0"/>
              </a:rPr>
              <a:t>4</a:t>
            </a:r>
            <a:r>
              <a:rPr lang="zh-CN" altLang="en-US" dirty="0">
                <a:latin typeface="Times New Roman" panose="02020603050405020304" pitchFamily="18" charset="0"/>
              </a:rPr>
              <a:t>、</a:t>
            </a:r>
            <a:r>
              <a:rPr lang="en-US" altLang="zh-CN" dirty="0">
                <a:latin typeface="Times New Roman" panose="02020603050405020304" pitchFamily="18" charset="0"/>
              </a:rPr>
              <a:t>2</a:t>
            </a:r>
            <a:r>
              <a:rPr lang="zh-CN" altLang="en-US" dirty="0">
                <a:latin typeface="Times New Roman" panose="02020603050405020304" pitchFamily="18" charset="0"/>
              </a:rPr>
              <a:t>、</a:t>
            </a:r>
            <a:r>
              <a:rPr lang="en-US" altLang="zh-CN" dirty="0">
                <a:latin typeface="Times New Roman" panose="02020603050405020304" pitchFamily="18" charset="0"/>
              </a:rPr>
              <a:t>1</a:t>
            </a:r>
          </a:p>
          <a:p>
            <a:r>
              <a:rPr lang="zh-CN" altLang="en-US" dirty="0">
                <a:latin typeface="Times New Roman" panose="02020603050405020304" pitchFamily="18" charset="0"/>
              </a:rPr>
              <a:t>（</a:t>
            </a:r>
            <a:r>
              <a:rPr lang="en-US" altLang="zh-CN" dirty="0">
                <a:latin typeface="Times New Roman" panose="02020603050405020304" pitchFamily="18" charset="0"/>
              </a:rPr>
              <a:t>2</a:t>
            </a:r>
            <a:r>
              <a:rPr lang="zh-CN" altLang="en-US" dirty="0">
                <a:latin typeface="Times New Roman" panose="02020603050405020304" pitchFamily="18" charset="0"/>
              </a:rPr>
              <a:t>）编码简单直观：例：</a:t>
            </a:r>
            <a:r>
              <a:rPr lang="en-US" altLang="zh-CN" dirty="0">
                <a:latin typeface="Times New Roman" panose="02020603050405020304" pitchFamily="18" charset="0"/>
              </a:rPr>
              <a:t>9    1    3.   5   4</a:t>
            </a:r>
          </a:p>
          <a:p>
            <a:r>
              <a:rPr lang="en-US" altLang="zh-CN" sz="2800" dirty="0">
                <a:latin typeface="Times New Roman" panose="02020603050405020304" pitchFamily="18" charset="0"/>
              </a:rPr>
              <a:t>                     </a:t>
            </a:r>
            <a:r>
              <a:rPr lang="en-US" altLang="zh-CN" dirty="0">
                <a:latin typeface="Times New Roman" panose="02020603050405020304" pitchFamily="18" charset="0"/>
              </a:rPr>
              <a:t>1001 0001 0011</a:t>
            </a:r>
            <a:r>
              <a:rPr lang="zh-CN" altLang="en-US" dirty="0">
                <a:latin typeface="Times New Roman" panose="02020603050405020304" pitchFamily="18" charset="0"/>
              </a:rPr>
              <a:t>，</a:t>
            </a:r>
            <a:r>
              <a:rPr lang="en-US" altLang="zh-CN" dirty="0">
                <a:latin typeface="Times New Roman" panose="02020603050405020304" pitchFamily="18" charset="0"/>
              </a:rPr>
              <a:t>0101 0100</a:t>
            </a:r>
            <a:endParaRPr lang="en-US" altLang="zh-CN" sz="2800" dirty="0">
              <a:latin typeface="Times New Roman" panose="02020603050405020304" pitchFamily="18" charset="0"/>
            </a:endParaRPr>
          </a:p>
          <a:p>
            <a:r>
              <a:rPr lang="en-US" altLang="zh-CN" sz="2800" dirty="0">
                <a:latin typeface="Times New Roman" panose="02020603050405020304" pitchFamily="18" charset="0"/>
              </a:rPr>
              <a:t>     </a:t>
            </a:r>
            <a:r>
              <a:rPr lang="zh-CN" altLang="en-US" dirty="0">
                <a:latin typeface="Times New Roman" panose="02020603050405020304" pitchFamily="18" charset="0"/>
              </a:rPr>
              <a:t>用</a:t>
            </a:r>
            <a:r>
              <a:rPr lang="en-US" altLang="zh-CN" dirty="0">
                <a:latin typeface="Times New Roman" panose="02020603050405020304" pitchFamily="18" charset="0"/>
              </a:rPr>
              <a:t>BCD</a:t>
            </a:r>
            <a:r>
              <a:rPr lang="zh-CN" altLang="en-US" dirty="0">
                <a:latin typeface="Times New Roman" panose="02020603050405020304" pitchFamily="18" charset="0"/>
              </a:rPr>
              <a:t>码，可以将十进制数的每一位转换成相等的二进制数，而不是将整个十进制数转换成二进制数。</a:t>
            </a:r>
          </a:p>
          <a:p>
            <a:r>
              <a:rPr lang="zh-CN" altLang="en-US" dirty="0">
                <a:latin typeface="Times New Roman" panose="02020603050405020304" pitchFamily="18" charset="0"/>
              </a:rPr>
              <a:t>例：</a:t>
            </a:r>
            <a:r>
              <a:rPr lang="en-US" altLang="zh-CN" dirty="0">
                <a:latin typeface="Times New Roman" panose="02020603050405020304" pitchFamily="18" charset="0"/>
              </a:rPr>
              <a:t>202=11001010      </a:t>
            </a:r>
            <a:r>
              <a:rPr lang="zh-CN" altLang="en-US" dirty="0">
                <a:latin typeface="Times New Roman" panose="02020603050405020304" pitchFamily="18" charset="0"/>
              </a:rPr>
              <a:t>而</a:t>
            </a:r>
            <a:r>
              <a:rPr lang="en-US" altLang="zh-CN" dirty="0">
                <a:latin typeface="Times New Roman" panose="02020603050405020304" pitchFamily="18" charset="0"/>
              </a:rPr>
              <a:t>202</a:t>
            </a:r>
            <a:r>
              <a:rPr lang="zh-CN" altLang="en-US" dirty="0">
                <a:latin typeface="Times New Roman" panose="02020603050405020304" pitchFamily="18" charset="0"/>
              </a:rPr>
              <a:t>的</a:t>
            </a:r>
            <a:r>
              <a:rPr lang="en-US" altLang="zh-CN" dirty="0">
                <a:latin typeface="Times New Roman" panose="02020603050405020304" pitchFamily="18" charset="0"/>
              </a:rPr>
              <a:t>BCD</a:t>
            </a:r>
            <a:r>
              <a:rPr lang="zh-CN" altLang="en-US" dirty="0">
                <a:latin typeface="Times New Roman" panose="02020603050405020304" pitchFamily="18" charset="0"/>
              </a:rPr>
              <a:t>码是</a:t>
            </a:r>
            <a:r>
              <a:rPr lang="en-US" altLang="zh-CN" dirty="0">
                <a:latin typeface="Times New Roman" panose="02020603050405020304" pitchFamily="18" charset="0"/>
              </a:rPr>
              <a:t>001000000010</a:t>
            </a:r>
          </a:p>
        </p:txBody>
      </p:sp>
      <p:graphicFrame>
        <p:nvGraphicFramePr>
          <p:cNvPr id="130067" name="Object 19"/>
          <p:cNvGraphicFramePr/>
          <p:nvPr/>
        </p:nvGraphicFramePr>
        <p:xfrm>
          <a:off x="57468" y="164465"/>
          <a:ext cx="9028112" cy="3398838"/>
        </p:xfrm>
        <a:graphic>
          <a:graphicData uri="http://schemas.openxmlformats.org/presentationml/2006/ole">
            <mc:AlternateContent xmlns:mc="http://schemas.openxmlformats.org/markup-compatibility/2006">
              <mc:Choice xmlns:v="urn:schemas-microsoft-com:vml" Requires="v">
                <p:oleObj spid="_x0000_s7171" r:id="rId3" imgW="5629910" imgH="1877695" progId="Word.Document.8">
                  <p:embed/>
                </p:oleObj>
              </mc:Choice>
              <mc:Fallback>
                <p:oleObj r:id="rId3" imgW="5629910" imgH="1877695" progId="Word.Document.8">
                  <p:embed/>
                  <p:pic>
                    <p:nvPicPr>
                      <p:cNvPr id="0" name="图片 3079"/>
                      <p:cNvPicPr/>
                      <p:nvPr/>
                    </p:nvPicPr>
                    <p:blipFill>
                      <a:blip r:embed="rId4"/>
                      <a:srcRect l="1463" r="14598" b="5258"/>
                      <a:stretch>
                        <a:fillRect/>
                      </a:stretch>
                    </p:blipFill>
                    <p:spPr>
                      <a:xfrm>
                        <a:off x="57468" y="164465"/>
                        <a:ext cx="9028112" cy="3398838"/>
                      </a:xfrm>
                      <a:prstGeom prst="rect">
                        <a:avLst/>
                      </a:prstGeom>
                      <a:solidFill>
                        <a:srgbClr val="FFCCCC"/>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0067"/>
                                        </p:tgtEl>
                                        <p:attrNameLst>
                                          <p:attrName>style.visibility</p:attrName>
                                        </p:attrNameLst>
                                      </p:cBhvr>
                                      <p:to>
                                        <p:strVal val="visible"/>
                                      </p:to>
                                    </p:set>
                                    <p:animEffect transition="in" filter="dissolve">
                                      <p:cBhvr>
                                        <p:cTn id="7" dur="500"/>
                                        <p:tgtEl>
                                          <p:spTgt spid="1300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0065">
                                            <p:txEl>
                                              <p:pRg st="0" end="0"/>
                                            </p:txEl>
                                          </p:spTgt>
                                        </p:tgtEl>
                                        <p:attrNameLst>
                                          <p:attrName>style.visibility</p:attrName>
                                        </p:attrNameLst>
                                      </p:cBhvr>
                                      <p:to>
                                        <p:strVal val="visible"/>
                                      </p:to>
                                    </p:set>
                                    <p:animEffect transition="in" filter="wipe(left)">
                                      <p:cBhvr>
                                        <p:cTn id="12" dur="500"/>
                                        <p:tgtEl>
                                          <p:spTgt spid="13006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0065">
                                            <p:txEl>
                                              <p:pRg st="1" end="1"/>
                                            </p:txEl>
                                          </p:spTgt>
                                        </p:tgtEl>
                                        <p:attrNameLst>
                                          <p:attrName>style.visibility</p:attrName>
                                        </p:attrNameLst>
                                      </p:cBhvr>
                                      <p:to>
                                        <p:strVal val="visible"/>
                                      </p:to>
                                    </p:set>
                                    <p:animEffect transition="in" filter="wipe(left)">
                                      <p:cBhvr>
                                        <p:cTn id="17" dur="500"/>
                                        <p:tgtEl>
                                          <p:spTgt spid="13006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0065">
                                            <p:txEl>
                                              <p:pRg st="2" end="2"/>
                                            </p:txEl>
                                          </p:spTgt>
                                        </p:tgtEl>
                                        <p:attrNameLst>
                                          <p:attrName>style.visibility</p:attrName>
                                        </p:attrNameLst>
                                      </p:cBhvr>
                                      <p:to>
                                        <p:strVal val="visible"/>
                                      </p:to>
                                    </p:set>
                                    <p:animEffect transition="in" filter="wipe(left)">
                                      <p:cBhvr>
                                        <p:cTn id="22" dur="500"/>
                                        <p:tgtEl>
                                          <p:spTgt spid="13006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0065">
                                            <p:txEl>
                                              <p:pRg st="3" end="3"/>
                                            </p:txEl>
                                          </p:spTgt>
                                        </p:tgtEl>
                                        <p:attrNameLst>
                                          <p:attrName>style.visibility</p:attrName>
                                        </p:attrNameLst>
                                      </p:cBhvr>
                                      <p:to>
                                        <p:strVal val="visible"/>
                                      </p:to>
                                    </p:set>
                                    <p:animEffect transition="in" filter="wipe(left)">
                                      <p:cBhvr>
                                        <p:cTn id="27" dur="500"/>
                                        <p:tgtEl>
                                          <p:spTgt spid="13006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0065">
                                            <p:txEl>
                                              <p:pRg st="4" end="4"/>
                                            </p:txEl>
                                          </p:spTgt>
                                        </p:tgtEl>
                                        <p:attrNameLst>
                                          <p:attrName>style.visibility</p:attrName>
                                        </p:attrNameLst>
                                      </p:cBhvr>
                                      <p:to>
                                        <p:strVal val="visible"/>
                                      </p:to>
                                    </p:set>
                                    <p:animEffect transition="in" filter="wipe(left)">
                                      <p:cBhvr>
                                        <p:cTn id="32" dur="500"/>
                                        <p:tgtEl>
                                          <p:spTgt spid="13006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0065">
                                            <p:txEl>
                                              <p:pRg st="5" end="5"/>
                                            </p:txEl>
                                          </p:spTgt>
                                        </p:tgtEl>
                                        <p:attrNameLst>
                                          <p:attrName>style.visibility</p:attrName>
                                        </p:attrNameLst>
                                      </p:cBhvr>
                                      <p:to>
                                        <p:strVal val="visible"/>
                                      </p:to>
                                    </p:set>
                                    <p:animEffect transition="in" filter="wipe(left)">
                                      <p:cBhvr>
                                        <p:cTn id="37" dur="500"/>
                                        <p:tgtEl>
                                          <p:spTgt spid="13006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65"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8" name="Rectangle 6"/>
          <p:cNvSpPr/>
          <p:nvPr/>
        </p:nvSpPr>
        <p:spPr>
          <a:xfrm>
            <a:off x="242888" y="3708083"/>
            <a:ext cx="8401050" cy="1663700"/>
          </a:xfrm>
          <a:prstGeom prst="rect">
            <a:avLst/>
          </a:prstGeom>
          <a:noFill/>
          <a:ln w="9525">
            <a:noFill/>
          </a:ln>
        </p:spPr>
        <p:txBody>
          <a:bodyPr/>
          <a:lstStyle/>
          <a:p>
            <a:pPr marL="342900" indent="-342900" algn="just">
              <a:spcBef>
                <a:spcPct val="20000"/>
              </a:spcBef>
            </a:pPr>
            <a:r>
              <a:rPr lang="en-US" altLang="zh-CN" sz="2800" dirty="0">
                <a:solidFill>
                  <a:srgbClr val="FF0000"/>
                </a:solidFill>
                <a:latin typeface="Times New Roman" panose="02020603050405020304" pitchFamily="18" charset="0"/>
              </a:rPr>
              <a:t>2</a:t>
            </a:r>
            <a:r>
              <a:rPr lang="zh-CN" altLang="en-US" sz="2800" dirty="0">
                <a:solidFill>
                  <a:srgbClr val="FF0000"/>
                </a:solidFill>
                <a:latin typeface="Times New Roman" panose="02020603050405020304" pitchFamily="18" charset="0"/>
              </a:rPr>
              <a:t>、</a:t>
            </a:r>
            <a:r>
              <a:rPr lang="en-US" altLang="zh-CN" sz="2800" dirty="0">
                <a:solidFill>
                  <a:srgbClr val="FF0000"/>
                </a:solidFill>
                <a:latin typeface="Times New Roman" panose="02020603050405020304" pitchFamily="18" charset="0"/>
              </a:rPr>
              <a:t>2421</a:t>
            </a:r>
            <a:r>
              <a:rPr lang="zh-CN" altLang="en-US" sz="2800" dirty="0">
                <a:solidFill>
                  <a:srgbClr val="FF0000"/>
                </a:solidFill>
                <a:latin typeface="Times New Roman" panose="02020603050405020304" pitchFamily="18" charset="0"/>
              </a:rPr>
              <a:t>码</a:t>
            </a:r>
            <a:endParaRPr lang="zh-CN" altLang="en-US" sz="2800" dirty="0">
              <a:latin typeface="Times New Roman" panose="02020603050405020304" pitchFamily="18" charset="0"/>
            </a:endParaRPr>
          </a:p>
          <a:p>
            <a:pPr marL="342900" indent="-342900" algn="just">
              <a:spcBef>
                <a:spcPct val="20000"/>
              </a:spcBef>
            </a:pPr>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）它是一种有权代码，权值分别为</a:t>
            </a:r>
            <a:r>
              <a:rPr lang="en-US" altLang="zh-CN" dirty="0">
                <a:latin typeface="Times New Roman" panose="02020603050405020304" pitchFamily="18" charset="0"/>
              </a:rPr>
              <a:t>2</a:t>
            </a:r>
            <a:r>
              <a:rPr lang="zh-CN" altLang="en-US" dirty="0">
                <a:latin typeface="Times New Roman" panose="02020603050405020304" pitchFamily="18" charset="0"/>
              </a:rPr>
              <a:t>、</a:t>
            </a:r>
            <a:r>
              <a:rPr lang="en-US" altLang="zh-CN" dirty="0">
                <a:latin typeface="Times New Roman" panose="02020603050405020304" pitchFamily="18" charset="0"/>
              </a:rPr>
              <a:t>4</a:t>
            </a:r>
            <a:r>
              <a:rPr lang="zh-CN" altLang="en-US" dirty="0">
                <a:latin typeface="Times New Roman" panose="02020603050405020304" pitchFamily="18" charset="0"/>
              </a:rPr>
              <a:t>、</a:t>
            </a:r>
            <a:r>
              <a:rPr lang="en-US" altLang="zh-CN" dirty="0">
                <a:latin typeface="Times New Roman" panose="02020603050405020304" pitchFamily="18" charset="0"/>
              </a:rPr>
              <a:t>2</a:t>
            </a:r>
            <a:r>
              <a:rPr lang="zh-CN" altLang="en-US" dirty="0">
                <a:latin typeface="Times New Roman" panose="02020603050405020304" pitchFamily="18" charset="0"/>
              </a:rPr>
              <a:t>、</a:t>
            </a:r>
            <a:r>
              <a:rPr lang="en-US" altLang="zh-CN" dirty="0">
                <a:latin typeface="Times New Roman" panose="02020603050405020304" pitchFamily="18" charset="0"/>
              </a:rPr>
              <a:t>1</a:t>
            </a:r>
          </a:p>
          <a:p>
            <a:pPr marL="342900" indent="-342900" algn="just">
              <a:spcBef>
                <a:spcPct val="20000"/>
              </a:spcBef>
            </a:pPr>
            <a:r>
              <a:rPr lang="zh-CN" altLang="en-US" dirty="0">
                <a:latin typeface="Times New Roman" panose="02020603050405020304" pitchFamily="18" charset="0"/>
              </a:rPr>
              <a:t>（</a:t>
            </a:r>
            <a:r>
              <a:rPr lang="en-US" altLang="zh-CN" dirty="0">
                <a:latin typeface="Times New Roman" panose="02020603050405020304" pitchFamily="18" charset="0"/>
              </a:rPr>
              <a:t>2</a:t>
            </a:r>
            <a:r>
              <a:rPr lang="zh-CN" altLang="en-US" dirty="0">
                <a:latin typeface="Times New Roman" panose="02020603050405020304" pitchFamily="18" charset="0"/>
              </a:rPr>
              <a:t>）编码方案不是唯一的。</a:t>
            </a:r>
          </a:p>
        </p:txBody>
      </p:sp>
      <p:graphicFrame>
        <p:nvGraphicFramePr>
          <p:cNvPr id="7170" name="Object 11"/>
          <p:cNvGraphicFramePr/>
          <p:nvPr/>
        </p:nvGraphicFramePr>
        <p:xfrm>
          <a:off x="115888" y="85725"/>
          <a:ext cx="9028112" cy="3398838"/>
        </p:xfrm>
        <a:graphic>
          <a:graphicData uri="http://schemas.openxmlformats.org/presentationml/2006/ole">
            <mc:AlternateContent xmlns:mc="http://schemas.openxmlformats.org/markup-compatibility/2006">
              <mc:Choice xmlns:v="urn:schemas-microsoft-com:vml" Requires="v">
                <p:oleObj spid="_x0000_s8195" r:id="rId3" imgW="5629910" imgH="1877695" progId="Word.Document.8">
                  <p:embed/>
                </p:oleObj>
              </mc:Choice>
              <mc:Fallback>
                <p:oleObj r:id="rId3" imgW="5629910" imgH="1877695" progId="Word.Document.8">
                  <p:embed/>
                  <p:pic>
                    <p:nvPicPr>
                      <p:cNvPr id="0" name="图片 3075"/>
                      <p:cNvPicPr/>
                      <p:nvPr/>
                    </p:nvPicPr>
                    <p:blipFill>
                      <a:blip r:embed="rId4"/>
                      <a:srcRect l="1463" r="14598" b="5258"/>
                      <a:stretch>
                        <a:fillRect/>
                      </a:stretch>
                    </p:blipFill>
                    <p:spPr>
                      <a:xfrm>
                        <a:off x="115888" y="85725"/>
                        <a:ext cx="9028112" cy="3398838"/>
                      </a:xfrm>
                      <a:prstGeom prst="rect">
                        <a:avLst/>
                      </a:prstGeom>
                      <a:solidFill>
                        <a:srgbClr val="FFCCCC"/>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1078">
                                            <p:txEl>
                                              <p:pRg st="0" end="0"/>
                                            </p:txEl>
                                          </p:spTgt>
                                        </p:tgtEl>
                                        <p:attrNameLst>
                                          <p:attrName>style.visibility</p:attrName>
                                        </p:attrNameLst>
                                      </p:cBhvr>
                                      <p:to>
                                        <p:strVal val="visible"/>
                                      </p:to>
                                    </p:set>
                                    <p:animEffect transition="in" filter="wipe(left)">
                                      <p:cBhvr>
                                        <p:cTn id="7" dur="500"/>
                                        <p:tgtEl>
                                          <p:spTgt spid="1310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1078">
                                            <p:txEl>
                                              <p:pRg st="1" end="1"/>
                                            </p:txEl>
                                          </p:spTgt>
                                        </p:tgtEl>
                                        <p:attrNameLst>
                                          <p:attrName>style.visibility</p:attrName>
                                        </p:attrNameLst>
                                      </p:cBhvr>
                                      <p:to>
                                        <p:strVal val="visible"/>
                                      </p:to>
                                    </p:set>
                                    <p:animEffect transition="in" filter="wipe(left)">
                                      <p:cBhvr>
                                        <p:cTn id="12" dur="500"/>
                                        <p:tgtEl>
                                          <p:spTgt spid="1310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1078">
                                            <p:txEl>
                                              <p:pRg st="2" end="2"/>
                                            </p:txEl>
                                          </p:spTgt>
                                        </p:tgtEl>
                                        <p:attrNameLst>
                                          <p:attrName>style.visibility</p:attrName>
                                        </p:attrNameLst>
                                      </p:cBhvr>
                                      <p:to>
                                        <p:strVal val="visible"/>
                                      </p:to>
                                    </p:set>
                                    <p:animEffect transition="in" filter="wipe(left)">
                                      <p:cBhvr>
                                        <p:cTn id="17" dur="500"/>
                                        <p:tgtEl>
                                          <p:spTgt spid="13107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8"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1" name="Rectangle 5"/>
          <p:cNvSpPr/>
          <p:nvPr/>
        </p:nvSpPr>
        <p:spPr>
          <a:xfrm>
            <a:off x="209233" y="3774758"/>
            <a:ext cx="8401050" cy="1905000"/>
          </a:xfrm>
          <a:prstGeom prst="rect">
            <a:avLst/>
          </a:prstGeom>
          <a:noFill/>
          <a:ln w="9525">
            <a:noFill/>
          </a:ln>
        </p:spPr>
        <p:txBody>
          <a:bodyPr/>
          <a:lstStyle/>
          <a:p>
            <a:pPr marL="342900" indent="-342900" algn="just">
              <a:spcBef>
                <a:spcPct val="20000"/>
              </a:spcBef>
            </a:pPr>
            <a:r>
              <a:rPr lang="en-US" altLang="zh-CN" sz="2800" dirty="0">
                <a:solidFill>
                  <a:srgbClr val="FF0000"/>
                </a:solidFill>
                <a:latin typeface="Times New Roman" panose="02020603050405020304" pitchFamily="18" charset="0"/>
              </a:rPr>
              <a:t>3</a:t>
            </a:r>
            <a:r>
              <a:rPr lang="zh-CN" altLang="en-US" sz="2800" dirty="0">
                <a:solidFill>
                  <a:srgbClr val="FF0000"/>
                </a:solidFill>
                <a:latin typeface="Times New Roman" panose="02020603050405020304" pitchFamily="18" charset="0"/>
              </a:rPr>
              <a:t>、余</a:t>
            </a:r>
            <a:r>
              <a:rPr lang="en-US" altLang="zh-CN" sz="2800" dirty="0">
                <a:solidFill>
                  <a:srgbClr val="FF0000"/>
                </a:solidFill>
                <a:latin typeface="Times New Roman" panose="02020603050405020304" pitchFamily="18" charset="0"/>
              </a:rPr>
              <a:t>3</a:t>
            </a:r>
            <a:r>
              <a:rPr lang="zh-CN" altLang="en-US" sz="2800" dirty="0">
                <a:solidFill>
                  <a:srgbClr val="FF0000"/>
                </a:solidFill>
                <a:latin typeface="Times New Roman" panose="02020603050405020304" pitchFamily="18" charset="0"/>
              </a:rPr>
              <a:t>码</a:t>
            </a:r>
          </a:p>
          <a:p>
            <a:pPr marL="342900" indent="-342900" algn="just">
              <a:spcBef>
                <a:spcPct val="20000"/>
              </a:spcBef>
            </a:pPr>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）每一个余</a:t>
            </a:r>
            <a:r>
              <a:rPr lang="en-US" altLang="zh-CN" dirty="0">
                <a:latin typeface="Times New Roman" panose="02020603050405020304" pitchFamily="18" charset="0"/>
              </a:rPr>
              <a:t>3</a:t>
            </a:r>
            <a:r>
              <a:rPr lang="zh-CN" altLang="en-US" dirty="0">
                <a:latin typeface="Times New Roman" panose="02020603050405020304" pitchFamily="18" charset="0"/>
              </a:rPr>
              <a:t>码所表示的二进制数要比它所对应的十进制数多</a:t>
            </a:r>
            <a:r>
              <a:rPr lang="en-US" altLang="zh-CN" dirty="0">
                <a:latin typeface="Times New Roman" panose="02020603050405020304" pitchFamily="18" charset="0"/>
              </a:rPr>
              <a:t>3</a:t>
            </a:r>
            <a:r>
              <a:rPr lang="zh-CN" altLang="en-US" dirty="0">
                <a:latin typeface="Times New Roman" panose="02020603050405020304" pitchFamily="18" charset="0"/>
              </a:rPr>
              <a:t>，即余</a:t>
            </a:r>
            <a:r>
              <a:rPr lang="en-US" altLang="zh-CN" dirty="0">
                <a:latin typeface="Times New Roman" panose="02020603050405020304" pitchFamily="18" charset="0"/>
              </a:rPr>
              <a:t>3</a:t>
            </a:r>
            <a:r>
              <a:rPr lang="zh-CN" altLang="en-US" dirty="0">
                <a:latin typeface="Times New Roman" panose="02020603050405020304" pitchFamily="18" charset="0"/>
              </a:rPr>
              <a:t>码是由</a:t>
            </a:r>
            <a:r>
              <a:rPr lang="en-US" altLang="zh-CN" dirty="0">
                <a:latin typeface="Times New Roman" panose="02020603050405020304" pitchFamily="18" charset="0"/>
              </a:rPr>
              <a:t>8421</a:t>
            </a:r>
            <a:r>
              <a:rPr lang="zh-CN" altLang="en-US" dirty="0">
                <a:latin typeface="Times New Roman" panose="02020603050405020304" pitchFamily="18" charset="0"/>
              </a:rPr>
              <a:t>码加</a:t>
            </a:r>
            <a:r>
              <a:rPr lang="en-US" altLang="zh-CN" dirty="0">
                <a:latin typeface="Times New Roman" panose="02020603050405020304" pitchFamily="18" charset="0"/>
              </a:rPr>
              <a:t>3</a:t>
            </a:r>
            <a:r>
              <a:rPr lang="zh-CN" altLang="en-US" dirty="0">
                <a:latin typeface="Times New Roman" panose="02020603050405020304" pitchFamily="18" charset="0"/>
              </a:rPr>
              <a:t>产生的。</a:t>
            </a:r>
            <a:endParaRPr lang="zh-CN" altLang="en-US" sz="3200" dirty="0">
              <a:latin typeface="Times New Roman" panose="02020603050405020304" pitchFamily="18" charset="0"/>
            </a:endParaRPr>
          </a:p>
          <a:p>
            <a:pPr marL="342900" indent="-342900" algn="just">
              <a:spcBef>
                <a:spcPct val="20000"/>
              </a:spcBef>
            </a:pPr>
            <a:r>
              <a:rPr lang="zh-CN" altLang="en-US" dirty="0">
                <a:latin typeface="Times New Roman" panose="02020603050405020304" pitchFamily="18" charset="0"/>
              </a:rPr>
              <a:t>（</a:t>
            </a:r>
            <a:r>
              <a:rPr lang="en-US" altLang="zh-CN" dirty="0">
                <a:latin typeface="Times New Roman" panose="02020603050405020304" pitchFamily="18" charset="0"/>
              </a:rPr>
              <a:t>2</a:t>
            </a:r>
            <a:r>
              <a:rPr lang="zh-CN" altLang="en-US" dirty="0">
                <a:latin typeface="Times New Roman" panose="02020603050405020304" pitchFamily="18" charset="0"/>
              </a:rPr>
              <a:t>）余</a:t>
            </a:r>
            <a:r>
              <a:rPr lang="en-US" altLang="zh-CN" dirty="0">
                <a:latin typeface="Times New Roman" panose="02020603050405020304" pitchFamily="18" charset="0"/>
              </a:rPr>
              <a:t>3</a:t>
            </a:r>
            <a:r>
              <a:rPr lang="zh-CN" altLang="en-US" dirty="0">
                <a:latin typeface="Times New Roman" panose="02020603050405020304" pitchFamily="18" charset="0"/>
              </a:rPr>
              <a:t>码是一种无权代码。</a:t>
            </a:r>
            <a:endParaRPr lang="zh-CN" altLang="en-US" sz="3200" dirty="0">
              <a:latin typeface="Times New Roman" panose="02020603050405020304" pitchFamily="18" charset="0"/>
            </a:endParaRPr>
          </a:p>
        </p:txBody>
      </p:sp>
      <p:graphicFrame>
        <p:nvGraphicFramePr>
          <p:cNvPr id="8194" name="Object 7"/>
          <p:cNvGraphicFramePr/>
          <p:nvPr/>
        </p:nvGraphicFramePr>
        <p:xfrm>
          <a:off x="115888" y="85725"/>
          <a:ext cx="9028112" cy="3398838"/>
        </p:xfrm>
        <a:graphic>
          <a:graphicData uri="http://schemas.openxmlformats.org/presentationml/2006/ole">
            <mc:AlternateContent xmlns:mc="http://schemas.openxmlformats.org/markup-compatibility/2006">
              <mc:Choice xmlns:v="urn:schemas-microsoft-com:vml" Requires="v">
                <p:oleObj spid="_x0000_s9219" r:id="rId3" imgW="5629910" imgH="1877695" progId="Word.Document.8">
                  <p:embed/>
                </p:oleObj>
              </mc:Choice>
              <mc:Fallback>
                <p:oleObj r:id="rId3" imgW="5629910" imgH="1877695" progId="Word.Document.8">
                  <p:embed/>
                  <p:pic>
                    <p:nvPicPr>
                      <p:cNvPr id="0" name="图片 3078"/>
                      <p:cNvPicPr/>
                      <p:nvPr/>
                    </p:nvPicPr>
                    <p:blipFill>
                      <a:blip r:embed="rId4"/>
                      <a:srcRect l="1463" r="14598" b="5258"/>
                      <a:stretch>
                        <a:fillRect/>
                      </a:stretch>
                    </p:blipFill>
                    <p:spPr>
                      <a:xfrm>
                        <a:off x="115888" y="85725"/>
                        <a:ext cx="9028112" cy="3398838"/>
                      </a:xfrm>
                      <a:prstGeom prst="rect">
                        <a:avLst/>
                      </a:prstGeom>
                      <a:solidFill>
                        <a:srgbClr val="FFCCCC"/>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2101">
                                            <p:txEl>
                                              <p:pRg st="0" end="0"/>
                                            </p:txEl>
                                          </p:spTgt>
                                        </p:tgtEl>
                                        <p:attrNameLst>
                                          <p:attrName>style.visibility</p:attrName>
                                        </p:attrNameLst>
                                      </p:cBhvr>
                                      <p:to>
                                        <p:strVal val="visible"/>
                                      </p:to>
                                    </p:set>
                                    <p:animEffect transition="in" filter="wipe(left)">
                                      <p:cBhvr>
                                        <p:cTn id="7" dur="500"/>
                                        <p:tgtEl>
                                          <p:spTgt spid="1321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101">
                                            <p:txEl>
                                              <p:pRg st="1" end="1"/>
                                            </p:txEl>
                                          </p:spTgt>
                                        </p:tgtEl>
                                        <p:attrNameLst>
                                          <p:attrName>style.visibility</p:attrName>
                                        </p:attrNameLst>
                                      </p:cBhvr>
                                      <p:to>
                                        <p:strVal val="visible"/>
                                      </p:to>
                                    </p:set>
                                    <p:animEffect transition="in" filter="wipe(left)">
                                      <p:cBhvr>
                                        <p:cTn id="12" dur="500"/>
                                        <p:tgtEl>
                                          <p:spTgt spid="13210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2101">
                                            <p:txEl>
                                              <p:pRg st="2" end="2"/>
                                            </p:txEl>
                                          </p:spTgt>
                                        </p:tgtEl>
                                        <p:attrNameLst>
                                          <p:attrName>style.visibility</p:attrName>
                                        </p:attrNameLst>
                                      </p:cBhvr>
                                      <p:to>
                                        <p:strVal val="visible"/>
                                      </p:to>
                                    </p:set>
                                    <p:animEffect transition="in" filter="wipe(left)">
                                      <p:cBhvr>
                                        <p:cTn id="17" dur="500"/>
                                        <p:tgtEl>
                                          <p:spTgt spid="1321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Rectangle 5"/>
          <p:cNvSpPr/>
          <p:nvPr/>
        </p:nvSpPr>
        <p:spPr>
          <a:xfrm>
            <a:off x="331788" y="4030663"/>
            <a:ext cx="8435975" cy="2827337"/>
          </a:xfrm>
          <a:prstGeom prst="rect">
            <a:avLst/>
          </a:prstGeom>
          <a:noFill/>
          <a:ln w="9525">
            <a:noFill/>
          </a:ln>
        </p:spPr>
        <p:txBody>
          <a:bodyPr/>
          <a:lstStyle/>
          <a:p>
            <a:pPr marL="342900" indent="-342900" algn="just">
              <a:spcBef>
                <a:spcPct val="20000"/>
              </a:spcBef>
            </a:pPr>
            <a:r>
              <a:rPr lang="en-US" altLang="zh-CN" sz="2800" dirty="0">
                <a:solidFill>
                  <a:srgbClr val="FF0000"/>
                </a:solidFill>
                <a:latin typeface="Times New Roman" panose="02020603050405020304" pitchFamily="18" charset="0"/>
              </a:rPr>
              <a:t>1</a:t>
            </a:r>
            <a:r>
              <a:rPr lang="zh-CN" altLang="en-US" sz="2800" dirty="0">
                <a:solidFill>
                  <a:srgbClr val="FF0000"/>
                </a:solidFill>
                <a:latin typeface="Times New Roman" panose="02020603050405020304" pitchFamily="18" charset="0"/>
              </a:rPr>
              <a:t>、格雷</a:t>
            </a:r>
            <a:r>
              <a:rPr lang="en-US" altLang="zh-CN" sz="2800" dirty="0">
                <a:solidFill>
                  <a:srgbClr val="FF0000"/>
                </a:solidFill>
                <a:latin typeface="Times New Roman" panose="02020603050405020304" pitchFamily="18" charset="0"/>
              </a:rPr>
              <a:t>(Gray)</a:t>
            </a:r>
            <a:r>
              <a:rPr lang="zh-CN" altLang="en-US" sz="2800" dirty="0">
                <a:solidFill>
                  <a:srgbClr val="FF0000"/>
                </a:solidFill>
                <a:latin typeface="Times New Roman" panose="02020603050405020304" pitchFamily="18" charset="0"/>
              </a:rPr>
              <a:t>码</a:t>
            </a:r>
          </a:p>
          <a:p>
            <a:pPr marL="342900" indent="-342900" algn="just">
              <a:spcBef>
                <a:spcPct val="20000"/>
              </a:spcBef>
            </a:pPr>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）任意相邻的两个字码之间，仅有一位二进制数码不同，其余各位数码均相同。因此，可以减少代码变换过程中产生的错误。</a:t>
            </a:r>
          </a:p>
          <a:p>
            <a:pPr marL="342900" indent="-342900" algn="just">
              <a:spcBef>
                <a:spcPct val="20000"/>
              </a:spcBef>
            </a:pPr>
            <a:r>
              <a:rPr lang="zh-CN" altLang="en-US" dirty="0">
                <a:latin typeface="Times New Roman" panose="02020603050405020304" pitchFamily="18" charset="0"/>
              </a:rPr>
              <a:t>（</a:t>
            </a:r>
            <a:r>
              <a:rPr lang="en-US" altLang="zh-CN" dirty="0">
                <a:latin typeface="Times New Roman" panose="02020603050405020304" pitchFamily="18" charset="0"/>
              </a:rPr>
              <a:t>2</a:t>
            </a:r>
            <a:r>
              <a:rPr lang="zh-CN" altLang="en-US" dirty="0">
                <a:latin typeface="Times New Roman" panose="02020603050405020304" pitchFamily="18" charset="0"/>
              </a:rPr>
              <a:t>）它是一种无权代码。</a:t>
            </a:r>
          </a:p>
          <a:p>
            <a:pPr marL="342900" indent="-342900" algn="just">
              <a:spcBef>
                <a:spcPct val="20000"/>
              </a:spcBef>
            </a:pPr>
            <a:r>
              <a:rPr lang="zh-CN" altLang="en-US" dirty="0">
                <a:latin typeface="Times New Roman" panose="02020603050405020304" pitchFamily="18" charset="0"/>
              </a:rPr>
              <a:t>（</a:t>
            </a:r>
            <a:r>
              <a:rPr lang="en-US" altLang="zh-CN" dirty="0">
                <a:latin typeface="Times New Roman" panose="02020603050405020304" pitchFamily="18" charset="0"/>
              </a:rPr>
              <a:t>3</a:t>
            </a:r>
            <a:r>
              <a:rPr lang="zh-CN" altLang="en-US" dirty="0">
                <a:latin typeface="Times New Roman" panose="02020603050405020304" pitchFamily="18" charset="0"/>
              </a:rPr>
              <a:t>）格雷码有多种形式。</a:t>
            </a:r>
            <a:endParaRPr lang="zh-CN" altLang="en-US" sz="3200" dirty="0">
              <a:latin typeface="Times New Roman" panose="02020603050405020304" pitchFamily="18" charset="0"/>
            </a:endParaRPr>
          </a:p>
        </p:txBody>
      </p:sp>
      <p:sp>
        <p:nvSpPr>
          <p:cNvPr id="9220" name="Text Box 6"/>
          <p:cNvSpPr txBox="1"/>
          <p:nvPr/>
        </p:nvSpPr>
        <p:spPr>
          <a:xfrm>
            <a:off x="257175" y="3514725"/>
            <a:ext cx="4592638" cy="521970"/>
          </a:xfrm>
          <a:prstGeom prst="rect">
            <a:avLst/>
          </a:prstGeom>
          <a:noFill/>
          <a:ln w="9525">
            <a:noFill/>
          </a:ln>
        </p:spPr>
        <p:txBody>
          <a:bodyPr>
            <a:spAutoFit/>
          </a:bodyPr>
          <a:lstStyle/>
          <a:p>
            <a:r>
              <a:rPr lang="zh-CN" altLang="en-US" sz="2800" b="1" dirty="0">
                <a:solidFill>
                  <a:schemeClr val="accent2"/>
                </a:solidFill>
                <a:latin typeface="Times New Roman" panose="02020603050405020304" pitchFamily="18" charset="0"/>
              </a:rPr>
              <a:t>二、可靠性编码</a:t>
            </a:r>
            <a:endParaRPr lang="zh-CN" altLang="en-US" b="1" dirty="0">
              <a:latin typeface="Times New Roman" panose="02020603050405020304" pitchFamily="18" charset="0"/>
            </a:endParaRPr>
          </a:p>
        </p:txBody>
      </p:sp>
      <p:graphicFrame>
        <p:nvGraphicFramePr>
          <p:cNvPr id="9218" name="Object 7"/>
          <p:cNvGraphicFramePr/>
          <p:nvPr/>
        </p:nvGraphicFramePr>
        <p:xfrm>
          <a:off x="115888" y="85725"/>
          <a:ext cx="9028112" cy="3398838"/>
        </p:xfrm>
        <a:graphic>
          <a:graphicData uri="http://schemas.openxmlformats.org/presentationml/2006/ole">
            <mc:AlternateContent xmlns:mc="http://schemas.openxmlformats.org/markup-compatibility/2006">
              <mc:Choice xmlns:v="urn:schemas-microsoft-com:vml" Requires="v">
                <p:oleObj spid="_x0000_s10243" r:id="rId3" imgW="5629910" imgH="1877695" progId="Word.Document.8">
                  <p:embed/>
                </p:oleObj>
              </mc:Choice>
              <mc:Fallback>
                <p:oleObj r:id="rId3" imgW="5629910" imgH="1877695" progId="Word.Document.8">
                  <p:embed/>
                  <p:pic>
                    <p:nvPicPr>
                      <p:cNvPr id="0" name="图片 3077"/>
                      <p:cNvPicPr/>
                      <p:nvPr/>
                    </p:nvPicPr>
                    <p:blipFill>
                      <a:blip r:embed="rId4"/>
                      <a:srcRect l="1463" r="14598" b="5258"/>
                      <a:stretch>
                        <a:fillRect/>
                      </a:stretch>
                    </p:blipFill>
                    <p:spPr>
                      <a:xfrm>
                        <a:off x="115888" y="85725"/>
                        <a:ext cx="9028112" cy="3398838"/>
                      </a:xfrm>
                      <a:prstGeom prst="rect">
                        <a:avLst/>
                      </a:prstGeom>
                      <a:solidFill>
                        <a:srgbClr val="FFCCCC"/>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25">
                                            <p:txEl>
                                              <p:pRg st="0" end="0"/>
                                            </p:txEl>
                                          </p:spTgt>
                                        </p:tgtEl>
                                        <p:attrNameLst>
                                          <p:attrName>style.visibility</p:attrName>
                                        </p:attrNameLst>
                                      </p:cBhvr>
                                      <p:to>
                                        <p:strVal val="visible"/>
                                      </p:to>
                                    </p:set>
                                    <p:animEffect transition="in" filter="wipe(left)">
                                      <p:cBhvr>
                                        <p:cTn id="7" dur="500"/>
                                        <p:tgtEl>
                                          <p:spTgt spid="1331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25">
                                            <p:txEl>
                                              <p:pRg st="1" end="1"/>
                                            </p:txEl>
                                          </p:spTgt>
                                        </p:tgtEl>
                                        <p:attrNameLst>
                                          <p:attrName>style.visibility</p:attrName>
                                        </p:attrNameLst>
                                      </p:cBhvr>
                                      <p:to>
                                        <p:strVal val="visible"/>
                                      </p:to>
                                    </p:set>
                                    <p:animEffect transition="in" filter="wipe(left)">
                                      <p:cBhvr>
                                        <p:cTn id="12" dur="500"/>
                                        <p:tgtEl>
                                          <p:spTgt spid="1331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25">
                                            <p:txEl>
                                              <p:pRg st="2" end="2"/>
                                            </p:txEl>
                                          </p:spTgt>
                                        </p:tgtEl>
                                        <p:attrNameLst>
                                          <p:attrName>style.visibility</p:attrName>
                                        </p:attrNameLst>
                                      </p:cBhvr>
                                      <p:to>
                                        <p:strVal val="visible"/>
                                      </p:to>
                                    </p:set>
                                    <p:animEffect transition="in" filter="wipe(left)">
                                      <p:cBhvr>
                                        <p:cTn id="17" dur="500"/>
                                        <p:tgtEl>
                                          <p:spTgt spid="13312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125">
                                            <p:txEl>
                                              <p:pRg st="3" end="3"/>
                                            </p:txEl>
                                          </p:spTgt>
                                        </p:tgtEl>
                                        <p:attrNameLst>
                                          <p:attrName>style.visibility</p:attrName>
                                        </p:attrNameLst>
                                      </p:cBhvr>
                                      <p:to>
                                        <p:strVal val="visible"/>
                                      </p:to>
                                    </p:set>
                                    <p:animEffect transition="in" filter="wipe(left)">
                                      <p:cBhvr>
                                        <p:cTn id="22" dur="500"/>
                                        <p:tgtEl>
                                          <p:spTgt spid="13312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5" name="矩形 348164"/>
          <p:cNvSpPr/>
          <p:nvPr/>
        </p:nvSpPr>
        <p:spPr>
          <a:xfrm>
            <a:off x="6559550" y="6253163"/>
            <a:ext cx="1905000" cy="457200"/>
          </a:xfrm>
          <a:prstGeom prst="rect">
            <a:avLst/>
          </a:prstGeom>
          <a:noFill/>
          <a:ln w="9525">
            <a:noFill/>
          </a:ln>
        </p:spPr>
        <p:txBody>
          <a:bodyPr lIns="92075" tIns="46037" rIns="92075" bIns="46037" anchor="ctr"/>
          <a:lstStyle/>
          <a:p>
            <a:pPr algn="r"/>
            <a:fld id="{9A0DB2DC-4C9A-4742-B13C-FB6460FD3503}" type="slidenum">
              <a:rPr lang="zh-CN" altLang="en-US" sz="1400" dirty="0">
                <a:latin typeface="Times New Roman" panose="02020603050405020304" pitchFamily="18" charset="0"/>
              </a:rPr>
              <a:t>38</a:t>
            </a:fld>
            <a:r>
              <a:rPr lang="en-US" altLang="zh-CN" sz="1400" dirty="0">
                <a:latin typeface="Times New Roman" panose="02020603050405020304" pitchFamily="18" charset="0"/>
              </a:rPr>
              <a:t> </a:t>
            </a:r>
          </a:p>
        </p:txBody>
      </p:sp>
      <p:sp>
        <p:nvSpPr>
          <p:cNvPr id="348167" name="文本框 348166"/>
          <p:cNvSpPr txBox="1"/>
          <p:nvPr/>
        </p:nvSpPr>
        <p:spPr>
          <a:xfrm>
            <a:off x="615950" y="919163"/>
            <a:ext cx="7620000" cy="460375"/>
          </a:xfrm>
          <a:prstGeom prst="rect">
            <a:avLst/>
          </a:prstGeom>
          <a:noFill/>
          <a:ln w="9525">
            <a:noFill/>
          </a:ln>
        </p:spPr>
        <p:txBody>
          <a:bodyPr>
            <a:spAutoFit/>
          </a:bodyPr>
          <a:lstStyle/>
          <a:p>
            <a:r>
              <a:rPr lang="zh-CN" altLang="en-US" sz="2400" b="1">
                <a:solidFill>
                  <a:srgbClr val="FF3300"/>
                </a:solidFill>
                <a:latin typeface="Times New Roman" panose="02020603050405020304" pitchFamily="18" charset="0"/>
              </a:rPr>
              <a:t>三</a:t>
            </a:r>
            <a:r>
              <a:rPr lang="en-US" altLang="zh-CN" sz="2400" b="1">
                <a:solidFill>
                  <a:srgbClr val="FF3300"/>
                </a:solidFill>
                <a:latin typeface="Times New Roman" panose="02020603050405020304" pitchFamily="18" charset="0"/>
              </a:rPr>
              <a:t>  </a:t>
            </a:r>
            <a:r>
              <a:rPr lang="zh-CN" altLang="en-US" sz="2400" b="1" dirty="0">
                <a:solidFill>
                  <a:srgbClr val="FF3300"/>
                </a:solidFill>
                <a:latin typeface="宋体" panose="02010600030101010101" pitchFamily="2" charset="-122"/>
                <a:cs typeface="Times New Roman" panose="02020603050405020304" pitchFamily="18" charset="0"/>
              </a:rPr>
              <a:t>字符编码 </a:t>
            </a:r>
            <a:endParaRPr lang="zh-CN" altLang="en-US" dirty="0">
              <a:solidFill>
                <a:srgbClr val="FF3300"/>
              </a:solidFill>
              <a:latin typeface="Arial" panose="020B0604020202020204" pitchFamily="34" charset="0"/>
            </a:endParaRPr>
          </a:p>
        </p:txBody>
      </p:sp>
      <p:sp>
        <p:nvSpPr>
          <p:cNvPr id="348168" name="文本框 348167"/>
          <p:cNvSpPr txBox="1"/>
          <p:nvPr/>
        </p:nvSpPr>
        <p:spPr>
          <a:xfrm>
            <a:off x="539750" y="1484313"/>
            <a:ext cx="8367713" cy="1844675"/>
          </a:xfrm>
          <a:prstGeom prst="rect">
            <a:avLst/>
          </a:prstGeom>
          <a:noFill/>
          <a:ln w="9525">
            <a:noFill/>
          </a:ln>
        </p:spPr>
        <p:txBody>
          <a:bodyPr>
            <a:spAutoFit/>
          </a:bodyPr>
          <a:lstStyle/>
          <a:p>
            <a:pPr algn="just">
              <a:lnSpc>
                <a:spcPct val="120000"/>
              </a:lnSpc>
              <a:spcBef>
                <a:spcPct val="50000"/>
              </a:spcBef>
            </a:pPr>
            <a:r>
              <a:rPr lang="en-US" altLang="zh-CN" sz="2400" b="1" dirty="0">
                <a:solidFill>
                  <a:srgbClr val="0000FF"/>
                </a:solidFill>
                <a:latin typeface="宋体" panose="02010600030101010101" pitchFamily="2" charset="-122"/>
                <a:cs typeface="Times New Roman" panose="02020603050405020304" pitchFamily="18" charset="0"/>
              </a:rPr>
              <a:t>    </a:t>
            </a:r>
            <a:r>
              <a:rPr lang="zh-CN" altLang="en-US" sz="2400" b="1" dirty="0">
                <a:solidFill>
                  <a:srgbClr val="0000FF"/>
                </a:solidFill>
                <a:latin typeface="宋体" panose="02010600030101010101" pitchFamily="2" charset="-122"/>
                <a:cs typeface="Times New Roman" panose="02020603050405020304" pitchFamily="18" charset="0"/>
              </a:rPr>
              <a:t>数字系统中处理的数据除了数字之外，还有字母、运算符号、标点符号以及其他特殊符号</a:t>
            </a:r>
            <a:r>
              <a:rPr lang="en-US" altLang="zh-CN" sz="2400" b="1" dirty="0">
                <a:solidFill>
                  <a:srgbClr val="0000FF"/>
                </a:solidFill>
                <a:latin typeface="宋体" panose="02010600030101010101" pitchFamily="2" charset="-122"/>
                <a:cs typeface="Times New Roman" panose="02020603050405020304" pitchFamily="18" charset="0"/>
              </a:rPr>
              <a:t>,</a:t>
            </a:r>
            <a:r>
              <a:rPr lang="zh-CN" altLang="en-US" sz="2400" b="1" dirty="0">
                <a:solidFill>
                  <a:srgbClr val="0000FF"/>
                </a:solidFill>
                <a:latin typeface="宋体" panose="02010600030101010101" pitchFamily="2" charset="-122"/>
                <a:cs typeface="Times New Roman" panose="02020603050405020304" pitchFamily="18" charset="0"/>
              </a:rPr>
              <a:t>人们将这些符号统称为</a:t>
            </a:r>
            <a:r>
              <a:rPr lang="zh-CN" altLang="en-US" sz="2400" b="1" dirty="0">
                <a:solidFill>
                  <a:srgbClr val="FF3300"/>
                </a:solidFill>
                <a:latin typeface="宋体" panose="02010600030101010101" pitchFamily="2" charset="-122"/>
                <a:cs typeface="Times New Roman" panose="02020603050405020304" pitchFamily="18" charset="0"/>
              </a:rPr>
              <a:t>字符</a:t>
            </a:r>
            <a:r>
              <a:rPr lang="zh-CN" altLang="en-US" sz="2400" b="1" dirty="0">
                <a:solidFill>
                  <a:srgbClr val="0000FF"/>
                </a:solidFill>
                <a:latin typeface="宋体" panose="02010600030101010101" pitchFamily="2" charset="-122"/>
                <a:cs typeface="Times New Roman" panose="02020603050405020304" pitchFamily="18" charset="0"/>
              </a:rPr>
              <a:t>。所有字符在数字系统中必须用二进制编码表示，通常将其称为</a:t>
            </a:r>
            <a:r>
              <a:rPr lang="zh-CN" altLang="en-US" sz="2400" b="1" dirty="0">
                <a:solidFill>
                  <a:srgbClr val="FF3300"/>
                </a:solidFill>
                <a:latin typeface="宋体" panose="02010600030101010101" pitchFamily="2" charset="-122"/>
                <a:cs typeface="Times New Roman" panose="02020603050405020304" pitchFamily="18" charset="0"/>
              </a:rPr>
              <a:t>字符编码。</a:t>
            </a:r>
            <a:endParaRPr lang="zh-CN" altLang="en-US" b="1" dirty="0">
              <a:solidFill>
                <a:srgbClr val="FF3300"/>
              </a:solidFill>
              <a:latin typeface="Arial" panose="020B0604020202020204" pitchFamily="34" charset="0"/>
            </a:endParaRPr>
          </a:p>
        </p:txBody>
      </p:sp>
      <p:sp>
        <p:nvSpPr>
          <p:cNvPr id="348169" name="文本框 348168"/>
          <p:cNvSpPr txBox="1"/>
          <p:nvPr/>
        </p:nvSpPr>
        <p:spPr>
          <a:xfrm>
            <a:off x="539750" y="3357563"/>
            <a:ext cx="8382000" cy="2465387"/>
          </a:xfrm>
          <a:prstGeom prst="rect">
            <a:avLst/>
          </a:prstGeom>
          <a:noFill/>
          <a:ln w="9525">
            <a:noFill/>
          </a:ln>
        </p:spPr>
        <p:txBody>
          <a:bodyPr>
            <a:spAutoFit/>
          </a:bodyPr>
          <a:lstStyle/>
          <a:p>
            <a:pPr algn="just">
              <a:lnSpc>
                <a:spcPct val="120000"/>
              </a:lnSpc>
              <a:spcBef>
                <a:spcPct val="50000"/>
              </a:spcBef>
            </a:pPr>
            <a:r>
              <a:rPr lang="en-US" altLang="zh-CN" sz="2400" b="1" dirty="0">
                <a:solidFill>
                  <a:srgbClr val="008000"/>
                </a:solidFill>
                <a:latin typeface="宋体" panose="02010600030101010101" pitchFamily="2" charset="-122"/>
                <a:cs typeface="Times New Roman" panose="02020603050405020304" pitchFamily="18" charset="0"/>
              </a:rPr>
              <a:t>    </a:t>
            </a:r>
            <a:r>
              <a:rPr lang="zh-CN" altLang="en-US" sz="2400" b="1" dirty="0">
                <a:solidFill>
                  <a:srgbClr val="008000"/>
                </a:solidFill>
                <a:latin typeface="宋体" panose="02010600030101010101" pitchFamily="2" charset="-122"/>
                <a:cs typeface="Times New Roman" panose="02020603050405020304" pitchFamily="18" charset="0"/>
              </a:rPr>
              <a:t>最常用的字符编码是美国信息交换标准码，简称</a:t>
            </a:r>
            <a:r>
              <a:rPr lang="en-US" altLang="zh-CN" sz="2400" b="1" dirty="0">
                <a:solidFill>
                  <a:srgbClr val="FF3300"/>
                </a:solidFill>
                <a:latin typeface="宋体" panose="02010600030101010101" pitchFamily="2" charset="-122"/>
                <a:cs typeface="Times New Roman" panose="02020603050405020304" pitchFamily="18" charset="0"/>
              </a:rPr>
              <a:t>ASCII</a:t>
            </a:r>
            <a:r>
              <a:rPr lang="zh-CN" altLang="en-US" sz="2400" b="1" dirty="0">
                <a:solidFill>
                  <a:srgbClr val="FF3300"/>
                </a:solidFill>
                <a:latin typeface="宋体" panose="02010600030101010101" pitchFamily="2" charset="-122"/>
                <a:cs typeface="Times New Roman" panose="02020603050405020304" pitchFamily="18" charset="0"/>
              </a:rPr>
              <a:t>码</a:t>
            </a:r>
            <a:r>
              <a:rPr lang="en-US" altLang="zh-CN" sz="2400" b="1" dirty="0">
                <a:solidFill>
                  <a:srgbClr val="008000"/>
                </a:solidFill>
                <a:latin typeface="宋体" panose="02010600030101010101" pitchFamily="2" charset="-122"/>
                <a:cs typeface="Times New Roman" panose="02020603050405020304" pitchFamily="18" charset="0"/>
              </a:rPr>
              <a:t>(American Standard Code for Information Interchange)</a:t>
            </a:r>
            <a:r>
              <a:rPr lang="zh-CN" altLang="en-US" sz="2400" b="1" dirty="0">
                <a:solidFill>
                  <a:srgbClr val="008000"/>
                </a:solidFill>
                <a:latin typeface="宋体" panose="02010600030101010101" pitchFamily="2" charset="-122"/>
                <a:cs typeface="Times New Roman" panose="02020603050405020304" pitchFamily="18" charset="0"/>
              </a:rPr>
              <a:t>。</a:t>
            </a:r>
          </a:p>
          <a:p>
            <a:pPr algn="just">
              <a:lnSpc>
                <a:spcPct val="120000"/>
              </a:lnSpc>
              <a:spcBef>
                <a:spcPct val="50000"/>
              </a:spcBef>
            </a:pPr>
            <a:r>
              <a:rPr lang="zh-CN" altLang="en-US" sz="2400" b="1">
                <a:solidFill>
                  <a:srgbClr val="008000"/>
                </a:solidFill>
                <a:latin typeface="宋体" panose="02010600030101010101" pitchFamily="2" charset="-122"/>
                <a:cs typeface="Times New Roman" panose="02020603050405020304" pitchFamily="18" charset="0"/>
              </a:rPr>
              <a:t>    </a:t>
            </a:r>
            <a:r>
              <a:rPr lang="en-US" altLang="zh-CN" sz="2400" b="1" dirty="0">
                <a:solidFill>
                  <a:srgbClr val="FF3300"/>
                </a:solidFill>
                <a:latin typeface="宋体" panose="02010600030101010101" pitchFamily="2" charset="-122"/>
                <a:cs typeface="Times New Roman" panose="02020603050405020304" pitchFamily="18" charset="0"/>
              </a:rPr>
              <a:t>ASCII</a:t>
            </a:r>
            <a:r>
              <a:rPr lang="zh-CN" altLang="en-US" sz="2400" b="1" dirty="0">
                <a:solidFill>
                  <a:srgbClr val="FF3300"/>
                </a:solidFill>
                <a:latin typeface="宋体" panose="02010600030101010101" pitchFamily="2" charset="-122"/>
                <a:cs typeface="Times New Roman" panose="02020603050405020304" pitchFamily="18" charset="0"/>
              </a:rPr>
              <a:t>码</a:t>
            </a:r>
            <a:r>
              <a:rPr lang="zh-CN" altLang="en-US" sz="2400" b="1" dirty="0">
                <a:solidFill>
                  <a:srgbClr val="008000"/>
                </a:solidFill>
                <a:latin typeface="宋体" panose="02010600030101010101" pitchFamily="2" charset="-122"/>
                <a:cs typeface="Times New Roman" panose="02020603050405020304" pitchFamily="18" charset="0"/>
              </a:rPr>
              <a:t>用</a:t>
            </a:r>
            <a:r>
              <a:rPr lang="en-US" altLang="zh-CN" sz="2400" b="1" dirty="0">
                <a:solidFill>
                  <a:srgbClr val="008000"/>
                </a:solidFill>
                <a:latin typeface="宋体" panose="02010600030101010101" pitchFamily="2" charset="-122"/>
                <a:cs typeface="Times New Roman" panose="02020603050405020304" pitchFamily="18" charset="0"/>
              </a:rPr>
              <a:t>7</a:t>
            </a:r>
            <a:r>
              <a:rPr lang="zh-CN" altLang="en-US" sz="2400" b="1" dirty="0">
                <a:solidFill>
                  <a:srgbClr val="008000"/>
                </a:solidFill>
                <a:latin typeface="宋体" panose="02010600030101010101" pitchFamily="2" charset="-122"/>
                <a:cs typeface="Times New Roman" panose="02020603050405020304" pitchFamily="18" charset="0"/>
              </a:rPr>
              <a:t>位二进制码表示</a:t>
            </a:r>
            <a:r>
              <a:rPr lang="en-US" altLang="zh-CN" sz="2400" b="1" dirty="0">
                <a:solidFill>
                  <a:srgbClr val="008000"/>
                </a:solidFill>
                <a:latin typeface="宋体" panose="02010600030101010101" pitchFamily="2" charset="-122"/>
                <a:cs typeface="Times New Roman" panose="02020603050405020304" pitchFamily="18" charset="0"/>
              </a:rPr>
              <a:t>128</a:t>
            </a:r>
            <a:r>
              <a:rPr lang="zh-CN" altLang="en-US" sz="2400" b="1" dirty="0">
                <a:solidFill>
                  <a:srgbClr val="008000"/>
                </a:solidFill>
                <a:latin typeface="宋体" panose="02010600030101010101" pitchFamily="2" charset="-122"/>
                <a:cs typeface="Times New Roman" panose="02020603050405020304" pitchFamily="18" charset="0"/>
              </a:rPr>
              <a:t>种字符，由于数字系统中实际是用一个字节表示一个字符，所以使用</a:t>
            </a:r>
            <a:r>
              <a:rPr lang="en-US" altLang="zh-CN" sz="2400" b="1" dirty="0">
                <a:solidFill>
                  <a:srgbClr val="008000"/>
                </a:solidFill>
                <a:latin typeface="宋体" panose="02010600030101010101" pitchFamily="2" charset="-122"/>
                <a:cs typeface="Times New Roman" panose="02020603050405020304" pitchFamily="18" charset="0"/>
              </a:rPr>
              <a:t>ASCII</a:t>
            </a:r>
            <a:r>
              <a:rPr lang="zh-CN" altLang="en-US" sz="2400" b="1" dirty="0">
                <a:solidFill>
                  <a:srgbClr val="008000"/>
                </a:solidFill>
                <a:latin typeface="宋体" panose="02010600030101010101" pitchFamily="2" charset="-122"/>
                <a:cs typeface="Times New Roman" panose="02020603050405020304" pitchFamily="18" charset="0"/>
              </a:rPr>
              <a:t>码时，通常在最左边增加一位奇偶检验位。 </a:t>
            </a:r>
            <a:endParaRPr lang="zh-CN" altLang="en-US" b="1" dirty="0">
              <a:solidFill>
                <a:srgbClr val="008000"/>
              </a:solidFill>
              <a:latin typeface="Arial" panose="020B0604020202020204" pitchFamily="34" charset="0"/>
            </a:endParaRPr>
          </a:p>
        </p:txBody>
      </p:sp>
      <p:pic>
        <p:nvPicPr>
          <p:cNvPr id="348170" name="图片 348169" descr="arrow34">
            <a:hlinkClick r:id="" action="ppaction://hlinkshowjump?jump=previousslide"/>
          </p:cNvPr>
          <p:cNvPicPr>
            <a:picLocks noChangeAspect="1"/>
          </p:cNvPicPr>
          <p:nvPr/>
        </p:nvPicPr>
        <p:blipFill>
          <a:blip r:embed="rId3"/>
          <a:stretch>
            <a:fillRect/>
          </a:stretch>
        </p:blipFill>
        <p:spPr>
          <a:xfrm>
            <a:off x="7569200" y="6310313"/>
            <a:ext cx="514350" cy="354012"/>
          </a:xfrm>
          <a:prstGeom prst="rect">
            <a:avLst/>
          </a:prstGeom>
          <a:noFill/>
          <a:ln w="9525">
            <a:noFill/>
          </a:ln>
        </p:spPr>
      </p:pic>
      <p:pic>
        <p:nvPicPr>
          <p:cNvPr id="348171" name="图片 348170" descr="arrow35">
            <a:hlinkClick r:id="" action="ppaction://hlinkshowjump?jump=nextslide"/>
          </p:cNvPr>
          <p:cNvPicPr>
            <a:picLocks noChangeAspect="1"/>
          </p:cNvPicPr>
          <p:nvPr/>
        </p:nvPicPr>
        <p:blipFill>
          <a:blip r:embed="rId4"/>
          <a:stretch>
            <a:fillRect/>
          </a:stretch>
        </p:blipFill>
        <p:spPr>
          <a:xfrm>
            <a:off x="8407400" y="6310313"/>
            <a:ext cx="514350" cy="354012"/>
          </a:xfrm>
          <a:prstGeom prst="rect">
            <a:avLst/>
          </a:prstGeom>
          <a:noFill/>
          <a:ln w="9525">
            <a:noFill/>
          </a:ln>
        </p:spPr>
      </p:pic>
      <p:sp>
        <p:nvSpPr>
          <p:cNvPr id="348172" name="文本框 348171"/>
          <p:cNvSpPr txBox="1"/>
          <p:nvPr/>
        </p:nvSpPr>
        <p:spPr>
          <a:xfrm>
            <a:off x="615950" y="5795963"/>
            <a:ext cx="7848600" cy="457200"/>
          </a:xfrm>
          <a:prstGeom prst="rect">
            <a:avLst/>
          </a:prstGeom>
          <a:noFill/>
          <a:ln w="9525">
            <a:noFill/>
          </a:ln>
        </p:spPr>
        <p:txBody>
          <a:bodyPr>
            <a:spAutoFit/>
          </a:bodyPr>
          <a:lstStyle/>
          <a:p>
            <a:pPr>
              <a:spcBef>
                <a:spcPct val="50000"/>
              </a:spcBef>
            </a:pPr>
            <a:r>
              <a:rPr lang="en-US" altLang="zh-CN" sz="2400" dirty="0">
                <a:latin typeface="宋体" panose="02010600030101010101" pitchFamily="2" charset="-122"/>
                <a:cs typeface="Times New Roman" panose="02020603050405020304" pitchFamily="18" charset="0"/>
              </a:rPr>
              <a:t>    </a:t>
            </a:r>
            <a:r>
              <a:rPr lang="zh-CN" altLang="en-US" sz="2400" b="1" dirty="0">
                <a:solidFill>
                  <a:srgbClr val="FF3300"/>
                </a:solidFill>
                <a:latin typeface="宋体" panose="02010600030101010101" pitchFamily="2" charset="-122"/>
                <a:cs typeface="Times New Roman" panose="02020603050405020304" pitchFamily="18" charset="0"/>
              </a:rPr>
              <a:t>编码规则如</a:t>
            </a:r>
            <a:r>
              <a:rPr lang="zh-CN" altLang="en-US" sz="2400" b="1" dirty="0">
                <a:solidFill>
                  <a:srgbClr val="FF3300"/>
                </a:solidFill>
                <a:latin typeface="宋体" panose="02010600030101010101" pitchFamily="2" charset="-122"/>
              </a:rPr>
              <a:t>后面</a:t>
            </a:r>
            <a:r>
              <a:rPr lang="zh-CN" altLang="en-US" sz="2400" b="1" dirty="0">
                <a:solidFill>
                  <a:srgbClr val="FF3300"/>
                </a:solidFill>
                <a:latin typeface="宋体" panose="02010600030101010101" pitchFamily="2" charset="-122"/>
                <a:cs typeface="Times New Roman" panose="02020603050405020304" pitchFamily="18" charset="0"/>
              </a:rPr>
              <a:t>表</a:t>
            </a:r>
            <a:r>
              <a:rPr lang="zh-CN" altLang="en-US" sz="2400" b="1" dirty="0">
                <a:solidFill>
                  <a:srgbClr val="FF3300"/>
                </a:solidFill>
                <a:latin typeface="宋体" panose="02010600030101010101" pitchFamily="2" charset="-122"/>
              </a:rPr>
              <a:t>中</a:t>
            </a:r>
            <a:r>
              <a:rPr lang="zh-CN" altLang="en-US" sz="2400" b="1" dirty="0">
                <a:solidFill>
                  <a:srgbClr val="FF3300"/>
                </a:solidFill>
                <a:latin typeface="宋体" panose="02010600030101010101" pitchFamily="2" charset="-122"/>
                <a:cs typeface="Times New Roman" panose="02020603050405020304" pitchFamily="18" charset="0"/>
              </a:rPr>
              <a:t>所示。</a:t>
            </a:r>
            <a:endParaRPr lang="zh-CN" altLang="en-US" b="1" dirty="0">
              <a:solidFill>
                <a:srgbClr val="FF33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348167"/>
                                        </p:tgtEl>
                                        <p:attrNameLst>
                                          <p:attrName>style.visibility</p:attrName>
                                        </p:attrNameLst>
                                      </p:cBhvr>
                                      <p:to>
                                        <p:strVal val="visible"/>
                                      </p:to>
                                    </p:set>
                                    <p:anim calcmode="lin" valueType="num">
                                      <p:cBhvr>
                                        <p:cTn id="7" dur="1000" fill="hold"/>
                                        <p:tgtEl>
                                          <p:spTgt spid="348167"/>
                                        </p:tgtEl>
                                        <p:attrNameLst>
                                          <p:attrName>ppt_w</p:attrName>
                                        </p:attrNameLst>
                                      </p:cBhvr>
                                      <p:tavLst>
                                        <p:tav tm="0">
                                          <p:val>
                                            <p:strVal val="#ppt_w+.3"/>
                                          </p:val>
                                        </p:tav>
                                        <p:tav tm="100000">
                                          <p:val>
                                            <p:strVal val="#ppt_w"/>
                                          </p:val>
                                        </p:tav>
                                      </p:tavLst>
                                    </p:anim>
                                    <p:anim calcmode="lin" valueType="num">
                                      <p:cBhvr>
                                        <p:cTn id="8" dur="1000" fill="hold"/>
                                        <p:tgtEl>
                                          <p:spTgt spid="348167"/>
                                        </p:tgtEl>
                                        <p:attrNameLst>
                                          <p:attrName>ppt_h</p:attrName>
                                        </p:attrNameLst>
                                      </p:cBhvr>
                                      <p:tavLst>
                                        <p:tav tm="0">
                                          <p:val>
                                            <p:strVal val="#ppt_h"/>
                                          </p:val>
                                        </p:tav>
                                        <p:tav tm="100000">
                                          <p:val>
                                            <p:strVal val="#ppt_h"/>
                                          </p:val>
                                        </p:tav>
                                      </p:tavLst>
                                    </p:anim>
                                    <p:animEffect transition="in" filter="fade">
                                      <p:cBhvr>
                                        <p:cTn id="9" dur="1000"/>
                                        <p:tgtEl>
                                          <p:spTgt spid="348167"/>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348168"/>
                                        </p:tgtEl>
                                        <p:attrNameLst>
                                          <p:attrName>style.visibility</p:attrName>
                                        </p:attrNameLst>
                                      </p:cBhvr>
                                      <p:to>
                                        <p:strVal val="visible"/>
                                      </p:to>
                                    </p:set>
                                    <p:anim calcmode="discrete" valueType="clr">
                                      <p:cBhvr override="childStyle">
                                        <p:cTn id="14" dur="500"/>
                                        <p:tgtEl>
                                          <p:spTgt spid="348168"/>
                                        </p:tgtEl>
                                        <p:attrNameLst>
                                          <p:attrName>style.color</p:attrName>
                                        </p:attrNameLst>
                                      </p:cBhvr>
                                      <p:tavLst>
                                        <p:tav tm="0">
                                          <p:val>
                                            <p:clrVal>
                                              <a:schemeClr val="accent2"/>
                                            </p:clrVal>
                                          </p:val>
                                        </p:tav>
                                        <p:tav tm="50000">
                                          <p:val>
                                            <p:clrVal>
                                              <a:schemeClr val="hlink"/>
                                            </p:clrVal>
                                          </p:val>
                                        </p:tav>
                                      </p:tavLst>
                                    </p:anim>
                                    <p:anim calcmode="discrete" valueType="clr">
                                      <p:cBhvr>
                                        <p:cTn id="15" dur="500"/>
                                        <p:tgtEl>
                                          <p:spTgt spid="348168"/>
                                        </p:tgtEl>
                                        <p:attrNameLst>
                                          <p:attrName>fillcolor</p:attrName>
                                        </p:attrNameLst>
                                      </p:cBhvr>
                                      <p:tavLst>
                                        <p:tav tm="0">
                                          <p:val>
                                            <p:clrVal>
                                              <a:schemeClr val="accent2"/>
                                            </p:clrVal>
                                          </p:val>
                                        </p:tav>
                                        <p:tav tm="50000">
                                          <p:val>
                                            <p:clrVal>
                                              <a:schemeClr val="hlink"/>
                                            </p:clrVal>
                                          </p:val>
                                        </p:tav>
                                      </p:tavLst>
                                    </p:anim>
                                    <p:set>
                                      <p:cBhvr>
                                        <p:cTn id="16" dur="500"/>
                                        <p:tgtEl>
                                          <p:spTgt spid="348168"/>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48169">
                                            <p:txEl>
                                              <p:pRg st="0" end="0"/>
                                            </p:txEl>
                                          </p:spTgt>
                                        </p:tgtEl>
                                        <p:attrNameLst>
                                          <p:attrName>style.visibility</p:attrName>
                                        </p:attrNameLst>
                                      </p:cBhvr>
                                      <p:to>
                                        <p:strVal val="visible"/>
                                      </p:to>
                                    </p:set>
                                    <p:anim calcmode="discrete" valueType="clr">
                                      <p:cBhvr override="childStyle">
                                        <p:cTn id="21" dur="500"/>
                                        <p:tgtEl>
                                          <p:spTgt spid="34816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500"/>
                                        <p:tgtEl>
                                          <p:spTgt spid="348169">
                                            <p:txEl>
                                              <p:pRg st="0" end="0"/>
                                            </p:txEl>
                                          </p:spTgt>
                                        </p:tgtEl>
                                        <p:attrNameLst>
                                          <p:attrName>fillcolor</p:attrName>
                                        </p:attrNameLst>
                                      </p:cBhvr>
                                      <p:tavLst>
                                        <p:tav tm="0">
                                          <p:val>
                                            <p:clrVal>
                                              <a:schemeClr val="accent2"/>
                                            </p:clrVal>
                                          </p:val>
                                        </p:tav>
                                        <p:tav tm="50000">
                                          <p:val>
                                            <p:clrVal>
                                              <a:schemeClr val="hlink"/>
                                            </p:clrVal>
                                          </p:val>
                                        </p:tav>
                                      </p:tavLst>
                                    </p:anim>
                                    <p:set>
                                      <p:cBhvr>
                                        <p:cTn id="23" dur="500"/>
                                        <p:tgtEl>
                                          <p:spTgt spid="348169">
                                            <p:txEl>
                                              <p:pRg st="0" end="0"/>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48169">
                                            <p:txEl>
                                              <p:pRg st="1" end="1"/>
                                            </p:txEl>
                                          </p:spTgt>
                                        </p:tgtEl>
                                        <p:attrNameLst>
                                          <p:attrName>style.visibility</p:attrName>
                                        </p:attrNameLst>
                                      </p:cBhvr>
                                      <p:to>
                                        <p:strVal val="visible"/>
                                      </p:to>
                                    </p:set>
                                    <p:anim calcmode="discrete" valueType="clr">
                                      <p:cBhvr override="childStyle">
                                        <p:cTn id="28" dur="500"/>
                                        <p:tgtEl>
                                          <p:spTgt spid="34816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500"/>
                                        <p:tgtEl>
                                          <p:spTgt spid="348169">
                                            <p:txEl>
                                              <p:pRg st="1" end="1"/>
                                            </p:txEl>
                                          </p:spTgt>
                                        </p:tgtEl>
                                        <p:attrNameLst>
                                          <p:attrName>fillcolor</p:attrName>
                                        </p:attrNameLst>
                                      </p:cBhvr>
                                      <p:tavLst>
                                        <p:tav tm="0">
                                          <p:val>
                                            <p:clrVal>
                                              <a:schemeClr val="accent2"/>
                                            </p:clrVal>
                                          </p:val>
                                        </p:tav>
                                        <p:tav tm="50000">
                                          <p:val>
                                            <p:clrVal>
                                              <a:schemeClr val="hlink"/>
                                            </p:clrVal>
                                          </p:val>
                                        </p:tav>
                                      </p:tavLst>
                                    </p:anim>
                                    <p:set>
                                      <p:cBhvr>
                                        <p:cTn id="30" dur="500"/>
                                        <p:tgtEl>
                                          <p:spTgt spid="348169">
                                            <p:txEl>
                                              <p:pRg st="1" end="1"/>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48172"/>
                                        </p:tgtEl>
                                        <p:attrNameLst>
                                          <p:attrName>style.visibility</p:attrName>
                                        </p:attrNameLst>
                                      </p:cBhvr>
                                      <p:to>
                                        <p:strVal val="visible"/>
                                      </p:to>
                                    </p:set>
                                    <p:anim calcmode="lin" valueType="num">
                                      <p:cBhvr additive="base">
                                        <p:cTn id="35" dur="2000" fill="hold"/>
                                        <p:tgtEl>
                                          <p:spTgt spid="348172"/>
                                        </p:tgtEl>
                                        <p:attrNameLst>
                                          <p:attrName>ppt_x</p:attrName>
                                        </p:attrNameLst>
                                      </p:cBhvr>
                                      <p:tavLst>
                                        <p:tav tm="0">
                                          <p:val>
                                            <p:strVal val="#ppt_x"/>
                                          </p:val>
                                        </p:tav>
                                        <p:tav tm="100000">
                                          <p:val>
                                            <p:strVal val="#ppt_x"/>
                                          </p:val>
                                        </p:tav>
                                      </p:tavLst>
                                    </p:anim>
                                    <p:anim calcmode="lin" valueType="num">
                                      <p:cBhvr additive="base">
                                        <p:cTn id="36" dur="2000" fill="hold"/>
                                        <p:tgtEl>
                                          <p:spTgt spid="3481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7" grpId="0"/>
      <p:bldP spid="348168" grpId="0"/>
      <p:bldP spid="34817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9" name="矩形 349188"/>
          <p:cNvSpPr/>
          <p:nvPr/>
        </p:nvSpPr>
        <p:spPr>
          <a:xfrm>
            <a:off x="6559550" y="6248400"/>
            <a:ext cx="1905000" cy="457200"/>
          </a:xfrm>
          <a:prstGeom prst="rect">
            <a:avLst/>
          </a:prstGeom>
          <a:noFill/>
          <a:ln w="9525">
            <a:noFill/>
          </a:ln>
        </p:spPr>
        <p:txBody>
          <a:bodyPr lIns="92075" tIns="46037" rIns="92075" bIns="46037" anchor="ctr"/>
          <a:lstStyle/>
          <a:p>
            <a:pPr algn="r"/>
            <a:fld id="{9A0DB2DC-4C9A-4742-B13C-FB6460FD3503}" type="slidenum">
              <a:rPr lang="zh-CN" altLang="en-US" sz="1400" dirty="0">
                <a:latin typeface="Times New Roman" panose="02020603050405020304" pitchFamily="18" charset="0"/>
              </a:rPr>
              <a:t>39</a:t>
            </a:fld>
            <a:r>
              <a:rPr lang="en-US" altLang="zh-CN" sz="1400" dirty="0">
                <a:latin typeface="Times New Roman" panose="02020603050405020304" pitchFamily="18" charset="0"/>
              </a:rPr>
              <a:t> </a:t>
            </a:r>
          </a:p>
        </p:txBody>
      </p:sp>
      <p:grpSp>
        <p:nvGrpSpPr>
          <p:cNvPr id="349191" name="组合 349190"/>
          <p:cNvGrpSpPr/>
          <p:nvPr/>
        </p:nvGrpSpPr>
        <p:grpSpPr>
          <a:xfrm>
            <a:off x="615950" y="685800"/>
            <a:ext cx="7924800" cy="5791200"/>
            <a:chOff x="528" y="432"/>
            <a:chExt cx="4992" cy="3696"/>
          </a:xfrm>
        </p:grpSpPr>
        <p:sp>
          <p:nvSpPr>
            <p:cNvPr id="349192" name="矩形 349191"/>
            <p:cNvSpPr/>
            <p:nvPr/>
          </p:nvSpPr>
          <p:spPr>
            <a:xfrm>
              <a:off x="1902" y="1008"/>
              <a:ext cx="3570" cy="249"/>
            </a:xfrm>
            <a:prstGeom prst="rect">
              <a:avLst/>
            </a:prstGeom>
            <a:noFill/>
            <a:ln w="9525">
              <a:noFill/>
            </a:ln>
          </p:spPr>
          <p:txBody>
            <a:bodyPr anchor="ctr"/>
            <a:lstStyle/>
            <a:p>
              <a:r>
                <a:rPr lang="en-US" altLang="zh-CN" sz="2000" b="1" dirty="0">
                  <a:solidFill>
                    <a:srgbClr val="0000FF"/>
                  </a:solidFill>
                  <a:latin typeface="宋体" panose="02010600030101010101" pitchFamily="2" charset="-122"/>
                </a:rPr>
                <a:t>  </a:t>
              </a:r>
              <a:r>
                <a:rPr lang="en-US" altLang="zh-CN" sz="2000" b="1">
                  <a:solidFill>
                    <a:srgbClr val="0000FF"/>
                  </a:solidFill>
                  <a:latin typeface="宋体" panose="02010600030101010101" pitchFamily="2" charset="-122"/>
                </a:rPr>
                <a:t>000  001  010  011  100  101  110  111</a:t>
              </a:r>
              <a:r>
                <a:rPr lang="en-US" altLang="zh-CN" sz="2000" b="1">
                  <a:solidFill>
                    <a:srgbClr val="0000FF"/>
                  </a:solidFill>
                  <a:latin typeface="Times New Roman" panose="02020603050405020304" pitchFamily="18" charset="0"/>
                </a:rPr>
                <a:t> </a:t>
              </a:r>
              <a:endParaRPr lang="en-US" altLang="zh-CN" b="1">
                <a:solidFill>
                  <a:srgbClr val="0000FF"/>
                </a:solidFill>
                <a:latin typeface="Arial" panose="020B0604020202020204" pitchFamily="34" charset="0"/>
              </a:endParaRPr>
            </a:p>
          </p:txBody>
        </p:sp>
        <p:sp>
          <p:nvSpPr>
            <p:cNvPr id="349193" name="矩形 349192"/>
            <p:cNvSpPr/>
            <p:nvPr/>
          </p:nvSpPr>
          <p:spPr>
            <a:xfrm>
              <a:off x="1920" y="1296"/>
              <a:ext cx="3552" cy="2817"/>
            </a:xfrm>
            <a:prstGeom prst="rect">
              <a:avLst/>
            </a:prstGeom>
            <a:noFill/>
            <a:ln w="9525">
              <a:noFill/>
            </a:ln>
          </p:spPr>
          <p:txBody>
            <a:bodyPr/>
            <a:lstStyle/>
            <a:p>
              <a:pPr>
                <a:lnSpc>
                  <a:spcPct val="90000"/>
                </a:lnSpc>
              </a:pPr>
              <a:r>
                <a:rPr lang="en-US" altLang="zh-CN" sz="2000" b="1" dirty="0">
                  <a:solidFill>
                    <a:srgbClr val="0000FF"/>
                  </a:solidFill>
                  <a:latin typeface="宋体" panose="02010600030101010101" pitchFamily="2" charset="-122"/>
                </a:rPr>
                <a:t>  NUL  DEL   SP   0    @    P    </a:t>
              </a:r>
              <a:r>
                <a:rPr lang="zh-CN" altLang="en-US" sz="2000" b="1" dirty="0">
                  <a:solidFill>
                    <a:srgbClr val="0000FF"/>
                  </a:solidFill>
                  <a:latin typeface="宋体" panose="02010600030101010101" pitchFamily="2" charset="-122"/>
                </a:rPr>
                <a:t>、   </a:t>
              </a:r>
              <a:r>
                <a:rPr lang="en-US" altLang="zh-CN" sz="2000" b="1">
                  <a:solidFill>
                    <a:srgbClr val="0000FF"/>
                  </a:solidFill>
                  <a:latin typeface="宋体" panose="02010600030101010101" pitchFamily="2" charset="-122"/>
                </a:rPr>
                <a:t>p </a:t>
              </a:r>
              <a:endParaRPr lang="en-US" altLang="zh-CN" sz="2400" b="1">
                <a:solidFill>
                  <a:srgbClr val="0000FF"/>
                </a:solidFill>
                <a:latin typeface="Times New Roman" panose="02020603050405020304" pitchFamily="18" charset="0"/>
              </a:endParaRPr>
            </a:p>
            <a:p>
              <a:pPr>
                <a:lnSpc>
                  <a:spcPct val="90000"/>
                </a:lnSpc>
              </a:pPr>
              <a:r>
                <a:rPr lang="en-US" altLang="zh-CN" sz="2000" b="1">
                  <a:solidFill>
                    <a:srgbClr val="0000FF"/>
                  </a:solidFill>
                  <a:latin typeface="宋体" panose="02010600030101010101" pitchFamily="2" charset="-122"/>
                  <a:cs typeface="Times New Roman" panose="02020603050405020304" pitchFamily="18" charset="0"/>
                </a:rPr>
                <a:t>  SOH  DC1    !   1    A    Q    a    q </a:t>
              </a:r>
              <a:endParaRPr lang="en-US" altLang="zh-CN" sz="2400" b="1">
                <a:solidFill>
                  <a:srgbClr val="0000FF"/>
                </a:solidFill>
                <a:latin typeface="Times New Roman" panose="02020603050405020304" pitchFamily="18" charset="0"/>
              </a:endParaRPr>
            </a:p>
            <a:p>
              <a:pPr>
                <a:lnSpc>
                  <a:spcPct val="90000"/>
                </a:lnSpc>
              </a:pPr>
              <a:r>
                <a:rPr lang="en-US" altLang="zh-CN" sz="2000" b="1">
                  <a:solidFill>
                    <a:srgbClr val="0000FF"/>
                  </a:solidFill>
                  <a:latin typeface="宋体" panose="02010600030101010101" pitchFamily="2" charset="-122"/>
                  <a:cs typeface="Times New Roman" panose="02020603050405020304" pitchFamily="18" charset="0"/>
                </a:rPr>
                <a:t>  STX  DC2    "   2    B    R    b    r </a:t>
              </a:r>
              <a:endParaRPr lang="en-US" altLang="zh-CN" sz="2400" b="1">
                <a:solidFill>
                  <a:srgbClr val="0000FF"/>
                </a:solidFill>
                <a:latin typeface="Times New Roman" panose="02020603050405020304" pitchFamily="18" charset="0"/>
              </a:endParaRPr>
            </a:p>
            <a:p>
              <a:pPr>
                <a:lnSpc>
                  <a:spcPct val="90000"/>
                </a:lnSpc>
              </a:pPr>
              <a:r>
                <a:rPr lang="en-US" altLang="zh-CN" sz="2000" b="1">
                  <a:solidFill>
                    <a:srgbClr val="0000FF"/>
                  </a:solidFill>
                  <a:latin typeface="宋体" panose="02010600030101010101" pitchFamily="2" charset="-122"/>
                  <a:cs typeface="Times New Roman" panose="02020603050405020304" pitchFamily="18" charset="0"/>
                </a:rPr>
                <a:t>  ETX  DC3    #   3    C    S    c    s </a:t>
              </a:r>
              <a:endParaRPr lang="en-US" altLang="zh-CN" sz="2400" b="1">
                <a:solidFill>
                  <a:srgbClr val="0000FF"/>
                </a:solidFill>
                <a:latin typeface="Times New Roman" panose="02020603050405020304" pitchFamily="18" charset="0"/>
              </a:endParaRPr>
            </a:p>
            <a:p>
              <a:pPr>
                <a:lnSpc>
                  <a:spcPct val="90000"/>
                </a:lnSpc>
              </a:pPr>
              <a:r>
                <a:rPr lang="en-US" altLang="zh-CN" sz="2000" b="1">
                  <a:solidFill>
                    <a:srgbClr val="0000FF"/>
                  </a:solidFill>
                  <a:latin typeface="宋体" panose="02010600030101010101" pitchFamily="2" charset="-122"/>
                  <a:cs typeface="Times New Roman" panose="02020603050405020304" pitchFamily="18" charset="0"/>
                </a:rPr>
                <a:t>  EOT  DC4    $   4    D    T    d    t </a:t>
              </a:r>
              <a:endParaRPr lang="en-US" altLang="zh-CN" sz="2400" b="1">
                <a:solidFill>
                  <a:srgbClr val="0000FF"/>
                </a:solidFill>
                <a:latin typeface="Times New Roman" panose="02020603050405020304" pitchFamily="18" charset="0"/>
              </a:endParaRPr>
            </a:p>
            <a:p>
              <a:pPr>
                <a:lnSpc>
                  <a:spcPct val="90000"/>
                </a:lnSpc>
              </a:pPr>
              <a:r>
                <a:rPr lang="en-US" altLang="zh-CN" sz="2000" b="1">
                  <a:solidFill>
                    <a:srgbClr val="0000FF"/>
                  </a:solidFill>
                  <a:latin typeface="宋体" panose="02010600030101010101" pitchFamily="2" charset="-122"/>
                  <a:cs typeface="Times New Roman" panose="02020603050405020304" pitchFamily="18" charset="0"/>
                </a:rPr>
                <a:t>  ENQ  NAK    %   5    E    U    e    u   </a:t>
              </a:r>
              <a:endParaRPr lang="en-US" altLang="zh-CN" sz="2400" b="1">
                <a:solidFill>
                  <a:srgbClr val="0000FF"/>
                </a:solidFill>
                <a:latin typeface="Times New Roman" panose="02020603050405020304" pitchFamily="18" charset="0"/>
              </a:endParaRPr>
            </a:p>
            <a:p>
              <a:pPr>
                <a:lnSpc>
                  <a:spcPct val="90000"/>
                </a:lnSpc>
              </a:pPr>
              <a:r>
                <a:rPr lang="en-US" altLang="zh-CN" sz="2000" b="1">
                  <a:solidFill>
                    <a:srgbClr val="0000FF"/>
                  </a:solidFill>
                  <a:latin typeface="宋体" panose="02010600030101010101" pitchFamily="2" charset="-122"/>
                  <a:cs typeface="Times New Roman" panose="02020603050405020304" pitchFamily="18" charset="0"/>
                </a:rPr>
                <a:t>  ACK  SYN    &amp;   6    F    V    f    v </a:t>
              </a:r>
              <a:endParaRPr lang="en-US" altLang="zh-CN" sz="2400" b="1">
                <a:solidFill>
                  <a:srgbClr val="0000FF"/>
                </a:solidFill>
                <a:latin typeface="Times New Roman" panose="02020603050405020304" pitchFamily="18" charset="0"/>
              </a:endParaRPr>
            </a:p>
            <a:p>
              <a:pPr>
                <a:lnSpc>
                  <a:spcPct val="90000"/>
                </a:lnSpc>
              </a:pPr>
              <a:r>
                <a:rPr lang="en-US" altLang="zh-CN" sz="2000" b="1">
                  <a:solidFill>
                    <a:srgbClr val="0000FF"/>
                  </a:solidFill>
                  <a:latin typeface="宋体" panose="02010600030101010101" pitchFamily="2" charset="-122"/>
                  <a:cs typeface="Times New Roman" panose="02020603050405020304" pitchFamily="18" charset="0"/>
                </a:rPr>
                <a:t>  BEL  ETB    </a:t>
              </a:r>
              <a:r>
                <a:rPr lang="en-US" altLang="zh-CN" sz="2000" b="1">
                  <a:solidFill>
                    <a:srgbClr val="0000FF"/>
                  </a:solidFill>
                  <a:latin typeface="宋体" panose="02010600030101010101" pitchFamily="2" charset="-122"/>
                </a:rPr>
                <a:t>,</a:t>
              </a:r>
              <a:r>
                <a:rPr lang="en-US" altLang="zh-CN" sz="2000" b="1">
                  <a:solidFill>
                    <a:srgbClr val="0000FF"/>
                  </a:solidFill>
                  <a:latin typeface="宋体" panose="02010600030101010101" pitchFamily="2" charset="-122"/>
                  <a:cs typeface="Times New Roman" panose="02020603050405020304" pitchFamily="18" charset="0"/>
                </a:rPr>
                <a:t>   7    G    W    g    w </a:t>
              </a:r>
              <a:endParaRPr lang="en-US" altLang="zh-CN" sz="2400" b="1">
                <a:solidFill>
                  <a:srgbClr val="0000FF"/>
                </a:solidFill>
                <a:latin typeface="Times New Roman" panose="02020603050405020304" pitchFamily="18" charset="0"/>
              </a:endParaRPr>
            </a:p>
            <a:p>
              <a:pPr>
                <a:lnSpc>
                  <a:spcPct val="90000"/>
                </a:lnSpc>
              </a:pPr>
              <a:r>
                <a:rPr lang="en-US" altLang="zh-CN" sz="2000" b="1">
                  <a:solidFill>
                    <a:srgbClr val="0000FF"/>
                  </a:solidFill>
                  <a:latin typeface="宋体" panose="02010600030101010101" pitchFamily="2" charset="-122"/>
                  <a:cs typeface="Times New Roman" panose="02020603050405020304" pitchFamily="18" charset="0"/>
                </a:rPr>
                <a:t>  BS   CAN    (   8    H    X    h    x </a:t>
              </a:r>
              <a:endParaRPr lang="en-US" altLang="zh-CN" sz="2400" b="1">
                <a:solidFill>
                  <a:srgbClr val="0000FF"/>
                </a:solidFill>
                <a:latin typeface="Times New Roman" panose="02020603050405020304" pitchFamily="18" charset="0"/>
              </a:endParaRPr>
            </a:p>
            <a:p>
              <a:pPr>
                <a:lnSpc>
                  <a:spcPct val="90000"/>
                </a:lnSpc>
              </a:pPr>
              <a:r>
                <a:rPr lang="en-US" altLang="zh-CN" sz="2000" b="1">
                  <a:solidFill>
                    <a:srgbClr val="0000FF"/>
                  </a:solidFill>
                  <a:latin typeface="宋体" panose="02010600030101010101" pitchFamily="2" charset="-122"/>
                  <a:cs typeface="Times New Roman" panose="02020603050405020304" pitchFamily="18" charset="0"/>
                </a:rPr>
                <a:t>  HT   EM     )   9    I    Y    i    y </a:t>
              </a:r>
              <a:endParaRPr lang="en-US" altLang="zh-CN" sz="2400" b="1">
                <a:solidFill>
                  <a:srgbClr val="0000FF"/>
                </a:solidFill>
                <a:latin typeface="Times New Roman" panose="02020603050405020304" pitchFamily="18" charset="0"/>
              </a:endParaRPr>
            </a:p>
            <a:p>
              <a:pPr>
                <a:lnSpc>
                  <a:spcPct val="90000"/>
                </a:lnSpc>
              </a:pPr>
              <a:r>
                <a:rPr lang="en-US" altLang="zh-CN" sz="2000" b="1" dirty="0">
                  <a:solidFill>
                    <a:srgbClr val="0000FF"/>
                  </a:solidFill>
                  <a:latin typeface="宋体" panose="02010600030101010101" pitchFamily="2" charset="-122"/>
                  <a:cs typeface="Times New Roman" panose="02020603050405020304" pitchFamily="18" charset="0"/>
                </a:rPr>
                <a:t>  LF   SUB    *   </a:t>
              </a:r>
              <a:r>
                <a:rPr lang="zh-CN" altLang="en-US" sz="2000" b="1" dirty="0">
                  <a:solidFill>
                    <a:srgbClr val="0000FF"/>
                  </a:solidFill>
                  <a:latin typeface="宋体" panose="02010600030101010101" pitchFamily="2" charset="-122"/>
                  <a:cs typeface="Times New Roman" panose="02020603050405020304" pitchFamily="18" charset="0"/>
                </a:rPr>
                <a:t>：   </a:t>
              </a:r>
              <a:r>
                <a:rPr lang="en-US" altLang="zh-CN" sz="2000" b="1">
                  <a:solidFill>
                    <a:srgbClr val="0000FF"/>
                  </a:solidFill>
                  <a:latin typeface="宋体" panose="02010600030101010101" pitchFamily="2" charset="-122"/>
                  <a:cs typeface="Times New Roman" panose="02020603050405020304" pitchFamily="18" charset="0"/>
                </a:rPr>
                <a:t>J    Z    j    z </a:t>
              </a:r>
              <a:endParaRPr lang="en-US" altLang="zh-CN" sz="2400" b="1">
                <a:solidFill>
                  <a:srgbClr val="0000FF"/>
                </a:solidFill>
                <a:latin typeface="Times New Roman" panose="02020603050405020304" pitchFamily="18" charset="0"/>
              </a:endParaRPr>
            </a:p>
            <a:p>
              <a:pPr>
                <a:lnSpc>
                  <a:spcPct val="90000"/>
                </a:lnSpc>
              </a:pPr>
              <a:r>
                <a:rPr lang="en-US" altLang="zh-CN" sz="2000" b="1" dirty="0">
                  <a:solidFill>
                    <a:srgbClr val="0000FF"/>
                  </a:solidFill>
                  <a:latin typeface="宋体" panose="02010600030101010101" pitchFamily="2" charset="-122"/>
                  <a:cs typeface="Times New Roman" panose="02020603050405020304" pitchFamily="18" charset="0"/>
                </a:rPr>
                <a:t>  VT   ESC    +   </a:t>
              </a:r>
              <a:r>
                <a:rPr lang="zh-CN" altLang="en-US" sz="2000" b="1" dirty="0">
                  <a:solidFill>
                    <a:srgbClr val="0000FF"/>
                  </a:solidFill>
                  <a:latin typeface="宋体" panose="02010600030101010101" pitchFamily="2" charset="-122"/>
                  <a:cs typeface="Times New Roman" panose="02020603050405020304" pitchFamily="18" charset="0"/>
                </a:rPr>
                <a:t>；   </a:t>
              </a:r>
              <a:r>
                <a:rPr lang="en-US" altLang="zh-CN" sz="2000" b="1" dirty="0">
                  <a:solidFill>
                    <a:srgbClr val="0000FF"/>
                  </a:solidFill>
                  <a:latin typeface="宋体" panose="02010600030101010101" pitchFamily="2" charset="-122"/>
                  <a:cs typeface="Times New Roman" panose="02020603050405020304" pitchFamily="18" charset="0"/>
                </a:rPr>
                <a:t>K   </a:t>
              </a:r>
              <a:r>
                <a:rPr lang="zh-CN" altLang="en-US" sz="2000" b="1" dirty="0">
                  <a:solidFill>
                    <a:srgbClr val="0000FF"/>
                  </a:solidFill>
                  <a:latin typeface="宋体" panose="02010600030101010101" pitchFamily="2" charset="-122"/>
                  <a:cs typeface="Times New Roman" panose="02020603050405020304" pitchFamily="18" charset="0"/>
                </a:rPr>
                <a:t>［    </a:t>
              </a:r>
              <a:r>
                <a:rPr lang="en-US" altLang="zh-CN" sz="2000" b="1">
                  <a:solidFill>
                    <a:srgbClr val="0000FF"/>
                  </a:solidFill>
                  <a:latin typeface="宋体" panose="02010600030101010101" pitchFamily="2" charset="-122"/>
                  <a:cs typeface="Times New Roman" panose="02020603050405020304" pitchFamily="18" charset="0"/>
                </a:rPr>
                <a:t>k    { </a:t>
              </a:r>
              <a:endParaRPr lang="en-US" altLang="zh-CN" sz="2400" b="1">
                <a:solidFill>
                  <a:srgbClr val="0000FF"/>
                </a:solidFill>
                <a:latin typeface="Times New Roman" panose="02020603050405020304" pitchFamily="18" charset="0"/>
              </a:endParaRPr>
            </a:p>
            <a:p>
              <a:pPr>
                <a:lnSpc>
                  <a:spcPct val="90000"/>
                </a:lnSpc>
              </a:pPr>
              <a:r>
                <a:rPr lang="en-US" altLang="zh-CN" sz="2000" b="1" dirty="0">
                  <a:solidFill>
                    <a:srgbClr val="0000FF"/>
                  </a:solidFill>
                  <a:latin typeface="宋体" panose="02010600030101010101" pitchFamily="2" charset="-122"/>
                  <a:cs typeface="Times New Roman" panose="02020603050405020304" pitchFamily="18" charset="0"/>
                </a:rPr>
                <a:t>  FF   FS     </a:t>
              </a:r>
              <a:r>
                <a:rPr lang="zh-CN" altLang="en-US" sz="2000" b="1" dirty="0">
                  <a:solidFill>
                    <a:srgbClr val="0000FF"/>
                  </a:solidFill>
                  <a:latin typeface="宋体" panose="02010600030101010101" pitchFamily="2" charset="-122"/>
                  <a:cs typeface="Times New Roman" panose="02020603050405020304" pitchFamily="18" charset="0"/>
                </a:rPr>
                <a:t>，  </a:t>
              </a:r>
              <a:r>
                <a:rPr lang="en-US" altLang="zh-CN" sz="2000" b="1" dirty="0">
                  <a:solidFill>
                    <a:srgbClr val="0000FF"/>
                  </a:solidFill>
                  <a:latin typeface="宋体" panose="02010600030101010101" pitchFamily="2" charset="-122"/>
                  <a:cs typeface="Times New Roman" panose="02020603050405020304" pitchFamily="18" charset="0"/>
                </a:rPr>
                <a:t>&lt;    L    </a:t>
              </a:r>
              <a:r>
                <a:rPr lang="zh-CN" altLang="en-US" sz="2000" b="1" dirty="0">
                  <a:solidFill>
                    <a:srgbClr val="0000FF"/>
                  </a:solidFill>
                  <a:latin typeface="宋体" panose="02010600030101010101" pitchFamily="2" charset="-122"/>
                  <a:cs typeface="Times New Roman" panose="02020603050405020304" pitchFamily="18" charset="0"/>
                </a:rPr>
                <a:t>＼   </a:t>
              </a:r>
              <a:r>
                <a:rPr lang="en-US" altLang="zh-CN" sz="2000" b="1">
                  <a:solidFill>
                    <a:srgbClr val="0000FF"/>
                  </a:solidFill>
                  <a:latin typeface="宋体" panose="02010600030101010101" pitchFamily="2" charset="-122"/>
                  <a:cs typeface="Times New Roman" panose="02020603050405020304" pitchFamily="18" charset="0"/>
                </a:rPr>
                <a:t>l    | </a:t>
              </a:r>
              <a:endParaRPr lang="en-US" altLang="zh-CN" sz="2400" b="1">
                <a:solidFill>
                  <a:srgbClr val="0000FF"/>
                </a:solidFill>
                <a:latin typeface="Times New Roman" panose="02020603050405020304" pitchFamily="18" charset="0"/>
              </a:endParaRPr>
            </a:p>
            <a:p>
              <a:pPr>
                <a:lnSpc>
                  <a:spcPct val="90000"/>
                </a:lnSpc>
              </a:pPr>
              <a:r>
                <a:rPr lang="en-US" altLang="zh-CN" sz="2000" b="1" dirty="0">
                  <a:solidFill>
                    <a:srgbClr val="0000FF"/>
                  </a:solidFill>
                  <a:latin typeface="宋体" panose="02010600030101010101" pitchFamily="2" charset="-122"/>
                  <a:cs typeface="Times New Roman" panose="02020603050405020304" pitchFamily="18" charset="0"/>
                </a:rPr>
                <a:t>  CR   GS     -   =    M    </a:t>
              </a:r>
              <a:r>
                <a:rPr lang="zh-CN" altLang="en-US" sz="2000" b="1" dirty="0">
                  <a:solidFill>
                    <a:srgbClr val="0000FF"/>
                  </a:solidFill>
                  <a:latin typeface="宋体" panose="02010600030101010101" pitchFamily="2" charset="-122"/>
                  <a:cs typeface="Times New Roman" panose="02020603050405020304" pitchFamily="18" charset="0"/>
                </a:rPr>
                <a:t>］   </a:t>
              </a:r>
              <a:r>
                <a:rPr lang="en-US" altLang="zh-CN" sz="2000" b="1">
                  <a:solidFill>
                    <a:srgbClr val="0000FF"/>
                  </a:solidFill>
                  <a:latin typeface="宋体" panose="02010600030101010101" pitchFamily="2" charset="-122"/>
                  <a:cs typeface="Times New Roman" panose="02020603050405020304" pitchFamily="18" charset="0"/>
                </a:rPr>
                <a:t>m    } </a:t>
              </a:r>
              <a:endParaRPr lang="en-US" altLang="zh-CN" sz="2400" b="1">
                <a:solidFill>
                  <a:srgbClr val="0000FF"/>
                </a:solidFill>
                <a:latin typeface="Times New Roman" panose="02020603050405020304" pitchFamily="18" charset="0"/>
              </a:endParaRPr>
            </a:p>
            <a:p>
              <a:pPr>
                <a:lnSpc>
                  <a:spcPct val="90000"/>
                </a:lnSpc>
              </a:pPr>
              <a:r>
                <a:rPr lang="en-US" altLang="zh-CN" sz="2000" b="1" dirty="0">
                  <a:solidFill>
                    <a:srgbClr val="0000FF"/>
                  </a:solidFill>
                  <a:latin typeface="宋体" panose="02010600030101010101" pitchFamily="2" charset="-122"/>
                  <a:cs typeface="Times New Roman" panose="02020603050405020304" pitchFamily="18" charset="0"/>
                </a:rPr>
                <a:t>  SO   RS     .   &gt;    N    ∧   n    </a:t>
              </a:r>
              <a:r>
                <a:rPr lang="zh-CN" altLang="en-US" sz="2000" b="1" dirty="0">
                  <a:solidFill>
                    <a:srgbClr val="0000FF"/>
                  </a:solidFill>
                  <a:latin typeface="宋体" panose="02010600030101010101" pitchFamily="2" charset="-122"/>
                  <a:cs typeface="Times New Roman" panose="02020603050405020304" pitchFamily="18" charset="0"/>
                </a:rPr>
                <a:t>～ </a:t>
              </a:r>
              <a:endParaRPr lang="zh-CN" altLang="en-US" sz="2400" b="1" dirty="0">
                <a:solidFill>
                  <a:srgbClr val="0000FF"/>
                </a:solidFill>
                <a:latin typeface="Times New Roman" panose="02020603050405020304" pitchFamily="18" charset="0"/>
              </a:endParaRPr>
            </a:p>
            <a:p>
              <a:pPr>
                <a:lnSpc>
                  <a:spcPct val="90000"/>
                </a:lnSpc>
              </a:pPr>
              <a:r>
                <a:rPr lang="zh-CN" altLang="en-US" sz="2000" b="1" dirty="0">
                  <a:solidFill>
                    <a:srgbClr val="0000FF"/>
                  </a:solidFill>
                  <a:latin typeface="宋体" panose="02010600030101010101" pitchFamily="2" charset="-122"/>
                  <a:cs typeface="Times New Roman" panose="02020603050405020304" pitchFamily="18" charset="0"/>
                </a:rPr>
                <a:t>  </a:t>
              </a:r>
              <a:r>
                <a:rPr lang="en-US" altLang="zh-CN" sz="2000" b="1" dirty="0">
                  <a:solidFill>
                    <a:srgbClr val="0000FF"/>
                  </a:solidFill>
                  <a:latin typeface="宋体" panose="02010600030101010101" pitchFamily="2" charset="-122"/>
                  <a:cs typeface="Times New Roman" panose="02020603050405020304" pitchFamily="18" charset="0"/>
                </a:rPr>
                <a:t>SI   US     /   ?    O    </a:t>
              </a:r>
              <a:r>
                <a:rPr lang="zh-CN" altLang="en-US" sz="2000" b="1" dirty="0">
                  <a:solidFill>
                    <a:srgbClr val="0000FF"/>
                  </a:solidFill>
                  <a:latin typeface="宋体" panose="02010600030101010101" pitchFamily="2" charset="-122"/>
                  <a:cs typeface="Times New Roman" panose="02020603050405020304" pitchFamily="18" charset="0"/>
                </a:rPr>
                <a:t>－   </a:t>
              </a:r>
              <a:r>
                <a:rPr lang="en-US" altLang="zh-CN" sz="2000" b="1">
                  <a:solidFill>
                    <a:srgbClr val="0000FF"/>
                  </a:solidFill>
                  <a:latin typeface="宋体" panose="02010600030101010101" pitchFamily="2" charset="-122"/>
                  <a:cs typeface="Times New Roman" panose="02020603050405020304" pitchFamily="18" charset="0"/>
                </a:rPr>
                <a:t>o    DEL</a:t>
              </a:r>
              <a:endParaRPr lang="en-US" altLang="zh-CN" b="1">
                <a:solidFill>
                  <a:srgbClr val="0000FF"/>
                </a:solidFill>
                <a:latin typeface="Arial" panose="020B0604020202020204" pitchFamily="34" charset="0"/>
              </a:endParaRPr>
            </a:p>
          </p:txBody>
        </p:sp>
        <p:sp>
          <p:nvSpPr>
            <p:cNvPr id="349194" name="矩形 349193"/>
            <p:cNvSpPr/>
            <p:nvPr/>
          </p:nvSpPr>
          <p:spPr>
            <a:xfrm>
              <a:off x="528" y="1296"/>
              <a:ext cx="1374" cy="2832"/>
            </a:xfrm>
            <a:prstGeom prst="rect">
              <a:avLst/>
            </a:prstGeom>
            <a:noFill/>
            <a:ln w="9525">
              <a:noFill/>
            </a:ln>
          </p:spPr>
          <p:txBody>
            <a:bodyPr/>
            <a:lstStyle/>
            <a:p>
              <a:pPr algn="ctr">
                <a:lnSpc>
                  <a:spcPct val="90000"/>
                </a:lnSpc>
              </a:pPr>
              <a:r>
                <a:rPr lang="en-US" altLang="zh-CN" sz="2000" b="1">
                  <a:solidFill>
                    <a:srgbClr val="0000FF"/>
                  </a:solidFill>
                  <a:latin typeface="Times New Roman" panose="02020603050405020304" pitchFamily="18" charset="0"/>
                </a:rPr>
                <a:t>0000 </a:t>
              </a:r>
              <a:endParaRPr lang="en-US" altLang="zh-CN" sz="2400" b="1">
                <a:solidFill>
                  <a:srgbClr val="0000FF"/>
                </a:solidFill>
                <a:latin typeface="Times New Roman" panose="02020603050405020304" pitchFamily="18" charset="0"/>
              </a:endParaRPr>
            </a:p>
            <a:p>
              <a:pPr algn="ctr">
                <a:lnSpc>
                  <a:spcPct val="90000"/>
                </a:lnSpc>
              </a:pPr>
              <a:r>
                <a:rPr lang="en-US" altLang="zh-CN" sz="2000" b="1">
                  <a:solidFill>
                    <a:srgbClr val="0000FF"/>
                  </a:solidFill>
                  <a:latin typeface="Times New Roman" panose="02020603050405020304" pitchFamily="18" charset="0"/>
                </a:rPr>
                <a:t>0001 </a:t>
              </a:r>
              <a:endParaRPr lang="en-US" altLang="zh-CN" sz="2400" b="1">
                <a:solidFill>
                  <a:srgbClr val="0000FF"/>
                </a:solidFill>
                <a:latin typeface="Times New Roman" panose="02020603050405020304" pitchFamily="18" charset="0"/>
              </a:endParaRPr>
            </a:p>
            <a:p>
              <a:pPr algn="ctr">
                <a:lnSpc>
                  <a:spcPct val="90000"/>
                </a:lnSpc>
              </a:pPr>
              <a:r>
                <a:rPr lang="en-US" altLang="zh-CN" sz="2000" b="1">
                  <a:solidFill>
                    <a:srgbClr val="0000FF"/>
                  </a:solidFill>
                  <a:latin typeface="Times New Roman" panose="02020603050405020304" pitchFamily="18" charset="0"/>
                </a:rPr>
                <a:t>0010 </a:t>
              </a:r>
              <a:endParaRPr lang="en-US" altLang="zh-CN" sz="2400" b="1">
                <a:solidFill>
                  <a:srgbClr val="0000FF"/>
                </a:solidFill>
                <a:latin typeface="Times New Roman" panose="02020603050405020304" pitchFamily="18" charset="0"/>
              </a:endParaRPr>
            </a:p>
            <a:p>
              <a:pPr algn="ctr">
                <a:lnSpc>
                  <a:spcPct val="90000"/>
                </a:lnSpc>
              </a:pPr>
              <a:r>
                <a:rPr lang="en-US" altLang="zh-CN" sz="2000" b="1">
                  <a:solidFill>
                    <a:srgbClr val="0000FF"/>
                  </a:solidFill>
                  <a:latin typeface="Times New Roman" panose="02020603050405020304" pitchFamily="18" charset="0"/>
                </a:rPr>
                <a:t>0011 </a:t>
              </a:r>
              <a:endParaRPr lang="en-US" altLang="zh-CN" sz="2400" b="1">
                <a:solidFill>
                  <a:srgbClr val="0000FF"/>
                </a:solidFill>
                <a:latin typeface="Times New Roman" panose="02020603050405020304" pitchFamily="18" charset="0"/>
              </a:endParaRPr>
            </a:p>
            <a:p>
              <a:pPr algn="ctr">
                <a:lnSpc>
                  <a:spcPct val="90000"/>
                </a:lnSpc>
              </a:pPr>
              <a:r>
                <a:rPr lang="en-US" altLang="zh-CN" sz="2000" b="1">
                  <a:solidFill>
                    <a:srgbClr val="0000FF"/>
                  </a:solidFill>
                  <a:latin typeface="Times New Roman" panose="02020603050405020304" pitchFamily="18" charset="0"/>
                </a:rPr>
                <a:t>0100 </a:t>
              </a:r>
              <a:endParaRPr lang="en-US" altLang="zh-CN" sz="2400" b="1">
                <a:solidFill>
                  <a:srgbClr val="0000FF"/>
                </a:solidFill>
                <a:latin typeface="Times New Roman" panose="02020603050405020304" pitchFamily="18" charset="0"/>
              </a:endParaRPr>
            </a:p>
            <a:p>
              <a:pPr algn="ctr">
                <a:lnSpc>
                  <a:spcPct val="90000"/>
                </a:lnSpc>
              </a:pPr>
              <a:r>
                <a:rPr lang="en-US" altLang="zh-CN" sz="2000" b="1">
                  <a:solidFill>
                    <a:srgbClr val="0000FF"/>
                  </a:solidFill>
                  <a:latin typeface="Times New Roman" panose="02020603050405020304" pitchFamily="18" charset="0"/>
                </a:rPr>
                <a:t>0101 </a:t>
              </a:r>
              <a:endParaRPr lang="en-US" altLang="zh-CN" sz="2400" b="1">
                <a:solidFill>
                  <a:srgbClr val="0000FF"/>
                </a:solidFill>
                <a:latin typeface="Times New Roman" panose="02020603050405020304" pitchFamily="18" charset="0"/>
              </a:endParaRPr>
            </a:p>
            <a:p>
              <a:pPr algn="ctr">
                <a:lnSpc>
                  <a:spcPct val="90000"/>
                </a:lnSpc>
              </a:pPr>
              <a:r>
                <a:rPr lang="en-US" altLang="zh-CN" sz="2000" b="1">
                  <a:solidFill>
                    <a:srgbClr val="0000FF"/>
                  </a:solidFill>
                  <a:latin typeface="Times New Roman" panose="02020603050405020304" pitchFamily="18" charset="0"/>
                </a:rPr>
                <a:t>0110 </a:t>
              </a:r>
              <a:endParaRPr lang="en-US" altLang="zh-CN" sz="2400" b="1">
                <a:solidFill>
                  <a:srgbClr val="0000FF"/>
                </a:solidFill>
                <a:latin typeface="Times New Roman" panose="02020603050405020304" pitchFamily="18" charset="0"/>
              </a:endParaRPr>
            </a:p>
            <a:p>
              <a:pPr algn="ctr">
                <a:lnSpc>
                  <a:spcPct val="90000"/>
                </a:lnSpc>
              </a:pPr>
              <a:r>
                <a:rPr lang="en-US" altLang="zh-CN" sz="2000" b="1">
                  <a:solidFill>
                    <a:srgbClr val="0000FF"/>
                  </a:solidFill>
                  <a:latin typeface="Times New Roman" panose="02020603050405020304" pitchFamily="18" charset="0"/>
                </a:rPr>
                <a:t>0111 </a:t>
              </a:r>
              <a:endParaRPr lang="en-US" altLang="zh-CN" sz="2400" b="1">
                <a:solidFill>
                  <a:srgbClr val="0000FF"/>
                </a:solidFill>
                <a:latin typeface="Times New Roman" panose="02020603050405020304" pitchFamily="18" charset="0"/>
              </a:endParaRPr>
            </a:p>
            <a:p>
              <a:pPr algn="ctr">
                <a:lnSpc>
                  <a:spcPct val="90000"/>
                </a:lnSpc>
              </a:pPr>
              <a:r>
                <a:rPr lang="en-US" altLang="zh-CN" sz="2000" b="1">
                  <a:solidFill>
                    <a:srgbClr val="0000FF"/>
                  </a:solidFill>
                  <a:latin typeface="Times New Roman" panose="02020603050405020304" pitchFamily="18" charset="0"/>
                </a:rPr>
                <a:t>1000 </a:t>
              </a:r>
              <a:endParaRPr lang="en-US" altLang="zh-CN" sz="2400" b="1">
                <a:solidFill>
                  <a:srgbClr val="0000FF"/>
                </a:solidFill>
                <a:latin typeface="Times New Roman" panose="02020603050405020304" pitchFamily="18" charset="0"/>
              </a:endParaRPr>
            </a:p>
            <a:p>
              <a:pPr algn="ctr">
                <a:lnSpc>
                  <a:spcPct val="90000"/>
                </a:lnSpc>
              </a:pPr>
              <a:r>
                <a:rPr lang="en-US" altLang="zh-CN" sz="2000" b="1">
                  <a:solidFill>
                    <a:srgbClr val="0000FF"/>
                  </a:solidFill>
                  <a:latin typeface="Times New Roman" panose="02020603050405020304" pitchFamily="18" charset="0"/>
                </a:rPr>
                <a:t>1001 </a:t>
              </a:r>
              <a:endParaRPr lang="en-US" altLang="zh-CN" sz="2400" b="1">
                <a:solidFill>
                  <a:srgbClr val="0000FF"/>
                </a:solidFill>
                <a:latin typeface="Times New Roman" panose="02020603050405020304" pitchFamily="18" charset="0"/>
              </a:endParaRPr>
            </a:p>
            <a:p>
              <a:pPr algn="ctr">
                <a:lnSpc>
                  <a:spcPct val="90000"/>
                </a:lnSpc>
              </a:pPr>
              <a:r>
                <a:rPr lang="en-US" altLang="zh-CN" sz="2000" b="1">
                  <a:solidFill>
                    <a:srgbClr val="0000FF"/>
                  </a:solidFill>
                  <a:latin typeface="Times New Roman" panose="02020603050405020304" pitchFamily="18" charset="0"/>
                </a:rPr>
                <a:t>1010 </a:t>
              </a:r>
              <a:endParaRPr lang="en-US" altLang="zh-CN" sz="2400" b="1">
                <a:solidFill>
                  <a:srgbClr val="0000FF"/>
                </a:solidFill>
                <a:latin typeface="Times New Roman" panose="02020603050405020304" pitchFamily="18" charset="0"/>
              </a:endParaRPr>
            </a:p>
            <a:p>
              <a:pPr algn="ctr">
                <a:lnSpc>
                  <a:spcPct val="90000"/>
                </a:lnSpc>
              </a:pPr>
              <a:r>
                <a:rPr lang="en-US" altLang="zh-CN" sz="2000" b="1">
                  <a:solidFill>
                    <a:srgbClr val="0000FF"/>
                  </a:solidFill>
                  <a:latin typeface="Times New Roman" panose="02020603050405020304" pitchFamily="18" charset="0"/>
                </a:rPr>
                <a:t>1011 </a:t>
              </a:r>
              <a:endParaRPr lang="en-US" altLang="zh-CN" sz="2400" b="1">
                <a:solidFill>
                  <a:srgbClr val="0000FF"/>
                </a:solidFill>
                <a:latin typeface="Times New Roman" panose="02020603050405020304" pitchFamily="18" charset="0"/>
              </a:endParaRPr>
            </a:p>
            <a:p>
              <a:pPr algn="ctr">
                <a:lnSpc>
                  <a:spcPct val="90000"/>
                </a:lnSpc>
              </a:pPr>
              <a:r>
                <a:rPr lang="en-US" altLang="zh-CN" sz="2000" b="1">
                  <a:solidFill>
                    <a:srgbClr val="0000FF"/>
                  </a:solidFill>
                  <a:latin typeface="Times New Roman" panose="02020603050405020304" pitchFamily="18" charset="0"/>
                </a:rPr>
                <a:t>1100 </a:t>
              </a:r>
              <a:endParaRPr lang="en-US" altLang="zh-CN" sz="2400" b="1">
                <a:solidFill>
                  <a:srgbClr val="0000FF"/>
                </a:solidFill>
                <a:latin typeface="Times New Roman" panose="02020603050405020304" pitchFamily="18" charset="0"/>
              </a:endParaRPr>
            </a:p>
            <a:p>
              <a:pPr algn="ctr">
                <a:lnSpc>
                  <a:spcPct val="90000"/>
                </a:lnSpc>
              </a:pPr>
              <a:r>
                <a:rPr lang="en-US" altLang="zh-CN" sz="2000" b="1">
                  <a:solidFill>
                    <a:srgbClr val="0000FF"/>
                  </a:solidFill>
                  <a:latin typeface="Times New Roman" panose="02020603050405020304" pitchFamily="18" charset="0"/>
                </a:rPr>
                <a:t>1101 </a:t>
              </a:r>
              <a:endParaRPr lang="en-US" altLang="zh-CN" sz="2400" b="1">
                <a:solidFill>
                  <a:srgbClr val="0000FF"/>
                </a:solidFill>
                <a:latin typeface="Times New Roman" panose="02020603050405020304" pitchFamily="18" charset="0"/>
              </a:endParaRPr>
            </a:p>
            <a:p>
              <a:pPr algn="ctr">
                <a:lnSpc>
                  <a:spcPct val="90000"/>
                </a:lnSpc>
              </a:pPr>
              <a:r>
                <a:rPr lang="en-US" altLang="zh-CN" sz="2000" b="1">
                  <a:solidFill>
                    <a:srgbClr val="0000FF"/>
                  </a:solidFill>
                  <a:latin typeface="Times New Roman" panose="02020603050405020304" pitchFamily="18" charset="0"/>
                </a:rPr>
                <a:t>1110 </a:t>
              </a:r>
              <a:endParaRPr lang="en-US" altLang="zh-CN" sz="2400" b="1">
                <a:solidFill>
                  <a:srgbClr val="0000FF"/>
                </a:solidFill>
                <a:latin typeface="Times New Roman" panose="02020603050405020304" pitchFamily="18" charset="0"/>
              </a:endParaRPr>
            </a:p>
            <a:p>
              <a:pPr algn="ctr">
                <a:lnSpc>
                  <a:spcPct val="90000"/>
                </a:lnSpc>
              </a:pPr>
              <a:r>
                <a:rPr lang="en-US" altLang="zh-CN" sz="2000" b="1">
                  <a:solidFill>
                    <a:srgbClr val="0000FF"/>
                  </a:solidFill>
                  <a:latin typeface="Times New Roman" panose="02020603050405020304" pitchFamily="18" charset="0"/>
                </a:rPr>
                <a:t>1111</a:t>
              </a:r>
              <a:endParaRPr lang="en-US" altLang="zh-CN" b="1">
                <a:solidFill>
                  <a:srgbClr val="0000FF"/>
                </a:solidFill>
                <a:latin typeface="Arial" panose="020B0604020202020204" pitchFamily="34" charset="0"/>
              </a:endParaRPr>
            </a:p>
          </p:txBody>
        </p:sp>
        <p:sp>
          <p:nvSpPr>
            <p:cNvPr id="349195" name="矩形 349194"/>
            <p:cNvSpPr/>
            <p:nvPr/>
          </p:nvSpPr>
          <p:spPr>
            <a:xfrm>
              <a:off x="1902" y="768"/>
              <a:ext cx="3570" cy="249"/>
            </a:xfrm>
            <a:prstGeom prst="rect">
              <a:avLst/>
            </a:prstGeom>
            <a:noFill/>
            <a:ln w="9525">
              <a:noFill/>
            </a:ln>
          </p:spPr>
          <p:txBody>
            <a:bodyPr anchor="ctr"/>
            <a:lstStyle/>
            <a:p>
              <a:pPr algn="ctr"/>
              <a:r>
                <a:rPr lang="zh-CN" altLang="en-US" sz="2000" b="1" dirty="0">
                  <a:solidFill>
                    <a:srgbClr val="0000FF"/>
                  </a:solidFill>
                  <a:latin typeface="宋体" panose="02010600030101010101" pitchFamily="2" charset="-122"/>
                </a:rPr>
                <a:t>高</a:t>
              </a:r>
              <a:r>
                <a:rPr lang="en-US" altLang="zh-CN" sz="2000" b="1" dirty="0">
                  <a:solidFill>
                    <a:srgbClr val="0000FF"/>
                  </a:solidFill>
                  <a:latin typeface="宋体" panose="02010600030101010101" pitchFamily="2" charset="-122"/>
                </a:rPr>
                <a:t>3</a:t>
              </a:r>
              <a:r>
                <a:rPr lang="zh-CN" altLang="en-US" sz="2000" b="1" dirty="0">
                  <a:solidFill>
                    <a:srgbClr val="0000FF"/>
                  </a:solidFill>
                  <a:latin typeface="宋体" panose="02010600030101010101" pitchFamily="2" charset="-122"/>
                </a:rPr>
                <a:t>位代码</a:t>
              </a:r>
              <a:r>
                <a:rPr lang="en-US" altLang="zh-CN" sz="2000" b="1">
                  <a:solidFill>
                    <a:srgbClr val="0000FF"/>
                  </a:solidFill>
                  <a:latin typeface="宋体" panose="02010600030101010101" pitchFamily="2" charset="-122"/>
                </a:rPr>
                <a:t>(a</a:t>
              </a:r>
              <a:r>
                <a:rPr lang="en-US" altLang="zh-CN" sz="2000" b="1" baseline="-30000">
                  <a:solidFill>
                    <a:srgbClr val="0000FF"/>
                  </a:solidFill>
                  <a:latin typeface="宋体" panose="02010600030101010101" pitchFamily="2" charset="-122"/>
                </a:rPr>
                <a:t>7</a:t>
              </a:r>
              <a:r>
                <a:rPr lang="en-US" altLang="zh-CN" sz="2000" b="1">
                  <a:solidFill>
                    <a:srgbClr val="0000FF"/>
                  </a:solidFill>
                  <a:latin typeface="宋体" panose="02010600030101010101" pitchFamily="2" charset="-122"/>
                </a:rPr>
                <a:t>a</a:t>
              </a:r>
              <a:r>
                <a:rPr lang="en-US" altLang="zh-CN" sz="2000" b="1" baseline="-30000">
                  <a:solidFill>
                    <a:srgbClr val="0000FF"/>
                  </a:solidFill>
                  <a:latin typeface="宋体" panose="02010600030101010101" pitchFamily="2" charset="-122"/>
                </a:rPr>
                <a:t>6</a:t>
              </a:r>
              <a:r>
                <a:rPr lang="en-US" altLang="zh-CN" sz="2000" b="1">
                  <a:solidFill>
                    <a:srgbClr val="0000FF"/>
                  </a:solidFill>
                  <a:latin typeface="宋体" panose="02010600030101010101" pitchFamily="2" charset="-122"/>
                </a:rPr>
                <a:t>a</a:t>
              </a:r>
              <a:r>
                <a:rPr lang="en-US" altLang="zh-CN" sz="2000" b="1" baseline="-30000">
                  <a:solidFill>
                    <a:srgbClr val="0000FF"/>
                  </a:solidFill>
                  <a:latin typeface="宋体" panose="02010600030101010101" pitchFamily="2" charset="-122"/>
                </a:rPr>
                <a:t>5</a:t>
              </a:r>
              <a:r>
                <a:rPr lang="en-US" altLang="zh-CN" sz="2000" b="1">
                  <a:solidFill>
                    <a:srgbClr val="0000FF"/>
                  </a:solidFill>
                  <a:latin typeface="宋体" panose="02010600030101010101" pitchFamily="2" charset="-122"/>
                </a:rPr>
                <a:t>)</a:t>
              </a:r>
              <a:r>
                <a:rPr lang="en-US" altLang="zh-CN" sz="2000" b="1">
                  <a:solidFill>
                    <a:srgbClr val="0000FF"/>
                  </a:solidFill>
                  <a:latin typeface="Times New Roman" panose="02020603050405020304" pitchFamily="18" charset="0"/>
                </a:rPr>
                <a:t> </a:t>
              </a:r>
              <a:endParaRPr lang="en-US" altLang="zh-CN" b="1">
                <a:solidFill>
                  <a:srgbClr val="0000FF"/>
                </a:solidFill>
                <a:latin typeface="Arial" panose="020B0604020202020204" pitchFamily="34" charset="0"/>
              </a:endParaRPr>
            </a:p>
          </p:txBody>
        </p:sp>
        <p:sp>
          <p:nvSpPr>
            <p:cNvPr id="349196" name="矩形 349195"/>
            <p:cNvSpPr/>
            <p:nvPr/>
          </p:nvSpPr>
          <p:spPr>
            <a:xfrm>
              <a:off x="528" y="750"/>
              <a:ext cx="1374" cy="498"/>
            </a:xfrm>
            <a:prstGeom prst="rect">
              <a:avLst/>
            </a:prstGeom>
            <a:noFill/>
            <a:ln w="9525">
              <a:noFill/>
            </a:ln>
          </p:spPr>
          <p:txBody>
            <a:bodyPr anchor="ctr"/>
            <a:lstStyle/>
            <a:p>
              <a:pPr algn="ctr"/>
              <a:r>
                <a:rPr lang="zh-CN" altLang="en-US" sz="2000" b="1" dirty="0">
                  <a:solidFill>
                    <a:srgbClr val="0000FF"/>
                  </a:solidFill>
                  <a:latin typeface="宋体" panose="02010600030101010101" pitchFamily="2" charset="-122"/>
                </a:rPr>
                <a:t>低</a:t>
              </a:r>
              <a:r>
                <a:rPr lang="en-US" altLang="zh-CN" sz="2000" b="1" dirty="0">
                  <a:solidFill>
                    <a:srgbClr val="0000FF"/>
                  </a:solidFill>
                  <a:latin typeface="宋体" panose="02010600030101010101" pitchFamily="2" charset="-122"/>
                </a:rPr>
                <a:t>4</a:t>
              </a:r>
              <a:r>
                <a:rPr lang="zh-CN" altLang="en-US" sz="2000" b="1" dirty="0">
                  <a:solidFill>
                    <a:srgbClr val="0000FF"/>
                  </a:solidFill>
                  <a:latin typeface="宋体" panose="02010600030101010101" pitchFamily="2" charset="-122"/>
                </a:rPr>
                <a:t>位代码</a:t>
              </a:r>
              <a:r>
                <a:rPr lang="zh-CN" altLang="en-US" sz="2000" b="1" dirty="0">
                  <a:solidFill>
                    <a:srgbClr val="0000FF"/>
                  </a:solidFill>
                  <a:latin typeface="Times New Roman" panose="02020603050405020304" pitchFamily="18" charset="0"/>
                </a:rPr>
                <a:t> </a:t>
              </a:r>
              <a:r>
                <a:rPr lang="en-US" altLang="zh-CN" sz="2000" b="1">
                  <a:solidFill>
                    <a:srgbClr val="0000FF"/>
                  </a:solidFill>
                  <a:latin typeface="宋体" panose="02010600030101010101" pitchFamily="2" charset="-122"/>
                </a:rPr>
                <a:t>(a</a:t>
              </a:r>
              <a:r>
                <a:rPr lang="en-US" altLang="zh-CN" sz="2000" b="1" baseline="-30000">
                  <a:solidFill>
                    <a:srgbClr val="0000FF"/>
                  </a:solidFill>
                  <a:latin typeface="宋体" panose="02010600030101010101" pitchFamily="2" charset="-122"/>
                </a:rPr>
                <a:t>4</a:t>
              </a:r>
              <a:r>
                <a:rPr lang="en-US" altLang="zh-CN" sz="2000" b="1">
                  <a:solidFill>
                    <a:srgbClr val="0000FF"/>
                  </a:solidFill>
                  <a:latin typeface="宋体" panose="02010600030101010101" pitchFamily="2" charset="-122"/>
                </a:rPr>
                <a:t>a</a:t>
              </a:r>
              <a:r>
                <a:rPr lang="en-US" altLang="zh-CN" sz="2000" b="1" baseline="-30000">
                  <a:solidFill>
                    <a:srgbClr val="0000FF"/>
                  </a:solidFill>
                  <a:latin typeface="宋体" panose="02010600030101010101" pitchFamily="2" charset="-122"/>
                </a:rPr>
                <a:t>3</a:t>
              </a:r>
              <a:r>
                <a:rPr lang="en-US" altLang="zh-CN" sz="2000" b="1">
                  <a:solidFill>
                    <a:srgbClr val="0000FF"/>
                  </a:solidFill>
                  <a:latin typeface="宋体" panose="02010600030101010101" pitchFamily="2" charset="-122"/>
                </a:rPr>
                <a:t>a</a:t>
              </a:r>
              <a:r>
                <a:rPr lang="en-US" altLang="zh-CN" sz="2000" b="1" baseline="-30000">
                  <a:solidFill>
                    <a:srgbClr val="0000FF"/>
                  </a:solidFill>
                  <a:latin typeface="宋体" panose="02010600030101010101" pitchFamily="2" charset="-122"/>
                </a:rPr>
                <a:t>2</a:t>
              </a:r>
              <a:r>
                <a:rPr lang="en-US" altLang="zh-CN" sz="2000" b="1">
                  <a:solidFill>
                    <a:srgbClr val="0000FF"/>
                  </a:solidFill>
                  <a:latin typeface="宋体" panose="02010600030101010101" pitchFamily="2" charset="-122"/>
                </a:rPr>
                <a:t>a</a:t>
              </a:r>
              <a:r>
                <a:rPr lang="en-US" altLang="zh-CN" sz="2000" b="1" baseline="-30000">
                  <a:solidFill>
                    <a:srgbClr val="0000FF"/>
                  </a:solidFill>
                  <a:latin typeface="宋体" panose="02010600030101010101" pitchFamily="2" charset="-122"/>
                </a:rPr>
                <a:t>1</a:t>
              </a:r>
              <a:r>
                <a:rPr lang="en-US" altLang="zh-CN" sz="2000" b="1">
                  <a:solidFill>
                    <a:srgbClr val="0000FF"/>
                  </a:solidFill>
                  <a:latin typeface="宋体" panose="02010600030101010101" pitchFamily="2" charset="-122"/>
                </a:rPr>
                <a:t>)</a:t>
              </a:r>
              <a:r>
                <a:rPr lang="en-US" altLang="zh-CN" sz="2000" b="1">
                  <a:solidFill>
                    <a:srgbClr val="0000FF"/>
                  </a:solidFill>
                  <a:latin typeface="Times New Roman" panose="02020603050405020304" pitchFamily="18" charset="0"/>
                </a:rPr>
                <a:t> </a:t>
              </a:r>
              <a:endParaRPr lang="en-US" altLang="zh-CN" b="1">
                <a:solidFill>
                  <a:srgbClr val="0000FF"/>
                </a:solidFill>
                <a:latin typeface="Arial" panose="020B0604020202020204" pitchFamily="34" charset="0"/>
              </a:endParaRPr>
            </a:p>
          </p:txBody>
        </p:sp>
        <p:sp>
          <p:nvSpPr>
            <p:cNvPr id="349197" name="直接连接符 349196"/>
            <p:cNvSpPr/>
            <p:nvPr/>
          </p:nvSpPr>
          <p:spPr>
            <a:xfrm>
              <a:off x="576" y="768"/>
              <a:ext cx="4944" cy="0"/>
            </a:xfrm>
            <a:prstGeom prst="line">
              <a:avLst/>
            </a:prstGeom>
            <a:ln w="28575" cap="sq" cmpd="sng">
              <a:solidFill>
                <a:srgbClr val="000000"/>
              </a:solidFill>
              <a:prstDash val="solid"/>
              <a:headEnd type="none" w="med" len="med"/>
              <a:tailEnd type="none" w="med" len="med"/>
            </a:ln>
          </p:spPr>
        </p:sp>
        <p:sp>
          <p:nvSpPr>
            <p:cNvPr id="349198" name="直接连接符 349197"/>
            <p:cNvSpPr/>
            <p:nvPr/>
          </p:nvSpPr>
          <p:spPr>
            <a:xfrm>
              <a:off x="576" y="1248"/>
              <a:ext cx="4944" cy="0"/>
            </a:xfrm>
            <a:prstGeom prst="line">
              <a:avLst/>
            </a:prstGeom>
            <a:ln w="12700" cap="flat" cmpd="sng">
              <a:solidFill>
                <a:srgbClr val="000000"/>
              </a:solidFill>
              <a:prstDash val="solid"/>
              <a:headEnd type="none" w="med" len="med"/>
              <a:tailEnd type="none" w="med" len="med"/>
            </a:ln>
          </p:spPr>
        </p:sp>
        <p:sp>
          <p:nvSpPr>
            <p:cNvPr id="349199" name="直接连接符 349198"/>
            <p:cNvSpPr/>
            <p:nvPr/>
          </p:nvSpPr>
          <p:spPr>
            <a:xfrm>
              <a:off x="576" y="4128"/>
              <a:ext cx="4944" cy="0"/>
            </a:xfrm>
            <a:prstGeom prst="line">
              <a:avLst/>
            </a:prstGeom>
            <a:ln w="28575" cap="sq" cmpd="sng">
              <a:solidFill>
                <a:srgbClr val="000000"/>
              </a:solidFill>
              <a:prstDash val="solid"/>
              <a:headEnd type="none" w="med" len="med"/>
              <a:tailEnd type="none" w="med" len="med"/>
            </a:ln>
          </p:spPr>
        </p:sp>
        <p:sp>
          <p:nvSpPr>
            <p:cNvPr id="349200" name="直接连接符 349199"/>
            <p:cNvSpPr/>
            <p:nvPr/>
          </p:nvSpPr>
          <p:spPr>
            <a:xfrm>
              <a:off x="1902" y="768"/>
              <a:ext cx="0" cy="3360"/>
            </a:xfrm>
            <a:prstGeom prst="line">
              <a:avLst/>
            </a:prstGeom>
            <a:ln w="12700" cap="flat" cmpd="sng">
              <a:solidFill>
                <a:srgbClr val="000000"/>
              </a:solidFill>
              <a:prstDash val="solid"/>
              <a:headEnd type="none" w="med" len="med"/>
              <a:tailEnd type="none" w="med" len="med"/>
            </a:ln>
          </p:spPr>
        </p:sp>
        <p:sp>
          <p:nvSpPr>
            <p:cNvPr id="349201" name="直接连接符 349200"/>
            <p:cNvSpPr/>
            <p:nvPr/>
          </p:nvSpPr>
          <p:spPr>
            <a:xfrm>
              <a:off x="1902" y="1008"/>
              <a:ext cx="3618" cy="0"/>
            </a:xfrm>
            <a:prstGeom prst="line">
              <a:avLst/>
            </a:prstGeom>
            <a:ln w="12700" cap="flat" cmpd="sng">
              <a:solidFill>
                <a:srgbClr val="000000"/>
              </a:solidFill>
              <a:prstDash val="solid"/>
              <a:headEnd type="none" w="med" len="med"/>
              <a:tailEnd type="none" w="med" len="med"/>
            </a:ln>
          </p:spPr>
        </p:sp>
        <p:sp>
          <p:nvSpPr>
            <p:cNvPr id="349202" name="文本框 349201"/>
            <p:cNvSpPr txBox="1"/>
            <p:nvPr/>
          </p:nvSpPr>
          <p:spPr>
            <a:xfrm>
              <a:off x="1875" y="432"/>
              <a:ext cx="2331" cy="292"/>
            </a:xfrm>
            <a:prstGeom prst="rect">
              <a:avLst/>
            </a:prstGeom>
            <a:noFill/>
            <a:ln w="9525">
              <a:noFill/>
            </a:ln>
          </p:spPr>
          <p:txBody>
            <a:bodyPr>
              <a:spAutoFit/>
            </a:bodyPr>
            <a:lstStyle/>
            <a:p>
              <a:r>
                <a:rPr lang="en-US" altLang="zh-CN" sz="2000" b="1" dirty="0">
                  <a:solidFill>
                    <a:srgbClr val="0000FF"/>
                  </a:solidFill>
                  <a:latin typeface="宋体" panose="02010600030101010101" pitchFamily="2" charset="-122"/>
                  <a:cs typeface="Times New Roman" panose="02020603050405020304" pitchFamily="18" charset="0"/>
                </a:rPr>
                <a:t> 7 </a:t>
              </a:r>
              <a:r>
                <a:rPr lang="zh-CN" altLang="en-US" sz="2000" b="1" dirty="0">
                  <a:solidFill>
                    <a:srgbClr val="0000FF"/>
                  </a:solidFill>
                  <a:latin typeface="宋体" panose="02010600030101010101" pitchFamily="2" charset="-122"/>
                  <a:cs typeface="Times New Roman" panose="02020603050405020304" pitchFamily="18" charset="0"/>
                </a:rPr>
                <a:t>位</a:t>
              </a:r>
              <a:r>
                <a:rPr lang="en-US" altLang="zh-CN" sz="2000" b="1" dirty="0">
                  <a:solidFill>
                    <a:srgbClr val="0000FF"/>
                  </a:solidFill>
                  <a:latin typeface="宋体" panose="02010600030101010101" pitchFamily="2" charset="-122"/>
                  <a:cs typeface="Times New Roman" panose="02020603050405020304" pitchFamily="18" charset="0"/>
                </a:rPr>
                <a:t>ASCII</a:t>
              </a:r>
              <a:r>
                <a:rPr lang="zh-CN" altLang="en-US" sz="2000" b="1" dirty="0">
                  <a:solidFill>
                    <a:srgbClr val="0000FF"/>
                  </a:solidFill>
                  <a:latin typeface="宋体" panose="02010600030101010101" pitchFamily="2" charset="-122"/>
                  <a:cs typeface="Times New Roman" panose="02020603050405020304" pitchFamily="18" charset="0"/>
                </a:rPr>
                <a:t>码编码表</a:t>
              </a:r>
              <a:r>
                <a:rPr lang="en-US" altLang="zh-CN" sz="2000" b="1">
                  <a:solidFill>
                    <a:srgbClr val="0000FF"/>
                  </a:solidFill>
                  <a:latin typeface="宋体" panose="02010600030101010101" pitchFamily="2" charset="-122"/>
                  <a:cs typeface="Times New Roman" panose="02020603050405020304" pitchFamily="18" charset="0"/>
                </a:rPr>
                <a:t>(</a:t>
              </a:r>
              <a:r>
                <a:rPr lang="zh-CN" altLang="en-US" sz="2000" b="1" dirty="0">
                  <a:solidFill>
                    <a:srgbClr val="0000FF"/>
                  </a:solidFill>
                  <a:latin typeface="宋体" panose="02010600030101010101" pitchFamily="2" charset="-122"/>
                </a:rPr>
                <a:t>一</a:t>
              </a:r>
              <a:r>
                <a:rPr lang="en-US" altLang="zh-CN" sz="2000" b="1">
                  <a:solidFill>
                    <a:srgbClr val="0000FF"/>
                  </a:solidFill>
                  <a:latin typeface="宋体" panose="02010600030101010101" pitchFamily="2" charset="-122"/>
                </a:rPr>
                <a:t>)</a:t>
              </a:r>
              <a:r>
                <a:rPr lang="en-US" altLang="zh-CN" sz="2400" b="1">
                  <a:solidFill>
                    <a:srgbClr val="0000FF"/>
                  </a:solidFill>
                  <a:latin typeface="宋体" panose="02010600030101010101" pitchFamily="2" charset="-122"/>
                  <a:cs typeface="Times New Roman" panose="02020603050405020304" pitchFamily="18" charset="0"/>
                </a:rPr>
                <a:t> </a:t>
              </a:r>
              <a:endParaRPr lang="en-US" altLang="zh-CN" b="1">
                <a:solidFill>
                  <a:srgbClr val="0000FF"/>
                </a:solidFill>
                <a:latin typeface="Arial" panose="020B0604020202020204" pitchFamily="34" charset="0"/>
              </a:endParaRPr>
            </a:p>
          </p:txBody>
        </p:sp>
      </p:grpSp>
      <p:pic>
        <p:nvPicPr>
          <p:cNvPr id="349203" name="图片 349202" descr="arrow34">
            <a:hlinkClick r:id="" action="ppaction://hlinkshowjump?jump=previousslide"/>
          </p:cNvPr>
          <p:cNvPicPr>
            <a:picLocks noChangeAspect="1"/>
          </p:cNvPicPr>
          <p:nvPr/>
        </p:nvPicPr>
        <p:blipFill>
          <a:blip r:embed="rId3"/>
          <a:stretch>
            <a:fillRect/>
          </a:stretch>
        </p:blipFill>
        <p:spPr>
          <a:xfrm>
            <a:off x="7550150" y="6503988"/>
            <a:ext cx="514350" cy="354012"/>
          </a:xfrm>
          <a:prstGeom prst="rect">
            <a:avLst/>
          </a:prstGeom>
          <a:noFill/>
          <a:ln w="9525">
            <a:noFill/>
          </a:ln>
        </p:spPr>
      </p:pic>
      <p:pic>
        <p:nvPicPr>
          <p:cNvPr id="349204" name="图片 349203" descr="arrow35">
            <a:hlinkClick r:id="" action="ppaction://hlinkshowjump?jump=nextslide"/>
          </p:cNvPr>
          <p:cNvPicPr>
            <a:picLocks noChangeAspect="1"/>
          </p:cNvPicPr>
          <p:nvPr/>
        </p:nvPicPr>
        <p:blipFill>
          <a:blip r:embed="rId4"/>
          <a:stretch>
            <a:fillRect/>
          </a:stretch>
        </p:blipFill>
        <p:spPr>
          <a:xfrm>
            <a:off x="8388350" y="6503988"/>
            <a:ext cx="514350" cy="3540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49191"/>
                                        </p:tgtEl>
                                        <p:attrNameLst>
                                          <p:attrName>style.visibility</p:attrName>
                                        </p:attrNameLst>
                                      </p:cBhvr>
                                      <p:to>
                                        <p:strVal val="visible"/>
                                      </p:to>
                                    </p:set>
                                    <p:animEffect transition="in" filter="slide(fromBottom)">
                                      <p:cBhvr>
                                        <p:cTn id="7" dur="2000"/>
                                        <p:tgtEl>
                                          <p:spTgt spid="349191"/>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2"/>
            </a:gs>
            <a:gs pos="100000">
              <a:schemeClr val="accent2">
                <a:gamma/>
                <a:tint val="46275"/>
                <a:invGamma/>
              </a:schemeClr>
            </a:gs>
          </a:gsLst>
          <a:lin ang="5400000" scaled="1"/>
        </a:gradFill>
        <a:effectLst/>
      </p:bgPr>
    </p:bg>
    <p:spTree>
      <p:nvGrpSpPr>
        <p:cNvPr id="1" name=""/>
        <p:cNvGrpSpPr/>
        <p:nvPr/>
      </p:nvGrpSpPr>
      <p:grpSpPr>
        <a:xfrm>
          <a:off x="0" y="0"/>
          <a:ext cx="0" cy="0"/>
          <a:chOff x="0" y="0"/>
          <a:chExt cx="0" cy="0"/>
        </a:xfrm>
      </p:grpSpPr>
      <p:sp>
        <p:nvSpPr>
          <p:cNvPr id="15362" name="AutoShape 2"/>
          <p:cNvSpPr/>
          <p:nvPr/>
        </p:nvSpPr>
        <p:spPr>
          <a:xfrm>
            <a:off x="152400" y="457200"/>
            <a:ext cx="2949575" cy="762000"/>
          </a:xfrm>
          <a:prstGeom prst="cloudCallout">
            <a:avLst>
              <a:gd name="adj1" fmla="val 39019"/>
              <a:gd name="adj2" fmla="val 88542"/>
            </a:avLst>
          </a:prstGeom>
          <a:solidFill>
            <a:schemeClr val="bg1"/>
          </a:solidFill>
          <a:ln w="9525" cap="flat" cmpd="sng">
            <a:solidFill>
              <a:schemeClr val="bg1"/>
            </a:solidFill>
            <a:prstDash val="solid"/>
            <a:headEnd type="none" w="med" len="med"/>
            <a:tailEnd type="none" w="med" len="med"/>
          </a:ln>
        </p:spPr>
        <p:txBody>
          <a:bodyPr wrap="none" anchor="ctr"/>
          <a:lstStyle/>
          <a:p>
            <a:pPr algn="ctr"/>
            <a:endParaRPr lang="zh-CN" altLang="zh-CN" sz="2800" b="1" dirty="0">
              <a:latin typeface="Times New Roman" panose="02020603050405020304" pitchFamily="18" charset="0"/>
            </a:endParaRPr>
          </a:p>
        </p:txBody>
      </p:sp>
      <p:sp>
        <p:nvSpPr>
          <p:cNvPr id="15363" name="Freeform 3"/>
          <p:cNvSpPr/>
          <p:nvPr/>
        </p:nvSpPr>
        <p:spPr>
          <a:xfrm>
            <a:off x="1846263" y="1235075"/>
            <a:ext cx="1641475" cy="304800"/>
          </a:xfrm>
          <a:custGeom>
            <a:avLst/>
            <a:gdLst>
              <a:gd name="txL" fmla="*/ 0 w 1600"/>
              <a:gd name="txT" fmla="*/ 0 h 381"/>
              <a:gd name="txR" fmla="*/ 1600 w 1600"/>
              <a:gd name="txB" fmla="*/ 381 h 381"/>
            </a:gdLst>
            <a:ahLst/>
            <a:cxnLst>
              <a:cxn ang="0">
                <a:pos x="353943" y="82400"/>
              </a:cxn>
              <a:cxn ang="0">
                <a:pos x="319062" y="64800"/>
              </a:cxn>
              <a:cxn ang="0">
                <a:pos x="251351" y="82400"/>
              </a:cxn>
              <a:cxn ang="0">
                <a:pos x="182614" y="92000"/>
              </a:cxn>
              <a:cxn ang="0">
                <a:pos x="57452" y="127200"/>
              </a:cxn>
              <a:cxn ang="0">
                <a:pos x="22570" y="144800"/>
              </a:cxn>
              <a:cxn ang="0">
                <a:pos x="148759" y="242400"/>
              </a:cxn>
              <a:cxn ang="0">
                <a:pos x="547842" y="278400"/>
              </a:cxn>
              <a:cxn ang="0">
                <a:pos x="695575" y="304800"/>
              </a:cxn>
              <a:cxn ang="0">
                <a:pos x="1516313" y="278400"/>
              </a:cxn>
              <a:cxn ang="0">
                <a:pos x="1607620" y="224800"/>
              </a:cxn>
              <a:cxn ang="0">
                <a:pos x="1630190" y="171200"/>
              </a:cxn>
              <a:cxn ang="0">
                <a:pos x="1641475" y="144800"/>
              </a:cxn>
              <a:cxn ang="0">
                <a:pos x="1346010" y="56000"/>
              </a:cxn>
              <a:cxn ang="0">
                <a:pos x="1140825" y="20800"/>
              </a:cxn>
              <a:cxn ang="0">
                <a:pos x="639149" y="38400"/>
              </a:cxn>
              <a:cxn ang="0">
                <a:pos x="353943" y="82400"/>
              </a:cxn>
            </a:cxnLst>
            <a:rect l="txL" t="txT" r="txR" b="txB"/>
            <a:pathLst>
              <a:path w="1600" h="381">
                <a:moveTo>
                  <a:pt x="345" y="103"/>
                </a:moveTo>
                <a:cubicBezTo>
                  <a:pt x="334" y="96"/>
                  <a:pt x="324" y="81"/>
                  <a:pt x="311" y="81"/>
                </a:cubicBezTo>
                <a:cubicBezTo>
                  <a:pt x="288" y="81"/>
                  <a:pt x="267" y="96"/>
                  <a:pt x="245" y="103"/>
                </a:cubicBezTo>
                <a:cubicBezTo>
                  <a:pt x="223" y="110"/>
                  <a:pt x="200" y="111"/>
                  <a:pt x="178" y="115"/>
                </a:cubicBezTo>
                <a:cubicBezTo>
                  <a:pt x="136" y="136"/>
                  <a:pt x="101" y="148"/>
                  <a:pt x="56" y="159"/>
                </a:cubicBezTo>
                <a:cubicBezTo>
                  <a:pt x="45" y="166"/>
                  <a:pt x="25" y="168"/>
                  <a:pt x="22" y="181"/>
                </a:cubicBezTo>
                <a:cubicBezTo>
                  <a:pt x="0" y="293"/>
                  <a:pt x="73" y="280"/>
                  <a:pt x="145" y="303"/>
                </a:cubicBezTo>
                <a:cubicBezTo>
                  <a:pt x="208" y="369"/>
                  <a:pt x="519" y="347"/>
                  <a:pt x="534" y="348"/>
                </a:cubicBezTo>
                <a:cubicBezTo>
                  <a:pt x="581" y="364"/>
                  <a:pt x="678" y="381"/>
                  <a:pt x="678" y="381"/>
                </a:cubicBezTo>
                <a:cubicBezTo>
                  <a:pt x="945" y="371"/>
                  <a:pt x="1212" y="367"/>
                  <a:pt x="1478" y="348"/>
                </a:cubicBezTo>
                <a:cubicBezTo>
                  <a:pt x="1523" y="337"/>
                  <a:pt x="1547" y="326"/>
                  <a:pt x="1567" y="281"/>
                </a:cubicBezTo>
                <a:cubicBezTo>
                  <a:pt x="1576" y="259"/>
                  <a:pt x="1582" y="236"/>
                  <a:pt x="1589" y="214"/>
                </a:cubicBezTo>
                <a:cubicBezTo>
                  <a:pt x="1593" y="203"/>
                  <a:pt x="1600" y="181"/>
                  <a:pt x="1600" y="181"/>
                </a:cubicBezTo>
                <a:cubicBezTo>
                  <a:pt x="1531" y="77"/>
                  <a:pt x="1426" y="79"/>
                  <a:pt x="1312" y="70"/>
                </a:cubicBezTo>
                <a:cubicBezTo>
                  <a:pt x="1247" y="49"/>
                  <a:pt x="1180" y="36"/>
                  <a:pt x="1112" y="26"/>
                </a:cubicBezTo>
                <a:cubicBezTo>
                  <a:pt x="1031" y="0"/>
                  <a:pt x="711" y="44"/>
                  <a:pt x="623" y="48"/>
                </a:cubicBezTo>
                <a:cubicBezTo>
                  <a:pt x="552" y="116"/>
                  <a:pt x="434" y="94"/>
                  <a:pt x="345" y="103"/>
                </a:cubicBezTo>
                <a:close/>
              </a:path>
            </a:pathLst>
          </a:custGeom>
          <a:solidFill>
            <a:schemeClr val="bg1">
              <a:alpha val="100000"/>
            </a:schemeClr>
          </a:solidFill>
          <a:ln w="9525">
            <a:noFill/>
          </a:ln>
        </p:spPr>
        <p:txBody>
          <a:bodyPr/>
          <a:lstStyle/>
          <a:p>
            <a:endParaRPr lang="zh-CN" altLang="en-US"/>
          </a:p>
        </p:txBody>
      </p:sp>
      <p:sp>
        <p:nvSpPr>
          <p:cNvPr id="15364" name="Freeform 4"/>
          <p:cNvSpPr/>
          <p:nvPr/>
        </p:nvSpPr>
        <p:spPr>
          <a:xfrm>
            <a:off x="19050" y="4857750"/>
            <a:ext cx="9201150" cy="1009650"/>
          </a:xfrm>
          <a:custGeom>
            <a:avLst/>
            <a:gdLst>
              <a:gd name="txL" fmla="*/ 0 w 5796"/>
              <a:gd name="txT" fmla="*/ 0 h 636"/>
              <a:gd name="txR" fmla="*/ 5796 w 5796"/>
              <a:gd name="txB" fmla="*/ 636 h 636"/>
            </a:gdLst>
            <a:ahLst/>
            <a:cxnLst>
              <a:cxn ang="0">
                <a:pos x="0" y="1009650"/>
              </a:cxn>
              <a:cxn ang="0">
                <a:pos x="247650" y="914400"/>
              </a:cxn>
              <a:cxn ang="0">
                <a:pos x="304800" y="876300"/>
              </a:cxn>
              <a:cxn ang="0">
                <a:pos x="952500" y="838200"/>
              </a:cxn>
              <a:cxn ang="0">
                <a:pos x="1162050" y="742950"/>
              </a:cxn>
              <a:cxn ang="0">
                <a:pos x="1219200" y="685800"/>
              </a:cxn>
              <a:cxn ang="0">
                <a:pos x="1371600" y="647700"/>
              </a:cxn>
              <a:cxn ang="0">
                <a:pos x="1466850" y="571500"/>
              </a:cxn>
              <a:cxn ang="0">
                <a:pos x="1581150" y="609600"/>
              </a:cxn>
              <a:cxn ang="0">
                <a:pos x="1638300" y="666750"/>
              </a:cxn>
              <a:cxn ang="0">
                <a:pos x="1695450" y="704850"/>
              </a:cxn>
              <a:cxn ang="0">
                <a:pos x="1714500" y="762000"/>
              </a:cxn>
              <a:cxn ang="0">
                <a:pos x="1771650" y="819150"/>
              </a:cxn>
              <a:cxn ang="0">
                <a:pos x="2171700" y="742950"/>
              </a:cxn>
              <a:cxn ang="0">
                <a:pos x="2362200" y="647700"/>
              </a:cxn>
              <a:cxn ang="0">
                <a:pos x="2533650" y="571500"/>
              </a:cxn>
              <a:cxn ang="0">
                <a:pos x="2590800" y="552450"/>
              </a:cxn>
              <a:cxn ang="0">
                <a:pos x="2686050" y="457200"/>
              </a:cxn>
              <a:cxn ang="0">
                <a:pos x="2781300" y="361950"/>
              </a:cxn>
              <a:cxn ang="0">
                <a:pos x="2895600" y="400050"/>
              </a:cxn>
              <a:cxn ang="0">
                <a:pos x="3028950" y="552450"/>
              </a:cxn>
              <a:cxn ang="0">
                <a:pos x="3105150" y="647700"/>
              </a:cxn>
              <a:cxn ang="0">
                <a:pos x="3219450" y="762000"/>
              </a:cxn>
              <a:cxn ang="0">
                <a:pos x="3429000" y="647700"/>
              </a:cxn>
              <a:cxn ang="0">
                <a:pos x="3524250" y="533400"/>
              </a:cxn>
              <a:cxn ang="0">
                <a:pos x="3600450" y="304800"/>
              </a:cxn>
              <a:cxn ang="0">
                <a:pos x="3619500" y="247650"/>
              </a:cxn>
              <a:cxn ang="0">
                <a:pos x="3733800" y="152400"/>
              </a:cxn>
              <a:cxn ang="0">
                <a:pos x="4038600" y="209550"/>
              </a:cxn>
              <a:cxn ang="0">
                <a:pos x="4286250" y="438150"/>
              </a:cxn>
              <a:cxn ang="0">
                <a:pos x="4419600" y="609600"/>
              </a:cxn>
              <a:cxn ang="0">
                <a:pos x="4629150" y="628650"/>
              </a:cxn>
              <a:cxn ang="0">
                <a:pos x="4838700" y="647700"/>
              </a:cxn>
              <a:cxn ang="0">
                <a:pos x="5029200" y="514350"/>
              </a:cxn>
              <a:cxn ang="0">
                <a:pos x="5124450" y="400050"/>
              </a:cxn>
              <a:cxn ang="0">
                <a:pos x="5238750" y="361950"/>
              </a:cxn>
              <a:cxn ang="0">
                <a:pos x="5524500" y="438150"/>
              </a:cxn>
              <a:cxn ang="0">
                <a:pos x="5619750" y="514350"/>
              </a:cxn>
              <a:cxn ang="0">
                <a:pos x="5657850" y="571500"/>
              </a:cxn>
              <a:cxn ang="0">
                <a:pos x="5715000" y="609600"/>
              </a:cxn>
              <a:cxn ang="0">
                <a:pos x="5886450" y="762000"/>
              </a:cxn>
              <a:cxn ang="0">
                <a:pos x="6134099" y="685800"/>
              </a:cxn>
              <a:cxn ang="0">
                <a:pos x="6572251" y="361950"/>
              </a:cxn>
              <a:cxn ang="0">
                <a:pos x="6743701" y="95250"/>
              </a:cxn>
              <a:cxn ang="0">
                <a:pos x="6819901" y="38100"/>
              </a:cxn>
              <a:cxn ang="0">
                <a:pos x="6934201" y="0"/>
              </a:cxn>
              <a:cxn ang="0">
                <a:pos x="7162801" y="114300"/>
              </a:cxn>
              <a:cxn ang="0">
                <a:pos x="7372351" y="228600"/>
              </a:cxn>
              <a:cxn ang="0">
                <a:pos x="7581901" y="533400"/>
              </a:cxn>
              <a:cxn ang="0">
                <a:pos x="7677151" y="609600"/>
              </a:cxn>
              <a:cxn ang="0">
                <a:pos x="7715251" y="685800"/>
              </a:cxn>
              <a:cxn ang="0">
                <a:pos x="8077200" y="819150"/>
              </a:cxn>
              <a:cxn ang="0">
                <a:pos x="8305800" y="800100"/>
              </a:cxn>
              <a:cxn ang="0">
                <a:pos x="8477250" y="838200"/>
              </a:cxn>
              <a:cxn ang="0">
                <a:pos x="8858250" y="914400"/>
              </a:cxn>
              <a:cxn ang="0">
                <a:pos x="8915400" y="933450"/>
              </a:cxn>
              <a:cxn ang="0">
                <a:pos x="8972550" y="971550"/>
              </a:cxn>
              <a:cxn ang="0">
                <a:pos x="9067800" y="952500"/>
              </a:cxn>
              <a:cxn ang="0">
                <a:pos x="9201150" y="971550"/>
              </a:cxn>
            </a:cxnLst>
            <a:rect l="txL" t="txT" r="txR" b="txB"/>
            <a:pathLst>
              <a:path w="5796" h="636">
                <a:moveTo>
                  <a:pt x="0" y="636"/>
                </a:moveTo>
                <a:cubicBezTo>
                  <a:pt x="52" y="619"/>
                  <a:pt x="107" y="601"/>
                  <a:pt x="156" y="576"/>
                </a:cubicBezTo>
                <a:cubicBezTo>
                  <a:pt x="169" y="570"/>
                  <a:pt x="178" y="557"/>
                  <a:pt x="192" y="552"/>
                </a:cubicBezTo>
                <a:cubicBezTo>
                  <a:pt x="321" y="509"/>
                  <a:pt x="464" y="533"/>
                  <a:pt x="600" y="528"/>
                </a:cubicBezTo>
                <a:cubicBezTo>
                  <a:pt x="688" y="510"/>
                  <a:pt x="643" y="527"/>
                  <a:pt x="732" y="468"/>
                </a:cubicBezTo>
                <a:cubicBezTo>
                  <a:pt x="746" y="459"/>
                  <a:pt x="753" y="440"/>
                  <a:pt x="768" y="432"/>
                </a:cubicBezTo>
                <a:cubicBezTo>
                  <a:pt x="798" y="417"/>
                  <a:pt x="833" y="418"/>
                  <a:pt x="864" y="408"/>
                </a:cubicBezTo>
                <a:cubicBezTo>
                  <a:pt x="879" y="385"/>
                  <a:pt x="888" y="356"/>
                  <a:pt x="924" y="360"/>
                </a:cubicBezTo>
                <a:cubicBezTo>
                  <a:pt x="949" y="363"/>
                  <a:pt x="996" y="384"/>
                  <a:pt x="996" y="384"/>
                </a:cubicBezTo>
                <a:cubicBezTo>
                  <a:pt x="1008" y="396"/>
                  <a:pt x="1019" y="409"/>
                  <a:pt x="1032" y="420"/>
                </a:cubicBezTo>
                <a:cubicBezTo>
                  <a:pt x="1043" y="429"/>
                  <a:pt x="1059" y="433"/>
                  <a:pt x="1068" y="444"/>
                </a:cubicBezTo>
                <a:cubicBezTo>
                  <a:pt x="1076" y="454"/>
                  <a:pt x="1073" y="469"/>
                  <a:pt x="1080" y="480"/>
                </a:cubicBezTo>
                <a:cubicBezTo>
                  <a:pt x="1089" y="494"/>
                  <a:pt x="1104" y="504"/>
                  <a:pt x="1116" y="516"/>
                </a:cubicBezTo>
                <a:cubicBezTo>
                  <a:pt x="1195" y="503"/>
                  <a:pt x="1296" y="508"/>
                  <a:pt x="1368" y="468"/>
                </a:cubicBezTo>
                <a:cubicBezTo>
                  <a:pt x="1485" y="403"/>
                  <a:pt x="1394" y="431"/>
                  <a:pt x="1488" y="408"/>
                </a:cubicBezTo>
                <a:cubicBezTo>
                  <a:pt x="1545" y="370"/>
                  <a:pt x="1510" y="389"/>
                  <a:pt x="1596" y="360"/>
                </a:cubicBezTo>
                <a:cubicBezTo>
                  <a:pt x="1608" y="356"/>
                  <a:pt x="1632" y="348"/>
                  <a:pt x="1632" y="348"/>
                </a:cubicBezTo>
                <a:cubicBezTo>
                  <a:pt x="1696" y="252"/>
                  <a:pt x="1612" y="368"/>
                  <a:pt x="1692" y="288"/>
                </a:cubicBezTo>
                <a:cubicBezTo>
                  <a:pt x="1772" y="208"/>
                  <a:pt x="1656" y="292"/>
                  <a:pt x="1752" y="228"/>
                </a:cubicBezTo>
                <a:cubicBezTo>
                  <a:pt x="1776" y="236"/>
                  <a:pt x="1810" y="231"/>
                  <a:pt x="1824" y="252"/>
                </a:cubicBezTo>
                <a:cubicBezTo>
                  <a:pt x="1880" y="336"/>
                  <a:pt x="1848" y="308"/>
                  <a:pt x="1908" y="348"/>
                </a:cubicBezTo>
                <a:cubicBezTo>
                  <a:pt x="1929" y="411"/>
                  <a:pt x="1905" y="362"/>
                  <a:pt x="1956" y="408"/>
                </a:cubicBezTo>
                <a:cubicBezTo>
                  <a:pt x="1981" y="431"/>
                  <a:pt x="2028" y="480"/>
                  <a:pt x="2028" y="480"/>
                </a:cubicBezTo>
                <a:cubicBezTo>
                  <a:pt x="2109" y="464"/>
                  <a:pt x="2109" y="469"/>
                  <a:pt x="2160" y="408"/>
                </a:cubicBezTo>
                <a:cubicBezTo>
                  <a:pt x="2187" y="376"/>
                  <a:pt x="2203" y="374"/>
                  <a:pt x="2220" y="336"/>
                </a:cubicBezTo>
                <a:cubicBezTo>
                  <a:pt x="2240" y="291"/>
                  <a:pt x="2252" y="239"/>
                  <a:pt x="2268" y="192"/>
                </a:cubicBezTo>
                <a:cubicBezTo>
                  <a:pt x="2272" y="180"/>
                  <a:pt x="2271" y="165"/>
                  <a:pt x="2280" y="156"/>
                </a:cubicBezTo>
                <a:cubicBezTo>
                  <a:pt x="2326" y="110"/>
                  <a:pt x="2302" y="129"/>
                  <a:pt x="2352" y="96"/>
                </a:cubicBezTo>
                <a:cubicBezTo>
                  <a:pt x="2418" y="105"/>
                  <a:pt x="2478" y="121"/>
                  <a:pt x="2544" y="132"/>
                </a:cubicBezTo>
                <a:cubicBezTo>
                  <a:pt x="2610" y="165"/>
                  <a:pt x="2655" y="219"/>
                  <a:pt x="2700" y="276"/>
                </a:cubicBezTo>
                <a:cubicBezTo>
                  <a:pt x="2701" y="278"/>
                  <a:pt x="2761" y="377"/>
                  <a:pt x="2784" y="384"/>
                </a:cubicBezTo>
                <a:cubicBezTo>
                  <a:pt x="2826" y="396"/>
                  <a:pt x="2872" y="392"/>
                  <a:pt x="2916" y="396"/>
                </a:cubicBezTo>
                <a:cubicBezTo>
                  <a:pt x="2968" y="406"/>
                  <a:pt x="2999" y="424"/>
                  <a:pt x="3048" y="408"/>
                </a:cubicBezTo>
                <a:cubicBezTo>
                  <a:pt x="3085" y="371"/>
                  <a:pt x="3125" y="353"/>
                  <a:pt x="3168" y="324"/>
                </a:cubicBezTo>
                <a:cubicBezTo>
                  <a:pt x="3183" y="302"/>
                  <a:pt x="3204" y="266"/>
                  <a:pt x="3228" y="252"/>
                </a:cubicBezTo>
                <a:cubicBezTo>
                  <a:pt x="3250" y="240"/>
                  <a:pt x="3300" y="228"/>
                  <a:pt x="3300" y="228"/>
                </a:cubicBezTo>
                <a:cubicBezTo>
                  <a:pt x="3381" y="238"/>
                  <a:pt x="3412" y="242"/>
                  <a:pt x="3480" y="276"/>
                </a:cubicBezTo>
                <a:cubicBezTo>
                  <a:pt x="3549" y="379"/>
                  <a:pt x="3457" y="258"/>
                  <a:pt x="3540" y="324"/>
                </a:cubicBezTo>
                <a:cubicBezTo>
                  <a:pt x="3551" y="333"/>
                  <a:pt x="3554" y="350"/>
                  <a:pt x="3564" y="360"/>
                </a:cubicBezTo>
                <a:cubicBezTo>
                  <a:pt x="3574" y="370"/>
                  <a:pt x="3588" y="376"/>
                  <a:pt x="3600" y="384"/>
                </a:cubicBezTo>
                <a:cubicBezTo>
                  <a:pt x="3630" y="429"/>
                  <a:pt x="3656" y="463"/>
                  <a:pt x="3708" y="480"/>
                </a:cubicBezTo>
                <a:cubicBezTo>
                  <a:pt x="3760" y="464"/>
                  <a:pt x="3820" y="464"/>
                  <a:pt x="3864" y="432"/>
                </a:cubicBezTo>
                <a:cubicBezTo>
                  <a:pt x="4101" y="261"/>
                  <a:pt x="4011" y="331"/>
                  <a:pt x="4140" y="228"/>
                </a:cubicBezTo>
                <a:cubicBezTo>
                  <a:pt x="4166" y="164"/>
                  <a:pt x="4195" y="105"/>
                  <a:pt x="4248" y="60"/>
                </a:cubicBezTo>
                <a:cubicBezTo>
                  <a:pt x="4263" y="47"/>
                  <a:pt x="4278" y="33"/>
                  <a:pt x="4296" y="24"/>
                </a:cubicBezTo>
                <a:cubicBezTo>
                  <a:pt x="4319" y="13"/>
                  <a:pt x="4368" y="0"/>
                  <a:pt x="4368" y="0"/>
                </a:cubicBezTo>
                <a:cubicBezTo>
                  <a:pt x="4467" y="33"/>
                  <a:pt x="4419" y="10"/>
                  <a:pt x="4512" y="72"/>
                </a:cubicBezTo>
                <a:cubicBezTo>
                  <a:pt x="4513" y="73"/>
                  <a:pt x="4618" y="127"/>
                  <a:pt x="4644" y="144"/>
                </a:cubicBezTo>
                <a:cubicBezTo>
                  <a:pt x="4670" y="223"/>
                  <a:pt x="4717" y="277"/>
                  <a:pt x="4776" y="336"/>
                </a:cubicBezTo>
                <a:cubicBezTo>
                  <a:pt x="4830" y="390"/>
                  <a:pt x="4766" y="361"/>
                  <a:pt x="4836" y="384"/>
                </a:cubicBezTo>
                <a:cubicBezTo>
                  <a:pt x="4844" y="400"/>
                  <a:pt x="4849" y="418"/>
                  <a:pt x="4860" y="432"/>
                </a:cubicBezTo>
                <a:cubicBezTo>
                  <a:pt x="4907" y="488"/>
                  <a:pt x="5021" y="503"/>
                  <a:pt x="5088" y="516"/>
                </a:cubicBezTo>
                <a:cubicBezTo>
                  <a:pt x="5136" y="512"/>
                  <a:pt x="5184" y="504"/>
                  <a:pt x="5232" y="504"/>
                </a:cubicBezTo>
                <a:cubicBezTo>
                  <a:pt x="5251" y="504"/>
                  <a:pt x="5318" y="523"/>
                  <a:pt x="5340" y="528"/>
                </a:cubicBezTo>
                <a:cubicBezTo>
                  <a:pt x="5420" y="545"/>
                  <a:pt x="5500" y="565"/>
                  <a:pt x="5580" y="576"/>
                </a:cubicBezTo>
                <a:cubicBezTo>
                  <a:pt x="5592" y="580"/>
                  <a:pt x="5605" y="582"/>
                  <a:pt x="5616" y="588"/>
                </a:cubicBezTo>
                <a:cubicBezTo>
                  <a:pt x="5629" y="594"/>
                  <a:pt x="5638" y="610"/>
                  <a:pt x="5652" y="612"/>
                </a:cubicBezTo>
                <a:cubicBezTo>
                  <a:pt x="5672" y="615"/>
                  <a:pt x="5692" y="604"/>
                  <a:pt x="5712" y="600"/>
                </a:cubicBezTo>
                <a:cubicBezTo>
                  <a:pt x="5788" y="613"/>
                  <a:pt x="5760" y="612"/>
                  <a:pt x="5796" y="612"/>
                </a:cubicBezTo>
              </a:path>
            </a:pathLst>
          </a:custGeom>
          <a:solidFill>
            <a:srgbClr val="006666">
              <a:alpha val="100000"/>
            </a:srgbClr>
          </a:solidFill>
          <a:ln w="9525" cap="flat" cmpd="sng">
            <a:solidFill>
              <a:srgbClr val="339933">
                <a:alpha val="100000"/>
              </a:srgbClr>
            </a:solidFill>
            <a:prstDash val="solid"/>
            <a:round/>
            <a:headEnd type="none" w="med" len="med"/>
            <a:tailEnd type="none" w="med" len="med"/>
          </a:ln>
        </p:spPr>
        <p:txBody>
          <a:bodyPr/>
          <a:lstStyle/>
          <a:p>
            <a:endParaRPr lang="zh-CN" altLang="en-US"/>
          </a:p>
        </p:txBody>
      </p:sp>
      <p:grpSp>
        <p:nvGrpSpPr>
          <p:cNvPr id="15365" name="Group 5"/>
          <p:cNvGrpSpPr/>
          <p:nvPr/>
        </p:nvGrpSpPr>
        <p:grpSpPr>
          <a:xfrm>
            <a:off x="2438400" y="6019800"/>
            <a:ext cx="685800" cy="533400"/>
            <a:chOff x="1536" y="3840"/>
            <a:chExt cx="386" cy="288"/>
          </a:xfrm>
        </p:grpSpPr>
        <p:sp>
          <p:nvSpPr>
            <p:cNvPr id="15377" name="Freeform 6"/>
            <p:cNvSpPr/>
            <p:nvPr/>
          </p:nvSpPr>
          <p:spPr>
            <a:xfrm>
              <a:off x="1680" y="3840"/>
              <a:ext cx="108" cy="252"/>
            </a:xfrm>
            <a:custGeom>
              <a:avLst/>
              <a:gdLst>
                <a:gd name="txL" fmla="*/ 0 w 108"/>
                <a:gd name="txT" fmla="*/ 0 h 252"/>
                <a:gd name="txR" fmla="*/ 108 w 108"/>
                <a:gd name="txB" fmla="*/ 252 h 252"/>
              </a:gdLst>
              <a:ahLst/>
              <a:cxnLst>
                <a:cxn ang="0">
                  <a:pos x="0" y="0"/>
                </a:cxn>
                <a:cxn ang="0">
                  <a:pos x="36" y="12"/>
                </a:cxn>
                <a:cxn ang="0">
                  <a:pos x="108" y="60"/>
                </a:cxn>
                <a:cxn ang="0">
                  <a:pos x="60" y="252"/>
                </a:cxn>
                <a:cxn ang="0">
                  <a:pos x="0" y="0"/>
                </a:cxn>
              </a:cxnLst>
              <a:rect l="txL" t="txT" r="txR" b="txB"/>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15378" name="Freeform 7"/>
            <p:cNvSpPr/>
            <p:nvPr/>
          </p:nvSpPr>
          <p:spPr>
            <a:xfrm>
              <a:off x="1536" y="4056"/>
              <a:ext cx="386" cy="72"/>
            </a:xfrm>
            <a:custGeom>
              <a:avLst/>
              <a:gdLst>
                <a:gd name="txL" fmla="*/ 0 w 386"/>
                <a:gd name="txT" fmla="*/ 0 h 72"/>
                <a:gd name="txR" fmla="*/ 386 w 386"/>
                <a:gd name="txB" fmla="*/ 72 h 72"/>
              </a:gdLst>
              <a:ahLst/>
              <a:cxnLst>
                <a:cxn ang="0">
                  <a:pos x="59" y="0"/>
                </a:cxn>
                <a:cxn ang="0">
                  <a:pos x="107" y="12"/>
                </a:cxn>
                <a:cxn ang="0">
                  <a:pos x="179" y="36"/>
                </a:cxn>
                <a:cxn ang="0">
                  <a:pos x="311" y="24"/>
                </a:cxn>
                <a:cxn ang="0">
                  <a:pos x="359" y="12"/>
                </a:cxn>
                <a:cxn ang="0">
                  <a:pos x="263" y="72"/>
                </a:cxn>
                <a:cxn ang="0">
                  <a:pos x="83" y="60"/>
                </a:cxn>
                <a:cxn ang="0">
                  <a:pos x="59" y="0"/>
                </a:cxn>
              </a:cxnLst>
              <a:rect l="txL" t="txT" r="txR" b="txB"/>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alpha val="100000"/>
              </a:srgb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grpSp>
      <p:grpSp>
        <p:nvGrpSpPr>
          <p:cNvPr id="15366" name="Group 8"/>
          <p:cNvGrpSpPr/>
          <p:nvPr/>
        </p:nvGrpSpPr>
        <p:grpSpPr>
          <a:xfrm>
            <a:off x="6629400" y="5638800"/>
            <a:ext cx="457200" cy="304800"/>
            <a:chOff x="1536" y="3840"/>
            <a:chExt cx="386" cy="288"/>
          </a:xfrm>
        </p:grpSpPr>
        <p:sp>
          <p:nvSpPr>
            <p:cNvPr id="15375" name="Freeform 9"/>
            <p:cNvSpPr/>
            <p:nvPr/>
          </p:nvSpPr>
          <p:spPr>
            <a:xfrm>
              <a:off x="1680" y="3840"/>
              <a:ext cx="108" cy="252"/>
            </a:xfrm>
            <a:custGeom>
              <a:avLst/>
              <a:gdLst>
                <a:gd name="txL" fmla="*/ 0 w 108"/>
                <a:gd name="txT" fmla="*/ 0 h 252"/>
                <a:gd name="txR" fmla="*/ 108 w 108"/>
                <a:gd name="txB" fmla="*/ 252 h 252"/>
              </a:gdLst>
              <a:ahLst/>
              <a:cxnLst>
                <a:cxn ang="0">
                  <a:pos x="0" y="0"/>
                </a:cxn>
                <a:cxn ang="0">
                  <a:pos x="36" y="12"/>
                </a:cxn>
                <a:cxn ang="0">
                  <a:pos x="108" y="60"/>
                </a:cxn>
                <a:cxn ang="0">
                  <a:pos x="60" y="252"/>
                </a:cxn>
                <a:cxn ang="0">
                  <a:pos x="0" y="0"/>
                </a:cxn>
              </a:cxnLst>
              <a:rect l="txL" t="txT" r="txR" b="txB"/>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15376" name="Freeform 10"/>
            <p:cNvSpPr/>
            <p:nvPr/>
          </p:nvSpPr>
          <p:spPr>
            <a:xfrm>
              <a:off x="1536" y="4056"/>
              <a:ext cx="386" cy="72"/>
            </a:xfrm>
            <a:custGeom>
              <a:avLst/>
              <a:gdLst>
                <a:gd name="txL" fmla="*/ 0 w 386"/>
                <a:gd name="txT" fmla="*/ 0 h 72"/>
                <a:gd name="txR" fmla="*/ 386 w 386"/>
                <a:gd name="txB" fmla="*/ 72 h 72"/>
              </a:gdLst>
              <a:ahLst/>
              <a:cxnLst>
                <a:cxn ang="0">
                  <a:pos x="59" y="0"/>
                </a:cxn>
                <a:cxn ang="0">
                  <a:pos x="107" y="12"/>
                </a:cxn>
                <a:cxn ang="0">
                  <a:pos x="179" y="36"/>
                </a:cxn>
                <a:cxn ang="0">
                  <a:pos x="311" y="24"/>
                </a:cxn>
                <a:cxn ang="0">
                  <a:pos x="359" y="12"/>
                </a:cxn>
                <a:cxn ang="0">
                  <a:pos x="263" y="72"/>
                </a:cxn>
                <a:cxn ang="0">
                  <a:pos x="83" y="60"/>
                </a:cxn>
                <a:cxn ang="0">
                  <a:pos x="59" y="0"/>
                </a:cxn>
              </a:cxnLst>
              <a:rect l="txL" t="txT" r="txR" b="txB"/>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alpha val="100000"/>
              </a:srgb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grpSp>
      <p:grpSp>
        <p:nvGrpSpPr>
          <p:cNvPr id="15367" name="Group 11"/>
          <p:cNvGrpSpPr/>
          <p:nvPr/>
        </p:nvGrpSpPr>
        <p:grpSpPr>
          <a:xfrm>
            <a:off x="3962400" y="5867400"/>
            <a:ext cx="612775" cy="381000"/>
            <a:chOff x="1536" y="3840"/>
            <a:chExt cx="386" cy="288"/>
          </a:xfrm>
        </p:grpSpPr>
        <p:sp>
          <p:nvSpPr>
            <p:cNvPr id="15373" name="Freeform 12"/>
            <p:cNvSpPr/>
            <p:nvPr/>
          </p:nvSpPr>
          <p:spPr>
            <a:xfrm>
              <a:off x="1680" y="3840"/>
              <a:ext cx="108" cy="252"/>
            </a:xfrm>
            <a:custGeom>
              <a:avLst/>
              <a:gdLst>
                <a:gd name="txL" fmla="*/ 0 w 108"/>
                <a:gd name="txT" fmla="*/ 0 h 252"/>
                <a:gd name="txR" fmla="*/ 108 w 108"/>
                <a:gd name="txB" fmla="*/ 252 h 252"/>
              </a:gdLst>
              <a:ahLst/>
              <a:cxnLst>
                <a:cxn ang="0">
                  <a:pos x="0" y="0"/>
                </a:cxn>
                <a:cxn ang="0">
                  <a:pos x="36" y="12"/>
                </a:cxn>
                <a:cxn ang="0">
                  <a:pos x="108" y="60"/>
                </a:cxn>
                <a:cxn ang="0">
                  <a:pos x="60" y="252"/>
                </a:cxn>
                <a:cxn ang="0">
                  <a:pos x="0" y="0"/>
                </a:cxn>
              </a:cxnLst>
              <a:rect l="txL" t="txT" r="txR" b="txB"/>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15374" name="Freeform 13"/>
            <p:cNvSpPr/>
            <p:nvPr/>
          </p:nvSpPr>
          <p:spPr>
            <a:xfrm>
              <a:off x="1536" y="4056"/>
              <a:ext cx="386" cy="72"/>
            </a:xfrm>
            <a:custGeom>
              <a:avLst/>
              <a:gdLst>
                <a:gd name="txL" fmla="*/ 0 w 386"/>
                <a:gd name="txT" fmla="*/ 0 h 72"/>
                <a:gd name="txR" fmla="*/ 386 w 386"/>
                <a:gd name="txB" fmla="*/ 72 h 72"/>
              </a:gdLst>
              <a:ahLst/>
              <a:cxnLst>
                <a:cxn ang="0">
                  <a:pos x="59" y="0"/>
                </a:cxn>
                <a:cxn ang="0">
                  <a:pos x="107" y="12"/>
                </a:cxn>
                <a:cxn ang="0">
                  <a:pos x="179" y="36"/>
                </a:cxn>
                <a:cxn ang="0">
                  <a:pos x="311" y="24"/>
                </a:cxn>
                <a:cxn ang="0">
                  <a:pos x="359" y="12"/>
                </a:cxn>
                <a:cxn ang="0">
                  <a:pos x="263" y="72"/>
                </a:cxn>
                <a:cxn ang="0">
                  <a:pos x="83" y="60"/>
                </a:cxn>
                <a:cxn ang="0">
                  <a:pos x="59" y="0"/>
                </a:cxn>
              </a:cxnLst>
              <a:rect l="txL" t="txT" r="txR" b="txB"/>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alpha val="100000"/>
              </a:srgb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grpSp>
      <p:sp>
        <p:nvSpPr>
          <p:cNvPr id="15368" name="Rectangle 14"/>
          <p:cNvSpPr>
            <a:spLocks noGrp="1"/>
          </p:cNvSpPr>
          <p:nvPr>
            <p:ph type="title"/>
          </p:nvPr>
        </p:nvSpPr>
        <p:spPr>
          <a:xfrm>
            <a:off x="3352800" y="685800"/>
            <a:ext cx="5334000" cy="609600"/>
          </a:xfrm>
        </p:spPr>
        <p:txBody>
          <a:bodyPr vert="horz" wrap="square" lIns="91440" tIns="45720" rIns="91440" bIns="45720" anchor="ctr"/>
          <a:lstStyle/>
          <a:p>
            <a:pPr eaLnBrk="1" hangingPunct="1"/>
            <a:r>
              <a:rPr lang="zh-CN" altLang="en-US" sz="3200" b="1" dirty="0">
                <a:solidFill>
                  <a:srgbClr val="FFFF00"/>
                </a:solidFill>
              </a:rPr>
              <a:t>第</a:t>
            </a:r>
            <a:r>
              <a:rPr lang="en-US" altLang="zh-CN" sz="3200" b="1" dirty="0">
                <a:solidFill>
                  <a:srgbClr val="FFFF00"/>
                </a:solidFill>
              </a:rPr>
              <a:t>0</a:t>
            </a:r>
            <a:r>
              <a:rPr lang="zh-CN" altLang="en-US" sz="3200" b="1" dirty="0">
                <a:solidFill>
                  <a:srgbClr val="FFFF00"/>
                </a:solidFill>
              </a:rPr>
              <a:t>章  </a:t>
            </a:r>
            <a:r>
              <a:rPr lang="zh-CN" altLang="en-US" sz="3200" b="1" dirty="0">
                <a:solidFill>
                  <a:srgbClr val="FFFF66"/>
                </a:solidFill>
              </a:rPr>
              <a:t>数字电路的基础知识</a:t>
            </a:r>
          </a:p>
        </p:txBody>
      </p:sp>
      <p:sp>
        <p:nvSpPr>
          <p:cNvPr id="104463" name="Text Box 15"/>
          <p:cNvSpPr txBox="1"/>
          <p:nvPr/>
        </p:nvSpPr>
        <p:spPr>
          <a:xfrm>
            <a:off x="3897313" y="1533525"/>
            <a:ext cx="4379912" cy="2061210"/>
          </a:xfrm>
          <a:prstGeom prst="rect">
            <a:avLst/>
          </a:prstGeom>
          <a:noFill/>
          <a:ln w="9525">
            <a:noFill/>
          </a:ln>
        </p:spPr>
        <p:txBody>
          <a:bodyPr>
            <a:spAutoFit/>
          </a:bodyPr>
          <a:lstStyle/>
          <a:p>
            <a:pPr>
              <a:spcBef>
                <a:spcPct val="50000"/>
              </a:spcBef>
            </a:pPr>
            <a:r>
              <a:rPr lang="en-US" altLang="zh-CN" sz="3200" b="1" dirty="0">
                <a:solidFill>
                  <a:srgbClr val="FFFF00"/>
                </a:solidFill>
                <a:latin typeface="Times New Roman" panose="02020603050405020304" pitchFamily="18" charset="0"/>
                <a:ea typeface="隶书" panose="02010509060101010101" pitchFamily="49" charset="-122"/>
              </a:rPr>
              <a:t>0.1   </a:t>
            </a:r>
            <a:r>
              <a:rPr lang="zh-CN" altLang="en-US" sz="3200" b="1" dirty="0">
                <a:solidFill>
                  <a:srgbClr val="FFFF00"/>
                </a:solidFill>
                <a:latin typeface="Times New Roman" panose="02020603050405020304" pitchFamily="18" charset="0"/>
                <a:ea typeface="隶书" panose="02010509060101010101" pitchFamily="49" charset="-122"/>
              </a:rPr>
              <a:t>数字电路慨述</a:t>
            </a:r>
          </a:p>
          <a:p>
            <a:pPr>
              <a:spcBef>
                <a:spcPct val="50000"/>
              </a:spcBef>
            </a:pPr>
            <a:r>
              <a:rPr lang="en-US" altLang="zh-CN" sz="3200" b="1" dirty="0">
                <a:solidFill>
                  <a:srgbClr val="FFFF00"/>
                </a:solidFill>
                <a:latin typeface="Times New Roman" panose="02020603050405020304" pitchFamily="18" charset="0"/>
                <a:ea typeface="隶书" panose="02010509060101010101" pitchFamily="49" charset="-122"/>
              </a:rPr>
              <a:t>0.2   </a:t>
            </a:r>
            <a:r>
              <a:rPr lang="zh-CN" altLang="en-US" sz="3200" b="1" dirty="0">
                <a:solidFill>
                  <a:srgbClr val="FFFF00"/>
                </a:solidFill>
                <a:latin typeface="Times New Roman" panose="02020603050405020304" pitchFamily="18" charset="0"/>
                <a:ea typeface="隶书" panose="02010509060101010101" pitchFamily="49" charset="-122"/>
              </a:rPr>
              <a:t>数制及其转换</a:t>
            </a:r>
          </a:p>
          <a:p>
            <a:pPr>
              <a:spcBef>
                <a:spcPct val="50000"/>
              </a:spcBef>
            </a:pPr>
            <a:r>
              <a:rPr lang="en-US" altLang="zh-CN" sz="3200" b="1" dirty="0">
                <a:solidFill>
                  <a:srgbClr val="FFFF00"/>
                </a:solidFill>
                <a:latin typeface="Times New Roman" panose="02020603050405020304" pitchFamily="18" charset="0"/>
                <a:ea typeface="隶书" panose="02010509060101010101" pitchFamily="49" charset="-122"/>
              </a:rPr>
              <a:t>0.3   </a:t>
            </a:r>
            <a:r>
              <a:rPr lang="zh-CN" altLang="en-US" sz="3200" b="1" dirty="0">
                <a:solidFill>
                  <a:srgbClr val="FFFF00"/>
                </a:solidFill>
                <a:latin typeface="Times New Roman" panose="02020603050405020304" pitchFamily="18" charset="0"/>
                <a:ea typeface="隶书" panose="02010509060101010101" pitchFamily="49" charset="-122"/>
              </a:rPr>
              <a:t>几种常用编码</a:t>
            </a:r>
          </a:p>
        </p:txBody>
      </p:sp>
      <p:grpSp>
        <p:nvGrpSpPr>
          <p:cNvPr id="15370" name="Group 16"/>
          <p:cNvGrpSpPr/>
          <p:nvPr/>
        </p:nvGrpSpPr>
        <p:grpSpPr>
          <a:xfrm>
            <a:off x="533400" y="5715000"/>
            <a:ext cx="457200" cy="304800"/>
            <a:chOff x="1536" y="3840"/>
            <a:chExt cx="386" cy="288"/>
          </a:xfrm>
        </p:grpSpPr>
        <p:sp>
          <p:nvSpPr>
            <p:cNvPr id="15371" name="Freeform 17"/>
            <p:cNvSpPr/>
            <p:nvPr/>
          </p:nvSpPr>
          <p:spPr>
            <a:xfrm>
              <a:off x="1680" y="3840"/>
              <a:ext cx="108" cy="252"/>
            </a:xfrm>
            <a:custGeom>
              <a:avLst/>
              <a:gdLst>
                <a:gd name="txL" fmla="*/ 0 w 108"/>
                <a:gd name="txT" fmla="*/ 0 h 252"/>
                <a:gd name="txR" fmla="*/ 108 w 108"/>
                <a:gd name="txB" fmla="*/ 252 h 252"/>
              </a:gdLst>
              <a:ahLst/>
              <a:cxnLst>
                <a:cxn ang="0">
                  <a:pos x="0" y="0"/>
                </a:cxn>
                <a:cxn ang="0">
                  <a:pos x="36" y="12"/>
                </a:cxn>
                <a:cxn ang="0">
                  <a:pos x="108" y="60"/>
                </a:cxn>
                <a:cxn ang="0">
                  <a:pos x="60" y="252"/>
                </a:cxn>
                <a:cxn ang="0">
                  <a:pos x="0" y="0"/>
                </a:cxn>
              </a:cxnLst>
              <a:rect l="txL" t="txT" r="txR" b="txB"/>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15372" name="Freeform 18"/>
            <p:cNvSpPr/>
            <p:nvPr/>
          </p:nvSpPr>
          <p:spPr>
            <a:xfrm>
              <a:off x="1536" y="4056"/>
              <a:ext cx="386" cy="72"/>
            </a:xfrm>
            <a:custGeom>
              <a:avLst/>
              <a:gdLst>
                <a:gd name="txL" fmla="*/ 0 w 386"/>
                <a:gd name="txT" fmla="*/ 0 h 72"/>
                <a:gd name="txR" fmla="*/ 386 w 386"/>
                <a:gd name="txB" fmla="*/ 72 h 72"/>
              </a:gdLst>
              <a:ahLst/>
              <a:cxnLst>
                <a:cxn ang="0">
                  <a:pos x="59" y="0"/>
                </a:cxn>
                <a:cxn ang="0">
                  <a:pos x="107" y="12"/>
                </a:cxn>
                <a:cxn ang="0">
                  <a:pos x="179" y="36"/>
                </a:cxn>
                <a:cxn ang="0">
                  <a:pos x="311" y="24"/>
                </a:cxn>
                <a:cxn ang="0">
                  <a:pos x="359" y="12"/>
                </a:cxn>
                <a:cxn ang="0">
                  <a:pos x="263" y="72"/>
                </a:cxn>
                <a:cxn ang="0">
                  <a:pos x="83" y="60"/>
                </a:cxn>
                <a:cxn ang="0">
                  <a:pos x="59" y="0"/>
                </a:cxn>
              </a:cxnLst>
              <a:rect l="txL" t="txT" r="txR" b="txB"/>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alpha val="100000"/>
              </a:srgb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4463">
                                            <p:txEl>
                                              <p:pRg st="0" end="0"/>
                                            </p:txEl>
                                          </p:spTgt>
                                        </p:tgtEl>
                                        <p:attrNameLst>
                                          <p:attrName>style.visibility</p:attrName>
                                        </p:attrNameLst>
                                      </p:cBhvr>
                                      <p:to>
                                        <p:strVal val="visible"/>
                                      </p:to>
                                    </p:set>
                                    <p:animEffect transition="in" filter="wipe(left)">
                                      <p:cBhvr>
                                        <p:cTn id="7" dur="500"/>
                                        <p:tgtEl>
                                          <p:spTgt spid="1044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4463">
                                            <p:txEl>
                                              <p:pRg st="1" end="1"/>
                                            </p:txEl>
                                          </p:spTgt>
                                        </p:tgtEl>
                                        <p:attrNameLst>
                                          <p:attrName>style.visibility</p:attrName>
                                        </p:attrNameLst>
                                      </p:cBhvr>
                                      <p:to>
                                        <p:strVal val="visible"/>
                                      </p:to>
                                    </p:set>
                                    <p:animEffect transition="in" filter="wipe(left)">
                                      <p:cBhvr>
                                        <p:cTn id="12" dur="500"/>
                                        <p:tgtEl>
                                          <p:spTgt spid="1044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4463">
                                            <p:txEl>
                                              <p:pRg st="2" end="2"/>
                                            </p:txEl>
                                          </p:spTgt>
                                        </p:tgtEl>
                                        <p:attrNameLst>
                                          <p:attrName>style.visibility</p:attrName>
                                        </p:attrNameLst>
                                      </p:cBhvr>
                                      <p:to>
                                        <p:strVal val="visible"/>
                                      </p:to>
                                    </p:set>
                                    <p:animEffect transition="in" filter="wipe(left)">
                                      <p:cBhvr>
                                        <p:cTn id="17" dur="500"/>
                                        <p:tgtEl>
                                          <p:spTgt spid="1044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6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3" name="矩形 350212"/>
          <p:cNvSpPr/>
          <p:nvPr/>
        </p:nvSpPr>
        <p:spPr>
          <a:xfrm>
            <a:off x="6559550" y="6253163"/>
            <a:ext cx="1905000" cy="457200"/>
          </a:xfrm>
          <a:prstGeom prst="rect">
            <a:avLst/>
          </a:prstGeom>
          <a:noFill/>
          <a:ln w="9525">
            <a:noFill/>
          </a:ln>
        </p:spPr>
        <p:txBody>
          <a:bodyPr lIns="92075" tIns="46037" rIns="92075" bIns="46037" anchor="ctr"/>
          <a:lstStyle/>
          <a:p>
            <a:pPr algn="r"/>
            <a:fld id="{9A0DB2DC-4C9A-4742-B13C-FB6460FD3503}" type="slidenum">
              <a:rPr lang="zh-CN" altLang="en-US" sz="1400" dirty="0">
                <a:latin typeface="Times New Roman" panose="02020603050405020304" pitchFamily="18" charset="0"/>
              </a:rPr>
              <a:t>40</a:t>
            </a:fld>
            <a:r>
              <a:rPr lang="en-US" altLang="zh-CN" sz="1400" dirty="0">
                <a:latin typeface="Times New Roman" panose="02020603050405020304" pitchFamily="18" charset="0"/>
              </a:rPr>
              <a:t> </a:t>
            </a:r>
          </a:p>
        </p:txBody>
      </p:sp>
      <p:sp>
        <p:nvSpPr>
          <p:cNvPr id="350214" name="矩形 350213"/>
          <p:cNvSpPr/>
          <p:nvPr/>
        </p:nvSpPr>
        <p:spPr>
          <a:xfrm>
            <a:off x="539750" y="995363"/>
            <a:ext cx="7848600" cy="45720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5pPr>
          </a:lstStyle>
          <a:p>
            <a:pPr lvl="0" algn="just">
              <a:lnSpc>
                <a:spcPct val="90000"/>
              </a:lnSpc>
              <a:buClr>
                <a:schemeClr val="accent2"/>
              </a:buClr>
              <a:buSzPct val="80000"/>
              <a:buFont typeface="Wingdings" panose="05000000000000000000" pitchFamily="2" charset="2"/>
              <a:buNone/>
            </a:pPr>
            <a:r>
              <a:rPr lang="zh-CN" altLang="en-US" sz="2400" b="1" dirty="0">
                <a:solidFill>
                  <a:srgbClr val="FF3300"/>
                </a:solidFill>
                <a:latin typeface="宋体" panose="02010600030101010101" pitchFamily="2" charset="-122"/>
                <a:cs typeface="Times New Roman" panose="02020603050405020304" pitchFamily="18" charset="0"/>
              </a:rPr>
              <a:t>注：</a:t>
            </a:r>
            <a:r>
              <a:rPr lang="zh-CN" altLang="en-US" sz="2400" b="1" dirty="0">
                <a:latin typeface="宋体" panose="02010600030101010101" pitchFamily="2" charset="-122"/>
                <a:cs typeface="Times New Roman" panose="02020603050405020304" pitchFamily="18" charset="0"/>
              </a:rPr>
              <a:t> </a:t>
            </a:r>
            <a:endParaRPr lang="zh-CN" altLang="en-US" dirty="0">
              <a:latin typeface="Times New Roman" panose="02020603050405020304" pitchFamily="18" charset="0"/>
            </a:endParaRPr>
          </a:p>
          <a:p>
            <a:pPr lvl="0" algn="just">
              <a:lnSpc>
                <a:spcPct val="90000"/>
              </a:lnSpc>
              <a:buClr>
                <a:schemeClr val="accent2"/>
              </a:buClr>
              <a:buSzPct val="80000"/>
              <a:buFont typeface="Wingdings" panose="05000000000000000000" pitchFamily="2" charset="2"/>
              <a:buNone/>
            </a:pPr>
            <a:r>
              <a:rPr lang="zh-CN" altLang="en-US" sz="2400" b="1" dirty="0">
                <a:latin typeface="宋体" panose="02010600030101010101" pitchFamily="2" charset="-122"/>
                <a:cs typeface="Times New Roman" panose="02020603050405020304" pitchFamily="18" charset="0"/>
              </a:rPr>
              <a:t>        </a:t>
            </a:r>
            <a:r>
              <a:rPr lang="en-US" altLang="zh-CN" sz="2400" b="1" dirty="0">
                <a:solidFill>
                  <a:srgbClr val="0000FF"/>
                </a:solidFill>
                <a:latin typeface="宋体" panose="02010600030101010101" pitchFamily="2" charset="-122"/>
                <a:cs typeface="Times New Roman" panose="02020603050405020304" pitchFamily="18" charset="0"/>
              </a:rPr>
              <a:t>NUL </a:t>
            </a:r>
            <a:r>
              <a:rPr lang="zh-CN" altLang="en-US" sz="2400" b="1" dirty="0">
                <a:solidFill>
                  <a:srgbClr val="0000FF"/>
                </a:solidFill>
                <a:latin typeface="宋体" panose="02010600030101010101" pitchFamily="2" charset="-122"/>
                <a:cs typeface="Times New Roman" panose="02020603050405020304" pitchFamily="18" charset="0"/>
              </a:rPr>
              <a:t>空白  </a:t>
            </a:r>
            <a:r>
              <a:rPr lang="en-US" altLang="zh-CN" sz="2400" b="1" dirty="0">
                <a:solidFill>
                  <a:srgbClr val="0000FF"/>
                </a:solidFill>
                <a:latin typeface="宋体" panose="02010600030101010101" pitchFamily="2" charset="-122"/>
                <a:cs typeface="Times New Roman" panose="02020603050405020304" pitchFamily="18" charset="0"/>
              </a:rPr>
              <a:t>SOH </a:t>
            </a:r>
            <a:r>
              <a:rPr lang="zh-CN" altLang="en-US" sz="2400" b="1" dirty="0">
                <a:solidFill>
                  <a:srgbClr val="0000FF"/>
                </a:solidFill>
                <a:latin typeface="宋体" panose="02010600030101010101" pitchFamily="2" charset="-122"/>
                <a:cs typeface="Times New Roman" panose="02020603050405020304" pitchFamily="18" charset="0"/>
              </a:rPr>
              <a:t>序始  </a:t>
            </a:r>
            <a:r>
              <a:rPr lang="en-US" altLang="zh-CN" sz="2400" b="1" dirty="0">
                <a:solidFill>
                  <a:srgbClr val="0000FF"/>
                </a:solidFill>
                <a:latin typeface="宋体" panose="02010600030101010101" pitchFamily="2" charset="-122"/>
                <a:cs typeface="Times New Roman" panose="02020603050405020304" pitchFamily="18" charset="0"/>
              </a:rPr>
              <a:t>STX </a:t>
            </a:r>
            <a:r>
              <a:rPr lang="zh-CN" altLang="en-US" sz="2400" b="1" dirty="0">
                <a:solidFill>
                  <a:srgbClr val="0000FF"/>
                </a:solidFill>
                <a:latin typeface="宋体" panose="02010600030101010101" pitchFamily="2" charset="-122"/>
                <a:cs typeface="Times New Roman" panose="02020603050405020304" pitchFamily="18" charset="0"/>
              </a:rPr>
              <a:t>文始  </a:t>
            </a:r>
            <a:r>
              <a:rPr lang="en-US" altLang="zh-CN" sz="2400" b="1" dirty="0">
                <a:solidFill>
                  <a:srgbClr val="0000FF"/>
                </a:solidFill>
                <a:latin typeface="宋体" panose="02010600030101010101" pitchFamily="2" charset="-122"/>
                <a:cs typeface="Times New Roman" panose="02020603050405020304" pitchFamily="18" charset="0"/>
              </a:rPr>
              <a:t>ETX </a:t>
            </a:r>
            <a:r>
              <a:rPr lang="zh-CN" altLang="en-US" sz="2400" b="1" dirty="0">
                <a:solidFill>
                  <a:srgbClr val="0000FF"/>
                </a:solidFill>
                <a:latin typeface="宋体" panose="02010600030101010101" pitchFamily="2" charset="-122"/>
                <a:cs typeface="Times New Roman" panose="02020603050405020304" pitchFamily="18" charset="0"/>
              </a:rPr>
              <a:t>文终 </a:t>
            </a:r>
            <a:endParaRPr lang="zh-CN" altLang="en-US" dirty="0">
              <a:solidFill>
                <a:srgbClr val="0000FF"/>
              </a:solidFill>
              <a:latin typeface="Times New Roman" panose="02020603050405020304" pitchFamily="18" charset="0"/>
            </a:endParaRPr>
          </a:p>
          <a:p>
            <a:pPr lvl="0" algn="just">
              <a:lnSpc>
                <a:spcPct val="90000"/>
              </a:lnSpc>
              <a:buClr>
                <a:schemeClr val="accent2"/>
              </a:buClr>
              <a:buSzPct val="80000"/>
              <a:buFont typeface="Wingdings" panose="05000000000000000000" pitchFamily="2" charset="2"/>
              <a:buNone/>
            </a:pPr>
            <a:r>
              <a:rPr lang="zh-CN" altLang="en-US" sz="2400" b="1" dirty="0">
                <a:solidFill>
                  <a:srgbClr val="0000FF"/>
                </a:solidFill>
                <a:latin typeface="宋体" panose="02010600030101010101" pitchFamily="2" charset="-122"/>
                <a:cs typeface="Times New Roman" panose="02020603050405020304" pitchFamily="18" charset="0"/>
              </a:rPr>
              <a:t>        </a:t>
            </a:r>
            <a:r>
              <a:rPr lang="en-US" altLang="zh-CN" sz="2400" b="1" dirty="0">
                <a:solidFill>
                  <a:srgbClr val="0000FF"/>
                </a:solidFill>
                <a:latin typeface="宋体" panose="02010600030101010101" pitchFamily="2" charset="-122"/>
                <a:cs typeface="Times New Roman" panose="02020603050405020304" pitchFamily="18" charset="0"/>
              </a:rPr>
              <a:t>EOT </a:t>
            </a:r>
            <a:r>
              <a:rPr lang="zh-CN" altLang="en-US" sz="2400" b="1" dirty="0">
                <a:solidFill>
                  <a:srgbClr val="0000FF"/>
                </a:solidFill>
                <a:latin typeface="宋体" panose="02010600030101010101" pitchFamily="2" charset="-122"/>
                <a:cs typeface="Times New Roman" panose="02020603050405020304" pitchFamily="18" charset="0"/>
              </a:rPr>
              <a:t>送毕  </a:t>
            </a:r>
            <a:r>
              <a:rPr lang="en-US" altLang="zh-CN" sz="2400" b="1" dirty="0">
                <a:solidFill>
                  <a:srgbClr val="0000FF"/>
                </a:solidFill>
                <a:latin typeface="宋体" panose="02010600030101010101" pitchFamily="2" charset="-122"/>
                <a:cs typeface="Times New Roman" panose="02020603050405020304" pitchFamily="18" charset="0"/>
              </a:rPr>
              <a:t>ENQ </a:t>
            </a:r>
            <a:r>
              <a:rPr lang="zh-CN" altLang="en-US" sz="2400" b="1" dirty="0">
                <a:solidFill>
                  <a:srgbClr val="0000FF"/>
                </a:solidFill>
                <a:latin typeface="宋体" panose="02010600030101010101" pitchFamily="2" charset="-122"/>
                <a:cs typeface="Times New Roman" panose="02020603050405020304" pitchFamily="18" charset="0"/>
              </a:rPr>
              <a:t>询问  </a:t>
            </a:r>
            <a:r>
              <a:rPr lang="en-US" altLang="zh-CN" sz="2400" b="1" dirty="0">
                <a:solidFill>
                  <a:srgbClr val="0000FF"/>
                </a:solidFill>
                <a:latin typeface="宋体" panose="02010600030101010101" pitchFamily="2" charset="-122"/>
                <a:cs typeface="Times New Roman" panose="02020603050405020304" pitchFamily="18" charset="0"/>
              </a:rPr>
              <a:t>ACK </a:t>
            </a:r>
            <a:r>
              <a:rPr lang="zh-CN" altLang="en-US" sz="2400" b="1" dirty="0">
                <a:solidFill>
                  <a:srgbClr val="0000FF"/>
                </a:solidFill>
                <a:latin typeface="宋体" panose="02010600030101010101" pitchFamily="2" charset="-122"/>
                <a:cs typeface="Times New Roman" panose="02020603050405020304" pitchFamily="18" charset="0"/>
              </a:rPr>
              <a:t>承认  </a:t>
            </a:r>
            <a:r>
              <a:rPr lang="en-US" altLang="zh-CN" sz="2400" b="1" dirty="0">
                <a:solidFill>
                  <a:srgbClr val="0000FF"/>
                </a:solidFill>
                <a:latin typeface="宋体" panose="02010600030101010101" pitchFamily="2" charset="-122"/>
                <a:cs typeface="Times New Roman" panose="02020603050405020304" pitchFamily="18" charset="0"/>
              </a:rPr>
              <a:t>BEL </a:t>
            </a:r>
            <a:r>
              <a:rPr lang="zh-CN" altLang="en-US" sz="2400" b="1" dirty="0">
                <a:solidFill>
                  <a:srgbClr val="0000FF"/>
                </a:solidFill>
                <a:latin typeface="宋体" panose="02010600030101010101" pitchFamily="2" charset="-122"/>
                <a:cs typeface="Times New Roman" panose="02020603050405020304" pitchFamily="18" charset="0"/>
              </a:rPr>
              <a:t>告警 </a:t>
            </a:r>
            <a:endParaRPr lang="zh-CN" altLang="en-US" dirty="0">
              <a:solidFill>
                <a:srgbClr val="0000FF"/>
              </a:solidFill>
              <a:latin typeface="Times New Roman" panose="02020603050405020304" pitchFamily="18" charset="0"/>
            </a:endParaRPr>
          </a:p>
          <a:p>
            <a:pPr lvl="0" algn="just">
              <a:lnSpc>
                <a:spcPct val="90000"/>
              </a:lnSpc>
              <a:buClr>
                <a:schemeClr val="accent2"/>
              </a:buClr>
              <a:buSzPct val="80000"/>
              <a:buFont typeface="Wingdings" panose="05000000000000000000" pitchFamily="2" charset="2"/>
              <a:buNone/>
            </a:pPr>
            <a:r>
              <a:rPr lang="zh-CN" altLang="en-US" sz="2400" b="1" dirty="0">
                <a:solidFill>
                  <a:srgbClr val="0000FF"/>
                </a:solidFill>
                <a:latin typeface="宋体" panose="02010600030101010101" pitchFamily="2" charset="-122"/>
                <a:cs typeface="Times New Roman" panose="02020603050405020304" pitchFamily="18" charset="0"/>
              </a:rPr>
              <a:t>        </a:t>
            </a:r>
            <a:r>
              <a:rPr lang="en-US" altLang="zh-CN" sz="2400" b="1" dirty="0">
                <a:solidFill>
                  <a:srgbClr val="0000FF"/>
                </a:solidFill>
                <a:latin typeface="宋体" panose="02010600030101010101" pitchFamily="2" charset="-122"/>
                <a:cs typeface="Times New Roman" panose="02020603050405020304" pitchFamily="18" charset="0"/>
              </a:rPr>
              <a:t>BS  </a:t>
            </a:r>
            <a:r>
              <a:rPr lang="zh-CN" altLang="en-US" sz="2400" b="1" dirty="0">
                <a:solidFill>
                  <a:srgbClr val="0000FF"/>
                </a:solidFill>
                <a:latin typeface="宋体" panose="02010600030101010101" pitchFamily="2" charset="-122"/>
                <a:cs typeface="Times New Roman" panose="02020603050405020304" pitchFamily="18" charset="0"/>
              </a:rPr>
              <a:t>退格  </a:t>
            </a:r>
            <a:r>
              <a:rPr lang="en-US" altLang="zh-CN" sz="2400" b="1" dirty="0">
                <a:solidFill>
                  <a:srgbClr val="0000FF"/>
                </a:solidFill>
                <a:latin typeface="宋体" panose="02010600030101010101" pitchFamily="2" charset="-122"/>
                <a:cs typeface="Times New Roman" panose="02020603050405020304" pitchFamily="18" charset="0"/>
              </a:rPr>
              <a:t>HT  </a:t>
            </a:r>
            <a:r>
              <a:rPr lang="zh-CN" altLang="en-US" sz="2400" b="1" dirty="0">
                <a:solidFill>
                  <a:srgbClr val="0000FF"/>
                </a:solidFill>
                <a:latin typeface="宋体" panose="02010600030101010101" pitchFamily="2" charset="-122"/>
                <a:cs typeface="Times New Roman" panose="02020603050405020304" pitchFamily="18" charset="0"/>
              </a:rPr>
              <a:t>横表  </a:t>
            </a:r>
            <a:r>
              <a:rPr lang="en-US" altLang="zh-CN" sz="2400" b="1" dirty="0">
                <a:solidFill>
                  <a:srgbClr val="0000FF"/>
                </a:solidFill>
                <a:latin typeface="宋体" panose="02010600030101010101" pitchFamily="2" charset="-122"/>
                <a:cs typeface="Times New Roman" panose="02020603050405020304" pitchFamily="18" charset="0"/>
              </a:rPr>
              <a:t>LF  </a:t>
            </a:r>
            <a:r>
              <a:rPr lang="zh-CN" altLang="en-US" sz="2400" b="1" dirty="0">
                <a:solidFill>
                  <a:srgbClr val="0000FF"/>
                </a:solidFill>
                <a:latin typeface="宋体" panose="02010600030101010101" pitchFamily="2" charset="-122"/>
                <a:cs typeface="Times New Roman" panose="02020603050405020304" pitchFamily="18" charset="0"/>
              </a:rPr>
              <a:t>换行  </a:t>
            </a:r>
            <a:r>
              <a:rPr lang="en-US" altLang="zh-CN" sz="2400" b="1" dirty="0">
                <a:solidFill>
                  <a:srgbClr val="0000FF"/>
                </a:solidFill>
                <a:latin typeface="宋体" panose="02010600030101010101" pitchFamily="2" charset="-122"/>
                <a:cs typeface="Times New Roman" panose="02020603050405020304" pitchFamily="18" charset="0"/>
              </a:rPr>
              <a:t>VT  </a:t>
            </a:r>
            <a:r>
              <a:rPr lang="zh-CN" altLang="en-US" sz="2400" b="1" dirty="0">
                <a:solidFill>
                  <a:srgbClr val="0000FF"/>
                </a:solidFill>
                <a:latin typeface="宋体" panose="02010600030101010101" pitchFamily="2" charset="-122"/>
                <a:cs typeface="Times New Roman" panose="02020603050405020304" pitchFamily="18" charset="0"/>
              </a:rPr>
              <a:t>纵表 </a:t>
            </a:r>
            <a:endParaRPr lang="zh-CN" altLang="en-US" dirty="0">
              <a:solidFill>
                <a:srgbClr val="0000FF"/>
              </a:solidFill>
              <a:latin typeface="Times New Roman" panose="02020603050405020304" pitchFamily="18" charset="0"/>
            </a:endParaRPr>
          </a:p>
          <a:p>
            <a:pPr lvl="0" algn="just">
              <a:lnSpc>
                <a:spcPct val="90000"/>
              </a:lnSpc>
              <a:buClr>
                <a:schemeClr val="accent2"/>
              </a:buClr>
              <a:buSzPct val="80000"/>
              <a:buFont typeface="Wingdings" panose="05000000000000000000" pitchFamily="2" charset="2"/>
              <a:buNone/>
            </a:pPr>
            <a:r>
              <a:rPr lang="zh-CN" altLang="en-US" sz="2400" b="1" dirty="0">
                <a:solidFill>
                  <a:srgbClr val="0000FF"/>
                </a:solidFill>
                <a:latin typeface="宋体" panose="02010600030101010101" pitchFamily="2" charset="-122"/>
                <a:cs typeface="Times New Roman" panose="02020603050405020304" pitchFamily="18" charset="0"/>
              </a:rPr>
              <a:t>        </a:t>
            </a:r>
            <a:r>
              <a:rPr lang="en-US" altLang="zh-CN" sz="2400" b="1" dirty="0">
                <a:solidFill>
                  <a:srgbClr val="0000FF"/>
                </a:solidFill>
                <a:latin typeface="宋体" panose="02010600030101010101" pitchFamily="2" charset="-122"/>
                <a:cs typeface="Times New Roman" panose="02020603050405020304" pitchFamily="18" charset="0"/>
              </a:rPr>
              <a:t>FF  </a:t>
            </a:r>
            <a:r>
              <a:rPr lang="zh-CN" altLang="en-US" sz="2400" b="1" dirty="0">
                <a:solidFill>
                  <a:srgbClr val="0000FF"/>
                </a:solidFill>
                <a:latin typeface="宋体" panose="02010600030101010101" pitchFamily="2" charset="-122"/>
                <a:cs typeface="Times New Roman" panose="02020603050405020304" pitchFamily="18" charset="0"/>
              </a:rPr>
              <a:t>换页  </a:t>
            </a:r>
            <a:r>
              <a:rPr lang="en-US" altLang="zh-CN" sz="2400" b="1" dirty="0">
                <a:solidFill>
                  <a:srgbClr val="0000FF"/>
                </a:solidFill>
                <a:latin typeface="宋体" panose="02010600030101010101" pitchFamily="2" charset="-122"/>
                <a:cs typeface="Times New Roman" panose="02020603050405020304" pitchFamily="18" charset="0"/>
              </a:rPr>
              <a:t>CR  </a:t>
            </a:r>
            <a:r>
              <a:rPr lang="zh-CN" altLang="en-US" sz="2400" b="1" dirty="0">
                <a:solidFill>
                  <a:srgbClr val="0000FF"/>
                </a:solidFill>
                <a:latin typeface="宋体" panose="02010600030101010101" pitchFamily="2" charset="-122"/>
                <a:cs typeface="Times New Roman" panose="02020603050405020304" pitchFamily="18" charset="0"/>
              </a:rPr>
              <a:t>回车  </a:t>
            </a:r>
            <a:r>
              <a:rPr lang="en-US" altLang="zh-CN" sz="2400" b="1" dirty="0">
                <a:solidFill>
                  <a:srgbClr val="0000FF"/>
                </a:solidFill>
                <a:latin typeface="宋体" panose="02010600030101010101" pitchFamily="2" charset="-122"/>
                <a:cs typeface="Times New Roman" panose="02020603050405020304" pitchFamily="18" charset="0"/>
              </a:rPr>
              <a:t>SO  </a:t>
            </a:r>
            <a:r>
              <a:rPr lang="zh-CN" altLang="en-US" sz="2400" b="1" dirty="0">
                <a:solidFill>
                  <a:srgbClr val="0000FF"/>
                </a:solidFill>
                <a:latin typeface="宋体" panose="02010600030101010101" pitchFamily="2" charset="-122"/>
                <a:cs typeface="Times New Roman" panose="02020603050405020304" pitchFamily="18" charset="0"/>
              </a:rPr>
              <a:t>移出  </a:t>
            </a:r>
            <a:r>
              <a:rPr lang="en-US" altLang="zh-CN" sz="2400" b="1" dirty="0">
                <a:solidFill>
                  <a:srgbClr val="0000FF"/>
                </a:solidFill>
                <a:latin typeface="宋体" panose="02010600030101010101" pitchFamily="2" charset="-122"/>
                <a:cs typeface="Times New Roman" panose="02020603050405020304" pitchFamily="18" charset="0"/>
              </a:rPr>
              <a:t>SI  </a:t>
            </a:r>
            <a:r>
              <a:rPr lang="zh-CN" altLang="en-US" sz="2400" b="1" dirty="0">
                <a:solidFill>
                  <a:srgbClr val="0000FF"/>
                </a:solidFill>
                <a:latin typeface="宋体" panose="02010600030101010101" pitchFamily="2" charset="-122"/>
                <a:cs typeface="Times New Roman" panose="02020603050405020304" pitchFamily="18" charset="0"/>
              </a:rPr>
              <a:t>移入 </a:t>
            </a:r>
            <a:endParaRPr lang="zh-CN" altLang="en-US" dirty="0">
              <a:solidFill>
                <a:srgbClr val="0000FF"/>
              </a:solidFill>
              <a:latin typeface="Times New Roman" panose="02020603050405020304" pitchFamily="18" charset="0"/>
            </a:endParaRPr>
          </a:p>
          <a:p>
            <a:pPr lvl="0" algn="just">
              <a:lnSpc>
                <a:spcPct val="90000"/>
              </a:lnSpc>
              <a:buClr>
                <a:schemeClr val="accent2"/>
              </a:buClr>
              <a:buSzPct val="80000"/>
              <a:buFont typeface="Wingdings" panose="05000000000000000000" pitchFamily="2" charset="2"/>
              <a:buNone/>
            </a:pPr>
            <a:r>
              <a:rPr lang="zh-CN" altLang="en-US" sz="2400" b="1" dirty="0">
                <a:solidFill>
                  <a:srgbClr val="0000FF"/>
                </a:solidFill>
                <a:latin typeface="宋体" panose="02010600030101010101" pitchFamily="2" charset="-122"/>
                <a:cs typeface="Times New Roman" panose="02020603050405020304" pitchFamily="18" charset="0"/>
              </a:rPr>
              <a:t>        </a:t>
            </a:r>
            <a:r>
              <a:rPr lang="en-US" altLang="zh-CN" sz="2400" b="1" dirty="0">
                <a:solidFill>
                  <a:srgbClr val="0000FF"/>
                </a:solidFill>
                <a:latin typeface="宋体" panose="02010600030101010101" pitchFamily="2" charset="-122"/>
                <a:cs typeface="Times New Roman" panose="02020603050405020304" pitchFamily="18" charset="0"/>
              </a:rPr>
              <a:t>DEL </a:t>
            </a:r>
            <a:r>
              <a:rPr lang="zh-CN" altLang="en-US" sz="2400" b="1" dirty="0">
                <a:solidFill>
                  <a:srgbClr val="0000FF"/>
                </a:solidFill>
                <a:latin typeface="宋体" panose="02010600030101010101" pitchFamily="2" charset="-122"/>
                <a:cs typeface="Times New Roman" panose="02020603050405020304" pitchFamily="18" charset="0"/>
              </a:rPr>
              <a:t>转义  </a:t>
            </a:r>
            <a:r>
              <a:rPr lang="en-US" altLang="zh-CN" sz="2400" b="1" dirty="0">
                <a:solidFill>
                  <a:srgbClr val="0000FF"/>
                </a:solidFill>
                <a:latin typeface="宋体" panose="02010600030101010101" pitchFamily="2" charset="-122"/>
                <a:cs typeface="Times New Roman" panose="02020603050405020304" pitchFamily="18" charset="0"/>
              </a:rPr>
              <a:t>DC1 </a:t>
            </a:r>
            <a:r>
              <a:rPr lang="zh-CN" altLang="en-US" sz="2400" b="1" dirty="0">
                <a:solidFill>
                  <a:srgbClr val="0000FF"/>
                </a:solidFill>
                <a:latin typeface="宋体" panose="02010600030101010101" pitchFamily="2" charset="-122"/>
                <a:cs typeface="Times New Roman" panose="02020603050405020304" pitchFamily="18" charset="0"/>
              </a:rPr>
              <a:t>机控</a:t>
            </a:r>
            <a:r>
              <a:rPr lang="en-US" altLang="zh-CN" sz="2400" b="1" baseline="-30000">
                <a:solidFill>
                  <a:srgbClr val="0000FF"/>
                </a:solidFill>
                <a:latin typeface="宋体" panose="02010600030101010101" pitchFamily="2" charset="-122"/>
                <a:cs typeface="Times New Roman" panose="02020603050405020304" pitchFamily="18" charset="0"/>
              </a:rPr>
              <a:t>1</a:t>
            </a:r>
            <a:r>
              <a:rPr lang="en-US" altLang="zh-CN" sz="2400" b="1" dirty="0">
                <a:solidFill>
                  <a:srgbClr val="0000FF"/>
                </a:solidFill>
                <a:latin typeface="宋体" panose="02010600030101010101" pitchFamily="2" charset="-122"/>
                <a:cs typeface="Times New Roman" panose="02020603050405020304" pitchFamily="18" charset="0"/>
              </a:rPr>
              <a:t> DC2 </a:t>
            </a:r>
            <a:r>
              <a:rPr lang="zh-CN" altLang="en-US" sz="2400" b="1" dirty="0">
                <a:solidFill>
                  <a:srgbClr val="0000FF"/>
                </a:solidFill>
                <a:latin typeface="宋体" panose="02010600030101010101" pitchFamily="2" charset="-122"/>
                <a:cs typeface="Times New Roman" panose="02020603050405020304" pitchFamily="18" charset="0"/>
              </a:rPr>
              <a:t>机控</a:t>
            </a:r>
            <a:r>
              <a:rPr lang="en-US" altLang="zh-CN" sz="2400" b="1" baseline="-30000">
                <a:solidFill>
                  <a:srgbClr val="0000FF"/>
                </a:solidFill>
                <a:latin typeface="宋体" panose="02010600030101010101" pitchFamily="2" charset="-122"/>
                <a:cs typeface="Times New Roman" panose="02020603050405020304" pitchFamily="18" charset="0"/>
              </a:rPr>
              <a:t>2</a:t>
            </a:r>
            <a:r>
              <a:rPr lang="en-US" altLang="zh-CN" sz="2400" b="1" dirty="0">
                <a:solidFill>
                  <a:srgbClr val="0000FF"/>
                </a:solidFill>
                <a:latin typeface="宋体" panose="02010600030101010101" pitchFamily="2" charset="-122"/>
                <a:cs typeface="Times New Roman" panose="02020603050405020304" pitchFamily="18" charset="0"/>
              </a:rPr>
              <a:t> DC3  </a:t>
            </a:r>
            <a:r>
              <a:rPr lang="zh-CN" altLang="en-US" sz="2400" b="1" dirty="0">
                <a:solidFill>
                  <a:srgbClr val="0000FF"/>
                </a:solidFill>
                <a:latin typeface="宋体" panose="02010600030101010101" pitchFamily="2" charset="-122"/>
                <a:cs typeface="Times New Roman" panose="02020603050405020304" pitchFamily="18" charset="0"/>
              </a:rPr>
              <a:t>机控</a:t>
            </a:r>
            <a:r>
              <a:rPr lang="en-US" altLang="zh-CN" sz="2400" b="1" baseline="-30000">
                <a:solidFill>
                  <a:srgbClr val="0000FF"/>
                </a:solidFill>
                <a:latin typeface="宋体" panose="02010600030101010101" pitchFamily="2" charset="-122"/>
                <a:cs typeface="Times New Roman" panose="02020603050405020304" pitchFamily="18" charset="0"/>
              </a:rPr>
              <a:t>3</a:t>
            </a:r>
            <a:r>
              <a:rPr lang="en-US" altLang="zh-CN" sz="2400" b="1">
                <a:solidFill>
                  <a:srgbClr val="0000FF"/>
                </a:solidFill>
                <a:latin typeface="宋体" panose="02010600030101010101" pitchFamily="2" charset="-122"/>
                <a:cs typeface="Times New Roman" panose="02020603050405020304" pitchFamily="18" charset="0"/>
              </a:rPr>
              <a:t> </a:t>
            </a:r>
            <a:endParaRPr lang="en-US" altLang="zh-CN">
              <a:solidFill>
                <a:srgbClr val="0000FF"/>
              </a:solidFill>
              <a:latin typeface="Times New Roman" panose="02020603050405020304" pitchFamily="18" charset="0"/>
            </a:endParaRPr>
          </a:p>
          <a:p>
            <a:pPr lvl="0" algn="just">
              <a:lnSpc>
                <a:spcPct val="90000"/>
              </a:lnSpc>
              <a:buClr>
                <a:schemeClr val="accent2"/>
              </a:buClr>
              <a:buSzPct val="80000"/>
              <a:buFont typeface="Wingdings" panose="05000000000000000000" pitchFamily="2" charset="2"/>
              <a:buNone/>
            </a:pPr>
            <a:r>
              <a:rPr lang="en-US" altLang="zh-CN" sz="2400" b="1" baseline="-30000">
                <a:solidFill>
                  <a:srgbClr val="0000FF"/>
                </a:solidFill>
                <a:latin typeface="宋体" panose="02010600030101010101" pitchFamily="2" charset="-122"/>
                <a:cs typeface="Times New Roman" panose="02020603050405020304" pitchFamily="18" charset="0"/>
              </a:rPr>
              <a:t>          </a:t>
            </a:r>
            <a:r>
              <a:rPr lang="en-US" altLang="zh-CN" sz="2400" b="1" dirty="0">
                <a:solidFill>
                  <a:srgbClr val="0000FF"/>
                </a:solidFill>
                <a:latin typeface="宋体" panose="02010600030101010101" pitchFamily="2" charset="-122"/>
                <a:cs typeface="Times New Roman" panose="02020603050405020304" pitchFamily="18" charset="0"/>
              </a:rPr>
              <a:t> DC4 </a:t>
            </a:r>
            <a:r>
              <a:rPr lang="zh-CN" altLang="en-US" sz="2400" b="1" dirty="0">
                <a:solidFill>
                  <a:srgbClr val="0000FF"/>
                </a:solidFill>
                <a:latin typeface="宋体" panose="02010600030101010101" pitchFamily="2" charset="-122"/>
                <a:cs typeface="Times New Roman" panose="02020603050405020304" pitchFamily="18" charset="0"/>
              </a:rPr>
              <a:t>机控</a:t>
            </a:r>
            <a:r>
              <a:rPr lang="en-US" altLang="zh-CN" sz="2400" b="1" baseline="-30000">
                <a:solidFill>
                  <a:srgbClr val="0000FF"/>
                </a:solidFill>
                <a:latin typeface="宋体" panose="02010600030101010101" pitchFamily="2" charset="-122"/>
                <a:cs typeface="Times New Roman" panose="02020603050405020304" pitchFamily="18" charset="0"/>
              </a:rPr>
              <a:t>4  </a:t>
            </a:r>
            <a:r>
              <a:rPr lang="en-US" altLang="zh-CN" sz="2400" b="1" dirty="0">
                <a:solidFill>
                  <a:srgbClr val="0000FF"/>
                </a:solidFill>
                <a:latin typeface="宋体" panose="02010600030101010101" pitchFamily="2" charset="-122"/>
                <a:cs typeface="Times New Roman" panose="02020603050405020304" pitchFamily="18" charset="0"/>
              </a:rPr>
              <a:t>NAK </a:t>
            </a:r>
            <a:r>
              <a:rPr lang="zh-CN" altLang="en-US" sz="2400" b="1" dirty="0">
                <a:solidFill>
                  <a:srgbClr val="0000FF"/>
                </a:solidFill>
                <a:latin typeface="宋体" panose="02010600030101010101" pitchFamily="2" charset="-122"/>
                <a:cs typeface="Times New Roman" panose="02020603050405020304" pitchFamily="18" charset="0"/>
              </a:rPr>
              <a:t>否认  </a:t>
            </a:r>
            <a:r>
              <a:rPr lang="en-US" altLang="zh-CN" sz="2400" b="1" dirty="0">
                <a:solidFill>
                  <a:srgbClr val="0000FF"/>
                </a:solidFill>
                <a:latin typeface="宋体" panose="02010600030101010101" pitchFamily="2" charset="-122"/>
                <a:cs typeface="Times New Roman" panose="02020603050405020304" pitchFamily="18" charset="0"/>
              </a:rPr>
              <a:t>SYN </a:t>
            </a:r>
            <a:r>
              <a:rPr lang="zh-CN" altLang="en-US" sz="2400" b="1" dirty="0">
                <a:solidFill>
                  <a:srgbClr val="0000FF"/>
                </a:solidFill>
                <a:latin typeface="宋体" panose="02010600030101010101" pitchFamily="2" charset="-122"/>
                <a:cs typeface="Times New Roman" panose="02020603050405020304" pitchFamily="18" charset="0"/>
              </a:rPr>
              <a:t>同步  </a:t>
            </a:r>
            <a:r>
              <a:rPr lang="en-US" altLang="zh-CN" sz="2400" b="1" dirty="0">
                <a:solidFill>
                  <a:srgbClr val="0000FF"/>
                </a:solidFill>
                <a:latin typeface="宋体" panose="02010600030101010101" pitchFamily="2" charset="-122"/>
                <a:cs typeface="Times New Roman" panose="02020603050405020304" pitchFamily="18" charset="0"/>
              </a:rPr>
              <a:t>ETB </a:t>
            </a:r>
            <a:r>
              <a:rPr lang="zh-CN" altLang="en-US" sz="2400" b="1" dirty="0">
                <a:solidFill>
                  <a:srgbClr val="0000FF"/>
                </a:solidFill>
                <a:latin typeface="宋体" panose="02010600030101010101" pitchFamily="2" charset="-122"/>
                <a:cs typeface="Times New Roman" panose="02020603050405020304" pitchFamily="18" charset="0"/>
              </a:rPr>
              <a:t>组终  </a:t>
            </a:r>
            <a:endParaRPr lang="zh-CN" altLang="en-US" dirty="0">
              <a:solidFill>
                <a:srgbClr val="0000FF"/>
              </a:solidFill>
              <a:latin typeface="Times New Roman" panose="02020603050405020304" pitchFamily="18" charset="0"/>
            </a:endParaRPr>
          </a:p>
          <a:p>
            <a:pPr lvl="0" algn="just">
              <a:lnSpc>
                <a:spcPct val="90000"/>
              </a:lnSpc>
              <a:buClr>
                <a:schemeClr val="accent2"/>
              </a:buClr>
              <a:buSzPct val="80000"/>
              <a:buFont typeface="Wingdings" panose="05000000000000000000" pitchFamily="2" charset="2"/>
              <a:buNone/>
            </a:pPr>
            <a:r>
              <a:rPr lang="zh-CN" altLang="en-US" sz="2400" b="1" dirty="0">
                <a:solidFill>
                  <a:srgbClr val="0000FF"/>
                </a:solidFill>
                <a:latin typeface="宋体" panose="02010600030101010101" pitchFamily="2" charset="-122"/>
                <a:cs typeface="Times New Roman" panose="02020603050405020304" pitchFamily="18" charset="0"/>
              </a:rPr>
              <a:t>        </a:t>
            </a:r>
            <a:r>
              <a:rPr lang="en-US" altLang="zh-CN" sz="2400" b="1" dirty="0">
                <a:solidFill>
                  <a:srgbClr val="0000FF"/>
                </a:solidFill>
                <a:latin typeface="宋体" panose="02010600030101010101" pitchFamily="2" charset="-122"/>
                <a:cs typeface="Times New Roman" panose="02020603050405020304" pitchFamily="18" charset="0"/>
              </a:rPr>
              <a:t>CAN </a:t>
            </a:r>
            <a:r>
              <a:rPr lang="zh-CN" altLang="en-US" sz="2400" b="1" dirty="0">
                <a:solidFill>
                  <a:srgbClr val="0000FF"/>
                </a:solidFill>
                <a:latin typeface="宋体" panose="02010600030101010101" pitchFamily="2" charset="-122"/>
                <a:cs typeface="Times New Roman" panose="02020603050405020304" pitchFamily="18" charset="0"/>
              </a:rPr>
              <a:t>作废  </a:t>
            </a:r>
            <a:r>
              <a:rPr lang="en-US" altLang="zh-CN" sz="2400" b="1" dirty="0">
                <a:solidFill>
                  <a:srgbClr val="0000FF"/>
                </a:solidFill>
                <a:latin typeface="宋体" panose="02010600030101010101" pitchFamily="2" charset="-122"/>
                <a:cs typeface="Times New Roman" panose="02020603050405020304" pitchFamily="18" charset="0"/>
              </a:rPr>
              <a:t>EM  </a:t>
            </a:r>
            <a:r>
              <a:rPr lang="zh-CN" altLang="en-US" sz="2400" b="1" dirty="0">
                <a:solidFill>
                  <a:srgbClr val="0000FF"/>
                </a:solidFill>
                <a:latin typeface="宋体" panose="02010600030101010101" pitchFamily="2" charset="-122"/>
                <a:cs typeface="Times New Roman" panose="02020603050405020304" pitchFamily="18" charset="0"/>
              </a:rPr>
              <a:t>载终  </a:t>
            </a:r>
            <a:r>
              <a:rPr lang="en-US" altLang="zh-CN" sz="2400" b="1" dirty="0">
                <a:solidFill>
                  <a:srgbClr val="0000FF"/>
                </a:solidFill>
                <a:latin typeface="宋体" panose="02010600030101010101" pitchFamily="2" charset="-122"/>
                <a:cs typeface="Times New Roman" panose="02020603050405020304" pitchFamily="18" charset="0"/>
              </a:rPr>
              <a:t>SUB </a:t>
            </a:r>
            <a:r>
              <a:rPr lang="zh-CN" altLang="en-US" sz="2400" b="1" dirty="0">
                <a:solidFill>
                  <a:srgbClr val="0000FF"/>
                </a:solidFill>
                <a:latin typeface="宋体" panose="02010600030101010101" pitchFamily="2" charset="-122"/>
                <a:cs typeface="Times New Roman" panose="02020603050405020304" pitchFamily="18" charset="0"/>
              </a:rPr>
              <a:t>取代  </a:t>
            </a:r>
            <a:r>
              <a:rPr lang="en-US" altLang="zh-CN" sz="2400" b="1" dirty="0">
                <a:solidFill>
                  <a:srgbClr val="0000FF"/>
                </a:solidFill>
                <a:latin typeface="宋体" panose="02010600030101010101" pitchFamily="2" charset="-122"/>
                <a:cs typeface="Times New Roman" panose="02020603050405020304" pitchFamily="18" charset="0"/>
              </a:rPr>
              <a:t>ESC </a:t>
            </a:r>
            <a:r>
              <a:rPr lang="zh-CN" altLang="en-US" sz="2400" b="1" dirty="0">
                <a:solidFill>
                  <a:srgbClr val="0000FF"/>
                </a:solidFill>
                <a:latin typeface="宋体" panose="02010600030101010101" pitchFamily="2" charset="-122"/>
                <a:cs typeface="Times New Roman" panose="02020603050405020304" pitchFamily="18" charset="0"/>
              </a:rPr>
              <a:t>扩展 </a:t>
            </a:r>
            <a:endParaRPr lang="zh-CN" altLang="en-US" dirty="0">
              <a:solidFill>
                <a:srgbClr val="0000FF"/>
              </a:solidFill>
              <a:latin typeface="Times New Roman" panose="02020603050405020304" pitchFamily="18" charset="0"/>
            </a:endParaRPr>
          </a:p>
          <a:p>
            <a:pPr lvl="0" algn="just">
              <a:lnSpc>
                <a:spcPct val="90000"/>
              </a:lnSpc>
              <a:buClr>
                <a:schemeClr val="accent2"/>
              </a:buClr>
              <a:buSzPct val="80000"/>
              <a:buFont typeface="Wingdings" panose="05000000000000000000" pitchFamily="2" charset="2"/>
              <a:buNone/>
            </a:pPr>
            <a:r>
              <a:rPr lang="zh-CN" altLang="en-US" sz="2400" b="1" dirty="0">
                <a:solidFill>
                  <a:srgbClr val="0000FF"/>
                </a:solidFill>
                <a:latin typeface="宋体" panose="02010600030101010101" pitchFamily="2" charset="-122"/>
                <a:cs typeface="Times New Roman" panose="02020603050405020304" pitchFamily="18" charset="0"/>
              </a:rPr>
              <a:t>        </a:t>
            </a:r>
            <a:r>
              <a:rPr lang="en-US" altLang="zh-CN" sz="2400" b="1" dirty="0">
                <a:solidFill>
                  <a:srgbClr val="0000FF"/>
                </a:solidFill>
                <a:latin typeface="宋体" panose="02010600030101010101" pitchFamily="2" charset="-122"/>
                <a:cs typeface="Times New Roman" panose="02020603050405020304" pitchFamily="18" charset="0"/>
              </a:rPr>
              <a:t>FS  </a:t>
            </a:r>
            <a:r>
              <a:rPr lang="zh-CN" altLang="en-US" sz="2400" b="1" dirty="0">
                <a:solidFill>
                  <a:srgbClr val="0000FF"/>
                </a:solidFill>
                <a:latin typeface="宋体" panose="02010600030101010101" pitchFamily="2" charset="-122"/>
                <a:cs typeface="Times New Roman" panose="02020603050405020304" pitchFamily="18" charset="0"/>
              </a:rPr>
              <a:t>卷隙  </a:t>
            </a:r>
            <a:r>
              <a:rPr lang="en-US" altLang="zh-CN" sz="2400" b="1" dirty="0">
                <a:solidFill>
                  <a:srgbClr val="0000FF"/>
                </a:solidFill>
                <a:latin typeface="宋体" panose="02010600030101010101" pitchFamily="2" charset="-122"/>
                <a:cs typeface="Times New Roman" panose="02020603050405020304" pitchFamily="18" charset="0"/>
              </a:rPr>
              <a:t>GS  </a:t>
            </a:r>
            <a:r>
              <a:rPr lang="zh-CN" altLang="en-US" sz="2400" b="1" dirty="0">
                <a:solidFill>
                  <a:srgbClr val="0000FF"/>
                </a:solidFill>
                <a:latin typeface="宋体" panose="02010600030101010101" pitchFamily="2" charset="-122"/>
                <a:cs typeface="Times New Roman" panose="02020603050405020304" pitchFamily="18" charset="0"/>
              </a:rPr>
              <a:t>群隙  </a:t>
            </a:r>
            <a:r>
              <a:rPr lang="en-US" altLang="zh-CN" sz="2400" b="1" dirty="0">
                <a:solidFill>
                  <a:srgbClr val="0000FF"/>
                </a:solidFill>
                <a:latin typeface="宋体" panose="02010600030101010101" pitchFamily="2" charset="-122"/>
                <a:cs typeface="Times New Roman" panose="02020603050405020304" pitchFamily="18" charset="0"/>
              </a:rPr>
              <a:t>RS  </a:t>
            </a:r>
            <a:r>
              <a:rPr lang="zh-CN" altLang="en-US" sz="2400" b="1" dirty="0">
                <a:solidFill>
                  <a:srgbClr val="0000FF"/>
                </a:solidFill>
                <a:latin typeface="宋体" panose="02010600030101010101" pitchFamily="2" charset="-122"/>
                <a:cs typeface="Times New Roman" panose="02020603050405020304" pitchFamily="18" charset="0"/>
              </a:rPr>
              <a:t>录隙  </a:t>
            </a:r>
            <a:r>
              <a:rPr lang="en-US" altLang="zh-CN" sz="2400" b="1" dirty="0">
                <a:solidFill>
                  <a:srgbClr val="0000FF"/>
                </a:solidFill>
                <a:latin typeface="宋体" panose="02010600030101010101" pitchFamily="2" charset="-122"/>
                <a:cs typeface="Times New Roman" panose="02020603050405020304" pitchFamily="18" charset="0"/>
              </a:rPr>
              <a:t>US  </a:t>
            </a:r>
            <a:r>
              <a:rPr lang="zh-CN" altLang="en-US" sz="2400" b="1" dirty="0">
                <a:solidFill>
                  <a:srgbClr val="0000FF"/>
                </a:solidFill>
                <a:latin typeface="宋体" panose="02010600030101010101" pitchFamily="2" charset="-122"/>
                <a:cs typeface="Times New Roman" panose="02020603050405020304" pitchFamily="18" charset="0"/>
              </a:rPr>
              <a:t>元隙  </a:t>
            </a:r>
            <a:endParaRPr lang="zh-CN" altLang="en-US" dirty="0">
              <a:solidFill>
                <a:srgbClr val="0000FF"/>
              </a:solidFill>
              <a:latin typeface="Times New Roman" panose="02020603050405020304" pitchFamily="18" charset="0"/>
            </a:endParaRPr>
          </a:p>
          <a:p>
            <a:pPr lvl="0" algn="just">
              <a:lnSpc>
                <a:spcPct val="90000"/>
              </a:lnSpc>
              <a:buClr>
                <a:schemeClr val="accent2"/>
              </a:buClr>
              <a:buSzPct val="80000"/>
              <a:buFont typeface="Wingdings" panose="05000000000000000000" pitchFamily="2" charset="2"/>
              <a:buNone/>
            </a:pPr>
            <a:r>
              <a:rPr lang="zh-CN" altLang="en-US" sz="2400" b="1" dirty="0">
                <a:solidFill>
                  <a:srgbClr val="0000FF"/>
                </a:solidFill>
                <a:latin typeface="宋体" panose="02010600030101010101" pitchFamily="2" charset="-122"/>
                <a:cs typeface="Times New Roman" panose="02020603050405020304" pitchFamily="18" charset="0"/>
              </a:rPr>
              <a:t>        </a:t>
            </a:r>
            <a:r>
              <a:rPr lang="en-US" altLang="zh-CN" sz="2400" b="1" dirty="0">
                <a:solidFill>
                  <a:srgbClr val="0000FF"/>
                </a:solidFill>
                <a:latin typeface="宋体" panose="02010600030101010101" pitchFamily="2" charset="-122"/>
                <a:cs typeface="Times New Roman" panose="02020603050405020304" pitchFamily="18" charset="0"/>
              </a:rPr>
              <a:t>SP  </a:t>
            </a:r>
            <a:r>
              <a:rPr lang="zh-CN" altLang="en-US" sz="2400" b="1" dirty="0">
                <a:solidFill>
                  <a:srgbClr val="0000FF"/>
                </a:solidFill>
                <a:latin typeface="宋体" panose="02010600030101010101" pitchFamily="2" charset="-122"/>
                <a:cs typeface="Times New Roman" panose="02020603050405020304" pitchFamily="18" charset="0"/>
              </a:rPr>
              <a:t>间隔  </a:t>
            </a:r>
            <a:r>
              <a:rPr lang="en-US" altLang="zh-CN" sz="2400" b="1" dirty="0">
                <a:solidFill>
                  <a:srgbClr val="0000FF"/>
                </a:solidFill>
                <a:latin typeface="宋体" panose="02010600030101010101" pitchFamily="2" charset="-122"/>
                <a:cs typeface="Times New Roman" panose="02020603050405020304" pitchFamily="18" charset="0"/>
              </a:rPr>
              <a:t>DEL </a:t>
            </a:r>
            <a:r>
              <a:rPr lang="zh-CN" altLang="en-US" sz="2400" b="1" dirty="0">
                <a:solidFill>
                  <a:srgbClr val="0000FF"/>
                </a:solidFill>
                <a:latin typeface="宋体" panose="02010600030101010101" pitchFamily="2" charset="-122"/>
                <a:cs typeface="Times New Roman" panose="02020603050405020304" pitchFamily="18" charset="0"/>
              </a:rPr>
              <a:t>抹掉 </a:t>
            </a:r>
            <a:endParaRPr lang="zh-CN" altLang="en-US" dirty="0">
              <a:solidFill>
                <a:srgbClr val="0000FF"/>
              </a:solidFill>
            </a:endParaRPr>
          </a:p>
        </p:txBody>
      </p:sp>
      <p:pic>
        <p:nvPicPr>
          <p:cNvPr id="350216" name="图片 350215" descr="arrow34">
            <a:hlinkClick r:id="" action="ppaction://hlinkshowjump?jump=previousslide"/>
          </p:cNvPr>
          <p:cNvPicPr>
            <a:picLocks noChangeAspect="1"/>
          </p:cNvPicPr>
          <p:nvPr/>
        </p:nvPicPr>
        <p:blipFill>
          <a:blip r:embed="rId3"/>
          <a:stretch>
            <a:fillRect/>
          </a:stretch>
        </p:blipFill>
        <p:spPr>
          <a:xfrm>
            <a:off x="7569200" y="6310313"/>
            <a:ext cx="514350" cy="354012"/>
          </a:xfrm>
          <a:prstGeom prst="rect">
            <a:avLst/>
          </a:prstGeom>
          <a:noFill/>
          <a:ln w="9525">
            <a:noFill/>
          </a:ln>
        </p:spPr>
      </p:pic>
      <p:pic>
        <p:nvPicPr>
          <p:cNvPr id="350217" name="图片 350216" descr="arrow35">
            <a:hlinkClick r:id="" action="ppaction://hlinkshowjump?jump=nextslide"/>
          </p:cNvPr>
          <p:cNvPicPr>
            <a:picLocks noChangeAspect="1"/>
          </p:cNvPicPr>
          <p:nvPr/>
        </p:nvPicPr>
        <p:blipFill>
          <a:blip r:embed="rId4"/>
          <a:stretch>
            <a:fillRect/>
          </a:stretch>
        </p:blipFill>
        <p:spPr>
          <a:xfrm>
            <a:off x="8407400" y="6310313"/>
            <a:ext cx="514350" cy="3540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0214"/>
                                        </p:tgtEl>
                                        <p:attrNameLst>
                                          <p:attrName>style.visibility</p:attrName>
                                        </p:attrNameLst>
                                      </p:cBhvr>
                                      <p:to>
                                        <p:strVal val="visible"/>
                                      </p:to>
                                    </p:set>
                                    <p:anim calcmode="lin" valueType="num">
                                      <p:cBhvr additive="base">
                                        <p:cTn id="7" dur="2000" fill="hold"/>
                                        <p:tgtEl>
                                          <p:spTgt spid="350214"/>
                                        </p:tgtEl>
                                        <p:attrNameLst>
                                          <p:attrName>ppt_x</p:attrName>
                                        </p:attrNameLst>
                                      </p:cBhvr>
                                      <p:tavLst>
                                        <p:tav tm="0">
                                          <p:val>
                                            <p:strVal val="#ppt_x"/>
                                          </p:val>
                                        </p:tav>
                                        <p:tav tm="100000">
                                          <p:val>
                                            <p:strVal val="#ppt_x"/>
                                          </p:val>
                                        </p:tav>
                                      </p:tavLst>
                                    </p:anim>
                                    <p:anim calcmode="lin" valueType="num">
                                      <p:cBhvr additive="base">
                                        <p:cTn id="8" dur="2000" fill="hold"/>
                                        <p:tgtEl>
                                          <p:spTgt spid="35021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C:\My Documents\My Pictures\图片22.gif"/>
          <p:cNvPicPr>
            <a:picLocks noChangeAspect="1"/>
          </p:cNvPicPr>
          <p:nvPr/>
        </p:nvPicPr>
        <p:blipFill>
          <a:blip r:embed="rId2"/>
          <a:stretch>
            <a:fillRect/>
          </a:stretch>
        </p:blipFill>
        <p:spPr>
          <a:xfrm>
            <a:off x="0" y="0"/>
            <a:ext cx="9144000" cy="6934200"/>
          </a:xfrm>
          <a:prstGeom prst="rect">
            <a:avLst/>
          </a:prstGeom>
          <a:noFill/>
          <a:ln w="9525">
            <a:noFill/>
          </a:ln>
        </p:spPr>
      </p:pic>
      <p:sp>
        <p:nvSpPr>
          <p:cNvPr id="137219" name="Text Box 3"/>
          <p:cNvSpPr txBox="1"/>
          <p:nvPr/>
        </p:nvSpPr>
        <p:spPr>
          <a:xfrm>
            <a:off x="1905000" y="1743075"/>
            <a:ext cx="7010400" cy="3751263"/>
          </a:xfrm>
          <a:prstGeom prst="rect">
            <a:avLst/>
          </a:prstGeom>
          <a:noFill/>
          <a:ln w="9525">
            <a:noFill/>
          </a:ln>
        </p:spPr>
        <p:txBody>
          <a:bodyPr>
            <a:spAutoFit/>
          </a:bodyPr>
          <a:lstStyle/>
          <a:p>
            <a:pPr algn="ctr" eaLnBrk="0" hangingPunct="0">
              <a:spcBef>
                <a:spcPct val="50000"/>
              </a:spcBef>
            </a:pPr>
            <a:r>
              <a:rPr lang="zh-CN" altLang="en-US" sz="9600" b="1" dirty="0">
                <a:solidFill>
                  <a:srgbClr val="006600"/>
                </a:solidFill>
                <a:latin typeface="隶书" panose="02010509060101010101" pitchFamily="49" charset="-122"/>
                <a:ea typeface="隶书" panose="02010509060101010101" pitchFamily="49" charset="-122"/>
              </a:rPr>
              <a:t>第</a:t>
            </a:r>
            <a:r>
              <a:rPr lang="en-US" altLang="zh-CN" sz="9600" b="1" dirty="0">
                <a:solidFill>
                  <a:srgbClr val="006600"/>
                </a:solidFill>
                <a:latin typeface="隶书" panose="02010509060101010101" pitchFamily="49" charset="-122"/>
                <a:ea typeface="隶书" panose="02010509060101010101" pitchFamily="49" charset="-122"/>
              </a:rPr>
              <a:t>0</a:t>
            </a:r>
            <a:r>
              <a:rPr lang="zh-CN" altLang="en-US" sz="9600" b="1" dirty="0">
                <a:solidFill>
                  <a:srgbClr val="006600"/>
                </a:solidFill>
                <a:latin typeface="隶书" panose="02010509060101010101" pitchFamily="49" charset="-122"/>
                <a:ea typeface="隶书" panose="02010509060101010101" pitchFamily="49" charset="-122"/>
              </a:rPr>
              <a:t>章结束</a:t>
            </a:r>
          </a:p>
          <a:p>
            <a:pPr algn="ctr" eaLnBrk="0" hangingPunct="0">
              <a:spcBef>
                <a:spcPct val="50000"/>
              </a:spcBef>
            </a:pPr>
            <a:r>
              <a:rPr lang="zh-CN" altLang="en-US" sz="9600" b="1" dirty="0">
                <a:solidFill>
                  <a:srgbClr val="006600"/>
                </a:solidFill>
                <a:latin typeface="隶书" panose="02010509060101010101" pitchFamily="49" charset="-122"/>
                <a:ea typeface="隶书" panose="02010509060101010101" pitchFamily="49" charset="-122"/>
              </a:rPr>
              <a:t>谢谢</a:t>
            </a:r>
            <a:endParaRPr lang="zh-CN" altLang="en-US" sz="9600" b="1" dirty="0">
              <a:solidFill>
                <a:srgbClr val="0066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Effect transition="in" filter="wipe(left)">
                                      <p:cBhvr>
                                        <p:cTn id="7" dur="500"/>
                                        <p:tgtEl>
                                          <p:spTgt spid="137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7219">
                                            <p:txEl>
                                              <p:pRg st="1" end="1"/>
                                            </p:txEl>
                                          </p:spTgt>
                                        </p:tgtEl>
                                        <p:attrNameLst>
                                          <p:attrName>style.visibility</p:attrName>
                                        </p:attrNameLst>
                                      </p:cBhvr>
                                      <p:to>
                                        <p:strVal val="visible"/>
                                      </p:to>
                                    </p:set>
                                    <p:animEffect transition="in" filter="wipe(left)">
                                      <p:cBhvr>
                                        <p:cTn id="12" dur="500"/>
                                        <p:tgtEl>
                                          <p:spTgt spid="1372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p:nvPr/>
        </p:nvSpPr>
        <p:spPr>
          <a:xfrm>
            <a:off x="1799908" y="371793"/>
            <a:ext cx="5848350" cy="521970"/>
          </a:xfrm>
          <a:prstGeom prst="rect">
            <a:avLst/>
          </a:prstGeom>
          <a:noFill/>
          <a:ln w="9525">
            <a:noFill/>
          </a:ln>
        </p:spPr>
        <p:txBody>
          <a:bodyPr>
            <a:spAutoFit/>
          </a:bodyPr>
          <a:lstStyle/>
          <a:p>
            <a:pPr algn="ctr">
              <a:spcBef>
                <a:spcPct val="50000"/>
              </a:spcBef>
            </a:pPr>
            <a:r>
              <a:rPr lang="en-US" altLang="zh-CN" sz="2800" b="1" dirty="0">
                <a:solidFill>
                  <a:srgbClr val="FF0000"/>
                </a:solidFill>
                <a:latin typeface="Times New Roman" panose="02020603050405020304" pitchFamily="18" charset="0"/>
                <a:ea typeface="隶书" panose="02010509060101010101" pitchFamily="49" charset="-122"/>
              </a:rPr>
              <a:t>0.1   </a:t>
            </a:r>
            <a:r>
              <a:rPr lang="zh-CN" altLang="en-US" sz="2800" b="1" dirty="0">
                <a:solidFill>
                  <a:srgbClr val="FF0000"/>
                </a:solidFill>
                <a:latin typeface="Times New Roman" panose="02020603050405020304" pitchFamily="18" charset="0"/>
                <a:ea typeface="隶书" panose="02010509060101010101" pitchFamily="49" charset="-122"/>
              </a:rPr>
              <a:t>数字电路慨述</a:t>
            </a:r>
          </a:p>
        </p:txBody>
      </p:sp>
      <p:sp>
        <p:nvSpPr>
          <p:cNvPr id="16387" name="Text Box 3"/>
          <p:cNvSpPr txBox="1"/>
          <p:nvPr/>
        </p:nvSpPr>
        <p:spPr>
          <a:xfrm>
            <a:off x="360680" y="1035050"/>
            <a:ext cx="3625850" cy="519113"/>
          </a:xfrm>
          <a:prstGeom prst="rect">
            <a:avLst/>
          </a:prstGeom>
          <a:noFill/>
          <a:ln w="9525">
            <a:noFill/>
          </a:ln>
        </p:spPr>
        <p:txBody>
          <a:bodyPr>
            <a:spAutoFit/>
          </a:bodyPr>
          <a:lstStyle/>
          <a:p>
            <a:pPr>
              <a:spcBef>
                <a:spcPct val="50000"/>
              </a:spcBef>
            </a:pPr>
            <a:r>
              <a:rPr lang="en-US" altLang="zh-CN" sz="2800" b="1" dirty="0">
                <a:solidFill>
                  <a:srgbClr val="0000FF"/>
                </a:solidFill>
                <a:latin typeface="Times New Roman" panose="02020603050405020304" pitchFamily="18" charset="0"/>
              </a:rPr>
              <a:t> </a:t>
            </a:r>
          </a:p>
        </p:txBody>
      </p:sp>
      <p:sp>
        <p:nvSpPr>
          <p:cNvPr id="6148" name="Text Box 4"/>
          <p:cNvSpPr txBox="1"/>
          <p:nvPr/>
        </p:nvSpPr>
        <p:spPr>
          <a:xfrm>
            <a:off x="381000" y="1524000"/>
            <a:ext cx="3424238" cy="460375"/>
          </a:xfrm>
          <a:prstGeom prst="rect">
            <a:avLst/>
          </a:prstGeom>
          <a:noFill/>
          <a:ln w="38100">
            <a:noFill/>
          </a:ln>
        </p:spPr>
        <p:txBody>
          <a:bodyPr>
            <a:spAutoFit/>
          </a:bodyPr>
          <a:lstStyle/>
          <a:p>
            <a:pPr>
              <a:spcBef>
                <a:spcPct val="50000"/>
              </a:spcBef>
            </a:pPr>
            <a:r>
              <a:rPr lang="en-US" altLang="zh-CN" dirty="0">
                <a:latin typeface="Times New Roman" panose="02020603050405020304" pitchFamily="18" charset="0"/>
              </a:rPr>
              <a:t>1</a:t>
            </a:r>
            <a:r>
              <a:rPr lang="zh-CN" altLang="en-US" dirty="0">
                <a:latin typeface="Times New Roman" panose="02020603050405020304" pitchFamily="18" charset="0"/>
              </a:rPr>
              <a:t>、数字量与模拟量</a:t>
            </a:r>
          </a:p>
        </p:txBody>
      </p:sp>
      <p:sp>
        <p:nvSpPr>
          <p:cNvPr id="6150" name="Text Box 6"/>
          <p:cNvSpPr txBox="1"/>
          <p:nvPr/>
        </p:nvSpPr>
        <p:spPr>
          <a:xfrm>
            <a:off x="485775" y="2093595"/>
            <a:ext cx="1504950" cy="460375"/>
          </a:xfrm>
          <a:prstGeom prst="rect">
            <a:avLst/>
          </a:prstGeom>
          <a:noFill/>
          <a:ln w="38100" cap="flat" cmpd="sng">
            <a:solidFill>
              <a:schemeClr val="accent1"/>
            </a:solidFill>
            <a:prstDash val="solid"/>
            <a:miter/>
            <a:headEnd type="none" w="med" len="med"/>
            <a:tailEnd type="none" w="med" len="med"/>
          </a:ln>
        </p:spPr>
        <p:txBody>
          <a:bodyPr>
            <a:spAutoFit/>
          </a:bodyPr>
          <a:lstStyle/>
          <a:p>
            <a:pPr>
              <a:spcBef>
                <a:spcPct val="50000"/>
              </a:spcBef>
            </a:pPr>
            <a:r>
              <a:rPr lang="zh-CN" altLang="en-US" b="1" dirty="0">
                <a:solidFill>
                  <a:srgbClr val="800000"/>
                </a:solidFill>
                <a:latin typeface="Times New Roman" panose="02020603050405020304" pitchFamily="18" charset="0"/>
              </a:rPr>
              <a:t>模拟量</a:t>
            </a:r>
            <a:endParaRPr lang="en-US" altLang="zh-CN" b="1" dirty="0">
              <a:solidFill>
                <a:srgbClr val="800000"/>
              </a:solidFill>
              <a:latin typeface="Times New Roman" panose="02020603050405020304" pitchFamily="18" charset="0"/>
            </a:endParaRPr>
          </a:p>
        </p:txBody>
      </p:sp>
      <p:sp>
        <p:nvSpPr>
          <p:cNvPr id="6151" name="Text Box 7"/>
          <p:cNvSpPr txBox="1"/>
          <p:nvPr/>
        </p:nvSpPr>
        <p:spPr>
          <a:xfrm>
            <a:off x="485775" y="3512820"/>
            <a:ext cx="1504950" cy="460375"/>
          </a:xfrm>
          <a:prstGeom prst="rect">
            <a:avLst/>
          </a:prstGeom>
          <a:noFill/>
          <a:ln w="38100" cap="flat" cmpd="sng">
            <a:solidFill>
              <a:schemeClr val="accent1"/>
            </a:solidFill>
            <a:prstDash val="solid"/>
            <a:miter/>
            <a:headEnd type="none" w="med" len="med"/>
            <a:tailEnd type="none" w="med" len="med"/>
          </a:ln>
        </p:spPr>
        <p:txBody>
          <a:bodyPr>
            <a:spAutoFit/>
          </a:bodyPr>
          <a:lstStyle/>
          <a:p>
            <a:pPr>
              <a:spcBef>
                <a:spcPct val="50000"/>
              </a:spcBef>
            </a:pPr>
            <a:r>
              <a:rPr lang="zh-CN" altLang="en-US" b="1" dirty="0">
                <a:solidFill>
                  <a:srgbClr val="800000"/>
                </a:solidFill>
                <a:latin typeface="Times New Roman" panose="02020603050405020304" pitchFamily="18" charset="0"/>
              </a:rPr>
              <a:t>数字量</a:t>
            </a:r>
          </a:p>
        </p:txBody>
      </p:sp>
      <p:sp>
        <p:nvSpPr>
          <p:cNvPr id="6152" name="Text Box 8"/>
          <p:cNvSpPr txBox="1"/>
          <p:nvPr/>
        </p:nvSpPr>
        <p:spPr>
          <a:xfrm>
            <a:off x="723900" y="2624455"/>
            <a:ext cx="4029075" cy="829945"/>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取值是连续的，随时间变化而连续变化</a:t>
            </a:r>
          </a:p>
        </p:txBody>
      </p:sp>
      <p:sp>
        <p:nvSpPr>
          <p:cNvPr id="6156" name="Text Box 12"/>
          <p:cNvSpPr txBox="1"/>
          <p:nvPr/>
        </p:nvSpPr>
        <p:spPr>
          <a:xfrm>
            <a:off x="616585" y="4160520"/>
            <a:ext cx="4087495" cy="829945"/>
          </a:xfrm>
          <a:prstGeom prst="rect">
            <a:avLst/>
          </a:prstGeom>
          <a:noFill/>
          <a:ln w="9525">
            <a:noFill/>
          </a:ln>
        </p:spPr>
        <p:txBody>
          <a:bodyPr wrap="square">
            <a:spAutoFit/>
          </a:bodyPr>
          <a:lstStyle/>
          <a:p>
            <a:pPr>
              <a:spcBef>
                <a:spcPct val="50000"/>
              </a:spcBef>
            </a:pPr>
            <a:r>
              <a:rPr lang="zh-CN" altLang="en-US" b="1" dirty="0">
                <a:latin typeface="Times New Roman" panose="02020603050405020304" pitchFamily="18" charset="0"/>
              </a:rPr>
              <a:t>取值是离散的，随时间变化不连续变化，而是跳跃变化</a:t>
            </a:r>
          </a:p>
        </p:txBody>
      </p:sp>
      <p:sp>
        <p:nvSpPr>
          <p:cNvPr id="6158" name="Rectangle 14"/>
          <p:cNvSpPr/>
          <p:nvPr/>
        </p:nvSpPr>
        <p:spPr>
          <a:xfrm>
            <a:off x="360363" y="893763"/>
            <a:ext cx="4343400" cy="660400"/>
          </a:xfrm>
          <a:prstGeom prst="rect">
            <a:avLst/>
          </a:prstGeom>
          <a:noFill/>
          <a:ln w="9525">
            <a:noFill/>
          </a:ln>
        </p:spPr>
        <p:txBody>
          <a:bodyPr anchor="ctr"/>
          <a:lstStyle/>
          <a:p>
            <a:r>
              <a:rPr lang="zh-CN" altLang="en-US" sz="2800" b="1" dirty="0">
                <a:solidFill>
                  <a:schemeClr val="tx2"/>
                </a:solidFill>
                <a:latin typeface="Times New Roman" panose="02020603050405020304" pitchFamily="18" charset="0"/>
              </a:rPr>
              <a:t>一、数字电路特点</a:t>
            </a:r>
          </a:p>
        </p:txBody>
      </p:sp>
      <p:grpSp>
        <p:nvGrpSpPr>
          <p:cNvPr id="2" name="Group 15"/>
          <p:cNvGrpSpPr/>
          <p:nvPr/>
        </p:nvGrpSpPr>
        <p:grpSpPr>
          <a:xfrm>
            <a:off x="5108575" y="1168400"/>
            <a:ext cx="3733800" cy="2184400"/>
            <a:chOff x="2120" y="160"/>
            <a:chExt cx="2352" cy="1376"/>
          </a:xfrm>
        </p:grpSpPr>
        <p:sp>
          <p:nvSpPr>
            <p:cNvPr id="16425" name="Text Box 16"/>
            <p:cNvSpPr txBox="1"/>
            <p:nvPr/>
          </p:nvSpPr>
          <p:spPr>
            <a:xfrm>
              <a:off x="4088" y="1152"/>
              <a:ext cx="384" cy="288"/>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t</a:t>
              </a:r>
              <a:endParaRPr lang="en-US" altLang="zh-CN" dirty="0">
                <a:latin typeface="Times New Roman" panose="02020603050405020304" pitchFamily="18" charset="0"/>
              </a:endParaRPr>
            </a:p>
          </p:txBody>
        </p:sp>
        <p:sp>
          <p:nvSpPr>
            <p:cNvPr id="16426" name="Line 17"/>
            <p:cNvSpPr/>
            <p:nvPr/>
          </p:nvSpPr>
          <p:spPr>
            <a:xfrm>
              <a:off x="2120" y="1344"/>
              <a:ext cx="1968" cy="0"/>
            </a:xfrm>
            <a:prstGeom prst="line">
              <a:avLst/>
            </a:prstGeom>
            <a:ln w="38100" cap="flat" cmpd="sng">
              <a:solidFill>
                <a:schemeClr val="tx1"/>
              </a:solidFill>
              <a:prstDash val="solid"/>
              <a:headEnd type="none" w="med" len="med"/>
              <a:tailEnd type="triangle" w="med" len="med"/>
            </a:ln>
          </p:spPr>
        </p:sp>
        <p:sp>
          <p:nvSpPr>
            <p:cNvPr id="16427" name="Line 18"/>
            <p:cNvSpPr/>
            <p:nvPr/>
          </p:nvSpPr>
          <p:spPr>
            <a:xfrm flipV="1">
              <a:off x="2408" y="240"/>
              <a:ext cx="0" cy="1296"/>
            </a:xfrm>
            <a:prstGeom prst="line">
              <a:avLst/>
            </a:prstGeom>
            <a:ln w="38100" cap="flat" cmpd="sng">
              <a:solidFill>
                <a:schemeClr val="tx1"/>
              </a:solidFill>
              <a:prstDash val="solid"/>
              <a:headEnd type="none" w="med" len="med"/>
              <a:tailEnd type="triangle" w="med" len="med"/>
            </a:ln>
          </p:spPr>
        </p:sp>
        <p:sp>
          <p:nvSpPr>
            <p:cNvPr id="16428" name="Text Box 19"/>
            <p:cNvSpPr txBox="1"/>
            <p:nvPr/>
          </p:nvSpPr>
          <p:spPr>
            <a:xfrm>
              <a:off x="2560" y="160"/>
              <a:ext cx="632" cy="288"/>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V(t)</a:t>
              </a:r>
              <a:endParaRPr lang="en-US" altLang="zh-CN" dirty="0">
                <a:latin typeface="Times New Roman" panose="02020603050405020304" pitchFamily="18" charset="0"/>
              </a:endParaRPr>
            </a:p>
          </p:txBody>
        </p:sp>
      </p:grpSp>
      <p:sp>
        <p:nvSpPr>
          <p:cNvPr id="6164" name="Freeform 20"/>
          <p:cNvSpPr/>
          <p:nvPr/>
        </p:nvSpPr>
        <p:spPr>
          <a:xfrm>
            <a:off x="5167313" y="1982788"/>
            <a:ext cx="2909887" cy="1004887"/>
          </a:xfrm>
          <a:custGeom>
            <a:avLst/>
            <a:gdLst>
              <a:gd name="txL" fmla="*/ 0 w 1833"/>
              <a:gd name="txT" fmla="*/ 0 h 633"/>
              <a:gd name="txR" fmla="*/ 1833 w 1833"/>
              <a:gd name="txB" fmla="*/ 633 h 633"/>
            </a:gdLst>
            <a:ahLst/>
            <a:cxnLst>
              <a:cxn ang="0">
                <a:pos x="26988" y="977900"/>
              </a:cxn>
              <a:cxn ang="0">
                <a:pos x="206375" y="798512"/>
              </a:cxn>
              <a:cxn ang="0">
                <a:pos x="566737" y="334962"/>
              </a:cxn>
              <a:cxn ang="0">
                <a:pos x="619125" y="180975"/>
              </a:cxn>
              <a:cxn ang="0">
                <a:pos x="850900" y="0"/>
              </a:cxn>
              <a:cxn ang="0">
                <a:pos x="1133475" y="50800"/>
              </a:cxn>
              <a:cxn ang="0">
                <a:pos x="1236662" y="180975"/>
              </a:cxn>
              <a:cxn ang="0">
                <a:pos x="1649413" y="592137"/>
              </a:cxn>
              <a:cxn ang="0">
                <a:pos x="1854200" y="463550"/>
              </a:cxn>
              <a:cxn ang="0">
                <a:pos x="1982787" y="231775"/>
              </a:cxn>
              <a:cxn ang="0">
                <a:pos x="2009775" y="153987"/>
              </a:cxn>
              <a:cxn ang="0">
                <a:pos x="2163762" y="77787"/>
              </a:cxn>
              <a:cxn ang="0">
                <a:pos x="2473325" y="206375"/>
              </a:cxn>
              <a:cxn ang="0">
                <a:pos x="2574925" y="334962"/>
              </a:cxn>
              <a:cxn ang="0">
                <a:pos x="2705100" y="566737"/>
              </a:cxn>
              <a:cxn ang="0">
                <a:pos x="2833687" y="669925"/>
              </a:cxn>
              <a:cxn ang="0">
                <a:pos x="2909887" y="695325"/>
              </a:cxn>
            </a:cxnLst>
            <a:rect l="txL" t="txT" r="txR" b="txB"/>
            <a:pathLst>
              <a:path w="1833" h="633">
                <a:moveTo>
                  <a:pt x="17" y="616"/>
                </a:moveTo>
                <a:cubicBezTo>
                  <a:pt x="128" y="580"/>
                  <a:pt x="0" y="633"/>
                  <a:pt x="130" y="503"/>
                </a:cubicBezTo>
                <a:cubicBezTo>
                  <a:pt x="215" y="418"/>
                  <a:pt x="291" y="311"/>
                  <a:pt x="357" y="211"/>
                </a:cubicBezTo>
                <a:cubicBezTo>
                  <a:pt x="376" y="182"/>
                  <a:pt x="366" y="138"/>
                  <a:pt x="390" y="114"/>
                </a:cubicBezTo>
                <a:cubicBezTo>
                  <a:pt x="447" y="57"/>
                  <a:pt x="465" y="23"/>
                  <a:pt x="536" y="0"/>
                </a:cubicBezTo>
                <a:cubicBezTo>
                  <a:pt x="552" y="2"/>
                  <a:pt x="675" y="8"/>
                  <a:pt x="714" y="32"/>
                </a:cubicBezTo>
                <a:cubicBezTo>
                  <a:pt x="746" y="52"/>
                  <a:pt x="757" y="86"/>
                  <a:pt x="779" y="114"/>
                </a:cubicBezTo>
                <a:cubicBezTo>
                  <a:pt x="853" y="206"/>
                  <a:pt x="920" y="334"/>
                  <a:pt x="1039" y="373"/>
                </a:cubicBezTo>
                <a:cubicBezTo>
                  <a:pt x="1094" y="355"/>
                  <a:pt x="1120" y="324"/>
                  <a:pt x="1168" y="292"/>
                </a:cubicBezTo>
                <a:cubicBezTo>
                  <a:pt x="1199" y="246"/>
                  <a:pt x="1224" y="195"/>
                  <a:pt x="1249" y="146"/>
                </a:cubicBezTo>
                <a:cubicBezTo>
                  <a:pt x="1257" y="131"/>
                  <a:pt x="1255" y="110"/>
                  <a:pt x="1266" y="97"/>
                </a:cubicBezTo>
                <a:cubicBezTo>
                  <a:pt x="1289" y="68"/>
                  <a:pt x="1331" y="60"/>
                  <a:pt x="1363" y="49"/>
                </a:cubicBezTo>
                <a:cubicBezTo>
                  <a:pt x="1506" y="69"/>
                  <a:pt x="1459" y="63"/>
                  <a:pt x="1558" y="130"/>
                </a:cubicBezTo>
                <a:cubicBezTo>
                  <a:pt x="1577" y="159"/>
                  <a:pt x="1604" y="181"/>
                  <a:pt x="1622" y="211"/>
                </a:cubicBezTo>
                <a:cubicBezTo>
                  <a:pt x="1660" y="275"/>
                  <a:pt x="1610" y="294"/>
                  <a:pt x="1704" y="357"/>
                </a:cubicBezTo>
                <a:cubicBezTo>
                  <a:pt x="1733" y="376"/>
                  <a:pt x="1755" y="404"/>
                  <a:pt x="1785" y="422"/>
                </a:cubicBezTo>
                <a:cubicBezTo>
                  <a:pt x="1799" y="431"/>
                  <a:pt x="1833" y="438"/>
                  <a:pt x="1833" y="438"/>
                </a:cubicBezTo>
              </a:path>
            </a:pathLst>
          </a:custGeom>
          <a:noFill/>
          <a:ln w="38100" cap="flat" cmpd="sng">
            <a:solidFill>
              <a:srgbClr val="FF0000">
                <a:alpha val="100000"/>
              </a:srgbClr>
            </a:solidFill>
            <a:prstDash val="solid"/>
            <a:round/>
            <a:headEnd type="none" w="med" len="med"/>
            <a:tailEnd type="none" w="med" len="med"/>
          </a:ln>
        </p:spPr>
        <p:txBody>
          <a:bodyPr/>
          <a:lstStyle/>
          <a:p>
            <a:endParaRPr lang="zh-CN" altLang="en-US"/>
          </a:p>
        </p:txBody>
      </p:sp>
      <p:grpSp>
        <p:nvGrpSpPr>
          <p:cNvPr id="3" name="Group 21"/>
          <p:cNvGrpSpPr/>
          <p:nvPr/>
        </p:nvGrpSpPr>
        <p:grpSpPr>
          <a:xfrm>
            <a:off x="4613275" y="4000500"/>
            <a:ext cx="4025900" cy="2057400"/>
            <a:chOff x="2024" y="2592"/>
            <a:chExt cx="2536" cy="1296"/>
          </a:xfrm>
        </p:grpSpPr>
        <p:sp>
          <p:nvSpPr>
            <p:cNvPr id="16421" name="Text Box 22"/>
            <p:cNvSpPr txBox="1"/>
            <p:nvPr/>
          </p:nvSpPr>
          <p:spPr>
            <a:xfrm>
              <a:off x="4176" y="3504"/>
              <a:ext cx="384" cy="288"/>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t</a:t>
              </a:r>
              <a:endParaRPr lang="en-US" altLang="zh-CN" dirty="0">
                <a:latin typeface="Times New Roman" panose="02020603050405020304" pitchFamily="18" charset="0"/>
              </a:endParaRPr>
            </a:p>
          </p:txBody>
        </p:sp>
        <p:sp>
          <p:nvSpPr>
            <p:cNvPr id="16422" name="Line 23"/>
            <p:cNvSpPr/>
            <p:nvPr/>
          </p:nvSpPr>
          <p:spPr>
            <a:xfrm>
              <a:off x="2244" y="3672"/>
              <a:ext cx="1968" cy="0"/>
            </a:xfrm>
            <a:prstGeom prst="line">
              <a:avLst/>
            </a:prstGeom>
            <a:ln w="38100" cap="flat" cmpd="sng">
              <a:solidFill>
                <a:schemeClr val="tx1"/>
              </a:solidFill>
              <a:prstDash val="solid"/>
              <a:headEnd type="none" w="med" len="med"/>
              <a:tailEnd type="triangle" w="med" len="med"/>
            </a:ln>
          </p:spPr>
        </p:sp>
        <p:sp>
          <p:nvSpPr>
            <p:cNvPr id="16423" name="Line 24"/>
            <p:cNvSpPr/>
            <p:nvPr/>
          </p:nvSpPr>
          <p:spPr>
            <a:xfrm flipV="1">
              <a:off x="2496" y="2592"/>
              <a:ext cx="0" cy="1296"/>
            </a:xfrm>
            <a:prstGeom prst="line">
              <a:avLst/>
            </a:prstGeom>
            <a:ln w="38100" cap="flat" cmpd="sng">
              <a:solidFill>
                <a:schemeClr val="tx1"/>
              </a:solidFill>
              <a:prstDash val="solid"/>
              <a:headEnd type="none" w="med" len="med"/>
              <a:tailEnd type="triangle" w="med" len="med"/>
            </a:ln>
          </p:spPr>
        </p:sp>
        <p:sp>
          <p:nvSpPr>
            <p:cNvPr id="16424" name="Text Box 25"/>
            <p:cNvSpPr txBox="1"/>
            <p:nvPr/>
          </p:nvSpPr>
          <p:spPr>
            <a:xfrm>
              <a:off x="2024" y="2616"/>
              <a:ext cx="488" cy="288"/>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V(t)</a:t>
              </a:r>
              <a:endParaRPr lang="en-US" altLang="zh-CN" dirty="0">
                <a:latin typeface="Times New Roman" panose="02020603050405020304" pitchFamily="18" charset="0"/>
              </a:endParaRPr>
            </a:p>
          </p:txBody>
        </p:sp>
      </p:grpSp>
      <p:grpSp>
        <p:nvGrpSpPr>
          <p:cNvPr id="4" name="Group 26"/>
          <p:cNvGrpSpPr/>
          <p:nvPr/>
        </p:nvGrpSpPr>
        <p:grpSpPr>
          <a:xfrm>
            <a:off x="4981575" y="4857750"/>
            <a:ext cx="3048000" cy="838200"/>
            <a:chOff x="2256" y="3168"/>
            <a:chExt cx="1920" cy="528"/>
          </a:xfrm>
        </p:grpSpPr>
        <p:sp>
          <p:nvSpPr>
            <p:cNvPr id="16410" name="Line 27"/>
            <p:cNvSpPr/>
            <p:nvPr/>
          </p:nvSpPr>
          <p:spPr>
            <a:xfrm>
              <a:off x="2496" y="3168"/>
              <a:ext cx="336" cy="0"/>
            </a:xfrm>
            <a:prstGeom prst="line">
              <a:avLst/>
            </a:prstGeom>
            <a:ln w="38100" cap="flat" cmpd="sng">
              <a:solidFill>
                <a:srgbClr val="FF0000"/>
              </a:solidFill>
              <a:prstDash val="solid"/>
              <a:headEnd type="none" w="med" len="med"/>
              <a:tailEnd type="none" w="med" len="med"/>
            </a:ln>
          </p:spPr>
        </p:sp>
        <p:sp>
          <p:nvSpPr>
            <p:cNvPr id="16411" name="Line 28"/>
            <p:cNvSpPr/>
            <p:nvPr/>
          </p:nvSpPr>
          <p:spPr>
            <a:xfrm>
              <a:off x="2832" y="3168"/>
              <a:ext cx="0" cy="528"/>
            </a:xfrm>
            <a:prstGeom prst="line">
              <a:avLst/>
            </a:prstGeom>
            <a:ln w="38100" cap="flat" cmpd="sng">
              <a:solidFill>
                <a:srgbClr val="FF0000"/>
              </a:solidFill>
              <a:prstDash val="solid"/>
              <a:headEnd type="none" w="med" len="med"/>
              <a:tailEnd type="none" w="med" len="med"/>
            </a:ln>
          </p:spPr>
        </p:sp>
        <p:sp>
          <p:nvSpPr>
            <p:cNvPr id="16412" name="Line 29"/>
            <p:cNvSpPr/>
            <p:nvPr/>
          </p:nvSpPr>
          <p:spPr>
            <a:xfrm>
              <a:off x="3216" y="3168"/>
              <a:ext cx="0" cy="528"/>
            </a:xfrm>
            <a:prstGeom prst="line">
              <a:avLst/>
            </a:prstGeom>
            <a:ln w="38100" cap="flat" cmpd="sng">
              <a:solidFill>
                <a:srgbClr val="FF0000"/>
              </a:solidFill>
              <a:prstDash val="solid"/>
              <a:headEnd type="none" w="med" len="med"/>
              <a:tailEnd type="none" w="med" len="med"/>
            </a:ln>
          </p:spPr>
        </p:sp>
        <p:sp>
          <p:nvSpPr>
            <p:cNvPr id="16413" name="Line 30"/>
            <p:cNvSpPr/>
            <p:nvPr/>
          </p:nvSpPr>
          <p:spPr>
            <a:xfrm>
              <a:off x="3216" y="3168"/>
              <a:ext cx="384" cy="0"/>
            </a:xfrm>
            <a:prstGeom prst="line">
              <a:avLst/>
            </a:prstGeom>
            <a:ln w="38100" cap="flat" cmpd="sng">
              <a:solidFill>
                <a:srgbClr val="FF0000"/>
              </a:solidFill>
              <a:prstDash val="solid"/>
              <a:headEnd type="none" w="med" len="med"/>
              <a:tailEnd type="none" w="med" len="med"/>
            </a:ln>
          </p:spPr>
        </p:sp>
        <p:sp>
          <p:nvSpPr>
            <p:cNvPr id="16414" name="Line 31"/>
            <p:cNvSpPr/>
            <p:nvPr/>
          </p:nvSpPr>
          <p:spPr>
            <a:xfrm>
              <a:off x="3600" y="3168"/>
              <a:ext cx="0" cy="528"/>
            </a:xfrm>
            <a:prstGeom prst="line">
              <a:avLst/>
            </a:prstGeom>
            <a:ln w="38100" cap="flat" cmpd="sng">
              <a:solidFill>
                <a:srgbClr val="FF0000"/>
              </a:solidFill>
              <a:prstDash val="solid"/>
              <a:headEnd type="none" w="med" len="med"/>
              <a:tailEnd type="none" w="med" len="med"/>
            </a:ln>
          </p:spPr>
        </p:sp>
        <p:sp>
          <p:nvSpPr>
            <p:cNvPr id="16415" name="Line 32"/>
            <p:cNvSpPr/>
            <p:nvPr/>
          </p:nvSpPr>
          <p:spPr>
            <a:xfrm flipV="1">
              <a:off x="3936" y="3168"/>
              <a:ext cx="0" cy="528"/>
            </a:xfrm>
            <a:prstGeom prst="line">
              <a:avLst/>
            </a:prstGeom>
            <a:ln w="38100" cap="flat" cmpd="sng">
              <a:solidFill>
                <a:srgbClr val="FF0000"/>
              </a:solidFill>
              <a:prstDash val="solid"/>
              <a:headEnd type="none" w="med" len="med"/>
              <a:tailEnd type="none" w="med" len="med"/>
            </a:ln>
          </p:spPr>
        </p:sp>
        <p:sp>
          <p:nvSpPr>
            <p:cNvPr id="16416" name="Line 33"/>
            <p:cNvSpPr/>
            <p:nvPr/>
          </p:nvSpPr>
          <p:spPr>
            <a:xfrm>
              <a:off x="3936" y="3168"/>
              <a:ext cx="240" cy="0"/>
            </a:xfrm>
            <a:prstGeom prst="line">
              <a:avLst/>
            </a:prstGeom>
            <a:ln w="38100" cap="flat" cmpd="sng">
              <a:solidFill>
                <a:srgbClr val="FF0000"/>
              </a:solidFill>
              <a:prstDash val="solid"/>
              <a:headEnd type="none" w="med" len="med"/>
              <a:tailEnd type="none" w="med" len="med"/>
            </a:ln>
          </p:spPr>
        </p:sp>
        <p:sp>
          <p:nvSpPr>
            <p:cNvPr id="16417" name="Line 34"/>
            <p:cNvSpPr/>
            <p:nvPr/>
          </p:nvSpPr>
          <p:spPr>
            <a:xfrm>
              <a:off x="2832" y="3696"/>
              <a:ext cx="384" cy="0"/>
            </a:xfrm>
            <a:prstGeom prst="line">
              <a:avLst/>
            </a:prstGeom>
            <a:ln w="38100" cap="flat" cmpd="sng">
              <a:solidFill>
                <a:srgbClr val="FF0000"/>
              </a:solidFill>
              <a:prstDash val="solid"/>
              <a:headEnd type="none" w="med" len="med"/>
              <a:tailEnd type="none" w="med" len="med"/>
            </a:ln>
          </p:spPr>
        </p:sp>
        <p:sp>
          <p:nvSpPr>
            <p:cNvPr id="16418" name="Line 35"/>
            <p:cNvSpPr/>
            <p:nvPr/>
          </p:nvSpPr>
          <p:spPr>
            <a:xfrm>
              <a:off x="3600" y="3696"/>
              <a:ext cx="336" cy="0"/>
            </a:xfrm>
            <a:prstGeom prst="line">
              <a:avLst/>
            </a:prstGeom>
            <a:ln w="38100" cap="flat" cmpd="sng">
              <a:solidFill>
                <a:srgbClr val="FF0000"/>
              </a:solidFill>
              <a:prstDash val="solid"/>
              <a:headEnd type="none" w="med" len="med"/>
              <a:tailEnd type="none" w="med" len="med"/>
            </a:ln>
          </p:spPr>
        </p:sp>
        <p:sp>
          <p:nvSpPr>
            <p:cNvPr id="16419" name="Line 36"/>
            <p:cNvSpPr/>
            <p:nvPr/>
          </p:nvSpPr>
          <p:spPr>
            <a:xfrm>
              <a:off x="2256" y="3696"/>
              <a:ext cx="240" cy="0"/>
            </a:xfrm>
            <a:prstGeom prst="line">
              <a:avLst/>
            </a:prstGeom>
            <a:ln w="38100" cap="flat" cmpd="sng">
              <a:solidFill>
                <a:srgbClr val="FF0000"/>
              </a:solidFill>
              <a:prstDash val="solid"/>
              <a:headEnd type="none" w="med" len="med"/>
              <a:tailEnd type="none" w="med" len="med"/>
            </a:ln>
          </p:spPr>
        </p:sp>
        <p:sp>
          <p:nvSpPr>
            <p:cNvPr id="16420" name="Line 37"/>
            <p:cNvSpPr/>
            <p:nvPr/>
          </p:nvSpPr>
          <p:spPr>
            <a:xfrm flipV="1">
              <a:off x="2496" y="3168"/>
              <a:ext cx="0" cy="528"/>
            </a:xfrm>
            <a:prstGeom prst="line">
              <a:avLst/>
            </a:prstGeom>
            <a:ln w="38100" cap="flat" cmpd="sng">
              <a:solidFill>
                <a:srgbClr val="FF0000"/>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58">
                                            <p:txEl>
                                              <p:pRg st="0" end="0"/>
                                            </p:txEl>
                                          </p:spTgt>
                                        </p:tgtEl>
                                        <p:attrNameLst>
                                          <p:attrName>style.visibility</p:attrName>
                                        </p:attrNameLst>
                                      </p:cBhvr>
                                      <p:to>
                                        <p:strVal val="visible"/>
                                      </p:to>
                                    </p:set>
                                    <p:anim calcmode="lin" valueType="num">
                                      <p:cBhvr additive="base">
                                        <p:cTn id="7" dur="500" fill="hold"/>
                                        <p:tgtEl>
                                          <p:spTgt spid="615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5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6148"/>
                                        </p:tgtEl>
                                        <p:attrNameLst>
                                          <p:attrName>style.visibility</p:attrName>
                                        </p:attrNameLst>
                                      </p:cBhvr>
                                      <p:to>
                                        <p:strVal val="visible"/>
                                      </p:to>
                                    </p:set>
                                    <p:animEffect transition="in" filter="wipe(up)">
                                      <p:cBhvr>
                                        <p:cTn id="13" dur="500"/>
                                        <p:tgtEl>
                                          <p:spTgt spid="614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150"/>
                                        </p:tgtEl>
                                        <p:attrNameLst>
                                          <p:attrName>style.visibility</p:attrName>
                                        </p:attrNameLst>
                                      </p:cBhvr>
                                      <p:to>
                                        <p:strVal val="visible"/>
                                      </p:to>
                                    </p:set>
                                    <p:animEffect transition="in" filter="wipe(left)">
                                      <p:cBhvr>
                                        <p:cTn id="18" dur="500"/>
                                        <p:tgtEl>
                                          <p:spTgt spid="615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152"/>
                                        </p:tgtEl>
                                        <p:attrNameLst>
                                          <p:attrName>style.visibility</p:attrName>
                                        </p:attrNameLst>
                                      </p:cBhvr>
                                      <p:to>
                                        <p:strVal val="visible"/>
                                      </p:to>
                                    </p:set>
                                    <p:animEffect transition="in" filter="wipe(left)">
                                      <p:cBhvr>
                                        <p:cTn id="23" dur="500"/>
                                        <p:tgtEl>
                                          <p:spTgt spid="615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164"/>
                                        </p:tgtEl>
                                        <p:attrNameLst>
                                          <p:attrName>style.visibility</p:attrName>
                                        </p:attrNameLst>
                                      </p:cBhvr>
                                      <p:to>
                                        <p:strVal val="visible"/>
                                      </p:to>
                                    </p:set>
                                    <p:animEffect transition="in" filter="wipe(left)">
                                      <p:cBhvr>
                                        <p:cTn id="33" dur="500"/>
                                        <p:tgtEl>
                                          <p:spTgt spid="616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6151"/>
                                        </p:tgtEl>
                                        <p:attrNameLst>
                                          <p:attrName>style.visibility</p:attrName>
                                        </p:attrNameLst>
                                      </p:cBhvr>
                                      <p:to>
                                        <p:strVal val="visible"/>
                                      </p:to>
                                    </p:set>
                                    <p:animEffect transition="in" filter="wipe(left)">
                                      <p:cBhvr>
                                        <p:cTn id="38" dur="500"/>
                                        <p:tgtEl>
                                          <p:spTgt spid="615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156"/>
                                        </p:tgtEl>
                                        <p:attrNameLst>
                                          <p:attrName>style.visibility</p:attrName>
                                        </p:attrNameLst>
                                      </p:cBhvr>
                                      <p:to>
                                        <p:strVal val="visible"/>
                                      </p:to>
                                    </p:set>
                                    <p:animEffect transition="in" filter="wipe(left)">
                                      <p:cBhvr>
                                        <p:cTn id="43" dur="500"/>
                                        <p:tgtEl>
                                          <p:spTgt spid="615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wipe(left)">
                                      <p:cBhvr>
                                        <p:cTn id="48" dur="50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wipe(left)">
                                      <p:cBhvr>
                                        <p:cTn id="5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p:bldP spid="6150" grpId="0" bldLvl="0" animBg="1"/>
      <p:bldP spid="6151" grpId="0" bldLvl="0" animBg="1"/>
      <p:bldP spid="6152" grpId="0"/>
      <p:bldP spid="6156" grpId="0"/>
      <p:bldP spid="615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Text Box 1056"/>
          <p:cNvSpPr txBox="1"/>
          <p:nvPr/>
        </p:nvSpPr>
        <p:spPr>
          <a:xfrm>
            <a:off x="428625" y="869315"/>
            <a:ext cx="8433435" cy="953135"/>
          </a:xfrm>
          <a:prstGeom prst="rect">
            <a:avLst/>
          </a:prstGeom>
          <a:noFill/>
          <a:ln w="9525">
            <a:noFill/>
          </a:ln>
        </p:spPr>
        <p:txBody>
          <a:bodyPr wrap="square">
            <a:spAutoFit/>
          </a:bodyPr>
          <a:lstStyle/>
          <a:p>
            <a:pPr>
              <a:spcBef>
                <a:spcPct val="50000"/>
              </a:spcBef>
            </a:pPr>
            <a:r>
              <a:rPr lang="zh-CN" altLang="en-US" sz="2800" b="1" dirty="0">
                <a:solidFill>
                  <a:srgbClr val="0000FF"/>
                </a:solidFill>
                <a:sym typeface="+mn-ea"/>
              </a:rPr>
              <a:t>使用数字信号，并能对数字量进行算术运算和逻辑运算的电路。</a:t>
            </a:r>
            <a:endParaRPr lang="zh-CN" altLang="en-US" sz="2800" b="1" dirty="0">
              <a:solidFill>
                <a:srgbClr val="0000FF"/>
              </a:solidFill>
              <a:latin typeface="Times New Roman" panose="02020603050405020304" pitchFamily="18" charset="0"/>
            </a:endParaRPr>
          </a:p>
        </p:txBody>
      </p:sp>
      <p:grpSp>
        <p:nvGrpSpPr>
          <p:cNvPr id="10" name="组合 9"/>
          <p:cNvGrpSpPr/>
          <p:nvPr/>
        </p:nvGrpSpPr>
        <p:grpSpPr>
          <a:xfrm>
            <a:off x="2322830" y="2762250"/>
            <a:ext cx="2644140" cy="702945"/>
            <a:chOff x="4450" y="5559"/>
            <a:chExt cx="4164" cy="1107"/>
          </a:xfrm>
        </p:grpSpPr>
        <p:grpSp>
          <p:nvGrpSpPr>
            <p:cNvPr id="4" name="Group 36"/>
            <p:cNvGrpSpPr/>
            <p:nvPr/>
          </p:nvGrpSpPr>
          <p:grpSpPr>
            <a:xfrm>
              <a:off x="4450" y="5559"/>
              <a:ext cx="4164" cy="1104"/>
              <a:chOff x="3088" y="10352"/>
              <a:chExt cx="1272" cy="200"/>
            </a:xfrm>
          </p:grpSpPr>
          <p:grpSp>
            <p:nvGrpSpPr>
              <p:cNvPr id="19515" name="Group 37"/>
              <p:cNvGrpSpPr/>
              <p:nvPr/>
            </p:nvGrpSpPr>
            <p:grpSpPr>
              <a:xfrm>
                <a:off x="3088" y="10352"/>
                <a:ext cx="340" cy="200"/>
                <a:chOff x="3068" y="10332"/>
                <a:chExt cx="1220" cy="440"/>
              </a:xfrm>
            </p:grpSpPr>
            <p:grpSp>
              <p:nvGrpSpPr>
                <p:cNvPr id="19548" name="Group 38"/>
                <p:cNvGrpSpPr/>
                <p:nvPr/>
              </p:nvGrpSpPr>
              <p:grpSpPr>
                <a:xfrm>
                  <a:off x="3068" y="10332"/>
                  <a:ext cx="1220" cy="420"/>
                  <a:chOff x="3068" y="10332"/>
                  <a:chExt cx="780" cy="340"/>
                </a:xfrm>
              </p:grpSpPr>
              <p:sp>
                <p:nvSpPr>
                  <p:cNvPr id="19550" name="Line 39"/>
                  <p:cNvSpPr/>
                  <p:nvPr/>
                </p:nvSpPr>
                <p:spPr>
                  <a:xfrm>
                    <a:off x="3068" y="10672"/>
                    <a:ext cx="440" cy="0"/>
                  </a:xfrm>
                  <a:prstGeom prst="line">
                    <a:avLst/>
                  </a:prstGeom>
                  <a:ln w="9525" cap="flat" cmpd="sng">
                    <a:solidFill>
                      <a:srgbClr val="000000"/>
                    </a:solidFill>
                    <a:prstDash val="solid"/>
                    <a:headEnd type="none" w="med" len="med"/>
                    <a:tailEnd type="none" w="med" len="med"/>
                  </a:ln>
                </p:spPr>
              </p:sp>
              <p:sp>
                <p:nvSpPr>
                  <p:cNvPr id="19551" name="Line 40"/>
                  <p:cNvSpPr/>
                  <p:nvPr/>
                </p:nvSpPr>
                <p:spPr>
                  <a:xfrm flipV="1">
                    <a:off x="3508" y="10332"/>
                    <a:ext cx="0" cy="340"/>
                  </a:xfrm>
                  <a:prstGeom prst="line">
                    <a:avLst/>
                  </a:prstGeom>
                  <a:ln w="9525" cap="flat" cmpd="sng">
                    <a:solidFill>
                      <a:srgbClr val="000000"/>
                    </a:solidFill>
                    <a:prstDash val="solid"/>
                    <a:headEnd type="none" w="med" len="med"/>
                    <a:tailEnd type="none" w="med" len="med"/>
                  </a:ln>
                </p:spPr>
              </p:sp>
              <p:sp>
                <p:nvSpPr>
                  <p:cNvPr id="19552" name="Line 41"/>
                  <p:cNvSpPr/>
                  <p:nvPr/>
                </p:nvSpPr>
                <p:spPr>
                  <a:xfrm>
                    <a:off x="3508" y="10332"/>
                    <a:ext cx="340" cy="0"/>
                  </a:xfrm>
                  <a:prstGeom prst="line">
                    <a:avLst/>
                  </a:prstGeom>
                  <a:ln w="9525" cap="flat" cmpd="sng">
                    <a:solidFill>
                      <a:srgbClr val="000000"/>
                    </a:solidFill>
                    <a:prstDash val="solid"/>
                    <a:headEnd type="none" w="med" len="med"/>
                    <a:tailEnd type="none" w="med" len="med"/>
                  </a:ln>
                </p:spPr>
              </p:sp>
            </p:grpSp>
            <p:sp>
              <p:nvSpPr>
                <p:cNvPr id="19549" name="Line 42"/>
                <p:cNvSpPr/>
                <p:nvPr/>
              </p:nvSpPr>
              <p:spPr>
                <a:xfrm>
                  <a:off x="4288" y="10332"/>
                  <a:ext cx="0" cy="440"/>
                </a:xfrm>
                <a:prstGeom prst="line">
                  <a:avLst/>
                </a:prstGeom>
                <a:ln w="9525" cap="flat" cmpd="sng">
                  <a:solidFill>
                    <a:srgbClr val="000000"/>
                  </a:solidFill>
                  <a:prstDash val="solid"/>
                  <a:headEnd type="none" w="med" len="med"/>
                  <a:tailEnd type="none" w="med" len="med"/>
                </a:ln>
              </p:spPr>
            </p:sp>
          </p:grpSp>
          <p:grpSp>
            <p:nvGrpSpPr>
              <p:cNvPr id="19516" name="Group 43"/>
              <p:cNvGrpSpPr/>
              <p:nvPr/>
            </p:nvGrpSpPr>
            <p:grpSpPr>
              <a:xfrm>
                <a:off x="3428" y="10352"/>
                <a:ext cx="360" cy="191"/>
                <a:chOff x="2996" y="10332"/>
                <a:chExt cx="1293" cy="420"/>
              </a:xfrm>
            </p:grpSpPr>
            <p:grpSp>
              <p:nvGrpSpPr>
                <p:cNvPr id="19543" name="Group 44"/>
                <p:cNvGrpSpPr/>
                <p:nvPr/>
              </p:nvGrpSpPr>
              <p:grpSpPr>
                <a:xfrm>
                  <a:off x="2996" y="10332"/>
                  <a:ext cx="1292" cy="420"/>
                  <a:chOff x="3022" y="10332"/>
                  <a:chExt cx="826" cy="340"/>
                </a:xfrm>
              </p:grpSpPr>
              <p:sp>
                <p:nvSpPr>
                  <p:cNvPr id="19545" name="Line 45"/>
                  <p:cNvSpPr/>
                  <p:nvPr/>
                </p:nvSpPr>
                <p:spPr>
                  <a:xfrm>
                    <a:off x="3022" y="10672"/>
                    <a:ext cx="486" cy="0"/>
                  </a:xfrm>
                  <a:prstGeom prst="line">
                    <a:avLst/>
                  </a:prstGeom>
                  <a:ln w="9525" cap="flat" cmpd="sng">
                    <a:solidFill>
                      <a:srgbClr val="000000"/>
                    </a:solidFill>
                    <a:prstDash val="solid"/>
                    <a:headEnd type="none" w="med" len="med"/>
                    <a:tailEnd type="none" w="med" len="med"/>
                  </a:ln>
                </p:spPr>
              </p:sp>
              <p:sp>
                <p:nvSpPr>
                  <p:cNvPr id="19546" name="Line 46"/>
                  <p:cNvSpPr/>
                  <p:nvPr/>
                </p:nvSpPr>
                <p:spPr>
                  <a:xfrm flipV="1">
                    <a:off x="3508" y="10332"/>
                    <a:ext cx="0" cy="340"/>
                  </a:xfrm>
                  <a:prstGeom prst="line">
                    <a:avLst/>
                  </a:prstGeom>
                  <a:ln w="9525" cap="flat" cmpd="sng">
                    <a:solidFill>
                      <a:srgbClr val="000000"/>
                    </a:solidFill>
                    <a:prstDash val="solid"/>
                    <a:headEnd type="none" w="med" len="med"/>
                    <a:tailEnd type="none" w="med" len="med"/>
                  </a:ln>
                </p:spPr>
              </p:sp>
              <p:sp>
                <p:nvSpPr>
                  <p:cNvPr id="19547" name="Line 47"/>
                  <p:cNvSpPr/>
                  <p:nvPr/>
                </p:nvSpPr>
                <p:spPr>
                  <a:xfrm>
                    <a:off x="3508" y="10332"/>
                    <a:ext cx="340" cy="0"/>
                  </a:xfrm>
                  <a:prstGeom prst="line">
                    <a:avLst/>
                  </a:prstGeom>
                  <a:ln w="9525" cap="flat" cmpd="sng">
                    <a:solidFill>
                      <a:srgbClr val="000000"/>
                    </a:solidFill>
                    <a:prstDash val="solid"/>
                    <a:headEnd type="none" w="med" len="med"/>
                    <a:tailEnd type="none" w="med" len="med"/>
                  </a:ln>
                </p:spPr>
              </p:sp>
            </p:grpSp>
            <p:sp>
              <p:nvSpPr>
                <p:cNvPr id="19544" name="Line 48"/>
                <p:cNvSpPr/>
                <p:nvPr/>
              </p:nvSpPr>
              <p:spPr>
                <a:xfrm>
                  <a:off x="4288" y="10332"/>
                  <a:ext cx="1" cy="420"/>
                </a:xfrm>
                <a:prstGeom prst="line">
                  <a:avLst/>
                </a:prstGeom>
                <a:ln w="9525" cap="flat" cmpd="sng">
                  <a:solidFill>
                    <a:srgbClr val="000000"/>
                  </a:solidFill>
                  <a:prstDash val="solid"/>
                  <a:headEnd type="none" w="med" len="med"/>
                  <a:tailEnd type="none" w="med" len="med"/>
                </a:ln>
              </p:spPr>
            </p:sp>
          </p:grpSp>
          <p:grpSp>
            <p:nvGrpSpPr>
              <p:cNvPr id="19517" name="Group 49"/>
              <p:cNvGrpSpPr/>
              <p:nvPr/>
            </p:nvGrpSpPr>
            <p:grpSpPr>
              <a:xfrm>
                <a:off x="3788" y="10352"/>
                <a:ext cx="360" cy="191"/>
                <a:chOff x="2998" y="10332"/>
                <a:chExt cx="1291" cy="420"/>
              </a:xfrm>
            </p:grpSpPr>
            <p:grpSp>
              <p:nvGrpSpPr>
                <p:cNvPr id="19538" name="Group 50"/>
                <p:cNvGrpSpPr/>
                <p:nvPr/>
              </p:nvGrpSpPr>
              <p:grpSpPr>
                <a:xfrm>
                  <a:off x="2998" y="10332"/>
                  <a:ext cx="1290" cy="420"/>
                  <a:chOff x="3023" y="10332"/>
                  <a:chExt cx="825" cy="340"/>
                </a:xfrm>
              </p:grpSpPr>
              <p:sp>
                <p:nvSpPr>
                  <p:cNvPr id="19540" name="Line 51"/>
                  <p:cNvSpPr/>
                  <p:nvPr/>
                </p:nvSpPr>
                <p:spPr>
                  <a:xfrm>
                    <a:off x="3023" y="10672"/>
                    <a:ext cx="485" cy="0"/>
                  </a:xfrm>
                  <a:prstGeom prst="line">
                    <a:avLst/>
                  </a:prstGeom>
                  <a:ln w="9525" cap="flat" cmpd="sng">
                    <a:solidFill>
                      <a:srgbClr val="000000"/>
                    </a:solidFill>
                    <a:prstDash val="solid"/>
                    <a:headEnd type="none" w="med" len="med"/>
                    <a:tailEnd type="none" w="med" len="med"/>
                  </a:ln>
                </p:spPr>
              </p:sp>
              <p:sp>
                <p:nvSpPr>
                  <p:cNvPr id="19541" name="Line 52"/>
                  <p:cNvSpPr/>
                  <p:nvPr/>
                </p:nvSpPr>
                <p:spPr>
                  <a:xfrm flipV="1">
                    <a:off x="3508" y="10332"/>
                    <a:ext cx="0" cy="340"/>
                  </a:xfrm>
                  <a:prstGeom prst="line">
                    <a:avLst/>
                  </a:prstGeom>
                  <a:ln w="9525" cap="flat" cmpd="sng">
                    <a:solidFill>
                      <a:srgbClr val="000000"/>
                    </a:solidFill>
                    <a:prstDash val="solid"/>
                    <a:headEnd type="none" w="med" len="med"/>
                    <a:tailEnd type="none" w="med" len="med"/>
                  </a:ln>
                </p:spPr>
              </p:sp>
              <p:sp>
                <p:nvSpPr>
                  <p:cNvPr id="19542" name="Line 53"/>
                  <p:cNvSpPr/>
                  <p:nvPr/>
                </p:nvSpPr>
                <p:spPr>
                  <a:xfrm>
                    <a:off x="3508" y="10332"/>
                    <a:ext cx="340" cy="0"/>
                  </a:xfrm>
                  <a:prstGeom prst="line">
                    <a:avLst/>
                  </a:prstGeom>
                  <a:ln w="9525" cap="flat" cmpd="sng">
                    <a:solidFill>
                      <a:srgbClr val="000000"/>
                    </a:solidFill>
                    <a:prstDash val="solid"/>
                    <a:headEnd type="none" w="med" len="med"/>
                    <a:tailEnd type="none" w="med" len="med"/>
                  </a:ln>
                </p:spPr>
              </p:sp>
            </p:grpSp>
            <p:sp>
              <p:nvSpPr>
                <p:cNvPr id="19539" name="Line 54"/>
                <p:cNvSpPr/>
                <p:nvPr/>
              </p:nvSpPr>
              <p:spPr>
                <a:xfrm>
                  <a:off x="4287" y="10332"/>
                  <a:ext cx="2" cy="420"/>
                </a:xfrm>
                <a:prstGeom prst="line">
                  <a:avLst/>
                </a:prstGeom>
                <a:ln w="9525" cap="flat" cmpd="sng">
                  <a:solidFill>
                    <a:srgbClr val="000000"/>
                  </a:solidFill>
                  <a:prstDash val="solid"/>
                  <a:headEnd type="none" w="med" len="med"/>
                  <a:tailEnd type="none" w="med" len="med"/>
                </a:ln>
              </p:spPr>
            </p:sp>
          </p:grpSp>
          <p:sp>
            <p:nvSpPr>
              <p:cNvPr id="19535" name="Line 57"/>
              <p:cNvSpPr/>
              <p:nvPr/>
            </p:nvSpPr>
            <p:spPr>
              <a:xfrm>
                <a:off x="4148" y="10543"/>
                <a:ext cx="212" cy="0"/>
              </a:xfrm>
              <a:prstGeom prst="line">
                <a:avLst/>
              </a:prstGeom>
              <a:ln w="9525" cap="flat" cmpd="sng">
                <a:solidFill>
                  <a:srgbClr val="000000"/>
                </a:solidFill>
                <a:prstDash val="solid"/>
                <a:headEnd type="none" w="med" len="med"/>
                <a:tailEnd type="none" w="med" len="med"/>
              </a:ln>
            </p:spPr>
          </p:sp>
        </p:grpSp>
        <p:sp>
          <p:nvSpPr>
            <p:cNvPr id="2" name="文本框 1"/>
            <p:cNvSpPr txBox="1"/>
            <p:nvPr/>
          </p:nvSpPr>
          <p:spPr>
            <a:xfrm>
              <a:off x="4501" y="5942"/>
              <a:ext cx="455" cy="725"/>
            </a:xfrm>
            <a:prstGeom prst="rect">
              <a:avLst/>
            </a:prstGeom>
            <a:noFill/>
          </p:spPr>
          <p:txBody>
            <a:bodyPr wrap="square" rtlCol="0">
              <a:spAutoFit/>
            </a:bodyPr>
            <a:lstStyle/>
            <a:p>
              <a:r>
                <a:rPr lang="en-US" altLang="zh-CN"/>
                <a:t>0</a:t>
              </a:r>
            </a:p>
          </p:txBody>
        </p:sp>
        <p:sp>
          <p:nvSpPr>
            <p:cNvPr id="3" name="文本框 2"/>
            <p:cNvSpPr txBox="1"/>
            <p:nvPr/>
          </p:nvSpPr>
          <p:spPr>
            <a:xfrm>
              <a:off x="5108" y="5920"/>
              <a:ext cx="455" cy="725"/>
            </a:xfrm>
            <a:prstGeom prst="rect">
              <a:avLst/>
            </a:prstGeom>
            <a:noFill/>
          </p:spPr>
          <p:txBody>
            <a:bodyPr wrap="square" rtlCol="0">
              <a:spAutoFit/>
            </a:bodyPr>
            <a:lstStyle/>
            <a:p>
              <a:r>
                <a:rPr lang="en-US" altLang="zh-CN"/>
                <a:t>1</a:t>
              </a:r>
            </a:p>
          </p:txBody>
        </p:sp>
        <p:sp>
          <p:nvSpPr>
            <p:cNvPr id="5" name="文本框 4"/>
            <p:cNvSpPr txBox="1"/>
            <p:nvPr/>
          </p:nvSpPr>
          <p:spPr>
            <a:xfrm>
              <a:off x="5682" y="5887"/>
              <a:ext cx="455" cy="725"/>
            </a:xfrm>
            <a:prstGeom prst="rect">
              <a:avLst/>
            </a:prstGeom>
            <a:noFill/>
          </p:spPr>
          <p:txBody>
            <a:bodyPr wrap="square" rtlCol="0">
              <a:spAutoFit/>
            </a:bodyPr>
            <a:lstStyle/>
            <a:p>
              <a:r>
                <a:rPr lang="en-US" altLang="zh-CN"/>
                <a:t>0</a:t>
              </a:r>
            </a:p>
          </p:txBody>
        </p:sp>
        <p:sp>
          <p:nvSpPr>
            <p:cNvPr id="6" name="文本框 5"/>
            <p:cNvSpPr txBox="1"/>
            <p:nvPr/>
          </p:nvSpPr>
          <p:spPr>
            <a:xfrm>
              <a:off x="6286" y="5887"/>
              <a:ext cx="455" cy="725"/>
            </a:xfrm>
            <a:prstGeom prst="rect">
              <a:avLst/>
            </a:prstGeom>
            <a:noFill/>
          </p:spPr>
          <p:txBody>
            <a:bodyPr wrap="square" rtlCol="0">
              <a:spAutoFit/>
            </a:bodyPr>
            <a:lstStyle/>
            <a:p>
              <a:r>
                <a:rPr lang="en-US" altLang="zh-CN"/>
                <a:t>1</a:t>
              </a:r>
            </a:p>
          </p:txBody>
        </p:sp>
        <p:sp>
          <p:nvSpPr>
            <p:cNvPr id="7" name="文本框 6"/>
            <p:cNvSpPr txBox="1"/>
            <p:nvPr/>
          </p:nvSpPr>
          <p:spPr>
            <a:xfrm>
              <a:off x="6861" y="5887"/>
              <a:ext cx="455" cy="725"/>
            </a:xfrm>
            <a:prstGeom prst="rect">
              <a:avLst/>
            </a:prstGeom>
            <a:noFill/>
          </p:spPr>
          <p:txBody>
            <a:bodyPr wrap="square" rtlCol="0">
              <a:spAutoFit/>
            </a:bodyPr>
            <a:lstStyle/>
            <a:p>
              <a:r>
                <a:rPr lang="en-US" altLang="zh-CN"/>
                <a:t>0</a:t>
              </a:r>
            </a:p>
          </p:txBody>
        </p:sp>
        <p:sp>
          <p:nvSpPr>
            <p:cNvPr id="8" name="文本框 7"/>
            <p:cNvSpPr txBox="1"/>
            <p:nvPr/>
          </p:nvSpPr>
          <p:spPr>
            <a:xfrm>
              <a:off x="7466" y="5888"/>
              <a:ext cx="455" cy="725"/>
            </a:xfrm>
            <a:prstGeom prst="rect">
              <a:avLst/>
            </a:prstGeom>
            <a:noFill/>
          </p:spPr>
          <p:txBody>
            <a:bodyPr wrap="square" rtlCol="0">
              <a:spAutoFit/>
            </a:bodyPr>
            <a:lstStyle/>
            <a:p>
              <a:r>
                <a:rPr lang="en-US" altLang="zh-CN"/>
                <a:t>1</a:t>
              </a:r>
            </a:p>
          </p:txBody>
        </p:sp>
        <p:sp>
          <p:nvSpPr>
            <p:cNvPr id="9" name="文本框 8"/>
            <p:cNvSpPr txBox="1"/>
            <p:nvPr/>
          </p:nvSpPr>
          <p:spPr>
            <a:xfrm>
              <a:off x="8039" y="5920"/>
              <a:ext cx="455" cy="725"/>
            </a:xfrm>
            <a:prstGeom prst="rect">
              <a:avLst/>
            </a:prstGeom>
            <a:noFill/>
          </p:spPr>
          <p:txBody>
            <a:bodyPr wrap="square" rtlCol="0">
              <a:spAutoFit/>
            </a:bodyPr>
            <a:lstStyle/>
            <a:p>
              <a:r>
                <a:rPr lang="en-US" altLang="zh-CN"/>
                <a:t>0</a:t>
              </a:r>
            </a:p>
          </p:txBody>
        </p:sp>
      </p:grpSp>
      <p:grpSp>
        <p:nvGrpSpPr>
          <p:cNvPr id="96" name="组合 95"/>
          <p:cNvGrpSpPr/>
          <p:nvPr/>
        </p:nvGrpSpPr>
        <p:grpSpPr>
          <a:xfrm>
            <a:off x="2263140" y="3693795"/>
            <a:ext cx="3030220" cy="1118870"/>
            <a:chOff x="2146" y="5781"/>
            <a:chExt cx="4772" cy="1762"/>
          </a:xfrm>
        </p:grpSpPr>
        <p:grpSp>
          <p:nvGrpSpPr>
            <p:cNvPr id="11" name="组合 10"/>
            <p:cNvGrpSpPr/>
            <p:nvPr/>
          </p:nvGrpSpPr>
          <p:grpSpPr>
            <a:xfrm>
              <a:off x="2146" y="6127"/>
              <a:ext cx="4773" cy="1417"/>
              <a:chOff x="3715" y="5559"/>
              <a:chExt cx="4208" cy="1417"/>
            </a:xfrm>
          </p:grpSpPr>
          <p:grpSp>
            <p:nvGrpSpPr>
              <p:cNvPr id="12" name="Group 36"/>
              <p:cNvGrpSpPr/>
              <p:nvPr/>
            </p:nvGrpSpPr>
            <p:grpSpPr>
              <a:xfrm>
                <a:off x="4450" y="5559"/>
                <a:ext cx="3473" cy="1104"/>
                <a:chOff x="3088" y="10352"/>
                <a:chExt cx="1061" cy="200"/>
              </a:xfrm>
            </p:grpSpPr>
            <p:grpSp>
              <p:nvGrpSpPr>
                <p:cNvPr id="13" name="Group 37"/>
                <p:cNvGrpSpPr/>
                <p:nvPr/>
              </p:nvGrpSpPr>
              <p:grpSpPr>
                <a:xfrm>
                  <a:off x="3088" y="10352"/>
                  <a:ext cx="340" cy="200"/>
                  <a:chOff x="3068" y="10332"/>
                  <a:chExt cx="1220" cy="440"/>
                </a:xfrm>
              </p:grpSpPr>
              <p:grpSp>
                <p:nvGrpSpPr>
                  <p:cNvPr id="14" name="Group 38"/>
                  <p:cNvGrpSpPr/>
                  <p:nvPr/>
                </p:nvGrpSpPr>
                <p:grpSpPr>
                  <a:xfrm>
                    <a:off x="3068" y="10332"/>
                    <a:ext cx="1220" cy="420"/>
                    <a:chOff x="3068" y="10332"/>
                    <a:chExt cx="780" cy="340"/>
                  </a:xfrm>
                </p:grpSpPr>
                <p:sp>
                  <p:nvSpPr>
                    <p:cNvPr id="15" name="Line 39"/>
                    <p:cNvSpPr/>
                    <p:nvPr/>
                  </p:nvSpPr>
                  <p:spPr>
                    <a:xfrm>
                      <a:off x="3068" y="10672"/>
                      <a:ext cx="440" cy="0"/>
                    </a:xfrm>
                    <a:prstGeom prst="line">
                      <a:avLst/>
                    </a:prstGeom>
                    <a:ln w="9525" cap="flat" cmpd="sng">
                      <a:solidFill>
                        <a:srgbClr val="000000"/>
                      </a:solidFill>
                      <a:prstDash val="solid"/>
                      <a:headEnd type="none" w="med" len="med"/>
                      <a:tailEnd type="none" w="med" len="med"/>
                    </a:ln>
                  </p:spPr>
                </p:sp>
                <p:sp>
                  <p:nvSpPr>
                    <p:cNvPr id="16" name="Line 40"/>
                    <p:cNvSpPr/>
                    <p:nvPr/>
                  </p:nvSpPr>
                  <p:spPr>
                    <a:xfrm flipV="1">
                      <a:off x="3508" y="10332"/>
                      <a:ext cx="0" cy="340"/>
                    </a:xfrm>
                    <a:prstGeom prst="line">
                      <a:avLst/>
                    </a:prstGeom>
                    <a:ln w="9525" cap="flat" cmpd="sng">
                      <a:solidFill>
                        <a:srgbClr val="000000"/>
                      </a:solidFill>
                      <a:prstDash val="solid"/>
                      <a:headEnd type="none" w="med" len="med"/>
                      <a:tailEnd type="none" w="med" len="med"/>
                    </a:ln>
                  </p:spPr>
                </p:sp>
                <p:sp>
                  <p:nvSpPr>
                    <p:cNvPr id="17" name="Line 41"/>
                    <p:cNvSpPr/>
                    <p:nvPr/>
                  </p:nvSpPr>
                  <p:spPr>
                    <a:xfrm>
                      <a:off x="3508" y="10332"/>
                      <a:ext cx="340" cy="0"/>
                    </a:xfrm>
                    <a:prstGeom prst="line">
                      <a:avLst/>
                    </a:prstGeom>
                    <a:ln w="9525" cap="flat" cmpd="sng">
                      <a:solidFill>
                        <a:srgbClr val="000000"/>
                      </a:solidFill>
                      <a:prstDash val="solid"/>
                      <a:headEnd type="none" w="med" len="med"/>
                      <a:tailEnd type="none" w="med" len="med"/>
                    </a:ln>
                  </p:spPr>
                </p:sp>
              </p:grpSp>
              <p:sp>
                <p:nvSpPr>
                  <p:cNvPr id="18" name="Line 42"/>
                  <p:cNvSpPr/>
                  <p:nvPr/>
                </p:nvSpPr>
                <p:spPr>
                  <a:xfrm>
                    <a:off x="4288" y="10332"/>
                    <a:ext cx="0" cy="440"/>
                  </a:xfrm>
                  <a:prstGeom prst="line">
                    <a:avLst/>
                  </a:prstGeom>
                  <a:ln w="9525" cap="flat" cmpd="sng">
                    <a:solidFill>
                      <a:srgbClr val="000000"/>
                    </a:solidFill>
                    <a:prstDash val="solid"/>
                    <a:headEnd type="none" w="med" len="med"/>
                    <a:tailEnd type="none" w="med" len="med"/>
                  </a:ln>
                </p:spPr>
              </p:sp>
            </p:grpSp>
            <p:sp>
              <p:nvSpPr>
                <p:cNvPr id="21" name="Line 45"/>
                <p:cNvSpPr/>
                <p:nvPr/>
              </p:nvSpPr>
              <p:spPr>
                <a:xfrm>
                  <a:off x="3428" y="10543"/>
                  <a:ext cx="360" cy="0"/>
                </a:xfrm>
                <a:prstGeom prst="line">
                  <a:avLst/>
                </a:prstGeom>
                <a:ln w="9525" cap="flat" cmpd="sng">
                  <a:solidFill>
                    <a:srgbClr val="000000"/>
                  </a:solidFill>
                  <a:prstDash val="solid"/>
                  <a:headEnd type="none" w="med" len="med"/>
                  <a:tailEnd type="none" w="med" len="med"/>
                </a:ln>
              </p:spPr>
            </p:sp>
            <p:grpSp>
              <p:nvGrpSpPr>
                <p:cNvPr id="25" name="Group 49"/>
                <p:cNvGrpSpPr/>
                <p:nvPr/>
              </p:nvGrpSpPr>
              <p:grpSpPr>
                <a:xfrm>
                  <a:off x="3788" y="10352"/>
                  <a:ext cx="149" cy="191"/>
                  <a:chOff x="2998" y="10332"/>
                  <a:chExt cx="533" cy="420"/>
                </a:xfrm>
              </p:grpSpPr>
              <p:grpSp>
                <p:nvGrpSpPr>
                  <p:cNvPr id="26" name="Group 50"/>
                  <p:cNvGrpSpPr/>
                  <p:nvPr/>
                </p:nvGrpSpPr>
                <p:grpSpPr>
                  <a:xfrm>
                    <a:off x="2998" y="10332"/>
                    <a:ext cx="532" cy="420"/>
                    <a:chOff x="3023" y="10332"/>
                    <a:chExt cx="340" cy="340"/>
                  </a:xfrm>
                </p:grpSpPr>
                <p:sp>
                  <p:nvSpPr>
                    <p:cNvPr id="28" name="Line 52"/>
                    <p:cNvSpPr/>
                    <p:nvPr/>
                  </p:nvSpPr>
                  <p:spPr>
                    <a:xfrm flipV="1">
                      <a:off x="3023" y="10332"/>
                      <a:ext cx="0" cy="340"/>
                    </a:xfrm>
                    <a:prstGeom prst="line">
                      <a:avLst/>
                    </a:prstGeom>
                    <a:ln w="9525" cap="flat" cmpd="sng">
                      <a:solidFill>
                        <a:srgbClr val="000000"/>
                      </a:solidFill>
                      <a:prstDash val="solid"/>
                      <a:headEnd type="none" w="med" len="med"/>
                      <a:tailEnd type="none" w="med" len="med"/>
                    </a:ln>
                  </p:spPr>
                </p:sp>
                <p:sp>
                  <p:nvSpPr>
                    <p:cNvPr id="29" name="Line 53"/>
                    <p:cNvSpPr/>
                    <p:nvPr/>
                  </p:nvSpPr>
                  <p:spPr>
                    <a:xfrm>
                      <a:off x="3023" y="10332"/>
                      <a:ext cx="340" cy="0"/>
                    </a:xfrm>
                    <a:prstGeom prst="line">
                      <a:avLst/>
                    </a:prstGeom>
                    <a:ln w="9525" cap="flat" cmpd="sng">
                      <a:solidFill>
                        <a:srgbClr val="000000"/>
                      </a:solidFill>
                      <a:prstDash val="solid"/>
                      <a:headEnd type="none" w="med" len="med"/>
                      <a:tailEnd type="none" w="med" len="med"/>
                    </a:ln>
                  </p:spPr>
                </p:sp>
              </p:grpSp>
              <p:sp>
                <p:nvSpPr>
                  <p:cNvPr id="30" name="Line 54"/>
                  <p:cNvSpPr/>
                  <p:nvPr/>
                </p:nvSpPr>
                <p:spPr>
                  <a:xfrm>
                    <a:off x="3529" y="10332"/>
                    <a:ext cx="2" cy="420"/>
                  </a:xfrm>
                  <a:prstGeom prst="line">
                    <a:avLst/>
                  </a:prstGeom>
                  <a:ln w="9525" cap="flat" cmpd="sng">
                    <a:solidFill>
                      <a:srgbClr val="000000"/>
                    </a:solidFill>
                    <a:prstDash val="solid"/>
                    <a:headEnd type="none" w="med" len="med"/>
                    <a:tailEnd type="none" w="med" len="med"/>
                  </a:ln>
                </p:spPr>
              </p:sp>
            </p:grpSp>
            <p:sp>
              <p:nvSpPr>
                <p:cNvPr id="31" name="Line 57"/>
                <p:cNvSpPr/>
                <p:nvPr/>
              </p:nvSpPr>
              <p:spPr>
                <a:xfrm>
                  <a:off x="3937" y="10543"/>
                  <a:ext cx="212" cy="0"/>
                </a:xfrm>
                <a:prstGeom prst="line">
                  <a:avLst/>
                </a:prstGeom>
                <a:ln w="9525" cap="flat" cmpd="sng">
                  <a:solidFill>
                    <a:srgbClr val="000000"/>
                  </a:solidFill>
                  <a:prstDash val="solid"/>
                  <a:headEnd type="none" w="med" len="med"/>
                  <a:tailEnd type="none" w="med" len="med"/>
                </a:ln>
              </p:spPr>
            </p:sp>
          </p:grpSp>
          <p:sp>
            <p:nvSpPr>
              <p:cNvPr id="32" name="文本框 31"/>
              <p:cNvSpPr txBox="1"/>
              <p:nvPr/>
            </p:nvSpPr>
            <p:spPr>
              <a:xfrm>
                <a:off x="3715" y="6251"/>
                <a:ext cx="828" cy="725"/>
              </a:xfrm>
              <a:prstGeom prst="rect">
                <a:avLst/>
              </a:prstGeom>
              <a:noFill/>
            </p:spPr>
            <p:txBody>
              <a:bodyPr wrap="square" rtlCol="0">
                <a:spAutoFit/>
              </a:bodyPr>
              <a:lstStyle/>
              <a:p>
                <a:r>
                  <a:rPr lang="en-US" altLang="zh-CN"/>
                  <a:t>0V</a:t>
                </a:r>
              </a:p>
            </p:txBody>
          </p:sp>
          <p:sp>
            <p:nvSpPr>
              <p:cNvPr id="33" name="文本框 32"/>
              <p:cNvSpPr txBox="1"/>
              <p:nvPr/>
            </p:nvSpPr>
            <p:spPr>
              <a:xfrm>
                <a:off x="5108" y="5920"/>
                <a:ext cx="455" cy="725"/>
              </a:xfrm>
              <a:prstGeom prst="rect">
                <a:avLst/>
              </a:prstGeom>
              <a:noFill/>
            </p:spPr>
            <p:txBody>
              <a:bodyPr wrap="square" rtlCol="0">
                <a:spAutoFit/>
              </a:bodyPr>
              <a:lstStyle/>
              <a:p>
                <a:r>
                  <a:rPr lang="en-US" altLang="zh-CN"/>
                  <a:t>1</a:t>
                </a:r>
              </a:p>
            </p:txBody>
          </p:sp>
          <p:sp>
            <p:nvSpPr>
              <p:cNvPr id="34" name="文本框 33"/>
              <p:cNvSpPr txBox="1"/>
              <p:nvPr/>
            </p:nvSpPr>
            <p:spPr>
              <a:xfrm>
                <a:off x="5628" y="5887"/>
                <a:ext cx="455" cy="725"/>
              </a:xfrm>
              <a:prstGeom prst="rect">
                <a:avLst/>
              </a:prstGeom>
              <a:noFill/>
            </p:spPr>
            <p:txBody>
              <a:bodyPr wrap="square" rtlCol="0">
                <a:spAutoFit/>
              </a:bodyPr>
              <a:lstStyle/>
              <a:p>
                <a:r>
                  <a:rPr lang="en-US" altLang="zh-CN"/>
                  <a:t>0</a:t>
                </a:r>
              </a:p>
            </p:txBody>
          </p:sp>
          <p:sp>
            <p:nvSpPr>
              <p:cNvPr id="35" name="文本框 34"/>
              <p:cNvSpPr txBox="1"/>
              <p:nvPr/>
            </p:nvSpPr>
            <p:spPr>
              <a:xfrm>
                <a:off x="6286" y="5887"/>
                <a:ext cx="455" cy="725"/>
              </a:xfrm>
              <a:prstGeom prst="rect">
                <a:avLst/>
              </a:prstGeom>
              <a:noFill/>
            </p:spPr>
            <p:txBody>
              <a:bodyPr wrap="square" rtlCol="0">
                <a:spAutoFit/>
              </a:bodyPr>
              <a:lstStyle/>
              <a:p>
                <a:r>
                  <a:rPr lang="en-US" altLang="zh-CN"/>
                  <a:t>0</a:t>
                </a:r>
              </a:p>
            </p:txBody>
          </p:sp>
          <p:sp>
            <p:nvSpPr>
              <p:cNvPr id="37" name="文本框 36"/>
              <p:cNvSpPr txBox="1"/>
              <p:nvPr/>
            </p:nvSpPr>
            <p:spPr>
              <a:xfrm>
                <a:off x="6741" y="5938"/>
                <a:ext cx="455" cy="725"/>
              </a:xfrm>
              <a:prstGeom prst="rect">
                <a:avLst/>
              </a:prstGeom>
              <a:noFill/>
            </p:spPr>
            <p:txBody>
              <a:bodyPr wrap="square" rtlCol="0">
                <a:spAutoFit/>
              </a:bodyPr>
              <a:lstStyle/>
              <a:p>
                <a:r>
                  <a:rPr lang="en-US" altLang="zh-CN"/>
                  <a:t>1</a:t>
                </a:r>
              </a:p>
            </p:txBody>
          </p:sp>
        </p:grpSp>
        <p:sp>
          <p:nvSpPr>
            <p:cNvPr id="95" name="文本框 94"/>
            <p:cNvSpPr txBox="1"/>
            <p:nvPr/>
          </p:nvSpPr>
          <p:spPr>
            <a:xfrm>
              <a:off x="2719" y="5781"/>
              <a:ext cx="939" cy="725"/>
            </a:xfrm>
            <a:prstGeom prst="rect">
              <a:avLst/>
            </a:prstGeom>
            <a:noFill/>
          </p:spPr>
          <p:txBody>
            <a:bodyPr wrap="square" rtlCol="0">
              <a:spAutoFit/>
            </a:bodyPr>
            <a:lstStyle/>
            <a:p>
              <a:r>
                <a:rPr lang="en-US" altLang="zh-CN"/>
                <a:t>5V</a:t>
              </a:r>
            </a:p>
          </p:txBody>
        </p:sp>
      </p:grpSp>
      <p:sp>
        <p:nvSpPr>
          <p:cNvPr id="139266" name="Text Box 1026"/>
          <p:cNvSpPr txBox="1"/>
          <p:nvPr/>
        </p:nvSpPr>
        <p:spPr>
          <a:xfrm>
            <a:off x="307975" y="408940"/>
            <a:ext cx="3914775" cy="460375"/>
          </a:xfrm>
          <a:prstGeom prst="rect">
            <a:avLst/>
          </a:prstGeom>
          <a:noFill/>
          <a:ln w="9525">
            <a:noFill/>
          </a:ln>
        </p:spPr>
        <p:txBody>
          <a:bodyPr wrap="square">
            <a:spAutoFit/>
          </a:bodyPr>
          <a:lstStyle/>
          <a:p>
            <a:pPr>
              <a:spcBef>
                <a:spcPct val="50000"/>
              </a:spcBef>
            </a:pPr>
            <a:r>
              <a:rPr lang="en-US" altLang="zh-CN" dirty="0">
                <a:latin typeface="Times New Roman" panose="02020603050405020304" pitchFamily="18" charset="0"/>
              </a:rPr>
              <a:t>2</a:t>
            </a:r>
            <a:r>
              <a:rPr lang="zh-CN" altLang="en-US" dirty="0">
                <a:latin typeface="Times New Roman" panose="02020603050405020304" pitchFamily="18" charset="0"/>
              </a:rPr>
              <a:t>、数字电路的定义</a:t>
            </a:r>
          </a:p>
        </p:txBody>
      </p:sp>
      <p:sp>
        <p:nvSpPr>
          <p:cNvPr id="19" name="文本框 18"/>
          <p:cNvSpPr txBox="1"/>
          <p:nvPr/>
        </p:nvSpPr>
        <p:spPr>
          <a:xfrm>
            <a:off x="366395" y="1901190"/>
            <a:ext cx="8496300" cy="460375"/>
          </a:xfrm>
          <a:prstGeom prst="rect">
            <a:avLst/>
          </a:prstGeom>
          <a:noFill/>
        </p:spPr>
        <p:txBody>
          <a:bodyPr wrap="square" rtlCol="0">
            <a:spAutoFit/>
          </a:bodyPr>
          <a:lstStyle/>
          <a:p>
            <a:r>
              <a:rPr lang="zh-CN" altLang="en-US" dirty="0">
                <a:sym typeface="+mn-ea"/>
              </a:rPr>
              <a:t>（</a:t>
            </a:r>
            <a:r>
              <a:rPr lang="en-US" altLang="zh-CN" dirty="0">
                <a:sym typeface="+mn-ea"/>
              </a:rPr>
              <a:t>1</a:t>
            </a:r>
            <a:r>
              <a:rPr lang="zh-CN" altLang="en-US" dirty="0">
                <a:sym typeface="+mn-ea"/>
              </a:rPr>
              <a:t>）数字信号：指用二进制表示的信号，即信息用</a:t>
            </a:r>
            <a:r>
              <a:rPr lang="en-US" altLang="zh-CN" dirty="0">
                <a:sym typeface="+mn-ea"/>
              </a:rPr>
              <a:t>0,1</a:t>
            </a:r>
            <a:r>
              <a:rPr lang="zh-CN" altLang="en-US" dirty="0">
                <a:sym typeface="+mn-ea"/>
              </a:rPr>
              <a:t>来表示</a:t>
            </a:r>
            <a:endParaRPr lang="zh-CN" altLang="en-US"/>
          </a:p>
        </p:txBody>
      </p:sp>
      <p:sp>
        <p:nvSpPr>
          <p:cNvPr id="20" name="文本框 19"/>
          <p:cNvSpPr txBox="1"/>
          <p:nvPr/>
        </p:nvSpPr>
        <p:spPr>
          <a:xfrm>
            <a:off x="428625" y="4121785"/>
            <a:ext cx="1557020" cy="460375"/>
          </a:xfrm>
          <a:prstGeom prst="rect">
            <a:avLst/>
          </a:prstGeom>
          <a:noFill/>
        </p:spPr>
        <p:txBody>
          <a:bodyPr wrap="square" rtlCol="0">
            <a:spAutoFit/>
          </a:bodyPr>
          <a:lstStyle/>
          <a:p>
            <a:r>
              <a:rPr lang="zh-CN" altLang="en-US" dirty="0">
                <a:sym typeface="+mn-ea"/>
              </a:rPr>
              <a:t>例：</a:t>
            </a:r>
            <a:r>
              <a:rPr lang="en-US" altLang="zh-CN" dirty="0">
                <a:sym typeface="+mn-ea"/>
              </a:rPr>
              <a:t>1001</a:t>
            </a:r>
            <a:endParaRPr lang="zh-CN" altLang="en-US"/>
          </a:p>
        </p:txBody>
      </p:sp>
      <p:sp>
        <p:nvSpPr>
          <p:cNvPr id="22" name="文本框 21"/>
          <p:cNvSpPr txBox="1"/>
          <p:nvPr/>
        </p:nvSpPr>
        <p:spPr>
          <a:xfrm>
            <a:off x="366395" y="5074920"/>
            <a:ext cx="8354060" cy="829945"/>
          </a:xfrm>
          <a:prstGeom prst="rect">
            <a:avLst/>
          </a:prstGeom>
          <a:noFill/>
        </p:spPr>
        <p:txBody>
          <a:bodyPr wrap="square" rtlCol="0">
            <a:spAutoFit/>
          </a:bodyPr>
          <a:lstStyle/>
          <a:p>
            <a:pPr>
              <a:spcBef>
                <a:spcPct val="50000"/>
              </a:spcBef>
            </a:pPr>
            <a:r>
              <a:rPr lang="zh-CN" altLang="en-US" dirty="0">
                <a:sym typeface="+mn-ea"/>
              </a:rPr>
              <a:t>（</a:t>
            </a:r>
            <a:r>
              <a:rPr lang="en-US" altLang="zh-CN" dirty="0">
                <a:sym typeface="+mn-ea"/>
              </a:rPr>
              <a:t>2</a:t>
            </a:r>
            <a:r>
              <a:rPr lang="zh-CN" altLang="en-US" dirty="0">
                <a:sym typeface="+mn-ea"/>
              </a:rPr>
              <a:t>）逻辑运算功能：对不同的输入条件，电路能做出相应的逻辑推理和判断，从而得到正确的结果。</a:t>
            </a:r>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9266">
                                            <p:txEl>
                                              <p:pRg st="0" end="0"/>
                                            </p:txEl>
                                          </p:spTgt>
                                        </p:tgtEl>
                                        <p:attrNameLst>
                                          <p:attrName>style.visibility</p:attrName>
                                        </p:attrNameLst>
                                      </p:cBhvr>
                                      <p:to>
                                        <p:strVal val="visible"/>
                                      </p:to>
                                    </p:set>
                                    <p:animEffect transition="in" filter="wipe(left)">
                                      <p:cBhvr>
                                        <p:cTn id="7" dur="500"/>
                                        <p:tgtEl>
                                          <p:spTgt spid="1392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14"/>
                                        </p:tgtEl>
                                        <p:attrNameLst>
                                          <p:attrName>style.visibility</p:attrName>
                                        </p:attrNameLst>
                                      </p:cBhvr>
                                      <p:to>
                                        <p:strVal val="visible"/>
                                      </p:to>
                                    </p:set>
                                    <p:animEffect transition="in" filter="blinds(horizontal)">
                                      <p:cBhvr>
                                        <p:cTn id="12" dur="500"/>
                                        <p:tgtEl>
                                          <p:spTgt spid="174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6"/>
                                        </p:tgtEl>
                                        <p:attrNameLst>
                                          <p:attrName>style.visibility</p:attrName>
                                        </p:attrNameLst>
                                      </p:cBhvr>
                                      <p:to>
                                        <p:strVal val="visible"/>
                                      </p:to>
                                    </p:set>
                                    <p:animEffect transition="in" filter="blinds(horizontal)">
                                      <p:cBhvr>
                                        <p:cTn id="32" dur="500"/>
                                        <p:tgtEl>
                                          <p:spTgt spid="9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linds(horizontal)">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4" grpId="0"/>
      <p:bldP spid="139266" grpId="0" build="p"/>
      <p:bldP spid="19" grpId="0"/>
      <p:bldP spid="20"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p:nvPr/>
        </p:nvSpPr>
        <p:spPr>
          <a:xfrm>
            <a:off x="190500" y="304165"/>
            <a:ext cx="4568825" cy="521970"/>
          </a:xfrm>
          <a:prstGeom prst="rect">
            <a:avLst/>
          </a:prstGeom>
          <a:noFill/>
          <a:ln w="9525">
            <a:noFill/>
          </a:ln>
        </p:spPr>
        <p:txBody>
          <a:bodyPr wrap="square">
            <a:spAutoFit/>
          </a:bodyPr>
          <a:lstStyle/>
          <a:p>
            <a:pPr>
              <a:spcBef>
                <a:spcPct val="50000"/>
              </a:spcBef>
            </a:pPr>
            <a:r>
              <a:rPr lang="zh-CN" altLang="en-US" sz="2800" b="1" dirty="0">
                <a:solidFill>
                  <a:schemeClr val="tx2"/>
                </a:solidFill>
                <a:latin typeface="Times New Roman" panose="02020603050405020304" pitchFamily="18" charset="0"/>
              </a:rPr>
              <a:t>二、数字电路的发展</a:t>
            </a:r>
          </a:p>
        </p:txBody>
      </p:sp>
      <p:grpSp>
        <p:nvGrpSpPr>
          <p:cNvPr id="21" name="组合 20"/>
          <p:cNvGrpSpPr/>
          <p:nvPr/>
        </p:nvGrpSpPr>
        <p:grpSpPr>
          <a:xfrm>
            <a:off x="1468755" y="1448435"/>
            <a:ext cx="5164455" cy="478790"/>
            <a:chOff x="4275" y="3033"/>
            <a:chExt cx="8133" cy="754"/>
          </a:xfrm>
        </p:grpSpPr>
        <p:sp>
          <p:nvSpPr>
            <p:cNvPr id="10" name="矩形 9"/>
            <p:cNvSpPr/>
            <p:nvPr/>
          </p:nvSpPr>
          <p:spPr>
            <a:xfrm>
              <a:off x="4275" y="3033"/>
              <a:ext cx="1848" cy="75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lang="zh-CN" altLang="en-US">
                  <a:sym typeface="+mn-ea"/>
                </a:rPr>
                <a:t>电子管</a:t>
              </a: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4" name="矩形 13"/>
            <p:cNvSpPr/>
            <p:nvPr/>
          </p:nvSpPr>
          <p:spPr>
            <a:xfrm>
              <a:off x="7191" y="3033"/>
              <a:ext cx="1848" cy="75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lang="zh-CN" altLang="en-US">
                  <a:sym typeface="+mn-ea"/>
                </a:rPr>
                <a:t>晶体管</a:t>
              </a: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5" name="矩形 14"/>
            <p:cNvSpPr/>
            <p:nvPr/>
          </p:nvSpPr>
          <p:spPr>
            <a:xfrm>
              <a:off x="10106" y="3033"/>
              <a:ext cx="2303" cy="75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集成电路</a:t>
              </a:r>
            </a:p>
          </p:txBody>
        </p:sp>
        <p:sp>
          <p:nvSpPr>
            <p:cNvPr id="16" name="右箭头 15"/>
            <p:cNvSpPr/>
            <p:nvPr/>
          </p:nvSpPr>
          <p:spPr>
            <a:xfrm>
              <a:off x="6124" y="3242"/>
              <a:ext cx="1067" cy="403"/>
            </a:xfrm>
            <a:prstGeom prst="righ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7" name="右箭头 16"/>
            <p:cNvSpPr/>
            <p:nvPr/>
          </p:nvSpPr>
          <p:spPr>
            <a:xfrm>
              <a:off x="9049" y="3242"/>
              <a:ext cx="1057" cy="404"/>
            </a:xfrm>
            <a:prstGeom prst="righ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grpSp>
      <p:grpSp>
        <p:nvGrpSpPr>
          <p:cNvPr id="19" name="组合 18"/>
          <p:cNvGrpSpPr/>
          <p:nvPr/>
        </p:nvGrpSpPr>
        <p:grpSpPr>
          <a:xfrm>
            <a:off x="311785" y="2449830"/>
            <a:ext cx="8733790" cy="410210"/>
            <a:chOff x="526" y="4734"/>
            <a:chExt cx="13754" cy="646"/>
          </a:xfrm>
        </p:grpSpPr>
        <p:sp>
          <p:nvSpPr>
            <p:cNvPr id="32" name="矩形 31"/>
            <p:cNvSpPr/>
            <p:nvPr/>
          </p:nvSpPr>
          <p:spPr>
            <a:xfrm>
              <a:off x="526" y="4734"/>
              <a:ext cx="2584" cy="647"/>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小规模</a:t>
              </a: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SSI</a:t>
              </a:r>
            </a:p>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5" name="矩形 4"/>
            <p:cNvSpPr/>
            <p:nvPr/>
          </p:nvSpPr>
          <p:spPr>
            <a:xfrm>
              <a:off x="3985" y="4734"/>
              <a:ext cx="2584" cy="647"/>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中规模</a:t>
              </a: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SSI</a:t>
              </a:r>
            </a:p>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6" name="矩形 5"/>
            <p:cNvSpPr/>
            <p:nvPr/>
          </p:nvSpPr>
          <p:spPr>
            <a:xfrm>
              <a:off x="7441" y="4734"/>
              <a:ext cx="2584" cy="647"/>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大规模</a:t>
              </a: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LSI</a:t>
              </a:r>
            </a:p>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9" name="矩形 8"/>
            <p:cNvSpPr/>
            <p:nvPr/>
          </p:nvSpPr>
          <p:spPr>
            <a:xfrm>
              <a:off x="10964" y="4734"/>
              <a:ext cx="3316" cy="647"/>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超大规模</a:t>
              </a: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V</a:t>
              </a:r>
              <a:r>
                <a:rPr kumimoji="1" lang="en-US" altLang="zh-CN" smtClean="0">
                  <a:ln>
                    <a:noFill/>
                  </a:ln>
                  <a:solidFill>
                    <a:schemeClr val="tx1"/>
                  </a:solidFill>
                  <a:effectLst/>
                  <a:latin typeface="Times New Roman" panose="02020603050405020304" pitchFamily="18" charset="0"/>
                  <a:ea typeface="宋体" panose="02010600030101010101" pitchFamily="2" charset="-122"/>
                  <a:sym typeface="+mn-ea"/>
                </a:rPr>
                <a:t>LSI</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1" name="右箭头 10"/>
            <p:cNvSpPr/>
            <p:nvPr/>
          </p:nvSpPr>
          <p:spPr>
            <a:xfrm>
              <a:off x="3112" y="4856"/>
              <a:ext cx="873" cy="403"/>
            </a:xfrm>
            <a:prstGeom prst="righ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2" name="右箭头 11"/>
            <p:cNvSpPr/>
            <p:nvPr/>
          </p:nvSpPr>
          <p:spPr>
            <a:xfrm>
              <a:off x="6569" y="4856"/>
              <a:ext cx="873" cy="403"/>
            </a:xfrm>
            <a:prstGeom prst="righ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3" name="右箭头 12"/>
            <p:cNvSpPr/>
            <p:nvPr/>
          </p:nvSpPr>
          <p:spPr>
            <a:xfrm>
              <a:off x="10091" y="4856"/>
              <a:ext cx="873" cy="403"/>
            </a:xfrm>
            <a:prstGeom prst="righ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grpSp>
      <p:sp>
        <p:nvSpPr>
          <p:cNvPr id="20" name="文本框 19"/>
          <p:cNvSpPr txBox="1"/>
          <p:nvPr/>
        </p:nvSpPr>
        <p:spPr>
          <a:xfrm>
            <a:off x="2227580" y="4285615"/>
            <a:ext cx="5217160" cy="1198880"/>
          </a:xfrm>
          <a:prstGeom prst="rect">
            <a:avLst/>
          </a:prstGeom>
          <a:noFill/>
        </p:spPr>
        <p:txBody>
          <a:bodyPr wrap="square" rtlCol="0">
            <a:spAutoFit/>
          </a:bodyPr>
          <a:lstStyle/>
          <a:p>
            <a:r>
              <a:rPr lang="zh-CN" altLang="en-US"/>
              <a:t>可编程逻辑器件（</a:t>
            </a:r>
            <a:r>
              <a:rPr lang="en-US" altLang="zh-CN"/>
              <a:t>PLD</a:t>
            </a:r>
            <a:r>
              <a:rPr lang="zh-CN" altLang="en-US"/>
              <a:t>）</a:t>
            </a:r>
          </a:p>
          <a:p>
            <a:r>
              <a:rPr lang="zh-CN" altLang="en-US"/>
              <a:t>微处理器（</a:t>
            </a:r>
            <a:r>
              <a:rPr lang="en-US" altLang="zh-CN"/>
              <a:t>CPU</a:t>
            </a:r>
            <a:r>
              <a:rPr lang="zh-CN" altLang="en-US"/>
              <a:t>）</a:t>
            </a:r>
          </a:p>
          <a:p>
            <a:r>
              <a:rPr lang="zh-CN" altLang="en-US"/>
              <a:t>数字信号处理器（</a:t>
            </a:r>
            <a:r>
              <a:rPr lang="en-US" altLang="zh-CN"/>
              <a:t>DSP</a:t>
            </a:r>
            <a:r>
              <a:rPr lang="zh-CN" altLang="en-US"/>
              <a:t>）</a:t>
            </a:r>
          </a:p>
        </p:txBody>
      </p:sp>
      <p:sp>
        <p:nvSpPr>
          <p:cNvPr id="22" name="文本框 21"/>
          <p:cNvSpPr txBox="1"/>
          <p:nvPr/>
        </p:nvSpPr>
        <p:spPr>
          <a:xfrm>
            <a:off x="739775" y="3328670"/>
            <a:ext cx="7373620" cy="398780"/>
          </a:xfrm>
          <a:prstGeom prst="rect">
            <a:avLst/>
          </a:prstGeom>
          <a:noFill/>
        </p:spPr>
        <p:txBody>
          <a:bodyPr wrap="square" rtlCol="0">
            <a:spAutoFit/>
          </a:bodyPr>
          <a:lstStyle/>
          <a:p>
            <a:r>
              <a:rPr lang="en-US" altLang="zh-CN" sz="2000"/>
              <a:t>70</a:t>
            </a:r>
            <a:r>
              <a:rPr lang="zh-CN" altLang="en-US" sz="2000"/>
              <a:t>年代末，微处理器的出现，使数字电路的性能产生了质的飞跃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blinds(horizontal)">
                                      <p:cBhvr>
                                        <p:cTn id="7" dur="500"/>
                                        <p:tgtEl>
                                          <p:spTgt spid="215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linds(horizontal)">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20"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p:cNvSpPr>
          <p:nvPr>
            <p:ph type="title"/>
          </p:nvPr>
        </p:nvSpPr>
        <p:spPr>
          <a:xfrm>
            <a:off x="417513" y="920750"/>
            <a:ext cx="4343400" cy="609600"/>
          </a:xfrm>
        </p:spPr>
        <p:txBody>
          <a:bodyPr vert="horz" wrap="square" lIns="91440" tIns="45720" rIns="91440" bIns="45720" anchor="ctr"/>
          <a:lstStyle/>
          <a:p>
            <a:pPr algn="l" eaLnBrk="1" hangingPunct="1"/>
            <a:r>
              <a:rPr lang="en-US" altLang="zh-CN" sz="2800" b="1" dirty="0">
                <a:solidFill>
                  <a:schemeClr val="tx1"/>
                </a:solidFill>
                <a:latin typeface="Times New Roman" panose="02020603050405020304" pitchFamily="18" charset="0"/>
                <a:sym typeface="+mn-ea"/>
              </a:rPr>
              <a:t>1</a:t>
            </a:r>
            <a:r>
              <a:rPr lang="zh-CN" altLang="en-US" sz="2800" b="1" dirty="0">
                <a:solidFill>
                  <a:schemeClr val="tx1"/>
                </a:solidFill>
                <a:latin typeface="Times New Roman" panose="02020603050405020304" pitchFamily="18" charset="0"/>
                <a:sym typeface="+mn-ea"/>
              </a:rPr>
              <a:t>．数字计算机</a:t>
            </a:r>
          </a:p>
        </p:txBody>
      </p:sp>
      <p:sp>
        <p:nvSpPr>
          <p:cNvPr id="108547" name="Rectangle 3"/>
          <p:cNvSpPr>
            <a:spLocks noGrp="1"/>
          </p:cNvSpPr>
          <p:nvPr>
            <p:ph idx="1"/>
          </p:nvPr>
        </p:nvSpPr>
        <p:spPr>
          <a:xfrm>
            <a:off x="340360" y="1633855"/>
            <a:ext cx="8611870" cy="1098550"/>
          </a:xfrm>
        </p:spPr>
        <p:txBody>
          <a:bodyPr vert="horz" wrap="square" lIns="91440" tIns="45720" rIns="91440" bIns="45720" anchor="t"/>
          <a:lstStyle/>
          <a:p>
            <a:pPr algn="just" eaLnBrk="1" hangingPunct="1">
              <a:buNone/>
            </a:pPr>
            <a:r>
              <a:rPr lang="zh-CN" altLang="en-US" sz="2400" b="1" dirty="0">
                <a:solidFill>
                  <a:srgbClr val="0000FF"/>
                </a:solidFill>
                <a:latin typeface="Times New Roman" panose="02020603050405020304" pitchFamily="18" charset="0"/>
                <a:sym typeface="+mn-ea"/>
              </a:rPr>
              <a:t>数字计算机是一种能够自动、高速、精确地完成数值计算、数据加工和控制、管理等功能的数字系统。</a:t>
            </a:r>
            <a:r>
              <a:rPr lang="zh-CN" altLang="en-US" sz="2400" b="1" dirty="0">
                <a:solidFill>
                  <a:srgbClr val="008000"/>
                </a:solidFill>
                <a:latin typeface="Times New Roman" panose="02020603050405020304" pitchFamily="18" charset="0"/>
                <a:sym typeface="+mn-ea"/>
              </a:rPr>
              <a:t>其结构框图如下图所示。 </a:t>
            </a:r>
            <a:endParaRPr lang="zh-CN" altLang="en-US" sz="2400" b="1" dirty="0">
              <a:solidFill>
                <a:srgbClr val="008000"/>
              </a:solidFill>
              <a:latin typeface="Arial" panose="020B0604020202020204" pitchFamily="34" charset="0"/>
            </a:endParaRPr>
          </a:p>
          <a:p>
            <a:pPr algn="just" eaLnBrk="1" hangingPunct="1">
              <a:buNone/>
            </a:pPr>
            <a:endParaRPr lang="zh-CN" altLang="en-US" sz="2400" dirty="0"/>
          </a:p>
          <a:p>
            <a:pPr eaLnBrk="1" hangingPunct="1"/>
            <a:endParaRPr lang="en-US" altLang="zh-CN" sz="2800" dirty="0"/>
          </a:p>
        </p:txBody>
      </p:sp>
      <p:sp>
        <p:nvSpPr>
          <p:cNvPr id="23556" name="Text Box 6"/>
          <p:cNvSpPr txBox="1"/>
          <p:nvPr/>
        </p:nvSpPr>
        <p:spPr>
          <a:xfrm>
            <a:off x="233363" y="287338"/>
            <a:ext cx="5848350" cy="521970"/>
          </a:xfrm>
          <a:prstGeom prst="rect">
            <a:avLst/>
          </a:prstGeom>
          <a:noFill/>
          <a:ln w="9525">
            <a:noFill/>
          </a:ln>
        </p:spPr>
        <p:txBody>
          <a:bodyPr>
            <a:spAutoFit/>
          </a:bodyPr>
          <a:lstStyle/>
          <a:p>
            <a:pPr>
              <a:spcBef>
                <a:spcPct val="50000"/>
              </a:spcBef>
            </a:pPr>
            <a:r>
              <a:rPr lang="zh-CN" altLang="en-US" sz="2800" b="1" dirty="0">
                <a:solidFill>
                  <a:schemeClr val="tx2"/>
                </a:solidFill>
                <a:sym typeface="+mn-ea"/>
              </a:rPr>
              <a:t>三.  数字计算机及其发展</a:t>
            </a:r>
            <a:endParaRPr lang="zh-CN" altLang="en-US" sz="3600" b="1" dirty="0">
              <a:solidFill>
                <a:srgbClr val="FF0000"/>
              </a:solidFill>
              <a:latin typeface="Times New Roman" panose="02020603050405020304" pitchFamily="18" charset="0"/>
              <a:ea typeface="隶书" panose="02010509060101010101" pitchFamily="49" charset="-122"/>
            </a:endParaRPr>
          </a:p>
        </p:txBody>
      </p:sp>
      <p:grpSp>
        <p:nvGrpSpPr>
          <p:cNvPr id="244742" name="组合 244741"/>
          <p:cNvGrpSpPr/>
          <p:nvPr/>
        </p:nvGrpSpPr>
        <p:grpSpPr>
          <a:xfrm>
            <a:off x="1586230" y="2835593"/>
            <a:ext cx="5381625" cy="3490912"/>
            <a:chOff x="1152" y="1824"/>
            <a:chExt cx="3390" cy="2199"/>
          </a:xfrm>
        </p:grpSpPr>
        <p:grpSp>
          <p:nvGrpSpPr>
            <p:cNvPr id="244746" name="组合 244745"/>
            <p:cNvGrpSpPr/>
            <p:nvPr/>
          </p:nvGrpSpPr>
          <p:grpSpPr>
            <a:xfrm>
              <a:off x="1152" y="1824"/>
              <a:ext cx="3390" cy="2064"/>
              <a:chOff x="960" y="1872"/>
              <a:chExt cx="3390" cy="2064"/>
            </a:xfrm>
          </p:grpSpPr>
          <p:grpSp>
            <p:nvGrpSpPr>
              <p:cNvPr id="244787" name="组合 244786"/>
              <p:cNvGrpSpPr/>
              <p:nvPr/>
            </p:nvGrpSpPr>
            <p:grpSpPr>
              <a:xfrm>
                <a:off x="1344" y="1872"/>
                <a:ext cx="2928" cy="336"/>
                <a:chOff x="1344" y="1872"/>
                <a:chExt cx="2928" cy="336"/>
              </a:xfrm>
            </p:grpSpPr>
            <p:sp>
              <p:nvSpPr>
                <p:cNvPr id="244789" name="文本框 244788"/>
                <p:cNvSpPr txBox="1"/>
                <p:nvPr/>
              </p:nvSpPr>
              <p:spPr>
                <a:xfrm>
                  <a:off x="2331" y="1893"/>
                  <a:ext cx="1056" cy="288"/>
                </a:xfrm>
                <a:prstGeom prst="rect">
                  <a:avLst/>
                </a:prstGeom>
                <a:noFill/>
                <a:ln w="9525">
                  <a:noFill/>
                </a:ln>
              </p:spPr>
              <p:txBody>
                <a:bodyPr>
                  <a:spAutoFit/>
                </a:bodyPr>
                <a:lstStyle/>
                <a:p>
                  <a:r>
                    <a:rPr lang="zh-CN" altLang="en-US" sz="2400" b="1" dirty="0">
                      <a:solidFill>
                        <a:srgbClr val="0000FF"/>
                      </a:solidFill>
                      <a:latin typeface="宋体" panose="02010600030101010101" pitchFamily="2" charset="-122"/>
                    </a:rPr>
                    <a:t>存 储 器</a:t>
                  </a:r>
                  <a:r>
                    <a:rPr lang="zh-CN" altLang="en-US" sz="2400" b="1" dirty="0">
                      <a:solidFill>
                        <a:srgbClr val="0000FF"/>
                      </a:solidFill>
                      <a:latin typeface="Times New Roman" panose="02020603050405020304" pitchFamily="18" charset="0"/>
                    </a:rPr>
                    <a:t> </a:t>
                  </a:r>
                  <a:endParaRPr lang="zh-CN" altLang="en-US" b="1" dirty="0">
                    <a:solidFill>
                      <a:srgbClr val="0000FF"/>
                    </a:solidFill>
                    <a:latin typeface="Arial" panose="020B0604020202020204" pitchFamily="34" charset="0"/>
                  </a:endParaRPr>
                </a:p>
              </p:txBody>
            </p:sp>
            <p:sp>
              <p:nvSpPr>
                <p:cNvPr id="244788" name="矩形 244787"/>
                <p:cNvSpPr/>
                <p:nvPr/>
              </p:nvSpPr>
              <p:spPr>
                <a:xfrm>
                  <a:off x="1344" y="1872"/>
                  <a:ext cx="2928" cy="336"/>
                </a:xfrm>
                <a:prstGeom prst="rect">
                  <a:avLst/>
                </a:prstGeom>
                <a:noFill/>
                <a:ln w="9525" cap="flat" cmpd="sng">
                  <a:solidFill>
                    <a:srgbClr val="000000"/>
                  </a:solidFill>
                  <a:prstDash val="solid"/>
                  <a:miter/>
                  <a:headEnd type="none" w="med" len="med"/>
                  <a:tailEnd type="none" w="med" len="med"/>
                </a:ln>
              </p:spPr>
              <p:txBody>
                <a:bodyPr/>
                <a:lstStyle/>
                <a:p>
                  <a:endParaRPr lang="zh-CN" altLang="en-US"/>
                </a:p>
              </p:txBody>
            </p:sp>
          </p:grpSp>
          <p:grpSp>
            <p:nvGrpSpPr>
              <p:cNvPr id="244784" name="组合 244783"/>
              <p:cNvGrpSpPr/>
              <p:nvPr/>
            </p:nvGrpSpPr>
            <p:grpSpPr>
              <a:xfrm>
                <a:off x="1161" y="2535"/>
                <a:ext cx="864" cy="297"/>
                <a:chOff x="1008" y="2535"/>
                <a:chExt cx="864" cy="297"/>
              </a:xfrm>
            </p:grpSpPr>
            <p:sp>
              <p:nvSpPr>
                <p:cNvPr id="244786" name="文本框 244785"/>
                <p:cNvSpPr txBox="1"/>
                <p:nvPr/>
              </p:nvSpPr>
              <p:spPr>
                <a:xfrm>
                  <a:off x="1104" y="2535"/>
                  <a:ext cx="720" cy="288"/>
                </a:xfrm>
                <a:prstGeom prst="rect">
                  <a:avLst/>
                </a:prstGeom>
                <a:noFill/>
                <a:ln w="9525">
                  <a:noFill/>
                </a:ln>
              </p:spPr>
              <p:txBody>
                <a:bodyPr>
                  <a:spAutoFit/>
                </a:bodyPr>
                <a:lstStyle/>
                <a:p>
                  <a:r>
                    <a:rPr lang="zh-CN" altLang="en-US" sz="2400" b="1" dirty="0">
                      <a:solidFill>
                        <a:srgbClr val="0000FF"/>
                      </a:solidFill>
                      <a:latin typeface="宋体" panose="02010600030101010101" pitchFamily="2" charset="-122"/>
                    </a:rPr>
                    <a:t>控制器</a:t>
                  </a:r>
                  <a:r>
                    <a:rPr lang="zh-CN" altLang="en-US" sz="2400" b="1" dirty="0">
                      <a:solidFill>
                        <a:srgbClr val="0000FF"/>
                      </a:solidFill>
                      <a:latin typeface="Times New Roman" panose="02020603050405020304" pitchFamily="18" charset="0"/>
                    </a:rPr>
                    <a:t> </a:t>
                  </a:r>
                  <a:endParaRPr lang="zh-CN" altLang="en-US" b="1" dirty="0">
                    <a:solidFill>
                      <a:srgbClr val="0000FF"/>
                    </a:solidFill>
                    <a:latin typeface="Arial" panose="020B0604020202020204" pitchFamily="34" charset="0"/>
                  </a:endParaRPr>
                </a:p>
              </p:txBody>
            </p:sp>
            <p:sp>
              <p:nvSpPr>
                <p:cNvPr id="244785" name="矩形 244784"/>
                <p:cNvSpPr/>
                <p:nvPr/>
              </p:nvSpPr>
              <p:spPr>
                <a:xfrm>
                  <a:off x="1008" y="2544"/>
                  <a:ext cx="864" cy="288"/>
                </a:xfrm>
                <a:prstGeom prst="rect">
                  <a:avLst/>
                </a:prstGeom>
                <a:noFill/>
                <a:ln w="9525" cap="flat" cmpd="sng">
                  <a:solidFill>
                    <a:srgbClr val="000000"/>
                  </a:solidFill>
                  <a:prstDash val="solid"/>
                  <a:miter/>
                  <a:headEnd type="none" w="med" len="med"/>
                  <a:tailEnd type="none" w="med" len="med"/>
                </a:ln>
              </p:spPr>
              <p:txBody>
                <a:bodyPr/>
                <a:lstStyle/>
                <a:p>
                  <a:endParaRPr lang="zh-CN" altLang="en-US"/>
                </a:p>
              </p:txBody>
            </p:sp>
          </p:grpSp>
          <p:grpSp>
            <p:nvGrpSpPr>
              <p:cNvPr id="244781" name="组合 244780"/>
              <p:cNvGrpSpPr/>
              <p:nvPr/>
            </p:nvGrpSpPr>
            <p:grpSpPr>
              <a:xfrm>
                <a:off x="1584" y="3168"/>
                <a:ext cx="1008" cy="288"/>
                <a:chOff x="1575" y="3312"/>
                <a:chExt cx="1008" cy="288"/>
              </a:xfrm>
            </p:grpSpPr>
            <p:sp>
              <p:nvSpPr>
                <p:cNvPr id="244783" name="文本框 244782"/>
                <p:cNvSpPr txBox="1"/>
                <p:nvPr/>
              </p:nvSpPr>
              <p:spPr>
                <a:xfrm>
                  <a:off x="1575" y="3312"/>
                  <a:ext cx="1008" cy="288"/>
                </a:xfrm>
                <a:prstGeom prst="rect">
                  <a:avLst/>
                </a:prstGeom>
                <a:noFill/>
                <a:ln w="9525">
                  <a:noFill/>
                </a:ln>
              </p:spPr>
              <p:txBody>
                <a:bodyPr>
                  <a:spAutoFit/>
                </a:bodyPr>
                <a:lstStyle/>
                <a:p>
                  <a:r>
                    <a:rPr lang="zh-CN" altLang="en-US" sz="2400" b="1" dirty="0">
                      <a:solidFill>
                        <a:srgbClr val="0000FF"/>
                      </a:solidFill>
                      <a:latin typeface="宋体" panose="02010600030101010101" pitchFamily="2" charset="-122"/>
                    </a:rPr>
                    <a:t>输入设备</a:t>
                  </a:r>
                  <a:r>
                    <a:rPr lang="zh-CN" altLang="en-US" sz="2400" b="1" dirty="0">
                      <a:solidFill>
                        <a:srgbClr val="0000FF"/>
                      </a:solidFill>
                      <a:latin typeface="Times New Roman" panose="02020603050405020304" pitchFamily="18" charset="0"/>
                    </a:rPr>
                    <a:t> </a:t>
                  </a:r>
                  <a:endParaRPr lang="zh-CN" altLang="en-US" b="1" dirty="0">
                    <a:solidFill>
                      <a:srgbClr val="0000FF"/>
                    </a:solidFill>
                    <a:latin typeface="Arial" panose="020B0604020202020204" pitchFamily="34" charset="0"/>
                  </a:endParaRPr>
                </a:p>
              </p:txBody>
            </p:sp>
            <p:sp>
              <p:nvSpPr>
                <p:cNvPr id="244782" name="矩形 244781"/>
                <p:cNvSpPr/>
                <p:nvPr/>
              </p:nvSpPr>
              <p:spPr>
                <a:xfrm>
                  <a:off x="1584" y="3312"/>
                  <a:ext cx="864" cy="288"/>
                </a:xfrm>
                <a:prstGeom prst="rect">
                  <a:avLst/>
                </a:prstGeom>
                <a:noFill/>
                <a:ln w="9525" cap="flat" cmpd="sng">
                  <a:solidFill>
                    <a:srgbClr val="000000"/>
                  </a:solidFill>
                  <a:prstDash val="solid"/>
                  <a:miter/>
                  <a:headEnd type="none" w="med" len="med"/>
                  <a:tailEnd type="none" w="med" len="med"/>
                </a:ln>
              </p:spPr>
              <p:txBody>
                <a:bodyPr/>
                <a:lstStyle/>
                <a:p>
                  <a:endParaRPr lang="zh-CN" altLang="en-US"/>
                </a:p>
              </p:txBody>
            </p:sp>
          </p:grpSp>
          <p:grpSp>
            <p:nvGrpSpPr>
              <p:cNvPr id="244778" name="组合 244777"/>
              <p:cNvGrpSpPr/>
              <p:nvPr/>
            </p:nvGrpSpPr>
            <p:grpSpPr>
              <a:xfrm>
                <a:off x="3582" y="2544"/>
                <a:ext cx="768" cy="288"/>
                <a:chOff x="3648" y="2544"/>
                <a:chExt cx="768" cy="288"/>
              </a:xfrm>
            </p:grpSpPr>
            <p:sp>
              <p:nvSpPr>
                <p:cNvPr id="244780" name="文本框 244779"/>
                <p:cNvSpPr txBox="1"/>
                <p:nvPr/>
              </p:nvSpPr>
              <p:spPr>
                <a:xfrm>
                  <a:off x="3696" y="2544"/>
                  <a:ext cx="720" cy="288"/>
                </a:xfrm>
                <a:prstGeom prst="rect">
                  <a:avLst/>
                </a:prstGeom>
                <a:noFill/>
                <a:ln w="9525">
                  <a:noFill/>
                </a:ln>
              </p:spPr>
              <p:txBody>
                <a:bodyPr>
                  <a:spAutoFit/>
                </a:bodyPr>
                <a:lstStyle/>
                <a:p>
                  <a:r>
                    <a:rPr lang="zh-CN" altLang="en-US" sz="2400" b="1" dirty="0">
                      <a:solidFill>
                        <a:srgbClr val="0000FF"/>
                      </a:solidFill>
                      <a:latin typeface="宋体" panose="02010600030101010101" pitchFamily="2" charset="-122"/>
                    </a:rPr>
                    <a:t>运算器</a:t>
                  </a:r>
                  <a:r>
                    <a:rPr lang="zh-CN" altLang="en-US" sz="2400" b="1" dirty="0">
                      <a:solidFill>
                        <a:srgbClr val="0000FF"/>
                      </a:solidFill>
                      <a:latin typeface="Times New Roman" panose="02020603050405020304" pitchFamily="18" charset="0"/>
                    </a:rPr>
                    <a:t> </a:t>
                  </a:r>
                  <a:endParaRPr lang="zh-CN" altLang="en-US" b="1" dirty="0">
                    <a:solidFill>
                      <a:srgbClr val="0000FF"/>
                    </a:solidFill>
                    <a:latin typeface="Arial" panose="020B0604020202020204" pitchFamily="34" charset="0"/>
                  </a:endParaRPr>
                </a:p>
              </p:txBody>
            </p:sp>
            <p:sp>
              <p:nvSpPr>
                <p:cNvPr id="244779" name="矩形 244778"/>
                <p:cNvSpPr/>
                <p:nvPr/>
              </p:nvSpPr>
              <p:spPr>
                <a:xfrm>
                  <a:off x="3648" y="2544"/>
                  <a:ext cx="768" cy="288"/>
                </a:xfrm>
                <a:prstGeom prst="rect">
                  <a:avLst/>
                </a:prstGeom>
                <a:noFill/>
                <a:ln w="9525" cap="flat" cmpd="sng">
                  <a:solidFill>
                    <a:srgbClr val="000000"/>
                  </a:solidFill>
                  <a:prstDash val="solid"/>
                  <a:miter/>
                  <a:headEnd type="none" w="med" len="med"/>
                  <a:tailEnd type="none" w="med" len="med"/>
                </a:ln>
              </p:spPr>
              <p:txBody>
                <a:bodyPr/>
                <a:lstStyle/>
                <a:p>
                  <a:endParaRPr lang="zh-CN" altLang="en-US"/>
                </a:p>
              </p:txBody>
            </p:sp>
          </p:grpSp>
          <p:grpSp>
            <p:nvGrpSpPr>
              <p:cNvPr id="244775" name="组合 244774"/>
              <p:cNvGrpSpPr/>
              <p:nvPr/>
            </p:nvGrpSpPr>
            <p:grpSpPr>
              <a:xfrm>
                <a:off x="3282" y="3216"/>
                <a:ext cx="932" cy="288"/>
                <a:chOff x="3282" y="3312"/>
                <a:chExt cx="932" cy="288"/>
              </a:xfrm>
            </p:grpSpPr>
            <p:sp>
              <p:nvSpPr>
                <p:cNvPr id="244777" name="文本框 244776"/>
                <p:cNvSpPr txBox="1"/>
                <p:nvPr/>
              </p:nvSpPr>
              <p:spPr>
                <a:xfrm>
                  <a:off x="3282" y="3312"/>
                  <a:ext cx="932" cy="288"/>
                </a:xfrm>
                <a:prstGeom prst="rect">
                  <a:avLst/>
                </a:prstGeom>
                <a:noFill/>
                <a:ln w="9525">
                  <a:noFill/>
                </a:ln>
              </p:spPr>
              <p:txBody>
                <a:bodyPr>
                  <a:spAutoFit/>
                </a:bodyPr>
                <a:lstStyle/>
                <a:p>
                  <a:r>
                    <a:rPr lang="zh-CN" altLang="en-US" sz="2400" b="1" dirty="0">
                      <a:solidFill>
                        <a:srgbClr val="0000FF"/>
                      </a:solidFill>
                      <a:latin typeface="宋体" panose="02010600030101010101" pitchFamily="2" charset="-122"/>
                    </a:rPr>
                    <a:t>输出设备</a:t>
                  </a:r>
                  <a:r>
                    <a:rPr lang="zh-CN" altLang="en-US" sz="2400" b="1" dirty="0">
                      <a:solidFill>
                        <a:srgbClr val="0000FF"/>
                      </a:solidFill>
                      <a:latin typeface="Times New Roman" panose="02020603050405020304" pitchFamily="18" charset="0"/>
                    </a:rPr>
                    <a:t> </a:t>
                  </a:r>
                  <a:endParaRPr lang="zh-CN" altLang="en-US" b="1" dirty="0">
                    <a:solidFill>
                      <a:srgbClr val="0000FF"/>
                    </a:solidFill>
                    <a:latin typeface="Arial" panose="020B0604020202020204" pitchFamily="34" charset="0"/>
                  </a:endParaRPr>
                </a:p>
              </p:txBody>
            </p:sp>
            <p:sp>
              <p:nvSpPr>
                <p:cNvPr id="244776" name="矩形 244775"/>
                <p:cNvSpPr/>
                <p:nvPr/>
              </p:nvSpPr>
              <p:spPr>
                <a:xfrm>
                  <a:off x="3312" y="3312"/>
                  <a:ext cx="816" cy="288"/>
                </a:xfrm>
                <a:prstGeom prst="rect">
                  <a:avLst/>
                </a:prstGeom>
                <a:noFill/>
                <a:ln w="9525" cap="flat" cmpd="sng">
                  <a:solidFill>
                    <a:srgbClr val="000000"/>
                  </a:solidFill>
                  <a:prstDash val="solid"/>
                  <a:miter/>
                  <a:headEnd type="none" w="med" len="med"/>
                  <a:tailEnd type="none" w="med" len="med"/>
                </a:ln>
              </p:spPr>
              <p:txBody>
                <a:bodyPr/>
                <a:lstStyle/>
                <a:p>
                  <a:endParaRPr lang="zh-CN" altLang="en-US"/>
                </a:p>
              </p:txBody>
            </p:sp>
          </p:grpSp>
          <p:sp>
            <p:nvSpPr>
              <p:cNvPr id="244774" name="上箭头 244773"/>
              <p:cNvSpPr/>
              <p:nvPr/>
            </p:nvSpPr>
            <p:spPr>
              <a:xfrm>
                <a:off x="3744" y="2208"/>
                <a:ext cx="144" cy="336"/>
              </a:xfrm>
              <a:prstGeom prst="upArrow">
                <a:avLst>
                  <a:gd name="adj1" fmla="val 50000"/>
                  <a:gd name="adj2" fmla="val 58333"/>
                </a:avLst>
              </a:prstGeom>
              <a:noFill/>
              <a:ln w="9525" cap="flat" cmpd="sng">
                <a:solidFill>
                  <a:srgbClr val="000000"/>
                </a:solidFill>
                <a:prstDash val="solid"/>
                <a:miter/>
                <a:headEnd type="none" w="med" len="med"/>
                <a:tailEnd type="none" w="med" len="med"/>
              </a:ln>
            </p:spPr>
            <p:txBody>
              <a:bodyPr/>
              <a:lstStyle/>
              <a:p>
                <a:endParaRPr lang="zh-CN" altLang="en-US"/>
              </a:p>
            </p:txBody>
          </p:sp>
          <p:sp>
            <p:nvSpPr>
              <p:cNvPr id="244773" name="下箭头 244772"/>
              <p:cNvSpPr/>
              <p:nvPr/>
            </p:nvSpPr>
            <p:spPr>
              <a:xfrm>
                <a:off x="4032" y="2208"/>
                <a:ext cx="144" cy="336"/>
              </a:xfrm>
              <a:prstGeom prst="downArrow">
                <a:avLst>
                  <a:gd name="adj1" fmla="val 50000"/>
                  <a:gd name="adj2" fmla="val 58333"/>
                </a:avLst>
              </a:prstGeom>
              <a:noFill/>
              <a:ln w="9525" cap="flat" cmpd="sng">
                <a:solidFill>
                  <a:srgbClr val="000000"/>
                </a:solidFill>
                <a:prstDash val="solid"/>
                <a:miter/>
                <a:headEnd type="none" w="med" len="med"/>
                <a:tailEnd type="none" w="med" len="med"/>
              </a:ln>
            </p:spPr>
            <p:txBody>
              <a:bodyPr/>
              <a:lstStyle/>
              <a:p>
                <a:endParaRPr lang="zh-CN" altLang="en-US"/>
              </a:p>
            </p:txBody>
          </p:sp>
          <p:sp>
            <p:nvSpPr>
              <p:cNvPr id="244772" name="下箭头 244771"/>
              <p:cNvSpPr/>
              <p:nvPr/>
            </p:nvSpPr>
            <p:spPr>
              <a:xfrm>
                <a:off x="3648" y="2832"/>
                <a:ext cx="144" cy="384"/>
              </a:xfrm>
              <a:prstGeom prst="downArrow">
                <a:avLst>
                  <a:gd name="adj1" fmla="val 50000"/>
                  <a:gd name="adj2" fmla="val 66666"/>
                </a:avLst>
              </a:prstGeom>
              <a:noFill/>
              <a:ln w="9525" cap="flat" cmpd="sng">
                <a:solidFill>
                  <a:srgbClr val="000000"/>
                </a:solidFill>
                <a:prstDash val="solid"/>
                <a:miter/>
                <a:headEnd type="none" w="med" len="med"/>
                <a:tailEnd type="none" w="med" len="med"/>
              </a:ln>
            </p:spPr>
            <p:txBody>
              <a:bodyPr/>
              <a:lstStyle/>
              <a:p>
                <a:endParaRPr lang="zh-CN" altLang="en-US"/>
              </a:p>
            </p:txBody>
          </p:sp>
          <p:sp>
            <p:nvSpPr>
              <p:cNvPr id="244771" name="下箭头 244770"/>
              <p:cNvSpPr/>
              <p:nvPr/>
            </p:nvSpPr>
            <p:spPr>
              <a:xfrm>
                <a:off x="1632" y="2208"/>
                <a:ext cx="144" cy="336"/>
              </a:xfrm>
              <a:prstGeom prst="downArrow">
                <a:avLst>
                  <a:gd name="adj1" fmla="val 50000"/>
                  <a:gd name="adj2" fmla="val 58333"/>
                </a:avLst>
              </a:prstGeom>
              <a:noFill/>
              <a:ln w="9525" cap="flat" cmpd="sng">
                <a:solidFill>
                  <a:srgbClr val="000000"/>
                </a:solidFill>
                <a:prstDash val="solid"/>
                <a:miter/>
                <a:headEnd type="none" w="med" len="med"/>
                <a:tailEnd type="none" w="med" len="med"/>
              </a:ln>
            </p:spPr>
            <p:txBody>
              <a:bodyPr/>
              <a:lstStyle/>
              <a:p>
                <a:endParaRPr lang="zh-CN" altLang="en-US"/>
              </a:p>
            </p:txBody>
          </p:sp>
          <p:sp>
            <p:nvSpPr>
              <p:cNvPr id="244770" name="下箭头 244769"/>
              <p:cNvSpPr/>
              <p:nvPr/>
            </p:nvSpPr>
            <p:spPr>
              <a:xfrm>
                <a:off x="3648" y="3504"/>
                <a:ext cx="144" cy="432"/>
              </a:xfrm>
              <a:prstGeom prst="downArrow">
                <a:avLst>
                  <a:gd name="adj1" fmla="val 50000"/>
                  <a:gd name="adj2" fmla="val 75000"/>
                </a:avLst>
              </a:prstGeom>
              <a:noFill/>
              <a:ln w="9525" cap="flat" cmpd="sng">
                <a:solidFill>
                  <a:srgbClr val="000000"/>
                </a:solidFill>
                <a:prstDash val="solid"/>
                <a:miter/>
                <a:headEnd type="none" w="med" len="med"/>
                <a:tailEnd type="none" w="med" len="med"/>
              </a:ln>
            </p:spPr>
            <p:txBody>
              <a:bodyPr/>
              <a:lstStyle/>
              <a:p>
                <a:endParaRPr lang="zh-CN" altLang="en-US"/>
              </a:p>
            </p:txBody>
          </p:sp>
          <p:sp>
            <p:nvSpPr>
              <p:cNvPr id="244769" name="上箭头 244768"/>
              <p:cNvSpPr/>
              <p:nvPr/>
            </p:nvSpPr>
            <p:spPr>
              <a:xfrm>
                <a:off x="1968" y="3456"/>
                <a:ext cx="144" cy="432"/>
              </a:xfrm>
              <a:prstGeom prst="upArrow">
                <a:avLst>
                  <a:gd name="adj1" fmla="val 50000"/>
                  <a:gd name="adj2" fmla="val 75000"/>
                </a:avLst>
              </a:prstGeom>
              <a:noFill/>
              <a:ln w="9525" cap="flat" cmpd="sng">
                <a:solidFill>
                  <a:srgbClr val="000000"/>
                </a:solidFill>
                <a:prstDash val="solid"/>
                <a:miter/>
                <a:headEnd type="none" w="med" len="med"/>
                <a:tailEnd type="none" w="med" len="med"/>
              </a:ln>
            </p:spPr>
            <p:txBody>
              <a:bodyPr/>
              <a:lstStyle/>
              <a:p>
                <a:endParaRPr lang="zh-CN" altLang="en-US"/>
              </a:p>
            </p:txBody>
          </p:sp>
          <p:sp>
            <p:nvSpPr>
              <p:cNvPr id="244768" name="直接连接符 244767"/>
              <p:cNvSpPr/>
              <p:nvPr/>
            </p:nvSpPr>
            <p:spPr>
              <a:xfrm flipV="1">
                <a:off x="1488" y="2199"/>
                <a:ext cx="0" cy="336"/>
              </a:xfrm>
              <a:prstGeom prst="line">
                <a:avLst/>
              </a:prstGeom>
              <a:ln w="9525" cap="flat" cmpd="sng">
                <a:solidFill>
                  <a:srgbClr val="000000"/>
                </a:solidFill>
                <a:prstDash val="solid"/>
                <a:headEnd type="none" w="med" len="med"/>
                <a:tailEnd type="triangle" w="med" len="med"/>
              </a:ln>
            </p:spPr>
          </p:sp>
          <p:sp>
            <p:nvSpPr>
              <p:cNvPr id="244767" name="直接连接符 244766"/>
              <p:cNvSpPr/>
              <p:nvPr/>
            </p:nvSpPr>
            <p:spPr>
              <a:xfrm>
                <a:off x="2016" y="2592"/>
                <a:ext cx="1566" cy="0"/>
              </a:xfrm>
              <a:prstGeom prst="line">
                <a:avLst/>
              </a:prstGeom>
              <a:ln w="9525" cap="flat" cmpd="sng">
                <a:solidFill>
                  <a:srgbClr val="000000"/>
                </a:solidFill>
                <a:prstDash val="solid"/>
                <a:headEnd type="triangle" w="med" len="med"/>
                <a:tailEnd type="triangle" w="med" len="med"/>
              </a:ln>
            </p:spPr>
          </p:sp>
          <p:grpSp>
            <p:nvGrpSpPr>
              <p:cNvPr id="244753" name="组合 244752"/>
              <p:cNvGrpSpPr/>
              <p:nvPr/>
            </p:nvGrpSpPr>
            <p:grpSpPr>
              <a:xfrm>
                <a:off x="2181" y="2631"/>
                <a:ext cx="1392" cy="537"/>
                <a:chOff x="2160" y="2679"/>
                <a:chExt cx="1392" cy="537"/>
              </a:xfrm>
            </p:grpSpPr>
            <p:sp>
              <p:nvSpPr>
                <p:cNvPr id="244766" name="直接连接符 244765"/>
                <p:cNvSpPr/>
                <p:nvPr/>
              </p:nvSpPr>
              <p:spPr>
                <a:xfrm flipH="1">
                  <a:off x="2256" y="2832"/>
                  <a:ext cx="48" cy="0"/>
                </a:xfrm>
                <a:prstGeom prst="line">
                  <a:avLst/>
                </a:prstGeom>
                <a:ln w="9525" cap="flat" cmpd="sng">
                  <a:solidFill>
                    <a:srgbClr val="000000"/>
                  </a:solidFill>
                  <a:prstDash val="solid"/>
                  <a:headEnd type="none" w="med" len="med"/>
                  <a:tailEnd type="none" w="med" len="med"/>
                </a:ln>
              </p:spPr>
            </p:sp>
            <p:grpSp>
              <p:nvGrpSpPr>
                <p:cNvPr id="244754" name="组合 244753"/>
                <p:cNvGrpSpPr/>
                <p:nvPr/>
              </p:nvGrpSpPr>
              <p:grpSpPr>
                <a:xfrm>
                  <a:off x="2160" y="2679"/>
                  <a:ext cx="1392" cy="537"/>
                  <a:chOff x="1863" y="2688"/>
                  <a:chExt cx="1392" cy="537"/>
                </a:xfrm>
              </p:grpSpPr>
              <p:grpSp>
                <p:nvGrpSpPr>
                  <p:cNvPr id="244763" name="组合 244762"/>
                  <p:cNvGrpSpPr/>
                  <p:nvPr/>
                </p:nvGrpSpPr>
                <p:grpSpPr>
                  <a:xfrm>
                    <a:off x="3159" y="2688"/>
                    <a:ext cx="0" cy="192"/>
                    <a:chOff x="3456" y="2688"/>
                    <a:chExt cx="0" cy="192"/>
                  </a:xfrm>
                </p:grpSpPr>
                <p:sp>
                  <p:nvSpPr>
                    <p:cNvPr id="244765" name="直接连接符 244764"/>
                    <p:cNvSpPr/>
                    <p:nvPr/>
                  </p:nvSpPr>
                  <p:spPr>
                    <a:xfrm>
                      <a:off x="3456" y="2832"/>
                      <a:ext cx="0" cy="48"/>
                    </a:xfrm>
                    <a:prstGeom prst="line">
                      <a:avLst/>
                    </a:prstGeom>
                    <a:ln w="9525" cap="flat" cmpd="sng">
                      <a:solidFill>
                        <a:srgbClr val="000000"/>
                      </a:solidFill>
                      <a:prstDash val="solid"/>
                      <a:headEnd type="none" w="med" len="med"/>
                      <a:tailEnd type="none" w="med" len="med"/>
                    </a:ln>
                  </p:spPr>
                </p:sp>
                <p:sp>
                  <p:nvSpPr>
                    <p:cNvPr id="244764" name="直接连接符 244763"/>
                    <p:cNvSpPr/>
                    <p:nvPr/>
                  </p:nvSpPr>
                  <p:spPr>
                    <a:xfrm flipV="1">
                      <a:off x="3456" y="2688"/>
                      <a:ext cx="0" cy="48"/>
                    </a:xfrm>
                    <a:prstGeom prst="line">
                      <a:avLst/>
                    </a:prstGeom>
                    <a:ln w="9525" cap="flat" cmpd="sng">
                      <a:solidFill>
                        <a:srgbClr val="000000"/>
                      </a:solidFill>
                      <a:prstDash val="solid"/>
                      <a:headEnd type="none" w="med" len="med"/>
                      <a:tailEnd type="none" w="med" len="med"/>
                    </a:ln>
                  </p:spPr>
                </p:sp>
              </p:grpSp>
              <p:grpSp>
                <p:nvGrpSpPr>
                  <p:cNvPr id="244755" name="组合 244754"/>
                  <p:cNvGrpSpPr/>
                  <p:nvPr/>
                </p:nvGrpSpPr>
                <p:grpSpPr>
                  <a:xfrm>
                    <a:off x="1863" y="2697"/>
                    <a:ext cx="1392" cy="528"/>
                    <a:chOff x="2160" y="2688"/>
                    <a:chExt cx="1392" cy="528"/>
                  </a:xfrm>
                </p:grpSpPr>
                <p:sp>
                  <p:nvSpPr>
                    <p:cNvPr id="244762" name="直接连接符 244761"/>
                    <p:cNvSpPr/>
                    <p:nvPr/>
                  </p:nvSpPr>
                  <p:spPr>
                    <a:xfrm>
                      <a:off x="2160" y="2736"/>
                      <a:ext cx="0" cy="480"/>
                    </a:xfrm>
                    <a:prstGeom prst="line">
                      <a:avLst/>
                    </a:prstGeom>
                    <a:ln w="9525" cap="flat" cmpd="sng">
                      <a:solidFill>
                        <a:srgbClr val="000000"/>
                      </a:solidFill>
                      <a:prstDash val="solid"/>
                      <a:headEnd type="none" w="med" len="med"/>
                      <a:tailEnd type="none" w="med" len="med"/>
                    </a:ln>
                  </p:spPr>
                </p:sp>
                <p:sp>
                  <p:nvSpPr>
                    <p:cNvPr id="244761" name="直接连接符 244760"/>
                    <p:cNvSpPr/>
                    <p:nvPr/>
                  </p:nvSpPr>
                  <p:spPr>
                    <a:xfrm>
                      <a:off x="2160" y="2736"/>
                      <a:ext cx="1296" cy="0"/>
                    </a:xfrm>
                    <a:prstGeom prst="line">
                      <a:avLst/>
                    </a:prstGeom>
                    <a:ln w="9525" cap="flat" cmpd="sng">
                      <a:solidFill>
                        <a:srgbClr val="000000"/>
                      </a:solidFill>
                      <a:prstDash val="solid"/>
                      <a:headEnd type="none" w="med" len="med"/>
                      <a:tailEnd type="none" w="med" len="med"/>
                    </a:ln>
                  </p:spPr>
                </p:sp>
                <p:sp>
                  <p:nvSpPr>
                    <p:cNvPr id="244760" name="直接连接符 244759"/>
                    <p:cNvSpPr/>
                    <p:nvPr/>
                  </p:nvSpPr>
                  <p:spPr>
                    <a:xfrm flipV="1">
                      <a:off x="2256" y="2832"/>
                      <a:ext cx="0" cy="384"/>
                    </a:xfrm>
                    <a:prstGeom prst="line">
                      <a:avLst/>
                    </a:prstGeom>
                    <a:ln w="9525" cap="flat" cmpd="sng">
                      <a:solidFill>
                        <a:srgbClr val="000000"/>
                      </a:solidFill>
                      <a:prstDash val="solid"/>
                      <a:headEnd type="none" w="med" len="med"/>
                      <a:tailEnd type="none" w="med" len="med"/>
                    </a:ln>
                  </p:spPr>
                </p:sp>
                <p:sp>
                  <p:nvSpPr>
                    <p:cNvPr id="244759" name="直接连接符 244758"/>
                    <p:cNvSpPr/>
                    <p:nvPr/>
                  </p:nvSpPr>
                  <p:spPr>
                    <a:xfrm>
                      <a:off x="2304" y="2832"/>
                      <a:ext cx="1152" cy="0"/>
                    </a:xfrm>
                    <a:prstGeom prst="line">
                      <a:avLst/>
                    </a:prstGeom>
                    <a:ln w="9525" cap="flat" cmpd="sng">
                      <a:solidFill>
                        <a:srgbClr val="000000"/>
                      </a:solidFill>
                      <a:prstDash val="solid"/>
                      <a:headEnd type="none" w="med" len="med"/>
                      <a:tailEnd type="none" w="med" len="med"/>
                    </a:ln>
                  </p:spPr>
                </p:sp>
                <p:sp>
                  <p:nvSpPr>
                    <p:cNvPr id="244758" name="直接连接符 244757"/>
                    <p:cNvSpPr/>
                    <p:nvPr/>
                  </p:nvSpPr>
                  <p:spPr>
                    <a:xfrm>
                      <a:off x="2160" y="3216"/>
                      <a:ext cx="96" cy="0"/>
                    </a:xfrm>
                    <a:prstGeom prst="line">
                      <a:avLst/>
                    </a:prstGeom>
                    <a:ln w="9525" cap="flat" cmpd="sng">
                      <a:solidFill>
                        <a:srgbClr val="000000"/>
                      </a:solidFill>
                      <a:prstDash val="solid"/>
                      <a:headEnd type="none" w="med" len="med"/>
                      <a:tailEnd type="none" w="med" len="med"/>
                    </a:ln>
                  </p:spPr>
                </p:sp>
                <p:sp>
                  <p:nvSpPr>
                    <p:cNvPr id="244757" name="任意多边形 244756"/>
                    <p:cNvSpPr/>
                    <p:nvPr/>
                  </p:nvSpPr>
                  <p:spPr>
                    <a:xfrm>
                      <a:off x="3456" y="2688"/>
                      <a:ext cx="96" cy="96"/>
                    </a:xfrm>
                    <a:custGeom>
                      <a:avLst/>
                      <a:gdLst/>
                      <a:ahLst/>
                      <a:cxnLst/>
                      <a:rect l="0" t="0" r="0" b="0"/>
                      <a:pathLst>
                        <a:path w="96" h="96">
                          <a:moveTo>
                            <a:pt x="0" y="0"/>
                          </a:moveTo>
                          <a:cubicBezTo>
                            <a:pt x="40" y="40"/>
                            <a:pt x="80" y="80"/>
                            <a:pt x="96" y="96"/>
                          </a:cubicBezTo>
                        </a:path>
                      </a:pathLst>
                    </a:custGeom>
                    <a:noFill/>
                    <a:ln w="9525" cap="flat" cmpd="sng">
                      <a:solidFill>
                        <a:srgbClr val="000000"/>
                      </a:solidFill>
                      <a:prstDash val="solid"/>
                      <a:headEnd type="none" w="med" len="med"/>
                      <a:tailEnd type="none" w="med" len="med"/>
                    </a:ln>
                  </p:spPr>
                  <p:txBody>
                    <a:bodyPr/>
                    <a:lstStyle/>
                    <a:p>
                      <a:endParaRPr lang="zh-CN" altLang="en-US"/>
                    </a:p>
                  </p:txBody>
                </p:sp>
                <p:sp>
                  <p:nvSpPr>
                    <p:cNvPr id="244756" name="任意多边形 244755"/>
                    <p:cNvSpPr/>
                    <p:nvPr/>
                  </p:nvSpPr>
                  <p:spPr>
                    <a:xfrm>
                      <a:off x="3456" y="2784"/>
                      <a:ext cx="96" cy="96"/>
                    </a:xfrm>
                    <a:custGeom>
                      <a:avLst/>
                      <a:gdLst/>
                      <a:ahLst/>
                      <a:cxnLst/>
                      <a:rect l="0" t="0" r="0" b="0"/>
                      <a:pathLst>
                        <a:path w="96" h="96">
                          <a:moveTo>
                            <a:pt x="96" y="0"/>
                          </a:moveTo>
                          <a:cubicBezTo>
                            <a:pt x="56" y="40"/>
                            <a:pt x="16" y="80"/>
                            <a:pt x="0" y="96"/>
                          </a:cubicBezTo>
                        </a:path>
                      </a:pathLst>
                    </a:custGeom>
                    <a:noFill/>
                    <a:ln w="9525" cap="flat" cmpd="sng">
                      <a:solidFill>
                        <a:srgbClr val="000000"/>
                      </a:solidFill>
                      <a:prstDash val="solid"/>
                      <a:headEnd type="none" w="med" len="med"/>
                      <a:tailEnd type="none" w="med" len="med"/>
                    </a:ln>
                  </p:spPr>
                  <p:txBody>
                    <a:bodyPr/>
                    <a:lstStyle/>
                    <a:p>
                      <a:endParaRPr lang="zh-CN" altLang="en-US"/>
                    </a:p>
                  </p:txBody>
                </p:sp>
              </p:grpSp>
            </p:grpSp>
          </p:grpSp>
          <p:sp>
            <p:nvSpPr>
              <p:cNvPr id="244752" name="直接连接符 244751"/>
              <p:cNvSpPr/>
              <p:nvPr/>
            </p:nvSpPr>
            <p:spPr>
              <a:xfrm>
                <a:off x="969" y="2688"/>
                <a:ext cx="192" cy="0"/>
              </a:xfrm>
              <a:prstGeom prst="line">
                <a:avLst/>
              </a:prstGeom>
              <a:ln w="9525" cap="flat" cmpd="sng">
                <a:solidFill>
                  <a:srgbClr val="000000"/>
                </a:solidFill>
                <a:prstDash val="solid"/>
                <a:headEnd type="none" w="med" len="med"/>
                <a:tailEnd type="none" w="med" len="med"/>
              </a:ln>
            </p:spPr>
          </p:sp>
          <p:sp>
            <p:nvSpPr>
              <p:cNvPr id="244751" name="直接连接符 244750"/>
              <p:cNvSpPr/>
              <p:nvPr/>
            </p:nvSpPr>
            <p:spPr>
              <a:xfrm>
                <a:off x="960" y="2688"/>
                <a:ext cx="0" cy="1008"/>
              </a:xfrm>
              <a:prstGeom prst="line">
                <a:avLst/>
              </a:prstGeom>
              <a:ln w="9525" cap="flat" cmpd="sng">
                <a:solidFill>
                  <a:srgbClr val="000000"/>
                </a:solidFill>
                <a:prstDash val="solid"/>
                <a:headEnd type="none" w="med" len="med"/>
                <a:tailEnd type="none" w="med" len="med"/>
              </a:ln>
            </p:spPr>
          </p:sp>
          <p:sp>
            <p:nvSpPr>
              <p:cNvPr id="244750" name="直接连接符 244749"/>
              <p:cNvSpPr/>
              <p:nvPr/>
            </p:nvSpPr>
            <p:spPr>
              <a:xfrm>
                <a:off x="960" y="3696"/>
                <a:ext cx="1056" cy="0"/>
              </a:xfrm>
              <a:prstGeom prst="line">
                <a:avLst/>
              </a:prstGeom>
              <a:ln w="9525" cap="flat" cmpd="sng">
                <a:solidFill>
                  <a:srgbClr val="000000"/>
                </a:solidFill>
                <a:prstDash val="solid"/>
                <a:headEnd type="none" w="med" len="med"/>
                <a:tailEnd type="none" w="med" len="med"/>
              </a:ln>
            </p:spPr>
          </p:sp>
          <p:sp>
            <p:nvSpPr>
              <p:cNvPr id="244749" name="直接连接符 244748"/>
              <p:cNvSpPr/>
              <p:nvPr/>
            </p:nvSpPr>
            <p:spPr>
              <a:xfrm>
                <a:off x="2073" y="3705"/>
                <a:ext cx="1392" cy="0"/>
              </a:xfrm>
              <a:prstGeom prst="line">
                <a:avLst/>
              </a:prstGeom>
              <a:ln w="9525" cap="flat" cmpd="sng">
                <a:solidFill>
                  <a:srgbClr val="000000"/>
                </a:solidFill>
                <a:prstDash val="solid"/>
                <a:headEnd type="none" w="med" len="med"/>
                <a:tailEnd type="none" w="med" len="med"/>
              </a:ln>
            </p:spPr>
          </p:sp>
          <p:sp>
            <p:nvSpPr>
              <p:cNvPr id="244748" name="直接连接符 244747"/>
              <p:cNvSpPr/>
              <p:nvPr/>
            </p:nvSpPr>
            <p:spPr>
              <a:xfrm flipV="1">
                <a:off x="3456" y="3492"/>
                <a:ext cx="0" cy="204"/>
              </a:xfrm>
              <a:prstGeom prst="line">
                <a:avLst/>
              </a:prstGeom>
              <a:ln w="9525" cap="flat" cmpd="sng">
                <a:solidFill>
                  <a:srgbClr val="000000"/>
                </a:solidFill>
                <a:prstDash val="solid"/>
                <a:headEnd type="none" w="med" len="med"/>
                <a:tailEnd type="triangle" w="med" len="med"/>
              </a:ln>
            </p:spPr>
          </p:sp>
          <p:sp>
            <p:nvSpPr>
              <p:cNvPr id="244747" name="直接连接符 244746"/>
              <p:cNvSpPr/>
              <p:nvPr/>
            </p:nvSpPr>
            <p:spPr>
              <a:xfrm>
                <a:off x="1824" y="2832"/>
                <a:ext cx="0" cy="336"/>
              </a:xfrm>
              <a:prstGeom prst="line">
                <a:avLst/>
              </a:prstGeom>
              <a:ln w="9525" cap="flat" cmpd="sng">
                <a:solidFill>
                  <a:srgbClr val="000000"/>
                </a:solidFill>
                <a:prstDash val="solid"/>
                <a:headEnd type="none" w="med" len="med"/>
                <a:tailEnd type="triangle" w="med" len="med"/>
              </a:ln>
            </p:spPr>
          </p:sp>
        </p:grpSp>
        <p:sp>
          <p:nvSpPr>
            <p:cNvPr id="244745" name="文本框 244744"/>
            <p:cNvSpPr txBox="1"/>
            <p:nvPr/>
          </p:nvSpPr>
          <p:spPr>
            <a:xfrm>
              <a:off x="2526" y="3792"/>
              <a:ext cx="912" cy="231"/>
            </a:xfrm>
            <a:prstGeom prst="rect">
              <a:avLst/>
            </a:prstGeom>
            <a:noFill/>
            <a:ln w="9525">
              <a:noFill/>
            </a:ln>
          </p:spPr>
          <p:txBody>
            <a:bodyPr>
              <a:spAutoFit/>
            </a:bodyPr>
            <a:lstStyle/>
            <a:p>
              <a:endParaRPr b="1" dirty="0">
                <a:solidFill>
                  <a:srgbClr val="0000FF"/>
                </a:solidFill>
                <a:latin typeface="Arial" panose="020B0604020202020204" pitchFamily="34" charset="0"/>
              </a:endParaRPr>
            </a:p>
          </p:txBody>
        </p:sp>
        <p:sp>
          <p:nvSpPr>
            <p:cNvPr id="244744" name="文本框 244743"/>
            <p:cNvSpPr txBox="1"/>
            <p:nvPr/>
          </p:nvSpPr>
          <p:spPr>
            <a:xfrm>
              <a:off x="1820" y="3648"/>
              <a:ext cx="436" cy="250"/>
            </a:xfrm>
            <a:prstGeom prst="rect">
              <a:avLst/>
            </a:prstGeom>
            <a:noFill/>
            <a:ln w="9525">
              <a:noFill/>
            </a:ln>
          </p:spPr>
          <p:txBody>
            <a:bodyPr wrap="none" anchor="t">
              <a:spAutoFit/>
            </a:bodyPr>
            <a:lstStyle/>
            <a:p>
              <a:pPr algn="just">
                <a:spcBef>
                  <a:spcPct val="50000"/>
                </a:spcBef>
              </a:pPr>
              <a:r>
                <a:rPr lang="zh-CN" altLang="en-US" sz="2000" b="1" dirty="0">
                  <a:solidFill>
                    <a:srgbClr val="0000FF"/>
                  </a:solidFill>
                  <a:latin typeface="Times New Roman" panose="02020603050405020304" pitchFamily="18" charset="0"/>
                </a:rPr>
                <a:t>输入</a:t>
              </a:r>
              <a:endParaRPr lang="zh-CN" altLang="en-US" b="1" dirty="0">
                <a:solidFill>
                  <a:srgbClr val="0000FF"/>
                </a:solidFill>
                <a:latin typeface="Arial" panose="020B0604020202020204" pitchFamily="34" charset="0"/>
              </a:endParaRPr>
            </a:p>
          </p:txBody>
        </p:sp>
        <p:sp>
          <p:nvSpPr>
            <p:cNvPr id="244743" name="文本框 244742"/>
            <p:cNvSpPr txBox="1"/>
            <p:nvPr/>
          </p:nvSpPr>
          <p:spPr>
            <a:xfrm>
              <a:off x="3984" y="3648"/>
              <a:ext cx="436" cy="250"/>
            </a:xfrm>
            <a:prstGeom prst="rect">
              <a:avLst/>
            </a:prstGeom>
            <a:noFill/>
            <a:ln w="9525">
              <a:noFill/>
            </a:ln>
          </p:spPr>
          <p:txBody>
            <a:bodyPr wrap="none" anchor="t">
              <a:spAutoFit/>
            </a:bodyPr>
            <a:lstStyle/>
            <a:p>
              <a:pPr algn="just">
                <a:spcBef>
                  <a:spcPct val="50000"/>
                </a:spcBef>
              </a:pPr>
              <a:r>
                <a:rPr lang="zh-CN" altLang="en-US" sz="2000" b="1" dirty="0">
                  <a:solidFill>
                    <a:srgbClr val="0000FF"/>
                  </a:solidFill>
                  <a:latin typeface="Times New Roman" panose="02020603050405020304" pitchFamily="18" charset="0"/>
                </a:rPr>
                <a:t>输出</a:t>
              </a:r>
              <a:endParaRPr lang="zh-CN" altLang="en-US" b="1" dirty="0">
                <a:solidFill>
                  <a:srgbClr val="0000FF"/>
                </a:solidFill>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blinds(horizontal)">
                                      <p:cBhvr>
                                        <p:cTn id="7" dur="500"/>
                                        <p:tgtEl>
                                          <p:spTgt spid="2355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8546"/>
                                        </p:tgtEl>
                                        <p:attrNameLst>
                                          <p:attrName>style.visibility</p:attrName>
                                        </p:attrNameLst>
                                      </p:cBhvr>
                                      <p:to>
                                        <p:strVal val="visible"/>
                                      </p:to>
                                    </p:set>
                                    <p:animEffect transition="in" filter="blinds(horizontal)">
                                      <p:cBhvr>
                                        <p:cTn id="12" dur="500"/>
                                        <p:tgtEl>
                                          <p:spTgt spid="10854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8547">
                                            <p:txEl>
                                              <p:pRg st="0" end="0"/>
                                            </p:txEl>
                                          </p:spTgt>
                                        </p:tgtEl>
                                        <p:attrNameLst>
                                          <p:attrName>style.visibility</p:attrName>
                                        </p:attrNameLst>
                                      </p:cBhvr>
                                      <p:to>
                                        <p:strVal val="visible"/>
                                      </p:to>
                                    </p:set>
                                    <p:animEffect transition="in" filter="blinds(horizontal)">
                                      <p:cBhvr>
                                        <p:cTn id="17" dur="500"/>
                                        <p:tgtEl>
                                          <p:spTgt spid="10854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4742"/>
                                        </p:tgtEl>
                                        <p:attrNameLst>
                                          <p:attrName>style.visibility</p:attrName>
                                        </p:attrNameLst>
                                      </p:cBhvr>
                                      <p:to>
                                        <p:strVal val="visible"/>
                                      </p:to>
                                    </p:set>
                                    <p:animEffect transition="in" filter="blinds(horizontal)">
                                      <p:cBhvr>
                                        <p:cTn id="22" dur="500"/>
                                        <p:tgtEl>
                                          <p:spTgt spid="244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p:bldP spid="108547" grpId="0" build="p"/>
      <p:bldP spid="2355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p:cNvSpPr>
          <p:nvPr>
            <p:ph type="title"/>
          </p:nvPr>
        </p:nvSpPr>
        <p:spPr>
          <a:xfrm>
            <a:off x="420370" y="932180"/>
            <a:ext cx="8780145" cy="1186815"/>
          </a:xfrm>
        </p:spPr>
        <p:txBody>
          <a:bodyPr vert="horz" wrap="square" lIns="91440" tIns="45720" rIns="91440" bIns="45720" anchor="ctr"/>
          <a:lstStyle/>
          <a:p>
            <a:pPr algn="l" eaLnBrk="1" hangingPunct="1"/>
            <a:r>
              <a:rPr lang="zh-CN" altLang="en-US" sz="2800" b="1" dirty="0">
                <a:solidFill>
                  <a:srgbClr val="0000FF"/>
                </a:solidFill>
                <a:latin typeface="Times New Roman" panose="02020603050405020304" pitchFamily="18" charset="0"/>
                <a:sym typeface="+mn-ea"/>
              </a:rPr>
              <a:t>数字计算机从</a:t>
            </a:r>
            <a:r>
              <a:rPr lang="en-US" altLang="zh-CN" sz="2800" b="1" dirty="0">
                <a:solidFill>
                  <a:srgbClr val="0000FF"/>
                </a:solidFill>
                <a:latin typeface="Times New Roman" panose="02020603050405020304" pitchFamily="18" charset="0"/>
                <a:sym typeface="+mn-ea"/>
              </a:rPr>
              <a:t>1946</a:t>
            </a:r>
            <a:r>
              <a:rPr lang="zh-CN" altLang="en-US" sz="2800" b="1" dirty="0">
                <a:solidFill>
                  <a:srgbClr val="0000FF"/>
                </a:solidFill>
                <a:latin typeface="Times New Roman" panose="02020603050405020304" pitchFamily="18" charset="0"/>
                <a:sym typeface="+mn-ea"/>
              </a:rPr>
              <a:t>年问世以来，其发展速度是惊人的。根据组成计算机的主要元器件的不同，至今已经历了四代。具体如下表所示。 </a:t>
            </a:r>
            <a:endParaRPr lang="zh-CN" altLang="en-US" sz="2800" b="1" dirty="0"/>
          </a:p>
        </p:txBody>
      </p:sp>
      <p:sp>
        <p:nvSpPr>
          <p:cNvPr id="108547" name="Rectangle 3"/>
          <p:cNvSpPr>
            <a:spLocks noGrp="1"/>
          </p:cNvSpPr>
          <p:nvPr>
            <p:ph idx="1"/>
          </p:nvPr>
        </p:nvSpPr>
        <p:spPr>
          <a:xfrm>
            <a:off x="666115" y="5605145"/>
            <a:ext cx="8534400" cy="859155"/>
          </a:xfrm>
        </p:spPr>
        <p:txBody>
          <a:bodyPr vert="horz" wrap="square" lIns="91440" tIns="45720" rIns="91440" bIns="45720" anchor="t"/>
          <a:lstStyle/>
          <a:p>
            <a:pPr algn="just" eaLnBrk="1" hangingPunct="1">
              <a:buNone/>
            </a:pPr>
            <a:r>
              <a:rPr lang="zh-CN" altLang="en-US" sz="2400" b="1" dirty="0">
                <a:solidFill>
                  <a:srgbClr val="0000FF"/>
                </a:solidFill>
                <a:latin typeface="Times New Roman" panose="02020603050405020304" pitchFamily="18" charset="0"/>
                <a:sym typeface="+mn-ea"/>
              </a:rPr>
              <a:t>计算机的发展趋势：</a:t>
            </a:r>
            <a:r>
              <a:rPr lang="zh-CN" altLang="en-US" sz="2400" b="1" dirty="0">
                <a:solidFill>
                  <a:srgbClr val="FF3300"/>
                </a:solidFill>
                <a:latin typeface="Times New Roman" panose="02020603050405020304" pitchFamily="18" charset="0"/>
                <a:sym typeface="+mn-ea"/>
              </a:rPr>
              <a:t>速度</a:t>
            </a:r>
            <a:r>
              <a:rPr lang="en-US" altLang="zh-CN" sz="2400" b="1" dirty="0">
                <a:solidFill>
                  <a:srgbClr val="FF3300"/>
                </a:solidFill>
                <a:latin typeface="Times New Roman" panose="02020603050405020304" pitchFamily="18" charset="0"/>
                <a:sym typeface="+mn-ea"/>
              </a:rPr>
              <a:t>↑</a:t>
            </a:r>
            <a:r>
              <a:rPr lang="zh-CN" altLang="en-US" sz="2400" b="1" dirty="0">
                <a:solidFill>
                  <a:srgbClr val="FF3300"/>
                </a:solidFill>
                <a:latin typeface="Times New Roman" panose="02020603050405020304" pitchFamily="18" charset="0"/>
                <a:sym typeface="+mn-ea"/>
              </a:rPr>
              <a:t>、功能</a:t>
            </a:r>
            <a:r>
              <a:rPr lang="en-US" altLang="zh-CN" sz="2400" b="1" dirty="0">
                <a:solidFill>
                  <a:srgbClr val="FF3300"/>
                </a:solidFill>
                <a:latin typeface="Times New Roman" panose="02020603050405020304" pitchFamily="18" charset="0"/>
                <a:sym typeface="+mn-ea"/>
              </a:rPr>
              <a:t>↑</a:t>
            </a:r>
            <a:r>
              <a:rPr lang="zh-CN" altLang="en-US" sz="2400" b="1" dirty="0">
                <a:solidFill>
                  <a:srgbClr val="FF3300"/>
                </a:solidFill>
                <a:latin typeface="Times New Roman" panose="02020603050405020304" pitchFamily="18" charset="0"/>
                <a:sym typeface="+mn-ea"/>
              </a:rPr>
              <a:t>、可靠性</a:t>
            </a:r>
            <a:r>
              <a:rPr lang="en-US" altLang="zh-CN" sz="2400" b="1" dirty="0">
                <a:solidFill>
                  <a:srgbClr val="FF3300"/>
                </a:solidFill>
                <a:latin typeface="Times New Roman" panose="02020603050405020304" pitchFamily="18" charset="0"/>
                <a:sym typeface="+mn-ea"/>
              </a:rPr>
              <a:t>↑</a:t>
            </a:r>
            <a:r>
              <a:rPr lang="zh-CN" altLang="en-US" sz="2400" b="1" dirty="0">
                <a:solidFill>
                  <a:srgbClr val="FF3300"/>
                </a:solidFill>
                <a:latin typeface="Times New Roman" panose="02020603050405020304" pitchFamily="18" charset="0"/>
                <a:sym typeface="+mn-ea"/>
              </a:rPr>
              <a:t>、体积</a:t>
            </a:r>
            <a:r>
              <a:rPr lang="en-US" altLang="zh-CN" sz="2400" b="1" dirty="0">
                <a:solidFill>
                  <a:srgbClr val="FF3300"/>
                </a:solidFill>
                <a:latin typeface="Times New Roman" panose="02020603050405020304" pitchFamily="18" charset="0"/>
                <a:sym typeface="+mn-ea"/>
              </a:rPr>
              <a:t>↓</a:t>
            </a:r>
            <a:r>
              <a:rPr lang="zh-CN" altLang="en-US" sz="2400" b="1" dirty="0">
                <a:solidFill>
                  <a:srgbClr val="FF3300"/>
                </a:solidFill>
                <a:latin typeface="Times New Roman" panose="02020603050405020304" pitchFamily="18" charset="0"/>
                <a:sym typeface="+mn-ea"/>
              </a:rPr>
              <a:t>、价格</a:t>
            </a:r>
            <a:r>
              <a:rPr lang="en-US" altLang="zh-CN" sz="2400" b="1" dirty="0">
                <a:solidFill>
                  <a:srgbClr val="FF3300"/>
                </a:solidFill>
                <a:latin typeface="Times New Roman" panose="02020603050405020304" pitchFamily="18" charset="0"/>
                <a:sym typeface="+mn-ea"/>
              </a:rPr>
              <a:t>↓</a:t>
            </a:r>
            <a:r>
              <a:rPr lang="zh-CN" altLang="en-US" sz="2400" b="1" dirty="0">
                <a:solidFill>
                  <a:srgbClr val="FF3300"/>
                </a:solidFill>
                <a:latin typeface="Times New Roman" panose="02020603050405020304" pitchFamily="18" charset="0"/>
                <a:sym typeface="+mn-ea"/>
              </a:rPr>
              <a:t>、功耗</a:t>
            </a:r>
            <a:r>
              <a:rPr lang="en-US" altLang="zh-CN" sz="2400" b="1" dirty="0">
                <a:solidFill>
                  <a:srgbClr val="FF3300"/>
                </a:solidFill>
                <a:latin typeface="Times New Roman" panose="02020603050405020304" pitchFamily="18" charset="0"/>
                <a:sym typeface="+mn-ea"/>
              </a:rPr>
              <a:t>↓</a:t>
            </a:r>
            <a:r>
              <a:rPr lang="zh-CN" altLang="en-US" sz="2400" b="1" dirty="0">
                <a:solidFill>
                  <a:srgbClr val="FF3300"/>
                </a:solidFill>
                <a:latin typeface="Times New Roman" panose="02020603050405020304" pitchFamily="18" charset="0"/>
                <a:sym typeface="+mn-ea"/>
              </a:rPr>
              <a:t>。</a:t>
            </a:r>
            <a:r>
              <a:rPr lang="zh-CN" altLang="en-US" sz="2400" b="1" dirty="0">
                <a:solidFill>
                  <a:srgbClr val="0000FF"/>
                </a:solidFill>
                <a:latin typeface="Times New Roman" panose="02020603050405020304" pitchFamily="18" charset="0"/>
                <a:sym typeface="+mn-ea"/>
              </a:rPr>
              <a:t> </a:t>
            </a:r>
            <a:endParaRPr lang="zh-CN" altLang="en-US" sz="2400" dirty="0"/>
          </a:p>
          <a:p>
            <a:pPr eaLnBrk="1" hangingPunct="1"/>
            <a:endParaRPr lang="en-US" altLang="zh-CN" sz="2800" dirty="0"/>
          </a:p>
        </p:txBody>
      </p:sp>
      <p:sp>
        <p:nvSpPr>
          <p:cNvPr id="23556" name="Text Box 6"/>
          <p:cNvSpPr txBox="1"/>
          <p:nvPr/>
        </p:nvSpPr>
        <p:spPr>
          <a:xfrm>
            <a:off x="233363" y="287338"/>
            <a:ext cx="5848350" cy="521970"/>
          </a:xfrm>
          <a:prstGeom prst="rect">
            <a:avLst/>
          </a:prstGeom>
          <a:noFill/>
          <a:ln w="9525">
            <a:noFill/>
          </a:ln>
        </p:spPr>
        <p:txBody>
          <a:bodyPr>
            <a:spAutoFit/>
          </a:bodyPr>
          <a:lstStyle/>
          <a:p>
            <a:pPr>
              <a:spcBef>
                <a:spcPct val="50000"/>
              </a:spcBef>
            </a:pPr>
            <a:r>
              <a:rPr kumimoji="1" lang="en-US" altLang="zh-CN" sz="2800" b="1" kern="0" dirty="0">
                <a:solidFill>
                  <a:schemeClr val="tx1"/>
                </a:solidFill>
                <a:ea typeface="+mj-ea"/>
                <a:cs typeface="+mj-cs"/>
                <a:sym typeface="+mn-ea"/>
              </a:rPr>
              <a:t>2．计算机的发展</a:t>
            </a:r>
            <a:endParaRPr kumimoji="1" lang="en-US" altLang="zh-CN" sz="2800" b="1" kern="0" dirty="0">
              <a:solidFill>
                <a:schemeClr val="tx1"/>
              </a:solidFill>
              <a:latin typeface="Times New Roman" panose="02020603050405020304" pitchFamily="18" charset="0"/>
              <a:ea typeface="+mj-ea"/>
              <a:cs typeface="+mj-cs"/>
              <a:sym typeface="+mn-ea"/>
            </a:endParaRPr>
          </a:p>
        </p:txBody>
      </p:sp>
      <p:grpSp>
        <p:nvGrpSpPr>
          <p:cNvPr id="245769" name="组合 245768"/>
          <p:cNvGrpSpPr/>
          <p:nvPr/>
        </p:nvGrpSpPr>
        <p:grpSpPr>
          <a:xfrm>
            <a:off x="909320" y="2319338"/>
            <a:ext cx="6858000" cy="2819400"/>
            <a:chOff x="720" y="1776"/>
            <a:chExt cx="4320" cy="1776"/>
          </a:xfrm>
        </p:grpSpPr>
        <p:sp>
          <p:nvSpPr>
            <p:cNvPr id="245801" name="矩形 245800"/>
            <p:cNvSpPr/>
            <p:nvPr/>
          </p:nvSpPr>
          <p:spPr>
            <a:xfrm>
              <a:off x="4272" y="3265"/>
              <a:ext cx="768" cy="287"/>
            </a:xfrm>
            <a:prstGeom prst="rect">
              <a:avLst/>
            </a:prstGeom>
            <a:noFill/>
            <a:ln w="9525">
              <a:noFill/>
            </a:ln>
          </p:spPr>
          <p:txBody>
            <a:bodyPr anchor="ctr"/>
            <a:lstStyle/>
            <a:p>
              <a:pPr algn="ctr"/>
              <a:r>
                <a:rPr lang="zh-CN" altLang="en-US" sz="2400" b="1" dirty="0">
                  <a:solidFill>
                    <a:srgbClr val="008000"/>
                  </a:solidFill>
                  <a:latin typeface="宋体" panose="02010600030101010101" pitchFamily="2" charset="-122"/>
                </a:rPr>
                <a:t>美 国 </a:t>
              </a:r>
              <a:endParaRPr lang="zh-CN" altLang="en-US" b="1" dirty="0">
                <a:solidFill>
                  <a:srgbClr val="008000"/>
                </a:solidFill>
                <a:latin typeface="Arial" panose="020B0604020202020204" pitchFamily="34" charset="0"/>
              </a:endParaRPr>
            </a:p>
          </p:txBody>
        </p:sp>
        <p:sp>
          <p:nvSpPr>
            <p:cNvPr id="245800" name="矩形 245799"/>
            <p:cNvSpPr/>
            <p:nvPr/>
          </p:nvSpPr>
          <p:spPr>
            <a:xfrm>
              <a:off x="3360" y="3265"/>
              <a:ext cx="912" cy="287"/>
            </a:xfrm>
            <a:prstGeom prst="rect">
              <a:avLst/>
            </a:prstGeom>
            <a:noFill/>
            <a:ln w="9525">
              <a:noFill/>
            </a:ln>
          </p:spPr>
          <p:txBody>
            <a:bodyPr anchor="ctr"/>
            <a:lstStyle/>
            <a:p>
              <a:pPr algn="ctr"/>
              <a:r>
                <a:rPr lang="en-US" altLang="zh-CN" sz="2400" b="1" dirty="0">
                  <a:solidFill>
                    <a:srgbClr val="008000"/>
                  </a:solidFill>
                  <a:latin typeface="宋体" panose="02010600030101010101" pitchFamily="2" charset="-122"/>
                </a:rPr>
                <a:t>1971</a:t>
              </a:r>
              <a:r>
                <a:rPr lang="zh-CN" altLang="en-US" sz="2400" b="1" dirty="0">
                  <a:solidFill>
                    <a:srgbClr val="008000"/>
                  </a:solidFill>
                  <a:latin typeface="宋体" panose="02010600030101010101" pitchFamily="2" charset="-122"/>
                </a:rPr>
                <a:t>年 </a:t>
              </a:r>
              <a:endParaRPr lang="zh-CN" altLang="en-US" b="1" dirty="0">
                <a:solidFill>
                  <a:srgbClr val="008000"/>
                </a:solidFill>
                <a:latin typeface="Arial" panose="020B0604020202020204" pitchFamily="34" charset="0"/>
              </a:endParaRPr>
            </a:p>
          </p:txBody>
        </p:sp>
        <p:sp>
          <p:nvSpPr>
            <p:cNvPr id="245799" name="矩形 245798"/>
            <p:cNvSpPr/>
            <p:nvPr/>
          </p:nvSpPr>
          <p:spPr>
            <a:xfrm>
              <a:off x="1488" y="3265"/>
              <a:ext cx="1872" cy="287"/>
            </a:xfrm>
            <a:prstGeom prst="rect">
              <a:avLst/>
            </a:prstGeom>
            <a:noFill/>
            <a:ln w="9525">
              <a:noFill/>
            </a:ln>
          </p:spPr>
          <p:txBody>
            <a:bodyPr anchor="ctr"/>
            <a:lstStyle/>
            <a:p>
              <a:pPr algn="ctr"/>
              <a:r>
                <a:rPr lang="zh-CN" altLang="en-US" sz="2400" b="1" dirty="0">
                  <a:solidFill>
                    <a:srgbClr val="008000"/>
                  </a:solidFill>
                  <a:latin typeface="宋体" panose="02010600030101010101" pitchFamily="2" charset="-122"/>
                </a:rPr>
                <a:t>中、大规模集成电路 </a:t>
              </a:r>
              <a:endParaRPr lang="zh-CN" altLang="en-US" b="1" dirty="0">
                <a:solidFill>
                  <a:srgbClr val="008000"/>
                </a:solidFill>
                <a:latin typeface="Arial" panose="020B0604020202020204" pitchFamily="34" charset="0"/>
              </a:endParaRPr>
            </a:p>
          </p:txBody>
        </p:sp>
        <p:sp>
          <p:nvSpPr>
            <p:cNvPr id="245798" name="矩形 245797"/>
            <p:cNvSpPr/>
            <p:nvPr/>
          </p:nvSpPr>
          <p:spPr>
            <a:xfrm>
              <a:off x="720" y="3265"/>
              <a:ext cx="768" cy="287"/>
            </a:xfrm>
            <a:prstGeom prst="rect">
              <a:avLst/>
            </a:prstGeom>
            <a:noFill/>
            <a:ln w="9525">
              <a:noFill/>
            </a:ln>
          </p:spPr>
          <p:txBody>
            <a:bodyPr anchor="ctr"/>
            <a:lstStyle/>
            <a:p>
              <a:pPr algn="ctr"/>
              <a:r>
                <a:rPr lang="zh-CN" altLang="en-US" sz="2400" b="1" dirty="0">
                  <a:solidFill>
                    <a:srgbClr val="008000"/>
                  </a:solidFill>
                  <a:latin typeface="宋体" panose="02010600030101010101" pitchFamily="2" charset="-122"/>
                </a:rPr>
                <a:t>第四代</a:t>
              </a:r>
              <a:r>
                <a:rPr lang="zh-CN" altLang="en-US" sz="2400" b="1" dirty="0">
                  <a:solidFill>
                    <a:srgbClr val="008000"/>
                  </a:solidFill>
                  <a:latin typeface="Times New Roman" panose="02020603050405020304" pitchFamily="18" charset="0"/>
                </a:rPr>
                <a:t> </a:t>
              </a:r>
              <a:endParaRPr lang="zh-CN" altLang="en-US" b="1" dirty="0">
                <a:solidFill>
                  <a:srgbClr val="008000"/>
                </a:solidFill>
                <a:latin typeface="Arial" panose="020B0604020202020204" pitchFamily="34" charset="0"/>
              </a:endParaRPr>
            </a:p>
          </p:txBody>
        </p:sp>
        <p:sp>
          <p:nvSpPr>
            <p:cNvPr id="245797" name="矩形 245796"/>
            <p:cNvSpPr/>
            <p:nvPr/>
          </p:nvSpPr>
          <p:spPr>
            <a:xfrm>
              <a:off x="4272" y="2978"/>
              <a:ext cx="768" cy="287"/>
            </a:xfrm>
            <a:prstGeom prst="rect">
              <a:avLst/>
            </a:prstGeom>
            <a:noFill/>
            <a:ln w="9525">
              <a:noFill/>
            </a:ln>
          </p:spPr>
          <p:txBody>
            <a:bodyPr anchor="ctr"/>
            <a:lstStyle/>
            <a:p>
              <a:pPr algn="ctr"/>
              <a:r>
                <a:rPr lang="zh-CN" altLang="en-US" sz="2400" b="1" dirty="0">
                  <a:solidFill>
                    <a:srgbClr val="008000"/>
                  </a:solidFill>
                  <a:latin typeface="宋体" panose="02010600030101010101" pitchFamily="2" charset="-122"/>
                </a:rPr>
                <a:t>美 国 </a:t>
              </a:r>
              <a:endParaRPr lang="zh-CN" altLang="en-US" b="1" dirty="0">
                <a:solidFill>
                  <a:srgbClr val="008000"/>
                </a:solidFill>
                <a:latin typeface="Arial" panose="020B0604020202020204" pitchFamily="34" charset="0"/>
              </a:endParaRPr>
            </a:p>
          </p:txBody>
        </p:sp>
        <p:sp>
          <p:nvSpPr>
            <p:cNvPr id="245796" name="矩形 245795"/>
            <p:cNvSpPr/>
            <p:nvPr/>
          </p:nvSpPr>
          <p:spPr>
            <a:xfrm>
              <a:off x="3360" y="2978"/>
              <a:ext cx="912" cy="287"/>
            </a:xfrm>
            <a:prstGeom prst="rect">
              <a:avLst/>
            </a:prstGeom>
            <a:noFill/>
            <a:ln w="9525">
              <a:noFill/>
            </a:ln>
          </p:spPr>
          <p:txBody>
            <a:bodyPr anchor="ctr"/>
            <a:lstStyle/>
            <a:p>
              <a:pPr algn="ctr"/>
              <a:r>
                <a:rPr lang="en-US" altLang="zh-CN" sz="2400" b="1" dirty="0">
                  <a:solidFill>
                    <a:srgbClr val="008000"/>
                  </a:solidFill>
                  <a:latin typeface="宋体" panose="02010600030101010101" pitchFamily="2" charset="-122"/>
                </a:rPr>
                <a:t>1964</a:t>
              </a:r>
              <a:r>
                <a:rPr lang="zh-CN" altLang="en-US" sz="2400" b="1" dirty="0">
                  <a:solidFill>
                    <a:srgbClr val="008000"/>
                  </a:solidFill>
                  <a:latin typeface="宋体" panose="02010600030101010101" pitchFamily="2" charset="-122"/>
                </a:rPr>
                <a:t>年 </a:t>
              </a:r>
              <a:endParaRPr lang="zh-CN" altLang="en-US" b="1" dirty="0">
                <a:solidFill>
                  <a:srgbClr val="008000"/>
                </a:solidFill>
                <a:latin typeface="Arial" panose="020B0604020202020204" pitchFamily="34" charset="0"/>
              </a:endParaRPr>
            </a:p>
          </p:txBody>
        </p:sp>
        <p:sp>
          <p:nvSpPr>
            <p:cNvPr id="245795" name="矩形 245794"/>
            <p:cNvSpPr/>
            <p:nvPr/>
          </p:nvSpPr>
          <p:spPr>
            <a:xfrm>
              <a:off x="1488" y="2978"/>
              <a:ext cx="1872" cy="287"/>
            </a:xfrm>
            <a:prstGeom prst="rect">
              <a:avLst/>
            </a:prstGeom>
            <a:noFill/>
            <a:ln w="9525">
              <a:noFill/>
            </a:ln>
          </p:spPr>
          <p:txBody>
            <a:bodyPr anchor="ctr"/>
            <a:lstStyle/>
            <a:p>
              <a:pPr algn="ctr"/>
              <a:r>
                <a:rPr lang="zh-CN" altLang="en-US" sz="2400" b="1" dirty="0">
                  <a:solidFill>
                    <a:srgbClr val="008000"/>
                  </a:solidFill>
                  <a:latin typeface="宋体" panose="02010600030101010101" pitchFamily="2" charset="-122"/>
                </a:rPr>
                <a:t>小规模集成电路 </a:t>
              </a:r>
              <a:endParaRPr lang="zh-CN" altLang="en-US" b="1" dirty="0">
                <a:solidFill>
                  <a:srgbClr val="008000"/>
                </a:solidFill>
                <a:latin typeface="Arial" panose="020B0604020202020204" pitchFamily="34" charset="0"/>
              </a:endParaRPr>
            </a:p>
          </p:txBody>
        </p:sp>
        <p:sp>
          <p:nvSpPr>
            <p:cNvPr id="245794" name="矩形 245793"/>
            <p:cNvSpPr/>
            <p:nvPr/>
          </p:nvSpPr>
          <p:spPr>
            <a:xfrm>
              <a:off x="720" y="2978"/>
              <a:ext cx="768" cy="287"/>
            </a:xfrm>
            <a:prstGeom prst="rect">
              <a:avLst/>
            </a:prstGeom>
            <a:noFill/>
            <a:ln w="9525">
              <a:noFill/>
            </a:ln>
          </p:spPr>
          <p:txBody>
            <a:bodyPr anchor="ctr"/>
            <a:lstStyle/>
            <a:p>
              <a:pPr algn="ctr"/>
              <a:r>
                <a:rPr lang="zh-CN" altLang="en-US" sz="2400" b="1" dirty="0">
                  <a:solidFill>
                    <a:srgbClr val="008000"/>
                  </a:solidFill>
                  <a:latin typeface="宋体" panose="02010600030101010101" pitchFamily="2" charset="-122"/>
                </a:rPr>
                <a:t>第三代 </a:t>
              </a:r>
              <a:endParaRPr lang="zh-CN" altLang="en-US" b="1" dirty="0">
                <a:solidFill>
                  <a:srgbClr val="008000"/>
                </a:solidFill>
                <a:latin typeface="Arial" panose="020B0604020202020204" pitchFamily="34" charset="0"/>
              </a:endParaRPr>
            </a:p>
          </p:txBody>
        </p:sp>
        <p:sp>
          <p:nvSpPr>
            <p:cNvPr id="245793" name="矩形 245792"/>
            <p:cNvSpPr/>
            <p:nvPr/>
          </p:nvSpPr>
          <p:spPr>
            <a:xfrm>
              <a:off x="4272" y="2691"/>
              <a:ext cx="768" cy="287"/>
            </a:xfrm>
            <a:prstGeom prst="rect">
              <a:avLst/>
            </a:prstGeom>
            <a:noFill/>
            <a:ln w="9525">
              <a:noFill/>
            </a:ln>
          </p:spPr>
          <p:txBody>
            <a:bodyPr anchor="ctr"/>
            <a:lstStyle/>
            <a:p>
              <a:pPr algn="ctr"/>
              <a:r>
                <a:rPr lang="zh-CN" altLang="en-US" sz="2400" b="1" dirty="0">
                  <a:solidFill>
                    <a:srgbClr val="008000"/>
                  </a:solidFill>
                  <a:latin typeface="宋体" panose="02010600030101010101" pitchFamily="2" charset="-122"/>
                </a:rPr>
                <a:t>美 国 </a:t>
              </a:r>
              <a:endParaRPr lang="zh-CN" altLang="en-US" b="1" dirty="0">
                <a:solidFill>
                  <a:srgbClr val="008000"/>
                </a:solidFill>
                <a:latin typeface="Arial" panose="020B0604020202020204" pitchFamily="34" charset="0"/>
              </a:endParaRPr>
            </a:p>
          </p:txBody>
        </p:sp>
        <p:sp>
          <p:nvSpPr>
            <p:cNvPr id="245792" name="矩形 245791"/>
            <p:cNvSpPr/>
            <p:nvPr/>
          </p:nvSpPr>
          <p:spPr>
            <a:xfrm>
              <a:off x="3360" y="2691"/>
              <a:ext cx="912" cy="287"/>
            </a:xfrm>
            <a:prstGeom prst="rect">
              <a:avLst/>
            </a:prstGeom>
            <a:noFill/>
            <a:ln w="9525">
              <a:noFill/>
            </a:ln>
          </p:spPr>
          <p:txBody>
            <a:bodyPr anchor="ctr"/>
            <a:lstStyle/>
            <a:p>
              <a:pPr algn="ctr"/>
              <a:r>
                <a:rPr lang="en-US" altLang="zh-CN" sz="2400" b="1" dirty="0">
                  <a:solidFill>
                    <a:srgbClr val="008000"/>
                  </a:solidFill>
                  <a:latin typeface="宋体" panose="02010600030101010101" pitchFamily="2" charset="-122"/>
                </a:rPr>
                <a:t>1958</a:t>
              </a:r>
              <a:r>
                <a:rPr lang="zh-CN" altLang="en-US" sz="2400" b="1" dirty="0">
                  <a:solidFill>
                    <a:srgbClr val="008000"/>
                  </a:solidFill>
                  <a:latin typeface="宋体" panose="02010600030101010101" pitchFamily="2" charset="-122"/>
                </a:rPr>
                <a:t>年 </a:t>
              </a:r>
              <a:endParaRPr lang="zh-CN" altLang="en-US" b="1" dirty="0">
                <a:solidFill>
                  <a:srgbClr val="008000"/>
                </a:solidFill>
                <a:latin typeface="Arial" panose="020B0604020202020204" pitchFamily="34" charset="0"/>
              </a:endParaRPr>
            </a:p>
          </p:txBody>
        </p:sp>
        <p:sp>
          <p:nvSpPr>
            <p:cNvPr id="245791" name="矩形 245790"/>
            <p:cNvSpPr/>
            <p:nvPr/>
          </p:nvSpPr>
          <p:spPr>
            <a:xfrm>
              <a:off x="1488" y="2691"/>
              <a:ext cx="1872" cy="287"/>
            </a:xfrm>
            <a:prstGeom prst="rect">
              <a:avLst/>
            </a:prstGeom>
            <a:noFill/>
            <a:ln w="9525">
              <a:noFill/>
            </a:ln>
          </p:spPr>
          <p:txBody>
            <a:bodyPr anchor="ctr"/>
            <a:lstStyle/>
            <a:p>
              <a:pPr algn="ctr"/>
              <a:r>
                <a:rPr lang="zh-CN" altLang="en-US" sz="2400" b="1" dirty="0">
                  <a:solidFill>
                    <a:srgbClr val="008000"/>
                  </a:solidFill>
                  <a:latin typeface="宋体" panose="02010600030101010101" pitchFamily="2" charset="-122"/>
                </a:rPr>
                <a:t>晶体管</a:t>
              </a:r>
              <a:r>
                <a:rPr lang="zh-CN" altLang="en-US" sz="2400" b="1" dirty="0">
                  <a:solidFill>
                    <a:srgbClr val="008000"/>
                  </a:solidFill>
                  <a:latin typeface="Times New Roman" panose="02020603050405020304" pitchFamily="18" charset="0"/>
                </a:rPr>
                <a:t> </a:t>
              </a:r>
              <a:endParaRPr lang="zh-CN" altLang="en-US" b="1" dirty="0">
                <a:solidFill>
                  <a:srgbClr val="008000"/>
                </a:solidFill>
                <a:latin typeface="Arial" panose="020B0604020202020204" pitchFamily="34" charset="0"/>
              </a:endParaRPr>
            </a:p>
          </p:txBody>
        </p:sp>
        <p:sp>
          <p:nvSpPr>
            <p:cNvPr id="245790" name="矩形 245789"/>
            <p:cNvSpPr/>
            <p:nvPr/>
          </p:nvSpPr>
          <p:spPr>
            <a:xfrm>
              <a:off x="720" y="2691"/>
              <a:ext cx="768" cy="287"/>
            </a:xfrm>
            <a:prstGeom prst="rect">
              <a:avLst/>
            </a:prstGeom>
            <a:noFill/>
            <a:ln w="9525">
              <a:noFill/>
            </a:ln>
          </p:spPr>
          <p:txBody>
            <a:bodyPr anchor="ctr"/>
            <a:lstStyle/>
            <a:p>
              <a:pPr algn="ctr"/>
              <a:r>
                <a:rPr lang="zh-CN" altLang="en-US" sz="2400" b="1" dirty="0">
                  <a:solidFill>
                    <a:srgbClr val="008000"/>
                  </a:solidFill>
                  <a:latin typeface="宋体" panose="02010600030101010101" pitchFamily="2" charset="-122"/>
                </a:rPr>
                <a:t>第二代 </a:t>
              </a:r>
              <a:endParaRPr lang="zh-CN" altLang="en-US" b="1" dirty="0">
                <a:solidFill>
                  <a:srgbClr val="008000"/>
                </a:solidFill>
                <a:latin typeface="Arial" panose="020B0604020202020204" pitchFamily="34" charset="0"/>
              </a:endParaRPr>
            </a:p>
          </p:txBody>
        </p:sp>
        <p:sp>
          <p:nvSpPr>
            <p:cNvPr id="245789" name="矩形 245788"/>
            <p:cNvSpPr/>
            <p:nvPr/>
          </p:nvSpPr>
          <p:spPr>
            <a:xfrm>
              <a:off x="4272" y="2404"/>
              <a:ext cx="768" cy="287"/>
            </a:xfrm>
            <a:prstGeom prst="rect">
              <a:avLst/>
            </a:prstGeom>
            <a:noFill/>
            <a:ln w="9525">
              <a:noFill/>
            </a:ln>
          </p:spPr>
          <p:txBody>
            <a:bodyPr anchor="ctr"/>
            <a:lstStyle/>
            <a:p>
              <a:pPr algn="ctr"/>
              <a:r>
                <a:rPr lang="zh-CN" altLang="en-US" sz="2400" b="1" dirty="0">
                  <a:solidFill>
                    <a:srgbClr val="008000"/>
                  </a:solidFill>
                  <a:latin typeface="宋体" panose="02010600030101010101" pitchFamily="2" charset="-122"/>
                </a:rPr>
                <a:t>美 国 </a:t>
              </a:r>
              <a:endParaRPr lang="zh-CN" altLang="en-US" b="1" dirty="0">
                <a:solidFill>
                  <a:srgbClr val="008000"/>
                </a:solidFill>
                <a:latin typeface="Arial" panose="020B0604020202020204" pitchFamily="34" charset="0"/>
              </a:endParaRPr>
            </a:p>
          </p:txBody>
        </p:sp>
        <p:sp>
          <p:nvSpPr>
            <p:cNvPr id="245788" name="矩形 245787"/>
            <p:cNvSpPr/>
            <p:nvPr/>
          </p:nvSpPr>
          <p:spPr>
            <a:xfrm>
              <a:off x="3360" y="2404"/>
              <a:ext cx="912" cy="287"/>
            </a:xfrm>
            <a:prstGeom prst="rect">
              <a:avLst/>
            </a:prstGeom>
            <a:noFill/>
            <a:ln w="9525">
              <a:noFill/>
            </a:ln>
          </p:spPr>
          <p:txBody>
            <a:bodyPr anchor="ctr"/>
            <a:lstStyle/>
            <a:p>
              <a:pPr algn="ctr"/>
              <a:r>
                <a:rPr lang="en-US" altLang="zh-CN" sz="2400" b="1" dirty="0">
                  <a:solidFill>
                    <a:srgbClr val="008000"/>
                  </a:solidFill>
                  <a:latin typeface="宋体" panose="02010600030101010101" pitchFamily="2" charset="-122"/>
                </a:rPr>
                <a:t>1946</a:t>
              </a:r>
              <a:r>
                <a:rPr lang="zh-CN" altLang="en-US" sz="2400" b="1" dirty="0">
                  <a:solidFill>
                    <a:srgbClr val="008000"/>
                  </a:solidFill>
                  <a:latin typeface="宋体" panose="02010600030101010101" pitchFamily="2" charset="-122"/>
                </a:rPr>
                <a:t>年 </a:t>
              </a:r>
              <a:endParaRPr lang="zh-CN" altLang="en-US" b="1" dirty="0">
                <a:solidFill>
                  <a:srgbClr val="008000"/>
                </a:solidFill>
                <a:latin typeface="Arial" panose="020B0604020202020204" pitchFamily="34" charset="0"/>
              </a:endParaRPr>
            </a:p>
          </p:txBody>
        </p:sp>
        <p:sp>
          <p:nvSpPr>
            <p:cNvPr id="245787" name="矩形 245786"/>
            <p:cNvSpPr/>
            <p:nvPr/>
          </p:nvSpPr>
          <p:spPr>
            <a:xfrm>
              <a:off x="1488" y="2404"/>
              <a:ext cx="1872" cy="287"/>
            </a:xfrm>
            <a:prstGeom prst="rect">
              <a:avLst/>
            </a:prstGeom>
            <a:noFill/>
            <a:ln w="9525">
              <a:noFill/>
            </a:ln>
          </p:spPr>
          <p:txBody>
            <a:bodyPr anchor="ctr"/>
            <a:lstStyle/>
            <a:p>
              <a:pPr algn="ctr"/>
              <a:r>
                <a:rPr lang="zh-CN" altLang="en-US" sz="2400" b="1" dirty="0">
                  <a:solidFill>
                    <a:srgbClr val="008000"/>
                  </a:solidFill>
                  <a:latin typeface="宋体" panose="02010600030101010101" pitchFamily="2" charset="-122"/>
                </a:rPr>
                <a:t>电子管 </a:t>
              </a:r>
              <a:endParaRPr lang="zh-CN" altLang="en-US" b="1" dirty="0">
                <a:solidFill>
                  <a:srgbClr val="008000"/>
                </a:solidFill>
                <a:latin typeface="Arial" panose="020B0604020202020204" pitchFamily="34" charset="0"/>
              </a:endParaRPr>
            </a:p>
          </p:txBody>
        </p:sp>
        <p:sp>
          <p:nvSpPr>
            <p:cNvPr id="245786" name="矩形 245785"/>
            <p:cNvSpPr/>
            <p:nvPr/>
          </p:nvSpPr>
          <p:spPr>
            <a:xfrm>
              <a:off x="720" y="2404"/>
              <a:ext cx="768" cy="287"/>
            </a:xfrm>
            <a:prstGeom prst="rect">
              <a:avLst/>
            </a:prstGeom>
            <a:noFill/>
            <a:ln w="9525">
              <a:noFill/>
            </a:ln>
          </p:spPr>
          <p:txBody>
            <a:bodyPr anchor="ctr"/>
            <a:lstStyle/>
            <a:p>
              <a:pPr algn="ctr"/>
              <a:r>
                <a:rPr lang="zh-CN" altLang="en-US" sz="2400" b="1" dirty="0">
                  <a:solidFill>
                    <a:srgbClr val="008000"/>
                  </a:solidFill>
                  <a:latin typeface="宋体" panose="02010600030101010101" pitchFamily="2" charset="-122"/>
                </a:rPr>
                <a:t>第一代 </a:t>
              </a:r>
              <a:endParaRPr lang="zh-CN" altLang="en-US" b="1" dirty="0">
                <a:solidFill>
                  <a:srgbClr val="008000"/>
                </a:solidFill>
                <a:latin typeface="Arial" panose="020B0604020202020204" pitchFamily="34" charset="0"/>
              </a:endParaRPr>
            </a:p>
          </p:txBody>
        </p:sp>
        <p:sp>
          <p:nvSpPr>
            <p:cNvPr id="245785" name="矩形 245784"/>
            <p:cNvSpPr/>
            <p:nvPr/>
          </p:nvSpPr>
          <p:spPr>
            <a:xfrm>
              <a:off x="4272" y="2117"/>
              <a:ext cx="768" cy="287"/>
            </a:xfrm>
            <a:prstGeom prst="rect">
              <a:avLst/>
            </a:prstGeom>
            <a:noFill/>
            <a:ln w="9525">
              <a:noFill/>
            </a:ln>
          </p:spPr>
          <p:txBody>
            <a:bodyPr anchor="ctr"/>
            <a:lstStyle/>
            <a:p>
              <a:pPr algn="ctr"/>
              <a:r>
                <a:rPr lang="zh-CN" altLang="en-US" sz="2400" b="1" dirty="0">
                  <a:solidFill>
                    <a:srgbClr val="008000"/>
                  </a:solidFill>
                  <a:latin typeface="宋体" panose="02010600030101010101" pitchFamily="2" charset="-122"/>
                </a:rPr>
                <a:t>国 家 </a:t>
              </a:r>
              <a:endParaRPr lang="zh-CN" altLang="en-US" b="1" dirty="0">
                <a:solidFill>
                  <a:srgbClr val="008000"/>
                </a:solidFill>
                <a:latin typeface="Arial" panose="020B0604020202020204" pitchFamily="34" charset="0"/>
              </a:endParaRPr>
            </a:p>
          </p:txBody>
        </p:sp>
        <p:sp>
          <p:nvSpPr>
            <p:cNvPr id="245784" name="矩形 245783"/>
            <p:cNvSpPr/>
            <p:nvPr/>
          </p:nvSpPr>
          <p:spPr>
            <a:xfrm>
              <a:off x="3360" y="2117"/>
              <a:ext cx="912" cy="287"/>
            </a:xfrm>
            <a:prstGeom prst="rect">
              <a:avLst/>
            </a:prstGeom>
            <a:noFill/>
            <a:ln w="9525">
              <a:noFill/>
            </a:ln>
          </p:spPr>
          <p:txBody>
            <a:bodyPr anchor="ctr"/>
            <a:lstStyle/>
            <a:p>
              <a:pPr algn="ctr"/>
              <a:r>
                <a:rPr lang="zh-CN" altLang="en-US" sz="2400" b="1" dirty="0">
                  <a:solidFill>
                    <a:srgbClr val="008000"/>
                  </a:solidFill>
                  <a:latin typeface="宋体" panose="02010600030101010101" pitchFamily="2" charset="-122"/>
                </a:rPr>
                <a:t>生产时间</a:t>
              </a:r>
              <a:r>
                <a:rPr lang="zh-CN" altLang="en-US" sz="2400" b="1" dirty="0">
                  <a:solidFill>
                    <a:srgbClr val="008000"/>
                  </a:solidFill>
                  <a:latin typeface="Times New Roman" panose="02020603050405020304" pitchFamily="18" charset="0"/>
                </a:rPr>
                <a:t> </a:t>
              </a:r>
              <a:endParaRPr lang="zh-CN" altLang="en-US" b="1" dirty="0">
                <a:solidFill>
                  <a:srgbClr val="008000"/>
                </a:solidFill>
                <a:latin typeface="Arial" panose="020B0604020202020204" pitchFamily="34" charset="0"/>
              </a:endParaRPr>
            </a:p>
          </p:txBody>
        </p:sp>
        <p:sp>
          <p:nvSpPr>
            <p:cNvPr id="245783" name="矩形 245782"/>
            <p:cNvSpPr/>
            <p:nvPr/>
          </p:nvSpPr>
          <p:spPr>
            <a:xfrm>
              <a:off x="1488" y="2117"/>
              <a:ext cx="1872" cy="287"/>
            </a:xfrm>
            <a:prstGeom prst="rect">
              <a:avLst/>
            </a:prstGeom>
            <a:noFill/>
            <a:ln w="9525">
              <a:noFill/>
            </a:ln>
          </p:spPr>
          <p:txBody>
            <a:bodyPr anchor="ctr"/>
            <a:lstStyle/>
            <a:p>
              <a:pPr algn="ctr"/>
              <a:r>
                <a:rPr lang="zh-CN" altLang="en-US" sz="2400" b="1" dirty="0">
                  <a:solidFill>
                    <a:srgbClr val="008000"/>
                  </a:solidFill>
                  <a:latin typeface="宋体" panose="02010600030101010101" pitchFamily="2" charset="-122"/>
                </a:rPr>
                <a:t>主要元器件 </a:t>
              </a:r>
              <a:endParaRPr lang="zh-CN" altLang="en-US" b="1" dirty="0">
                <a:solidFill>
                  <a:srgbClr val="008000"/>
                </a:solidFill>
                <a:latin typeface="Arial" panose="020B0604020202020204" pitchFamily="34" charset="0"/>
              </a:endParaRPr>
            </a:p>
          </p:txBody>
        </p:sp>
        <p:sp>
          <p:nvSpPr>
            <p:cNvPr id="245782" name="矩形 245781"/>
            <p:cNvSpPr/>
            <p:nvPr/>
          </p:nvSpPr>
          <p:spPr>
            <a:xfrm>
              <a:off x="720" y="2117"/>
              <a:ext cx="768" cy="287"/>
            </a:xfrm>
            <a:prstGeom prst="rect">
              <a:avLst/>
            </a:prstGeom>
            <a:noFill/>
            <a:ln w="9525">
              <a:noFill/>
            </a:ln>
          </p:spPr>
          <p:txBody>
            <a:bodyPr anchor="ctr"/>
            <a:lstStyle/>
            <a:p>
              <a:pPr algn="ctr"/>
              <a:r>
                <a:rPr lang="zh-CN" altLang="en-US" sz="2400" b="1" dirty="0">
                  <a:solidFill>
                    <a:srgbClr val="008000"/>
                  </a:solidFill>
                  <a:latin typeface="宋体" panose="02010600030101010101" pitchFamily="2" charset="-122"/>
                </a:rPr>
                <a:t>划 代 </a:t>
              </a:r>
              <a:endParaRPr lang="zh-CN" altLang="en-US" b="1" dirty="0">
                <a:solidFill>
                  <a:srgbClr val="008000"/>
                </a:solidFill>
                <a:latin typeface="Arial" panose="020B0604020202020204" pitchFamily="34" charset="0"/>
              </a:endParaRPr>
            </a:p>
          </p:txBody>
        </p:sp>
        <p:sp>
          <p:nvSpPr>
            <p:cNvPr id="245781" name="直接连接符 245780"/>
            <p:cNvSpPr/>
            <p:nvPr/>
          </p:nvSpPr>
          <p:spPr>
            <a:xfrm>
              <a:off x="720" y="2117"/>
              <a:ext cx="4320" cy="0"/>
            </a:xfrm>
            <a:prstGeom prst="line">
              <a:avLst/>
            </a:prstGeom>
            <a:ln w="28575" cap="sq" cmpd="sng">
              <a:solidFill>
                <a:srgbClr val="000000"/>
              </a:solidFill>
              <a:prstDash val="solid"/>
              <a:headEnd type="none" w="med" len="med"/>
              <a:tailEnd type="none" w="med" len="med"/>
            </a:ln>
          </p:spPr>
        </p:sp>
        <p:sp>
          <p:nvSpPr>
            <p:cNvPr id="245780" name="直接连接符 245779"/>
            <p:cNvSpPr/>
            <p:nvPr/>
          </p:nvSpPr>
          <p:spPr>
            <a:xfrm>
              <a:off x="720" y="2404"/>
              <a:ext cx="4320" cy="0"/>
            </a:xfrm>
            <a:prstGeom prst="line">
              <a:avLst/>
            </a:prstGeom>
            <a:ln w="12700" cap="flat" cmpd="sng">
              <a:solidFill>
                <a:srgbClr val="000000"/>
              </a:solidFill>
              <a:prstDash val="solid"/>
              <a:headEnd type="none" w="med" len="med"/>
              <a:tailEnd type="none" w="med" len="med"/>
            </a:ln>
          </p:spPr>
        </p:sp>
        <p:sp>
          <p:nvSpPr>
            <p:cNvPr id="245779" name="直接连接符 245778"/>
            <p:cNvSpPr/>
            <p:nvPr/>
          </p:nvSpPr>
          <p:spPr>
            <a:xfrm>
              <a:off x="720" y="2691"/>
              <a:ext cx="4320" cy="0"/>
            </a:xfrm>
            <a:prstGeom prst="line">
              <a:avLst/>
            </a:prstGeom>
            <a:ln w="12700" cap="flat" cmpd="sng">
              <a:solidFill>
                <a:srgbClr val="000000"/>
              </a:solidFill>
              <a:prstDash val="solid"/>
              <a:headEnd type="none" w="med" len="med"/>
              <a:tailEnd type="none" w="med" len="med"/>
            </a:ln>
          </p:spPr>
        </p:sp>
        <p:sp>
          <p:nvSpPr>
            <p:cNvPr id="245778" name="直接连接符 245777"/>
            <p:cNvSpPr/>
            <p:nvPr/>
          </p:nvSpPr>
          <p:spPr>
            <a:xfrm>
              <a:off x="720" y="2978"/>
              <a:ext cx="4320" cy="0"/>
            </a:xfrm>
            <a:prstGeom prst="line">
              <a:avLst/>
            </a:prstGeom>
            <a:ln w="12700" cap="flat" cmpd="sng">
              <a:solidFill>
                <a:srgbClr val="000000"/>
              </a:solidFill>
              <a:prstDash val="solid"/>
              <a:headEnd type="none" w="med" len="med"/>
              <a:tailEnd type="none" w="med" len="med"/>
            </a:ln>
          </p:spPr>
        </p:sp>
        <p:sp>
          <p:nvSpPr>
            <p:cNvPr id="245777" name="直接连接符 245776"/>
            <p:cNvSpPr/>
            <p:nvPr/>
          </p:nvSpPr>
          <p:spPr>
            <a:xfrm>
              <a:off x="720" y="3265"/>
              <a:ext cx="4320" cy="0"/>
            </a:xfrm>
            <a:prstGeom prst="line">
              <a:avLst/>
            </a:prstGeom>
            <a:ln w="12700" cap="flat" cmpd="sng">
              <a:solidFill>
                <a:srgbClr val="000000"/>
              </a:solidFill>
              <a:prstDash val="solid"/>
              <a:headEnd type="none" w="med" len="med"/>
              <a:tailEnd type="none" w="med" len="med"/>
            </a:ln>
          </p:spPr>
        </p:sp>
        <p:sp>
          <p:nvSpPr>
            <p:cNvPr id="245776" name="直接连接符 245775"/>
            <p:cNvSpPr/>
            <p:nvPr/>
          </p:nvSpPr>
          <p:spPr>
            <a:xfrm>
              <a:off x="720" y="3552"/>
              <a:ext cx="4320" cy="0"/>
            </a:xfrm>
            <a:prstGeom prst="line">
              <a:avLst/>
            </a:prstGeom>
            <a:ln w="28575" cap="sq" cmpd="sng">
              <a:solidFill>
                <a:srgbClr val="000000"/>
              </a:solidFill>
              <a:prstDash val="solid"/>
              <a:headEnd type="none" w="med" len="med"/>
              <a:tailEnd type="none" w="med" len="med"/>
            </a:ln>
          </p:spPr>
        </p:sp>
        <p:sp>
          <p:nvSpPr>
            <p:cNvPr id="245775" name="直接连接符 245774"/>
            <p:cNvSpPr/>
            <p:nvPr/>
          </p:nvSpPr>
          <p:spPr>
            <a:xfrm>
              <a:off x="720" y="2117"/>
              <a:ext cx="0" cy="1435"/>
            </a:xfrm>
            <a:prstGeom prst="line">
              <a:avLst/>
            </a:prstGeom>
            <a:ln w="28575" cap="sq" cmpd="sng">
              <a:solidFill>
                <a:srgbClr val="000000"/>
              </a:solidFill>
              <a:prstDash val="solid"/>
              <a:headEnd type="none" w="med" len="med"/>
              <a:tailEnd type="none" w="med" len="med"/>
            </a:ln>
          </p:spPr>
        </p:sp>
        <p:sp>
          <p:nvSpPr>
            <p:cNvPr id="245774" name="直接连接符 245773"/>
            <p:cNvSpPr/>
            <p:nvPr/>
          </p:nvSpPr>
          <p:spPr>
            <a:xfrm>
              <a:off x="1488" y="2117"/>
              <a:ext cx="0" cy="1435"/>
            </a:xfrm>
            <a:prstGeom prst="line">
              <a:avLst/>
            </a:prstGeom>
            <a:ln w="12700" cap="flat" cmpd="sng">
              <a:solidFill>
                <a:srgbClr val="000000"/>
              </a:solidFill>
              <a:prstDash val="solid"/>
              <a:headEnd type="none" w="med" len="med"/>
              <a:tailEnd type="none" w="med" len="med"/>
            </a:ln>
          </p:spPr>
        </p:sp>
        <p:sp>
          <p:nvSpPr>
            <p:cNvPr id="245773" name="直接连接符 245772"/>
            <p:cNvSpPr/>
            <p:nvPr/>
          </p:nvSpPr>
          <p:spPr>
            <a:xfrm>
              <a:off x="3360" y="2117"/>
              <a:ext cx="0" cy="1435"/>
            </a:xfrm>
            <a:prstGeom prst="line">
              <a:avLst/>
            </a:prstGeom>
            <a:ln w="12700" cap="flat" cmpd="sng">
              <a:solidFill>
                <a:srgbClr val="000000"/>
              </a:solidFill>
              <a:prstDash val="solid"/>
              <a:headEnd type="none" w="med" len="med"/>
              <a:tailEnd type="none" w="med" len="med"/>
            </a:ln>
          </p:spPr>
        </p:sp>
        <p:sp>
          <p:nvSpPr>
            <p:cNvPr id="245772" name="直接连接符 245771"/>
            <p:cNvSpPr/>
            <p:nvPr/>
          </p:nvSpPr>
          <p:spPr>
            <a:xfrm>
              <a:off x="4272" y="2117"/>
              <a:ext cx="0" cy="1435"/>
            </a:xfrm>
            <a:prstGeom prst="line">
              <a:avLst/>
            </a:prstGeom>
            <a:ln w="12700" cap="flat" cmpd="sng">
              <a:solidFill>
                <a:srgbClr val="000000"/>
              </a:solidFill>
              <a:prstDash val="solid"/>
              <a:headEnd type="none" w="med" len="med"/>
              <a:tailEnd type="none" w="med" len="med"/>
            </a:ln>
          </p:spPr>
        </p:sp>
        <p:sp>
          <p:nvSpPr>
            <p:cNvPr id="245771" name="直接连接符 245770"/>
            <p:cNvSpPr/>
            <p:nvPr/>
          </p:nvSpPr>
          <p:spPr>
            <a:xfrm>
              <a:off x="5040" y="2117"/>
              <a:ext cx="0" cy="1435"/>
            </a:xfrm>
            <a:prstGeom prst="line">
              <a:avLst/>
            </a:prstGeom>
            <a:ln w="28575" cap="sq" cmpd="sng">
              <a:solidFill>
                <a:srgbClr val="000000"/>
              </a:solidFill>
              <a:prstDash val="solid"/>
              <a:headEnd type="none" w="med" len="med"/>
              <a:tailEnd type="none" w="med" len="med"/>
            </a:ln>
          </p:spPr>
        </p:sp>
        <p:sp>
          <p:nvSpPr>
            <p:cNvPr id="245770" name="文本框 245769"/>
            <p:cNvSpPr txBox="1"/>
            <p:nvPr/>
          </p:nvSpPr>
          <p:spPr>
            <a:xfrm>
              <a:off x="1488" y="1776"/>
              <a:ext cx="3360" cy="288"/>
            </a:xfrm>
            <a:prstGeom prst="rect">
              <a:avLst/>
            </a:prstGeom>
            <a:noFill/>
            <a:ln w="9525">
              <a:noFill/>
            </a:ln>
          </p:spPr>
          <p:txBody>
            <a:bodyPr>
              <a:spAutoFit/>
            </a:bodyPr>
            <a:lstStyle/>
            <a:p>
              <a:r>
                <a:rPr lang="en-US" altLang="zh-CN" sz="2400" b="1" dirty="0">
                  <a:solidFill>
                    <a:srgbClr val="008000"/>
                  </a:solidFill>
                  <a:latin typeface="宋体" panose="02010600030101010101" pitchFamily="2" charset="-122"/>
                </a:rPr>
                <a:t>     </a:t>
              </a:r>
              <a:r>
                <a:rPr lang="zh-CN" altLang="en-US" sz="2400" b="1" dirty="0">
                  <a:solidFill>
                    <a:srgbClr val="FF3300"/>
                  </a:solidFill>
                  <a:latin typeface="宋体" panose="02010600030101010101" pitchFamily="2" charset="-122"/>
                </a:rPr>
                <a:t>数字计算机的划代</a:t>
              </a:r>
              <a:r>
                <a:rPr lang="zh-CN" altLang="en-US" sz="2400" b="1" dirty="0">
                  <a:solidFill>
                    <a:srgbClr val="FF3300"/>
                  </a:solidFill>
                  <a:latin typeface="Times New Roman" panose="02020603050405020304" pitchFamily="18" charset="0"/>
                </a:rPr>
                <a:t> </a:t>
              </a:r>
              <a:endParaRPr lang="zh-CN" altLang="en-US" b="1" dirty="0">
                <a:solidFill>
                  <a:srgbClr val="FF3300"/>
                </a:solidFill>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8546">
                                            <p:txEl>
                                              <p:pRg st="0" end="0"/>
                                            </p:txEl>
                                          </p:spTgt>
                                        </p:tgtEl>
                                        <p:attrNameLst>
                                          <p:attrName>style.visibility</p:attrName>
                                        </p:attrNameLst>
                                      </p:cBhvr>
                                      <p:to>
                                        <p:strVal val="visible"/>
                                      </p:to>
                                    </p:set>
                                    <p:animEffect transition="in" filter="wipe(left)">
                                      <p:cBhvr>
                                        <p:cTn id="7" dur="500"/>
                                        <p:tgtEl>
                                          <p:spTgt spid="1085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5769"/>
                                        </p:tgtEl>
                                        <p:attrNameLst>
                                          <p:attrName>style.visibility</p:attrName>
                                        </p:attrNameLst>
                                      </p:cBhvr>
                                      <p:to>
                                        <p:strVal val="visible"/>
                                      </p:to>
                                    </p:set>
                                    <p:animEffect transition="in" filter="dissolve">
                                      <p:cBhvr>
                                        <p:cTn id="12" dur="500"/>
                                        <p:tgtEl>
                                          <p:spTgt spid="245769"/>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8547">
                                            <p:txEl>
                                              <p:pRg st="0" end="0"/>
                                            </p:txEl>
                                          </p:spTgt>
                                        </p:tgtEl>
                                        <p:attrNameLst>
                                          <p:attrName>style.visibility</p:attrName>
                                        </p:attrNameLst>
                                      </p:cBhvr>
                                      <p:to>
                                        <p:strVal val="visible"/>
                                      </p:to>
                                    </p:set>
                                    <p:animEffect transition="in" filter="blinds(horizontal)">
                                      <p:cBhvr>
                                        <p:cTn id="17" dur="500"/>
                                        <p:tgtEl>
                                          <p:spTgt spid="1085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build="p"/>
      <p:bldP spid="108547" grpId="0" build="p"/>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2515</Words>
  <Application>Microsoft Office PowerPoint</Application>
  <PresentationFormat>全屏显示(4:3)</PresentationFormat>
  <Paragraphs>437</Paragraphs>
  <Slides>41</Slides>
  <Notes>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41</vt:i4>
      </vt:variant>
    </vt:vector>
  </HeadingPairs>
  <TitlesOfParts>
    <vt:vector size="44" baseType="lpstr">
      <vt:lpstr>默认设计模板</vt:lpstr>
      <vt:lpstr>Microsoft 公式 3.0</vt:lpstr>
      <vt:lpstr>Microsoft Word 97 - 2003 文档</vt:lpstr>
      <vt:lpstr>数字逻辑  王春露    </vt:lpstr>
      <vt:lpstr>PowerPoint 演示文稿</vt:lpstr>
      <vt:lpstr>PowerPoint 演示文稿</vt:lpstr>
      <vt:lpstr>第0章  数字电路的基础知识</vt:lpstr>
      <vt:lpstr>PowerPoint 演示文稿</vt:lpstr>
      <vt:lpstr>PowerPoint 演示文稿</vt:lpstr>
      <vt:lpstr>PowerPoint 演示文稿</vt:lpstr>
      <vt:lpstr>1．数字计算机</vt:lpstr>
      <vt:lpstr>数字计算机从1946年问世以来，其发展速度是惊人的。根据组成计算机的主要元器件的不同，至今已经历了四代。具体如下表所示。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1、数字电路基础</dc:title>
  <dc:creator>程永山</dc:creator>
  <cp:lastModifiedBy>wsm</cp:lastModifiedBy>
  <cp:revision>53</cp:revision>
  <dcterms:created xsi:type="dcterms:W3CDTF">2000-04-02T09:16:00Z</dcterms:created>
  <dcterms:modified xsi:type="dcterms:W3CDTF">2018-09-26T03:01:59Z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