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79" r:id="rId2"/>
    <p:sldId id="493" r:id="rId3"/>
    <p:sldId id="494" r:id="rId4"/>
    <p:sldId id="495" r:id="rId5"/>
    <p:sldId id="496" r:id="rId6"/>
    <p:sldId id="497" r:id="rId7"/>
    <p:sldId id="498" r:id="rId8"/>
    <p:sldId id="499" r:id="rId9"/>
    <p:sldId id="500" r:id="rId10"/>
    <p:sldId id="501" r:id="rId11"/>
    <p:sldId id="502" r:id="rId12"/>
    <p:sldId id="503" r:id="rId13"/>
    <p:sldId id="504" r:id="rId14"/>
    <p:sldId id="505" r:id="rId15"/>
    <p:sldId id="506" r:id="rId16"/>
    <p:sldId id="507" r:id="rId17"/>
    <p:sldId id="508" r:id="rId18"/>
    <p:sldId id="509" r:id="rId19"/>
    <p:sldId id="510" r:id="rId20"/>
    <p:sldId id="511" r:id="rId21"/>
    <p:sldId id="512" r:id="rId22"/>
    <p:sldId id="513" r:id="rId23"/>
    <p:sldId id="560" r:id="rId24"/>
    <p:sldId id="561" r:id="rId25"/>
    <p:sldId id="562" r:id="rId26"/>
    <p:sldId id="563" r:id="rId27"/>
    <p:sldId id="564" r:id="rId28"/>
    <p:sldId id="565" r:id="rId29"/>
    <p:sldId id="566" r:id="rId30"/>
    <p:sldId id="567" r:id="rId31"/>
    <p:sldId id="568" r:id="rId32"/>
    <p:sldId id="569" r:id="rId33"/>
    <p:sldId id="570" r:id="rId34"/>
    <p:sldId id="571" r:id="rId3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1pPr>
    <a:lvl2pPr marL="457200" lvl="1"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5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EAEAEA"/>
    <a:srgbClr val="C0C0C0"/>
    <a:srgbClr val="FF3300"/>
    <a:srgbClr val="009900"/>
    <a:srgbClr val="99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71"/>
    <p:restoredTop sz="94710"/>
  </p:normalViewPr>
  <p:slideViewPr>
    <p:cSldViewPr showGuides="1">
      <p:cViewPr varScale="1">
        <p:scale>
          <a:sx n="77" d="100"/>
          <a:sy n="77" d="100"/>
        </p:scale>
        <p:origin x="1266" y="90"/>
      </p:cViewPr>
      <p:guideLst>
        <p:guide orient="horz" pos="215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117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37.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82.wmf"/><Relationship Id="rId1" Type="http://schemas.openxmlformats.org/officeDocument/2006/relationships/image" Target="../media/image8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4" Type="http://schemas.openxmlformats.org/officeDocument/2006/relationships/image" Target="../media/image9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977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b="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770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5978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45978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200"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978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spcBef>
                <a:spcPct val="0"/>
              </a:spcBef>
            </a:pPr>
            <a:fld id="{9A0DB2DC-4C9A-4742-B13C-FB6460FD3503}" type="slidenum">
              <a:rPr lang="en-US" altLang="zh-CN" sz="1200" b="0" dirty="0">
                <a:latin typeface="Times New Roman" panose="02020603050405020304" pitchFamily="18" charset="0"/>
              </a:rPr>
              <a:t>‹#›</a:t>
            </a:fld>
            <a:endParaRPr lang="en-US" altLang="zh-CN" sz="1200" b="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404813"/>
            <a:ext cx="2222500" cy="6119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7950" y="404813"/>
            <a:ext cx="6518275" cy="6119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813"/>
            <a:ext cx="7772400" cy="298450"/>
          </a:xfrm>
        </p:spPr>
        <p:txBody>
          <a:bodyPr/>
          <a:lstStyle/>
          <a:p>
            <a:r>
              <a:rPr lang="zh-CN" altLang="en-US"/>
              <a:t>单击此处编辑母版标题样式</a:t>
            </a:r>
          </a:p>
        </p:txBody>
      </p:sp>
      <p:sp>
        <p:nvSpPr>
          <p:cNvPr id="3" name="文本占位符 2"/>
          <p:cNvSpPr>
            <a:spLocks noGrp="1"/>
          </p:cNvSpPr>
          <p:nvPr>
            <p:ph type="body" sz="half" idx="1"/>
          </p:nvPr>
        </p:nvSpPr>
        <p:spPr>
          <a:xfrm>
            <a:off x="107950" y="981075"/>
            <a:ext cx="4370388" cy="554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30738" y="981075"/>
            <a:ext cx="4370387" cy="2695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30738" y="3829050"/>
            <a:ext cx="4370387" cy="2695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813"/>
            <a:ext cx="7772400" cy="298450"/>
          </a:xfrm>
        </p:spPr>
        <p:txBody>
          <a:bodyPr/>
          <a:lstStyle/>
          <a:p>
            <a:r>
              <a:rPr lang="zh-CN" altLang="en-US"/>
              <a:t>单击此处编辑母版标题样式</a:t>
            </a:r>
          </a:p>
        </p:txBody>
      </p:sp>
      <p:sp>
        <p:nvSpPr>
          <p:cNvPr id="3" name="文本占位符 2"/>
          <p:cNvSpPr>
            <a:spLocks noGrp="1"/>
          </p:cNvSpPr>
          <p:nvPr>
            <p:ph type="body" sz="half" idx="1"/>
          </p:nvPr>
        </p:nvSpPr>
        <p:spPr>
          <a:xfrm>
            <a:off x="107950" y="981075"/>
            <a:ext cx="4370388" cy="554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0738" y="981075"/>
            <a:ext cx="4370387" cy="554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813"/>
            <a:ext cx="7772400" cy="298450"/>
          </a:xfrm>
        </p:spPr>
        <p:txBody>
          <a:bodyPr/>
          <a:lstStyle/>
          <a:p>
            <a:r>
              <a:rPr lang="zh-CN" altLang="en-US"/>
              <a:t>单击此处编辑母版标题样式</a:t>
            </a:r>
          </a:p>
        </p:txBody>
      </p:sp>
      <p:sp>
        <p:nvSpPr>
          <p:cNvPr id="3" name="内容占位符 2"/>
          <p:cNvSpPr>
            <a:spLocks noGrp="1"/>
          </p:cNvSpPr>
          <p:nvPr>
            <p:ph sz="half" idx="1"/>
          </p:nvPr>
        </p:nvSpPr>
        <p:spPr>
          <a:xfrm>
            <a:off x="107950" y="981075"/>
            <a:ext cx="4370388" cy="554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30738" y="981075"/>
            <a:ext cx="4370387" cy="2695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30738" y="3829050"/>
            <a:ext cx="4370387" cy="2695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813"/>
            <a:ext cx="7772400" cy="298450"/>
          </a:xfrm>
        </p:spPr>
        <p:txBody>
          <a:bodyPr/>
          <a:lstStyle/>
          <a:p>
            <a:r>
              <a:rPr lang="zh-CN" altLang="en-US"/>
              <a:t>单击此处编辑母版标题样式</a:t>
            </a:r>
          </a:p>
        </p:txBody>
      </p:sp>
      <p:sp>
        <p:nvSpPr>
          <p:cNvPr id="3" name="表格占位符 2"/>
          <p:cNvSpPr>
            <a:spLocks noGrp="1"/>
          </p:cNvSpPr>
          <p:nvPr>
            <p:ph type="tbl" idx="1"/>
          </p:nvPr>
        </p:nvSpPr>
        <p:spPr>
          <a:xfrm>
            <a:off x="107950" y="981075"/>
            <a:ext cx="8893175" cy="5543550"/>
          </a:xfrm>
        </p:spPr>
        <p:txBody>
          <a:bodyPr vert="horz" wrap="square" lIns="91440" tIns="45720" rIns="91440" bIns="45720" numCol="1" anchor="t" anchorCtr="0" compatLnSpc="1"/>
          <a:lstStyle/>
          <a:p>
            <a:pPr marL="342900" marR="0" lvl="0" indent="-342900" algn="l" defTabSz="914400" rtl="0" eaLnBrk="0" fontAlgn="base" latinLnBrk="0" hangingPunct="0">
              <a:lnSpc>
                <a:spcPct val="130000"/>
              </a:lnSpc>
              <a:spcBef>
                <a:spcPct val="20000"/>
              </a:spcBef>
              <a:spcAft>
                <a:spcPct val="0"/>
              </a:spcAft>
              <a:buClr>
                <a:schemeClr val="hlink"/>
              </a:buClr>
              <a:buSzPct val="120000"/>
              <a:buFont typeface="Wingdings" panose="05000000000000000000" pitchFamily="2" charset="2"/>
              <a:buChar char="v"/>
              <a:defRPr/>
            </a:pPr>
            <a:endParaRPr kumimoji="1" lang="zh-CN" altLang="en-US" sz="2400" b="1"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a:t>单击此处编辑母版标题样式</a:t>
            </a:r>
          </a:p>
        </p:txBody>
      </p:sp>
      <p:sp>
        <p:nvSpPr>
          <p:cNvPr id="3" name="内容占位符 2"/>
          <p:cNvSpPr>
            <a:spLocks noGrp="1"/>
          </p:cNvSpPr>
          <p:nvPr>
            <p:ph sz="quarter" idx="1"/>
          </p:nvPr>
        </p:nvSpPr>
        <p:spPr>
          <a:xfrm>
            <a:off x="628650" y="1825625"/>
            <a:ext cx="38862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8650" y="4076700"/>
            <a:ext cx="38862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29150" y="4076700"/>
            <a:ext cx="38862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7950" y="981075"/>
            <a:ext cx="4370388" cy="5543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0738" y="981075"/>
            <a:ext cx="4370387" cy="5543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30000"/>
              </a:lnSpc>
              <a:spcBef>
                <a:spcPct val="20000"/>
              </a:spcBef>
              <a:spcAft>
                <a:spcPct val="0"/>
              </a:spcAft>
              <a:buClr>
                <a:schemeClr val="hlink"/>
              </a:buClr>
              <a:buSzPct val="120000"/>
              <a:buFont typeface="Wingdings" panose="05000000000000000000" pitchFamily="2" charset="2"/>
              <a:buNone/>
              <a:defRPr/>
            </a:pPr>
            <a:endParaRPr kumimoji="1"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9634" name="Picture 23" descr="BJ2039"/>
          <p:cNvPicPr preferRelativeResize="0"/>
          <p:nvPr/>
        </p:nvPicPr>
        <p:blipFill>
          <a:blip r:embed="rId18"/>
          <a:stretch>
            <a:fillRect/>
          </a:stretch>
        </p:blipFill>
        <p:spPr>
          <a:xfrm>
            <a:off x="5867400" y="6096000"/>
            <a:ext cx="3276600" cy="762000"/>
          </a:xfrm>
          <a:prstGeom prst="rect">
            <a:avLst/>
          </a:prstGeom>
          <a:noFill/>
          <a:ln w="9525">
            <a:noFill/>
          </a:ln>
        </p:spPr>
      </p:pic>
      <p:sp>
        <p:nvSpPr>
          <p:cNvPr id="69635" name="Rectangle 2"/>
          <p:cNvSpPr>
            <a:spLocks noGrp="1"/>
          </p:cNvSpPr>
          <p:nvPr>
            <p:ph type="title"/>
          </p:nvPr>
        </p:nvSpPr>
        <p:spPr>
          <a:xfrm>
            <a:off x="685800" y="404813"/>
            <a:ext cx="7772400" cy="298450"/>
          </a:xfrm>
          <a:prstGeom prst="rect">
            <a:avLst/>
          </a:prstGeom>
          <a:noFill/>
          <a:ln w="9525">
            <a:noFill/>
          </a:ln>
        </p:spPr>
        <p:txBody>
          <a:bodyPr anchor="ctr"/>
          <a:lstStyle/>
          <a:p>
            <a:pPr lvl="0"/>
            <a:endParaRPr lang="zh-CN" altLang="zh-CN" dirty="0"/>
          </a:p>
        </p:txBody>
      </p:sp>
      <p:sp>
        <p:nvSpPr>
          <p:cNvPr id="69636" name="Rectangle 3"/>
          <p:cNvSpPr>
            <a:spLocks noGrp="1"/>
          </p:cNvSpPr>
          <p:nvPr>
            <p:ph type="body" idx="1"/>
          </p:nvPr>
        </p:nvSpPr>
        <p:spPr>
          <a:xfrm>
            <a:off x="107950" y="981075"/>
            <a:ext cx="8893175" cy="5543550"/>
          </a:xfrm>
          <a:prstGeom prst="rect">
            <a:avLst/>
          </a:prstGeom>
          <a:noFill/>
          <a:ln w="9525">
            <a:noFill/>
          </a:ln>
        </p:spPr>
        <p:txBody>
          <a:bodyPr/>
          <a:lstStyle/>
          <a:p>
            <a:pPr lvl="0"/>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3" name="Line 19"/>
          <p:cNvSpPr>
            <a:spLocks noChangeShapeType="1"/>
          </p:cNvSpPr>
          <p:nvPr/>
        </p:nvSpPr>
        <p:spPr bwMode="auto">
          <a:xfrm>
            <a:off x="107950" y="990600"/>
            <a:ext cx="0" cy="4953000"/>
          </a:xfrm>
          <a:prstGeom prst="line">
            <a:avLst/>
          </a:prstGeom>
          <a:noFill/>
          <a:ln w="28575">
            <a:solidFill>
              <a:srgbClr val="339966"/>
            </a:solidFill>
            <a:round/>
          </a:ln>
          <a:effectLst/>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pic>
        <p:nvPicPr>
          <p:cNvPr id="69638" name="Picture 20" descr="0028"/>
          <p:cNvPicPr>
            <a:picLocks noChangeAspect="1"/>
          </p:cNvPicPr>
          <p:nvPr/>
        </p:nvPicPr>
        <p:blipFill>
          <a:blip r:embed="rId19"/>
          <a:stretch>
            <a:fillRect/>
          </a:stretch>
        </p:blipFill>
        <p:spPr>
          <a:xfrm>
            <a:off x="76200" y="84138"/>
            <a:ext cx="6400800" cy="296862"/>
          </a:xfrm>
          <a:prstGeom prst="rect">
            <a:avLst/>
          </a:prstGeom>
          <a:noFill/>
          <a:ln w="9525">
            <a:noFill/>
          </a:ln>
        </p:spPr>
      </p:pic>
      <p:sp>
        <p:nvSpPr>
          <p:cNvPr id="1048" name="Text Box 24"/>
          <p:cNvSpPr txBox="1">
            <a:spLocks noChangeArrowheads="1"/>
          </p:cNvSpPr>
          <p:nvPr/>
        </p:nvSpPr>
        <p:spPr bwMode="auto">
          <a:xfrm>
            <a:off x="762000" y="-63500"/>
            <a:ext cx="5257800" cy="396875"/>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000" b="1" i="0" u="none" strike="noStrike" kern="1200" cap="none" spc="0" normalizeH="0" baseline="0" noProof="0">
                <a:ln>
                  <a:noFill/>
                </a:ln>
                <a:solidFill>
                  <a:srgbClr val="009900"/>
                </a:solidFill>
                <a:effectLst/>
                <a:uLnTx/>
                <a:uFillTx/>
                <a:latin typeface="Times New Roman" panose="02020603050405020304" pitchFamily="18" charset="0"/>
                <a:ea typeface="宋体" panose="02010600030101010101" pitchFamily="2" charset="-122"/>
                <a:cs typeface="+mn-cs"/>
              </a:rPr>
              <a:t>第</a:t>
            </a:r>
            <a:r>
              <a:rPr kumimoji="1" lang="en-US" altLang="zh-CN" sz="2000" b="1" i="0" u="none" strike="noStrike" kern="1200" cap="none" spc="0" normalizeH="0" baseline="0" noProof="0">
                <a:ln>
                  <a:noFill/>
                </a:ln>
                <a:solidFill>
                  <a:srgbClr val="009900"/>
                </a:solidFill>
                <a:effectLst/>
                <a:uLnTx/>
                <a:uFillTx/>
                <a:latin typeface="Times New Roman" panose="02020603050405020304" pitchFamily="18" charset="0"/>
                <a:ea typeface="宋体" panose="02010600030101010101" pitchFamily="2" charset="-122"/>
                <a:cs typeface="+mn-cs"/>
              </a:rPr>
              <a:t>3</a:t>
            </a:r>
            <a:r>
              <a:rPr kumimoji="1" lang="zh-CN" altLang="en-US" sz="2000" b="1" i="0" u="none" strike="noStrike" kern="1200" cap="none" spc="0" normalizeH="0" baseline="0" noProof="0">
                <a:ln>
                  <a:noFill/>
                </a:ln>
                <a:solidFill>
                  <a:srgbClr val="009900"/>
                </a:solidFill>
                <a:effectLst/>
                <a:uLnTx/>
                <a:uFillTx/>
                <a:latin typeface="Times New Roman" panose="02020603050405020304" pitchFamily="18" charset="0"/>
                <a:ea typeface="宋体" panose="02010600030101010101" pitchFamily="2" charset="-122"/>
                <a:cs typeface="+mn-cs"/>
              </a:rPr>
              <a:t>章</a:t>
            </a:r>
            <a:r>
              <a:rPr kumimoji="1" lang="zh-CN" altLang="en-US" sz="2000" b="1" i="0" u="none" strike="noStrike" kern="1200" cap="none" spc="0" normalizeH="0" baseline="0" noProof="0">
                <a:ln>
                  <a:noFill/>
                </a:ln>
                <a:solidFill>
                  <a:srgbClr val="009900"/>
                </a:solidFill>
                <a:effectLst/>
                <a:uLnTx/>
                <a:uFillTx/>
                <a:latin typeface="楷体_GB2312" pitchFamily="49" charset="-122"/>
                <a:ea typeface="宋体" panose="02010600030101010101" pitchFamily="2" charset="-122"/>
                <a:cs typeface="+mn-cs"/>
              </a:rPr>
              <a:t> </a:t>
            </a:r>
            <a:r>
              <a:rPr kumimoji="1" lang="zh-CN" altLang="en-US" sz="2000" b="1" i="0" u="none" strike="noStrike" kern="1200" cap="none" spc="0" normalizeH="0" baseline="0" noProof="0">
                <a:ln>
                  <a:noFill/>
                </a:ln>
                <a:solidFill>
                  <a:srgbClr val="009900"/>
                </a:solidFill>
                <a:effectLst/>
                <a:uLnTx/>
                <a:uFillTx/>
                <a:latin typeface="Times New Roman" panose="02020603050405020304" pitchFamily="18" charset="0"/>
                <a:ea typeface="宋体" panose="02010600030101010101" pitchFamily="2" charset="-122"/>
                <a:cs typeface="+mn-cs"/>
              </a:rPr>
              <a:t>组合逻辑的分析与设计</a:t>
            </a:r>
            <a:r>
              <a:rPr kumimoji="1" lang="zh-CN" altLang="en-US" sz="2000" b="1" i="0" u="none" strike="noStrike" kern="1200" cap="none" spc="0" normalizeH="0" baseline="0" noProof="0">
                <a:ln>
                  <a:noFill/>
                </a:ln>
                <a:solidFill>
                  <a:srgbClr val="009900"/>
                </a:solidFill>
                <a:effectLst/>
                <a:uLnTx/>
                <a:uFillTx/>
                <a:latin typeface="楷体_GB2312" pitchFamily="49" charset="-122"/>
                <a:ea typeface="楷体_GB2312" pitchFamily="49" charset="-122"/>
                <a:cs typeface="+mn-cs"/>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zoom/>
  </p:transition>
  <p:hf sldNum="0" hdr="0" ftr="0" dt="0"/>
  <p:txStyles>
    <p:titleStyle>
      <a:lvl1pPr algn="ctr" rtl="0" eaLnBrk="0" fontAlgn="base" hangingPunct="0">
        <a:spcBef>
          <a:spcPct val="0"/>
        </a:spcBef>
        <a:spcAft>
          <a:spcPct val="0"/>
        </a:spcAft>
        <a:defRPr kumimoji="1" sz="3200" b="1">
          <a:solidFill>
            <a:schemeClr val="tx2"/>
          </a:solidFill>
          <a:latin typeface="+mj-lt"/>
          <a:ea typeface="+mj-ea"/>
          <a:cs typeface="+mj-cs"/>
        </a:defRPr>
      </a:lvl1pPr>
      <a:lvl2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2pPr>
      <a:lvl3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3pPr>
      <a:lvl4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4pPr>
      <a:lvl5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5pPr>
      <a:lvl6pPr marL="4572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6pPr>
      <a:lvl7pPr marL="9144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7pPr>
      <a:lvl8pPr marL="13716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8pPr>
      <a:lvl9pPr marL="18288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9pPr>
    </p:titleStyle>
    <p:bodyStyle>
      <a:lvl1pPr marL="34290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400" b="1">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Clr>
          <a:srgbClr val="0000FF"/>
        </a:buClr>
        <a:buChar char="•"/>
        <a:defRPr kumimoji="1" sz="2400" b="1">
          <a:solidFill>
            <a:schemeClr val="tx1"/>
          </a:solidFill>
          <a:latin typeface="+mn-lt"/>
          <a:ea typeface="+mn-ea"/>
        </a:defRPr>
      </a:lvl2pPr>
      <a:lvl3pPr marL="11430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4pPr>
      <a:lvl5pPr marL="20574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400" b="1">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400" b="1">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400" b="1">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2.png"/><Relationship Id="rId4" Type="http://schemas.openxmlformats.org/officeDocument/2006/relationships/image" Target="../media/image3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41.png"/><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7.wmf"/><Relationship Id="rId11" Type="http://schemas.openxmlformats.org/officeDocument/2006/relationships/image" Target="../media/image39.wmf"/><Relationship Id="rId5" Type="http://schemas.openxmlformats.org/officeDocument/2006/relationships/oleObject" Target="../embeddings/oleObject23.bin"/><Relationship Id="rId10" Type="http://schemas.openxmlformats.org/officeDocument/2006/relationships/oleObject" Target="../embeddings/oleObject26.bin"/><Relationship Id="rId4" Type="http://schemas.openxmlformats.org/officeDocument/2006/relationships/image" Target="../media/image36.wmf"/><Relationship Id="rId9" Type="http://schemas.openxmlformats.org/officeDocument/2006/relationships/image" Target="../media/image38.wmf"/></Relationships>
</file>

<file path=ppt/slides/_rels/slide17.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3.wmf"/><Relationship Id="rId11" Type="http://schemas.openxmlformats.org/officeDocument/2006/relationships/image" Target="../media/image46.png"/><Relationship Id="rId5" Type="http://schemas.openxmlformats.org/officeDocument/2006/relationships/oleObject" Target="../embeddings/oleObject28.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30.bin"/></Relationships>
</file>

<file path=ppt/slides/_rels/slide18.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36.bin"/><Relationship Id="rId18" Type="http://schemas.openxmlformats.org/officeDocument/2006/relationships/image" Target="../media/image54.png"/><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50.wmf"/><Relationship Id="rId17" Type="http://schemas.openxmlformats.org/officeDocument/2006/relationships/image" Target="../media/image53.png"/><Relationship Id="rId2" Type="http://schemas.openxmlformats.org/officeDocument/2006/relationships/slideLayout" Target="../slideLayouts/slideLayout13.xml"/><Relationship Id="rId16" Type="http://schemas.openxmlformats.org/officeDocument/2006/relationships/image" Target="../media/image52.wmf"/><Relationship Id="rId1" Type="http://schemas.openxmlformats.org/officeDocument/2006/relationships/vmlDrawing" Target="../drawings/vmlDrawing10.vml"/><Relationship Id="rId6" Type="http://schemas.openxmlformats.org/officeDocument/2006/relationships/image" Target="../media/image47.w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49.wmf"/><Relationship Id="rId4" Type="http://schemas.openxmlformats.org/officeDocument/2006/relationships/image" Target="../media/image37.wmf"/><Relationship Id="rId9" Type="http://schemas.openxmlformats.org/officeDocument/2006/relationships/oleObject" Target="../embeddings/oleObject34.bin"/><Relationship Id="rId14" Type="http://schemas.openxmlformats.org/officeDocument/2006/relationships/image" Target="../media/image51.wmf"/></Relationships>
</file>

<file path=ppt/slides/_rels/slide19.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6.wmf"/><Relationship Id="rId11" Type="http://schemas.openxmlformats.org/officeDocument/2006/relationships/image" Target="../media/image59.png"/><Relationship Id="rId5" Type="http://schemas.openxmlformats.org/officeDocument/2006/relationships/oleObject" Target="../embeddings/oleObject39.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41.bin"/></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2.bin"/><Relationship Id="rId7" Type="http://schemas.openxmlformats.org/officeDocument/2006/relationships/image" Target="../media/image64.png"/><Relationship Id="rId2" Type="http://schemas.openxmlformats.org/officeDocument/2006/relationships/slideLayout" Target="../slideLayouts/slideLayout15.xml"/><Relationship Id="rId1" Type="http://schemas.openxmlformats.org/officeDocument/2006/relationships/vmlDrawing" Target="../drawings/vmlDrawing12.v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wmf"/></Relationships>
</file>

<file path=ppt/slides/_rels/slide22.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48.bin"/><Relationship Id="rId18" Type="http://schemas.openxmlformats.org/officeDocument/2006/relationships/image" Target="../media/image73.png"/><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69.wmf"/><Relationship Id="rId17" Type="http://schemas.openxmlformats.org/officeDocument/2006/relationships/image" Target="../media/image72.png"/><Relationship Id="rId2" Type="http://schemas.openxmlformats.org/officeDocument/2006/relationships/slideLayout" Target="../slideLayouts/slideLayout2.xml"/><Relationship Id="rId16" Type="http://schemas.openxmlformats.org/officeDocument/2006/relationships/image" Target="../media/image71.wmf"/><Relationship Id="rId1" Type="http://schemas.openxmlformats.org/officeDocument/2006/relationships/vmlDrawing" Target="../drawings/vmlDrawing13.vml"/><Relationship Id="rId6" Type="http://schemas.openxmlformats.org/officeDocument/2006/relationships/image" Target="../media/image66.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68.wmf"/><Relationship Id="rId19" Type="http://schemas.openxmlformats.org/officeDocument/2006/relationships/image" Target="../media/image74.png"/><Relationship Id="rId4" Type="http://schemas.openxmlformats.org/officeDocument/2006/relationships/image" Target="../media/image65.wmf"/><Relationship Id="rId9" Type="http://schemas.openxmlformats.org/officeDocument/2006/relationships/oleObject" Target="../embeddings/oleObject46.bin"/><Relationship Id="rId14" Type="http://schemas.openxmlformats.org/officeDocument/2006/relationships/image" Target="../media/image70.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oleObject" Target="../embeddings/oleObject50.bin"/><Relationship Id="rId7" Type="http://schemas.openxmlformats.org/officeDocument/2006/relationships/image" Target="../media/image77.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76.wmf"/><Relationship Id="rId5" Type="http://schemas.openxmlformats.org/officeDocument/2006/relationships/oleObject" Target="../embeddings/oleObject51.bin"/><Relationship Id="rId4" Type="http://schemas.openxmlformats.org/officeDocument/2006/relationships/image" Target="../media/image75.wmf"/></Relationships>
</file>

<file path=ppt/slides/_rels/slide2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81.wmf"/><Relationship Id="rId5" Type="http://schemas.openxmlformats.org/officeDocument/2006/relationships/oleObject" Target="../embeddings/oleObject53.bin"/><Relationship Id="rId10" Type="http://schemas.openxmlformats.org/officeDocument/2006/relationships/oleObject" Target="../embeddings/oleObject56.bin"/><Relationship Id="rId4" Type="http://schemas.openxmlformats.org/officeDocument/2006/relationships/image" Target="../media/image80.wmf"/><Relationship Id="rId9" Type="http://schemas.openxmlformats.org/officeDocument/2006/relationships/oleObject" Target="../embeddings/oleObject55.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84.wmf"/><Relationship Id="rId5" Type="http://schemas.openxmlformats.org/officeDocument/2006/relationships/oleObject" Target="../embeddings/oleObject58.bin"/><Relationship Id="rId4" Type="http://schemas.openxmlformats.org/officeDocument/2006/relationships/image" Target="../media/image83.wmf"/><Relationship Id="rId9" Type="http://schemas.openxmlformats.org/officeDocument/2006/relationships/image" Target="../media/image85.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87.wmf"/><Relationship Id="rId5" Type="http://schemas.openxmlformats.org/officeDocument/2006/relationships/oleObject" Target="../embeddings/oleObject62.bin"/><Relationship Id="rId4" Type="http://schemas.openxmlformats.org/officeDocument/2006/relationships/image" Target="../media/image8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3.bin"/><Relationship Id="rId7" Type="http://schemas.openxmlformats.org/officeDocument/2006/relationships/image" Target="../media/image90.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89.wmf"/><Relationship Id="rId5" Type="http://schemas.openxmlformats.org/officeDocument/2006/relationships/oleObject" Target="../embeddings/oleObject64.bin"/><Relationship Id="rId4" Type="http://schemas.openxmlformats.org/officeDocument/2006/relationships/image" Target="../media/image8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oleObject" Target="../embeddings/oleObject65.bin"/><Relationship Id="rId7" Type="http://schemas.openxmlformats.org/officeDocument/2006/relationships/image" Target="../media/image92.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2.wmf"/><Relationship Id="rId5" Type="http://schemas.openxmlformats.org/officeDocument/2006/relationships/oleObject" Target="../embeddings/oleObject66.bin"/><Relationship Id="rId4" Type="http://schemas.openxmlformats.org/officeDocument/2006/relationships/image" Target="../media/image81.wmf"/><Relationship Id="rId9" Type="http://schemas.openxmlformats.org/officeDocument/2006/relationships/image" Target="../media/image91.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94.png"/><Relationship Id="rId4" Type="http://schemas.openxmlformats.org/officeDocument/2006/relationships/image" Target="../media/image93.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oleObject" Target="../embeddings/oleObject69.bin"/><Relationship Id="rId7" Type="http://schemas.openxmlformats.org/officeDocument/2006/relationships/image" Target="../media/image96.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70.bin"/><Relationship Id="rId11" Type="http://schemas.openxmlformats.org/officeDocument/2006/relationships/image" Target="../media/image98.wmf"/><Relationship Id="rId5" Type="http://schemas.openxmlformats.org/officeDocument/2006/relationships/image" Target="../media/image99.png"/><Relationship Id="rId10" Type="http://schemas.openxmlformats.org/officeDocument/2006/relationships/oleObject" Target="../embeddings/oleObject72.bin"/><Relationship Id="rId4" Type="http://schemas.openxmlformats.org/officeDocument/2006/relationships/image" Target="../media/image95.wmf"/><Relationship Id="rId9" Type="http://schemas.openxmlformats.org/officeDocument/2006/relationships/image" Target="../media/image97.wmf"/></Relationships>
</file>

<file path=ppt/slides/_rels/slide3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wmf"/><Relationship Id="rId3" Type="http://schemas.openxmlformats.org/officeDocument/2006/relationships/image" Target="../media/image10.png"/><Relationship Id="rId7" Type="http://schemas.openxmlformats.org/officeDocument/2006/relationships/image" Target="../media/image5.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image" Target="../media/image9.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 Id="rId1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6.wmf"/><Relationship Id="rId17" Type="http://schemas.openxmlformats.org/officeDocument/2006/relationships/image" Target="../media/image19.png"/><Relationship Id="rId2" Type="http://schemas.openxmlformats.org/officeDocument/2006/relationships/slideLayout" Target="../slideLayouts/slideLayout2.xml"/><Relationship Id="rId16" Type="http://schemas.openxmlformats.org/officeDocument/2006/relationships/image" Target="../media/image18.wmf"/><Relationship Id="rId1" Type="http://schemas.openxmlformats.org/officeDocument/2006/relationships/vmlDrawing" Target="../drawings/vmlDrawing2.vml"/><Relationship Id="rId6" Type="http://schemas.openxmlformats.org/officeDocument/2006/relationships/image" Target="../media/image13.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0.bin"/><Relationship Id="rId14" Type="http://schemas.openxmlformats.org/officeDocument/2006/relationships/image" Target="../media/image17.wmf"/></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22.wmf"/><Relationship Id="rId5" Type="http://schemas.openxmlformats.org/officeDocument/2006/relationships/oleObject" Target="../embeddings/oleObject15.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p:cNvSpPr>
          <p:nvPr>
            <p:ph type="title"/>
          </p:nvPr>
        </p:nvSpPr>
        <p:spPr>
          <a:xfrm>
            <a:off x="467995" y="228600"/>
            <a:ext cx="7010400" cy="1143000"/>
          </a:xfrm>
        </p:spPr>
        <p:txBody>
          <a:bodyPr vert="horz" wrap="square" lIns="91440" tIns="45720" rIns="91440" bIns="45720" anchor="ctr"/>
          <a:lstStyle/>
          <a:p>
            <a:pPr eaLnBrk="1" hangingPunct="1"/>
            <a:r>
              <a:rPr lang="zh-CN" altLang="en-US" dirty="0"/>
              <a:t>第</a:t>
            </a:r>
            <a:r>
              <a:rPr lang="en-US" altLang="zh-CN" dirty="0"/>
              <a:t>2</a:t>
            </a:r>
            <a:r>
              <a:rPr lang="zh-CN" altLang="en-US" dirty="0"/>
              <a:t>章   组合逻辑分析与设计 </a:t>
            </a:r>
          </a:p>
        </p:txBody>
      </p:sp>
      <p:sp>
        <p:nvSpPr>
          <p:cNvPr id="70659" name="Rectangle 3"/>
          <p:cNvSpPr>
            <a:spLocks noGrp="1"/>
          </p:cNvSpPr>
          <p:nvPr>
            <p:ph idx="1"/>
          </p:nvPr>
        </p:nvSpPr>
        <p:spPr>
          <a:xfrm>
            <a:off x="1258888" y="1295400"/>
            <a:ext cx="7416800" cy="5029200"/>
          </a:xfrm>
        </p:spPr>
        <p:txBody>
          <a:bodyPr vert="horz" wrap="square" lIns="91440" tIns="45720" rIns="91440" bIns="45720" anchor="t"/>
          <a:lstStyle/>
          <a:p>
            <a:pPr marL="0" indent="0" eaLnBrk="1" hangingPunct="1">
              <a:buNone/>
            </a:pPr>
            <a:endParaRPr lang="zh-CN" altLang="en-US" sz="2800" dirty="0">
              <a:solidFill>
                <a:schemeClr val="hlink"/>
              </a:solidFill>
            </a:endParaRPr>
          </a:p>
          <a:p>
            <a:pPr eaLnBrk="1" hangingPunct="1"/>
            <a:r>
              <a:rPr lang="en-US" altLang="zh-CN" sz="2800" u="sng" dirty="0">
                <a:solidFill>
                  <a:schemeClr val="hlink"/>
                </a:solidFill>
              </a:rPr>
              <a:t>2</a:t>
            </a:r>
            <a:r>
              <a:rPr lang="en-US" altLang="zh-CN" sz="2800" u="sng" dirty="0">
                <a:solidFill>
                  <a:schemeClr val="hlink"/>
                </a:solidFill>
                <a:hlinkClick r:id="rId2" action="ppaction://hlinksldjump"/>
              </a:rPr>
              <a:t>.1 </a:t>
            </a:r>
            <a:r>
              <a:rPr lang="zh-CN" altLang="en-US" sz="2800" u="sng" dirty="0">
                <a:solidFill>
                  <a:schemeClr val="hlink"/>
                </a:solidFill>
                <a:hlinkClick r:id="rId2" action="ppaction://hlinksldjump"/>
              </a:rPr>
              <a:t>组合逻辑电路的分析</a:t>
            </a:r>
            <a:endParaRPr lang="zh-CN" altLang="en-US" sz="2800" u="sng" dirty="0">
              <a:solidFill>
                <a:schemeClr val="hlink"/>
              </a:solidFill>
            </a:endParaRPr>
          </a:p>
          <a:p>
            <a:pPr eaLnBrk="1" hangingPunct="1"/>
            <a:r>
              <a:rPr lang="en-US" altLang="zh-CN" sz="2800" u="sng" dirty="0">
                <a:solidFill>
                  <a:schemeClr val="hlink"/>
                </a:solidFill>
              </a:rPr>
              <a:t>2</a:t>
            </a:r>
            <a:r>
              <a:rPr lang="en-US" altLang="zh-CN" sz="2800" u="sng" dirty="0">
                <a:solidFill>
                  <a:schemeClr val="hlink"/>
                </a:solidFill>
                <a:hlinkClick r:id="rId3" action="ppaction://hlinksldjump"/>
              </a:rPr>
              <a:t>.2 </a:t>
            </a:r>
            <a:r>
              <a:rPr lang="zh-CN" altLang="en-US" sz="2800" u="sng" dirty="0">
                <a:solidFill>
                  <a:schemeClr val="hlink"/>
                </a:solidFill>
                <a:hlinkClick r:id="rId3" action="ppaction://hlinksldjump"/>
              </a:rPr>
              <a:t>组合逻辑电路的设计</a:t>
            </a:r>
            <a:endParaRPr lang="zh-CN" altLang="en-US" sz="2800" u="sng" dirty="0">
              <a:solidFill>
                <a:schemeClr val="hlink"/>
              </a:solidFill>
            </a:endParaRPr>
          </a:p>
          <a:p>
            <a:pPr eaLnBrk="1" hangingPunct="1"/>
            <a:r>
              <a:rPr lang="en-US" altLang="zh-CN" sz="2800" dirty="0">
                <a:solidFill>
                  <a:schemeClr val="hlink"/>
                </a:solidFill>
              </a:rPr>
              <a:t>2</a:t>
            </a:r>
            <a:r>
              <a:rPr lang="en-US" altLang="zh-CN" sz="2800" dirty="0">
                <a:solidFill>
                  <a:schemeClr val="hlink"/>
                </a:solidFill>
                <a:hlinkClick r:id="rId4" action="ppaction://hlinksldjump"/>
              </a:rPr>
              <a:t>.3</a:t>
            </a:r>
            <a:r>
              <a:rPr lang="zh-CN" altLang="en-US" sz="2800" dirty="0">
                <a:solidFill>
                  <a:schemeClr val="hlink"/>
                </a:solidFill>
                <a:hlinkClick r:id="rId4" action="ppaction://hlinksldjump"/>
              </a:rPr>
              <a:t>组合逻辑电路中的竞争与险象</a:t>
            </a:r>
            <a:endParaRPr lang="zh-CN" altLang="en-US" sz="2800" dirty="0">
              <a:solidFill>
                <a:schemeClr val="hlink"/>
              </a:solidFill>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Rectangle 2"/>
          <p:cNvSpPr>
            <a:spLocks noGrp="1"/>
          </p:cNvSpPr>
          <p:nvPr>
            <p:ph type="title"/>
          </p:nvPr>
        </p:nvSpPr>
        <p:spPr>
          <a:xfrm>
            <a:off x="0" y="571500"/>
            <a:ext cx="9215438" cy="334963"/>
          </a:xfrm>
        </p:spPr>
        <p:txBody>
          <a:bodyPr vert="horz" wrap="square" lIns="91440" tIns="45720" rIns="91440" bIns="45720" anchor="ctr"/>
          <a:lstStyle/>
          <a:p>
            <a:pPr eaLnBrk="1" hangingPunct="1"/>
            <a:r>
              <a:rPr lang="zh-CN" altLang="en-US" sz="2800" dirty="0"/>
              <a:t>例</a:t>
            </a:r>
            <a:r>
              <a:rPr lang="en-US" altLang="zh-CN" sz="2800" dirty="0"/>
              <a:t>2.4 </a:t>
            </a:r>
            <a:r>
              <a:rPr lang="zh-CN" altLang="en-US" sz="2800" dirty="0"/>
              <a:t>用“与非”门设计一个四变量的“多数表决电路”。 </a:t>
            </a:r>
          </a:p>
        </p:txBody>
      </p:sp>
      <p:sp>
        <p:nvSpPr>
          <p:cNvPr id="525315" name="Rectangle 3"/>
          <p:cNvSpPr>
            <a:spLocks noGrp="1"/>
          </p:cNvSpPr>
          <p:nvPr>
            <p:ph type="body" sz="half" idx="1"/>
          </p:nvPr>
        </p:nvSpPr>
        <p:spPr>
          <a:xfrm>
            <a:off x="107950" y="981075"/>
            <a:ext cx="8793163" cy="5543550"/>
          </a:xfrm>
        </p:spPr>
        <p:txBody>
          <a:bodyPr vert="horz" wrap="square" lIns="91440" tIns="45720" rIns="91440" bIns="45720" anchor="t"/>
          <a:lstStyle/>
          <a:p>
            <a:pPr marL="0" indent="0" eaLnBrk="1" hangingPunct="1"/>
            <a:r>
              <a:rPr lang="zh-CN" altLang="en-US" dirty="0"/>
              <a:t>解：① 根据逻辑功能要求建立真值表。</a:t>
            </a:r>
          </a:p>
          <a:p>
            <a:pPr marL="0" indent="0" eaLnBrk="1" hangingPunct="1"/>
            <a:r>
              <a:rPr lang="zh-CN" altLang="en-US" dirty="0"/>
              <a:t>② 根据真值表写出函数的“最小项之和”表达式</a:t>
            </a:r>
          </a:p>
          <a:p>
            <a:pPr marL="0" indent="0" eaLnBrk="1" hangingPunct="1">
              <a:buNone/>
            </a:pPr>
            <a:r>
              <a:rPr lang="zh-CN" altLang="en-US" dirty="0"/>
              <a:t>                 </a:t>
            </a:r>
            <a:r>
              <a:rPr lang="en-US" altLang="zh-CN" dirty="0"/>
              <a:t>F(A, B, C</a:t>
            </a:r>
            <a:r>
              <a:rPr lang="zh-CN" altLang="en-US" dirty="0"/>
              <a:t>，</a:t>
            </a:r>
            <a:r>
              <a:rPr lang="en-US" altLang="zh-CN" dirty="0"/>
              <a:t>D)=∑m(7,11,13,14,15) </a:t>
            </a:r>
          </a:p>
          <a:p>
            <a:pPr marL="0" indent="0" eaLnBrk="1" hangingPunct="1"/>
            <a:r>
              <a:rPr lang="en-US" altLang="zh-CN" dirty="0"/>
              <a:t>③ </a:t>
            </a:r>
            <a:r>
              <a:rPr lang="zh-CN" altLang="en-US" dirty="0"/>
              <a:t>化简函数表达式，并进行适当变换。</a:t>
            </a:r>
          </a:p>
          <a:p>
            <a:pPr marL="0" indent="0" eaLnBrk="1" hangingPunct="1">
              <a:buNone/>
            </a:pPr>
            <a:r>
              <a:rPr lang="zh-CN" altLang="en-US" dirty="0"/>
              <a:t>                 </a:t>
            </a:r>
            <a:r>
              <a:rPr lang="en-US" altLang="zh-CN" dirty="0"/>
              <a:t>F(A</a:t>
            </a:r>
            <a:r>
              <a:rPr lang="zh-CN" altLang="en-US" dirty="0"/>
              <a:t>，</a:t>
            </a:r>
            <a:r>
              <a:rPr lang="en-US" altLang="zh-CN" dirty="0"/>
              <a:t>B</a:t>
            </a:r>
            <a:r>
              <a:rPr lang="zh-CN" altLang="en-US" dirty="0"/>
              <a:t>，</a:t>
            </a:r>
            <a:r>
              <a:rPr lang="en-US" altLang="zh-CN" dirty="0"/>
              <a:t>C</a:t>
            </a:r>
            <a:r>
              <a:rPr lang="zh-CN" altLang="en-US" dirty="0"/>
              <a:t>，</a:t>
            </a:r>
            <a:r>
              <a:rPr lang="en-US" altLang="zh-CN" dirty="0"/>
              <a:t>D)=ABC+ABD+ACD+BCD</a:t>
            </a:r>
          </a:p>
          <a:p>
            <a:pPr marL="0" indent="0" eaLnBrk="1" hangingPunct="1"/>
            <a:endParaRPr lang="en-US" altLang="zh-CN" dirty="0"/>
          </a:p>
          <a:p>
            <a:pPr marL="0" indent="0" eaLnBrk="1" hangingPunct="1"/>
            <a:endParaRPr lang="en-US" altLang="zh-CN" dirty="0"/>
          </a:p>
          <a:p>
            <a:pPr marL="0" indent="0" eaLnBrk="1" hangingPunct="1"/>
            <a:r>
              <a:rPr lang="en-US" altLang="zh-CN" dirty="0"/>
              <a:t>④ </a:t>
            </a:r>
            <a:r>
              <a:rPr lang="zh-CN" altLang="en-US" dirty="0"/>
              <a:t>画出逻辑电路图。 </a:t>
            </a:r>
          </a:p>
        </p:txBody>
      </p:sp>
      <p:graphicFrame>
        <p:nvGraphicFramePr>
          <p:cNvPr id="39941" name="内容占位符 39940"/>
          <p:cNvGraphicFramePr>
            <a:graphicFrameLocks noGrp="1"/>
          </p:cNvGraphicFramePr>
          <p:nvPr>
            <p:ph sz="half" idx="2"/>
          </p:nvPr>
        </p:nvGraphicFramePr>
        <p:xfrm>
          <a:off x="4633913" y="2811463"/>
          <a:ext cx="4367213" cy="3633788"/>
        </p:xfrm>
        <a:graphic>
          <a:graphicData uri="http://schemas.openxmlformats.org/drawingml/2006/table">
            <a:tbl>
              <a:tblPr/>
              <a:tblGrid>
                <a:gridCol w="436563">
                  <a:extLst>
                    <a:ext uri="{9D8B030D-6E8A-4147-A177-3AD203B41FA5}">
                      <a16:colId xmlns:a16="http://schemas.microsoft.com/office/drawing/2014/main" val="20000"/>
                    </a:ext>
                  </a:extLst>
                </a:gridCol>
                <a:gridCol w="436562">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6563">
                  <a:extLst>
                    <a:ext uri="{9D8B030D-6E8A-4147-A177-3AD203B41FA5}">
                      <a16:colId xmlns:a16="http://schemas.microsoft.com/office/drawing/2014/main" val="20003"/>
                    </a:ext>
                  </a:extLst>
                </a:gridCol>
                <a:gridCol w="436562">
                  <a:extLst>
                    <a:ext uri="{9D8B030D-6E8A-4147-A177-3AD203B41FA5}">
                      <a16:colId xmlns:a16="http://schemas.microsoft.com/office/drawing/2014/main" val="20004"/>
                    </a:ext>
                  </a:extLst>
                </a:gridCol>
                <a:gridCol w="434975">
                  <a:extLst>
                    <a:ext uri="{9D8B030D-6E8A-4147-A177-3AD203B41FA5}">
                      <a16:colId xmlns:a16="http://schemas.microsoft.com/office/drawing/2014/main" val="20005"/>
                    </a:ext>
                  </a:extLst>
                </a:gridCol>
                <a:gridCol w="436563">
                  <a:extLst>
                    <a:ext uri="{9D8B030D-6E8A-4147-A177-3AD203B41FA5}">
                      <a16:colId xmlns:a16="http://schemas.microsoft.com/office/drawing/2014/main" val="20006"/>
                    </a:ext>
                  </a:extLst>
                </a:gridCol>
                <a:gridCol w="438150">
                  <a:extLst>
                    <a:ext uri="{9D8B030D-6E8A-4147-A177-3AD203B41FA5}">
                      <a16:colId xmlns:a16="http://schemas.microsoft.com/office/drawing/2014/main" val="20007"/>
                    </a:ext>
                  </a:extLst>
                </a:gridCol>
                <a:gridCol w="436562">
                  <a:extLst>
                    <a:ext uri="{9D8B030D-6E8A-4147-A177-3AD203B41FA5}">
                      <a16:colId xmlns:a16="http://schemas.microsoft.com/office/drawing/2014/main" val="20008"/>
                    </a:ext>
                  </a:extLst>
                </a:gridCol>
                <a:gridCol w="436563">
                  <a:extLst>
                    <a:ext uri="{9D8B030D-6E8A-4147-A177-3AD203B41FA5}">
                      <a16:colId xmlns:a16="http://schemas.microsoft.com/office/drawing/2014/main" val="20009"/>
                    </a:ext>
                  </a:extLst>
                </a:gridCol>
              </a:tblGrid>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A</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C</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F</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A</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C</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F</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4048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4048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4"/>
                  </a:ext>
                </a:extLst>
              </a:tr>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5"/>
                  </a:ext>
                </a:extLst>
              </a:tr>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6"/>
                  </a:ext>
                </a:extLst>
              </a:tr>
              <a:tr h="4048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7"/>
                  </a:ext>
                </a:extLst>
              </a:tr>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8"/>
                  </a:ext>
                </a:extLst>
              </a:tr>
            </a:tbl>
          </a:graphicData>
        </a:graphic>
      </p:graphicFrame>
      <p:sp>
        <p:nvSpPr>
          <p:cNvPr id="40055" name="Rectangle 118"/>
          <p:cNvSpPr/>
          <p:nvPr/>
        </p:nvSpPr>
        <p:spPr>
          <a:xfrm>
            <a:off x="0" y="329565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25431" name="Object 119"/>
          <p:cNvGraphicFramePr/>
          <p:nvPr/>
        </p:nvGraphicFramePr>
        <p:xfrm>
          <a:off x="701675" y="3865563"/>
          <a:ext cx="8034338" cy="500062"/>
        </p:xfrm>
        <a:graphic>
          <a:graphicData uri="http://schemas.openxmlformats.org/presentationml/2006/ole">
            <mc:AlternateContent xmlns:mc="http://schemas.openxmlformats.org/markup-compatibility/2006">
              <mc:Choice xmlns:v="urn:schemas-microsoft-com:vml" Requires="v">
                <p:oleObj spid="_x0000_s6148" r:id="rId3" imgW="4274185" imgH="266065" progId="Equation.3">
                  <p:embed/>
                </p:oleObj>
              </mc:Choice>
              <mc:Fallback>
                <p:oleObj r:id="rId3" imgW="4274185" imgH="266065" progId="Equation.3">
                  <p:embed/>
                  <p:pic>
                    <p:nvPicPr>
                      <p:cNvPr id="0" name="图片 3205"/>
                      <p:cNvPicPr/>
                      <p:nvPr/>
                    </p:nvPicPr>
                    <p:blipFill>
                      <a:blip r:embed="rId4"/>
                      <a:stretch>
                        <a:fillRect/>
                      </a:stretch>
                    </p:blipFill>
                    <p:spPr>
                      <a:xfrm>
                        <a:off x="701675" y="3865563"/>
                        <a:ext cx="8034338" cy="500062"/>
                      </a:xfrm>
                      <a:prstGeom prst="rect">
                        <a:avLst/>
                      </a:prstGeom>
                      <a:solidFill>
                        <a:srgbClr val="CCECFF"/>
                      </a:solidFill>
                      <a:ln w="38100">
                        <a:noFill/>
                        <a:miter/>
                      </a:ln>
                    </p:spPr>
                  </p:pic>
                </p:oleObj>
              </mc:Fallback>
            </mc:AlternateContent>
          </a:graphicData>
        </a:graphic>
      </p:graphicFrame>
      <p:pic>
        <p:nvPicPr>
          <p:cNvPr id="525432" name="Picture 120"/>
          <p:cNvPicPr>
            <a:picLocks noChangeAspect="1"/>
          </p:cNvPicPr>
          <p:nvPr/>
        </p:nvPicPr>
        <p:blipFill>
          <a:blip r:embed="rId5"/>
          <a:stretch>
            <a:fillRect/>
          </a:stretch>
        </p:blipFill>
        <p:spPr>
          <a:xfrm>
            <a:off x="755650" y="4149725"/>
            <a:ext cx="2736850" cy="2232025"/>
          </a:xfrm>
          <a:prstGeom prst="rect">
            <a:avLst/>
          </a:prstGeom>
          <a:noFill/>
          <a:ln w="9525">
            <a:noFill/>
          </a:ln>
        </p:spPr>
      </p:pic>
      <p:pic>
        <p:nvPicPr>
          <p:cNvPr id="525433" name="Picture 121"/>
          <p:cNvPicPr>
            <a:picLocks noChangeAspect="1"/>
          </p:cNvPicPr>
          <p:nvPr/>
        </p:nvPicPr>
        <p:blipFill>
          <a:blip r:embed="rId6"/>
          <a:stretch>
            <a:fillRect/>
          </a:stretch>
        </p:blipFill>
        <p:spPr>
          <a:xfrm>
            <a:off x="3006725" y="1135063"/>
            <a:ext cx="3581400" cy="2581275"/>
          </a:xfrm>
          <a:prstGeom prst="rect">
            <a:avLst/>
          </a:prstGeom>
          <a:noFill/>
          <a:ln w="38100" cap="flat" cmpd="sng">
            <a:solidFill>
              <a:srgbClr val="FF00FF"/>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531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531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5315">
                                            <p:txEl>
                                              <p:pRg st="3" end="3"/>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3994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25432"/>
                                        </p:tgtEl>
                                        <p:attrNameLst>
                                          <p:attrName>style.visibility</p:attrName>
                                        </p:attrNameLst>
                                      </p:cBhvr>
                                      <p:to>
                                        <p:strVal val="visible"/>
                                      </p:to>
                                    </p:set>
                                    <p:animEffect transition="in" filter="box(in)">
                                      <p:cBhvr>
                                        <p:cTn id="27" dur="500"/>
                                        <p:tgtEl>
                                          <p:spTgt spid="52543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25315">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25431"/>
                                        </p:tgtEl>
                                        <p:attrNameLst>
                                          <p:attrName>style.visibility</p:attrName>
                                        </p:attrNameLst>
                                      </p:cBhvr>
                                      <p:to>
                                        <p:strVal val="visible"/>
                                      </p:to>
                                    </p:set>
                                  </p:childTnLst>
                                </p:cTn>
                              </p:par>
                              <p:par>
                                <p:cTn id="36" presetID="2" presetClass="exit" presetSubtype="4" fill="hold" nodeType="withEffect">
                                  <p:stCondLst>
                                    <p:cond delay="0"/>
                                  </p:stCondLst>
                                  <p:childTnLst>
                                    <p:anim calcmode="lin" valueType="num">
                                      <p:cBhvr additive="base">
                                        <p:cTn id="37" dur="500"/>
                                        <p:tgtEl>
                                          <p:spTgt spid="525432"/>
                                        </p:tgtEl>
                                        <p:attrNameLst>
                                          <p:attrName>ppt_x</p:attrName>
                                        </p:attrNameLst>
                                      </p:cBhvr>
                                      <p:tavLst>
                                        <p:tav tm="0">
                                          <p:val>
                                            <p:strVal val="ppt_x"/>
                                          </p:val>
                                        </p:tav>
                                        <p:tav tm="100000">
                                          <p:val>
                                            <p:strVal val="ppt_x"/>
                                          </p:val>
                                        </p:tav>
                                      </p:tavLst>
                                    </p:anim>
                                    <p:anim calcmode="lin" valueType="num">
                                      <p:cBhvr additive="base">
                                        <p:cTn id="38" dur="500"/>
                                        <p:tgtEl>
                                          <p:spTgt spid="525432"/>
                                        </p:tgtEl>
                                        <p:attrNameLst>
                                          <p:attrName>ppt_y</p:attrName>
                                        </p:attrNameLst>
                                      </p:cBhvr>
                                      <p:tavLst>
                                        <p:tav tm="0">
                                          <p:val>
                                            <p:strVal val="ppt_y"/>
                                          </p:val>
                                        </p:tav>
                                        <p:tav tm="100000">
                                          <p:val>
                                            <p:strVal val="1+ppt_h/2"/>
                                          </p:val>
                                        </p:tav>
                                      </p:tavLst>
                                    </p:anim>
                                    <p:set>
                                      <p:cBhvr>
                                        <p:cTn id="39" dur="1" fill="hold">
                                          <p:stCondLst>
                                            <p:cond delay="499"/>
                                          </p:stCondLst>
                                        </p:cTn>
                                        <p:tgtEl>
                                          <p:spTgt spid="52543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25315">
                                            <p:txEl>
                                              <p:pRg st="7" end="7"/>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5" presetClass="entr" presetSubtype="0" fill="hold" nodeType="clickEffect">
                                  <p:stCondLst>
                                    <p:cond delay="0"/>
                                  </p:stCondLst>
                                  <p:childTnLst>
                                    <p:set>
                                      <p:cBhvr>
                                        <p:cTn id="47" dur="1" fill="hold">
                                          <p:stCondLst>
                                            <p:cond delay="0"/>
                                          </p:stCondLst>
                                        </p:cTn>
                                        <p:tgtEl>
                                          <p:spTgt spid="525433"/>
                                        </p:tgtEl>
                                        <p:attrNameLst>
                                          <p:attrName>style.visibility</p:attrName>
                                        </p:attrNameLst>
                                      </p:cBhvr>
                                      <p:to>
                                        <p:strVal val="visible"/>
                                      </p:to>
                                    </p:set>
                                    <p:anim calcmode="lin" valueType="num">
                                      <p:cBhvr>
                                        <p:cTn id="48" dur="1000" fill="hold"/>
                                        <p:tgtEl>
                                          <p:spTgt spid="525433"/>
                                        </p:tgtEl>
                                        <p:attrNameLst>
                                          <p:attrName>ppt_w</p:attrName>
                                        </p:attrNameLst>
                                      </p:cBhvr>
                                      <p:tavLst>
                                        <p:tav tm="0">
                                          <p:val>
                                            <p:fltVal val="0"/>
                                          </p:val>
                                        </p:tav>
                                        <p:tav tm="100000">
                                          <p:val>
                                            <p:strVal val="#ppt_w"/>
                                          </p:val>
                                        </p:tav>
                                      </p:tavLst>
                                    </p:anim>
                                    <p:anim calcmode="lin" valueType="num">
                                      <p:cBhvr>
                                        <p:cTn id="49" dur="1000" fill="hold"/>
                                        <p:tgtEl>
                                          <p:spTgt spid="525433"/>
                                        </p:tgtEl>
                                        <p:attrNameLst>
                                          <p:attrName>ppt_h</p:attrName>
                                        </p:attrNameLst>
                                      </p:cBhvr>
                                      <p:tavLst>
                                        <p:tav tm="0">
                                          <p:val>
                                            <p:fltVal val="0"/>
                                          </p:val>
                                        </p:tav>
                                        <p:tav tm="100000">
                                          <p:val>
                                            <p:strVal val="#ppt_h"/>
                                          </p:val>
                                        </p:tav>
                                      </p:tavLst>
                                    </p:anim>
                                    <p:anim calcmode="lin" valueType="num">
                                      <p:cBhvr>
                                        <p:cTn id="50" dur="1000" fill="hold"/>
                                        <p:tgtEl>
                                          <p:spTgt spid="525433"/>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52543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2.5</a:t>
            </a:r>
          </a:p>
        </p:txBody>
      </p:sp>
      <p:sp>
        <p:nvSpPr>
          <p:cNvPr id="526339" name="Rectangle 3"/>
          <p:cNvSpPr>
            <a:spLocks noGrp="1"/>
          </p:cNvSpPr>
          <p:nvPr>
            <p:ph type="body" sz="half" idx="1"/>
          </p:nvPr>
        </p:nvSpPr>
        <p:spPr>
          <a:xfrm>
            <a:off x="107950" y="981075"/>
            <a:ext cx="8793163" cy="5543550"/>
          </a:xfrm>
        </p:spPr>
        <p:txBody>
          <a:bodyPr vert="horz" wrap="square" lIns="91440" tIns="45720" rIns="91440" bIns="45720" anchor="t"/>
          <a:lstStyle/>
          <a:p>
            <a:pPr marL="0" indent="0" eaLnBrk="1" hangingPunct="1">
              <a:lnSpc>
                <a:spcPct val="110000"/>
              </a:lnSpc>
              <a:spcBef>
                <a:spcPct val="0"/>
              </a:spcBef>
            </a:pPr>
            <a:r>
              <a:rPr lang="zh-CN" altLang="en-US" dirty="0"/>
              <a:t>用“与非”门设计一个燃油锅炉自动报警器。要求燃油喷嘴在开启状态下，若锅炉水温或压力过高则发出报警信号。 </a:t>
            </a:r>
          </a:p>
          <a:p>
            <a:pPr marL="0" indent="0" eaLnBrk="1" hangingPunct="1">
              <a:lnSpc>
                <a:spcPct val="110000"/>
              </a:lnSpc>
              <a:spcBef>
                <a:spcPct val="0"/>
              </a:spcBef>
            </a:pPr>
            <a:r>
              <a:rPr lang="zh-CN" altLang="en-US" dirty="0">
                <a:solidFill>
                  <a:schemeClr val="accent2"/>
                </a:solidFill>
              </a:rPr>
              <a:t>解：</a:t>
            </a:r>
            <a:r>
              <a:rPr lang="zh-CN" altLang="en-US" dirty="0"/>
              <a:t> 根据功能要求进行逻辑约定并建立真值表。</a:t>
            </a:r>
          </a:p>
          <a:p>
            <a:pPr lvl="1" eaLnBrk="1" hangingPunct="1">
              <a:lnSpc>
                <a:spcPct val="110000"/>
              </a:lnSpc>
              <a:spcBef>
                <a:spcPct val="0"/>
              </a:spcBef>
            </a:pPr>
            <a:r>
              <a:rPr lang="en-US" altLang="zh-CN" dirty="0"/>
              <a:t>A=1</a:t>
            </a:r>
            <a:r>
              <a:rPr lang="zh-CN" altLang="en-US" dirty="0"/>
              <a:t>，喷嘴打开；</a:t>
            </a:r>
            <a:r>
              <a:rPr lang="en-US" altLang="zh-CN" dirty="0"/>
              <a:t>A=0</a:t>
            </a:r>
            <a:r>
              <a:rPr lang="zh-CN" altLang="en-US" dirty="0"/>
              <a:t>，喷嘴关闭；</a:t>
            </a:r>
          </a:p>
          <a:p>
            <a:pPr lvl="1" eaLnBrk="1" hangingPunct="1">
              <a:lnSpc>
                <a:spcPct val="110000"/>
              </a:lnSpc>
              <a:spcBef>
                <a:spcPct val="0"/>
              </a:spcBef>
            </a:pPr>
            <a:r>
              <a:rPr lang="en-US" altLang="zh-CN" dirty="0"/>
              <a:t>B,C</a:t>
            </a:r>
            <a:r>
              <a:rPr lang="zh-CN" altLang="en-US" dirty="0"/>
              <a:t>为</a:t>
            </a:r>
            <a:r>
              <a:rPr lang="en-US" altLang="zh-CN" dirty="0"/>
              <a:t>1</a:t>
            </a:r>
            <a:r>
              <a:rPr lang="zh-CN" altLang="en-US" dirty="0"/>
              <a:t>表示温度、压力过高；为</a:t>
            </a:r>
            <a:r>
              <a:rPr lang="en-US" altLang="zh-CN" dirty="0"/>
              <a:t>0</a:t>
            </a:r>
            <a:r>
              <a:rPr lang="zh-CN" altLang="en-US" dirty="0"/>
              <a:t>表示温度、压力正常；</a:t>
            </a:r>
          </a:p>
          <a:p>
            <a:pPr lvl="1" eaLnBrk="1" hangingPunct="1">
              <a:lnSpc>
                <a:spcPct val="110000"/>
              </a:lnSpc>
              <a:spcBef>
                <a:spcPct val="0"/>
              </a:spcBef>
            </a:pPr>
            <a:r>
              <a:rPr lang="en-US" altLang="zh-CN" dirty="0"/>
              <a:t>F=0</a:t>
            </a:r>
            <a:r>
              <a:rPr lang="zh-CN" altLang="en-US" dirty="0"/>
              <a:t>正常，</a:t>
            </a:r>
            <a:r>
              <a:rPr lang="en-US" altLang="zh-CN" dirty="0"/>
              <a:t>F=1</a:t>
            </a:r>
            <a:r>
              <a:rPr lang="zh-CN" altLang="en-US" dirty="0"/>
              <a:t>报警。</a:t>
            </a:r>
          </a:p>
        </p:txBody>
      </p:sp>
      <p:graphicFrame>
        <p:nvGraphicFramePr>
          <p:cNvPr id="114692" name="内容占位符 114691"/>
          <p:cNvGraphicFramePr>
            <a:graphicFrameLocks noGrp="1"/>
          </p:cNvGraphicFramePr>
          <p:nvPr>
            <p:ph sz="half" idx="2"/>
          </p:nvPr>
        </p:nvGraphicFramePr>
        <p:xfrm>
          <a:off x="1341438" y="3716338"/>
          <a:ext cx="6219825" cy="2779713"/>
        </p:xfrm>
        <a:graphic>
          <a:graphicData uri="http://schemas.openxmlformats.org/drawingml/2006/table">
            <a:tbl>
              <a:tblPr/>
              <a:tblGrid>
                <a:gridCol w="1555750">
                  <a:extLst>
                    <a:ext uri="{9D8B030D-6E8A-4147-A177-3AD203B41FA5}">
                      <a16:colId xmlns:a16="http://schemas.microsoft.com/office/drawing/2014/main" val="20000"/>
                    </a:ext>
                  </a:extLst>
                </a:gridCol>
                <a:gridCol w="1555750">
                  <a:extLst>
                    <a:ext uri="{9D8B030D-6E8A-4147-A177-3AD203B41FA5}">
                      <a16:colId xmlns:a16="http://schemas.microsoft.com/office/drawing/2014/main" val="20001"/>
                    </a:ext>
                  </a:extLst>
                </a:gridCol>
                <a:gridCol w="1552575">
                  <a:extLst>
                    <a:ext uri="{9D8B030D-6E8A-4147-A177-3AD203B41FA5}">
                      <a16:colId xmlns:a16="http://schemas.microsoft.com/office/drawing/2014/main" val="20002"/>
                    </a:ext>
                  </a:extLst>
                </a:gridCol>
                <a:gridCol w="1555750">
                  <a:extLst>
                    <a:ext uri="{9D8B030D-6E8A-4147-A177-3AD203B41FA5}">
                      <a16:colId xmlns:a16="http://schemas.microsoft.com/office/drawing/2014/main" val="20003"/>
                    </a:ext>
                  </a:extLst>
                </a:gridCol>
              </a:tblGrid>
              <a:tr h="2905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A</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C</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F</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63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63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63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633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4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3"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2.6</a:t>
            </a:r>
          </a:p>
        </p:txBody>
      </p:sp>
      <p:sp>
        <p:nvSpPr>
          <p:cNvPr id="527363" name="Rectangle 3"/>
          <p:cNvSpPr>
            <a:spLocks noGrp="1"/>
          </p:cNvSpPr>
          <p:nvPr>
            <p:ph idx="1"/>
          </p:nvPr>
        </p:nvSpPr>
        <p:spPr/>
        <p:txBody>
          <a:bodyPr vert="horz" wrap="square" lIns="91440" tIns="45720" rIns="91440" bIns="45720" anchor="t"/>
          <a:lstStyle/>
          <a:p>
            <a:pPr eaLnBrk="1" hangingPunct="1"/>
            <a:r>
              <a:rPr lang="zh-CN" altLang="en-US" dirty="0"/>
              <a:t>函数的“最小项之和”表达式。 </a:t>
            </a:r>
          </a:p>
          <a:p>
            <a:pPr eaLnBrk="1" hangingPunct="1">
              <a:buNone/>
            </a:pPr>
            <a:r>
              <a:rPr lang="zh-CN" altLang="en-US" dirty="0"/>
              <a:t>           </a:t>
            </a:r>
            <a:r>
              <a:rPr lang="en-US" altLang="zh-CN" dirty="0"/>
              <a:t>F(A, B, C)=∑m(5,6,7) </a:t>
            </a:r>
          </a:p>
          <a:p>
            <a:pPr eaLnBrk="1" hangingPunct="1"/>
            <a:r>
              <a:rPr lang="zh-CN" altLang="en-US" dirty="0"/>
              <a:t>化简函数表达式，并进行适当变换。</a:t>
            </a:r>
          </a:p>
          <a:p>
            <a:pPr eaLnBrk="1" hangingPunct="1">
              <a:buNone/>
            </a:pPr>
            <a:r>
              <a:rPr lang="zh-CN" altLang="en-US" dirty="0"/>
              <a:t>           </a:t>
            </a:r>
            <a:r>
              <a:rPr lang="en-US" altLang="zh-CN" dirty="0"/>
              <a:t>F(A, B, C)=AB+AC</a:t>
            </a:r>
          </a:p>
          <a:p>
            <a:pPr eaLnBrk="1" hangingPunct="1"/>
            <a:endParaRPr lang="en-US" altLang="zh-CN" dirty="0"/>
          </a:p>
          <a:p>
            <a:pPr eaLnBrk="1" hangingPunct="1"/>
            <a:r>
              <a:rPr lang="zh-CN" altLang="en-US" dirty="0"/>
              <a:t>逻辑电路图 </a:t>
            </a:r>
          </a:p>
        </p:txBody>
      </p:sp>
      <p:sp>
        <p:nvSpPr>
          <p:cNvPr id="40965" name="Rectangle 4"/>
          <p:cNvSpPr/>
          <p:nvPr/>
        </p:nvSpPr>
        <p:spPr>
          <a:xfrm>
            <a:off x="0" y="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27365" name="Object 5"/>
          <p:cNvGraphicFramePr/>
          <p:nvPr/>
        </p:nvGraphicFramePr>
        <p:xfrm>
          <a:off x="1416050" y="3144838"/>
          <a:ext cx="3803650" cy="500062"/>
        </p:xfrm>
        <a:graphic>
          <a:graphicData uri="http://schemas.openxmlformats.org/presentationml/2006/ole">
            <mc:AlternateContent xmlns:mc="http://schemas.openxmlformats.org/markup-compatibility/2006">
              <mc:Choice xmlns:v="urn:schemas-microsoft-com:vml" Requires="v">
                <p:oleObj spid="_x0000_s7172" r:id="rId3" imgW="2032000" imgH="266700" progId="Equation.3">
                  <p:embed/>
                </p:oleObj>
              </mc:Choice>
              <mc:Fallback>
                <p:oleObj r:id="rId3" imgW="2032000" imgH="266700" progId="Equation.3">
                  <p:embed/>
                  <p:pic>
                    <p:nvPicPr>
                      <p:cNvPr id="0" name="图片 3207"/>
                      <p:cNvPicPr/>
                      <p:nvPr/>
                    </p:nvPicPr>
                    <p:blipFill>
                      <a:blip r:embed="rId4"/>
                      <a:stretch>
                        <a:fillRect/>
                      </a:stretch>
                    </p:blipFill>
                    <p:spPr>
                      <a:xfrm>
                        <a:off x="1416050" y="3144838"/>
                        <a:ext cx="3803650" cy="500062"/>
                      </a:xfrm>
                      <a:prstGeom prst="rect">
                        <a:avLst/>
                      </a:prstGeom>
                      <a:noFill/>
                      <a:ln w="38100">
                        <a:noFill/>
                        <a:miter/>
                      </a:ln>
                    </p:spPr>
                  </p:pic>
                </p:oleObj>
              </mc:Fallback>
            </mc:AlternateContent>
          </a:graphicData>
        </a:graphic>
      </p:graphicFrame>
      <p:pic>
        <p:nvPicPr>
          <p:cNvPr id="527366" name="Picture 6"/>
          <p:cNvPicPr>
            <a:picLocks noChangeAspect="1"/>
          </p:cNvPicPr>
          <p:nvPr/>
        </p:nvPicPr>
        <p:blipFill>
          <a:blip r:embed="rId5"/>
          <a:stretch>
            <a:fillRect/>
          </a:stretch>
        </p:blipFill>
        <p:spPr>
          <a:xfrm>
            <a:off x="5721350" y="2420938"/>
            <a:ext cx="2667000" cy="1333500"/>
          </a:xfrm>
          <a:prstGeom prst="rect">
            <a:avLst/>
          </a:prstGeom>
          <a:noFill/>
          <a:ln w="28575" cap="flat" cmpd="sng">
            <a:solidFill>
              <a:srgbClr val="FF00FF"/>
            </a:solidFill>
            <a:prstDash val="solid"/>
            <a:miter/>
            <a:headEnd type="none" w="med" len="med"/>
            <a:tailEnd type="none" w="med" len="med"/>
          </a:ln>
        </p:spPr>
      </p:pic>
      <p:pic>
        <p:nvPicPr>
          <p:cNvPr id="527367" name="Picture 7"/>
          <p:cNvPicPr>
            <a:picLocks noChangeAspect="1"/>
          </p:cNvPicPr>
          <p:nvPr/>
        </p:nvPicPr>
        <p:blipFill>
          <a:blip r:embed="rId6"/>
          <a:stretch>
            <a:fillRect/>
          </a:stretch>
        </p:blipFill>
        <p:spPr>
          <a:xfrm>
            <a:off x="2987675" y="4221163"/>
            <a:ext cx="2857500" cy="1752600"/>
          </a:xfrm>
          <a:prstGeom prst="rect">
            <a:avLst/>
          </a:prstGeom>
          <a:noFill/>
          <a:ln w="28575" cap="rnd" cmpd="sng">
            <a:solidFill>
              <a:schemeClr val="accent2"/>
            </a:solidFill>
            <a:prstDash val="sysDot"/>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7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73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73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27366"/>
                                        </p:tgtEl>
                                        <p:attrNameLst>
                                          <p:attrName>style.visibility</p:attrName>
                                        </p:attrNameLst>
                                      </p:cBhvr>
                                      <p:to>
                                        <p:strVal val="visible"/>
                                      </p:to>
                                    </p:set>
                                    <p:animEffect transition="in" filter="box(in)">
                                      <p:cBhvr>
                                        <p:cTn id="17" dur="500"/>
                                        <p:tgtEl>
                                          <p:spTgt spid="52736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2736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27365"/>
                                        </p:tgtEl>
                                        <p:attrNameLst>
                                          <p:attrName>style.visibility</p:attrName>
                                        </p:attrNameLst>
                                      </p:cBhvr>
                                      <p:to>
                                        <p:strVal val="visible"/>
                                      </p:to>
                                    </p:set>
                                    <p:animEffect transition="in" filter="wipe(left)">
                                      <p:cBhvr>
                                        <p:cTn id="26" dur="500"/>
                                        <p:tgtEl>
                                          <p:spTgt spid="52736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736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nodeType="clickEffect">
                                  <p:stCondLst>
                                    <p:cond delay="0"/>
                                  </p:stCondLst>
                                  <p:childTnLst>
                                    <p:set>
                                      <p:cBhvr>
                                        <p:cTn id="34" dur="1" fill="hold">
                                          <p:stCondLst>
                                            <p:cond delay="0"/>
                                          </p:stCondLst>
                                        </p:cTn>
                                        <p:tgtEl>
                                          <p:spTgt spid="527367"/>
                                        </p:tgtEl>
                                        <p:attrNameLst>
                                          <p:attrName>style.visibility</p:attrName>
                                        </p:attrNameLst>
                                      </p:cBhvr>
                                      <p:to>
                                        <p:strVal val="visible"/>
                                      </p:to>
                                    </p:set>
                                    <p:anim calcmode="lin" valueType="num">
                                      <p:cBhvr>
                                        <p:cTn id="35" dur="1000" fill="hold"/>
                                        <p:tgtEl>
                                          <p:spTgt spid="527367"/>
                                        </p:tgtEl>
                                        <p:attrNameLst>
                                          <p:attrName>ppt_w</p:attrName>
                                        </p:attrNameLst>
                                      </p:cBhvr>
                                      <p:tavLst>
                                        <p:tav tm="0">
                                          <p:val>
                                            <p:fltVal val="0"/>
                                          </p:val>
                                        </p:tav>
                                        <p:tav tm="100000">
                                          <p:val>
                                            <p:strVal val="#ppt_w"/>
                                          </p:val>
                                        </p:tav>
                                      </p:tavLst>
                                    </p:anim>
                                    <p:anim calcmode="lin" valueType="num">
                                      <p:cBhvr>
                                        <p:cTn id="36" dur="1000" fill="hold"/>
                                        <p:tgtEl>
                                          <p:spTgt spid="527367"/>
                                        </p:tgtEl>
                                        <p:attrNameLst>
                                          <p:attrName>ppt_h</p:attrName>
                                        </p:attrNameLst>
                                      </p:cBhvr>
                                      <p:tavLst>
                                        <p:tav tm="0">
                                          <p:val>
                                            <p:fltVal val="0"/>
                                          </p:val>
                                        </p:tav>
                                        <p:tav tm="100000">
                                          <p:val>
                                            <p:strVal val="#ppt_h"/>
                                          </p:val>
                                        </p:tav>
                                      </p:tavLst>
                                    </p:anim>
                                    <p:anim calcmode="lin" valueType="num">
                                      <p:cBhvr>
                                        <p:cTn id="37" dur="1000" fill="hold"/>
                                        <p:tgtEl>
                                          <p:spTgt spid="527367"/>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52736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7"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2.7</a:t>
            </a:r>
          </a:p>
        </p:txBody>
      </p:sp>
      <p:sp>
        <p:nvSpPr>
          <p:cNvPr id="528387" name="Rectangle 3"/>
          <p:cNvSpPr>
            <a:spLocks noGrp="1"/>
          </p:cNvSpPr>
          <p:nvPr>
            <p:ph idx="1"/>
          </p:nvPr>
        </p:nvSpPr>
        <p:spPr/>
        <p:txBody>
          <a:bodyPr vert="horz" wrap="square" lIns="91440" tIns="45720" rIns="91440" bIns="45720" anchor="t"/>
          <a:lstStyle/>
          <a:p>
            <a:pPr eaLnBrk="1" hangingPunct="1">
              <a:lnSpc>
                <a:spcPct val="120000"/>
              </a:lnSpc>
            </a:pPr>
            <a:r>
              <a:rPr lang="zh-CN" altLang="en-US" dirty="0"/>
              <a:t>设计一个比较两个</a:t>
            </a:r>
            <a:r>
              <a:rPr lang="en-US" altLang="zh-CN" dirty="0"/>
              <a:t>3</a:t>
            </a:r>
            <a:r>
              <a:rPr lang="zh-CN" altLang="en-US" dirty="0"/>
              <a:t>位二进制数是否相等的数值比数器。</a:t>
            </a:r>
          </a:p>
          <a:p>
            <a:pPr eaLnBrk="1" hangingPunct="1">
              <a:lnSpc>
                <a:spcPct val="120000"/>
              </a:lnSpc>
            </a:pPr>
            <a:r>
              <a:rPr lang="zh-CN" altLang="en-US" dirty="0">
                <a:solidFill>
                  <a:schemeClr val="accent2"/>
                </a:solidFill>
              </a:rPr>
              <a:t>解：</a:t>
            </a:r>
            <a:r>
              <a:rPr lang="zh-CN" altLang="en-US" dirty="0"/>
              <a:t>设待比较的两</a:t>
            </a:r>
            <a:r>
              <a:rPr lang="en-US" altLang="zh-CN" dirty="0"/>
              <a:t>3</a:t>
            </a:r>
            <a:r>
              <a:rPr lang="zh-CN" altLang="en-US" dirty="0"/>
              <a:t>位数分别为</a:t>
            </a:r>
            <a:r>
              <a:rPr lang="en-US" altLang="zh-CN" dirty="0"/>
              <a:t>A=A</a:t>
            </a:r>
            <a:r>
              <a:rPr lang="en-US" altLang="zh-CN" baseline="-25000" dirty="0"/>
              <a:t>3</a:t>
            </a:r>
            <a:r>
              <a:rPr lang="en-US" altLang="zh-CN" dirty="0"/>
              <a:t>A</a:t>
            </a:r>
            <a:r>
              <a:rPr lang="en-US" altLang="zh-CN" baseline="-25000" dirty="0"/>
              <a:t>2</a:t>
            </a:r>
            <a:r>
              <a:rPr lang="en-US" altLang="zh-CN" dirty="0"/>
              <a:t>A</a:t>
            </a:r>
            <a:r>
              <a:rPr lang="en-US" altLang="zh-CN" baseline="-25000" dirty="0"/>
              <a:t>1</a:t>
            </a:r>
            <a:r>
              <a:rPr lang="zh-CN" altLang="en-US" dirty="0"/>
              <a:t>，</a:t>
            </a:r>
            <a:r>
              <a:rPr lang="en-US" altLang="zh-CN" dirty="0"/>
              <a:t>B=B</a:t>
            </a:r>
            <a:r>
              <a:rPr lang="en-US" altLang="zh-CN" baseline="-25000" dirty="0"/>
              <a:t>3</a:t>
            </a:r>
            <a:r>
              <a:rPr lang="en-US" altLang="zh-CN" dirty="0"/>
              <a:t>B</a:t>
            </a:r>
            <a:r>
              <a:rPr lang="en-US" altLang="zh-CN" baseline="-25000" dirty="0"/>
              <a:t>2</a:t>
            </a:r>
            <a:r>
              <a:rPr lang="en-US" altLang="zh-CN" dirty="0"/>
              <a:t>B</a:t>
            </a:r>
            <a:r>
              <a:rPr lang="en-US" altLang="zh-CN" baseline="-25000" dirty="0"/>
              <a:t>1</a:t>
            </a:r>
            <a:r>
              <a:rPr lang="zh-CN" altLang="en-US" dirty="0"/>
              <a:t>，电路的输出为</a:t>
            </a:r>
            <a:r>
              <a:rPr lang="en-US" altLang="zh-CN" dirty="0"/>
              <a:t>F</a:t>
            </a:r>
            <a:r>
              <a:rPr lang="zh-CN" altLang="en-US" dirty="0"/>
              <a:t>。当</a:t>
            </a:r>
            <a:r>
              <a:rPr lang="en-US" altLang="zh-CN" dirty="0"/>
              <a:t>A=B</a:t>
            </a:r>
            <a:r>
              <a:rPr lang="zh-CN" altLang="en-US" dirty="0"/>
              <a:t>时，</a:t>
            </a:r>
            <a:r>
              <a:rPr lang="en-US" altLang="zh-CN" dirty="0"/>
              <a:t>F</a:t>
            </a:r>
            <a:r>
              <a:rPr lang="zh-CN" altLang="en-US" dirty="0"/>
              <a:t>为</a:t>
            </a:r>
            <a:r>
              <a:rPr lang="en-US" altLang="zh-CN" dirty="0"/>
              <a:t>1</a:t>
            </a:r>
            <a:r>
              <a:rPr lang="zh-CN" altLang="en-US" dirty="0"/>
              <a:t>；否则</a:t>
            </a:r>
            <a:r>
              <a:rPr lang="en-US" altLang="zh-CN" dirty="0"/>
              <a:t>F</a:t>
            </a:r>
            <a:r>
              <a:rPr lang="zh-CN" altLang="en-US" dirty="0"/>
              <a:t>为</a:t>
            </a:r>
            <a:r>
              <a:rPr lang="en-US" altLang="zh-CN" dirty="0"/>
              <a:t>0</a:t>
            </a:r>
            <a:r>
              <a:rPr lang="zh-CN" altLang="en-US" dirty="0"/>
              <a:t>。</a:t>
            </a:r>
          </a:p>
          <a:p>
            <a:pPr eaLnBrk="1" hangingPunct="1">
              <a:lnSpc>
                <a:spcPct val="120000"/>
              </a:lnSpc>
            </a:pPr>
            <a:r>
              <a:rPr lang="zh-CN" altLang="en-US" dirty="0"/>
              <a:t>根据常识可知，要使</a:t>
            </a:r>
            <a:r>
              <a:rPr lang="en-US" altLang="zh-CN" dirty="0"/>
              <a:t>A=B</a:t>
            </a:r>
            <a:r>
              <a:rPr lang="zh-CN" altLang="en-US" dirty="0"/>
              <a:t>，必须使</a:t>
            </a:r>
            <a:r>
              <a:rPr lang="en-US" altLang="zh-CN" dirty="0"/>
              <a:t>A</a:t>
            </a:r>
            <a:r>
              <a:rPr lang="en-US" altLang="zh-CN" baseline="-25000" dirty="0"/>
              <a:t>3</a:t>
            </a:r>
            <a:r>
              <a:rPr lang="en-US" altLang="zh-CN" dirty="0"/>
              <a:t>=B</a:t>
            </a:r>
            <a:r>
              <a:rPr lang="en-US" altLang="zh-CN" baseline="-25000" dirty="0"/>
              <a:t>3</a:t>
            </a:r>
            <a:r>
              <a:rPr lang="zh-CN" altLang="en-US" dirty="0"/>
              <a:t>，</a:t>
            </a:r>
            <a:r>
              <a:rPr lang="en-US" altLang="zh-CN" dirty="0"/>
              <a:t>A</a:t>
            </a:r>
            <a:r>
              <a:rPr lang="en-US" altLang="zh-CN" baseline="-25000" dirty="0"/>
              <a:t>2</a:t>
            </a:r>
            <a:r>
              <a:rPr lang="en-US" altLang="zh-CN" dirty="0"/>
              <a:t>=B</a:t>
            </a:r>
            <a:r>
              <a:rPr lang="en-US" altLang="zh-CN" baseline="-25000" dirty="0"/>
              <a:t>2</a:t>
            </a:r>
            <a:r>
              <a:rPr lang="zh-CN" altLang="en-US" dirty="0"/>
              <a:t>，</a:t>
            </a:r>
            <a:r>
              <a:rPr lang="en-US" altLang="zh-CN" dirty="0"/>
              <a:t>A</a:t>
            </a:r>
            <a:r>
              <a:rPr lang="en-US" altLang="zh-CN" baseline="-25000" dirty="0"/>
              <a:t>1</a:t>
            </a:r>
            <a:r>
              <a:rPr lang="en-US" altLang="zh-CN" dirty="0"/>
              <a:t>=B</a:t>
            </a:r>
            <a:r>
              <a:rPr lang="en-US" altLang="zh-CN" baseline="-25000" dirty="0"/>
              <a:t>1</a:t>
            </a:r>
            <a:r>
              <a:rPr lang="zh-CN" altLang="en-US" dirty="0"/>
              <a:t>，即要使</a:t>
            </a:r>
            <a:r>
              <a:rPr lang="en-US" altLang="zh-CN" dirty="0"/>
              <a:t>F</a:t>
            </a:r>
            <a:r>
              <a:rPr lang="zh-CN" altLang="en-US" dirty="0"/>
              <a:t>为</a:t>
            </a:r>
            <a:r>
              <a:rPr lang="en-US" altLang="zh-CN" dirty="0"/>
              <a:t>1</a:t>
            </a:r>
            <a:r>
              <a:rPr lang="zh-CN" altLang="en-US" dirty="0"/>
              <a:t>，必须使三位数同时为</a:t>
            </a:r>
            <a:r>
              <a:rPr lang="en-US" altLang="zh-CN" dirty="0"/>
              <a:t>0</a:t>
            </a:r>
            <a:r>
              <a:rPr lang="zh-CN" altLang="en-US" dirty="0"/>
              <a:t>或同时为</a:t>
            </a:r>
            <a:r>
              <a:rPr lang="en-US" altLang="zh-CN" dirty="0"/>
              <a:t>1</a:t>
            </a:r>
            <a:r>
              <a:rPr lang="zh-CN" altLang="en-US" dirty="0"/>
              <a:t>。即</a:t>
            </a:r>
            <a:r>
              <a:rPr lang="en-US" altLang="zh-CN" dirty="0"/>
              <a:t>F</a:t>
            </a:r>
            <a:r>
              <a:rPr lang="zh-CN" altLang="en-US" dirty="0"/>
              <a:t>和</a:t>
            </a:r>
            <a:r>
              <a:rPr lang="en-US" altLang="zh-CN" dirty="0"/>
              <a:t>A</a:t>
            </a:r>
            <a:r>
              <a:rPr lang="zh-CN" altLang="en-US" dirty="0"/>
              <a:t>，</a:t>
            </a:r>
            <a:r>
              <a:rPr lang="en-US" altLang="zh-CN" dirty="0"/>
              <a:t>B</a:t>
            </a:r>
            <a:r>
              <a:rPr lang="zh-CN" altLang="en-US" dirty="0"/>
              <a:t>的关系可用如下函数描述：</a:t>
            </a:r>
          </a:p>
          <a:p>
            <a:pPr eaLnBrk="1" hangingPunct="1">
              <a:lnSpc>
                <a:spcPct val="120000"/>
              </a:lnSpc>
            </a:pPr>
            <a:endParaRPr lang="zh-CN" altLang="en-US" dirty="0"/>
          </a:p>
          <a:p>
            <a:pPr eaLnBrk="1" hangingPunct="1">
              <a:lnSpc>
                <a:spcPct val="120000"/>
              </a:lnSpc>
            </a:pPr>
            <a:endParaRPr lang="zh-CN" altLang="en-US" dirty="0"/>
          </a:p>
          <a:p>
            <a:pPr eaLnBrk="1" hangingPunct="1">
              <a:lnSpc>
                <a:spcPct val="120000"/>
              </a:lnSpc>
            </a:pPr>
            <a:r>
              <a:rPr lang="zh-CN" altLang="en-US" dirty="0"/>
              <a:t>电路图 </a:t>
            </a:r>
          </a:p>
        </p:txBody>
      </p:sp>
      <p:graphicFrame>
        <p:nvGraphicFramePr>
          <p:cNvPr id="528388" name="Object 4"/>
          <p:cNvGraphicFramePr/>
          <p:nvPr/>
        </p:nvGraphicFramePr>
        <p:xfrm>
          <a:off x="392113" y="3940175"/>
          <a:ext cx="8212137" cy="857250"/>
        </p:xfrm>
        <a:graphic>
          <a:graphicData uri="http://schemas.openxmlformats.org/presentationml/2006/ole">
            <mc:AlternateContent xmlns:mc="http://schemas.openxmlformats.org/markup-compatibility/2006">
              <mc:Choice xmlns:v="urn:schemas-microsoft-com:vml" Requires="v">
                <p:oleObj spid="_x0000_s8196" r:id="rId3" imgW="4838700" imgH="508000" progId="Equation.3">
                  <p:embed/>
                </p:oleObj>
              </mc:Choice>
              <mc:Fallback>
                <p:oleObj r:id="rId3" imgW="4838700" imgH="508000" progId="Equation.3">
                  <p:embed/>
                  <p:pic>
                    <p:nvPicPr>
                      <p:cNvPr id="0" name="图片 3208"/>
                      <p:cNvPicPr/>
                      <p:nvPr/>
                    </p:nvPicPr>
                    <p:blipFill>
                      <a:blip r:embed="rId4"/>
                      <a:stretch>
                        <a:fillRect/>
                      </a:stretch>
                    </p:blipFill>
                    <p:spPr>
                      <a:xfrm>
                        <a:off x="392113" y="3940175"/>
                        <a:ext cx="8212137" cy="857250"/>
                      </a:xfrm>
                      <a:prstGeom prst="rect">
                        <a:avLst/>
                      </a:prstGeom>
                      <a:noFill/>
                      <a:ln w="38100">
                        <a:noFill/>
                        <a:miter/>
                      </a:ln>
                    </p:spPr>
                  </p:pic>
                </p:oleObj>
              </mc:Fallback>
            </mc:AlternateContent>
          </a:graphicData>
        </a:graphic>
      </p:graphicFrame>
      <p:pic>
        <p:nvPicPr>
          <p:cNvPr id="528389" name="Picture 5" descr="LJ68"/>
          <p:cNvPicPr>
            <a:picLocks noChangeAspect="1"/>
          </p:cNvPicPr>
          <p:nvPr/>
        </p:nvPicPr>
        <p:blipFill>
          <a:blip r:embed="rId5"/>
          <a:stretch>
            <a:fillRect/>
          </a:stretch>
        </p:blipFill>
        <p:spPr>
          <a:xfrm>
            <a:off x="5267325" y="3038475"/>
            <a:ext cx="3408363" cy="2982913"/>
          </a:xfrm>
          <a:prstGeom prst="rect">
            <a:avLst/>
          </a:prstGeom>
          <a:noFill/>
          <a:ln w="28575" cap="flat" cmpd="sng">
            <a:solidFill>
              <a:schemeClr val="accent2"/>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8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8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8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28388"/>
                                        </p:tgtEl>
                                        <p:attrNameLst>
                                          <p:attrName>style.visibility</p:attrName>
                                        </p:attrNameLst>
                                      </p:cBhvr>
                                      <p:to>
                                        <p:strVal val="visible"/>
                                      </p:to>
                                    </p:set>
                                    <p:animEffect transition="in" filter="wipe(left)">
                                      <p:cBhvr>
                                        <p:cTn id="19" dur="500"/>
                                        <p:tgtEl>
                                          <p:spTgt spid="52838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28387">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528389"/>
                                        </p:tgtEl>
                                        <p:attrNameLst>
                                          <p:attrName>style.visibility</p:attrName>
                                        </p:attrNameLst>
                                      </p:cBhvr>
                                      <p:to>
                                        <p:strVal val="visible"/>
                                      </p:to>
                                    </p:set>
                                    <p:animEffect transition="in" filter="diamond(in)">
                                      <p:cBhvr>
                                        <p:cTn id="28" dur="2000"/>
                                        <p:tgtEl>
                                          <p:spTgt spid="528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2.8</a:t>
            </a:r>
          </a:p>
        </p:txBody>
      </p:sp>
      <p:sp>
        <p:nvSpPr>
          <p:cNvPr id="529411" name="Rectangle 3"/>
          <p:cNvSpPr>
            <a:spLocks noGrp="1"/>
          </p:cNvSpPr>
          <p:nvPr>
            <p:ph type="body" sz="half" idx="1"/>
          </p:nvPr>
        </p:nvSpPr>
        <p:spPr>
          <a:xfrm>
            <a:off x="107950" y="981075"/>
            <a:ext cx="4367213" cy="5543550"/>
          </a:xfrm>
        </p:spPr>
        <p:txBody>
          <a:bodyPr vert="horz" wrap="square" lIns="91440" tIns="45720" rIns="91440" bIns="45720" anchor="t"/>
          <a:lstStyle/>
          <a:p>
            <a:pPr marL="0" indent="0" eaLnBrk="1" hangingPunct="1"/>
            <a:r>
              <a:rPr lang="zh-CN" altLang="en-US" dirty="0"/>
              <a:t>设计一个用于判断献血者与受血者的血型是否相容的电路。血型相容规则表所列，表中“√”表示血型相容。</a:t>
            </a:r>
          </a:p>
          <a:p>
            <a:pPr marL="0" indent="0" eaLnBrk="1" hangingPunct="1"/>
            <a:r>
              <a:rPr lang="zh-CN" altLang="en-US" dirty="0">
                <a:solidFill>
                  <a:schemeClr val="accent2"/>
                </a:solidFill>
              </a:rPr>
              <a:t>解：</a:t>
            </a:r>
            <a:r>
              <a:rPr lang="zh-CN" altLang="en-US" dirty="0"/>
              <a:t>根据题意，献血者和受血者的血型为电路的输入变量。</a:t>
            </a:r>
            <a:r>
              <a:rPr lang="en-US" altLang="zh-CN" dirty="0"/>
              <a:t>4</a:t>
            </a:r>
            <a:r>
              <a:rPr lang="zh-CN" altLang="en-US" dirty="0"/>
              <a:t>种血型可用两个变量的</a:t>
            </a:r>
            <a:r>
              <a:rPr lang="en-US" altLang="zh-CN" dirty="0"/>
              <a:t>4</a:t>
            </a:r>
            <a:r>
              <a:rPr lang="zh-CN" altLang="en-US" dirty="0"/>
              <a:t>种编码表示。设变量</a:t>
            </a:r>
            <a:r>
              <a:rPr lang="en-US" altLang="zh-CN" dirty="0"/>
              <a:t>W</a:t>
            </a:r>
            <a:r>
              <a:rPr lang="zh-CN" altLang="en-US" dirty="0"/>
              <a:t>，</a:t>
            </a:r>
            <a:r>
              <a:rPr lang="en-US" altLang="zh-CN" dirty="0"/>
              <a:t>X</a:t>
            </a:r>
            <a:r>
              <a:rPr lang="zh-CN" altLang="en-US" dirty="0"/>
              <a:t>表示献血者的血型，</a:t>
            </a:r>
            <a:r>
              <a:rPr lang="en-US" altLang="zh-CN" dirty="0"/>
              <a:t>Y</a:t>
            </a:r>
            <a:r>
              <a:rPr lang="zh-CN" altLang="en-US" dirty="0"/>
              <a:t>，</a:t>
            </a:r>
            <a:r>
              <a:rPr lang="en-US" altLang="zh-CN" dirty="0"/>
              <a:t>Z</a:t>
            </a:r>
            <a:r>
              <a:rPr lang="zh-CN" altLang="en-US" dirty="0"/>
              <a:t>表示受血者的血型，采用右表所列的编码。 </a:t>
            </a:r>
          </a:p>
        </p:txBody>
      </p:sp>
      <p:graphicFrame>
        <p:nvGraphicFramePr>
          <p:cNvPr id="115716" name="内容占位符 115715"/>
          <p:cNvGraphicFramePr>
            <a:graphicFrameLocks noGrp="1"/>
          </p:cNvGraphicFramePr>
          <p:nvPr>
            <p:ph sz="quarter" idx="2"/>
          </p:nvPr>
        </p:nvGraphicFramePr>
        <p:xfrm>
          <a:off x="4633913" y="981075"/>
          <a:ext cx="4367213" cy="2692400"/>
        </p:xfrm>
        <a:graphic>
          <a:graphicData uri="http://schemas.openxmlformats.org/drawingml/2006/table">
            <a:tbl>
              <a:tblPr/>
              <a:tblGrid>
                <a:gridCol w="1131888">
                  <a:extLst>
                    <a:ext uri="{9D8B030D-6E8A-4147-A177-3AD203B41FA5}">
                      <a16:colId xmlns:a16="http://schemas.microsoft.com/office/drawing/2014/main" val="20000"/>
                    </a:ext>
                  </a:extLst>
                </a:gridCol>
                <a:gridCol w="808037">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gridCol w="808038">
                  <a:extLst>
                    <a:ext uri="{9D8B030D-6E8A-4147-A177-3AD203B41FA5}">
                      <a16:colId xmlns:a16="http://schemas.microsoft.com/office/drawing/2014/main" val="20004"/>
                    </a:ext>
                  </a:extLst>
                </a:gridCol>
              </a:tblGrid>
              <a:tr h="433388">
                <a:tc rowSpan="2">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600" dirty="0">
                          <a:ea typeface="宋体" panose="02010600030101010101" pitchFamily="2" charset="-122"/>
                        </a:rPr>
                        <a:t>献血</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gridSpan="4">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600" dirty="0">
                          <a:ea typeface="宋体" panose="02010600030101010101" pitchFamily="2" charset="-122"/>
                        </a:rPr>
                        <a:t>受  血</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433387">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B</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AB</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O</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635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138">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35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3387">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O</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15757" name="内容占位符 115756"/>
          <p:cNvGraphicFramePr>
            <a:graphicFrameLocks noGrp="1"/>
          </p:cNvGraphicFramePr>
          <p:nvPr>
            <p:ph sz="quarter" idx="3"/>
          </p:nvPr>
        </p:nvGraphicFramePr>
        <p:xfrm>
          <a:off x="4633913" y="3832225"/>
          <a:ext cx="4367213" cy="2487613"/>
        </p:xfrm>
        <a:graphic>
          <a:graphicData uri="http://schemas.openxmlformats.org/drawingml/2006/table">
            <a:tbl>
              <a:tblPr/>
              <a:tblGrid>
                <a:gridCol w="1455738">
                  <a:extLst>
                    <a:ext uri="{9D8B030D-6E8A-4147-A177-3AD203B41FA5}">
                      <a16:colId xmlns:a16="http://schemas.microsoft.com/office/drawing/2014/main" val="20000"/>
                    </a:ext>
                  </a:extLst>
                </a:gridCol>
                <a:gridCol w="1455737">
                  <a:extLst>
                    <a:ext uri="{9D8B030D-6E8A-4147-A177-3AD203B41FA5}">
                      <a16:colId xmlns:a16="http://schemas.microsoft.com/office/drawing/2014/main" val="20001"/>
                    </a:ext>
                  </a:extLst>
                </a:gridCol>
                <a:gridCol w="1455738">
                  <a:extLst>
                    <a:ext uri="{9D8B030D-6E8A-4147-A177-3AD203B41FA5}">
                      <a16:colId xmlns:a16="http://schemas.microsoft.com/office/drawing/2014/main" val="20002"/>
                    </a:ext>
                  </a:extLst>
                </a:gridCol>
              </a:tblGrid>
              <a:tr h="7747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400" dirty="0">
                          <a:ea typeface="宋体" panose="02010600030101010101" pitchFamily="2" charset="-122"/>
                        </a:rPr>
                        <a:t>血型</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400" dirty="0">
                          <a:ea typeface="宋体" panose="02010600030101010101" pitchFamily="2" charset="-122"/>
                        </a:rPr>
                        <a:t>献</a:t>
                      </a:r>
                    </a:p>
                    <a:p>
                      <a:pPr marL="0" lvl="0" indent="0" algn="ctr" defTabSz="425450">
                        <a:lnSpc>
                          <a:spcPct val="100000"/>
                        </a:lnSpc>
                        <a:spcBef>
                          <a:spcPct val="0"/>
                        </a:spcBef>
                        <a:buClrTx/>
                        <a:buNone/>
                      </a:pPr>
                      <a:r>
                        <a:rPr lang="en-US" altLang="zh-CN" sz="1400" dirty="0">
                          <a:ea typeface="宋体" panose="02010600030101010101" pitchFamily="2" charset="-122"/>
                        </a:rPr>
                        <a:t>WX</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400" dirty="0">
                          <a:ea typeface="宋体" panose="02010600030101010101" pitchFamily="2" charset="-122"/>
                        </a:rPr>
                        <a:t>受</a:t>
                      </a:r>
                    </a:p>
                    <a:p>
                      <a:pPr marL="0" lvl="0" indent="0" algn="ctr" defTabSz="425450">
                        <a:lnSpc>
                          <a:spcPct val="100000"/>
                        </a:lnSpc>
                        <a:spcBef>
                          <a:spcPct val="0"/>
                        </a:spcBef>
                        <a:buClrTx/>
                        <a:buNone/>
                      </a:pPr>
                      <a:r>
                        <a:rPr lang="en-US" altLang="zh-CN" sz="1400" dirty="0">
                          <a:ea typeface="宋体" panose="02010600030101010101" pitchFamily="2" charset="-122"/>
                        </a:rPr>
                        <a:t>YZ</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286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A</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00</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01</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AB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10</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86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O</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11</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94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2.8</a:t>
            </a:r>
          </a:p>
        </p:txBody>
      </p:sp>
      <p:sp>
        <p:nvSpPr>
          <p:cNvPr id="530435" name="Rectangle 3"/>
          <p:cNvSpPr>
            <a:spLocks noGrp="1"/>
          </p:cNvSpPr>
          <p:nvPr>
            <p:ph idx="1"/>
          </p:nvPr>
        </p:nvSpPr>
        <p:spPr/>
        <p:txBody>
          <a:bodyPr vert="horz" wrap="square" lIns="91440" tIns="45720" rIns="91440" bIns="45720" anchor="t"/>
          <a:lstStyle/>
          <a:p>
            <a:pPr eaLnBrk="1" hangingPunct="1"/>
            <a:r>
              <a:rPr lang="zh-CN" altLang="en-US" dirty="0"/>
              <a:t>根据血型相容规则，可直接得出函数的卡诺图。由卡诺图可得函数的最简“与或”式为</a:t>
            </a:r>
          </a:p>
          <a:p>
            <a:pPr eaLnBrk="1" hangingPunct="1"/>
            <a:endParaRPr lang="zh-CN" altLang="en-US" dirty="0"/>
          </a:p>
          <a:p>
            <a:pPr eaLnBrk="1" hangingPunct="1"/>
            <a:r>
              <a:rPr lang="zh-CN" altLang="en-US" dirty="0"/>
              <a:t>用“与非”门实现的逻辑电路 </a:t>
            </a:r>
          </a:p>
        </p:txBody>
      </p:sp>
      <p:graphicFrame>
        <p:nvGraphicFramePr>
          <p:cNvPr id="530437" name="Object 5"/>
          <p:cNvGraphicFramePr/>
          <p:nvPr/>
        </p:nvGraphicFramePr>
        <p:xfrm>
          <a:off x="760413" y="2162175"/>
          <a:ext cx="3451225" cy="403225"/>
        </p:xfrm>
        <a:graphic>
          <a:graphicData uri="http://schemas.openxmlformats.org/presentationml/2006/ole">
            <mc:AlternateContent xmlns:mc="http://schemas.openxmlformats.org/markup-compatibility/2006">
              <mc:Choice xmlns:v="urn:schemas-microsoft-com:vml" Requires="v">
                <p:oleObj spid="_x0000_s9220" r:id="rId3" imgW="1879600" imgH="215900" progId="Equation.3">
                  <p:embed/>
                </p:oleObj>
              </mc:Choice>
              <mc:Fallback>
                <p:oleObj r:id="rId3" imgW="1879600" imgH="215900" progId="Equation.3">
                  <p:embed/>
                  <p:pic>
                    <p:nvPicPr>
                      <p:cNvPr id="0" name="图片 3206"/>
                      <p:cNvPicPr/>
                      <p:nvPr/>
                    </p:nvPicPr>
                    <p:blipFill>
                      <a:blip r:embed="rId4"/>
                      <a:stretch>
                        <a:fillRect/>
                      </a:stretch>
                    </p:blipFill>
                    <p:spPr>
                      <a:xfrm>
                        <a:off x="760413" y="2162175"/>
                        <a:ext cx="3451225" cy="403225"/>
                      </a:xfrm>
                      <a:prstGeom prst="rect">
                        <a:avLst/>
                      </a:prstGeom>
                      <a:noFill/>
                      <a:ln w="38100">
                        <a:noFill/>
                        <a:miter/>
                      </a:ln>
                    </p:spPr>
                  </p:pic>
                </p:oleObj>
              </mc:Fallback>
            </mc:AlternateContent>
          </a:graphicData>
        </a:graphic>
      </p:graphicFrame>
      <p:pic>
        <p:nvPicPr>
          <p:cNvPr id="530438" name="Picture 6"/>
          <p:cNvPicPr>
            <a:picLocks noChangeAspect="1"/>
          </p:cNvPicPr>
          <p:nvPr/>
        </p:nvPicPr>
        <p:blipFill>
          <a:blip r:embed="rId5"/>
          <a:stretch>
            <a:fillRect/>
          </a:stretch>
        </p:blipFill>
        <p:spPr>
          <a:xfrm>
            <a:off x="5435600" y="1773238"/>
            <a:ext cx="2857500" cy="2314575"/>
          </a:xfrm>
          <a:prstGeom prst="rect">
            <a:avLst/>
          </a:prstGeom>
          <a:noFill/>
          <a:ln w="9525">
            <a:noFill/>
          </a:ln>
        </p:spPr>
      </p:pic>
      <p:pic>
        <p:nvPicPr>
          <p:cNvPr id="530439" name="Picture 7"/>
          <p:cNvPicPr>
            <a:picLocks noChangeAspect="1"/>
          </p:cNvPicPr>
          <p:nvPr/>
        </p:nvPicPr>
        <p:blipFill>
          <a:blip r:embed="rId6"/>
          <a:stretch>
            <a:fillRect/>
          </a:stretch>
        </p:blipFill>
        <p:spPr>
          <a:xfrm>
            <a:off x="2051050" y="3141663"/>
            <a:ext cx="3457575" cy="325755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0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4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04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043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530439"/>
                                        </p:tgtEl>
                                        <p:attrNameLst>
                                          <p:attrName>style.visibility</p:attrName>
                                        </p:attrNameLst>
                                      </p:cBhvr>
                                      <p:to>
                                        <p:strVal val="visible"/>
                                      </p:to>
                                    </p:set>
                                    <p:animEffect transition="in" filter="diamond(in)">
                                      <p:cBhvr>
                                        <p:cTn id="23" dur="2000"/>
                                        <p:tgtEl>
                                          <p:spTgt spid="530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9" name="Rectangle 2"/>
          <p:cNvSpPr>
            <a:spLocks noGrp="1"/>
          </p:cNvSpPr>
          <p:nvPr>
            <p:ph type="title"/>
          </p:nvPr>
        </p:nvSpPr>
        <p:spPr/>
        <p:txBody>
          <a:bodyPr vert="horz" wrap="square" lIns="91440" tIns="45720" rIns="91440" bIns="45720" anchor="ctr"/>
          <a:lstStyle/>
          <a:p>
            <a:pPr eaLnBrk="1" hangingPunct="1"/>
            <a:r>
              <a:rPr lang="en-US" altLang="zh-CN" sz="2800" dirty="0"/>
              <a:t>2.2.2 </a:t>
            </a:r>
            <a:r>
              <a:rPr lang="zh-CN" altLang="en-US" sz="2800" dirty="0"/>
              <a:t>组合逻辑电路设计中应考虑的问题</a:t>
            </a:r>
          </a:p>
        </p:txBody>
      </p:sp>
      <p:sp>
        <p:nvSpPr>
          <p:cNvPr id="531459" name="Rectangle 3"/>
          <p:cNvSpPr>
            <a:spLocks noGrp="1"/>
          </p:cNvSpPr>
          <p:nvPr>
            <p:ph idx="1"/>
          </p:nvPr>
        </p:nvSpPr>
        <p:spPr>
          <a:xfrm>
            <a:off x="250825" y="836613"/>
            <a:ext cx="8569325" cy="5543550"/>
          </a:xfrm>
        </p:spPr>
        <p:txBody>
          <a:bodyPr vert="horz" wrap="square" lIns="91440" tIns="45720" rIns="91440" bIns="45720" anchor="t"/>
          <a:lstStyle/>
          <a:p>
            <a:pPr marL="533400" indent="-533400" defTabSz="425450" eaLnBrk="1" hangingPunct="1">
              <a:buNone/>
            </a:pPr>
            <a:r>
              <a:rPr lang="en-US" altLang="zh-CN" dirty="0"/>
              <a:t>1. </a:t>
            </a:r>
            <a:r>
              <a:rPr lang="zh-CN" altLang="en-US" dirty="0"/>
              <a:t>逻辑函数形式的变换</a:t>
            </a:r>
          </a:p>
          <a:p>
            <a:pPr marL="533400" indent="-533400" defTabSz="425450" eaLnBrk="1" hangingPunct="1">
              <a:buNone/>
            </a:pPr>
            <a:r>
              <a:rPr lang="en-US" altLang="zh-CN" sz="2800" dirty="0"/>
              <a:t>(1)</a:t>
            </a:r>
            <a:r>
              <a:rPr lang="zh-CN" altLang="en-US" sz="2800" dirty="0"/>
              <a:t>逻辑函数的“与非”门实现</a:t>
            </a:r>
          </a:p>
          <a:p>
            <a:pPr marL="533400" indent="-533400" defTabSz="425450" eaLnBrk="1" hangingPunct="1"/>
            <a:r>
              <a:rPr lang="zh-CN" altLang="en-US" dirty="0"/>
              <a:t>两种方法</a:t>
            </a:r>
          </a:p>
          <a:p>
            <a:pPr marL="382905" lvl="1" indent="4445" defTabSz="425450" eaLnBrk="1" hangingPunct="1"/>
            <a:r>
              <a:rPr lang="zh-CN" altLang="en-US" dirty="0"/>
              <a:t>对</a:t>
            </a:r>
            <a:r>
              <a:rPr lang="en-US" altLang="zh-CN" dirty="0"/>
              <a:t>F</a:t>
            </a:r>
            <a:r>
              <a:rPr lang="zh-CN" altLang="en-US" dirty="0"/>
              <a:t>两次求反，一次展开；</a:t>
            </a:r>
          </a:p>
          <a:p>
            <a:pPr marL="382905" lvl="1" indent="4445" defTabSz="425450" eaLnBrk="1" hangingPunct="1"/>
            <a:r>
              <a:rPr lang="zh-CN" altLang="en-US" dirty="0"/>
              <a:t>对三次求反，一次展开。</a:t>
            </a:r>
          </a:p>
          <a:p>
            <a:pPr marL="533400" indent="-533400" defTabSz="425450" eaLnBrk="1" hangingPunct="1"/>
            <a:r>
              <a:rPr lang="zh-CN" altLang="en-US" dirty="0">
                <a:solidFill>
                  <a:schemeClr val="accent2"/>
                </a:solidFill>
              </a:rPr>
              <a:t>例</a:t>
            </a:r>
            <a:r>
              <a:rPr lang="en-US" altLang="zh-CN" dirty="0">
                <a:solidFill>
                  <a:schemeClr val="accent2"/>
                </a:solidFill>
              </a:rPr>
              <a:t>2.9</a:t>
            </a:r>
            <a:r>
              <a:rPr lang="en-US" altLang="zh-CN" dirty="0"/>
              <a:t> </a:t>
            </a:r>
            <a:r>
              <a:rPr lang="zh-CN" altLang="en-US" dirty="0"/>
              <a:t>用“与非”门实现逻辑函数。</a:t>
            </a:r>
          </a:p>
          <a:p>
            <a:pPr marL="382905" lvl="1" indent="4445" defTabSz="425450" eaLnBrk="1" hangingPunct="1"/>
            <a:r>
              <a:rPr lang="zh-CN" altLang="en-US" dirty="0">
                <a:solidFill>
                  <a:srgbClr val="FF0000"/>
                </a:solidFill>
              </a:rPr>
              <a:t>解：</a:t>
            </a:r>
            <a:r>
              <a:rPr lang="zh-CN" altLang="en-US" dirty="0"/>
              <a:t>方法一：对</a:t>
            </a:r>
            <a:r>
              <a:rPr lang="en-US" altLang="zh-CN" dirty="0"/>
              <a:t>F</a:t>
            </a:r>
            <a:r>
              <a:rPr lang="zh-CN" altLang="en-US" dirty="0"/>
              <a:t>两次求反，一次展开可得：</a:t>
            </a:r>
          </a:p>
          <a:p>
            <a:pPr marL="382905" lvl="1" indent="4445" defTabSz="425450" eaLnBrk="1" hangingPunct="1"/>
            <a:endParaRPr lang="zh-CN" altLang="en-US" dirty="0"/>
          </a:p>
          <a:p>
            <a:pPr marL="382905" lvl="1" indent="4445" defTabSz="425450" eaLnBrk="1" hangingPunct="1"/>
            <a:r>
              <a:rPr lang="zh-CN" altLang="en-US" dirty="0"/>
              <a:t>方法二：先求出    ，再对     三次求反，一次展开可得：</a:t>
            </a:r>
          </a:p>
        </p:txBody>
      </p:sp>
      <p:sp>
        <p:nvSpPr>
          <p:cNvPr id="44041" name="Rectangle 4"/>
          <p:cNvSpPr/>
          <p:nvPr/>
        </p:nvSpPr>
        <p:spPr>
          <a:xfrm>
            <a:off x="0" y="329565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1461" name="Object 5"/>
          <p:cNvGraphicFramePr/>
          <p:nvPr/>
        </p:nvGraphicFramePr>
        <p:xfrm>
          <a:off x="1031875" y="4657725"/>
          <a:ext cx="5340350" cy="500063"/>
        </p:xfrm>
        <a:graphic>
          <a:graphicData uri="http://schemas.openxmlformats.org/presentationml/2006/ole">
            <mc:AlternateContent xmlns:mc="http://schemas.openxmlformats.org/markup-compatibility/2006">
              <mc:Choice xmlns:v="urn:schemas-microsoft-com:vml" Requires="v">
                <p:oleObj spid="_x0000_s10256" r:id="rId3" imgW="2844800" imgH="266700" progId="Equation.3">
                  <p:embed/>
                </p:oleObj>
              </mc:Choice>
              <mc:Fallback>
                <p:oleObj r:id="rId3" imgW="2844800" imgH="266700" progId="Equation.3">
                  <p:embed/>
                  <p:pic>
                    <p:nvPicPr>
                      <p:cNvPr id="0" name="图片 3209"/>
                      <p:cNvPicPr/>
                      <p:nvPr/>
                    </p:nvPicPr>
                    <p:blipFill>
                      <a:blip r:embed="rId4"/>
                      <a:stretch>
                        <a:fillRect/>
                      </a:stretch>
                    </p:blipFill>
                    <p:spPr>
                      <a:xfrm>
                        <a:off x="1031875" y="4657725"/>
                        <a:ext cx="5340350" cy="500063"/>
                      </a:xfrm>
                      <a:prstGeom prst="rect">
                        <a:avLst/>
                      </a:prstGeom>
                      <a:noFill/>
                      <a:ln w="38100">
                        <a:noFill/>
                        <a:miter/>
                      </a:ln>
                    </p:spPr>
                  </p:pic>
                </p:oleObj>
              </mc:Fallback>
            </mc:AlternateContent>
          </a:graphicData>
        </a:graphic>
      </p:graphicFrame>
      <p:sp>
        <p:nvSpPr>
          <p:cNvPr id="44042" name="Rectangle 6"/>
          <p:cNvSpPr/>
          <p:nvPr/>
        </p:nvSpPr>
        <p:spPr>
          <a:xfrm>
            <a:off x="0" y="3328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1463" name="Object 7"/>
          <p:cNvGraphicFramePr/>
          <p:nvPr/>
        </p:nvGraphicFramePr>
        <p:xfrm>
          <a:off x="2981325" y="5341938"/>
          <a:ext cx="238125" cy="384175"/>
        </p:xfrm>
        <a:graphic>
          <a:graphicData uri="http://schemas.openxmlformats.org/presentationml/2006/ole">
            <mc:AlternateContent xmlns:mc="http://schemas.openxmlformats.org/markup-compatibility/2006">
              <mc:Choice xmlns:v="urn:schemas-microsoft-com:vml" Requires="v">
                <p:oleObj spid="_x0000_s10257" r:id="rId5" imgW="127000" imgH="203200" progId="Equation.3">
                  <p:embed/>
                </p:oleObj>
              </mc:Choice>
              <mc:Fallback>
                <p:oleObj r:id="rId5" imgW="127000" imgH="203200" progId="Equation.3">
                  <p:embed/>
                  <p:pic>
                    <p:nvPicPr>
                      <p:cNvPr id="0" name="图片 3211"/>
                      <p:cNvPicPr/>
                      <p:nvPr/>
                    </p:nvPicPr>
                    <p:blipFill>
                      <a:blip r:embed="rId6"/>
                      <a:stretch>
                        <a:fillRect/>
                      </a:stretch>
                    </p:blipFill>
                    <p:spPr>
                      <a:xfrm>
                        <a:off x="2981325" y="5341938"/>
                        <a:ext cx="238125" cy="384175"/>
                      </a:xfrm>
                      <a:prstGeom prst="rect">
                        <a:avLst/>
                      </a:prstGeom>
                      <a:noFill/>
                      <a:ln w="38100">
                        <a:noFill/>
                        <a:miter/>
                      </a:ln>
                    </p:spPr>
                  </p:pic>
                </p:oleObj>
              </mc:Fallback>
            </mc:AlternateContent>
          </a:graphicData>
        </a:graphic>
      </p:graphicFrame>
      <p:graphicFrame>
        <p:nvGraphicFramePr>
          <p:cNvPr id="531464" name="Object 8"/>
          <p:cNvGraphicFramePr/>
          <p:nvPr/>
        </p:nvGraphicFramePr>
        <p:xfrm>
          <a:off x="4284663" y="5349875"/>
          <a:ext cx="238125" cy="384175"/>
        </p:xfrm>
        <a:graphic>
          <a:graphicData uri="http://schemas.openxmlformats.org/presentationml/2006/ole">
            <mc:AlternateContent xmlns:mc="http://schemas.openxmlformats.org/markup-compatibility/2006">
              <mc:Choice xmlns:v="urn:schemas-microsoft-com:vml" Requires="v">
                <p:oleObj spid="_x0000_s10258" r:id="rId7" imgW="127000" imgH="203200" progId="Equation.3">
                  <p:embed/>
                </p:oleObj>
              </mc:Choice>
              <mc:Fallback>
                <p:oleObj r:id="rId7" imgW="127000" imgH="203200" progId="Equation.3">
                  <p:embed/>
                  <p:pic>
                    <p:nvPicPr>
                      <p:cNvPr id="0" name="图片 3210"/>
                      <p:cNvPicPr/>
                      <p:nvPr/>
                    </p:nvPicPr>
                    <p:blipFill>
                      <a:blip r:embed="rId6"/>
                      <a:stretch>
                        <a:fillRect/>
                      </a:stretch>
                    </p:blipFill>
                    <p:spPr>
                      <a:xfrm>
                        <a:off x="4284663" y="5349875"/>
                        <a:ext cx="238125" cy="384175"/>
                      </a:xfrm>
                      <a:prstGeom prst="rect">
                        <a:avLst/>
                      </a:prstGeom>
                      <a:noFill/>
                      <a:ln w="38100">
                        <a:noFill/>
                        <a:miter/>
                      </a:ln>
                    </p:spPr>
                  </p:pic>
                </p:oleObj>
              </mc:Fallback>
            </mc:AlternateContent>
          </a:graphicData>
        </a:graphic>
      </p:graphicFrame>
      <p:sp>
        <p:nvSpPr>
          <p:cNvPr id="44043" name="Rectangle 9"/>
          <p:cNvSpPr/>
          <p:nvPr/>
        </p:nvSpPr>
        <p:spPr>
          <a:xfrm>
            <a:off x="0" y="330993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1466" name="Object 10"/>
          <p:cNvGraphicFramePr/>
          <p:nvPr/>
        </p:nvGraphicFramePr>
        <p:xfrm>
          <a:off x="1042988" y="5711825"/>
          <a:ext cx="5203825" cy="454025"/>
        </p:xfrm>
        <a:graphic>
          <a:graphicData uri="http://schemas.openxmlformats.org/presentationml/2006/ole">
            <mc:AlternateContent xmlns:mc="http://schemas.openxmlformats.org/markup-compatibility/2006">
              <mc:Choice xmlns:v="urn:schemas-microsoft-com:vml" Requires="v">
                <p:oleObj spid="_x0000_s10259" r:id="rId8" imgW="2730500" imgH="241300" progId="Equation.3">
                  <p:embed/>
                </p:oleObj>
              </mc:Choice>
              <mc:Fallback>
                <p:oleObj r:id="rId8" imgW="2730500" imgH="241300" progId="Equation.3">
                  <p:embed/>
                  <p:pic>
                    <p:nvPicPr>
                      <p:cNvPr id="0" name="图片 3212"/>
                      <p:cNvPicPr/>
                      <p:nvPr/>
                    </p:nvPicPr>
                    <p:blipFill>
                      <a:blip r:embed="rId9"/>
                      <a:stretch>
                        <a:fillRect/>
                      </a:stretch>
                    </p:blipFill>
                    <p:spPr>
                      <a:xfrm>
                        <a:off x="1042988" y="5711825"/>
                        <a:ext cx="5203825" cy="454025"/>
                      </a:xfrm>
                      <a:prstGeom prst="rect">
                        <a:avLst/>
                      </a:prstGeom>
                      <a:noFill/>
                      <a:ln w="38100">
                        <a:noFill/>
                        <a:miter/>
                      </a:ln>
                    </p:spPr>
                  </p:pic>
                </p:oleObj>
              </mc:Fallback>
            </mc:AlternateContent>
          </a:graphicData>
        </a:graphic>
      </p:graphicFrame>
      <p:sp>
        <p:nvSpPr>
          <p:cNvPr id="44044" name="Rectangle 11"/>
          <p:cNvSpPr/>
          <p:nvPr/>
        </p:nvSpPr>
        <p:spPr>
          <a:xfrm>
            <a:off x="0" y="32813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1468" name="Object 12"/>
          <p:cNvGraphicFramePr/>
          <p:nvPr/>
        </p:nvGraphicFramePr>
        <p:xfrm>
          <a:off x="1042988" y="6191250"/>
          <a:ext cx="4422775" cy="550863"/>
        </p:xfrm>
        <a:graphic>
          <a:graphicData uri="http://schemas.openxmlformats.org/presentationml/2006/ole">
            <mc:AlternateContent xmlns:mc="http://schemas.openxmlformats.org/markup-compatibility/2006">
              <mc:Choice xmlns:v="urn:schemas-microsoft-com:vml" Requires="v">
                <p:oleObj spid="_x0000_s10260" r:id="rId10" imgW="2374900" imgH="292100" progId="Equation.3">
                  <p:embed/>
                </p:oleObj>
              </mc:Choice>
              <mc:Fallback>
                <p:oleObj r:id="rId10" imgW="2374900" imgH="292100" progId="Equation.3">
                  <p:embed/>
                  <p:pic>
                    <p:nvPicPr>
                      <p:cNvPr id="0" name="图片 3213"/>
                      <p:cNvPicPr/>
                      <p:nvPr/>
                    </p:nvPicPr>
                    <p:blipFill>
                      <a:blip r:embed="rId11"/>
                      <a:stretch>
                        <a:fillRect/>
                      </a:stretch>
                    </p:blipFill>
                    <p:spPr>
                      <a:xfrm>
                        <a:off x="1042988" y="6191250"/>
                        <a:ext cx="4422775" cy="550863"/>
                      </a:xfrm>
                      <a:prstGeom prst="rect">
                        <a:avLst/>
                      </a:prstGeom>
                      <a:noFill/>
                      <a:ln w="38100">
                        <a:noFill/>
                        <a:miter/>
                      </a:ln>
                    </p:spPr>
                  </p:pic>
                </p:oleObj>
              </mc:Fallback>
            </mc:AlternateContent>
          </a:graphicData>
        </a:graphic>
      </p:graphicFrame>
      <p:pic>
        <p:nvPicPr>
          <p:cNvPr id="531469" name="Picture 13"/>
          <p:cNvPicPr>
            <a:picLocks noChangeAspect="1"/>
          </p:cNvPicPr>
          <p:nvPr/>
        </p:nvPicPr>
        <p:blipFill>
          <a:blip r:embed="rId12"/>
          <a:stretch>
            <a:fillRect/>
          </a:stretch>
        </p:blipFill>
        <p:spPr>
          <a:xfrm>
            <a:off x="5726113" y="981075"/>
            <a:ext cx="3238500" cy="3455988"/>
          </a:xfrm>
          <a:prstGeom prst="rect">
            <a:avLst/>
          </a:prstGeom>
          <a:noFill/>
          <a:ln w="28575" cap="flat" cmpd="sng">
            <a:solidFill>
              <a:schemeClr val="accent2"/>
            </a:solidFill>
            <a:prstDash val="solid"/>
            <a:miter/>
            <a:headEnd type="none" w="med" len="med"/>
            <a:tailEnd type="none" w="med" len="med"/>
          </a:ln>
        </p:spPr>
      </p:pic>
      <p:pic>
        <p:nvPicPr>
          <p:cNvPr id="531470" name="Picture 14"/>
          <p:cNvPicPr>
            <a:picLocks noChangeAspect="1"/>
          </p:cNvPicPr>
          <p:nvPr/>
        </p:nvPicPr>
        <p:blipFill>
          <a:blip r:embed="rId13"/>
          <a:stretch>
            <a:fillRect/>
          </a:stretch>
        </p:blipFill>
        <p:spPr>
          <a:xfrm>
            <a:off x="1171575" y="1263680"/>
            <a:ext cx="4095750" cy="2752725"/>
          </a:xfrm>
          <a:prstGeom prst="rect">
            <a:avLst/>
          </a:prstGeom>
          <a:noFill/>
          <a:ln w="28575" cap="rnd" cmpd="sng">
            <a:solidFill>
              <a:srgbClr val="FF0000"/>
            </a:solidFill>
            <a:prstDash val="sysDot"/>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1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1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145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145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145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145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145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145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14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531469"/>
                                        </p:tgtEl>
                                        <p:attrNameLst>
                                          <p:attrName>style.visibility</p:attrName>
                                        </p:attrNameLst>
                                      </p:cBhvr>
                                      <p:to>
                                        <p:strVal val="visible"/>
                                      </p:to>
                                    </p:set>
                                    <p:animEffect transition="in" filter="box(in)">
                                      <p:cBhvr>
                                        <p:cTn id="35" dur="500"/>
                                        <p:tgtEl>
                                          <p:spTgt spid="531469"/>
                                        </p:tgtEl>
                                      </p:cBhvr>
                                    </p:animEffect>
                                  </p:childTnLst>
                                </p:cTn>
                              </p:par>
                              <p:par>
                                <p:cTn id="36" presetID="1" presetClass="entr" presetSubtype="0" fill="hold" nodeType="withEffect">
                                  <p:stCondLst>
                                    <p:cond delay="0"/>
                                  </p:stCondLst>
                                  <p:childTnLst>
                                    <p:set>
                                      <p:cBhvr>
                                        <p:cTn id="37" dur="1" fill="hold">
                                          <p:stCondLst>
                                            <p:cond delay="0"/>
                                          </p:stCondLst>
                                        </p:cTn>
                                        <p:tgtEl>
                                          <p:spTgt spid="531463"/>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3146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3146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53146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1" presetClass="entr" presetSubtype="4" fill="hold" nodeType="clickEffect">
                                  <p:stCondLst>
                                    <p:cond delay="0"/>
                                  </p:stCondLst>
                                  <p:childTnLst>
                                    <p:set>
                                      <p:cBhvr>
                                        <p:cTn id="49" dur="1" fill="hold">
                                          <p:stCondLst>
                                            <p:cond delay="0"/>
                                          </p:stCondLst>
                                        </p:cTn>
                                        <p:tgtEl>
                                          <p:spTgt spid="531470"/>
                                        </p:tgtEl>
                                        <p:attrNameLst>
                                          <p:attrName>style.visibility</p:attrName>
                                        </p:attrNameLst>
                                      </p:cBhvr>
                                      <p:to>
                                        <p:strVal val="visible"/>
                                      </p:to>
                                    </p:set>
                                    <p:animEffect transition="in" filter="wheel(4)">
                                      <p:cBhvr>
                                        <p:cTn id="50" dur="2000"/>
                                        <p:tgtEl>
                                          <p:spTgt spid="531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62" name="Rectangle 2"/>
          <p:cNvSpPr>
            <a:spLocks noGrp="1"/>
          </p:cNvSpPr>
          <p:nvPr>
            <p:ph type="title"/>
          </p:nvPr>
        </p:nvSpPr>
        <p:spPr/>
        <p:txBody>
          <a:bodyPr vert="horz" wrap="square" lIns="91440" tIns="45720" rIns="91440" bIns="45720" anchor="ctr"/>
          <a:lstStyle/>
          <a:p>
            <a:pPr eaLnBrk="1" hangingPunct="1"/>
            <a:r>
              <a:rPr lang="en-US" altLang="zh-CN" sz="2800" dirty="0"/>
              <a:t>(2) </a:t>
            </a:r>
            <a:r>
              <a:rPr lang="zh-CN" altLang="en-US" sz="2800" dirty="0"/>
              <a:t>逻辑函数的“或非”门实现</a:t>
            </a:r>
          </a:p>
        </p:txBody>
      </p:sp>
      <p:sp>
        <p:nvSpPr>
          <p:cNvPr id="532483" name="Rectangle 3"/>
          <p:cNvSpPr>
            <a:spLocks noGrp="1"/>
          </p:cNvSpPr>
          <p:nvPr>
            <p:ph idx="1"/>
          </p:nvPr>
        </p:nvSpPr>
        <p:spPr/>
        <p:txBody>
          <a:bodyPr vert="horz" wrap="square" lIns="91440" tIns="45720" rIns="91440" bIns="45720" anchor="t"/>
          <a:lstStyle/>
          <a:p>
            <a:pPr eaLnBrk="1" hangingPunct="1"/>
            <a:r>
              <a:rPr lang="zh-CN" altLang="en-US" dirty="0"/>
              <a:t>可采用对</a:t>
            </a:r>
            <a:r>
              <a:rPr lang="en-US" altLang="zh-CN" dirty="0"/>
              <a:t>F</a:t>
            </a:r>
            <a:r>
              <a:rPr lang="zh-CN" altLang="en-US" dirty="0"/>
              <a:t>两次求对偶的方法。即，先求</a:t>
            </a:r>
            <a:r>
              <a:rPr lang="en-US" altLang="zh-CN" dirty="0"/>
              <a:t>F</a:t>
            </a:r>
            <a:r>
              <a:rPr lang="zh-CN" altLang="en-US" dirty="0"/>
              <a:t>的对偶式</a:t>
            </a:r>
            <a:r>
              <a:rPr lang="en-US" altLang="zh-CN" dirty="0"/>
              <a:t>F</a:t>
            </a:r>
            <a:r>
              <a:rPr lang="en-US" altLang="zh-CN" baseline="-25000" dirty="0"/>
              <a:t>d</a:t>
            </a:r>
            <a:r>
              <a:rPr lang="zh-CN" altLang="en-US" dirty="0"/>
              <a:t>，并将其化为最简“与非</a:t>
            </a:r>
            <a:r>
              <a:rPr lang="en-US" altLang="zh-CN" dirty="0"/>
              <a:t>-</a:t>
            </a:r>
            <a:r>
              <a:rPr lang="zh-CN" altLang="en-US" dirty="0"/>
              <a:t>与非”式，然后再求</a:t>
            </a:r>
            <a:r>
              <a:rPr lang="en-US" altLang="zh-CN" dirty="0"/>
              <a:t>F</a:t>
            </a:r>
            <a:r>
              <a:rPr lang="en-US" altLang="zh-CN" baseline="-25000" dirty="0"/>
              <a:t>d</a:t>
            </a:r>
            <a:r>
              <a:rPr lang="zh-CN" altLang="en-US" dirty="0"/>
              <a:t>的对偶式</a:t>
            </a:r>
            <a:r>
              <a:rPr lang="en-US" altLang="zh-CN" dirty="0"/>
              <a:t>(F</a:t>
            </a:r>
            <a:r>
              <a:rPr lang="en-US" altLang="zh-CN" baseline="-25000" dirty="0"/>
              <a:t>d</a:t>
            </a:r>
            <a:r>
              <a:rPr lang="en-US" altLang="zh-CN" dirty="0"/>
              <a:t>)</a:t>
            </a:r>
            <a:r>
              <a:rPr lang="en-US" altLang="zh-CN" baseline="-25000" dirty="0"/>
              <a:t>d</a:t>
            </a:r>
            <a:r>
              <a:rPr lang="zh-CN" altLang="en-US" dirty="0"/>
              <a:t>。</a:t>
            </a:r>
          </a:p>
          <a:p>
            <a:pPr eaLnBrk="1" hangingPunct="1"/>
            <a:r>
              <a:rPr lang="zh-CN" altLang="en-US" dirty="0">
                <a:solidFill>
                  <a:srgbClr val="FF0000"/>
                </a:solidFill>
              </a:rPr>
              <a:t>例</a:t>
            </a:r>
            <a:r>
              <a:rPr lang="en-US" altLang="zh-CN" dirty="0">
                <a:solidFill>
                  <a:srgbClr val="FF0000"/>
                </a:solidFill>
              </a:rPr>
              <a:t>2.10</a:t>
            </a:r>
            <a:r>
              <a:rPr lang="en-US" altLang="zh-CN" dirty="0"/>
              <a:t> </a:t>
            </a:r>
            <a:r>
              <a:rPr lang="zh-CN" altLang="en-US" dirty="0"/>
              <a:t>用“或非”门实现函数                         </a:t>
            </a:r>
          </a:p>
          <a:p>
            <a:pPr eaLnBrk="1" hangingPunct="1"/>
            <a:r>
              <a:rPr lang="zh-CN" altLang="en-US" dirty="0">
                <a:solidFill>
                  <a:schemeClr val="accent2"/>
                </a:solidFill>
              </a:rPr>
              <a:t>解：</a:t>
            </a:r>
            <a:r>
              <a:rPr lang="zh-CN" altLang="en-US" dirty="0"/>
              <a:t>先求</a:t>
            </a:r>
            <a:r>
              <a:rPr lang="en-US" altLang="zh-CN" dirty="0"/>
              <a:t>F</a:t>
            </a:r>
            <a:r>
              <a:rPr lang="zh-CN" altLang="en-US" dirty="0"/>
              <a:t>的对偶式</a:t>
            </a:r>
            <a:r>
              <a:rPr lang="en-US" altLang="zh-CN" dirty="0"/>
              <a:t>F</a:t>
            </a:r>
            <a:r>
              <a:rPr lang="en-US" altLang="zh-CN" baseline="-25000" dirty="0"/>
              <a:t>d</a:t>
            </a:r>
            <a:r>
              <a:rPr lang="zh-CN" altLang="en-US" dirty="0"/>
              <a:t>，并将其化成最简“与</a:t>
            </a:r>
            <a:r>
              <a:rPr lang="en-US" altLang="zh-CN" dirty="0"/>
              <a:t>-</a:t>
            </a:r>
            <a:r>
              <a:rPr lang="zh-CN" altLang="en-US" dirty="0"/>
              <a:t>或”式，即  </a:t>
            </a:r>
          </a:p>
          <a:p>
            <a:pPr eaLnBrk="1" hangingPunct="1"/>
            <a:endParaRPr lang="zh-CN" altLang="en-US" dirty="0"/>
          </a:p>
          <a:p>
            <a:pPr eaLnBrk="1" hangingPunct="1"/>
            <a:r>
              <a:rPr lang="zh-CN" altLang="en-US" dirty="0"/>
              <a:t>再两次求反，一次展开法变为“与非</a:t>
            </a:r>
            <a:r>
              <a:rPr lang="en-US" altLang="zh-CN" dirty="0"/>
              <a:t>-</a:t>
            </a:r>
            <a:r>
              <a:rPr lang="zh-CN" altLang="en-US" dirty="0"/>
              <a:t>与非”式，即</a:t>
            </a:r>
          </a:p>
          <a:p>
            <a:pPr eaLnBrk="1" hangingPunct="1"/>
            <a:endParaRPr lang="zh-CN" altLang="en-US" dirty="0"/>
          </a:p>
          <a:p>
            <a:pPr eaLnBrk="1" hangingPunct="1"/>
            <a:r>
              <a:rPr lang="zh-CN" altLang="en-US" dirty="0"/>
              <a:t>对</a:t>
            </a:r>
            <a:r>
              <a:rPr lang="en-US" altLang="zh-CN" dirty="0"/>
              <a:t>F</a:t>
            </a:r>
            <a:r>
              <a:rPr lang="en-US" altLang="zh-CN" baseline="-25000" dirty="0"/>
              <a:t>d</a:t>
            </a:r>
            <a:r>
              <a:rPr lang="zh-CN" altLang="en-US" dirty="0"/>
              <a:t>再求对偶，则得： </a:t>
            </a:r>
          </a:p>
        </p:txBody>
      </p:sp>
      <p:sp>
        <p:nvSpPr>
          <p:cNvPr id="45064"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2485" name="Object 5"/>
          <p:cNvGraphicFramePr/>
          <p:nvPr/>
        </p:nvGraphicFramePr>
        <p:xfrm>
          <a:off x="4332288" y="2093913"/>
          <a:ext cx="2227262" cy="403225"/>
        </p:xfrm>
        <a:graphic>
          <a:graphicData uri="http://schemas.openxmlformats.org/presentationml/2006/ole">
            <mc:AlternateContent xmlns:mc="http://schemas.openxmlformats.org/markup-compatibility/2006">
              <mc:Choice xmlns:v="urn:schemas-microsoft-com:vml" Requires="v">
                <p:oleObj spid="_x0000_s11277" r:id="rId3" imgW="1205865" imgH="215900" progId="Equation.3">
                  <p:embed/>
                </p:oleObj>
              </mc:Choice>
              <mc:Fallback>
                <p:oleObj r:id="rId3" imgW="1205865" imgH="215900" progId="Equation.3">
                  <p:embed/>
                  <p:pic>
                    <p:nvPicPr>
                      <p:cNvPr id="0" name="图片 3215"/>
                      <p:cNvPicPr/>
                      <p:nvPr/>
                    </p:nvPicPr>
                    <p:blipFill>
                      <a:blip r:embed="rId4"/>
                      <a:stretch>
                        <a:fillRect/>
                      </a:stretch>
                    </p:blipFill>
                    <p:spPr>
                      <a:xfrm>
                        <a:off x="4332288" y="2093913"/>
                        <a:ext cx="2227262" cy="403225"/>
                      </a:xfrm>
                      <a:prstGeom prst="rect">
                        <a:avLst/>
                      </a:prstGeom>
                      <a:noFill/>
                      <a:ln w="38100">
                        <a:noFill/>
                        <a:miter/>
                      </a:ln>
                    </p:spPr>
                  </p:pic>
                </p:oleObj>
              </mc:Fallback>
            </mc:AlternateContent>
          </a:graphicData>
        </a:graphic>
      </p:graphicFrame>
      <p:sp>
        <p:nvSpPr>
          <p:cNvPr id="45065" name="Rectangle 6"/>
          <p:cNvSpPr/>
          <p:nvPr/>
        </p:nvSpPr>
        <p:spPr>
          <a:xfrm>
            <a:off x="0" y="330041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2487" name="Object 7"/>
          <p:cNvGraphicFramePr/>
          <p:nvPr/>
        </p:nvGraphicFramePr>
        <p:xfrm>
          <a:off x="1116013" y="3173413"/>
          <a:ext cx="4894262" cy="479425"/>
        </p:xfrm>
        <a:graphic>
          <a:graphicData uri="http://schemas.openxmlformats.org/presentationml/2006/ole">
            <mc:AlternateContent xmlns:mc="http://schemas.openxmlformats.org/markup-compatibility/2006">
              <mc:Choice xmlns:v="urn:schemas-microsoft-com:vml" Requires="v">
                <p:oleObj spid="_x0000_s11278" r:id="rId5" imgW="2628900" imgH="254000" progId="Equation.3">
                  <p:embed/>
                </p:oleObj>
              </mc:Choice>
              <mc:Fallback>
                <p:oleObj r:id="rId5" imgW="2628900" imgH="254000" progId="Equation.3">
                  <p:embed/>
                  <p:pic>
                    <p:nvPicPr>
                      <p:cNvPr id="0" name="图片 3216"/>
                      <p:cNvPicPr/>
                      <p:nvPr/>
                    </p:nvPicPr>
                    <p:blipFill>
                      <a:blip r:embed="rId6"/>
                      <a:stretch>
                        <a:fillRect/>
                      </a:stretch>
                    </p:blipFill>
                    <p:spPr>
                      <a:xfrm>
                        <a:off x="1116013" y="3173413"/>
                        <a:ext cx="4894262" cy="479425"/>
                      </a:xfrm>
                      <a:prstGeom prst="rect">
                        <a:avLst/>
                      </a:prstGeom>
                      <a:noFill/>
                      <a:ln w="38100">
                        <a:noFill/>
                        <a:miter/>
                      </a:ln>
                    </p:spPr>
                  </p:pic>
                </p:oleObj>
              </mc:Fallback>
            </mc:AlternateContent>
          </a:graphicData>
        </a:graphic>
      </p:graphicFrame>
      <p:sp>
        <p:nvSpPr>
          <p:cNvPr id="45066" name="Rectangle 8"/>
          <p:cNvSpPr/>
          <p:nvPr/>
        </p:nvSpPr>
        <p:spPr>
          <a:xfrm>
            <a:off x="0" y="327660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2489" name="Object 9"/>
          <p:cNvGraphicFramePr/>
          <p:nvPr/>
        </p:nvGraphicFramePr>
        <p:xfrm>
          <a:off x="1162050" y="4249738"/>
          <a:ext cx="1897063" cy="546100"/>
        </p:xfrm>
        <a:graphic>
          <a:graphicData uri="http://schemas.openxmlformats.org/presentationml/2006/ole">
            <mc:AlternateContent xmlns:mc="http://schemas.openxmlformats.org/markup-compatibility/2006">
              <mc:Choice xmlns:v="urn:schemas-microsoft-com:vml" Requires="v">
                <p:oleObj spid="_x0000_s11279" r:id="rId7" imgW="1054100" imgH="304800" progId="Equation.3">
                  <p:embed/>
                </p:oleObj>
              </mc:Choice>
              <mc:Fallback>
                <p:oleObj r:id="rId7" imgW="1054100" imgH="304800" progId="Equation.3">
                  <p:embed/>
                  <p:pic>
                    <p:nvPicPr>
                      <p:cNvPr id="0" name="图片 3217"/>
                      <p:cNvPicPr/>
                      <p:nvPr/>
                    </p:nvPicPr>
                    <p:blipFill>
                      <a:blip r:embed="rId8"/>
                      <a:stretch>
                        <a:fillRect/>
                      </a:stretch>
                    </p:blipFill>
                    <p:spPr>
                      <a:xfrm>
                        <a:off x="1162050" y="4249738"/>
                        <a:ext cx="1897063" cy="546100"/>
                      </a:xfrm>
                      <a:prstGeom prst="rect">
                        <a:avLst/>
                      </a:prstGeom>
                      <a:noFill/>
                      <a:ln w="38100">
                        <a:noFill/>
                        <a:miter/>
                      </a:ln>
                    </p:spPr>
                  </p:pic>
                </p:oleObj>
              </mc:Fallback>
            </mc:AlternateContent>
          </a:graphicData>
        </a:graphic>
      </p:graphicFrame>
      <p:sp>
        <p:nvSpPr>
          <p:cNvPr id="45067" name="Rectangle 10"/>
          <p:cNvSpPr/>
          <p:nvPr/>
        </p:nvSpPr>
        <p:spPr>
          <a:xfrm>
            <a:off x="0" y="327660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2491" name="Object 11"/>
          <p:cNvGraphicFramePr/>
          <p:nvPr/>
        </p:nvGraphicFramePr>
        <p:xfrm>
          <a:off x="1228725" y="5373688"/>
          <a:ext cx="3841750" cy="571500"/>
        </p:xfrm>
        <a:graphic>
          <a:graphicData uri="http://schemas.openxmlformats.org/presentationml/2006/ole">
            <mc:AlternateContent xmlns:mc="http://schemas.openxmlformats.org/markup-compatibility/2006">
              <mc:Choice xmlns:v="urn:schemas-microsoft-com:vml" Requires="v">
                <p:oleObj spid="_x0000_s11280" r:id="rId9" imgW="2042795" imgH="304800" progId="Equation.3">
                  <p:embed/>
                </p:oleObj>
              </mc:Choice>
              <mc:Fallback>
                <p:oleObj r:id="rId9" imgW="2042795" imgH="304800" progId="Equation.3">
                  <p:embed/>
                  <p:pic>
                    <p:nvPicPr>
                      <p:cNvPr id="0" name="图片 3218"/>
                      <p:cNvPicPr/>
                      <p:nvPr/>
                    </p:nvPicPr>
                    <p:blipFill>
                      <a:blip r:embed="rId10"/>
                      <a:stretch>
                        <a:fillRect/>
                      </a:stretch>
                    </p:blipFill>
                    <p:spPr>
                      <a:xfrm>
                        <a:off x="1228725" y="5373688"/>
                        <a:ext cx="3841750" cy="571500"/>
                      </a:xfrm>
                      <a:prstGeom prst="rect">
                        <a:avLst/>
                      </a:prstGeom>
                      <a:noFill/>
                      <a:ln w="38100">
                        <a:noFill/>
                        <a:miter/>
                      </a:ln>
                    </p:spPr>
                  </p:pic>
                </p:oleObj>
              </mc:Fallback>
            </mc:AlternateContent>
          </a:graphicData>
        </a:graphic>
      </p:graphicFrame>
      <p:pic>
        <p:nvPicPr>
          <p:cNvPr id="532492" name="Picture 12" descr="LJ71"/>
          <p:cNvPicPr>
            <a:picLocks noChangeAspect="1"/>
          </p:cNvPicPr>
          <p:nvPr/>
        </p:nvPicPr>
        <p:blipFill>
          <a:blip r:embed="rId11"/>
          <a:stretch>
            <a:fillRect/>
          </a:stretch>
        </p:blipFill>
        <p:spPr>
          <a:xfrm>
            <a:off x="5724525" y="4508500"/>
            <a:ext cx="2289175" cy="1398588"/>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4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4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248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248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248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24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24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24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532492"/>
                                        </p:tgtEl>
                                        <p:attrNameLst>
                                          <p:attrName>style.visibility</p:attrName>
                                        </p:attrNameLst>
                                      </p:cBhvr>
                                      <p:to>
                                        <p:strVal val="visible"/>
                                      </p:to>
                                    </p:set>
                                    <p:animEffect transition="in" filter="slide(fromBottom)">
                                      <p:cBhvr>
                                        <p:cTn id="39" dur="500"/>
                                        <p:tgtEl>
                                          <p:spTgt spid="532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9" name="Rectangle 2"/>
          <p:cNvSpPr>
            <a:spLocks noGrp="1"/>
          </p:cNvSpPr>
          <p:nvPr>
            <p:ph type="title"/>
          </p:nvPr>
        </p:nvSpPr>
        <p:spPr/>
        <p:txBody>
          <a:bodyPr vert="horz" wrap="square" lIns="91440" tIns="45720" rIns="91440" bIns="45720" anchor="ctr"/>
          <a:lstStyle/>
          <a:p>
            <a:pPr eaLnBrk="1" hangingPunct="1"/>
            <a:r>
              <a:rPr lang="en-US" altLang="zh-CN" sz="2800" dirty="0"/>
              <a:t>(3) </a:t>
            </a:r>
            <a:r>
              <a:rPr lang="zh-CN" altLang="en-US" sz="2800" dirty="0"/>
              <a:t>逻辑函数的“与或非”门实现</a:t>
            </a:r>
          </a:p>
        </p:txBody>
      </p:sp>
      <p:sp>
        <p:nvSpPr>
          <p:cNvPr id="533507" name="Rectangle 3"/>
          <p:cNvSpPr>
            <a:spLocks noGrp="1"/>
          </p:cNvSpPr>
          <p:nvPr>
            <p:ph type="body" sz="half" idx="1"/>
          </p:nvPr>
        </p:nvSpPr>
        <p:spPr>
          <a:xfrm>
            <a:off x="107950" y="981075"/>
            <a:ext cx="8864600" cy="5543550"/>
          </a:xfrm>
        </p:spPr>
        <p:txBody>
          <a:bodyPr vert="horz" wrap="square" lIns="91440" tIns="45720" rIns="91440" bIns="45720" anchor="t"/>
          <a:lstStyle/>
          <a:p>
            <a:pPr marL="0" indent="0" eaLnBrk="1" hangingPunct="1"/>
            <a:r>
              <a:rPr lang="zh-CN" altLang="en-US" dirty="0"/>
              <a:t>两种方法</a:t>
            </a:r>
          </a:p>
          <a:p>
            <a:pPr lvl="1" eaLnBrk="1" hangingPunct="1"/>
            <a:r>
              <a:rPr lang="en-US" altLang="zh-CN" dirty="0"/>
              <a:t>F</a:t>
            </a:r>
            <a:r>
              <a:rPr lang="zh-CN" altLang="en-US" dirty="0"/>
              <a:t>两次求反</a:t>
            </a:r>
          </a:p>
          <a:p>
            <a:pPr lvl="1" eaLnBrk="1" hangingPunct="1"/>
            <a:r>
              <a:rPr lang="zh-CN" altLang="en-US" dirty="0"/>
              <a:t>对     一次求反 </a:t>
            </a:r>
          </a:p>
          <a:p>
            <a:pPr marL="0" indent="0" eaLnBrk="1" hangingPunct="1"/>
            <a:r>
              <a:rPr lang="zh-CN" altLang="en-US" dirty="0">
                <a:solidFill>
                  <a:srgbClr val="FF0000"/>
                </a:solidFill>
              </a:rPr>
              <a:t>例</a:t>
            </a:r>
            <a:r>
              <a:rPr lang="en-US" altLang="zh-CN" dirty="0">
                <a:solidFill>
                  <a:srgbClr val="FF0000"/>
                </a:solidFill>
              </a:rPr>
              <a:t>2.11</a:t>
            </a:r>
            <a:r>
              <a:rPr lang="en-US" altLang="zh-CN" dirty="0"/>
              <a:t> </a:t>
            </a:r>
            <a:r>
              <a:rPr lang="zh-CN" altLang="en-US" dirty="0"/>
              <a:t>用“与或非”门实现函数</a:t>
            </a:r>
          </a:p>
          <a:p>
            <a:pPr marL="0" indent="0" eaLnBrk="1" hangingPunct="1"/>
            <a:r>
              <a:rPr lang="zh-CN" altLang="en-US" dirty="0">
                <a:solidFill>
                  <a:schemeClr val="accent2"/>
                </a:solidFill>
              </a:rPr>
              <a:t>解：</a:t>
            </a:r>
            <a:r>
              <a:rPr lang="zh-CN" altLang="en-US" dirty="0"/>
              <a:t>方法一：对</a:t>
            </a:r>
            <a:r>
              <a:rPr lang="en-US" altLang="zh-CN" dirty="0"/>
              <a:t>F</a:t>
            </a:r>
            <a:r>
              <a:rPr lang="zh-CN" altLang="en-US" dirty="0"/>
              <a:t>两次求反，可得</a:t>
            </a:r>
          </a:p>
          <a:p>
            <a:pPr marL="0" indent="0" eaLnBrk="1" hangingPunct="1"/>
            <a:r>
              <a:rPr lang="zh-CN" altLang="en-US" dirty="0"/>
              <a:t>方法二：先求     ，再对     一次求反，可得 </a:t>
            </a:r>
          </a:p>
        </p:txBody>
      </p:sp>
      <p:graphicFrame>
        <p:nvGraphicFramePr>
          <p:cNvPr id="533508" name="Object 4"/>
          <p:cNvGraphicFramePr>
            <a:graphicFrameLocks noGrp="1"/>
          </p:cNvGraphicFramePr>
          <p:nvPr>
            <p:ph sz="half" idx="2"/>
          </p:nvPr>
        </p:nvGraphicFramePr>
        <p:xfrm>
          <a:off x="1258888" y="2133600"/>
          <a:ext cx="242887" cy="392113"/>
        </p:xfrm>
        <a:graphic>
          <a:graphicData uri="http://schemas.openxmlformats.org/presentationml/2006/ole">
            <mc:AlternateContent xmlns:mc="http://schemas.openxmlformats.org/markup-compatibility/2006">
              <mc:Choice xmlns:v="urn:schemas-microsoft-com:vml" Requires="v">
                <p:oleObj spid="_x0000_s12310" r:id="rId3" imgW="127000" imgH="203200" progId="Equation.3">
                  <p:embed/>
                </p:oleObj>
              </mc:Choice>
              <mc:Fallback>
                <p:oleObj r:id="rId3" imgW="127000" imgH="203200" progId="Equation.3">
                  <p:embed/>
                  <p:pic>
                    <p:nvPicPr>
                      <p:cNvPr id="0" name="图片 3214"/>
                      <p:cNvPicPr/>
                      <p:nvPr/>
                    </p:nvPicPr>
                    <p:blipFill>
                      <a:blip r:embed="rId4"/>
                      <a:stretch>
                        <a:fillRect/>
                      </a:stretch>
                    </p:blipFill>
                    <p:spPr>
                      <a:xfrm>
                        <a:off x="1258888" y="2133600"/>
                        <a:ext cx="242887" cy="392113"/>
                      </a:xfrm>
                      <a:prstGeom prst="rect">
                        <a:avLst/>
                      </a:prstGeom>
                      <a:noFill/>
                      <a:ln w="38100">
                        <a:miter/>
                      </a:ln>
                    </p:spPr>
                  </p:pic>
                </p:oleObj>
              </mc:Fallback>
            </mc:AlternateContent>
          </a:graphicData>
        </a:graphic>
      </p:graphicFrame>
      <p:graphicFrame>
        <p:nvGraphicFramePr>
          <p:cNvPr id="533509" name="Object 5"/>
          <p:cNvGraphicFramePr/>
          <p:nvPr/>
        </p:nvGraphicFramePr>
        <p:xfrm>
          <a:off x="4772025" y="2686050"/>
          <a:ext cx="2266950" cy="404813"/>
        </p:xfrm>
        <a:graphic>
          <a:graphicData uri="http://schemas.openxmlformats.org/presentationml/2006/ole">
            <mc:AlternateContent xmlns:mc="http://schemas.openxmlformats.org/markup-compatibility/2006">
              <mc:Choice xmlns:v="urn:schemas-microsoft-com:vml" Requires="v">
                <p:oleObj spid="_x0000_s12311" r:id="rId5" imgW="1205865" imgH="215900" progId="Equation.3">
                  <p:embed/>
                </p:oleObj>
              </mc:Choice>
              <mc:Fallback>
                <p:oleObj r:id="rId5" imgW="1205865" imgH="215900" progId="Equation.3">
                  <p:embed/>
                  <p:pic>
                    <p:nvPicPr>
                      <p:cNvPr id="0" name="图片 3220"/>
                      <p:cNvPicPr/>
                      <p:nvPr/>
                    </p:nvPicPr>
                    <p:blipFill>
                      <a:blip r:embed="rId6"/>
                      <a:stretch>
                        <a:fillRect/>
                      </a:stretch>
                    </p:blipFill>
                    <p:spPr>
                      <a:xfrm>
                        <a:off x="4772025" y="2686050"/>
                        <a:ext cx="2266950" cy="404813"/>
                      </a:xfrm>
                      <a:prstGeom prst="rect">
                        <a:avLst/>
                      </a:prstGeom>
                      <a:noFill/>
                      <a:ln w="38100">
                        <a:noFill/>
                        <a:miter/>
                      </a:ln>
                    </p:spPr>
                  </p:pic>
                </p:oleObj>
              </mc:Fallback>
            </mc:AlternateContent>
          </a:graphicData>
        </a:graphic>
      </p:graphicFrame>
      <p:graphicFrame>
        <p:nvGraphicFramePr>
          <p:cNvPr id="533510" name="Object 6"/>
          <p:cNvGraphicFramePr/>
          <p:nvPr/>
        </p:nvGraphicFramePr>
        <p:xfrm>
          <a:off x="5184775" y="3143250"/>
          <a:ext cx="2266950" cy="501650"/>
        </p:xfrm>
        <a:graphic>
          <a:graphicData uri="http://schemas.openxmlformats.org/presentationml/2006/ole">
            <mc:AlternateContent xmlns:mc="http://schemas.openxmlformats.org/markup-compatibility/2006">
              <mc:Choice xmlns:v="urn:schemas-microsoft-com:vml" Requires="v">
                <p:oleObj spid="_x0000_s12312" r:id="rId7" imgW="1205865" imgH="266700" progId="Equation.3">
                  <p:embed/>
                </p:oleObj>
              </mc:Choice>
              <mc:Fallback>
                <p:oleObj r:id="rId7" imgW="1205865" imgH="266700" progId="Equation.3">
                  <p:embed/>
                  <p:pic>
                    <p:nvPicPr>
                      <p:cNvPr id="0" name="图片 3221"/>
                      <p:cNvPicPr/>
                      <p:nvPr/>
                    </p:nvPicPr>
                    <p:blipFill>
                      <a:blip r:embed="rId8"/>
                      <a:stretch>
                        <a:fillRect/>
                      </a:stretch>
                    </p:blipFill>
                    <p:spPr>
                      <a:xfrm>
                        <a:off x="5184775" y="3143250"/>
                        <a:ext cx="2266950" cy="501650"/>
                      </a:xfrm>
                      <a:prstGeom prst="rect">
                        <a:avLst/>
                      </a:prstGeom>
                      <a:noFill/>
                      <a:ln w="38100">
                        <a:noFill/>
                        <a:miter/>
                      </a:ln>
                    </p:spPr>
                  </p:pic>
                </p:oleObj>
              </mc:Fallback>
            </mc:AlternateContent>
          </a:graphicData>
        </a:graphic>
      </p:graphicFrame>
      <p:graphicFrame>
        <p:nvGraphicFramePr>
          <p:cNvPr id="533511" name="Object 7"/>
          <p:cNvGraphicFramePr/>
          <p:nvPr/>
        </p:nvGraphicFramePr>
        <p:xfrm>
          <a:off x="2484438" y="3789363"/>
          <a:ext cx="238125" cy="381000"/>
        </p:xfrm>
        <a:graphic>
          <a:graphicData uri="http://schemas.openxmlformats.org/presentationml/2006/ole">
            <mc:AlternateContent xmlns:mc="http://schemas.openxmlformats.org/markup-compatibility/2006">
              <mc:Choice xmlns:v="urn:schemas-microsoft-com:vml" Requires="v">
                <p:oleObj spid="_x0000_s12313" r:id="rId9" imgW="127000" imgH="202565" progId="Equation.3">
                  <p:embed/>
                </p:oleObj>
              </mc:Choice>
              <mc:Fallback>
                <p:oleObj r:id="rId9" imgW="127000" imgH="202565" progId="Equation.3">
                  <p:embed/>
                  <p:pic>
                    <p:nvPicPr>
                      <p:cNvPr id="0" name="图片 3222"/>
                      <p:cNvPicPr/>
                      <p:nvPr/>
                    </p:nvPicPr>
                    <p:blipFill>
                      <a:blip r:embed="rId10"/>
                      <a:stretch>
                        <a:fillRect/>
                      </a:stretch>
                    </p:blipFill>
                    <p:spPr>
                      <a:xfrm>
                        <a:off x="2484438" y="3789363"/>
                        <a:ext cx="238125" cy="381000"/>
                      </a:xfrm>
                      <a:prstGeom prst="rect">
                        <a:avLst/>
                      </a:prstGeom>
                      <a:noFill/>
                      <a:ln w="38100">
                        <a:noFill/>
                        <a:miter/>
                      </a:ln>
                    </p:spPr>
                  </p:pic>
                </p:oleObj>
              </mc:Fallback>
            </mc:AlternateContent>
          </a:graphicData>
        </a:graphic>
      </p:graphicFrame>
      <p:graphicFrame>
        <p:nvGraphicFramePr>
          <p:cNvPr id="533512" name="Object 8"/>
          <p:cNvGraphicFramePr/>
          <p:nvPr/>
        </p:nvGraphicFramePr>
        <p:xfrm>
          <a:off x="3851275" y="3792538"/>
          <a:ext cx="238125" cy="381000"/>
        </p:xfrm>
        <a:graphic>
          <a:graphicData uri="http://schemas.openxmlformats.org/presentationml/2006/ole">
            <mc:AlternateContent xmlns:mc="http://schemas.openxmlformats.org/markup-compatibility/2006">
              <mc:Choice xmlns:v="urn:schemas-microsoft-com:vml" Requires="v">
                <p:oleObj spid="_x0000_s12314" r:id="rId11" imgW="127000" imgH="202565" progId="Equation.3">
                  <p:embed/>
                </p:oleObj>
              </mc:Choice>
              <mc:Fallback>
                <p:oleObj r:id="rId11" imgW="127000" imgH="202565" progId="Equation.3">
                  <p:embed/>
                  <p:pic>
                    <p:nvPicPr>
                      <p:cNvPr id="0" name="图片 3223"/>
                      <p:cNvPicPr/>
                      <p:nvPr/>
                    </p:nvPicPr>
                    <p:blipFill>
                      <a:blip r:embed="rId12"/>
                      <a:stretch>
                        <a:fillRect/>
                      </a:stretch>
                    </p:blipFill>
                    <p:spPr>
                      <a:xfrm>
                        <a:off x="3851275" y="3792538"/>
                        <a:ext cx="238125" cy="381000"/>
                      </a:xfrm>
                      <a:prstGeom prst="rect">
                        <a:avLst/>
                      </a:prstGeom>
                      <a:noFill/>
                      <a:ln w="38100">
                        <a:noFill/>
                        <a:miter/>
                      </a:ln>
                    </p:spPr>
                  </p:pic>
                </p:oleObj>
              </mc:Fallback>
            </mc:AlternateContent>
          </a:graphicData>
        </a:graphic>
      </p:graphicFrame>
      <p:graphicFrame>
        <p:nvGraphicFramePr>
          <p:cNvPr id="533513" name="Object 9"/>
          <p:cNvGraphicFramePr/>
          <p:nvPr/>
        </p:nvGraphicFramePr>
        <p:xfrm>
          <a:off x="3419475" y="4270375"/>
          <a:ext cx="4033838" cy="454025"/>
        </p:xfrm>
        <a:graphic>
          <a:graphicData uri="http://schemas.openxmlformats.org/presentationml/2006/ole">
            <mc:AlternateContent xmlns:mc="http://schemas.openxmlformats.org/markup-compatibility/2006">
              <mc:Choice xmlns:v="urn:schemas-microsoft-com:vml" Requires="v">
                <p:oleObj spid="_x0000_s12315" r:id="rId13" imgW="2146300" imgH="241300" progId="Equation.3">
                  <p:embed/>
                </p:oleObj>
              </mc:Choice>
              <mc:Fallback>
                <p:oleObj r:id="rId13" imgW="2146300" imgH="241300" progId="Equation.3">
                  <p:embed/>
                  <p:pic>
                    <p:nvPicPr>
                      <p:cNvPr id="0" name="图片 3224"/>
                      <p:cNvPicPr/>
                      <p:nvPr/>
                    </p:nvPicPr>
                    <p:blipFill>
                      <a:blip r:embed="rId14"/>
                      <a:stretch>
                        <a:fillRect/>
                      </a:stretch>
                    </p:blipFill>
                    <p:spPr>
                      <a:xfrm>
                        <a:off x="3419475" y="4270375"/>
                        <a:ext cx="4033838" cy="454025"/>
                      </a:xfrm>
                      <a:prstGeom prst="rect">
                        <a:avLst/>
                      </a:prstGeom>
                      <a:noFill/>
                      <a:ln w="38100">
                        <a:noFill/>
                        <a:miter/>
                      </a:ln>
                    </p:spPr>
                  </p:pic>
                </p:oleObj>
              </mc:Fallback>
            </mc:AlternateContent>
          </a:graphicData>
        </a:graphic>
      </p:graphicFrame>
      <p:graphicFrame>
        <p:nvGraphicFramePr>
          <p:cNvPr id="533514" name="Object 10"/>
          <p:cNvGraphicFramePr/>
          <p:nvPr/>
        </p:nvGraphicFramePr>
        <p:xfrm>
          <a:off x="539750" y="4270375"/>
          <a:ext cx="2435225" cy="454025"/>
        </p:xfrm>
        <a:graphic>
          <a:graphicData uri="http://schemas.openxmlformats.org/presentationml/2006/ole">
            <mc:AlternateContent xmlns:mc="http://schemas.openxmlformats.org/markup-compatibility/2006">
              <mc:Choice xmlns:v="urn:schemas-microsoft-com:vml" Requires="v">
                <p:oleObj spid="_x0000_s12316" r:id="rId15" imgW="1295400" imgH="241300" progId="Equation.3">
                  <p:embed/>
                </p:oleObj>
              </mc:Choice>
              <mc:Fallback>
                <p:oleObj r:id="rId15" imgW="1295400" imgH="241300" progId="Equation.3">
                  <p:embed/>
                  <p:pic>
                    <p:nvPicPr>
                      <p:cNvPr id="0" name="图片 3225"/>
                      <p:cNvPicPr/>
                      <p:nvPr/>
                    </p:nvPicPr>
                    <p:blipFill>
                      <a:blip r:embed="rId16"/>
                      <a:stretch>
                        <a:fillRect/>
                      </a:stretch>
                    </p:blipFill>
                    <p:spPr>
                      <a:xfrm>
                        <a:off x="539750" y="4270375"/>
                        <a:ext cx="2435225" cy="454025"/>
                      </a:xfrm>
                      <a:prstGeom prst="rect">
                        <a:avLst/>
                      </a:prstGeom>
                      <a:noFill/>
                      <a:ln w="38100">
                        <a:noFill/>
                        <a:miter/>
                      </a:ln>
                    </p:spPr>
                  </p:pic>
                </p:oleObj>
              </mc:Fallback>
            </mc:AlternateContent>
          </a:graphicData>
        </a:graphic>
      </p:graphicFrame>
      <p:pic>
        <p:nvPicPr>
          <p:cNvPr id="533515" name="Picture 11"/>
          <p:cNvPicPr>
            <a:picLocks noChangeAspect="1"/>
          </p:cNvPicPr>
          <p:nvPr/>
        </p:nvPicPr>
        <p:blipFill>
          <a:blip r:embed="rId17"/>
          <a:stretch>
            <a:fillRect/>
          </a:stretch>
        </p:blipFill>
        <p:spPr>
          <a:xfrm>
            <a:off x="1462088" y="5038725"/>
            <a:ext cx="2781300" cy="1343025"/>
          </a:xfrm>
          <a:prstGeom prst="rect">
            <a:avLst/>
          </a:prstGeom>
          <a:noFill/>
          <a:ln w="28575" cap="flat" cmpd="sng">
            <a:solidFill>
              <a:srgbClr val="FF0000"/>
            </a:solidFill>
            <a:prstDash val="solid"/>
            <a:miter/>
            <a:headEnd type="none" w="med" len="med"/>
            <a:tailEnd type="none" w="med" len="med"/>
          </a:ln>
        </p:spPr>
      </p:pic>
      <p:pic>
        <p:nvPicPr>
          <p:cNvPr id="533516" name="Picture 12"/>
          <p:cNvPicPr>
            <a:picLocks noChangeAspect="1"/>
          </p:cNvPicPr>
          <p:nvPr/>
        </p:nvPicPr>
        <p:blipFill>
          <a:blip r:embed="rId18"/>
          <a:stretch>
            <a:fillRect/>
          </a:stretch>
        </p:blipFill>
        <p:spPr>
          <a:xfrm>
            <a:off x="4891088" y="4965700"/>
            <a:ext cx="2057400" cy="1381125"/>
          </a:xfrm>
          <a:prstGeom prst="rect">
            <a:avLst/>
          </a:prstGeom>
          <a:noFill/>
          <a:ln w="28575" cap="flat" cmpd="sng">
            <a:solidFill>
              <a:schemeClr val="accent2"/>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35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35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35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350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35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3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35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533515"/>
                                        </p:tgtEl>
                                        <p:attrNameLst>
                                          <p:attrName>style.visibility</p:attrName>
                                        </p:attrNameLst>
                                      </p:cBhvr>
                                      <p:to>
                                        <p:strVal val="visible"/>
                                      </p:to>
                                    </p:set>
                                    <p:animEffect transition="in" filter="checkerboard(across)">
                                      <p:cBhvr>
                                        <p:cTn id="31" dur="500"/>
                                        <p:tgtEl>
                                          <p:spTgt spid="5335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33507">
                                            <p:txEl>
                                              <p:pRg st="5" end="5"/>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3351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335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3351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3351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533516"/>
                                        </p:tgtEl>
                                        <p:attrNameLst>
                                          <p:attrName>style.visibility</p:attrName>
                                        </p:attrNameLst>
                                      </p:cBhvr>
                                      <p:to>
                                        <p:strVal val="visible"/>
                                      </p:to>
                                    </p:set>
                                    <p:animEffect transition="in" filter="checkerboard(across)">
                                      <p:cBhvr>
                                        <p:cTn id="52" dur="500"/>
                                        <p:tgtEl>
                                          <p:spTgt spid="533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10" name="Rectangle 2"/>
          <p:cNvSpPr>
            <a:spLocks noGrp="1"/>
          </p:cNvSpPr>
          <p:nvPr>
            <p:ph type="title"/>
          </p:nvPr>
        </p:nvSpPr>
        <p:spPr>
          <a:xfrm>
            <a:off x="685800" y="538163"/>
            <a:ext cx="7772400" cy="298450"/>
          </a:xfrm>
        </p:spPr>
        <p:txBody>
          <a:bodyPr vert="horz" wrap="square" lIns="91440" tIns="45720" rIns="91440" bIns="45720" anchor="ctr"/>
          <a:lstStyle/>
          <a:p>
            <a:pPr eaLnBrk="1" hangingPunct="1"/>
            <a:r>
              <a:rPr lang="en-US" altLang="zh-CN" sz="2800" dirty="0"/>
              <a:t>2. </a:t>
            </a:r>
            <a:r>
              <a:rPr lang="zh-CN" altLang="en-US" sz="2800" dirty="0"/>
              <a:t>多输出组合逻辑电路的设计</a:t>
            </a:r>
          </a:p>
        </p:txBody>
      </p:sp>
      <p:sp>
        <p:nvSpPr>
          <p:cNvPr id="534531" name="Rectangle 3"/>
          <p:cNvSpPr>
            <a:spLocks noGrp="1"/>
          </p:cNvSpPr>
          <p:nvPr>
            <p:ph idx="1"/>
          </p:nvPr>
        </p:nvSpPr>
        <p:spPr/>
        <p:txBody>
          <a:bodyPr vert="horz" wrap="square" lIns="91440" tIns="45720" rIns="91440" bIns="45720" anchor="t"/>
          <a:lstStyle/>
          <a:p>
            <a:pPr eaLnBrk="1" hangingPunct="1"/>
            <a:r>
              <a:rPr lang="zh-CN" altLang="en-US" dirty="0">
                <a:solidFill>
                  <a:srgbClr val="FF0000"/>
                </a:solidFill>
              </a:rPr>
              <a:t>例</a:t>
            </a:r>
            <a:r>
              <a:rPr lang="en-US" altLang="zh-CN" dirty="0">
                <a:solidFill>
                  <a:srgbClr val="FF0000"/>
                </a:solidFill>
              </a:rPr>
              <a:t>2.12</a:t>
            </a:r>
            <a:r>
              <a:rPr lang="en-US" altLang="zh-CN" dirty="0"/>
              <a:t> </a:t>
            </a:r>
            <a:r>
              <a:rPr lang="zh-CN" altLang="en-US" dirty="0"/>
              <a:t>用“与非”门实现下列多输出函数：</a:t>
            </a:r>
          </a:p>
          <a:p>
            <a:pPr eaLnBrk="1" hangingPunct="1">
              <a:buNone/>
            </a:pPr>
            <a:r>
              <a:rPr lang="zh-CN" altLang="en-US" dirty="0"/>
              <a:t>              </a:t>
            </a:r>
            <a:r>
              <a:rPr lang="en-US" altLang="zh-CN" dirty="0"/>
              <a:t>F</a:t>
            </a:r>
            <a:r>
              <a:rPr lang="en-US" altLang="zh-CN" baseline="-25000" dirty="0"/>
              <a:t>1</a:t>
            </a:r>
            <a:r>
              <a:rPr lang="en-US" altLang="zh-CN" dirty="0"/>
              <a:t>=∑m(1,3,4,5,7)</a:t>
            </a:r>
            <a:r>
              <a:rPr lang="zh-CN" altLang="en-US" dirty="0"/>
              <a:t>，</a:t>
            </a:r>
            <a:r>
              <a:rPr lang="en-US" altLang="zh-CN" dirty="0"/>
              <a:t>F</a:t>
            </a:r>
            <a:r>
              <a:rPr lang="en-US" altLang="zh-CN" baseline="-25000" dirty="0"/>
              <a:t>2</a:t>
            </a:r>
            <a:r>
              <a:rPr lang="en-US" altLang="zh-CN" dirty="0"/>
              <a:t>=∑m(3,4,7)</a:t>
            </a:r>
          </a:p>
          <a:p>
            <a:pPr eaLnBrk="1" hangingPunct="1"/>
            <a:r>
              <a:rPr lang="zh-CN" altLang="en-US" dirty="0">
                <a:solidFill>
                  <a:schemeClr val="accent2"/>
                </a:solidFill>
              </a:rPr>
              <a:t>解</a:t>
            </a:r>
            <a:r>
              <a:rPr lang="en-US" altLang="zh-CN" dirty="0">
                <a:solidFill>
                  <a:schemeClr val="accent2"/>
                </a:solidFill>
              </a:rPr>
              <a:t>:</a:t>
            </a:r>
            <a:r>
              <a:rPr lang="en-US" altLang="zh-CN" dirty="0"/>
              <a:t> </a:t>
            </a:r>
            <a:r>
              <a:rPr lang="zh-CN" altLang="en-US" dirty="0"/>
              <a:t>把</a:t>
            </a:r>
            <a:r>
              <a:rPr lang="en-US" altLang="zh-CN" dirty="0"/>
              <a:t>F</a:t>
            </a:r>
            <a:r>
              <a:rPr lang="en-US" altLang="zh-CN" baseline="-25000" dirty="0"/>
              <a:t>1</a:t>
            </a:r>
            <a:r>
              <a:rPr lang="zh-CN" altLang="en-US" dirty="0"/>
              <a:t>和</a:t>
            </a:r>
            <a:r>
              <a:rPr lang="en-US" altLang="zh-CN" dirty="0"/>
              <a:t>F</a:t>
            </a:r>
            <a:r>
              <a:rPr lang="en-US" altLang="zh-CN" baseline="-25000" dirty="0"/>
              <a:t>2</a:t>
            </a:r>
            <a:r>
              <a:rPr lang="zh-CN" altLang="en-US" dirty="0"/>
              <a:t>看成两个孤立的函数，用卡诺图分别化简得</a:t>
            </a:r>
          </a:p>
          <a:p>
            <a:pPr eaLnBrk="1" hangingPunct="1"/>
            <a:endParaRPr lang="zh-CN" altLang="en-US" dirty="0"/>
          </a:p>
          <a:p>
            <a:pPr eaLnBrk="1" hangingPunct="1"/>
            <a:r>
              <a:rPr lang="zh-CN" altLang="en-US" dirty="0"/>
              <a:t>从“全局”出发，统一考虑，尽量使它们具有公共项，可改为</a:t>
            </a:r>
          </a:p>
        </p:txBody>
      </p:sp>
      <p:graphicFrame>
        <p:nvGraphicFramePr>
          <p:cNvPr id="534532" name="Object 4"/>
          <p:cNvGraphicFramePr/>
          <p:nvPr/>
        </p:nvGraphicFramePr>
        <p:xfrm>
          <a:off x="1436688" y="2768600"/>
          <a:ext cx="1479550" cy="454025"/>
        </p:xfrm>
        <a:graphic>
          <a:graphicData uri="http://schemas.openxmlformats.org/presentationml/2006/ole">
            <mc:AlternateContent xmlns:mc="http://schemas.openxmlformats.org/markup-compatibility/2006">
              <mc:Choice xmlns:v="urn:schemas-microsoft-com:vml" Requires="v">
                <p:oleObj spid="_x0000_s13325" r:id="rId3" imgW="787400" imgH="241300" progId="Equation.3">
                  <p:embed/>
                </p:oleObj>
              </mc:Choice>
              <mc:Fallback>
                <p:oleObj r:id="rId3" imgW="787400" imgH="241300" progId="Equation.3">
                  <p:embed/>
                  <p:pic>
                    <p:nvPicPr>
                      <p:cNvPr id="0" name="图片 3219"/>
                      <p:cNvPicPr/>
                      <p:nvPr/>
                    </p:nvPicPr>
                    <p:blipFill>
                      <a:blip r:embed="rId4"/>
                      <a:stretch>
                        <a:fillRect/>
                      </a:stretch>
                    </p:blipFill>
                    <p:spPr>
                      <a:xfrm>
                        <a:off x="1436688" y="2768600"/>
                        <a:ext cx="1479550" cy="454025"/>
                      </a:xfrm>
                      <a:prstGeom prst="rect">
                        <a:avLst/>
                      </a:prstGeom>
                      <a:noFill/>
                      <a:ln w="38100">
                        <a:noFill/>
                        <a:miter/>
                      </a:ln>
                    </p:spPr>
                  </p:pic>
                </p:oleObj>
              </mc:Fallback>
            </mc:AlternateContent>
          </a:graphicData>
        </a:graphic>
      </p:graphicFrame>
      <p:graphicFrame>
        <p:nvGraphicFramePr>
          <p:cNvPr id="534533" name="Object 5"/>
          <p:cNvGraphicFramePr/>
          <p:nvPr/>
        </p:nvGraphicFramePr>
        <p:xfrm>
          <a:off x="3840163" y="2697163"/>
          <a:ext cx="1884362" cy="454025"/>
        </p:xfrm>
        <a:graphic>
          <a:graphicData uri="http://schemas.openxmlformats.org/presentationml/2006/ole">
            <mc:AlternateContent xmlns:mc="http://schemas.openxmlformats.org/markup-compatibility/2006">
              <mc:Choice xmlns:v="urn:schemas-microsoft-com:vml" Requires="v">
                <p:oleObj spid="_x0000_s13326" r:id="rId5" imgW="1002665" imgH="241300" progId="Equation.3">
                  <p:embed/>
                </p:oleObj>
              </mc:Choice>
              <mc:Fallback>
                <p:oleObj r:id="rId5" imgW="1002665" imgH="241300" progId="Equation.3">
                  <p:embed/>
                  <p:pic>
                    <p:nvPicPr>
                      <p:cNvPr id="0" name="图片 3226"/>
                      <p:cNvPicPr/>
                      <p:nvPr/>
                    </p:nvPicPr>
                    <p:blipFill>
                      <a:blip r:embed="rId6"/>
                      <a:stretch>
                        <a:fillRect/>
                      </a:stretch>
                    </p:blipFill>
                    <p:spPr>
                      <a:xfrm>
                        <a:off x="3840163" y="2697163"/>
                        <a:ext cx="1884362" cy="454025"/>
                      </a:xfrm>
                      <a:prstGeom prst="rect">
                        <a:avLst/>
                      </a:prstGeom>
                      <a:noFill/>
                      <a:ln w="38100">
                        <a:noFill/>
                        <a:miter/>
                      </a:ln>
                    </p:spPr>
                  </p:pic>
                </p:oleObj>
              </mc:Fallback>
            </mc:AlternateContent>
          </a:graphicData>
        </a:graphic>
      </p:graphicFrame>
      <p:graphicFrame>
        <p:nvGraphicFramePr>
          <p:cNvPr id="534534" name="Object 6"/>
          <p:cNvGraphicFramePr/>
          <p:nvPr/>
        </p:nvGraphicFramePr>
        <p:xfrm>
          <a:off x="1462088" y="3729038"/>
          <a:ext cx="1670050" cy="454025"/>
        </p:xfrm>
        <a:graphic>
          <a:graphicData uri="http://schemas.openxmlformats.org/presentationml/2006/ole">
            <mc:AlternateContent xmlns:mc="http://schemas.openxmlformats.org/markup-compatibility/2006">
              <mc:Choice xmlns:v="urn:schemas-microsoft-com:vml" Requires="v">
                <p:oleObj spid="_x0000_s13327" r:id="rId7" imgW="888365" imgH="241300" progId="Equation.3">
                  <p:embed/>
                </p:oleObj>
              </mc:Choice>
              <mc:Fallback>
                <p:oleObj r:id="rId7" imgW="888365" imgH="241300" progId="Equation.3">
                  <p:embed/>
                  <p:pic>
                    <p:nvPicPr>
                      <p:cNvPr id="0" name="图片 3227"/>
                      <p:cNvPicPr/>
                      <p:nvPr/>
                    </p:nvPicPr>
                    <p:blipFill>
                      <a:blip r:embed="rId8"/>
                      <a:stretch>
                        <a:fillRect/>
                      </a:stretch>
                    </p:blipFill>
                    <p:spPr>
                      <a:xfrm>
                        <a:off x="1462088" y="3729038"/>
                        <a:ext cx="1670050" cy="454025"/>
                      </a:xfrm>
                      <a:prstGeom prst="rect">
                        <a:avLst/>
                      </a:prstGeom>
                      <a:noFill/>
                      <a:ln w="38100">
                        <a:noFill/>
                        <a:miter/>
                      </a:ln>
                    </p:spPr>
                  </p:pic>
                </p:oleObj>
              </mc:Fallback>
            </mc:AlternateContent>
          </a:graphicData>
        </a:graphic>
      </p:graphicFrame>
      <p:graphicFrame>
        <p:nvGraphicFramePr>
          <p:cNvPr id="534535" name="Object 7"/>
          <p:cNvGraphicFramePr/>
          <p:nvPr/>
        </p:nvGraphicFramePr>
        <p:xfrm>
          <a:off x="3884613" y="3705225"/>
          <a:ext cx="1884362" cy="454025"/>
        </p:xfrm>
        <a:graphic>
          <a:graphicData uri="http://schemas.openxmlformats.org/presentationml/2006/ole">
            <mc:AlternateContent xmlns:mc="http://schemas.openxmlformats.org/markup-compatibility/2006">
              <mc:Choice xmlns:v="urn:schemas-microsoft-com:vml" Requires="v">
                <p:oleObj spid="_x0000_s13328" r:id="rId9" imgW="1002665" imgH="241300" progId="Equation.3">
                  <p:embed/>
                </p:oleObj>
              </mc:Choice>
              <mc:Fallback>
                <p:oleObj r:id="rId9" imgW="1002665" imgH="241300" progId="Equation.3">
                  <p:embed/>
                  <p:pic>
                    <p:nvPicPr>
                      <p:cNvPr id="0" name="图片 3228"/>
                      <p:cNvPicPr/>
                      <p:nvPr/>
                    </p:nvPicPr>
                    <p:blipFill>
                      <a:blip r:embed="rId10"/>
                      <a:stretch>
                        <a:fillRect/>
                      </a:stretch>
                    </p:blipFill>
                    <p:spPr>
                      <a:xfrm>
                        <a:off x="3884613" y="3705225"/>
                        <a:ext cx="1884362" cy="454025"/>
                      </a:xfrm>
                      <a:prstGeom prst="rect">
                        <a:avLst/>
                      </a:prstGeom>
                      <a:noFill/>
                      <a:ln w="38100">
                        <a:noFill/>
                        <a:miter/>
                      </a:ln>
                    </p:spPr>
                  </p:pic>
                </p:oleObj>
              </mc:Fallback>
            </mc:AlternateContent>
          </a:graphicData>
        </a:graphic>
      </p:graphicFrame>
      <p:sp>
        <p:nvSpPr>
          <p:cNvPr id="47112" name="Rectangle 8"/>
          <p:cNvSpPr/>
          <p:nvPr/>
        </p:nvSpPr>
        <p:spPr>
          <a:xfrm>
            <a:off x="0" y="306863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pic>
        <p:nvPicPr>
          <p:cNvPr id="534537" name="Picture 9"/>
          <p:cNvPicPr>
            <a:picLocks noChangeAspect="1"/>
          </p:cNvPicPr>
          <p:nvPr/>
        </p:nvPicPr>
        <p:blipFill>
          <a:blip r:embed="rId11"/>
          <a:stretch>
            <a:fillRect/>
          </a:stretch>
        </p:blipFill>
        <p:spPr>
          <a:xfrm>
            <a:off x="1331913" y="4230688"/>
            <a:ext cx="2232025" cy="2211387"/>
          </a:xfrm>
          <a:prstGeom prst="rect">
            <a:avLst/>
          </a:prstGeom>
          <a:noFill/>
          <a:ln w="9525">
            <a:noFill/>
          </a:ln>
        </p:spPr>
      </p:pic>
      <p:pic>
        <p:nvPicPr>
          <p:cNvPr id="534538" name="Picture 10"/>
          <p:cNvPicPr>
            <a:picLocks noChangeAspect="1"/>
          </p:cNvPicPr>
          <p:nvPr/>
        </p:nvPicPr>
        <p:blipFill>
          <a:blip r:embed="rId12"/>
          <a:stretch>
            <a:fillRect/>
          </a:stretch>
        </p:blipFill>
        <p:spPr>
          <a:xfrm>
            <a:off x="3995738" y="4281488"/>
            <a:ext cx="3228975" cy="217170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4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45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4531">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3453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5345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45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4531">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45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45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4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1"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Grp="1"/>
          </p:cNvSpPr>
          <p:nvPr>
            <p:ph type="title"/>
          </p:nvPr>
        </p:nvSpPr>
        <p:spPr>
          <a:xfrm>
            <a:off x="685800" y="404813"/>
            <a:ext cx="7772400" cy="515937"/>
          </a:xfrm>
        </p:spPr>
        <p:txBody>
          <a:bodyPr vert="horz" wrap="square" lIns="91440" tIns="45720" rIns="91440" bIns="45720" anchor="ctr"/>
          <a:lstStyle/>
          <a:p>
            <a:pPr eaLnBrk="1" hangingPunct="1"/>
            <a:r>
              <a:rPr lang="en-US" altLang="zh-CN" sz="2800" dirty="0"/>
              <a:t>2.1</a:t>
            </a:r>
            <a:r>
              <a:rPr lang="zh-CN" altLang="en-US" sz="2800" dirty="0"/>
              <a:t>组合逻辑电路的分析</a:t>
            </a:r>
          </a:p>
        </p:txBody>
      </p:sp>
      <p:sp>
        <p:nvSpPr>
          <p:cNvPr id="517123" name="Rectangle 3"/>
          <p:cNvSpPr>
            <a:spLocks noGrp="1"/>
          </p:cNvSpPr>
          <p:nvPr>
            <p:ph idx="1"/>
          </p:nvPr>
        </p:nvSpPr>
        <p:spPr>
          <a:xfrm>
            <a:off x="323850" y="908050"/>
            <a:ext cx="8496300" cy="5805488"/>
          </a:xfrm>
        </p:spPr>
        <p:txBody>
          <a:bodyPr vert="horz" wrap="square" lIns="91440" tIns="45720" rIns="91440" bIns="45720" anchor="t"/>
          <a:lstStyle/>
          <a:p>
            <a:pPr eaLnBrk="1" hangingPunct="1">
              <a:lnSpc>
                <a:spcPct val="110000"/>
              </a:lnSpc>
              <a:spcBef>
                <a:spcPct val="10000"/>
              </a:spcBef>
            </a:pPr>
            <a:r>
              <a:rPr lang="zh-CN" altLang="en-US" dirty="0">
                <a:latin typeface="楷体_GB2312" pitchFamily="49" charset="-122"/>
              </a:rPr>
              <a:t>数字逻辑电路的</a:t>
            </a:r>
            <a:r>
              <a:rPr lang="zh-CN" altLang="en-US" dirty="0">
                <a:solidFill>
                  <a:schemeClr val="accent2"/>
                </a:solidFill>
                <a:latin typeface="楷体_GB2312" pitchFamily="49" charset="-122"/>
              </a:rPr>
              <a:t>分类</a:t>
            </a:r>
            <a:r>
              <a:rPr lang="zh-CN" altLang="en-US" dirty="0">
                <a:latin typeface="楷体_GB2312" pitchFamily="49" charset="-122"/>
              </a:rPr>
              <a:t>：</a:t>
            </a:r>
          </a:p>
          <a:p>
            <a:pPr lvl="1" eaLnBrk="1" hangingPunct="1">
              <a:lnSpc>
                <a:spcPct val="110000"/>
              </a:lnSpc>
              <a:spcBef>
                <a:spcPct val="10000"/>
              </a:spcBef>
            </a:pPr>
            <a:r>
              <a:rPr lang="zh-CN" altLang="en-US" dirty="0">
                <a:latin typeface="楷体_GB2312" pitchFamily="49" charset="-122"/>
              </a:rPr>
              <a:t>组合电路、时序电路。</a:t>
            </a:r>
          </a:p>
          <a:p>
            <a:pPr eaLnBrk="1" hangingPunct="1">
              <a:lnSpc>
                <a:spcPct val="110000"/>
              </a:lnSpc>
              <a:spcBef>
                <a:spcPct val="10000"/>
              </a:spcBef>
            </a:pPr>
            <a:r>
              <a:rPr lang="zh-CN" altLang="en-US" dirty="0">
                <a:latin typeface="楷体_GB2312" pitchFamily="49" charset="-122"/>
              </a:rPr>
              <a:t>组合电路</a:t>
            </a:r>
          </a:p>
          <a:p>
            <a:pPr lvl="1" eaLnBrk="1" hangingPunct="1">
              <a:lnSpc>
                <a:spcPct val="110000"/>
              </a:lnSpc>
              <a:spcBef>
                <a:spcPct val="10000"/>
              </a:spcBef>
            </a:pPr>
            <a:r>
              <a:rPr lang="zh-CN" altLang="en-US" dirty="0">
                <a:latin typeface="楷体_GB2312" pitchFamily="49" charset="-122"/>
              </a:rPr>
              <a:t>任何时刻的输出仅与该时刻的输入有关，与过去的输入无关。  </a:t>
            </a:r>
          </a:p>
          <a:p>
            <a:pPr lvl="1" eaLnBrk="1" hangingPunct="1">
              <a:lnSpc>
                <a:spcPct val="110000"/>
              </a:lnSpc>
              <a:spcBef>
                <a:spcPct val="10000"/>
              </a:spcBef>
            </a:pPr>
            <a:r>
              <a:rPr lang="zh-CN" altLang="en-US" dirty="0">
                <a:latin typeface="楷体_GB2312" pitchFamily="49" charset="-122"/>
              </a:rPr>
              <a:t>电路仅由逻辑门电路构成，没有记忆能力。</a:t>
            </a:r>
          </a:p>
          <a:p>
            <a:pPr lvl="1" eaLnBrk="1" hangingPunct="1">
              <a:lnSpc>
                <a:spcPct val="110000"/>
              </a:lnSpc>
              <a:spcBef>
                <a:spcPct val="10000"/>
              </a:spcBef>
            </a:pPr>
            <a:r>
              <a:rPr lang="zh-CN" altLang="en-US" dirty="0">
                <a:latin typeface="楷体_GB2312" pitchFamily="49" charset="-122"/>
              </a:rPr>
              <a:t> 电路中不存在任何输出到输入的反馈回路。</a:t>
            </a:r>
          </a:p>
          <a:p>
            <a:pPr eaLnBrk="1" hangingPunct="1">
              <a:lnSpc>
                <a:spcPct val="110000"/>
              </a:lnSpc>
              <a:spcBef>
                <a:spcPct val="10000"/>
              </a:spcBef>
            </a:pPr>
            <a:r>
              <a:rPr lang="zh-CN" altLang="en-US" dirty="0">
                <a:latin typeface="楷体_GB2312" pitchFamily="49" charset="-122"/>
              </a:rPr>
              <a:t>数字逻辑电路的</a:t>
            </a:r>
            <a:r>
              <a:rPr lang="zh-CN" altLang="en-US" dirty="0">
                <a:solidFill>
                  <a:srgbClr val="FF0000"/>
                </a:solidFill>
                <a:latin typeface="楷体_GB2312" pitchFamily="49" charset="-122"/>
              </a:rPr>
              <a:t>研究</a:t>
            </a:r>
          </a:p>
          <a:p>
            <a:pPr lvl="1" eaLnBrk="1" hangingPunct="1">
              <a:lnSpc>
                <a:spcPct val="110000"/>
              </a:lnSpc>
              <a:spcBef>
                <a:spcPct val="10000"/>
              </a:spcBef>
            </a:pPr>
            <a:r>
              <a:rPr lang="zh-CN" altLang="en-US" dirty="0">
                <a:latin typeface="楷体_GB2312" pitchFamily="49" charset="-122"/>
              </a:rPr>
              <a:t>分析：对于一个给定的逻辑电路，找出其逻辑功能的过程</a:t>
            </a:r>
          </a:p>
          <a:p>
            <a:pPr lvl="1" eaLnBrk="1" hangingPunct="1">
              <a:lnSpc>
                <a:spcPct val="110000"/>
              </a:lnSpc>
              <a:spcBef>
                <a:spcPct val="10000"/>
              </a:spcBef>
            </a:pPr>
            <a:r>
              <a:rPr lang="zh-CN" altLang="en-US" dirty="0">
                <a:latin typeface="楷体_GB2312" pitchFamily="49" charset="-122"/>
              </a:rPr>
              <a:t>设计：对于已知的逻辑功能要求，确定用什么样的逻辑电路来实现的过程，或称为逻辑综合。</a:t>
            </a:r>
          </a:p>
          <a:p>
            <a:pPr lvl="1" eaLnBrk="1" hangingPunct="1">
              <a:lnSpc>
                <a:spcPct val="110000"/>
              </a:lnSpc>
              <a:spcBef>
                <a:spcPct val="10000"/>
              </a:spcBef>
            </a:pPr>
            <a:r>
              <a:rPr lang="zh-CN" altLang="en-US" dirty="0">
                <a:latin typeface="楷体_GB2312" pitchFamily="49" charset="-122"/>
              </a:rPr>
              <a:t>分析和设计是两个相反的过程。</a:t>
            </a:r>
          </a:p>
        </p:txBody>
      </p:sp>
      <p:pic>
        <p:nvPicPr>
          <p:cNvPr id="517124" name="Picture 4" descr="LJ62"/>
          <p:cNvPicPr>
            <a:picLocks noChangeAspect="1"/>
          </p:cNvPicPr>
          <p:nvPr/>
        </p:nvPicPr>
        <p:blipFill>
          <a:blip r:embed="rId2"/>
          <a:stretch>
            <a:fillRect/>
          </a:stretch>
        </p:blipFill>
        <p:spPr>
          <a:xfrm>
            <a:off x="5178425" y="4149725"/>
            <a:ext cx="3570288" cy="2303463"/>
          </a:xfrm>
          <a:prstGeom prst="rect">
            <a:avLst/>
          </a:prstGeom>
          <a:noFill/>
          <a:ln w="28575" cap="rnd" cmpd="sng">
            <a:solidFill>
              <a:srgbClr val="FF0000"/>
            </a:solidFill>
            <a:prstDash val="sysDot"/>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71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71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71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71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7123">
                                            <p:txEl>
                                              <p:pRg st="5" end="5"/>
                                            </p:txEl>
                                          </p:spTgt>
                                        </p:tgtEl>
                                        <p:attrNameLst>
                                          <p:attrName>style.visibility</p:attrName>
                                        </p:attrNameLst>
                                      </p:cBhvr>
                                      <p:to>
                                        <p:strVal val="visible"/>
                                      </p:to>
                                    </p:set>
                                  </p:childTnLst>
                                </p:cTn>
                              </p:par>
                              <p:par>
                                <p:cTn id="19" presetID="15" presetClass="entr" presetSubtype="0" fill="hold" nodeType="withEffect">
                                  <p:stCondLst>
                                    <p:cond delay="0"/>
                                  </p:stCondLst>
                                  <p:childTnLst>
                                    <p:set>
                                      <p:cBhvr>
                                        <p:cTn id="20" dur="1" fill="hold">
                                          <p:stCondLst>
                                            <p:cond delay="0"/>
                                          </p:stCondLst>
                                        </p:cTn>
                                        <p:tgtEl>
                                          <p:spTgt spid="517124"/>
                                        </p:tgtEl>
                                        <p:attrNameLst>
                                          <p:attrName>style.visibility</p:attrName>
                                        </p:attrNameLst>
                                      </p:cBhvr>
                                      <p:to>
                                        <p:strVal val="visible"/>
                                      </p:to>
                                    </p:set>
                                    <p:anim calcmode="lin" valueType="num">
                                      <p:cBhvr>
                                        <p:cTn id="21" dur="1000" fill="hold"/>
                                        <p:tgtEl>
                                          <p:spTgt spid="517124"/>
                                        </p:tgtEl>
                                        <p:attrNameLst>
                                          <p:attrName>ppt_w</p:attrName>
                                        </p:attrNameLst>
                                      </p:cBhvr>
                                      <p:tavLst>
                                        <p:tav tm="0">
                                          <p:val>
                                            <p:fltVal val="0"/>
                                          </p:val>
                                        </p:tav>
                                        <p:tav tm="100000">
                                          <p:val>
                                            <p:strVal val="#ppt_w"/>
                                          </p:val>
                                        </p:tav>
                                      </p:tavLst>
                                    </p:anim>
                                    <p:anim calcmode="lin" valueType="num">
                                      <p:cBhvr>
                                        <p:cTn id="22" dur="1000" fill="hold"/>
                                        <p:tgtEl>
                                          <p:spTgt spid="517124"/>
                                        </p:tgtEl>
                                        <p:attrNameLst>
                                          <p:attrName>ppt_h</p:attrName>
                                        </p:attrNameLst>
                                      </p:cBhvr>
                                      <p:tavLst>
                                        <p:tav tm="0">
                                          <p:val>
                                            <p:fltVal val="0"/>
                                          </p:val>
                                        </p:tav>
                                        <p:tav tm="100000">
                                          <p:val>
                                            <p:strVal val="#ppt_h"/>
                                          </p:val>
                                        </p:tav>
                                      </p:tavLst>
                                    </p:anim>
                                    <p:anim calcmode="lin" valueType="num">
                                      <p:cBhvr>
                                        <p:cTn id="23" dur="1000" fill="hold"/>
                                        <p:tgtEl>
                                          <p:spTgt spid="517124"/>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5171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712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712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712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7123">
                                            <p:txEl>
                                              <p:pRg st="9" end="9"/>
                                            </p:txEl>
                                          </p:spTgt>
                                        </p:tgtEl>
                                        <p:attrNameLst>
                                          <p:attrName>style.visibility</p:attrName>
                                        </p:attrNameLst>
                                      </p:cBhvr>
                                      <p:to>
                                        <p:strVal val="visible"/>
                                      </p:to>
                                    </p:set>
                                  </p:childTnLst>
                                </p:cTn>
                              </p:par>
                              <p:par>
                                <p:cTn id="35" presetID="64" presetClass="path" presetSubtype="0" accel="50000" decel="50000" fill="hold" nodeType="withEffect">
                                  <p:stCondLst>
                                    <p:cond delay="0"/>
                                  </p:stCondLst>
                                  <p:childTnLst>
                                    <p:animMotion origin="layout" path="M 0 0  L 0 -0.33295  E" pathEditMode="relative" ptsTypes="">
                                      <p:cBhvr>
                                        <p:cTn id="36" dur="2000" fill="hold"/>
                                        <p:tgtEl>
                                          <p:spTgt spid="5171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Grp="1"/>
          </p:cNvSpPr>
          <p:nvPr>
            <p:ph type="title"/>
          </p:nvPr>
        </p:nvSpPr>
        <p:spPr>
          <a:xfrm>
            <a:off x="685800" y="466725"/>
            <a:ext cx="7772400" cy="298450"/>
          </a:xfrm>
        </p:spPr>
        <p:txBody>
          <a:bodyPr vert="horz" wrap="square" lIns="91440" tIns="45720" rIns="91440" bIns="45720" anchor="ctr"/>
          <a:lstStyle/>
          <a:p>
            <a:pPr eaLnBrk="1" hangingPunct="1"/>
            <a:r>
              <a:rPr lang="en-US" altLang="zh-CN" sz="2800" dirty="0"/>
              <a:t>3. </a:t>
            </a:r>
            <a:r>
              <a:rPr lang="zh-CN" altLang="en-US" sz="2800" dirty="0"/>
              <a:t>包含无关项的组合逻辑电路的设计 </a:t>
            </a:r>
          </a:p>
        </p:txBody>
      </p:sp>
      <p:sp>
        <p:nvSpPr>
          <p:cNvPr id="116739" name="Rectangle 3"/>
          <p:cNvSpPr>
            <a:spLocks noGrp="1"/>
          </p:cNvSpPr>
          <p:nvPr>
            <p:ph idx="1"/>
          </p:nvPr>
        </p:nvSpPr>
        <p:spPr/>
        <p:txBody>
          <a:bodyPr vert="horz" wrap="square" lIns="91440" tIns="45720" rIns="91440" bIns="45720" anchor="t"/>
          <a:lstStyle/>
          <a:p>
            <a:pPr eaLnBrk="1" hangingPunct="1"/>
            <a:r>
              <a:rPr lang="zh-CN" altLang="en-US" dirty="0">
                <a:solidFill>
                  <a:schemeClr val="accent2"/>
                </a:solidFill>
              </a:rPr>
              <a:t>例</a:t>
            </a:r>
            <a:r>
              <a:rPr lang="en-US" altLang="zh-CN" dirty="0">
                <a:solidFill>
                  <a:schemeClr val="accent2"/>
                </a:solidFill>
              </a:rPr>
              <a:t>2.13</a:t>
            </a:r>
            <a:r>
              <a:rPr lang="zh-CN" altLang="en-US" dirty="0"/>
              <a:t>用“与非”门设计一个组合逻辑电路，用于判别</a:t>
            </a:r>
            <a:r>
              <a:rPr lang="en-US" altLang="zh-CN" dirty="0"/>
              <a:t>1</a:t>
            </a:r>
            <a:r>
              <a:rPr lang="zh-CN" altLang="en-US" dirty="0"/>
              <a:t>位余</a:t>
            </a:r>
            <a:r>
              <a:rPr lang="en-US" altLang="zh-CN" dirty="0"/>
              <a:t>3</a:t>
            </a:r>
            <a:r>
              <a:rPr lang="zh-CN" altLang="en-US" dirty="0"/>
              <a:t>码表示的十进制数是否为合数。</a:t>
            </a:r>
          </a:p>
          <a:p>
            <a:pPr eaLnBrk="1" hangingPunct="1"/>
            <a:r>
              <a:rPr lang="zh-CN" altLang="en-US" dirty="0">
                <a:solidFill>
                  <a:schemeClr val="accent2"/>
                </a:solidFill>
              </a:rPr>
              <a:t>解：</a:t>
            </a:r>
            <a:r>
              <a:rPr lang="zh-CN" altLang="en-US" dirty="0"/>
              <a:t>由题意可知，该电路的输入为</a:t>
            </a:r>
            <a:r>
              <a:rPr lang="en-US" altLang="zh-CN" dirty="0"/>
              <a:t>1</a:t>
            </a:r>
            <a:r>
              <a:rPr lang="zh-CN" altLang="en-US" dirty="0"/>
              <a:t>位余</a:t>
            </a:r>
            <a:r>
              <a:rPr lang="en-US" altLang="zh-CN" dirty="0"/>
              <a:t>3</a:t>
            </a:r>
            <a:r>
              <a:rPr lang="zh-CN" altLang="en-US" dirty="0"/>
              <a:t>码表示的十进制数，输出为对其值进行判断的结果。设输入十进制数的余</a:t>
            </a:r>
            <a:r>
              <a:rPr lang="en-US" altLang="zh-CN" dirty="0"/>
              <a:t>3</a:t>
            </a:r>
            <a:r>
              <a:rPr lang="zh-CN" altLang="en-US" dirty="0"/>
              <a:t>码用</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表示，输出函数为</a:t>
            </a:r>
            <a:r>
              <a:rPr lang="en-US" altLang="zh-CN" dirty="0"/>
              <a:t>F</a:t>
            </a:r>
            <a:r>
              <a:rPr lang="zh-CN" altLang="en-US" dirty="0"/>
              <a:t>，当输入变量的取值为合数（</a:t>
            </a:r>
            <a:r>
              <a:rPr lang="en-US" altLang="zh-CN" dirty="0"/>
              <a:t>4</a:t>
            </a:r>
            <a:r>
              <a:rPr lang="zh-CN" altLang="en-US" dirty="0"/>
              <a:t>，</a:t>
            </a:r>
            <a:r>
              <a:rPr lang="en-US" altLang="zh-CN" dirty="0"/>
              <a:t>6</a:t>
            </a:r>
            <a:r>
              <a:rPr lang="zh-CN" altLang="en-US" dirty="0"/>
              <a:t>，</a:t>
            </a:r>
            <a:r>
              <a:rPr lang="en-US" altLang="zh-CN" dirty="0"/>
              <a:t>8</a:t>
            </a:r>
            <a:r>
              <a:rPr lang="zh-CN" altLang="en-US" dirty="0"/>
              <a:t>，</a:t>
            </a:r>
            <a:r>
              <a:rPr lang="en-US" altLang="zh-CN" dirty="0"/>
              <a:t>9</a:t>
            </a:r>
            <a:r>
              <a:rPr lang="zh-CN" altLang="en-US" dirty="0"/>
              <a:t>）时输出</a:t>
            </a:r>
            <a:r>
              <a:rPr lang="en-US" altLang="zh-CN" dirty="0"/>
              <a:t>F</a:t>
            </a:r>
            <a:r>
              <a:rPr lang="zh-CN" altLang="en-US" dirty="0"/>
              <a:t>为</a:t>
            </a:r>
            <a:r>
              <a:rPr lang="en-US" altLang="zh-CN" dirty="0"/>
              <a:t>1</a:t>
            </a:r>
            <a:r>
              <a:rPr lang="zh-CN" altLang="en-US" dirty="0"/>
              <a:t>；否则</a:t>
            </a:r>
            <a:r>
              <a:rPr lang="en-US" altLang="zh-CN" dirty="0"/>
              <a:t>F</a:t>
            </a:r>
            <a:r>
              <a:rPr lang="zh-CN" altLang="en-US" dirty="0"/>
              <a:t>为</a:t>
            </a:r>
            <a:r>
              <a:rPr lang="en-US" altLang="zh-CN" dirty="0"/>
              <a:t>0</a:t>
            </a:r>
            <a:r>
              <a:rPr lang="zh-CN" altLang="en-US" dirty="0"/>
              <a:t>。因为按照余</a:t>
            </a:r>
            <a:r>
              <a:rPr lang="en-US" altLang="zh-CN" dirty="0"/>
              <a:t>3 </a:t>
            </a:r>
            <a:r>
              <a:rPr lang="zh-CN" altLang="en-US" dirty="0"/>
              <a:t>码的编码规则，</a:t>
            </a:r>
            <a:r>
              <a:rPr lang="en-US" altLang="zh-CN" dirty="0"/>
              <a:t>ABCD</a:t>
            </a:r>
            <a:r>
              <a:rPr lang="zh-CN" altLang="en-US" dirty="0"/>
              <a:t>的取值组合不允许为</a:t>
            </a:r>
            <a:r>
              <a:rPr lang="en-US" altLang="zh-CN" dirty="0"/>
              <a:t>0000</a:t>
            </a:r>
            <a:r>
              <a:rPr lang="zh-CN" altLang="en-US" dirty="0"/>
              <a:t>，</a:t>
            </a:r>
            <a:r>
              <a:rPr lang="en-US" altLang="zh-CN" dirty="0"/>
              <a:t>0001</a:t>
            </a:r>
            <a:r>
              <a:rPr lang="zh-CN" altLang="en-US" dirty="0"/>
              <a:t>，</a:t>
            </a:r>
            <a:r>
              <a:rPr lang="en-US" altLang="zh-CN" dirty="0"/>
              <a:t>0010</a:t>
            </a:r>
            <a:r>
              <a:rPr lang="zh-CN" altLang="en-US" dirty="0"/>
              <a:t>，</a:t>
            </a:r>
            <a:r>
              <a:rPr lang="en-US" altLang="zh-CN" dirty="0"/>
              <a:t>1101</a:t>
            </a:r>
            <a:r>
              <a:rPr lang="zh-CN" altLang="en-US" dirty="0"/>
              <a:t>，</a:t>
            </a:r>
            <a:r>
              <a:rPr lang="en-US" altLang="zh-CN" dirty="0"/>
              <a:t>1110</a:t>
            </a:r>
            <a:r>
              <a:rPr lang="zh-CN" altLang="en-US" dirty="0"/>
              <a:t>，</a:t>
            </a:r>
            <a:r>
              <a:rPr lang="en-US" altLang="zh-CN" dirty="0"/>
              <a:t>1111</a:t>
            </a:r>
            <a:r>
              <a:rPr lang="zh-CN" altLang="en-US" dirty="0"/>
              <a:t>，与其对应的最小项可作为无关项，对应这</a:t>
            </a:r>
            <a:r>
              <a:rPr lang="en-US" altLang="zh-CN" dirty="0"/>
              <a:t>6</a:t>
            </a:r>
            <a:r>
              <a:rPr lang="zh-CN" altLang="en-US" dirty="0"/>
              <a:t>组输入值，函数</a:t>
            </a:r>
            <a:r>
              <a:rPr lang="en-US" altLang="zh-CN" dirty="0"/>
              <a:t>F</a:t>
            </a:r>
            <a:r>
              <a:rPr lang="zh-CN" altLang="en-US" dirty="0"/>
              <a:t>的值可记为“</a:t>
            </a:r>
            <a:r>
              <a:rPr lang="en-US" altLang="zh-CN" dirty="0"/>
              <a:t>d”</a:t>
            </a:r>
            <a:r>
              <a:rPr lang="zh-CN" altLang="en-US" dirty="0"/>
              <a:t>，表示函数</a:t>
            </a:r>
            <a:r>
              <a:rPr lang="en-US" altLang="zh-CN" dirty="0"/>
              <a:t>F</a:t>
            </a:r>
            <a:r>
              <a:rPr lang="zh-CN" altLang="en-US" dirty="0"/>
              <a:t>既可以当作</a:t>
            </a:r>
            <a:r>
              <a:rPr lang="en-US" altLang="zh-CN" dirty="0"/>
              <a:t>1</a:t>
            </a:r>
            <a:r>
              <a:rPr lang="zh-CN" altLang="en-US" dirty="0"/>
              <a:t>处理，也可以当作</a:t>
            </a:r>
            <a:r>
              <a:rPr lang="en-US" altLang="zh-CN" dirty="0"/>
              <a:t>0</a:t>
            </a:r>
            <a:r>
              <a:rPr lang="zh-CN" altLang="en-US" dirty="0"/>
              <a:t>处理。据此可得出该问题的真值表如表</a:t>
            </a:r>
            <a:r>
              <a:rPr lang="en-US" altLang="zh-CN" dirty="0"/>
              <a:t>3-20</a:t>
            </a:r>
            <a:r>
              <a:rPr lang="zh-CN" altLang="en-US" dirty="0"/>
              <a:t>所列。 </a:t>
            </a:r>
          </a:p>
        </p:txBody>
      </p:sp>
    </p:spTree>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36579" name="Group 3"/>
          <p:cNvGraphicFramePr>
            <a:graphicFrameLocks noGrp="1"/>
          </p:cNvGraphicFramePr>
          <p:nvPr>
            <p:ph idx="1"/>
          </p:nvPr>
        </p:nvGraphicFramePr>
        <p:xfrm>
          <a:off x="6003925" y="981075"/>
          <a:ext cx="2817813" cy="5497516"/>
        </p:xfrm>
        <a:graphic>
          <a:graphicData uri="http://schemas.openxmlformats.org/drawingml/2006/table">
            <a:tbl>
              <a:tblPr/>
              <a:tblGrid>
                <a:gridCol w="563563">
                  <a:extLst>
                    <a:ext uri="{9D8B030D-6E8A-4147-A177-3AD203B41FA5}">
                      <a16:colId xmlns:a16="http://schemas.microsoft.com/office/drawing/2014/main" val="20000"/>
                    </a:ext>
                  </a:extLst>
                </a:gridCol>
                <a:gridCol w="563562">
                  <a:extLst>
                    <a:ext uri="{9D8B030D-6E8A-4147-A177-3AD203B41FA5}">
                      <a16:colId xmlns:a16="http://schemas.microsoft.com/office/drawing/2014/main" val="20001"/>
                    </a:ext>
                  </a:extLst>
                </a:gridCol>
                <a:gridCol w="563563">
                  <a:extLst>
                    <a:ext uri="{9D8B030D-6E8A-4147-A177-3AD203B41FA5}">
                      <a16:colId xmlns:a16="http://schemas.microsoft.com/office/drawing/2014/main" val="20002"/>
                    </a:ext>
                  </a:extLst>
                </a:gridCol>
                <a:gridCol w="563562">
                  <a:extLst>
                    <a:ext uri="{9D8B030D-6E8A-4147-A177-3AD203B41FA5}">
                      <a16:colId xmlns:a16="http://schemas.microsoft.com/office/drawing/2014/main" val="20003"/>
                    </a:ext>
                  </a:extLst>
                </a:gridCol>
                <a:gridCol w="563563">
                  <a:extLst>
                    <a:ext uri="{9D8B030D-6E8A-4147-A177-3AD203B41FA5}">
                      <a16:colId xmlns:a16="http://schemas.microsoft.com/office/drawing/2014/main" val="20004"/>
                    </a:ext>
                  </a:extLst>
                </a:gridCol>
              </a:tblGrid>
              <a:tr h="311150">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B</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C</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F</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2263">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r h="311150">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5"/>
                  </a:ext>
                </a:extLst>
              </a:tr>
              <a:tr h="311150">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6"/>
                  </a:ext>
                </a:extLst>
              </a:tr>
            </a:tbl>
          </a:graphicData>
        </a:graphic>
      </p:graphicFrame>
      <p:sp>
        <p:nvSpPr>
          <p:cNvPr id="536690" name="Rectangle 114"/>
          <p:cNvSpPr/>
          <p:nvPr/>
        </p:nvSpPr>
        <p:spPr>
          <a:xfrm>
            <a:off x="130175" y="996950"/>
            <a:ext cx="8763000" cy="5403850"/>
          </a:xfrm>
          <a:prstGeom prst="rect">
            <a:avLst/>
          </a:prstGeom>
          <a:noFill/>
          <a:ln w="9525">
            <a:noFill/>
          </a:ln>
        </p:spPr>
        <p:txBody>
          <a:bodyPr/>
          <a:lstStyle/>
          <a:p>
            <a:pPr marL="342900" indent="-342900">
              <a:lnSpc>
                <a:spcPct val="130000"/>
              </a:lnSpc>
              <a:spcBef>
                <a:spcPct val="0"/>
              </a:spcBef>
              <a:buClr>
                <a:schemeClr val="hlink"/>
              </a:buClr>
              <a:buSzPct val="120000"/>
              <a:buFont typeface="Wingdings" panose="05000000000000000000" pitchFamily="2" charset="2"/>
              <a:buChar char="v"/>
            </a:pPr>
            <a:r>
              <a:rPr lang="zh-CN" altLang="en-US" dirty="0">
                <a:latin typeface="Times New Roman" panose="02020603050405020304" pitchFamily="18" charset="0"/>
                <a:ea typeface="楷体_GB2312" pitchFamily="49" charset="-122"/>
              </a:rPr>
              <a:t>函数的“最小项之和”表达式，即</a:t>
            </a:r>
          </a:p>
          <a:p>
            <a:pPr marL="742950" lvl="1" indent="-285750" eaLnBrk="1" hangingPunct="1">
              <a:lnSpc>
                <a:spcPct val="130000"/>
              </a:lnSpc>
              <a:spcBef>
                <a:spcPct val="0"/>
              </a:spcBef>
              <a:buClr>
                <a:srgbClr val="0000FF"/>
              </a:buClr>
              <a:buChar char="•"/>
            </a:pPr>
            <a:r>
              <a:rPr lang="en-US" altLang="zh-CN" sz="2000" dirty="0">
                <a:latin typeface="Times New Roman" panose="02020603050405020304" pitchFamily="18" charset="0"/>
                <a:ea typeface="楷体_GB2312" pitchFamily="49" charset="-122"/>
              </a:rPr>
              <a:t>F(A,B,C,D)=∑m(7,9,11,12)+∑d(0,1,2,13,14,15)</a:t>
            </a:r>
            <a:r>
              <a:rPr lang="en-US" altLang="zh-CN" dirty="0">
                <a:latin typeface="Times New Roman" panose="02020603050405020304" pitchFamily="18" charset="0"/>
                <a:ea typeface="楷体_GB2312" pitchFamily="49" charset="-122"/>
              </a:rPr>
              <a:t> </a:t>
            </a:r>
          </a:p>
          <a:p>
            <a:pPr marL="342900" indent="-342900">
              <a:lnSpc>
                <a:spcPct val="130000"/>
              </a:lnSpc>
              <a:spcBef>
                <a:spcPct val="0"/>
              </a:spcBef>
              <a:buClr>
                <a:schemeClr val="hlink"/>
              </a:buClr>
              <a:buSzPct val="120000"/>
              <a:buFont typeface="Wingdings" panose="05000000000000000000" pitchFamily="2" charset="2"/>
              <a:buChar char="v"/>
            </a:pPr>
            <a:r>
              <a:rPr lang="zh-CN" altLang="en-US" dirty="0">
                <a:latin typeface="Times New Roman" panose="02020603050405020304" pitchFamily="18" charset="0"/>
                <a:ea typeface="楷体_GB2312" pitchFamily="49" charset="-122"/>
              </a:rPr>
              <a:t>不考虑无关项的化简</a:t>
            </a:r>
          </a:p>
          <a:p>
            <a:pPr marL="342900" indent="-342900">
              <a:lnSpc>
                <a:spcPct val="130000"/>
              </a:lnSpc>
              <a:spcBef>
                <a:spcPct val="0"/>
              </a:spcBef>
              <a:buClr>
                <a:schemeClr val="hlink"/>
              </a:buClr>
              <a:buSzPct val="120000"/>
              <a:buFont typeface="Wingdings" panose="05000000000000000000" pitchFamily="2" charset="2"/>
              <a:buChar char="v"/>
            </a:pPr>
            <a:endParaRPr lang="zh-CN" altLang="en-US" dirty="0">
              <a:latin typeface="Times New Roman" panose="02020603050405020304" pitchFamily="18" charset="0"/>
              <a:ea typeface="楷体_GB2312" pitchFamily="49" charset="-122"/>
            </a:endParaRPr>
          </a:p>
          <a:p>
            <a:pPr marL="342900" indent="-342900">
              <a:lnSpc>
                <a:spcPct val="130000"/>
              </a:lnSpc>
              <a:spcBef>
                <a:spcPct val="0"/>
              </a:spcBef>
              <a:buClr>
                <a:schemeClr val="hlink"/>
              </a:buClr>
              <a:buSzPct val="120000"/>
              <a:buFont typeface="Wingdings" panose="05000000000000000000" pitchFamily="2" charset="2"/>
              <a:buChar char="v"/>
            </a:pPr>
            <a:r>
              <a:rPr lang="zh-CN" altLang="en-US" dirty="0">
                <a:latin typeface="Times New Roman" panose="02020603050405020304" pitchFamily="18" charset="0"/>
                <a:ea typeface="楷体_GB2312" pitchFamily="49" charset="-122"/>
              </a:rPr>
              <a:t>考虑无关项的化简</a:t>
            </a:r>
          </a:p>
          <a:p>
            <a:pPr marL="342900" indent="-342900">
              <a:lnSpc>
                <a:spcPct val="130000"/>
              </a:lnSpc>
              <a:spcBef>
                <a:spcPct val="0"/>
              </a:spcBef>
              <a:buClr>
                <a:schemeClr val="hlink"/>
              </a:buClr>
              <a:buSzPct val="120000"/>
              <a:buFont typeface="Wingdings" panose="05000000000000000000" pitchFamily="2" charset="2"/>
              <a:buNone/>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F(A,B,C,D)=AB+AD+BCD </a:t>
            </a:r>
          </a:p>
        </p:txBody>
      </p:sp>
      <p:sp>
        <p:nvSpPr>
          <p:cNvPr id="48244" name="Rectangle 115"/>
          <p:cNvSpPr/>
          <p:nvPr/>
        </p:nvSpPr>
        <p:spPr>
          <a:xfrm>
            <a:off x="0" y="330993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6692" name="Object 116"/>
          <p:cNvGraphicFramePr/>
          <p:nvPr/>
        </p:nvGraphicFramePr>
        <p:xfrm>
          <a:off x="595313" y="2470150"/>
          <a:ext cx="4624387" cy="454025"/>
        </p:xfrm>
        <a:graphic>
          <a:graphicData uri="http://schemas.openxmlformats.org/presentationml/2006/ole">
            <mc:AlternateContent xmlns:mc="http://schemas.openxmlformats.org/markup-compatibility/2006">
              <mc:Choice xmlns:v="urn:schemas-microsoft-com:vml" Requires="v">
                <p:oleObj spid="_x0000_s14340" r:id="rId3" imgW="2425700" imgH="241300" progId="Equation.3">
                  <p:embed/>
                </p:oleObj>
              </mc:Choice>
              <mc:Fallback>
                <p:oleObj r:id="rId3" imgW="2425700" imgH="241300" progId="Equation.3">
                  <p:embed/>
                  <p:pic>
                    <p:nvPicPr>
                      <p:cNvPr id="0" name="图片 3229"/>
                      <p:cNvPicPr/>
                      <p:nvPr/>
                    </p:nvPicPr>
                    <p:blipFill>
                      <a:blip r:embed="rId4"/>
                      <a:stretch>
                        <a:fillRect/>
                      </a:stretch>
                    </p:blipFill>
                    <p:spPr>
                      <a:xfrm>
                        <a:off x="595313" y="2470150"/>
                        <a:ext cx="4624387" cy="454025"/>
                      </a:xfrm>
                      <a:prstGeom prst="rect">
                        <a:avLst/>
                      </a:prstGeom>
                      <a:noFill/>
                      <a:ln w="38100">
                        <a:noFill/>
                        <a:miter/>
                      </a:ln>
                    </p:spPr>
                  </p:pic>
                </p:oleObj>
              </mc:Fallback>
            </mc:AlternateContent>
          </a:graphicData>
        </a:graphic>
      </p:graphicFrame>
      <p:pic>
        <p:nvPicPr>
          <p:cNvPr id="536693" name="Picture 117"/>
          <p:cNvPicPr>
            <a:picLocks noChangeAspect="1"/>
          </p:cNvPicPr>
          <p:nvPr/>
        </p:nvPicPr>
        <p:blipFill>
          <a:blip r:embed="rId5"/>
          <a:stretch>
            <a:fillRect/>
          </a:stretch>
        </p:blipFill>
        <p:spPr>
          <a:xfrm>
            <a:off x="1403350" y="3933825"/>
            <a:ext cx="2914650" cy="2343150"/>
          </a:xfrm>
          <a:prstGeom prst="rect">
            <a:avLst/>
          </a:prstGeom>
          <a:noFill/>
          <a:ln w="9525">
            <a:noFill/>
          </a:ln>
        </p:spPr>
      </p:pic>
      <p:pic>
        <p:nvPicPr>
          <p:cNvPr id="536694" name="Picture 118"/>
          <p:cNvPicPr>
            <a:picLocks noChangeAspect="1"/>
          </p:cNvPicPr>
          <p:nvPr/>
        </p:nvPicPr>
        <p:blipFill>
          <a:blip r:embed="rId6"/>
          <a:stretch>
            <a:fillRect/>
          </a:stretch>
        </p:blipFill>
        <p:spPr>
          <a:xfrm>
            <a:off x="4594225" y="3933825"/>
            <a:ext cx="2857500" cy="2295525"/>
          </a:xfrm>
          <a:prstGeom prst="rect">
            <a:avLst/>
          </a:prstGeom>
          <a:noFill/>
          <a:ln w="9525">
            <a:noFill/>
          </a:ln>
        </p:spPr>
      </p:pic>
      <p:pic>
        <p:nvPicPr>
          <p:cNvPr id="536695" name="Picture 119" descr="LJ75"/>
          <p:cNvPicPr>
            <a:picLocks noChangeAspect="1"/>
          </p:cNvPicPr>
          <p:nvPr/>
        </p:nvPicPr>
        <p:blipFill>
          <a:blip r:embed="rId7"/>
          <a:stretch>
            <a:fillRect/>
          </a:stretch>
        </p:blipFill>
        <p:spPr>
          <a:xfrm>
            <a:off x="5443538" y="1412875"/>
            <a:ext cx="3232150" cy="2425700"/>
          </a:xfrm>
          <a:prstGeom prst="rect">
            <a:avLst/>
          </a:prstGeom>
          <a:noFill/>
          <a:ln w="9525">
            <a:noFill/>
          </a:ln>
        </p:spPr>
      </p:pic>
      <p:sp>
        <p:nvSpPr>
          <p:cNvPr id="2" name="标题 1"/>
          <p:cNvSpPr>
            <a:spLocks noGrp="1"/>
          </p:cNvSpPr>
          <p:nvPr>
            <p:ph type="title"/>
          </p:nvPr>
        </p:nvSpPr>
        <p:spPr/>
        <p:txBody>
          <a:bodyP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66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669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6690">
                                            <p:txEl>
                                              <p:pRg st="2" end="2"/>
                                            </p:txEl>
                                          </p:spTgt>
                                        </p:tgtEl>
                                        <p:attrNameLst>
                                          <p:attrName>style.visibility</p:attrName>
                                        </p:attrNameLst>
                                      </p:cBhvr>
                                      <p:to>
                                        <p:strVal val="visible"/>
                                      </p:to>
                                    </p:set>
                                  </p:childTnLst>
                                </p:cTn>
                              </p:par>
                              <p:par>
                                <p:cTn id="13" presetID="2" presetClass="exit" presetSubtype="4" fill="hold" nodeType="withEffect">
                                  <p:stCondLst>
                                    <p:cond delay="0"/>
                                  </p:stCondLst>
                                  <p:childTnLst>
                                    <p:anim calcmode="lin" valueType="num">
                                      <p:cBhvr additive="base">
                                        <p:cTn id="14" dur="500"/>
                                        <p:tgtEl>
                                          <p:spTgt spid="536579"/>
                                        </p:tgtEl>
                                        <p:attrNameLst>
                                          <p:attrName>ppt_x</p:attrName>
                                        </p:attrNameLst>
                                      </p:cBhvr>
                                      <p:tavLst>
                                        <p:tav tm="0">
                                          <p:val>
                                            <p:strVal val="ppt_x"/>
                                          </p:val>
                                        </p:tav>
                                        <p:tav tm="100000">
                                          <p:val>
                                            <p:strVal val="ppt_x"/>
                                          </p:val>
                                        </p:tav>
                                      </p:tavLst>
                                    </p:anim>
                                    <p:anim calcmode="lin" valueType="num">
                                      <p:cBhvr additive="base">
                                        <p:cTn id="15" dur="500"/>
                                        <p:tgtEl>
                                          <p:spTgt spid="536579"/>
                                        </p:tgtEl>
                                        <p:attrNameLst>
                                          <p:attrName>ppt_y</p:attrName>
                                        </p:attrNameLst>
                                      </p:cBhvr>
                                      <p:tavLst>
                                        <p:tav tm="0">
                                          <p:val>
                                            <p:strVal val="ppt_y"/>
                                          </p:val>
                                        </p:tav>
                                        <p:tav tm="100000">
                                          <p:val>
                                            <p:strVal val="1+ppt_h/2"/>
                                          </p:val>
                                        </p:tav>
                                      </p:tavLst>
                                    </p:anim>
                                    <p:set>
                                      <p:cBhvr>
                                        <p:cTn id="16" dur="1" fill="hold">
                                          <p:stCondLst>
                                            <p:cond delay="499"/>
                                          </p:stCondLst>
                                        </p:cTn>
                                        <p:tgtEl>
                                          <p:spTgt spid="53657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669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669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6690">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669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6690">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ntr" presetSubtype="0" fill="hold" nodeType="clickEffect">
                                  <p:stCondLst>
                                    <p:cond delay="0"/>
                                  </p:stCondLst>
                                  <p:childTnLst>
                                    <p:set>
                                      <p:cBhvr>
                                        <p:cTn id="40" dur="1" fill="hold">
                                          <p:stCondLst>
                                            <p:cond delay="0"/>
                                          </p:stCondLst>
                                        </p:cTn>
                                        <p:tgtEl>
                                          <p:spTgt spid="536695"/>
                                        </p:tgtEl>
                                        <p:attrNameLst>
                                          <p:attrName>style.visibility</p:attrName>
                                        </p:attrNameLst>
                                      </p:cBhvr>
                                      <p:to>
                                        <p:strVal val="visible"/>
                                      </p:to>
                                    </p:set>
                                    <p:anim calcmode="lin" valueType="num">
                                      <p:cBhvr>
                                        <p:cTn id="41" dur="1000" fill="hold"/>
                                        <p:tgtEl>
                                          <p:spTgt spid="536695"/>
                                        </p:tgtEl>
                                        <p:attrNameLst>
                                          <p:attrName>ppt_w</p:attrName>
                                        </p:attrNameLst>
                                      </p:cBhvr>
                                      <p:tavLst>
                                        <p:tav tm="0">
                                          <p:val>
                                            <p:fltVal val="0"/>
                                          </p:val>
                                        </p:tav>
                                        <p:tav tm="100000">
                                          <p:val>
                                            <p:strVal val="#ppt_w"/>
                                          </p:val>
                                        </p:tav>
                                      </p:tavLst>
                                    </p:anim>
                                    <p:anim calcmode="lin" valueType="num">
                                      <p:cBhvr>
                                        <p:cTn id="42" dur="1000" fill="hold"/>
                                        <p:tgtEl>
                                          <p:spTgt spid="536695"/>
                                        </p:tgtEl>
                                        <p:attrNameLst>
                                          <p:attrName>ppt_h</p:attrName>
                                        </p:attrNameLst>
                                      </p:cBhvr>
                                      <p:tavLst>
                                        <p:tav tm="0">
                                          <p:val>
                                            <p:fltVal val="0"/>
                                          </p:val>
                                        </p:tav>
                                        <p:tav tm="100000">
                                          <p:val>
                                            <p:strVal val="#ppt_h"/>
                                          </p:val>
                                        </p:tav>
                                      </p:tavLst>
                                    </p:anim>
                                    <p:anim calcmode="lin" valueType="num">
                                      <p:cBhvr>
                                        <p:cTn id="43" dur="1000" fill="hold"/>
                                        <p:tgtEl>
                                          <p:spTgt spid="536695"/>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53669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690"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61" name="Rectangle 2"/>
          <p:cNvSpPr>
            <a:spLocks noGrp="1"/>
          </p:cNvSpPr>
          <p:nvPr>
            <p:ph type="title"/>
          </p:nvPr>
        </p:nvSpPr>
        <p:spPr>
          <a:xfrm>
            <a:off x="685800" y="466725"/>
            <a:ext cx="7772400" cy="298450"/>
          </a:xfrm>
        </p:spPr>
        <p:txBody>
          <a:bodyPr vert="horz" wrap="square" lIns="91440" tIns="45720" rIns="91440" bIns="45720" anchor="ctr"/>
          <a:lstStyle/>
          <a:p>
            <a:pPr eaLnBrk="1" hangingPunct="1"/>
            <a:r>
              <a:rPr lang="en-US" altLang="zh-CN" sz="2800" dirty="0"/>
              <a:t>4. </a:t>
            </a:r>
            <a:r>
              <a:rPr lang="zh-CN" altLang="en-US" sz="2800" dirty="0"/>
              <a:t>考虑级数的组合逻辑电路设计</a:t>
            </a:r>
            <a:r>
              <a:rPr lang="zh-CN" altLang="en-US" dirty="0"/>
              <a:t> </a:t>
            </a:r>
          </a:p>
        </p:txBody>
      </p:sp>
      <p:sp>
        <p:nvSpPr>
          <p:cNvPr id="537603" name="Rectangle 3"/>
          <p:cNvSpPr>
            <a:spLocks noGrp="1"/>
          </p:cNvSpPr>
          <p:nvPr>
            <p:ph idx="1"/>
          </p:nvPr>
        </p:nvSpPr>
        <p:spPr/>
        <p:txBody>
          <a:bodyPr vert="horz" wrap="square" lIns="91440" tIns="45720" rIns="91440" bIns="45720" anchor="t"/>
          <a:lstStyle/>
          <a:p>
            <a:pPr eaLnBrk="1" hangingPunct="1"/>
            <a:r>
              <a:rPr lang="zh-CN" altLang="en-US" dirty="0">
                <a:solidFill>
                  <a:schemeClr val="accent2"/>
                </a:solidFill>
              </a:rPr>
              <a:t>例</a:t>
            </a:r>
            <a:r>
              <a:rPr lang="en-US" altLang="zh-CN" dirty="0">
                <a:solidFill>
                  <a:schemeClr val="accent2"/>
                </a:solidFill>
              </a:rPr>
              <a:t>2.14</a:t>
            </a:r>
            <a:r>
              <a:rPr lang="en-US" altLang="zh-CN" dirty="0"/>
              <a:t> </a:t>
            </a:r>
            <a:r>
              <a:rPr lang="zh-CN" altLang="en-US" dirty="0"/>
              <a:t>用“与非”门、“与或非”门分别实现函数：</a:t>
            </a:r>
          </a:p>
          <a:p>
            <a:pPr eaLnBrk="1" hangingPunct="1"/>
            <a:r>
              <a:rPr lang="zh-CN" altLang="en-US" dirty="0">
                <a:solidFill>
                  <a:schemeClr val="accent2"/>
                </a:solidFill>
              </a:rPr>
              <a:t>解：</a:t>
            </a:r>
            <a:r>
              <a:rPr lang="zh-CN" altLang="en-US" dirty="0"/>
              <a:t>对</a:t>
            </a:r>
            <a:r>
              <a:rPr lang="en-US" altLang="zh-CN" dirty="0"/>
              <a:t>F</a:t>
            </a:r>
            <a:r>
              <a:rPr lang="zh-CN" altLang="en-US" dirty="0"/>
              <a:t>两次求反可得其“与或非”形式，再进行一次展开，可得到其“与非</a:t>
            </a:r>
            <a:r>
              <a:rPr lang="en-US" altLang="zh-CN" dirty="0"/>
              <a:t>-</a:t>
            </a:r>
            <a:r>
              <a:rPr lang="zh-CN" altLang="en-US" dirty="0"/>
              <a:t>与非”形式</a:t>
            </a:r>
          </a:p>
          <a:p>
            <a:pPr eaLnBrk="1" hangingPunct="1"/>
            <a:endParaRPr lang="zh-CN" altLang="en-US" dirty="0"/>
          </a:p>
          <a:p>
            <a:pPr eaLnBrk="1" hangingPunct="1"/>
            <a:r>
              <a:rPr lang="zh-CN" altLang="en-US" dirty="0"/>
              <a:t>如果先求出   的最简“与</a:t>
            </a:r>
            <a:r>
              <a:rPr lang="en-US" altLang="zh-CN" dirty="0"/>
              <a:t>-</a:t>
            </a:r>
            <a:r>
              <a:rPr lang="zh-CN" altLang="en-US" dirty="0"/>
              <a:t>或”式，再对    求反，可使</a:t>
            </a:r>
            <a:r>
              <a:rPr lang="en-US" altLang="zh-CN" dirty="0"/>
              <a:t>F</a:t>
            </a:r>
            <a:r>
              <a:rPr lang="zh-CN" altLang="en-US" dirty="0"/>
              <a:t>的级数减少： </a:t>
            </a:r>
          </a:p>
        </p:txBody>
      </p:sp>
      <p:sp>
        <p:nvSpPr>
          <p:cNvPr id="49163"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7605" name="Object 5"/>
          <p:cNvGraphicFramePr/>
          <p:nvPr/>
        </p:nvGraphicFramePr>
        <p:xfrm>
          <a:off x="6965950" y="1052513"/>
          <a:ext cx="1544638" cy="403225"/>
        </p:xfrm>
        <a:graphic>
          <a:graphicData uri="http://schemas.openxmlformats.org/presentationml/2006/ole">
            <mc:AlternateContent xmlns:mc="http://schemas.openxmlformats.org/markup-compatibility/2006">
              <mc:Choice xmlns:v="urn:schemas-microsoft-com:vml" Requires="v">
                <p:oleObj spid="_x0000_s15382" r:id="rId3" imgW="837565" imgH="215900" progId="Equation.3">
                  <p:embed/>
                </p:oleObj>
              </mc:Choice>
              <mc:Fallback>
                <p:oleObj r:id="rId3" imgW="837565" imgH="215900" progId="Equation.3">
                  <p:embed/>
                  <p:pic>
                    <p:nvPicPr>
                      <p:cNvPr id="0" name="图片 3231"/>
                      <p:cNvPicPr/>
                      <p:nvPr/>
                    </p:nvPicPr>
                    <p:blipFill>
                      <a:blip r:embed="rId4"/>
                      <a:stretch>
                        <a:fillRect/>
                      </a:stretch>
                    </p:blipFill>
                    <p:spPr>
                      <a:xfrm>
                        <a:off x="6965950" y="1052513"/>
                        <a:ext cx="1544638" cy="403225"/>
                      </a:xfrm>
                      <a:prstGeom prst="rect">
                        <a:avLst/>
                      </a:prstGeom>
                      <a:noFill/>
                      <a:ln w="38100">
                        <a:noFill/>
                        <a:miter/>
                      </a:ln>
                    </p:spPr>
                  </p:pic>
                </p:oleObj>
              </mc:Fallback>
            </mc:AlternateContent>
          </a:graphicData>
        </a:graphic>
      </p:graphicFrame>
      <p:graphicFrame>
        <p:nvGraphicFramePr>
          <p:cNvPr id="537606" name="Object 6"/>
          <p:cNvGraphicFramePr/>
          <p:nvPr/>
        </p:nvGraphicFramePr>
        <p:xfrm>
          <a:off x="2854325" y="2641600"/>
          <a:ext cx="1550988" cy="500063"/>
        </p:xfrm>
        <a:graphic>
          <a:graphicData uri="http://schemas.openxmlformats.org/presentationml/2006/ole">
            <mc:AlternateContent xmlns:mc="http://schemas.openxmlformats.org/markup-compatibility/2006">
              <mc:Choice xmlns:v="urn:schemas-microsoft-com:vml" Requires="v">
                <p:oleObj spid="_x0000_s15383" r:id="rId5" imgW="824230" imgH="266065" progId="Equation.3">
                  <p:embed/>
                </p:oleObj>
              </mc:Choice>
              <mc:Fallback>
                <p:oleObj r:id="rId5" imgW="824230" imgH="266065" progId="Equation.3">
                  <p:embed/>
                  <p:pic>
                    <p:nvPicPr>
                      <p:cNvPr id="0" name="图片 3230"/>
                      <p:cNvPicPr/>
                      <p:nvPr/>
                    </p:nvPicPr>
                    <p:blipFill>
                      <a:blip r:embed="rId6"/>
                      <a:stretch>
                        <a:fillRect/>
                      </a:stretch>
                    </p:blipFill>
                    <p:spPr>
                      <a:xfrm>
                        <a:off x="2854325" y="2641600"/>
                        <a:ext cx="1550988" cy="500063"/>
                      </a:xfrm>
                      <a:prstGeom prst="rect">
                        <a:avLst/>
                      </a:prstGeom>
                      <a:noFill/>
                      <a:ln w="38100">
                        <a:noFill/>
                        <a:miter/>
                      </a:ln>
                    </p:spPr>
                  </p:pic>
                </p:oleObj>
              </mc:Fallback>
            </mc:AlternateContent>
          </a:graphicData>
        </a:graphic>
      </p:graphicFrame>
      <p:graphicFrame>
        <p:nvGraphicFramePr>
          <p:cNvPr id="537607" name="Object 7"/>
          <p:cNvGraphicFramePr/>
          <p:nvPr/>
        </p:nvGraphicFramePr>
        <p:xfrm>
          <a:off x="4749800" y="2633663"/>
          <a:ext cx="1455738" cy="500062"/>
        </p:xfrm>
        <a:graphic>
          <a:graphicData uri="http://schemas.openxmlformats.org/presentationml/2006/ole">
            <mc:AlternateContent xmlns:mc="http://schemas.openxmlformats.org/markup-compatibility/2006">
              <mc:Choice xmlns:v="urn:schemas-microsoft-com:vml" Requires="v">
                <p:oleObj spid="_x0000_s15384" r:id="rId7" imgW="773430" imgH="266065" progId="Equation.3">
                  <p:embed/>
                </p:oleObj>
              </mc:Choice>
              <mc:Fallback>
                <p:oleObj r:id="rId7" imgW="773430" imgH="266065" progId="Equation.3">
                  <p:embed/>
                  <p:pic>
                    <p:nvPicPr>
                      <p:cNvPr id="0" name="图片 3232"/>
                      <p:cNvPicPr/>
                      <p:nvPr/>
                    </p:nvPicPr>
                    <p:blipFill>
                      <a:blip r:embed="rId8"/>
                      <a:stretch>
                        <a:fillRect/>
                      </a:stretch>
                    </p:blipFill>
                    <p:spPr>
                      <a:xfrm>
                        <a:off x="4749800" y="2633663"/>
                        <a:ext cx="1455738" cy="500062"/>
                      </a:xfrm>
                      <a:prstGeom prst="rect">
                        <a:avLst/>
                      </a:prstGeom>
                      <a:noFill/>
                      <a:ln w="38100">
                        <a:noFill/>
                        <a:miter/>
                      </a:ln>
                    </p:spPr>
                  </p:pic>
                </p:oleObj>
              </mc:Fallback>
            </mc:AlternateContent>
          </a:graphicData>
        </a:graphic>
      </p:graphicFrame>
      <p:graphicFrame>
        <p:nvGraphicFramePr>
          <p:cNvPr id="537608" name="Object 8"/>
          <p:cNvGraphicFramePr/>
          <p:nvPr/>
        </p:nvGraphicFramePr>
        <p:xfrm>
          <a:off x="2092325" y="3241675"/>
          <a:ext cx="238125" cy="384175"/>
        </p:xfrm>
        <a:graphic>
          <a:graphicData uri="http://schemas.openxmlformats.org/presentationml/2006/ole">
            <mc:AlternateContent xmlns:mc="http://schemas.openxmlformats.org/markup-compatibility/2006">
              <mc:Choice xmlns:v="urn:schemas-microsoft-com:vml" Requires="v">
                <p:oleObj spid="_x0000_s15385" r:id="rId9" imgW="127000" imgH="202565" progId="Equation.3">
                  <p:embed/>
                </p:oleObj>
              </mc:Choice>
              <mc:Fallback>
                <p:oleObj r:id="rId9" imgW="127000" imgH="202565" progId="Equation.3">
                  <p:embed/>
                  <p:pic>
                    <p:nvPicPr>
                      <p:cNvPr id="0" name="图片 3233"/>
                      <p:cNvPicPr/>
                      <p:nvPr/>
                    </p:nvPicPr>
                    <p:blipFill>
                      <a:blip r:embed="rId10"/>
                      <a:stretch>
                        <a:fillRect/>
                      </a:stretch>
                    </p:blipFill>
                    <p:spPr>
                      <a:xfrm>
                        <a:off x="2092325" y="3241675"/>
                        <a:ext cx="238125" cy="384175"/>
                      </a:xfrm>
                      <a:prstGeom prst="rect">
                        <a:avLst/>
                      </a:prstGeom>
                      <a:noFill/>
                      <a:ln w="38100">
                        <a:noFill/>
                        <a:miter/>
                      </a:ln>
                    </p:spPr>
                  </p:pic>
                </p:oleObj>
              </mc:Fallback>
            </mc:AlternateContent>
          </a:graphicData>
        </a:graphic>
      </p:graphicFrame>
      <p:graphicFrame>
        <p:nvGraphicFramePr>
          <p:cNvPr id="537609" name="Object 9"/>
          <p:cNvGraphicFramePr/>
          <p:nvPr/>
        </p:nvGraphicFramePr>
        <p:xfrm>
          <a:off x="5857875" y="3214688"/>
          <a:ext cx="238125" cy="384175"/>
        </p:xfrm>
        <a:graphic>
          <a:graphicData uri="http://schemas.openxmlformats.org/presentationml/2006/ole">
            <mc:AlternateContent xmlns:mc="http://schemas.openxmlformats.org/markup-compatibility/2006">
              <mc:Choice xmlns:v="urn:schemas-microsoft-com:vml" Requires="v">
                <p:oleObj spid="_x0000_s15386" r:id="rId11" imgW="127000" imgH="202565" progId="Equation.3">
                  <p:embed/>
                </p:oleObj>
              </mc:Choice>
              <mc:Fallback>
                <p:oleObj r:id="rId11" imgW="127000" imgH="202565" progId="Equation.3">
                  <p:embed/>
                  <p:pic>
                    <p:nvPicPr>
                      <p:cNvPr id="0" name="图片 3234"/>
                      <p:cNvPicPr/>
                      <p:nvPr/>
                    </p:nvPicPr>
                    <p:blipFill>
                      <a:blip r:embed="rId12"/>
                      <a:stretch>
                        <a:fillRect/>
                      </a:stretch>
                    </p:blipFill>
                    <p:spPr>
                      <a:xfrm>
                        <a:off x="5857875" y="3214688"/>
                        <a:ext cx="238125" cy="384175"/>
                      </a:xfrm>
                      <a:prstGeom prst="rect">
                        <a:avLst/>
                      </a:prstGeom>
                      <a:noFill/>
                      <a:ln w="38100">
                        <a:noFill/>
                        <a:miter/>
                      </a:ln>
                    </p:spPr>
                  </p:pic>
                </p:oleObj>
              </mc:Fallback>
            </mc:AlternateContent>
          </a:graphicData>
        </a:graphic>
      </p:graphicFrame>
      <p:graphicFrame>
        <p:nvGraphicFramePr>
          <p:cNvPr id="537610" name="Object 10"/>
          <p:cNvGraphicFramePr/>
          <p:nvPr/>
        </p:nvGraphicFramePr>
        <p:xfrm>
          <a:off x="1187450" y="3838575"/>
          <a:ext cx="2959100" cy="454025"/>
        </p:xfrm>
        <a:graphic>
          <a:graphicData uri="http://schemas.openxmlformats.org/presentationml/2006/ole">
            <mc:AlternateContent xmlns:mc="http://schemas.openxmlformats.org/markup-compatibility/2006">
              <mc:Choice xmlns:v="urn:schemas-microsoft-com:vml" Requires="v">
                <p:oleObj spid="_x0000_s15387" r:id="rId13" imgW="1574800" imgH="241300" progId="Equation.3">
                  <p:embed/>
                </p:oleObj>
              </mc:Choice>
              <mc:Fallback>
                <p:oleObj r:id="rId13" imgW="1574800" imgH="241300" progId="Equation.3">
                  <p:embed/>
                  <p:pic>
                    <p:nvPicPr>
                      <p:cNvPr id="0" name="图片 3235"/>
                      <p:cNvPicPr/>
                      <p:nvPr/>
                    </p:nvPicPr>
                    <p:blipFill>
                      <a:blip r:embed="rId14"/>
                      <a:stretch>
                        <a:fillRect/>
                      </a:stretch>
                    </p:blipFill>
                    <p:spPr>
                      <a:xfrm>
                        <a:off x="1187450" y="3838575"/>
                        <a:ext cx="2959100" cy="454025"/>
                      </a:xfrm>
                      <a:prstGeom prst="rect">
                        <a:avLst/>
                      </a:prstGeom>
                      <a:noFill/>
                      <a:ln w="38100">
                        <a:noFill/>
                        <a:miter/>
                      </a:ln>
                    </p:spPr>
                  </p:pic>
                </p:oleObj>
              </mc:Fallback>
            </mc:AlternateContent>
          </a:graphicData>
        </a:graphic>
      </p:graphicFrame>
      <p:graphicFrame>
        <p:nvGraphicFramePr>
          <p:cNvPr id="537611" name="Object 11"/>
          <p:cNvGraphicFramePr/>
          <p:nvPr/>
        </p:nvGraphicFramePr>
        <p:xfrm>
          <a:off x="4500563" y="3816350"/>
          <a:ext cx="1622425" cy="454025"/>
        </p:xfrm>
        <a:graphic>
          <a:graphicData uri="http://schemas.openxmlformats.org/presentationml/2006/ole">
            <mc:AlternateContent xmlns:mc="http://schemas.openxmlformats.org/markup-compatibility/2006">
              <mc:Choice xmlns:v="urn:schemas-microsoft-com:vml" Requires="v">
                <p:oleObj spid="_x0000_s15388" r:id="rId15" imgW="862965" imgH="241300" progId="Equation.3">
                  <p:embed/>
                </p:oleObj>
              </mc:Choice>
              <mc:Fallback>
                <p:oleObj r:id="rId15" imgW="862965" imgH="241300" progId="Equation.3">
                  <p:embed/>
                  <p:pic>
                    <p:nvPicPr>
                      <p:cNvPr id="0" name="图片 3236"/>
                      <p:cNvPicPr/>
                      <p:nvPr/>
                    </p:nvPicPr>
                    <p:blipFill>
                      <a:blip r:embed="rId16"/>
                      <a:stretch>
                        <a:fillRect/>
                      </a:stretch>
                    </p:blipFill>
                    <p:spPr>
                      <a:xfrm>
                        <a:off x="4500563" y="3816350"/>
                        <a:ext cx="1622425" cy="454025"/>
                      </a:xfrm>
                      <a:prstGeom prst="rect">
                        <a:avLst/>
                      </a:prstGeom>
                      <a:noFill/>
                      <a:ln w="38100">
                        <a:noFill/>
                        <a:miter/>
                      </a:ln>
                    </p:spPr>
                  </p:pic>
                </p:oleObj>
              </mc:Fallback>
            </mc:AlternateContent>
          </a:graphicData>
        </a:graphic>
      </p:graphicFrame>
      <p:pic>
        <p:nvPicPr>
          <p:cNvPr id="537612" name="Picture 12"/>
          <p:cNvPicPr>
            <a:picLocks noChangeAspect="1"/>
          </p:cNvPicPr>
          <p:nvPr/>
        </p:nvPicPr>
        <p:blipFill>
          <a:blip r:embed="rId17"/>
          <a:stretch>
            <a:fillRect/>
          </a:stretch>
        </p:blipFill>
        <p:spPr>
          <a:xfrm>
            <a:off x="250825" y="4437063"/>
            <a:ext cx="4057650" cy="1876425"/>
          </a:xfrm>
          <a:prstGeom prst="rect">
            <a:avLst/>
          </a:prstGeom>
          <a:noFill/>
          <a:ln w="28575" cap="flat" cmpd="sng">
            <a:solidFill>
              <a:srgbClr val="FF0000"/>
            </a:solidFill>
            <a:prstDash val="solid"/>
            <a:miter/>
            <a:headEnd type="none" w="med" len="med"/>
            <a:tailEnd type="none" w="med" len="med"/>
          </a:ln>
        </p:spPr>
      </p:pic>
      <p:pic>
        <p:nvPicPr>
          <p:cNvPr id="537613" name="Picture 13"/>
          <p:cNvPicPr>
            <a:picLocks noChangeAspect="1"/>
          </p:cNvPicPr>
          <p:nvPr/>
        </p:nvPicPr>
        <p:blipFill>
          <a:blip r:embed="rId18"/>
          <a:stretch>
            <a:fillRect/>
          </a:stretch>
        </p:blipFill>
        <p:spPr>
          <a:xfrm>
            <a:off x="4716463" y="4260850"/>
            <a:ext cx="3333750" cy="2047875"/>
          </a:xfrm>
          <a:prstGeom prst="rect">
            <a:avLst/>
          </a:prstGeom>
          <a:noFill/>
          <a:ln w="28575" cap="flat" cmpd="sng">
            <a:solidFill>
              <a:srgbClr val="006600"/>
            </a:solidFill>
            <a:prstDash val="solid"/>
            <a:miter/>
            <a:headEnd type="none" w="med" len="med"/>
            <a:tailEnd type="none" w="med" len="med"/>
          </a:ln>
        </p:spPr>
      </p:pic>
      <p:pic>
        <p:nvPicPr>
          <p:cNvPr id="537614" name="Picture 14"/>
          <p:cNvPicPr>
            <a:picLocks noChangeAspect="1"/>
          </p:cNvPicPr>
          <p:nvPr/>
        </p:nvPicPr>
        <p:blipFill>
          <a:blip r:embed="rId19"/>
          <a:stretch>
            <a:fillRect/>
          </a:stretch>
        </p:blipFill>
        <p:spPr>
          <a:xfrm>
            <a:off x="5786438" y="1714500"/>
            <a:ext cx="3019425" cy="1800225"/>
          </a:xfrm>
          <a:prstGeom prst="rect">
            <a:avLst/>
          </a:prstGeom>
          <a:noFill/>
          <a:ln w="28575" cap="flat" cmpd="sng">
            <a:solidFill>
              <a:schemeClr val="accent2"/>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76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760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760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760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76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76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76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7603">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760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760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376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376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37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02" name="Rectangle 2"/>
          <p:cNvSpPr>
            <a:spLocks noGrp="1"/>
          </p:cNvSpPr>
          <p:nvPr>
            <p:ph type="title"/>
          </p:nvPr>
        </p:nvSpPr>
        <p:spPr/>
        <p:txBody>
          <a:bodyPr vert="horz" wrap="square" lIns="91440" tIns="45720" rIns="91440" bIns="45720" anchor="ctr"/>
          <a:lstStyle/>
          <a:p>
            <a:pPr eaLnBrk="1" hangingPunct="1"/>
            <a:r>
              <a:rPr lang="en-US" altLang="zh-CN" dirty="0"/>
              <a:t>2.3 </a:t>
            </a:r>
            <a:r>
              <a:rPr lang="zh-CN" altLang="en-US" dirty="0"/>
              <a:t>竞争与险象的产生</a:t>
            </a:r>
          </a:p>
        </p:txBody>
      </p:sp>
      <p:sp>
        <p:nvSpPr>
          <p:cNvPr id="153603" name="Rectangle 3"/>
          <p:cNvSpPr>
            <a:spLocks noGrp="1"/>
          </p:cNvSpPr>
          <p:nvPr>
            <p:ph idx="1"/>
          </p:nvPr>
        </p:nvSpPr>
        <p:spPr/>
        <p:txBody>
          <a:bodyPr vert="horz" wrap="square" lIns="91440" tIns="45720" rIns="91440" bIns="45720" anchor="t"/>
          <a:lstStyle/>
          <a:p>
            <a:pPr eaLnBrk="1" hangingPunct="1"/>
            <a:r>
              <a:rPr lang="zh-CN" altLang="en-US" dirty="0"/>
              <a:t>在逻辑电路中，可以把</a:t>
            </a:r>
            <a:r>
              <a:rPr lang="zh-CN" altLang="en-US" dirty="0">
                <a:solidFill>
                  <a:srgbClr val="FF0000"/>
                </a:solidFill>
              </a:rPr>
              <a:t>竞争</a:t>
            </a:r>
            <a:r>
              <a:rPr lang="zh-CN" altLang="en-US" dirty="0"/>
              <a:t>现象广义地理解为多个信号到达某一点时由时差所引起的现象。</a:t>
            </a:r>
          </a:p>
          <a:p>
            <a:pPr eaLnBrk="1" hangingPunct="1"/>
            <a:r>
              <a:rPr lang="zh-CN" altLang="en-US" dirty="0"/>
              <a:t>如果电路中存在竞争现象，当输入信号变化时就有可能引起输出信号出现非预期的错误输出，这种现象称为</a:t>
            </a:r>
            <a:r>
              <a:rPr lang="zh-CN" altLang="en-US" dirty="0">
                <a:solidFill>
                  <a:schemeClr val="accent2"/>
                </a:solidFill>
              </a:rPr>
              <a:t>险象</a:t>
            </a:r>
            <a:r>
              <a:rPr lang="en-US" altLang="zh-CN" dirty="0"/>
              <a:t>(hazard)</a:t>
            </a:r>
            <a:r>
              <a:rPr lang="zh-CN" altLang="en-US" dirty="0"/>
              <a:t>。</a:t>
            </a:r>
          </a:p>
          <a:p>
            <a:pPr eaLnBrk="1" hangingPunct="1"/>
            <a:r>
              <a:rPr lang="zh-CN" altLang="en-US" dirty="0"/>
              <a:t>并不是所有的竞争都会产生错误输出，常把不会产生错误输出的竞争称为</a:t>
            </a:r>
            <a:r>
              <a:rPr lang="zh-CN" altLang="en-US" dirty="0">
                <a:solidFill>
                  <a:srgbClr val="FF0000"/>
                </a:solidFill>
              </a:rPr>
              <a:t>非临界竞争</a:t>
            </a:r>
            <a:r>
              <a:rPr lang="en-US" altLang="zh-CN" dirty="0"/>
              <a:t>(noncritical race)</a:t>
            </a:r>
            <a:r>
              <a:rPr lang="zh-CN" altLang="en-US" dirty="0"/>
              <a:t>，而会导致错误输出的竞争称为</a:t>
            </a:r>
            <a:r>
              <a:rPr lang="zh-CN" altLang="en-US" dirty="0">
                <a:solidFill>
                  <a:schemeClr val="accent2"/>
                </a:solidFill>
              </a:rPr>
              <a:t>临界竞争</a:t>
            </a:r>
            <a:r>
              <a:rPr lang="en-US" altLang="zh-CN" dirty="0"/>
              <a:t>(critical race)</a:t>
            </a:r>
            <a:r>
              <a:rPr lang="zh-CN" altLang="en-US" dirty="0"/>
              <a:t>。</a:t>
            </a:r>
          </a:p>
          <a:p>
            <a:pPr eaLnBrk="1" hangingPunct="1"/>
            <a:r>
              <a:rPr lang="zh-CN" altLang="en-US" dirty="0"/>
              <a:t>组合逻辑电路中的险象是一种</a:t>
            </a:r>
            <a:r>
              <a:rPr lang="zh-CN" altLang="en-US" dirty="0">
                <a:solidFill>
                  <a:srgbClr val="FF0000"/>
                </a:solidFill>
              </a:rPr>
              <a:t>瞬态现象</a:t>
            </a:r>
            <a:r>
              <a:rPr lang="zh-CN" altLang="en-US" dirty="0"/>
              <a:t>，它表现为在输出端产生不应有的</a:t>
            </a:r>
            <a:r>
              <a:rPr lang="zh-CN" altLang="en-US" dirty="0">
                <a:solidFill>
                  <a:schemeClr val="accent2"/>
                </a:solidFill>
              </a:rPr>
              <a:t>尖峰脉冲</a:t>
            </a:r>
            <a:r>
              <a:rPr lang="zh-CN" altLang="en-US" dirty="0"/>
              <a:t>，短暂地破坏正常逻辑关系，一旦时延结束，即可恢复正常的逻辑关系。  </a:t>
            </a:r>
          </a:p>
        </p:txBody>
      </p:sp>
    </p:spTree>
  </p:cSld>
  <p:clrMapOvr>
    <a:masterClrMapping/>
  </p:clrMapOvr>
  <p:transition spd="med">
    <p:zoom/>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4" name="Rectangle 2"/>
          <p:cNvSpPr>
            <a:spLocks noGrp="1"/>
          </p:cNvSpPr>
          <p:nvPr>
            <p:ph type="title"/>
          </p:nvPr>
        </p:nvSpPr>
        <p:spPr/>
        <p:txBody>
          <a:bodyPr vert="horz" wrap="square" lIns="91440" tIns="45720" rIns="91440" bIns="45720" anchor="ctr"/>
          <a:lstStyle/>
          <a:p>
            <a:pPr eaLnBrk="1" hangingPunct="1"/>
            <a:r>
              <a:rPr lang="zh-CN" altLang="en-US" dirty="0"/>
              <a:t>具有险象的逻辑电路及时间图 </a:t>
            </a:r>
          </a:p>
        </p:txBody>
      </p:sp>
      <p:sp>
        <p:nvSpPr>
          <p:cNvPr id="586755" name="Rectangle 3"/>
          <p:cNvSpPr>
            <a:spLocks noGrp="1"/>
          </p:cNvSpPr>
          <p:nvPr>
            <p:ph idx="1"/>
          </p:nvPr>
        </p:nvSpPr>
        <p:spPr/>
        <p:txBody>
          <a:bodyPr vert="horz" wrap="square" lIns="91440" tIns="45720" rIns="91440" bIns="45720" anchor="t"/>
          <a:lstStyle/>
          <a:p>
            <a:pPr eaLnBrk="1" hangingPunct="1"/>
            <a:r>
              <a:rPr lang="zh-CN" altLang="en-US" sz="2000" dirty="0"/>
              <a:t>一个由“与非”门构成的组合逻辑电路 </a:t>
            </a:r>
          </a:p>
          <a:p>
            <a:pPr eaLnBrk="1" hangingPunct="1"/>
            <a:r>
              <a:rPr lang="zh-CN" altLang="en-US" sz="2000" dirty="0"/>
              <a:t>输出函数表达式为</a:t>
            </a:r>
          </a:p>
          <a:p>
            <a:pPr eaLnBrk="1" hangingPunct="1"/>
            <a:endParaRPr lang="zh-CN" altLang="en-US" sz="2000" dirty="0"/>
          </a:p>
          <a:p>
            <a:pPr eaLnBrk="1" hangingPunct="1"/>
            <a:r>
              <a:rPr lang="zh-CN" altLang="en-US" sz="2000" dirty="0"/>
              <a:t>假设输入变量</a:t>
            </a:r>
            <a:r>
              <a:rPr lang="en-US" altLang="zh-CN" sz="2000" dirty="0"/>
              <a:t>B</a:t>
            </a:r>
            <a:r>
              <a:rPr lang="zh-CN" altLang="en-US" sz="2000" dirty="0"/>
              <a:t>和</a:t>
            </a:r>
            <a:r>
              <a:rPr lang="en-US" altLang="zh-CN" sz="2000" dirty="0"/>
              <a:t>C</a:t>
            </a:r>
            <a:r>
              <a:rPr lang="zh-CN" altLang="en-US" sz="2000" dirty="0"/>
              <a:t>均为</a:t>
            </a:r>
            <a:r>
              <a:rPr lang="en-US" altLang="zh-CN" sz="2000" dirty="0"/>
              <a:t>1</a:t>
            </a:r>
            <a:r>
              <a:rPr lang="zh-CN" altLang="en-US" sz="2000" dirty="0"/>
              <a:t>，则上式可变为</a:t>
            </a:r>
          </a:p>
          <a:p>
            <a:pPr eaLnBrk="1" hangingPunct="1"/>
            <a:endParaRPr lang="zh-CN" altLang="en-US" sz="2000" dirty="0"/>
          </a:p>
          <a:p>
            <a:pPr eaLnBrk="1" hangingPunct="1"/>
            <a:r>
              <a:rPr lang="zh-CN" altLang="en-US" sz="2000" dirty="0"/>
              <a:t>当</a:t>
            </a:r>
            <a:r>
              <a:rPr lang="en-US" altLang="zh-CN" sz="2000" dirty="0"/>
              <a:t>B=C=1</a:t>
            </a:r>
            <a:r>
              <a:rPr lang="zh-CN" altLang="en-US" sz="2000" dirty="0"/>
              <a:t>并且考虑延迟时间时，</a:t>
            </a:r>
            <a:r>
              <a:rPr lang="en-US" altLang="zh-CN" sz="2000" dirty="0"/>
              <a:t>A</a:t>
            </a:r>
            <a:r>
              <a:rPr lang="zh-CN" altLang="en-US" sz="2000" dirty="0"/>
              <a:t>的变化会使电路产生怎样的输出响应。假设每个门的延迟时间均为</a:t>
            </a:r>
            <a:r>
              <a:rPr lang="en-US" altLang="zh-CN" sz="2000" dirty="0"/>
              <a:t>tpd</a:t>
            </a:r>
            <a:r>
              <a:rPr lang="zh-CN" altLang="en-US" sz="2000" dirty="0"/>
              <a:t>，则下图可以说明输出对输入的响应关系。 </a:t>
            </a:r>
          </a:p>
          <a:p>
            <a:pPr eaLnBrk="1" hangingPunct="1"/>
            <a:r>
              <a:rPr lang="zh-CN" altLang="en-US" sz="2000" dirty="0"/>
              <a:t>图中</a:t>
            </a:r>
            <a:r>
              <a:rPr lang="zh-CN" altLang="en-US" sz="2000" dirty="0">
                <a:solidFill>
                  <a:srgbClr val="FF0000"/>
                </a:solidFill>
              </a:rPr>
              <a:t>标</a:t>
            </a:r>
            <a:r>
              <a:rPr lang="en-US" altLang="zh-CN" sz="2000" dirty="0">
                <a:solidFill>
                  <a:srgbClr val="FF0000"/>
                </a:solidFill>
              </a:rPr>
              <a:t>1</a:t>
            </a:r>
            <a:r>
              <a:rPr lang="zh-CN" altLang="en-US" sz="2000" dirty="0">
                <a:solidFill>
                  <a:srgbClr val="FF0000"/>
                </a:solidFill>
              </a:rPr>
              <a:t>处</a:t>
            </a:r>
            <a:r>
              <a:rPr lang="zh-CN" altLang="en-US" sz="2000" dirty="0"/>
              <a:t>存在一次</a:t>
            </a:r>
            <a:r>
              <a:rPr lang="zh-CN" altLang="en-US" sz="2000" dirty="0">
                <a:solidFill>
                  <a:schemeClr val="accent2"/>
                </a:solidFill>
              </a:rPr>
              <a:t>非临界竞争</a:t>
            </a:r>
            <a:r>
              <a:rPr lang="zh-CN" altLang="en-US" sz="2000" dirty="0"/>
              <a:t> </a:t>
            </a:r>
          </a:p>
          <a:p>
            <a:pPr eaLnBrk="1" hangingPunct="1"/>
            <a:r>
              <a:rPr lang="zh-CN" altLang="en-US" sz="2000" dirty="0"/>
              <a:t>图中</a:t>
            </a:r>
            <a:r>
              <a:rPr lang="zh-CN" altLang="en-US" sz="2000" dirty="0">
                <a:solidFill>
                  <a:srgbClr val="FF0000"/>
                </a:solidFill>
              </a:rPr>
              <a:t>标</a:t>
            </a:r>
            <a:r>
              <a:rPr lang="en-US" altLang="zh-CN" sz="2000" dirty="0">
                <a:solidFill>
                  <a:srgbClr val="FF0000"/>
                </a:solidFill>
              </a:rPr>
              <a:t>2</a:t>
            </a:r>
            <a:r>
              <a:rPr lang="zh-CN" altLang="en-US" sz="2000" dirty="0">
                <a:solidFill>
                  <a:srgbClr val="FF0000"/>
                </a:solidFill>
              </a:rPr>
              <a:t>处</a:t>
            </a:r>
            <a:r>
              <a:rPr lang="zh-CN" altLang="en-US" sz="2000" dirty="0"/>
              <a:t>存在一次</a:t>
            </a:r>
            <a:r>
              <a:rPr lang="zh-CN" altLang="en-US" sz="2000" dirty="0">
                <a:solidFill>
                  <a:schemeClr val="accent2"/>
                </a:solidFill>
              </a:rPr>
              <a:t>临界竞争</a:t>
            </a:r>
          </a:p>
          <a:p>
            <a:pPr eaLnBrk="1" hangingPunct="1"/>
            <a:endParaRPr lang="en-US" altLang="zh-CN" sz="2000" dirty="0"/>
          </a:p>
        </p:txBody>
      </p:sp>
      <p:sp>
        <p:nvSpPr>
          <p:cNvPr id="61446"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86757" name="Object 5"/>
          <p:cNvGraphicFramePr/>
          <p:nvPr/>
        </p:nvGraphicFramePr>
        <p:xfrm>
          <a:off x="1054100" y="1946275"/>
          <a:ext cx="1520825" cy="403225"/>
        </p:xfrm>
        <a:graphic>
          <a:graphicData uri="http://schemas.openxmlformats.org/presentationml/2006/ole">
            <mc:AlternateContent xmlns:mc="http://schemas.openxmlformats.org/markup-compatibility/2006">
              <mc:Choice xmlns:v="urn:schemas-microsoft-com:vml" Requires="v">
                <p:oleObj spid="_x0000_s16391" r:id="rId3" imgW="824230" imgH="215900" progId="Equation.3">
                  <p:embed/>
                </p:oleObj>
              </mc:Choice>
              <mc:Fallback>
                <p:oleObj r:id="rId3" imgW="824230" imgH="215900" progId="Equation.3">
                  <p:embed/>
                  <p:pic>
                    <p:nvPicPr>
                      <p:cNvPr id="0" name="图片 3275"/>
                      <p:cNvPicPr/>
                      <p:nvPr/>
                    </p:nvPicPr>
                    <p:blipFill>
                      <a:blip r:embed="rId4"/>
                      <a:stretch>
                        <a:fillRect/>
                      </a:stretch>
                    </p:blipFill>
                    <p:spPr>
                      <a:xfrm>
                        <a:off x="1054100" y="1946275"/>
                        <a:ext cx="1520825" cy="403225"/>
                      </a:xfrm>
                      <a:prstGeom prst="rect">
                        <a:avLst/>
                      </a:prstGeom>
                      <a:noFill/>
                      <a:ln w="38100">
                        <a:noFill/>
                        <a:miter/>
                      </a:ln>
                    </p:spPr>
                  </p:pic>
                </p:oleObj>
              </mc:Fallback>
            </mc:AlternateContent>
          </a:graphicData>
        </a:graphic>
      </p:graphicFrame>
      <p:sp>
        <p:nvSpPr>
          <p:cNvPr id="61447" name="Rectangle 6"/>
          <p:cNvSpPr/>
          <p:nvPr/>
        </p:nvSpPr>
        <p:spPr>
          <a:xfrm>
            <a:off x="0" y="3328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86759" name="Object 7"/>
          <p:cNvGraphicFramePr/>
          <p:nvPr/>
        </p:nvGraphicFramePr>
        <p:xfrm>
          <a:off x="1042988" y="2852738"/>
          <a:ext cx="1652587" cy="381000"/>
        </p:xfrm>
        <a:graphic>
          <a:graphicData uri="http://schemas.openxmlformats.org/presentationml/2006/ole">
            <mc:AlternateContent xmlns:mc="http://schemas.openxmlformats.org/markup-compatibility/2006">
              <mc:Choice xmlns:v="urn:schemas-microsoft-com:vml" Requires="v">
                <p:oleObj spid="_x0000_s16392" r:id="rId5" imgW="862965" imgH="203200" progId="Equation.3">
                  <p:embed/>
                </p:oleObj>
              </mc:Choice>
              <mc:Fallback>
                <p:oleObj r:id="rId5" imgW="862965" imgH="203200" progId="Equation.3">
                  <p:embed/>
                  <p:pic>
                    <p:nvPicPr>
                      <p:cNvPr id="0" name="图片 3276"/>
                      <p:cNvPicPr/>
                      <p:nvPr/>
                    </p:nvPicPr>
                    <p:blipFill>
                      <a:blip r:embed="rId6"/>
                      <a:stretch>
                        <a:fillRect/>
                      </a:stretch>
                    </p:blipFill>
                    <p:spPr>
                      <a:xfrm>
                        <a:off x="1042988" y="2852738"/>
                        <a:ext cx="1652587" cy="381000"/>
                      </a:xfrm>
                      <a:prstGeom prst="rect">
                        <a:avLst/>
                      </a:prstGeom>
                      <a:noFill/>
                      <a:ln w="38100">
                        <a:noFill/>
                        <a:miter/>
                      </a:ln>
                    </p:spPr>
                  </p:pic>
                </p:oleObj>
              </mc:Fallback>
            </mc:AlternateContent>
          </a:graphicData>
        </a:graphic>
      </p:graphicFrame>
      <p:pic>
        <p:nvPicPr>
          <p:cNvPr id="586760" name="Picture 8"/>
          <p:cNvPicPr>
            <a:picLocks noChangeAspect="1"/>
          </p:cNvPicPr>
          <p:nvPr/>
        </p:nvPicPr>
        <p:blipFill>
          <a:blip r:embed="rId7"/>
          <a:stretch>
            <a:fillRect/>
          </a:stretch>
        </p:blipFill>
        <p:spPr>
          <a:xfrm>
            <a:off x="5464175" y="981075"/>
            <a:ext cx="3571875" cy="2257425"/>
          </a:xfrm>
          <a:prstGeom prst="rect">
            <a:avLst/>
          </a:prstGeom>
          <a:noFill/>
          <a:ln w="28575" cap="flat" cmpd="sng">
            <a:solidFill>
              <a:schemeClr val="accent2"/>
            </a:solidFill>
            <a:prstDash val="solid"/>
            <a:miter/>
            <a:headEnd type="none" w="med" len="med"/>
            <a:tailEnd type="none" w="med" len="med"/>
          </a:ln>
        </p:spPr>
      </p:pic>
      <p:pic>
        <p:nvPicPr>
          <p:cNvPr id="586761" name="Picture 9"/>
          <p:cNvPicPr>
            <a:picLocks noChangeAspect="1"/>
          </p:cNvPicPr>
          <p:nvPr/>
        </p:nvPicPr>
        <p:blipFill>
          <a:blip r:embed="rId8"/>
          <a:stretch>
            <a:fillRect/>
          </a:stretch>
        </p:blipFill>
        <p:spPr>
          <a:xfrm>
            <a:off x="5435600" y="3357563"/>
            <a:ext cx="3600450" cy="2838450"/>
          </a:xfrm>
          <a:prstGeom prst="rect">
            <a:avLst/>
          </a:prstGeom>
          <a:noFill/>
          <a:ln w="28575" cap="rnd" cmpd="sng">
            <a:solidFill>
              <a:srgbClr val="FF0000"/>
            </a:solidFill>
            <a:prstDash val="sysDot"/>
            <a:miter/>
            <a:headEnd type="none" w="med" len="med"/>
            <a:tailEnd type="none" w="med" len="med"/>
          </a:ln>
        </p:spPr>
      </p:pic>
      <p:sp>
        <p:nvSpPr>
          <p:cNvPr id="61450" name="Oval 10"/>
          <p:cNvSpPr/>
          <p:nvPr/>
        </p:nvSpPr>
        <p:spPr>
          <a:xfrm>
            <a:off x="6659563" y="5445125"/>
            <a:ext cx="144462" cy="431800"/>
          </a:xfrm>
          <a:prstGeom prst="ellipse">
            <a:avLst/>
          </a:prstGeom>
          <a:noFill/>
          <a:ln w="9525">
            <a:noFill/>
          </a:ln>
        </p:spPr>
        <p:txBody>
          <a:bodyPr wrap="none" anchor="ctr">
            <a:spAutoFit/>
          </a:bodyPr>
          <a:lstStyle/>
          <a:p>
            <a:endParaRPr lang="zh-CN" altLang="en-US" dirty="0">
              <a:latin typeface="宋体" panose="02010600030101010101" pitchFamily="2" charset="-122"/>
            </a:endParaRPr>
          </a:p>
        </p:txBody>
      </p:sp>
      <p:sp>
        <p:nvSpPr>
          <p:cNvPr id="586763" name="Oval 11"/>
          <p:cNvSpPr/>
          <p:nvPr/>
        </p:nvSpPr>
        <p:spPr>
          <a:xfrm>
            <a:off x="6548438" y="5516563"/>
            <a:ext cx="431800" cy="504825"/>
          </a:xfrm>
          <a:prstGeom prst="ellipse">
            <a:avLst/>
          </a:prstGeom>
          <a:noFill/>
          <a:ln w="28575" cap="flat" cmpd="sng">
            <a:solidFill>
              <a:srgbClr val="006600"/>
            </a:solidFill>
            <a:prstDash val="solid"/>
            <a:headEnd type="none" w="med" len="med"/>
            <a:tailEnd type="none" w="med" len="med"/>
          </a:ln>
        </p:spPr>
        <p:txBody>
          <a:bodyPr anchor="ctr">
            <a:spAutoFit/>
          </a:bodyPr>
          <a:lstStyle/>
          <a:p>
            <a:endParaRPr lang="zh-CN" altLang="en-US" dirty="0">
              <a:latin typeface="宋体" panose="02010600030101010101" pitchFamily="2" charset="-122"/>
            </a:endParaRPr>
          </a:p>
        </p:txBody>
      </p:sp>
      <p:sp>
        <p:nvSpPr>
          <p:cNvPr id="61452" name="Oval 12"/>
          <p:cNvSpPr/>
          <p:nvPr/>
        </p:nvSpPr>
        <p:spPr>
          <a:xfrm>
            <a:off x="8101013" y="5445125"/>
            <a:ext cx="71437" cy="504825"/>
          </a:xfrm>
          <a:prstGeom prst="ellipse">
            <a:avLst/>
          </a:prstGeom>
          <a:noFill/>
          <a:ln w="9525">
            <a:noFill/>
          </a:ln>
        </p:spPr>
        <p:txBody>
          <a:bodyPr wrap="none" anchor="ctr">
            <a:spAutoFit/>
          </a:bodyPr>
          <a:lstStyle/>
          <a:p>
            <a:endParaRPr lang="zh-CN" altLang="en-US" dirty="0">
              <a:latin typeface="宋体" panose="02010600030101010101" pitchFamily="2" charset="-122"/>
            </a:endParaRPr>
          </a:p>
        </p:txBody>
      </p:sp>
      <p:sp>
        <p:nvSpPr>
          <p:cNvPr id="586765" name="Oval 13"/>
          <p:cNvSpPr/>
          <p:nvPr/>
        </p:nvSpPr>
        <p:spPr>
          <a:xfrm>
            <a:off x="7964488" y="5445125"/>
            <a:ext cx="792162" cy="863600"/>
          </a:xfrm>
          <a:prstGeom prst="ellipse">
            <a:avLst/>
          </a:prstGeom>
          <a:noFill/>
          <a:ln w="28575" cap="flat" cmpd="sng">
            <a:solidFill>
              <a:srgbClr val="FF0000"/>
            </a:solidFill>
            <a:prstDash val="solid"/>
            <a:headEnd type="none" w="med" len="med"/>
            <a:tailEnd type="none" w="med" len="med"/>
          </a:ln>
        </p:spPr>
        <p:txBody>
          <a:bodyPr anchor="ctr">
            <a:spAutoFit/>
          </a:bodyPr>
          <a:lstStyle/>
          <a:p>
            <a:endParaRPr lang="zh-CN" altLang="en-US" dirty="0">
              <a:latin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6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586760"/>
                                        </p:tgtEl>
                                        <p:attrNameLst>
                                          <p:attrName>style.visibility</p:attrName>
                                        </p:attrNameLst>
                                      </p:cBhvr>
                                      <p:to>
                                        <p:strVal val="visible"/>
                                      </p:to>
                                    </p:set>
                                    <p:animEffect transition="in" filter="box(in)">
                                      <p:cBhvr>
                                        <p:cTn id="11" dur="500"/>
                                        <p:tgtEl>
                                          <p:spTgt spid="58676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8675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8675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8675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8675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86755">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8" presetClass="entr" presetSubtype="16" fill="hold" nodeType="clickEffect">
                                  <p:stCondLst>
                                    <p:cond delay="0"/>
                                  </p:stCondLst>
                                  <p:childTnLst>
                                    <p:set>
                                      <p:cBhvr>
                                        <p:cTn id="35" dur="1" fill="hold">
                                          <p:stCondLst>
                                            <p:cond delay="0"/>
                                          </p:stCondLst>
                                        </p:cTn>
                                        <p:tgtEl>
                                          <p:spTgt spid="586761"/>
                                        </p:tgtEl>
                                        <p:attrNameLst>
                                          <p:attrName>style.visibility</p:attrName>
                                        </p:attrNameLst>
                                      </p:cBhvr>
                                      <p:to>
                                        <p:strVal val="visible"/>
                                      </p:to>
                                    </p:set>
                                    <p:animEffect transition="in" filter="diamond(in)">
                                      <p:cBhvr>
                                        <p:cTn id="36" dur="2000"/>
                                        <p:tgtEl>
                                          <p:spTgt spid="586761"/>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86755">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6763"/>
                                        </p:tgtEl>
                                        <p:attrNameLst>
                                          <p:attrName>style.visibility</p:attrName>
                                        </p:attrNameLst>
                                      </p:cBhvr>
                                      <p:to>
                                        <p:strVal val="visible"/>
                                      </p:to>
                                    </p:set>
                                  </p:childTnLst>
                                </p:cTn>
                              </p:par>
                              <p:par>
                                <p:cTn id="43" presetID="26" presetClass="emph" presetSubtype="0" fill="hold" grpId="1" nodeType="withEffect">
                                  <p:stCondLst>
                                    <p:cond delay="0"/>
                                  </p:stCondLst>
                                  <p:childTnLst>
                                    <p:animEffect transition="out" filter="fade">
                                      <p:cBhvr>
                                        <p:cTn id="44" dur="500" tmFilter="0, 0; .2, .5; .8, .5; 1, 0"/>
                                        <p:tgtEl>
                                          <p:spTgt spid="586763"/>
                                        </p:tgtEl>
                                      </p:cBhvr>
                                    </p:animEffect>
                                    <p:animScale>
                                      <p:cBhvr>
                                        <p:cTn id="45" dur="250" autoRev="1" fill="hold"/>
                                        <p:tgtEl>
                                          <p:spTgt spid="586763"/>
                                        </p:tgtEl>
                                      </p:cBhvr>
                                      <p:by x="105000" y="105000"/>
                                    </p:animScale>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86755">
                                            <p:txEl>
                                              <p:pRg st="7" end="7"/>
                                            </p:txEl>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86765"/>
                                        </p:tgtEl>
                                        <p:attrNameLst>
                                          <p:attrName>style.visibility</p:attrName>
                                        </p:attrNameLst>
                                      </p:cBhvr>
                                      <p:to>
                                        <p:strVal val="visible"/>
                                      </p:to>
                                    </p:set>
                                  </p:childTnLst>
                                </p:cTn>
                              </p:par>
                              <p:par>
                                <p:cTn id="52" presetID="26" presetClass="emph" presetSubtype="0" fill="hold" grpId="1" nodeType="withEffect">
                                  <p:stCondLst>
                                    <p:cond delay="0"/>
                                  </p:stCondLst>
                                  <p:childTnLst>
                                    <p:animEffect transition="out" filter="fade">
                                      <p:cBhvr>
                                        <p:cTn id="53" dur="500" tmFilter="0, 0; .2, .5; .8, .5; 1, 0"/>
                                        <p:tgtEl>
                                          <p:spTgt spid="586765"/>
                                        </p:tgtEl>
                                      </p:cBhvr>
                                    </p:animEffect>
                                    <p:animScale>
                                      <p:cBhvr>
                                        <p:cTn id="54" dur="250" autoRev="1" fill="hold"/>
                                        <p:tgtEl>
                                          <p:spTgt spid="58676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5" grpId="0" build="p"/>
      <p:bldP spid="586763" grpId="0" animBg="1"/>
      <p:bldP spid="586763" grpId="1" animBg="1"/>
      <p:bldP spid="586765" grpId="0" animBg="1"/>
      <p:bldP spid="586765" grpId="1"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626" name="Rectangle 2"/>
          <p:cNvSpPr>
            <a:spLocks noGrp="1"/>
          </p:cNvSpPr>
          <p:nvPr>
            <p:ph type="title"/>
          </p:nvPr>
        </p:nvSpPr>
        <p:spPr/>
        <p:txBody>
          <a:bodyPr vert="horz" wrap="square" lIns="91440" tIns="45720" rIns="91440" bIns="45720" anchor="ctr"/>
          <a:lstStyle/>
          <a:p>
            <a:pPr eaLnBrk="1" hangingPunct="1"/>
            <a:r>
              <a:rPr lang="en-US" altLang="zh-CN" dirty="0"/>
              <a:t>2.3.1</a:t>
            </a:r>
            <a:r>
              <a:rPr lang="en-US" altLang="zh-CN" b="0" dirty="0"/>
              <a:t> </a:t>
            </a:r>
            <a:r>
              <a:rPr lang="zh-CN" altLang="en-US" dirty="0"/>
              <a:t>险象的分类</a:t>
            </a:r>
          </a:p>
        </p:txBody>
      </p:sp>
      <p:sp>
        <p:nvSpPr>
          <p:cNvPr id="587779" name="Rectangle 3"/>
          <p:cNvSpPr>
            <a:spLocks noGrp="1"/>
          </p:cNvSpPr>
          <p:nvPr>
            <p:ph idx="1"/>
          </p:nvPr>
        </p:nvSpPr>
        <p:spPr/>
        <p:txBody>
          <a:bodyPr vert="horz" wrap="square" lIns="91440" tIns="45720" rIns="91440" bIns="45720" anchor="t"/>
          <a:lstStyle/>
          <a:p>
            <a:pPr eaLnBrk="1" hangingPunct="1"/>
            <a:r>
              <a:rPr lang="zh-CN" altLang="en-US" dirty="0"/>
              <a:t>输入变化前后，输出是否应该相等</a:t>
            </a:r>
          </a:p>
          <a:p>
            <a:pPr lvl="1" eaLnBrk="1" hangingPunct="1"/>
            <a:r>
              <a:rPr lang="zh-CN" altLang="en-US" dirty="0"/>
              <a:t>静态险象</a:t>
            </a:r>
            <a:r>
              <a:rPr lang="en-US" altLang="zh-CN" dirty="0"/>
              <a:t>(static hazard)</a:t>
            </a:r>
            <a:r>
              <a:rPr lang="zh-CN" altLang="en-US" dirty="0"/>
              <a:t>：如果在输入变化而输出不应发生变化的情况下，输出端却产生了短暂的错误输出，即产生了险象 </a:t>
            </a:r>
          </a:p>
          <a:p>
            <a:pPr lvl="1" eaLnBrk="1" hangingPunct="1"/>
            <a:r>
              <a:rPr lang="zh-CN" altLang="en-US" dirty="0"/>
              <a:t>动态险象</a:t>
            </a:r>
            <a:r>
              <a:rPr lang="en-US" altLang="zh-CN" dirty="0"/>
              <a:t>(dynamic hazard)</a:t>
            </a:r>
            <a:r>
              <a:rPr lang="zh-CN" altLang="en-US" dirty="0"/>
              <a:t>：如果在输入变化而输出应该变化的情况下，输出在变化过程中产生了短暂的错误输出 </a:t>
            </a:r>
          </a:p>
          <a:p>
            <a:pPr eaLnBrk="1" hangingPunct="1"/>
            <a:r>
              <a:rPr lang="zh-CN" altLang="en-US" dirty="0"/>
              <a:t>错误输出的尖峰脉冲的极性</a:t>
            </a:r>
          </a:p>
          <a:p>
            <a:pPr lvl="1" eaLnBrk="1" hangingPunct="1"/>
            <a:r>
              <a:rPr lang="zh-CN" altLang="en-US" dirty="0"/>
              <a:t>“</a:t>
            </a:r>
            <a:r>
              <a:rPr lang="en-US" altLang="zh-CN" dirty="0"/>
              <a:t>0”</a:t>
            </a:r>
            <a:r>
              <a:rPr lang="zh-CN" altLang="en-US" dirty="0"/>
              <a:t>型险象</a:t>
            </a:r>
          </a:p>
          <a:p>
            <a:pPr lvl="1" eaLnBrk="1" hangingPunct="1"/>
            <a:r>
              <a:rPr lang="zh-CN" altLang="en-US" dirty="0"/>
              <a:t>“</a:t>
            </a:r>
            <a:r>
              <a:rPr lang="en-US" altLang="zh-CN" dirty="0"/>
              <a:t>1”</a:t>
            </a:r>
            <a:r>
              <a:rPr lang="zh-CN" altLang="en-US" dirty="0"/>
              <a:t>型险象 </a:t>
            </a:r>
          </a:p>
        </p:txBody>
      </p:sp>
      <p:pic>
        <p:nvPicPr>
          <p:cNvPr id="587780" name="Picture 4" descr="LJ96"/>
          <p:cNvPicPr>
            <a:picLocks noChangeAspect="1"/>
          </p:cNvPicPr>
          <p:nvPr/>
        </p:nvPicPr>
        <p:blipFill>
          <a:blip r:embed="rId2"/>
          <a:stretch>
            <a:fillRect/>
          </a:stretch>
        </p:blipFill>
        <p:spPr>
          <a:xfrm>
            <a:off x="3131840" y="2780928"/>
            <a:ext cx="5507037" cy="290195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7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77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77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77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777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587780"/>
                                        </p:tgtEl>
                                        <p:attrNameLst>
                                          <p:attrName>style.visibility</p:attrName>
                                        </p:attrNameLst>
                                      </p:cBhvr>
                                      <p:to>
                                        <p:strVal val="visible"/>
                                      </p:to>
                                    </p:set>
                                    <p:animEffect transition="in" filter="box(in)">
                                      <p:cBhvr>
                                        <p:cTn id="23" dur="500"/>
                                        <p:tgtEl>
                                          <p:spTgt spid="587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7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71" name="Rectangle 2"/>
          <p:cNvSpPr>
            <a:spLocks noGrp="1"/>
          </p:cNvSpPr>
          <p:nvPr>
            <p:ph type="title"/>
          </p:nvPr>
        </p:nvSpPr>
        <p:spPr/>
        <p:txBody>
          <a:bodyPr vert="horz" wrap="square" lIns="91440" tIns="45720" rIns="91440" bIns="45720" anchor="ctr"/>
          <a:lstStyle/>
          <a:p>
            <a:pPr eaLnBrk="1" hangingPunct="1"/>
            <a:r>
              <a:rPr lang="en-US" altLang="zh-CN" dirty="0"/>
              <a:t>2.3.2 </a:t>
            </a:r>
            <a:r>
              <a:rPr lang="zh-CN" altLang="en-US" dirty="0"/>
              <a:t>险象的判断</a:t>
            </a:r>
          </a:p>
        </p:txBody>
      </p:sp>
      <p:sp>
        <p:nvSpPr>
          <p:cNvPr id="62472" name="Rectangle 3"/>
          <p:cNvSpPr>
            <a:spLocks noGrp="1"/>
          </p:cNvSpPr>
          <p:nvPr>
            <p:ph idx="1"/>
          </p:nvPr>
        </p:nvSpPr>
        <p:spPr/>
        <p:txBody>
          <a:bodyPr vert="horz" wrap="square" lIns="91440" tIns="45720" rIns="91440" bIns="45720" anchor="t"/>
          <a:lstStyle/>
          <a:p>
            <a:pPr eaLnBrk="1" hangingPunct="1">
              <a:lnSpc>
                <a:spcPct val="135000"/>
              </a:lnSpc>
            </a:pPr>
            <a:r>
              <a:rPr lang="zh-CN" altLang="en-US" dirty="0"/>
              <a:t>代数法</a:t>
            </a:r>
          </a:p>
          <a:p>
            <a:pPr lvl="1" eaLnBrk="1" hangingPunct="1">
              <a:lnSpc>
                <a:spcPct val="135000"/>
              </a:lnSpc>
            </a:pPr>
            <a:r>
              <a:rPr lang="zh-CN" altLang="en-US" dirty="0"/>
              <a:t>存在险象可能性的必要条件：某变量</a:t>
            </a:r>
            <a:r>
              <a:rPr lang="en-US" altLang="zh-CN" dirty="0"/>
              <a:t>X</a:t>
            </a:r>
            <a:r>
              <a:rPr lang="zh-CN" altLang="en-US" dirty="0"/>
              <a:t>同时以原变量</a:t>
            </a:r>
            <a:r>
              <a:rPr lang="en-US" altLang="zh-CN" dirty="0"/>
              <a:t>X</a:t>
            </a:r>
            <a:r>
              <a:rPr lang="zh-CN" altLang="en-US" dirty="0"/>
              <a:t>和反变量    两种形式出现在函数中，并且在一定的条件下可以将函数表达式化简成            或           形式  </a:t>
            </a:r>
          </a:p>
          <a:p>
            <a:pPr lvl="1" eaLnBrk="1" hangingPunct="1">
              <a:lnSpc>
                <a:spcPct val="135000"/>
              </a:lnSpc>
            </a:pPr>
            <a:r>
              <a:rPr lang="zh-CN" altLang="en-US" dirty="0"/>
              <a:t>若函数表达式可以化简成           的形式，则可能存在的险象为“</a:t>
            </a:r>
            <a:r>
              <a:rPr lang="en-US" altLang="zh-CN" dirty="0"/>
              <a:t>0”</a:t>
            </a:r>
            <a:r>
              <a:rPr lang="zh-CN" altLang="en-US" dirty="0"/>
              <a:t>型险象；若函数表达式可以化简成            的形式，则可能存在的险象为“</a:t>
            </a:r>
            <a:r>
              <a:rPr lang="en-US" altLang="zh-CN" dirty="0"/>
              <a:t>1”</a:t>
            </a:r>
            <a:r>
              <a:rPr lang="zh-CN" altLang="en-US" dirty="0"/>
              <a:t>型险象 </a:t>
            </a:r>
          </a:p>
        </p:txBody>
      </p:sp>
      <p:graphicFrame>
        <p:nvGraphicFramePr>
          <p:cNvPr id="62466" name="Object 4"/>
          <p:cNvGraphicFramePr/>
          <p:nvPr/>
        </p:nvGraphicFramePr>
        <p:xfrm>
          <a:off x="973138" y="2173288"/>
          <a:ext cx="309562" cy="382587"/>
        </p:xfrm>
        <a:graphic>
          <a:graphicData uri="http://schemas.openxmlformats.org/presentationml/2006/ole">
            <mc:AlternateContent xmlns:mc="http://schemas.openxmlformats.org/markup-compatibility/2006">
              <mc:Choice xmlns:v="urn:schemas-microsoft-com:vml" Requires="v">
                <p:oleObj spid="_x0000_s17424" r:id="rId3" imgW="165100" imgH="203200" progId="Equation.3">
                  <p:embed/>
                </p:oleObj>
              </mc:Choice>
              <mc:Fallback>
                <p:oleObj r:id="rId3" imgW="165100" imgH="203200" progId="Equation.3">
                  <p:embed/>
                  <p:pic>
                    <p:nvPicPr>
                      <p:cNvPr id="0" name="图片 3273"/>
                      <p:cNvPicPr/>
                      <p:nvPr/>
                    </p:nvPicPr>
                    <p:blipFill>
                      <a:blip r:embed="rId4"/>
                      <a:stretch>
                        <a:fillRect/>
                      </a:stretch>
                    </p:blipFill>
                    <p:spPr>
                      <a:xfrm>
                        <a:off x="973138" y="2173288"/>
                        <a:ext cx="309562" cy="382587"/>
                      </a:xfrm>
                      <a:prstGeom prst="rect">
                        <a:avLst/>
                      </a:prstGeom>
                      <a:noFill/>
                      <a:ln w="38100">
                        <a:noFill/>
                        <a:miter/>
                      </a:ln>
                    </p:spPr>
                  </p:pic>
                </p:oleObj>
              </mc:Fallback>
            </mc:AlternateContent>
          </a:graphicData>
        </a:graphic>
      </p:graphicFrame>
      <p:graphicFrame>
        <p:nvGraphicFramePr>
          <p:cNvPr id="62467" name="Object 5"/>
          <p:cNvGraphicFramePr/>
          <p:nvPr/>
        </p:nvGraphicFramePr>
        <p:xfrm>
          <a:off x="3371850" y="2641600"/>
          <a:ext cx="787400" cy="381000"/>
        </p:xfrm>
        <a:graphic>
          <a:graphicData uri="http://schemas.openxmlformats.org/presentationml/2006/ole">
            <mc:AlternateContent xmlns:mc="http://schemas.openxmlformats.org/markup-compatibility/2006">
              <mc:Choice xmlns:v="urn:schemas-microsoft-com:vml" Requires="v">
                <p:oleObj spid="_x0000_s17425" r:id="rId5" imgW="419100" imgH="203200" progId="Equation.3">
                  <p:embed/>
                </p:oleObj>
              </mc:Choice>
              <mc:Fallback>
                <p:oleObj r:id="rId5" imgW="419100" imgH="203200" progId="Equation.3">
                  <p:embed/>
                  <p:pic>
                    <p:nvPicPr>
                      <p:cNvPr id="0" name="图片 3274"/>
                      <p:cNvPicPr/>
                      <p:nvPr/>
                    </p:nvPicPr>
                    <p:blipFill>
                      <a:blip r:embed="rId6"/>
                      <a:stretch>
                        <a:fillRect/>
                      </a:stretch>
                    </p:blipFill>
                    <p:spPr>
                      <a:xfrm>
                        <a:off x="3371850" y="2641600"/>
                        <a:ext cx="787400" cy="381000"/>
                      </a:xfrm>
                      <a:prstGeom prst="rect">
                        <a:avLst/>
                      </a:prstGeom>
                      <a:noFill/>
                      <a:ln w="38100">
                        <a:noFill/>
                        <a:miter/>
                      </a:ln>
                    </p:spPr>
                  </p:pic>
                </p:oleObj>
              </mc:Fallback>
            </mc:AlternateContent>
          </a:graphicData>
        </a:graphic>
      </p:graphicFrame>
      <p:graphicFrame>
        <p:nvGraphicFramePr>
          <p:cNvPr id="62468" name="Object 6"/>
          <p:cNvGraphicFramePr/>
          <p:nvPr/>
        </p:nvGraphicFramePr>
        <p:xfrm>
          <a:off x="4695825" y="2641600"/>
          <a:ext cx="668338" cy="381000"/>
        </p:xfrm>
        <a:graphic>
          <a:graphicData uri="http://schemas.openxmlformats.org/presentationml/2006/ole">
            <mc:AlternateContent xmlns:mc="http://schemas.openxmlformats.org/markup-compatibility/2006">
              <mc:Choice xmlns:v="urn:schemas-microsoft-com:vml" Requires="v">
                <p:oleObj spid="_x0000_s17426" r:id="rId7" imgW="355600" imgH="203200" progId="Equation.3">
                  <p:embed/>
                </p:oleObj>
              </mc:Choice>
              <mc:Fallback>
                <p:oleObj r:id="rId7" imgW="355600" imgH="203200" progId="Equation.3">
                  <p:embed/>
                  <p:pic>
                    <p:nvPicPr>
                      <p:cNvPr id="0" name="图片 3277"/>
                      <p:cNvPicPr/>
                      <p:nvPr/>
                    </p:nvPicPr>
                    <p:blipFill>
                      <a:blip r:embed="rId8"/>
                      <a:stretch>
                        <a:fillRect/>
                      </a:stretch>
                    </p:blipFill>
                    <p:spPr>
                      <a:xfrm>
                        <a:off x="4695825" y="2641600"/>
                        <a:ext cx="668338" cy="381000"/>
                      </a:xfrm>
                      <a:prstGeom prst="rect">
                        <a:avLst/>
                      </a:prstGeom>
                      <a:noFill/>
                      <a:ln w="38100">
                        <a:noFill/>
                        <a:miter/>
                      </a:ln>
                    </p:spPr>
                  </p:pic>
                </p:oleObj>
              </mc:Fallback>
            </mc:AlternateContent>
          </a:graphicData>
        </a:graphic>
      </p:graphicFrame>
      <p:graphicFrame>
        <p:nvGraphicFramePr>
          <p:cNvPr id="62469" name="Object 7"/>
          <p:cNvGraphicFramePr/>
          <p:nvPr/>
        </p:nvGraphicFramePr>
        <p:xfrm>
          <a:off x="4289425" y="3225800"/>
          <a:ext cx="787400" cy="381000"/>
        </p:xfrm>
        <a:graphic>
          <a:graphicData uri="http://schemas.openxmlformats.org/presentationml/2006/ole">
            <mc:AlternateContent xmlns:mc="http://schemas.openxmlformats.org/markup-compatibility/2006">
              <mc:Choice xmlns:v="urn:schemas-microsoft-com:vml" Requires="v">
                <p:oleObj spid="_x0000_s17427" r:id="rId9" imgW="419100" imgH="203200" progId="Equation.3">
                  <p:embed/>
                </p:oleObj>
              </mc:Choice>
              <mc:Fallback>
                <p:oleObj r:id="rId9" imgW="419100" imgH="203200" progId="Equation.3">
                  <p:embed/>
                  <p:pic>
                    <p:nvPicPr>
                      <p:cNvPr id="0" name="图片 3278"/>
                      <p:cNvPicPr/>
                      <p:nvPr/>
                    </p:nvPicPr>
                    <p:blipFill>
                      <a:blip r:embed="rId6"/>
                      <a:stretch>
                        <a:fillRect/>
                      </a:stretch>
                    </p:blipFill>
                    <p:spPr>
                      <a:xfrm>
                        <a:off x="4289425" y="3225800"/>
                        <a:ext cx="787400" cy="381000"/>
                      </a:xfrm>
                      <a:prstGeom prst="rect">
                        <a:avLst/>
                      </a:prstGeom>
                      <a:noFill/>
                      <a:ln w="38100">
                        <a:noFill/>
                        <a:miter/>
                      </a:ln>
                    </p:spPr>
                  </p:pic>
                </p:oleObj>
              </mc:Fallback>
            </mc:AlternateContent>
          </a:graphicData>
        </a:graphic>
      </p:graphicFrame>
      <p:graphicFrame>
        <p:nvGraphicFramePr>
          <p:cNvPr id="62470" name="Object 8"/>
          <p:cNvGraphicFramePr/>
          <p:nvPr/>
        </p:nvGraphicFramePr>
        <p:xfrm>
          <a:off x="6424613" y="3700463"/>
          <a:ext cx="668337" cy="381000"/>
        </p:xfrm>
        <a:graphic>
          <a:graphicData uri="http://schemas.openxmlformats.org/presentationml/2006/ole">
            <mc:AlternateContent xmlns:mc="http://schemas.openxmlformats.org/markup-compatibility/2006">
              <mc:Choice xmlns:v="urn:schemas-microsoft-com:vml" Requires="v">
                <p:oleObj spid="_x0000_s17428" r:id="rId10" imgW="355600" imgH="203200" progId="Equation.3">
                  <p:embed/>
                </p:oleObj>
              </mc:Choice>
              <mc:Fallback>
                <p:oleObj r:id="rId10" imgW="355600" imgH="203200" progId="Equation.3">
                  <p:embed/>
                  <p:pic>
                    <p:nvPicPr>
                      <p:cNvPr id="0" name="图片 3279"/>
                      <p:cNvPicPr/>
                      <p:nvPr/>
                    </p:nvPicPr>
                    <p:blipFill>
                      <a:blip r:embed="rId8"/>
                      <a:stretch>
                        <a:fillRect/>
                      </a:stretch>
                    </p:blipFill>
                    <p:spPr>
                      <a:xfrm>
                        <a:off x="6424613" y="3700463"/>
                        <a:ext cx="668337" cy="3810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4"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2.15</a:t>
            </a:r>
          </a:p>
        </p:txBody>
      </p:sp>
      <p:sp>
        <p:nvSpPr>
          <p:cNvPr id="589827" name="Rectangle 3"/>
          <p:cNvSpPr>
            <a:spLocks noGrp="1"/>
          </p:cNvSpPr>
          <p:nvPr>
            <p:ph idx="1"/>
          </p:nvPr>
        </p:nvSpPr>
        <p:spPr/>
        <p:txBody>
          <a:bodyPr vert="horz" wrap="square" lIns="91440" tIns="45720" rIns="91440" bIns="45720" anchor="t"/>
          <a:lstStyle/>
          <a:p>
            <a:pPr eaLnBrk="1" hangingPunct="1"/>
            <a:r>
              <a:rPr lang="en-US" altLang="zh-CN" dirty="0"/>
              <a:t> </a:t>
            </a:r>
            <a:r>
              <a:rPr lang="zh-CN" altLang="en-US" dirty="0"/>
              <a:t>判断                               对应的逻辑电路是否可能产生险象。</a:t>
            </a:r>
          </a:p>
          <a:p>
            <a:pPr eaLnBrk="1" hangingPunct="1"/>
            <a:r>
              <a:rPr lang="zh-CN" altLang="en-US" dirty="0">
                <a:solidFill>
                  <a:schemeClr val="accent2"/>
                </a:solidFill>
              </a:rPr>
              <a:t>解：</a:t>
            </a:r>
            <a:r>
              <a:rPr lang="zh-CN" altLang="en-US" dirty="0"/>
              <a:t>变量</a:t>
            </a:r>
            <a:r>
              <a:rPr lang="en-US" altLang="zh-CN" dirty="0"/>
              <a:t>A</a:t>
            </a:r>
            <a:r>
              <a:rPr lang="zh-CN" altLang="en-US" dirty="0"/>
              <a:t>和</a:t>
            </a:r>
            <a:r>
              <a:rPr lang="en-US" altLang="zh-CN" dirty="0"/>
              <a:t>C</a:t>
            </a:r>
            <a:r>
              <a:rPr lang="zh-CN" altLang="en-US" dirty="0"/>
              <a:t>具备竞争的条件，所以应对这两个变量进行分析。先考察变量</a:t>
            </a:r>
            <a:r>
              <a:rPr lang="en-US" altLang="zh-CN" dirty="0"/>
              <a:t>A</a:t>
            </a:r>
            <a:r>
              <a:rPr lang="zh-CN" altLang="en-US" dirty="0"/>
              <a:t>，将</a:t>
            </a:r>
            <a:r>
              <a:rPr lang="en-US" altLang="zh-CN" dirty="0"/>
              <a:t>B</a:t>
            </a:r>
            <a:r>
              <a:rPr lang="zh-CN" altLang="en-US" dirty="0"/>
              <a:t>和</a:t>
            </a:r>
            <a:r>
              <a:rPr lang="en-US" altLang="zh-CN" dirty="0"/>
              <a:t>C</a:t>
            </a:r>
            <a:r>
              <a:rPr lang="zh-CN" altLang="en-US" dirty="0"/>
              <a:t>的各种取值组合分别代入函数表达式中，可得</a:t>
            </a:r>
          </a:p>
          <a:p>
            <a:pPr eaLnBrk="1" hangingPunct="1">
              <a:buNone/>
            </a:pPr>
            <a:r>
              <a:rPr lang="zh-CN" altLang="en-US" dirty="0"/>
              <a:t>           </a:t>
            </a:r>
            <a:r>
              <a:rPr lang="en-US" altLang="zh-CN" dirty="0"/>
              <a:t>BC=00</a:t>
            </a:r>
            <a:r>
              <a:rPr lang="zh-CN" altLang="en-US" dirty="0"/>
              <a:t>时，           ；</a:t>
            </a:r>
            <a:r>
              <a:rPr lang="en-US" altLang="zh-CN" dirty="0"/>
              <a:t>BC=01</a:t>
            </a:r>
            <a:r>
              <a:rPr lang="zh-CN" altLang="en-US" dirty="0"/>
              <a:t>时，</a:t>
            </a:r>
            <a:r>
              <a:rPr lang="en-US" altLang="zh-CN" dirty="0"/>
              <a:t>F=A </a:t>
            </a:r>
          </a:p>
          <a:p>
            <a:pPr eaLnBrk="1" hangingPunct="1">
              <a:buNone/>
            </a:pPr>
            <a:r>
              <a:rPr lang="en-US" altLang="zh-CN" dirty="0"/>
              <a:t>           BC=10</a:t>
            </a:r>
            <a:r>
              <a:rPr lang="zh-CN" altLang="en-US" dirty="0"/>
              <a:t>时，            ；</a:t>
            </a:r>
            <a:r>
              <a:rPr lang="en-US" altLang="zh-CN" dirty="0"/>
              <a:t>BC=11</a:t>
            </a:r>
            <a:r>
              <a:rPr lang="zh-CN" altLang="en-US" dirty="0"/>
              <a:t>时，</a:t>
            </a:r>
          </a:p>
          <a:p>
            <a:pPr eaLnBrk="1" hangingPunct="1"/>
            <a:r>
              <a:rPr lang="zh-CN" altLang="en-US" dirty="0"/>
              <a:t>可见</a:t>
            </a:r>
            <a:r>
              <a:rPr lang="en-US" altLang="zh-CN" dirty="0"/>
              <a:t>BC=11</a:t>
            </a:r>
            <a:r>
              <a:rPr lang="zh-CN" altLang="en-US" dirty="0"/>
              <a:t>时，变量</a:t>
            </a:r>
            <a:r>
              <a:rPr lang="en-US" altLang="zh-CN" dirty="0"/>
              <a:t>A</a:t>
            </a:r>
            <a:r>
              <a:rPr lang="zh-CN" altLang="en-US" dirty="0"/>
              <a:t>的变化可能使电路产生“</a:t>
            </a:r>
            <a:r>
              <a:rPr lang="en-US" altLang="zh-CN" dirty="0"/>
              <a:t>0”</a:t>
            </a:r>
            <a:r>
              <a:rPr lang="zh-CN" altLang="en-US" dirty="0"/>
              <a:t>型险象。</a:t>
            </a:r>
          </a:p>
          <a:p>
            <a:pPr eaLnBrk="1" hangingPunct="1"/>
            <a:r>
              <a:rPr lang="zh-CN" altLang="en-US" dirty="0"/>
              <a:t>用同样的方法考查变量</a:t>
            </a:r>
            <a:r>
              <a:rPr lang="en-US" altLang="zh-CN" dirty="0"/>
              <a:t>C</a:t>
            </a:r>
            <a:r>
              <a:rPr lang="zh-CN" altLang="en-US" dirty="0"/>
              <a:t>，可知变量</a:t>
            </a:r>
            <a:r>
              <a:rPr lang="en-US" altLang="zh-CN" dirty="0"/>
              <a:t>C</a:t>
            </a:r>
            <a:r>
              <a:rPr lang="zh-CN" altLang="en-US" dirty="0"/>
              <a:t>的变化不会使电路产生险象。  </a:t>
            </a:r>
          </a:p>
        </p:txBody>
      </p:sp>
      <p:sp>
        <p:nvSpPr>
          <p:cNvPr id="63496" name="Rectangle 4"/>
          <p:cNvSpPr/>
          <p:nvPr/>
        </p:nvSpPr>
        <p:spPr>
          <a:xfrm>
            <a:off x="0" y="3328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89829" name="Object 5"/>
          <p:cNvGraphicFramePr/>
          <p:nvPr/>
        </p:nvGraphicFramePr>
        <p:xfrm>
          <a:off x="2643188" y="3143250"/>
          <a:ext cx="763587" cy="381000"/>
        </p:xfrm>
        <a:graphic>
          <a:graphicData uri="http://schemas.openxmlformats.org/presentationml/2006/ole">
            <mc:AlternateContent xmlns:mc="http://schemas.openxmlformats.org/markup-compatibility/2006">
              <mc:Choice xmlns:v="urn:schemas-microsoft-com:vml" Requires="v">
                <p:oleObj spid="_x0000_s18445" r:id="rId3" imgW="405765" imgH="203200" progId="Equation.3">
                  <p:embed/>
                </p:oleObj>
              </mc:Choice>
              <mc:Fallback>
                <p:oleObj r:id="rId3" imgW="405765" imgH="203200" progId="Equation.3">
                  <p:embed/>
                  <p:pic>
                    <p:nvPicPr>
                      <p:cNvPr id="0" name="图片 3281"/>
                      <p:cNvPicPr/>
                      <p:nvPr/>
                    </p:nvPicPr>
                    <p:blipFill>
                      <a:blip r:embed="rId4"/>
                      <a:stretch>
                        <a:fillRect/>
                      </a:stretch>
                    </p:blipFill>
                    <p:spPr>
                      <a:xfrm>
                        <a:off x="2643188" y="3143250"/>
                        <a:ext cx="763587" cy="381000"/>
                      </a:xfrm>
                      <a:prstGeom prst="rect">
                        <a:avLst/>
                      </a:prstGeom>
                      <a:noFill/>
                      <a:ln w="38100">
                        <a:noFill/>
                        <a:miter/>
                      </a:ln>
                    </p:spPr>
                  </p:pic>
                </p:oleObj>
              </mc:Fallback>
            </mc:AlternateContent>
          </a:graphicData>
        </a:graphic>
      </p:graphicFrame>
      <p:graphicFrame>
        <p:nvGraphicFramePr>
          <p:cNvPr id="589830" name="Object 6"/>
          <p:cNvGraphicFramePr/>
          <p:nvPr/>
        </p:nvGraphicFramePr>
        <p:xfrm>
          <a:off x="5580063" y="3644900"/>
          <a:ext cx="1239837" cy="381000"/>
        </p:xfrm>
        <a:graphic>
          <a:graphicData uri="http://schemas.openxmlformats.org/presentationml/2006/ole">
            <mc:AlternateContent xmlns:mc="http://schemas.openxmlformats.org/markup-compatibility/2006">
              <mc:Choice xmlns:v="urn:schemas-microsoft-com:vml" Requires="v">
                <p:oleObj spid="_x0000_s18446" r:id="rId5" imgW="660400" imgH="203200" progId="Equation.3">
                  <p:embed/>
                </p:oleObj>
              </mc:Choice>
              <mc:Fallback>
                <p:oleObj r:id="rId5" imgW="660400" imgH="203200" progId="Equation.3">
                  <p:embed/>
                  <p:pic>
                    <p:nvPicPr>
                      <p:cNvPr id="0" name="图片 3280"/>
                      <p:cNvPicPr/>
                      <p:nvPr/>
                    </p:nvPicPr>
                    <p:blipFill>
                      <a:blip r:embed="rId6"/>
                      <a:stretch>
                        <a:fillRect/>
                      </a:stretch>
                    </p:blipFill>
                    <p:spPr>
                      <a:xfrm>
                        <a:off x="5580063" y="3644900"/>
                        <a:ext cx="1239837" cy="381000"/>
                      </a:xfrm>
                      <a:prstGeom prst="rect">
                        <a:avLst/>
                      </a:prstGeom>
                      <a:noFill/>
                      <a:ln w="38100">
                        <a:noFill/>
                        <a:miter/>
                      </a:ln>
                    </p:spPr>
                  </p:pic>
                </p:oleObj>
              </mc:Fallback>
            </mc:AlternateContent>
          </a:graphicData>
        </a:graphic>
      </p:graphicFrame>
      <p:graphicFrame>
        <p:nvGraphicFramePr>
          <p:cNvPr id="589831" name="Object 7"/>
          <p:cNvGraphicFramePr/>
          <p:nvPr/>
        </p:nvGraphicFramePr>
        <p:xfrm>
          <a:off x="2643188" y="3643313"/>
          <a:ext cx="763587" cy="381000"/>
        </p:xfrm>
        <a:graphic>
          <a:graphicData uri="http://schemas.openxmlformats.org/presentationml/2006/ole">
            <mc:AlternateContent xmlns:mc="http://schemas.openxmlformats.org/markup-compatibility/2006">
              <mc:Choice xmlns:v="urn:schemas-microsoft-com:vml" Requires="v">
                <p:oleObj spid="_x0000_s18447" r:id="rId7" imgW="405765" imgH="203200" progId="Equation.3">
                  <p:embed/>
                </p:oleObj>
              </mc:Choice>
              <mc:Fallback>
                <p:oleObj r:id="rId7" imgW="405765" imgH="203200" progId="Equation.3">
                  <p:embed/>
                  <p:pic>
                    <p:nvPicPr>
                      <p:cNvPr id="0" name="图片 3282"/>
                      <p:cNvPicPr/>
                      <p:nvPr/>
                    </p:nvPicPr>
                    <p:blipFill>
                      <a:blip r:embed="rId4"/>
                      <a:stretch>
                        <a:fillRect/>
                      </a:stretch>
                    </p:blipFill>
                    <p:spPr>
                      <a:xfrm>
                        <a:off x="2643188" y="3643313"/>
                        <a:ext cx="763587" cy="381000"/>
                      </a:xfrm>
                      <a:prstGeom prst="rect">
                        <a:avLst/>
                      </a:prstGeom>
                      <a:noFill/>
                      <a:ln w="38100">
                        <a:noFill/>
                        <a:miter/>
                      </a:ln>
                    </p:spPr>
                  </p:pic>
                </p:oleObj>
              </mc:Fallback>
            </mc:AlternateContent>
          </a:graphicData>
        </a:graphic>
      </p:graphicFrame>
      <p:sp>
        <p:nvSpPr>
          <p:cNvPr id="63497" name="Rectangle 8"/>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89833" name="Object 9"/>
          <p:cNvGraphicFramePr/>
          <p:nvPr/>
        </p:nvGraphicFramePr>
        <p:xfrm>
          <a:off x="1331913" y="1084263"/>
          <a:ext cx="2227262" cy="403225"/>
        </p:xfrm>
        <a:graphic>
          <a:graphicData uri="http://schemas.openxmlformats.org/presentationml/2006/ole">
            <mc:AlternateContent xmlns:mc="http://schemas.openxmlformats.org/markup-compatibility/2006">
              <mc:Choice xmlns:v="urn:schemas-microsoft-com:vml" Requires="v">
                <p:oleObj spid="_x0000_s18448" r:id="rId8" imgW="1205865" imgH="215900" progId="Equation.3">
                  <p:embed/>
                </p:oleObj>
              </mc:Choice>
              <mc:Fallback>
                <p:oleObj r:id="rId8" imgW="1205865" imgH="215900" progId="Equation.3">
                  <p:embed/>
                  <p:pic>
                    <p:nvPicPr>
                      <p:cNvPr id="0" name="图片 3283"/>
                      <p:cNvPicPr/>
                      <p:nvPr/>
                    </p:nvPicPr>
                    <p:blipFill>
                      <a:blip r:embed="rId9"/>
                      <a:stretch>
                        <a:fillRect/>
                      </a:stretch>
                    </p:blipFill>
                    <p:spPr>
                      <a:xfrm>
                        <a:off x="1331913" y="1084263"/>
                        <a:ext cx="2227262" cy="403225"/>
                      </a:xfrm>
                      <a:prstGeom prst="rect">
                        <a:avLst/>
                      </a:prstGeom>
                      <a:noFill/>
                      <a:ln w="38100">
                        <a:noFill/>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98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98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982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8982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98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98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98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982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982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898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6"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2.16</a:t>
            </a:r>
          </a:p>
        </p:txBody>
      </p:sp>
      <p:sp>
        <p:nvSpPr>
          <p:cNvPr id="590851" name="Rectangle 3"/>
          <p:cNvSpPr>
            <a:spLocks noGrp="1"/>
          </p:cNvSpPr>
          <p:nvPr>
            <p:ph idx="1"/>
          </p:nvPr>
        </p:nvSpPr>
        <p:spPr/>
        <p:txBody>
          <a:bodyPr vert="horz" wrap="square" lIns="91440" tIns="45720" rIns="91440" bIns="45720" anchor="t"/>
          <a:lstStyle/>
          <a:p>
            <a:pPr eaLnBrk="1" hangingPunct="1"/>
            <a:r>
              <a:rPr lang="zh-CN" altLang="en-US" dirty="0"/>
              <a:t>判断                                           对应的电路中是否存在产生险象的可能性。</a:t>
            </a:r>
          </a:p>
          <a:p>
            <a:pPr eaLnBrk="1" hangingPunct="1"/>
            <a:r>
              <a:rPr lang="zh-CN" altLang="en-US" dirty="0">
                <a:solidFill>
                  <a:schemeClr val="accent2"/>
                </a:solidFill>
              </a:rPr>
              <a:t>解：</a:t>
            </a:r>
            <a:r>
              <a:rPr lang="zh-CN" altLang="en-US" dirty="0"/>
              <a:t>由函数表达式可知，变量</a:t>
            </a:r>
            <a:r>
              <a:rPr lang="en-US" altLang="zh-CN" dirty="0"/>
              <a:t>A</a:t>
            </a:r>
            <a:r>
              <a:rPr lang="zh-CN" altLang="en-US" dirty="0"/>
              <a:t>和</a:t>
            </a:r>
            <a:r>
              <a:rPr lang="en-US" altLang="zh-CN" dirty="0"/>
              <a:t>B</a:t>
            </a:r>
            <a:r>
              <a:rPr lang="zh-CN" altLang="en-US" dirty="0"/>
              <a:t>具备竞争的条件。首先考察变量</a:t>
            </a:r>
            <a:r>
              <a:rPr lang="en-US" altLang="zh-CN" dirty="0"/>
              <a:t>A</a:t>
            </a:r>
            <a:r>
              <a:rPr lang="zh-CN" altLang="en-US" dirty="0"/>
              <a:t>，为此将变量</a:t>
            </a:r>
            <a:r>
              <a:rPr lang="en-US" altLang="zh-CN" dirty="0"/>
              <a:t>B</a:t>
            </a:r>
            <a:r>
              <a:rPr lang="zh-CN" altLang="en-US" dirty="0"/>
              <a:t>和</a:t>
            </a:r>
            <a:r>
              <a:rPr lang="en-US" altLang="zh-CN" dirty="0"/>
              <a:t>C</a:t>
            </a:r>
            <a:r>
              <a:rPr lang="zh-CN" altLang="en-US" dirty="0"/>
              <a:t>的各种取值组合分别代入函数表达式中，可得</a:t>
            </a:r>
          </a:p>
          <a:p>
            <a:pPr eaLnBrk="1" hangingPunct="1">
              <a:buNone/>
            </a:pPr>
            <a:r>
              <a:rPr lang="zh-CN" altLang="en-US" dirty="0"/>
              <a:t>                </a:t>
            </a:r>
            <a:r>
              <a:rPr lang="en-US" altLang="zh-CN" dirty="0"/>
              <a:t>BC=00</a:t>
            </a:r>
            <a:r>
              <a:rPr lang="zh-CN" altLang="en-US" dirty="0"/>
              <a:t>时，              ；</a:t>
            </a:r>
            <a:r>
              <a:rPr lang="en-US" altLang="zh-CN" dirty="0"/>
              <a:t>BC=01</a:t>
            </a:r>
            <a:r>
              <a:rPr lang="zh-CN" altLang="en-US" dirty="0"/>
              <a:t>时，</a:t>
            </a:r>
            <a:r>
              <a:rPr lang="en-US" altLang="zh-CN" dirty="0"/>
              <a:t>F=A</a:t>
            </a:r>
          </a:p>
          <a:p>
            <a:pPr eaLnBrk="1" hangingPunct="1">
              <a:buNone/>
            </a:pPr>
            <a:r>
              <a:rPr lang="en-US" altLang="zh-CN" dirty="0"/>
              <a:t>                BC=10</a:t>
            </a:r>
            <a:r>
              <a:rPr lang="zh-CN" altLang="en-US" dirty="0"/>
              <a:t>时，</a:t>
            </a:r>
            <a:r>
              <a:rPr lang="en-US" altLang="zh-CN" dirty="0"/>
              <a:t>F=0</a:t>
            </a:r>
            <a:r>
              <a:rPr lang="zh-CN" altLang="en-US" dirty="0"/>
              <a:t>；        </a:t>
            </a:r>
            <a:r>
              <a:rPr lang="en-US" altLang="zh-CN" dirty="0"/>
              <a:t>BC=11</a:t>
            </a:r>
            <a:r>
              <a:rPr lang="zh-CN" altLang="en-US" dirty="0"/>
              <a:t>时，</a:t>
            </a:r>
            <a:r>
              <a:rPr lang="en-US" altLang="zh-CN" dirty="0"/>
              <a:t>F=1</a:t>
            </a:r>
          </a:p>
          <a:p>
            <a:pPr eaLnBrk="1" hangingPunct="1"/>
            <a:r>
              <a:rPr lang="zh-CN" altLang="en-US" dirty="0"/>
              <a:t>可见，当</a:t>
            </a:r>
            <a:r>
              <a:rPr lang="en-US" altLang="zh-CN" dirty="0"/>
              <a:t>BC=00</a:t>
            </a:r>
            <a:r>
              <a:rPr lang="zh-CN" altLang="en-US" dirty="0"/>
              <a:t>时，变量</a:t>
            </a:r>
            <a:r>
              <a:rPr lang="en-US" altLang="zh-CN" dirty="0"/>
              <a:t>A</a:t>
            </a:r>
            <a:r>
              <a:rPr lang="zh-CN" altLang="en-US" dirty="0"/>
              <a:t>的变化可能使电路产生“</a:t>
            </a:r>
            <a:r>
              <a:rPr lang="en-US" altLang="zh-CN" dirty="0"/>
              <a:t>1”</a:t>
            </a:r>
            <a:r>
              <a:rPr lang="zh-CN" altLang="en-US" dirty="0"/>
              <a:t>型险象。</a:t>
            </a:r>
          </a:p>
          <a:p>
            <a:pPr eaLnBrk="1" hangingPunct="1"/>
            <a:r>
              <a:rPr lang="zh-CN" altLang="en-US" dirty="0"/>
              <a:t>用同样的方法考察</a:t>
            </a:r>
            <a:r>
              <a:rPr lang="en-US" altLang="zh-CN" dirty="0"/>
              <a:t>B</a:t>
            </a:r>
            <a:r>
              <a:rPr lang="zh-CN" altLang="en-US" dirty="0"/>
              <a:t>，可知，当</a:t>
            </a:r>
            <a:r>
              <a:rPr lang="en-US" altLang="zh-CN" dirty="0"/>
              <a:t>AC=00</a:t>
            </a:r>
            <a:r>
              <a:rPr lang="zh-CN" altLang="en-US" dirty="0"/>
              <a:t>时，变量</a:t>
            </a:r>
            <a:r>
              <a:rPr lang="en-US" altLang="zh-CN" dirty="0"/>
              <a:t>B</a:t>
            </a:r>
            <a:r>
              <a:rPr lang="zh-CN" altLang="en-US" dirty="0"/>
              <a:t>的变化也可能使电路产生“</a:t>
            </a:r>
            <a:r>
              <a:rPr lang="en-US" altLang="zh-CN" dirty="0"/>
              <a:t>1”</a:t>
            </a:r>
            <a:r>
              <a:rPr lang="zh-CN" altLang="en-US" dirty="0"/>
              <a:t>型险象。 </a:t>
            </a:r>
          </a:p>
        </p:txBody>
      </p:sp>
      <p:sp>
        <p:nvSpPr>
          <p:cNvPr id="64518" name="Rectangle 4"/>
          <p:cNvSpPr/>
          <p:nvPr/>
        </p:nvSpPr>
        <p:spPr>
          <a:xfrm>
            <a:off x="0" y="330993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0853" name="Object 5"/>
          <p:cNvGraphicFramePr/>
          <p:nvPr/>
        </p:nvGraphicFramePr>
        <p:xfrm>
          <a:off x="1236663" y="1077913"/>
          <a:ext cx="3119437" cy="454025"/>
        </p:xfrm>
        <a:graphic>
          <a:graphicData uri="http://schemas.openxmlformats.org/presentationml/2006/ole">
            <mc:AlternateContent xmlns:mc="http://schemas.openxmlformats.org/markup-compatibility/2006">
              <mc:Choice xmlns:v="urn:schemas-microsoft-com:vml" Requires="v">
                <p:oleObj spid="_x0000_s19463" r:id="rId3" imgW="1638300" imgH="241300" progId="Equation.3">
                  <p:embed/>
                </p:oleObj>
              </mc:Choice>
              <mc:Fallback>
                <p:oleObj r:id="rId3" imgW="1638300" imgH="241300" progId="Equation.3">
                  <p:embed/>
                  <p:pic>
                    <p:nvPicPr>
                      <p:cNvPr id="0" name="图片 3285"/>
                      <p:cNvPicPr/>
                      <p:nvPr/>
                    </p:nvPicPr>
                    <p:blipFill>
                      <a:blip r:embed="rId4"/>
                      <a:stretch>
                        <a:fillRect/>
                      </a:stretch>
                    </p:blipFill>
                    <p:spPr>
                      <a:xfrm>
                        <a:off x="1236663" y="1077913"/>
                        <a:ext cx="3119437" cy="454025"/>
                      </a:xfrm>
                      <a:prstGeom prst="rect">
                        <a:avLst/>
                      </a:prstGeom>
                      <a:noFill/>
                      <a:ln w="38100">
                        <a:noFill/>
                        <a:miter/>
                      </a:ln>
                    </p:spPr>
                  </p:pic>
                </p:oleObj>
              </mc:Fallback>
            </mc:AlternateContent>
          </a:graphicData>
        </a:graphic>
      </p:graphicFrame>
      <p:sp>
        <p:nvSpPr>
          <p:cNvPr id="64519" name="Rectangle 6"/>
          <p:cNvSpPr/>
          <p:nvPr/>
        </p:nvSpPr>
        <p:spPr>
          <a:xfrm>
            <a:off x="0" y="3328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0855" name="Object 7"/>
          <p:cNvGraphicFramePr/>
          <p:nvPr/>
        </p:nvGraphicFramePr>
        <p:xfrm>
          <a:off x="3092450" y="3576638"/>
          <a:ext cx="1144588" cy="381000"/>
        </p:xfrm>
        <a:graphic>
          <a:graphicData uri="http://schemas.openxmlformats.org/presentationml/2006/ole">
            <mc:AlternateContent xmlns:mc="http://schemas.openxmlformats.org/markup-compatibility/2006">
              <mc:Choice xmlns:v="urn:schemas-microsoft-com:vml" Requires="v">
                <p:oleObj spid="_x0000_s19464" r:id="rId5" imgW="596900" imgH="203200" progId="Equation.3">
                  <p:embed/>
                </p:oleObj>
              </mc:Choice>
              <mc:Fallback>
                <p:oleObj r:id="rId5" imgW="596900" imgH="203200" progId="Equation.3">
                  <p:embed/>
                  <p:pic>
                    <p:nvPicPr>
                      <p:cNvPr id="0" name="图片 3286"/>
                      <p:cNvPicPr/>
                      <p:nvPr/>
                    </p:nvPicPr>
                    <p:blipFill>
                      <a:blip r:embed="rId6"/>
                      <a:stretch>
                        <a:fillRect/>
                      </a:stretch>
                    </p:blipFill>
                    <p:spPr>
                      <a:xfrm>
                        <a:off x="3092450" y="3576638"/>
                        <a:ext cx="1144588" cy="381000"/>
                      </a:xfrm>
                      <a:prstGeom prst="rect">
                        <a:avLst/>
                      </a:prstGeom>
                      <a:noFill/>
                      <a:ln w="38100">
                        <a:noFill/>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08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08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085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085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08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085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085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90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40" name="Rectangle 2"/>
          <p:cNvSpPr>
            <a:spLocks noGrp="1"/>
          </p:cNvSpPr>
          <p:nvPr>
            <p:ph type="title"/>
          </p:nvPr>
        </p:nvSpPr>
        <p:spPr/>
        <p:txBody>
          <a:bodyPr vert="horz" wrap="square" lIns="91440" tIns="45720" rIns="91440" bIns="45720" anchor="ctr"/>
          <a:lstStyle/>
          <a:p>
            <a:pPr eaLnBrk="1" hangingPunct="1"/>
            <a:r>
              <a:rPr lang="en-US" altLang="zh-CN" dirty="0"/>
              <a:t>2.3.3 </a:t>
            </a:r>
            <a:r>
              <a:rPr lang="zh-CN" altLang="en-US" dirty="0"/>
              <a:t>险象的判断</a:t>
            </a:r>
          </a:p>
        </p:txBody>
      </p:sp>
      <p:sp>
        <p:nvSpPr>
          <p:cNvPr id="591875" name="Rectangle 3"/>
          <p:cNvSpPr>
            <a:spLocks noGrp="1"/>
          </p:cNvSpPr>
          <p:nvPr>
            <p:ph idx="1"/>
          </p:nvPr>
        </p:nvSpPr>
        <p:spPr>
          <a:xfrm>
            <a:off x="179388" y="885824"/>
            <a:ext cx="8964612" cy="5783529"/>
          </a:xfrm>
        </p:spPr>
        <p:txBody>
          <a:bodyPr vert="horz" wrap="square" lIns="91440" tIns="45720" rIns="91440" bIns="45720" anchor="t"/>
          <a:lstStyle/>
          <a:p>
            <a:pPr eaLnBrk="1" hangingPunct="1">
              <a:lnSpc>
                <a:spcPct val="115000"/>
              </a:lnSpc>
            </a:pPr>
            <a:r>
              <a:rPr lang="zh-CN" altLang="en-US" dirty="0">
                <a:latin typeface="楷体_GB2312" pitchFamily="49" charset="-122"/>
              </a:rPr>
              <a:t>卡诺图法 </a:t>
            </a:r>
          </a:p>
          <a:p>
            <a:pPr lvl="1" eaLnBrk="1" hangingPunct="1">
              <a:lnSpc>
                <a:spcPct val="115000"/>
              </a:lnSpc>
            </a:pPr>
            <a:r>
              <a:rPr lang="zh-CN" altLang="en-US" dirty="0">
                <a:latin typeface="楷体_GB2312" pitchFamily="49" charset="-122"/>
              </a:rPr>
              <a:t>首先画出函数的卡诺图，并画出和函数表达式中各</a:t>
            </a:r>
            <a:r>
              <a:rPr lang="zh-CN" altLang="en-US" dirty="0"/>
              <a:t>“</a:t>
            </a:r>
            <a:r>
              <a:rPr lang="zh-CN" altLang="en-US" dirty="0">
                <a:latin typeface="楷体_GB2312" pitchFamily="49" charset="-122"/>
              </a:rPr>
              <a:t>与</a:t>
            </a:r>
            <a:r>
              <a:rPr lang="zh-CN" altLang="en-US" dirty="0"/>
              <a:t>”</a:t>
            </a:r>
            <a:r>
              <a:rPr lang="zh-CN" altLang="en-US" dirty="0">
                <a:latin typeface="楷体_GB2312" pitchFamily="49" charset="-122"/>
              </a:rPr>
              <a:t>项对应的卡诺圈。然后观察卡诺圈，若发现某两个卡诺圈存在</a:t>
            </a:r>
            <a:r>
              <a:rPr lang="zh-CN" altLang="en-US" dirty="0"/>
              <a:t>“</a:t>
            </a:r>
            <a:r>
              <a:rPr lang="zh-CN" altLang="en-US" dirty="0">
                <a:latin typeface="楷体_GB2312" pitchFamily="49" charset="-122"/>
              </a:rPr>
              <a:t>相切</a:t>
            </a:r>
            <a:r>
              <a:rPr lang="zh-CN" altLang="en-US" dirty="0"/>
              <a:t>”</a:t>
            </a:r>
            <a:r>
              <a:rPr lang="zh-CN" altLang="en-US" dirty="0">
                <a:latin typeface="楷体_GB2312" pitchFamily="49" charset="-122"/>
              </a:rPr>
              <a:t>关系，即两个卡诺圈之间存在不被同一个卡诺圈包含的相邻最小项，则该电路可能产生险象。</a:t>
            </a:r>
          </a:p>
          <a:p>
            <a:pPr eaLnBrk="1" hangingPunct="1">
              <a:lnSpc>
                <a:spcPct val="115000"/>
              </a:lnSpc>
            </a:pPr>
            <a:r>
              <a:rPr lang="zh-CN" altLang="en-US" dirty="0">
                <a:solidFill>
                  <a:schemeClr val="accent2"/>
                </a:solidFill>
                <a:latin typeface="楷体_GB2312" pitchFamily="49" charset="-122"/>
              </a:rPr>
              <a:t>例</a:t>
            </a:r>
            <a:r>
              <a:rPr lang="en-US" altLang="zh-CN" dirty="0">
                <a:solidFill>
                  <a:schemeClr val="accent2"/>
                </a:solidFill>
                <a:latin typeface="楷体_GB2312" pitchFamily="49" charset="-122"/>
              </a:rPr>
              <a:t>2.17</a:t>
            </a:r>
            <a:r>
              <a:rPr lang="en-US" altLang="zh-CN" dirty="0">
                <a:latin typeface="楷体_GB2312" pitchFamily="49" charset="-122"/>
              </a:rPr>
              <a:t> </a:t>
            </a:r>
            <a:r>
              <a:rPr lang="zh-CN" altLang="en-US" sz="2000" dirty="0">
                <a:latin typeface="楷体_GB2312" pitchFamily="49" charset="-122"/>
              </a:rPr>
              <a:t>判断                                  对应的电路是否可能产生险象。</a:t>
            </a:r>
          </a:p>
          <a:p>
            <a:pPr eaLnBrk="1" hangingPunct="1">
              <a:lnSpc>
                <a:spcPct val="115000"/>
              </a:lnSpc>
            </a:pPr>
            <a:r>
              <a:rPr lang="zh-CN" altLang="en-US" sz="2000" dirty="0">
                <a:latin typeface="楷体_GB2312" pitchFamily="49" charset="-122"/>
              </a:rPr>
              <a:t>解：作出卡诺图，并画出各</a:t>
            </a:r>
            <a:r>
              <a:rPr lang="zh-CN" altLang="en-US" sz="2000" dirty="0"/>
              <a:t>“</a:t>
            </a:r>
            <a:r>
              <a:rPr lang="zh-CN" altLang="en-US" sz="2000" dirty="0">
                <a:latin typeface="楷体_GB2312" pitchFamily="49" charset="-122"/>
              </a:rPr>
              <a:t>与</a:t>
            </a:r>
            <a:r>
              <a:rPr lang="zh-CN" altLang="en-US" sz="2000" dirty="0"/>
              <a:t>”</a:t>
            </a:r>
            <a:r>
              <a:rPr lang="zh-CN" altLang="en-US" sz="2000" dirty="0">
                <a:latin typeface="楷体_GB2312" pitchFamily="49" charset="-122"/>
              </a:rPr>
              <a:t>项对应的卡诺圈，如图所示。</a:t>
            </a:r>
          </a:p>
          <a:p>
            <a:pPr eaLnBrk="1" hangingPunct="1">
              <a:lnSpc>
                <a:spcPct val="115000"/>
              </a:lnSpc>
            </a:pPr>
            <a:r>
              <a:rPr lang="zh-CN" altLang="en-US" sz="2000" dirty="0">
                <a:latin typeface="楷体_GB2312" pitchFamily="49" charset="-122"/>
              </a:rPr>
              <a:t>观察卡诺圈可以发现，包含最小项</a:t>
            </a:r>
            <a:r>
              <a:rPr lang="en-US" altLang="zh-CN" sz="2000" dirty="0">
                <a:latin typeface="楷体_GB2312" pitchFamily="49" charset="-122"/>
              </a:rPr>
              <a:t>m</a:t>
            </a:r>
            <a:r>
              <a:rPr lang="en-US" altLang="zh-CN" sz="2000" baseline="-25000" dirty="0">
                <a:latin typeface="楷体_GB2312" pitchFamily="49" charset="-122"/>
              </a:rPr>
              <a:t>1</a:t>
            </a:r>
            <a:r>
              <a:rPr lang="zh-CN" altLang="en-US" sz="2000" dirty="0">
                <a:latin typeface="楷体_GB2312" pitchFamily="49" charset="-122"/>
              </a:rPr>
              <a:t>，</a:t>
            </a:r>
            <a:r>
              <a:rPr lang="en-US" altLang="zh-CN" sz="2000" dirty="0">
                <a:latin typeface="楷体_GB2312" pitchFamily="49" charset="-122"/>
              </a:rPr>
              <a:t>m</a:t>
            </a:r>
            <a:r>
              <a:rPr lang="en-US" altLang="zh-CN" sz="2000" baseline="-25000" dirty="0">
                <a:latin typeface="楷体_GB2312" pitchFamily="49" charset="-122"/>
              </a:rPr>
              <a:t>3</a:t>
            </a:r>
            <a:r>
              <a:rPr lang="zh-CN" altLang="en-US" sz="2000" dirty="0">
                <a:latin typeface="楷体_GB2312" pitchFamily="49" charset="-122"/>
              </a:rPr>
              <a:t>，</a:t>
            </a:r>
            <a:r>
              <a:rPr lang="en-US" altLang="zh-CN" sz="2000" dirty="0">
                <a:latin typeface="楷体_GB2312" pitchFamily="49" charset="-122"/>
              </a:rPr>
              <a:t>m</a:t>
            </a:r>
            <a:r>
              <a:rPr lang="en-US" altLang="zh-CN" sz="2000" baseline="-25000" dirty="0">
                <a:latin typeface="楷体_GB2312" pitchFamily="49" charset="-122"/>
              </a:rPr>
              <a:t>5</a:t>
            </a:r>
            <a:r>
              <a:rPr lang="zh-CN" altLang="en-US" sz="2000" dirty="0">
                <a:latin typeface="楷体_GB2312" pitchFamily="49" charset="-122"/>
              </a:rPr>
              <a:t>，</a:t>
            </a:r>
            <a:r>
              <a:rPr lang="en-US" altLang="zh-CN" sz="2000" dirty="0">
                <a:latin typeface="楷体_GB2312" pitchFamily="49" charset="-122"/>
              </a:rPr>
              <a:t>m</a:t>
            </a:r>
            <a:r>
              <a:rPr lang="en-US" altLang="zh-CN" sz="2000" baseline="-25000" dirty="0">
                <a:latin typeface="楷体_GB2312" pitchFamily="49" charset="-122"/>
              </a:rPr>
              <a:t>7</a:t>
            </a:r>
            <a:r>
              <a:rPr lang="zh-CN" altLang="en-US" sz="2000" dirty="0">
                <a:latin typeface="楷体_GB2312" pitchFamily="49" charset="-122"/>
              </a:rPr>
              <a:t>的卡诺圈和包含最小项</a:t>
            </a:r>
            <a:r>
              <a:rPr lang="en-US" altLang="zh-CN" sz="2000" dirty="0">
                <a:latin typeface="楷体_GB2312" pitchFamily="49" charset="-122"/>
              </a:rPr>
              <a:t>m</a:t>
            </a:r>
            <a:r>
              <a:rPr lang="en-US" altLang="zh-CN" sz="2000" baseline="-25000" dirty="0">
                <a:latin typeface="楷体_GB2312" pitchFamily="49" charset="-122"/>
              </a:rPr>
              <a:t>2</a:t>
            </a:r>
            <a:r>
              <a:rPr lang="zh-CN" altLang="en-US" sz="2000" dirty="0">
                <a:latin typeface="楷体_GB2312" pitchFamily="49" charset="-122"/>
              </a:rPr>
              <a:t>，</a:t>
            </a:r>
            <a:r>
              <a:rPr lang="en-US" altLang="zh-CN" sz="2000" dirty="0">
                <a:latin typeface="楷体_GB2312" pitchFamily="49" charset="-122"/>
              </a:rPr>
              <a:t>m</a:t>
            </a:r>
            <a:r>
              <a:rPr lang="en-US" altLang="zh-CN" sz="2000" baseline="-25000" dirty="0">
                <a:latin typeface="楷体_GB2312" pitchFamily="49" charset="-122"/>
              </a:rPr>
              <a:t>13</a:t>
            </a:r>
            <a:r>
              <a:rPr lang="zh-CN" altLang="en-US" sz="2000" dirty="0">
                <a:latin typeface="楷体_GB2312" pitchFamily="49" charset="-122"/>
              </a:rPr>
              <a:t>的卡诺圈之间存在相邻最小项</a:t>
            </a:r>
            <a:r>
              <a:rPr lang="en-US" altLang="zh-CN" sz="2000" dirty="0">
                <a:latin typeface="楷体_GB2312" pitchFamily="49" charset="-122"/>
              </a:rPr>
              <a:t>m</a:t>
            </a:r>
            <a:r>
              <a:rPr lang="en-US" altLang="zh-CN" sz="2000" baseline="-25000" dirty="0">
                <a:latin typeface="楷体_GB2312" pitchFamily="49" charset="-122"/>
              </a:rPr>
              <a:t>5</a:t>
            </a:r>
            <a:r>
              <a:rPr lang="zh-CN" altLang="en-US" sz="2000" dirty="0">
                <a:latin typeface="楷体_GB2312" pitchFamily="49" charset="-122"/>
              </a:rPr>
              <a:t>和</a:t>
            </a:r>
            <a:r>
              <a:rPr lang="en-US" altLang="zh-CN" sz="2000" dirty="0">
                <a:latin typeface="楷体_GB2312" pitchFamily="49" charset="-122"/>
              </a:rPr>
              <a:t>m</a:t>
            </a:r>
            <a:r>
              <a:rPr lang="en-US" altLang="zh-CN" sz="2000" baseline="-25000" dirty="0">
                <a:latin typeface="楷体_GB2312" pitchFamily="49" charset="-122"/>
              </a:rPr>
              <a:t>13</a:t>
            </a:r>
            <a:r>
              <a:rPr lang="zh-CN" altLang="en-US" sz="2000" dirty="0">
                <a:latin typeface="楷体_GB2312" pitchFamily="49" charset="-122"/>
              </a:rPr>
              <a:t>，且</a:t>
            </a:r>
            <a:r>
              <a:rPr lang="en-US" altLang="zh-CN" sz="2000" dirty="0">
                <a:latin typeface="楷体_GB2312" pitchFamily="49" charset="-122"/>
              </a:rPr>
              <a:t>m</a:t>
            </a:r>
            <a:r>
              <a:rPr lang="en-US" altLang="zh-CN" sz="2000" baseline="-25000" dirty="0">
                <a:latin typeface="楷体_GB2312" pitchFamily="49" charset="-122"/>
              </a:rPr>
              <a:t>5</a:t>
            </a:r>
            <a:r>
              <a:rPr lang="zh-CN" altLang="en-US" sz="2000" dirty="0">
                <a:latin typeface="楷体_GB2312" pitchFamily="49" charset="-122"/>
              </a:rPr>
              <a:t>和</a:t>
            </a:r>
            <a:r>
              <a:rPr lang="en-US" altLang="zh-CN" sz="2000" dirty="0">
                <a:latin typeface="楷体_GB2312" pitchFamily="49" charset="-122"/>
              </a:rPr>
              <a:t>m</a:t>
            </a:r>
            <a:r>
              <a:rPr lang="en-US" altLang="zh-CN" sz="2000" baseline="-25000" dirty="0">
                <a:latin typeface="楷体_GB2312" pitchFamily="49" charset="-122"/>
              </a:rPr>
              <a:t>13</a:t>
            </a:r>
            <a:r>
              <a:rPr lang="zh-CN" altLang="en-US" sz="2000" dirty="0">
                <a:latin typeface="楷体_GB2312" pitchFamily="49" charset="-122"/>
              </a:rPr>
              <a:t>不被同一个卡诺圈所包含，所以这两个卡诺圈</a:t>
            </a:r>
            <a:r>
              <a:rPr lang="zh-CN" altLang="en-US" sz="2000" dirty="0"/>
              <a:t>“</a:t>
            </a:r>
            <a:r>
              <a:rPr lang="zh-CN" altLang="en-US" sz="2000" dirty="0">
                <a:latin typeface="楷体_GB2312" pitchFamily="49" charset="-122"/>
              </a:rPr>
              <a:t>相切</a:t>
            </a:r>
            <a:r>
              <a:rPr lang="zh-CN" altLang="en-US" sz="2000" dirty="0"/>
              <a:t>”</a:t>
            </a:r>
            <a:r>
              <a:rPr lang="zh-CN" altLang="en-US" sz="2000" dirty="0">
                <a:latin typeface="楷体_GB2312" pitchFamily="49" charset="-122"/>
              </a:rPr>
              <a:t>。</a:t>
            </a:r>
          </a:p>
          <a:p>
            <a:pPr eaLnBrk="1" hangingPunct="1">
              <a:lnSpc>
                <a:spcPct val="115000"/>
              </a:lnSpc>
            </a:pPr>
            <a:r>
              <a:rPr lang="zh-CN" altLang="en-US" sz="2000" dirty="0">
                <a:latin typeface="楷体_GB2312" pitchFamily="49" charset="-122"/>
              </a:rPr>
              <a:t>进一步用代数法验证，发现当</a:t>
            </a:r>
            <a:r>
              <a:rPr lang="en-US" altLang="zh-CN" sz="2000" dirty="0">
                <a:latin typeface="楷体_GB2312" pitchFamily="49" charset="-122"/>
              </a:rPr>
              <a:t>BCD=101</a:t>
            </a:r>
            <a:r>
              <a:rPr lang="zh-CN" altLang="en-US" sz="2000" dirty="0">
                <a:latin typeface="楷体_GB2312" pitchFamily="49" charset="-122"/>
              </a:rPr>
              <a:t>时，函数表达式可化成</a:t>
            </a:r>
          </a:p>
          <a:p>
            <a:pPr eaLnBrk="1" hangingPunct="1">
              <a:lnSpc>
                <a:spcPct val="115000"/>
              </a:lnSpc>
              <a:buNone/>
            </a:pPr>
            <a:r>
              <a:rPr lang="zh-CN" altLang="en-US" sz="2000" dirty="0">
                <a:latin typeface="楷体_GB2312" pitchFamily="49" charset="-122"/>
              </a:rPr>
              <a:t>                     的形式，可见变量</a:t>
            </a:r>
            <a:r>
              <a:rPr lang="en-US" altLang="zh-CN" sz="2000" dirty="0">
                <a:latin typeface="楷体_GB2312" pitchFamily="49" charset="-122"/>
              </a:rPr>
              <a:t>A</a:t>
            </a:r>
            <a:r>
              <a:rPr lang="zh-CN" altLang="en-US" sz="2000" dirty="0">
                <a:latin typeface="楷体_GB2312" pitchFamily="49" charset="-122"/>
              </a:rPr>
              <a:t>的变化可能使电路</a:t>
            </a:r>
            <a:r>
              <a:rPr lang="zh-CN" altLang="en-US" sz="2000" dirty="0"/>
              <a:t>产生“</a:t>
            </a:r>
            <a:r>
              <a:rPr lang="en-US" altLang="zh-CN" sz="2000" dirty="0"/>
              <a:t>0”</a:t>
            </a:r>
            <a:r>
              <a:rPr lang="zh-CN" altLang="en-US" sz="2000" dirty="0"/>
              <a:t>型险象。</a:t>
            </a:r>
            <a:r>
              <a:rPr lang="zh-CN" altLang="en-US" sz="2000" dirty="0">
                <a:latin typeface="楷体_GB2312" pitchFamily="49" charset="-122"/>
              </a:rPr>
              <a:t>  </a:t>
            </a:r>
            <a:endParaRPr lang="zh-CN" altLang="en-US" dirty="0">
              <a:latin typeface="楷体_GB2312" pitchFamily="49" charset="-122"/>
            </a:endParaRPr>
          </a:p>
        </p:txBody>
      </p:sp>
      <p:sp>
        <p:nvSpPr>
          <p:cNvPr id="65542"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1877" name="Object 5"/>
          <p:cNvGraphicFramePr/>
          <p:nvPr>
            <p:extLst>
              <p:ext uri="{D42A27DB-BD31-4B8C-83A1-F6EECF244321}">
                <p14:modId xmlns:p14="http://schemas.microsoft.com/office/powerpoint/2010/main" val="1786629963"/>
              </p:ext>
            </p:extLst>
          </p:nvPr>
        </p:nvGraphicFramePr>
        <p:xfrm>
          <a:off x="2296090" y="3127375"/>
          <a:ext cx="2400300" cy="403225"/>
        </p:xfrm>
        <a:graphic>
          <a:graphicData uri="http://schemas.openxmlformats.org/presentationml/2006/ole">
            <mc:AlternateContent xmlns:mc="http://schemas.openxmlformats.org/markup-compatibility/2006">
              <mc:Choice xmlns:v="urn:schemas-microsoft-com:vml" Requires="v">
                <p:oleObj spid="_x0000_s20487" r:id="rId3" imgW="1307465" imgH="215900" progId="Equation.3">
                  <p:embed/>
                </p:oleObj>
              </mc:Choice>
              <mc:Fallback>
                <p:oleObj r:id="rId3" imgW="1307465" imgH="215900" progId="Equation.3">
                  <p:embed/>
                  <p:pic>
                    <p:nvPicPr>
                      <p:cNvPr id="0" name="图片 3287"/>
                      <p:cNvPicPr/>
                      <p:nvPr/>
                    </p:nvPicPr>
                    <p:blipFill>
                      <a:blip r:embed="rId4"/>
                      <a:stretch>
                        <a:fillRect/>
                      </a:stretch>
                    </p:blipFill>
                    <p:spPr>
                      <a:xfrm>
                        <a:off x="2296090" y="3127375"/>
                        <a:ext cx="2400300" cy="403225"/>
                      </a:xfrm>
                      <a:prstGeom prst="rect">
                        <a:avLst/>
                      </a:prstGeom>
                      <a:noFill/>
                      <a:ln w="38100">
                        <a:noFill/>
                        <a:miter/>
                      </a:ln>
                    </p:spPr>
                  </p:pic>
                </p:oleObj>
              </mc:Fallback>
            </mc:AlternateContent>
          </a:graphicData>
        </a:graphic>
      </p:graphicFrame>
      <p:sp>
        <p:nvSpPr>
          <p:cNvPr id="65543" name="Rectangle 6"/>
          <p:cNvSpPr/>
          <p:nvPr/>
        </p:nvSpPr>
        <p:spPr>
          <a:xfrm>
            <a:off x="0" y="3328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1879" name="Object 7"/>
          <p:cNvGraphicFramePr/>
          <p:nvPr>
            <p:extLst>
              <p:ext uri="{D42A27DB-BD31-4B8C-83A1-F6EECF244321}">
                <p14:modId xmlns:p14="http://schemas.microsoft.com/office/powerpoint/2010/main" val="1621997172"/>
              </p:ext>
            </p:extLst>
          </p:nvPr>
        </p:nvGraphicFramePr>
        <p:xfrm>
          <a:off x="539552" y="5556096"/>
          <a:ext cx="1252537" cy="381000"/>
        </p:xfrm>
        <a:graphic>
          <a:graphicData uri="http://schemas.openxmlformats.org/presentationml/2006/ole">
            <mc:AlternateContent xmlns:mc="http://schemas.openxmlformats.org/markup-compatibility/2006">
              <mc:Choice xmlns:v="urn:schemas-microsoft-com:vml" Requires="v">
                <p:oleObj spid="_x0000_s20488" r:id="rId5" imgW="660400" imgH="203200" progId="Equation.3">
                  <p:embed/>
                </p:oleObj>
              </mc:Choice>
              <mc:Fallback>
                <p:oleObj r:id="rId5" imgW="660400" imgH="203200" progId="Equation.3">
                  <p:embed/>
                  <p:pic>
                    <p:nvPicPr>
                      <p:cNvPr id="0" name="图片 3288"/>
                      <p:cNvPicPr/>
                      <p:nvPr/>
                    </p:nvPicPr>
                    <p:blipFill>
                      <a:blip r:embed="rId6"/>
                      <a:stretch>
                        <a:fillRect/>
                      </a:stretch>
                    </p:blipFill>
                    <p:spPr>
                      <a:xfrm>
                        <a:off x="539552" y="5556096"/>
                        <a:ext cx="1252537" cy="381000"/>
                      </a:xfrm>
                      <a:prstGeom prst="rect">
                        <a:avLst/>
                      </a:prstGeom>
                      <a:noFill/>
                      <a:ln w="38100">
                        <a:noFill/>
                        <a:miter/>
                      </a:ln>
                    </p:spPr>
                  </p:pic>
                </p:oleObj>
              </mc:Fallback>
            </mc:AlternateContent>
          </a:graphicData>
        </a:graphic>
      </p:graphicFrame>
      <p:pic>
        <p:nvPicPr>
          <p:cNvPr id="591880" name="Picture 8" descr="LJ97"/>
          <p:cNvPicPr>
            <a:picLocks noChangeAspect="1"/>
          </p:cNvPicPr>
          <p:nvPr/>
        </p:nvPicPr>
        <p:blipFill>
          <a:blip r:embed="rId7"/>
          <a:stretch>
            <a:fillRect/>
          </a:stretch>
        </p:blipFill>
        <p:spPr>
          <a:xfrm>
            <a:off x="6376988" y="1484313"/>
            <a:ext cx="2587625" cy="2089150"/>
          </a:xfrm>
          <a:prstGeom prst="rect">
            <a:avLst/>
          </a:prstGeom>
          <a:noFill/>
          <a:ln w="28575" cap="rnd" cmpd="sng">
            <a:solidFill>
              <a:srgbClr val="FF0000"/>
            </a:solidFill>
            <a:prstDash val="sysDot"/>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1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18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187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18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18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18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187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187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187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18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5"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p:cNvSpPr>
            <a:spLocks noGrp="1"/>
          </p:cNvSpPr>
          <p:nvPr>
            <p:ph type="title"/>
          </p:nvPr>
        </p:nvSpPr>
        <p:spPr/>
        <p:txBody>
          <a:bodyPr vert="horz" wrap="square" lIns="91440" tIns="45720" rIns="91440" bIns="45720" anchor="ctr"/>
          <a:lstStyle/>
          <a:p>
            <a:pPr eaLnBrk="1" hangingPunct="1"/>
            <a:r>
              <a:rPr lang="en-US" altLang="zh-CN" dirty="0"/>
              <a:t>2.1.1 </a:t>
            </a:r>
            <a:r>
              <a:rPr lang="zh-CN" altLang="en-US" dirty="0"/>
              <a:t>组合逻辑电路分析的一般方法 </a:t>
            </a:r>
          </a:p>
        </p:txBody>
      </p:sp>
      <p:sp>
        <p:nvSpPr>
          <p:cNvPr id="518147" name="Rectangle 3"/>
          <p:cNvSpPr>
            <a:spLocks noGrp="1"/>
          </p:cNvSpPr>
          <p:nvPr>
            <p:ph idx="1"/>
          </p:nvPr>
        </p:nvSpPr>
        <p:spPr/>
        <p:txBody>
          <a:bodyPr vert="horz" wrap="square" lIns="91440" tIns="45720" rIns="91440" bIns="45720" anchor="t"/>
          <a:lstStyle/>
          <a:p>
            <a:pPr eaLnBrk="1" hangingPunct="1">
              <a:lnSpc>
                <a:spcPct val="115000"/>
              </a:lnSpc>
            </a:pPr>
            <a:r>
              <a:rPr lang="zh-CN" altLang="en-US" dirty="0"/>
              <a:t>跟据逻辑电路图，写出输出函数表达式</a:t>
            </a:r>
          </a:p>
          <a:p>
            <a:pPr lvl="1" eaLnBrk="1" hangingPunct="1">
              <a:lnSpc>
                <a:spcPct val="115000"/>
              </a:lnSpc>
            </a:pPr>
            <a:r>
              <a:rPr lang="zh-CN" altLang="en-US" dirty="0"/>
              <a:t>首先，将全部逻辑门的输入和输出端都标以字母；然后从最靠近输入的一端开始，依次写出各个门的逻辑表达式，并将前级门的输出函数代入到后一级门的输出函数表达式中，直至根得到仅以输入变量表示的最终输出函数表达式。</a:t>
            </a:r>
          </a:p>
          <a:p>
            <a:pPr eaLnBrk="1" hangingPunct="1">
              <a:lnSpc>
                <a:spcPct val="115000"/>
              </a:lnSpc>
            </a:pPr>
            <a:r>
              <a:rPr lang="zh-CN" altLang="en-US" dirty="0"/>
              <a:t> 对输出函数表达式进行化简</a:t>
            </a:r>
          </a:p>
          <a:p>
            <a:pPr lvl="1" eaLnBrk="1" hangingPunct="1">
              <a:lnSpc>
                <a:spcPct val="115000"/>
              </a:lnSpc>
            </a:pPr>
            <a:r>
              <a:rPr lang="zh-CN" altLang="en-US" dirty="0"/>
              <a:t>化简方法可视具体情况，灵活运用前面所学的方法。</a:t>
            </a:r>
          </a:p>
          <a:p>
            <a:pPr eaLnBrk="1" hangingPunct="1">
              <a:lnSpc>
                <a:spcPct val="115000"/>
              </a:lnSpc>
            </a:pPr>
            <a:r>
              <a:rPr lang="zh-CN" altLang="en-US" dirty="0"/>
              <a:t>列出真值表</a:t>
            </a:r>
          </a:p>
          <a:p>
            <a:pPr eaLnBrk="1" hangingPunct="1">
              <a:lnSpc>
                <a:spcPct val="115000"/>
              </a:lnSpc>
            </a:pPr>
            <a:r>
              <a:rPr lang="zh-CN" altLang="en-US" dirty="0"/>
              <a:t> 逻辑功能描述</a:t>
            </a:r>
          </a:p>
          <a:p>
            <a:pPr lvl="1" eaLnBrk="1" hangingPunct="1">
              <a:lnSpc>
                <a:spcPct val="115000"/>
              </a:lnSpc>
            </a:pPr>
            <a:r>
              <a:rPr lang="zh-CN" altLang="en-US" dirty="0"/>
              <a:t>用文字概括地描述电路的功能，并对原电路的设计方案进行评定，必要时提出改进意见和方案。</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81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81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8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81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814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8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5" name="Rectangle 2"/>
          <p:cNvSpPr>
            <a:spLocks noGrp="1"/>
          </p:cNvSpPr>
          <p:nvPr>
            <p:ph type="title"/>
          </p:nvPr>
        </p:nvSpPr>
        <p:spPr/>
        <p:txBody>
          <a:bodyPr vert="horz" wrap="square" lIns="91440" tIns="45720" rIns="91440" bIns="45720" anchor="ctr"/>
          <a:lstStyle/>
          <a:p>
            <a:pPr eaLnBrk="1" hangingPunct="1"/>
            <a:r>
              <a:rPr lang="en-US" altLang="zh-CN" dirty="0"/>
              <a:t>2.3.4 </a:t>
            </a:r>
            <a:r>
              <a:rPr lang="zh-CN" altLang="en-US" dirty="0"/>
              <a:t>险象的消除</a:t>
            </a:r>
          </a:p>
        </p:txBody>
      </p:sp>
      <p:sp>
        <p:nvSpPr>
          <p:cNvPr id="592899" name="Rectangle 3"/>
          <p:cNvSpPr>
            <a:spLocks noGrp="1"/>
          </p:cNvSpPr>
          <p:nvPr>
            <p:ph idx="1"/>
          </p:nvPr>
        </p:nvSpPr>
        <p:spPr/>
        <p:txBody>
          <a:bodyPr vert="horz" wrap="square" lIns="91440" tIns="45720" rIns="91440" bIns="45720" anchor="t"/>
          <a:lstStyle/>
          <a:p>
            <a:pPr eaLnBrk="1" hangingPunct="1"/>
            <a:r>
              <a:rPr lang="zh-CN" altLang="en-US" sz="3200" dirty="0">
                <a:solidFill>
                  <a:schemeClr val="tx2"/>
                </a:solidFill>
                <a:latin typeface="+mj-lt"/>
                <a:ea typeface="+mj-ea"/>
                <a:cs typeface="+mj-cs"/>
              </a:rPr>
              <a:t>1. 增加冗余项法</a:t>
            </a:r>
          </a:p>
          <a:p>
            <a:pPr eaLnBrk="1" hangingPunct="1"/>
            <a:r>
              <a:rPr lang="zh-CN" altLang="en-US" dirty="0"/>
              <a:t>是通过在函数表达式中“加”上多余的“与”项或“乘”上多余的“或”项，使原函数不再可能在某种条件下化成        或           的形式，从而将可能产生的险象消除。冗余项的具体选择方法可采用代数法或卡诺图法，下面举例说明。 </a:t>
            </a:r>
          </a:p>
          <a:p>
            <a:pPr eaLnBrk="1" hangingPunct="1"/>
            <a:r>
              <a:rPr lang="zh-CN" altLang="en-US" dirty="0"/>
              <a:t>例</a:t>
            </a:r>
            <a:r>
              <a:rPr lang="en-US" altLang="zh-CN" dirty="0"/>
              <a:t>2.18 </a:t>
            </a:r>
            <a:r>
              <a:rPr lang="zh-CN" altLang="en-US" dirty="0"/>
              <a:t>用增加冗余项的方法消除图</a:t>
            </a:r>
            <a:r>
              <a:rPr lang="en-US" altLang="zh-CN" dirty="0"/>
              <a:t>3-47(a)</a:t>
            </a:r>
            <a:r>
              <a:rPr lang="zh-CN" altLang="en-US" dirty="0"/>
              <a:t>所示电路中可能产生的险象。</a:t>
            </a:r>
          </a:p>
          <a:p>
            <a:pPr eaLnBrk="1" hangingPunct="1"/>
            <a:r>
              <a:rPr lang="zh-CN" altLang="en-US" dirty="0"/>
              <a:t>解：图</a:t>
            </a:r>
            <a:r>
              <a:rPr lang="en-US" altLang="zh-CN" dirty="0"/>
              <a:t>3-47(a)</a:t>
            </a:r>
            <a:r>
              <a:rPr lang="zh-CN" altLang="en-US" dirty="0"/>
              <a:t>所示的电路对应的函数表达式为</a:t>
            </a:r>
          </a:p>
        </p:txBody>
      </p:sp>
      <p:graphicFrame>
        <p:nvGraphicFramePr>
          <p:cNvPr id="592900" name="Object 4"/>
          <p:cNvGraphicFramePr/>
          <p:nvPr>
            <p:extLst>
              <p:ext uri="{D42A27DB-BD31-4B8C-83A1-F6EECF244321}">
                <p14:modId xmlns:p14="http://schemas.microsoft.com/office/powerpoint/2010/main" val="1915806633"/>
              </p:ext>
            </p:extLst>
          </p:nvPr>
        </p:nvGraphicFramePr>
        <p:xfrm>
          <a:off x="7299005" y="2101241"/>
          <a:ext cx="787400" cy="381000"/>
        </p:xfrm>
        <a:graphic>
          <a:graphicData uri="http://schemas.openxmlformats.org/presentationml/2006/ole">
            <mc:AlternateContent xmlns:mc="http://schemas.openxmlformats.org/markup-compatibility/2006">
              <mc:Choice xmlns:v="urn:schemas-microsoft-com:vml" Requires="v">
                <p:oleObj spid="_x0000_s21514" r:id="rId3" imgW="419100" imgH="203200" progId="Equation.3">
                  <p:embed/>
                </p:oleObj>
              </mc:Choice>
              <mc:Fallback>
                <p:oleObj r:id="rId3" imgW="419100" imgH="203200" progId="Equation.3">
                  <p:embed/>
                  <p:pic>
                    <p:nvPicPr>
                      <p:cNvPr id="0" name="图片 3284"/>
                      <p:cNvPicPr/>
                      <p:nvPr/>
                    </p:nvPicPr>
                    <p:blipFill>
                      <a:blip r:embed="rId4"/>
                      <a:stretch>
                        <a:fillRect/>
                      </a:stretch>
                    </p:blipFill>
                    <p:spPr>
                      <a:xfrm>
                        <a:off x="7299005" y="2101241"/>
                        <a:ext cx="787400" cy="381000"/>
                      </a:xfrm>
                      <a:prstGeom prst="rect">
                        <a:avLst/>
                      </a:prstGeom>
                      <a:noFill/>
                      <a:ln w="38100">
                        <a:noFill/>
                        <a:miter/>
                      </a:ln>
                    </p:spPr>
                  </p:pic>
                </p:oleObj>
              </mc:Fallback>
            </mc:AlternateContent>
          </a:graphicData>
        </a:graphic>
      </p:graphicFrame>
      <p:graphicFrame>
        <p:nvGraphicFramePr>
          <p:cNvPr id="592901" name="Object 5"/>
          <p:cNvGraphicFramePr/>
          <p:nvPr>
            <p:extLst>
              <p:ext uri="{D42A27DB-BD31-4B8C-83A1-F6EECF244321}">
                <p14:modId xmlns:p14="http://schemas.microsoft.com/office/powerpoint/2010/main" val="3472137803"/>
              </p:ext>
            </p:extLst>
          </p:nvPr>
        </p:nvGraphicFramePr>
        <p:xfrm>
          <a:off x="8503531" y="2101241"/>
          <a:ext cx="668338" cy="381000"/>
        </p:xfrm>
        <a:graphic>
          <a:graphicData uri="http://schemas.openxmlformats.org/presentationml/2006/ole">
            <mc:AlternateContent xmlns:mc="http://schemas.openxmlformats.org/markup-compatibility/2006">
              <mc:Choice xmlns:v="urn:schemas-microsoft-com:vml" Requires="v">
                <p:oleObj spid="_x0000_s21515" r:id="rId5" imgW="355600" imgH="203200" progId="Equation.3">
                  <p:embed/>
                </p:oleObj>
              </mc:Choice>
              <mc:Fallback>
                <p:oleObj r:id="rId5" imgW="355600" imgH="203200" progId="Equation.3">
                  <p:embed/>
                  <p:pic>
                    <p:nvPicPr>
                      <p:cNvPr id="0" name="图片 3289"/>
                      <p:cNvPicPr/>
                      <p:nvPr/>
                    </p:nvPicPr>
                    <p:blipFill>
                      <a:blip r:embed="rId6"/>
                      <a:stretch>
                        <a:fillRect/>
                      </a:stretch>
                    </p:blipFill>
                    <p:spPr>
                      <a:xfrm>
                        <a:off x="8503531" y="2101241"/>
                        <a:ext cx="668338" cy="381000"/>
                      </a:xfrm>
                      <a:prstGeom prst="rect">
                        <a:avLst/>
                      </a:prstGeom>
                      <a:noFill/>
                      <a:ln w="38100">
                        <a:noFill/>
                        <a:miter/>
                      </a:ln>
                    </p:spPr>
                  </p:pic>
                </p:oleObj>
              </mc:Fallback>
            </mc:AlternateContent>
          </a:graphicData>
        </a:graphic>
      </p:graphicFrame>
      <p:pic>
        <p:nvPicPr>
          <p:cNvPr id="592902" name="Picture 6"/>
          <p:cNvPicPr>
            <a:picLocks noChangeAspect="1"/>
          </p:cNvPicPr>
          <p:nvPr/>
        </p:nvPicPr>
        <p:blipFill>
          <a:blip r:embed="rId7"/>
          <a:stretch>
            <a:fillRect/>
          </a:stretch>
        </p:blipFill>
        <p:spPr>
          <a:xfrm>
            <a:off x="5572125" y="1353528"/>
            <a:ext cx="3571875" cy="2257425"/>
          </a:xfrm>
          <a:prstGeom prst="rect">
            <a:avLst/>
          </a:prstGeom>
          <a:noFill/>
          <a:ln w="28575" cap="flat" cmpd="sng">
            <a:solidFill>
              <a:schemeClr val="accent2"/>
            </a:solidFill>
            <a:prstDash val="solid"/>
            <a:miter/>
            <a:headEnd type="none" w="med" len="med"/>
            <a:tailEnd type="none" w="med" len="med"/>
          </a:ln>
        </p:spPr>
      </p:pic>
      <p:sp>
        <p:nvSpPr>
          <p:cNvPr id="66568" name="Rectangle 7"/>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2904" name="Object 8"/>
          <p:cNvGraphicFramePr/>
          <p:nvPr/>
        </p:nvGraphicFramePr>
        <p:xfrm>
          <a:off x="2451100" y="5186363"/>
          <a:ext cx="1544638" cy="403225"/>
        </p:xfrm>
        <a:graphic>
          <a:graphicData uri="http://schemas.openxmlformats.org/presentationml/2006/ole">
            <mc:AlternateContent xmlns:mc="http://schemas.openxmlformats.org/markup-compatibility/2006">
              <mc:Choice xmlns:v="urn:schemas-microsoft-com:vml" Requires="v">
                <p:oleObj spid="_x0000_s21516" r:id="rId8" imgW="837565" imgH="215900" progId="Equation.3">
                  <p:embed/>
                </p:oleObj>
              </mc:Choice>
              <mc:Fallback>
                <p:oleObj r:id="rId8" imgW="837565" imgH="215900" progId="Equation.3">
                  <p:embed/>
                  <p:pic>
                    <p:nvPicPr>
                      <p:cNvPr id="0" name="图片 3290"/>
                      <p:cNvPicPr/>
                      <p:nvPr/>
                    </p:nvPicPr>
                    <p:blipFill>
                      <a:blip r:embed="rId9"/>
                      <a:stretch>
                        <a:fillRect/>
                      </a:stretch>
                    </p:blipFill>
                    <p:spPr>
                      <a:xfrm>
                        <a:off x="2451100" y="5186363"/>
                        <a:ext cx="1544638" cy="403225"/>
                      </a:xfrm>
                      <a:prstGeom prst="rect">
                        <a:avLst/>
                      </a:prstGeom>
                      <a:noFill/>
                      <a:ln w="38100">
                        <a:noFill/>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289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290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29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2899">
                                            <p:txEl>
                                              <p:pRg st="2" end="2"/>
                                            </p:txEl>
                                          </p:spTgt>
                                        </p:tgtEl>
                                        <p:attrNameLst>
                                          <p:attrName>style.visibility</p:attrName>
                                        </p:attrNameLst>
                                      </p:cBhvr>
                                      <p:to>
                                        <p:strVal val="visible"/>
                                      </p:to>
                                    </p:set>
                                  </p:childTnLst>
                                </p:cTn>
                              </p:par>
                              <p:par>
                                <p:cTn id="19" presetID="4" presetClass="entr" presetSubtype="16" fill="hold" nodeType="withEffect">
                                  <p:stCondLst>
                                    <p:cond delay="0"/>
                                  </p:stCondLst>
                                  <p:childTnLst>
                                    <p:set>
                                      <p:cBhvr>
                                        <p:cTn id="20" dur="1" fill="hold">
                                          <p:stCondLst>
                                            <p:cond delay="0"/>
                                          </p:stCondLst>
                                        </p:cTn>
                                        <p:tgtEl>
                                          <p:spTgt spid="592902"/>
                                        </p:tgtEl>
                                        <p:attrNameLst>
                                          <p:attrName>style.visibility</p:attrName>
                                        </p:attrNameLst>
                                      </p:cBhvr>
                                      <p:to>
                                        <p:strVal val="visible"/>
                                      </p:to>
                                    </p:set>
                                    <p:animEffect transition="in" filter="box(in)">
                                      <p:cBhvr>
                                        <p:cTn id="21" dur="500"/>
                                        <p:tgtEl>
                                          <p:spTgt spid="59290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92899">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92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7"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2.19</a:t>
            </a:r>
          </a:p>
        </p:txBody>
      </p:sp>
      <p:sp>
        <p:nvSpPr>
          <p:cNvPr id="593923" name="Rectangle 3"/>
          <p:cNvSpPr>
            <a:spLocks noGrp="1"/>
          </p:cNvSpPr>
          <p:nvPr>
            <p:ph idx="1"/>
          </p:nvPr>
        </p:nvSpPr>
        <p:spPr/>
        <p:txBody>
          <a:bodyPr vert="horz" wrap="square" lIns="91440" tIns="45720" rIns="91440" bIns="45720" anchor="t"/>
          <a:lstStyle/>
          <a:p>
            <a:pPr eaLnBrk="1" hangingPunct="1"/>
            <a:r>
              <a:rPr lang="zh-CN" altLang="en-US" dirty="0"/>
              <a:t>由前面的分析可知当</a:t>
            </a:r>
            <a:r>
              <a:rPr lang="en-US" altLang="zh-CN" dirty="0"/>
              <a:t>BC=11</a:t>
            </a:r>
            <a:r>
              <a:rPr lang="zh-CN" altLang="en-US" dirty="0"/>
              <a:t>时，输入变量</a:t>
            </a:r>
            <a:r>
              <a:rPr lang="en-US" altLang="zh-CN" dirty="0"/>
              <a:t>A</a:t>
            </a:r>
            <a:r>
              <a:rPr lang="zh-CN" altLang="en-US" dirty="0"/>
              <a:t>的变化使电路的输出产生“</a:t>
            </a:r>
            <a:r>
              <a:rPr lang="en-US" altLang="zh-CN" dirty="0"/>
              <a:t>0”</a:t>
            </a:r>
            <a:r>
              <a:rPr lang="zh-CN" altLang="en-US" dirty="0"/>
              <a:t>型险象，即在输出应该为</a:t>
            </a:r>
            <a:r>
              <a:rPr lang="en-US" altLang="zh-CN" dirty="0"/>
              <a:t>1</a:t>
            </a:r>
            <a:r>
              <a:rPr lang="zh-CN" altLang="en-US" dirty="0"/>
              <a:t>的情况下产生了一个瞬间的</a:t>
            </a:r>
            <a:r>
              <a:rPr lang="en-US" altLang="zh-CN" dirty="0"/>
              <a:t>0</a:t>
            </a:r>
            <a:r>
              <a:rPr lang="zh-CN" altLang="en-US" dirty="0"/>
              <a:t>信号。解决办法是在保证</a:t>
            </a:r>
            <a:r>
              <a:rPr lang="en-US" altLang="zh-CN" dirty="0"/>
              <a:t>BC=11</a:t>
            </a:r>
            <a:r>
              <a:rPr lang="zh-CN" altLang="en-US" dirty="0"/>
              <a:t>时，使输出保持为</a:t>
            </a:r>
            <a:r>
              <a:rPr lang="en-US" altLang="zh-CN" dirty="0"/>
              <a:t>1</a:t>
            </a:r>
            <a:r>
              <a:rPr lang="zh-CN" altLang="en-US" dirty="0"/>
              <a:t>。显然，若在表达式中包含“与”项</a:t>
            </a:r>
            <a:r>
              <a:rPr lang="en-US" altLang="zh-CN" dirty="0"/>
              <a:t>BC</a:t>
            </a:r>
            <a:r>
              <a:rPr lang="zh-CN" altLang="en-US" dirty="0"/>
              <a:t>，即可达到目的。又由逻辑代数的基本公式（包含律）可知： </a:t>
            </a:r>
          </a:p>
        </p:txBody>
      </p:sp>
      <p:sp>
        <p:nvSpPr>
          <p:cNvPr id="67589"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3925" name="Object 5"/>
          <p:cNvGraphicFramePr/>
          <p:nvPr/>
        </p:nvGraphicFramePr>
        <p:xfrm>
          <a:off x="858838" y="3530600"/>
          <a:ext cx="3065462" cy="403225"/>
        </p:xfrm>
        <a:graphic>
          <a:graphicData uri="http://schemas.openxmlformats.org/presentationml/2006/ole">
            <mc:AlternateContent xmlns:mc="http://schemas.openxmlformats.org/markup-compatibility/2006">
              <mc:Choice xmlns:v="urn:schemas-microsoft-com:vml" Requires="v">
                <p:oleObj spid="_x0000_s22532" r:id="rId3" imgW="1663700" imgH="215900" progId="Equation.3">
                  <p:embed/>
                </p:oleObj>
              </mc:Choice>
              <mc:Fallback>
                <p:oleObj r:id="rId3" imgW="1663700" imgH="215900" progId="Equation.3">
                  <p:embed/>
                  <p:pic>
                    <p:nvPicPr>
                      <p:cNvPr id="0" name="图片 3291"/>
                      <p:cNvPicPr/>
                      <p:nvPr/>
                    </p:nvPicPr>
                    <p:blipFill>
                      <a:blip r:embed="rId4"/>
                      <a:stretch>
                        <a:fillRect/>
                      </a:stretch>
                    </p:blipFill>
                    <p:spPr>
                      <a:xfrm>
                        <a:off x="858838" y="3530600"/>
                        <a:ext cx="3065462" cy="403225"/>
                      </a:xfrm>
                      <a:prstGeom prst="rect">
                        <a:avLst/>
                      </a:prstGeom>
                      <a:noFill/>
                      <a:ln w="38100">
                        <a:noFill/>
                        <a:miter/>
                      </a:ln>
                    </p:spPr>
                  </p:pic>
                </p:oleObj>
              </mc:Fallback>
            </mc:AlternateContent>
          </a:graphicData>
        </a:graphic>
      </p:graphicFrame>
      <p:pic>
        <p:nvPicPr>
          <p:cNvPr id="593926" name="Picture 6" descr="LJ98"/>
          <p:cNvPicPr>
            <a:picLocks noChangeAspect="1"/>
          </p:cNvPicPr>
          <p:nvPr/>
        </p:nvPicPr>
        <p:blipFill>
          <a:blip r:embed="rId5"/>
          <a:stretch>
            <a:fillRect/>
          </a:stretch>
        </p:blipFill>
        <p:spPr>
          <a:xfrm>
            <a:off x="5229225" y="3400425"/>
            <a:ext cx="3159125" cy="290830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593926"/>
                                        </p:tgtEl>
                                        <p:attrNameLst>
                                          <p:attrName>style.visibility</p:attrName>
                                        </p:attrNameLst>
                                      </p:cBhvr>
                                      <p:to>
                                        <p:strVal val="visible"/>
                                      </p:to>
                                    </p:set>
                                    <p:animEffect transition="in" filter="diamond(in)">
                                      <p:cBhvr>
                                        <p:cTn id="15" dur="2000"/>
                                        <p:tgtEl>
                                          <p:spTgt spid="593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4"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2.20</a:t>
            </a:r>
          </a:p>
        </p:txBody>
      </p:sp>
      <p:sp>
        <p:nvSpPr>
          <p:cNvPr id="594947" name="Rectangle 3"/>
          <p:cNvSpPr>
            <a:spLocks noGrp="1"/>
          </p:cNvSpPr>
          <p:nvPr>
            <p:ph idx="1"/>
          </p:nvPr>
        </p:nvSpPr>
        <p:spPr/>
        <p:txBody>
          <a:bodyPr vert="horz" wrap="square" lIns="91440" tIns="45720" rIns="91440" bIns="45720" anchor="t"/>
          <a:lstStyle/>
          <a:p>
            <a:pPr eaLnBrk="1" hangingPunct="1">
              <a:lnSpc>
                <a:spcPct val="120000"/>
              </a:lnSpc>
            </a:pPr>
            <a:r>
              <a:rPr lang="zh-CN" altLang="en-US" dirty="0"/>
              <a:t>用增加冗余项方法消除                                  中可能产生的险象。</a:t>
            </a:r>
          </a:p>
          <a:p>
            <a:pPr eaLnBrk="1" hangingPunct="1">
              <a:lnSpc>
                <a:spcPct val="120000"/>
              </a:lnSpc>
            </a:pPr>
            <a:r>
              <a:rPr lang="zh-CN" altLang="en-US" dirty="0"/>
              <a:t>解：首先，作出函数的卡诺图如图所示。该卡诺图中，卡诺圈①和②“相切”，其相邻的最小项为</a:t>
            </a:r>
            <a:r>
              <a:rPr lang="en-US" altLang="zh-CN" dirty="0"/>
              <a:t>m</a:t>
            </a:r>
            <a:r>
              <a:rPr lang="en-US" altLang="zh-CN" baseline="-25000" dirty="0"/>
              <a:t>7</a:t>
            </a:r>
            <a:r>
              <a:rPr lang="zh-CN" altLang="en-US" dirty="0"/>
              <a:t>和</a:t>
            </a:r>
            <a:r>
              <a:rPr lang="en-US" altLang="zh-CN" dirty="0"/>
              <a:t>m</a:t>
            </a:r>
            <a:r>
              <a:rPr lang="en-US" altLang="zh-CN" baseline="-25000" dirty="0"/>
              <a:t>5</a:t>
            </a:r>
            <a:r>
              <a:rPr lang="zh-CN" altLang="en-US" dirty="0"/>
              <a:t>；卡诺圈②和③“相切”，其相邻的最小项为</a:t>
            </a:r>
            <a:r>
              <a:rPr lang="en-US" altLang="zh-CN" dirty="0"/>
              <a:t>m</a:t>
            </a:r>
            <a:r>
              <a:rPr lang="en-US" altLang="zh-CN" baseline="-25000" dirty="0"/>
              <a:t>9</a:t>
            </a:r>
            <a:r>
              <a:rPr lang="zh-CN" altLang="en-US" dirty="0"/>
              <a:t>和</a:t>
            </a:r>
            <a:r>
              <a:rPr lang="en-US" altLang="zh-CN" dirty="0"/>
              <a:t>m</a:t>
            </a:r>
            <a:r>
              <a:rPr lang="en-US" altLang="zh-CN" baseline="-25000" dirty="0"/>
              <a:t>13</a:t>
            </a:r>
            <a:r>
              <a:rPr lang="zh-CN" altLang="en-US" dirty="0"/>
              <a:t>。可见，该电路可能由于竞争的存在而产生险象。为了消除险象，可在卡诺图上增加两个多余的卡诺圈，分别把最小项</a:t>
            </a:r>
            <a:r>
              <a:rPr lang="en-US" altLang="zh-CN" dirty="0"/>
              <a:t>m</a:t>
            </a:r>
            <a:r>
              <a:rPr lang="en-US" altLang="zh-CN" baseline="-25000" dirty="0"/>
              <a:t>5</a:t>
            </a:r>
            <a:r>
              <a:rPr lang="zh-CN" altLang="en-US" dirty="0"/>
              <a:t>，</a:t>
            </a:r>
            <a:r>
              <a:rPr lang="en-US" altLang="zh-CN" dirty="0"/>
              <a:t>m</a:t>
            </a:r>
            <a:r>
              <a:rPr lang="en-US" altLang="zh-CN" baseline="-25000" dirty="0"/>
              <a:t>7</a:t>
            </a:r>
            <a:r>
              <a:rPr lang="zh-CN" altLang="en-US" dirty="0"/>
              <a:t>和</a:t>
            </a:r>
            <a:r>
              <a:rPr lang="en-US" altLang="zh-CN" dirty="0"/>
              <a:t>m</a:t>
            </a:r>
            <a:r>
              <a:rPr lang="en-US" altLang="zh-CN" baseline="-25000" dirty="0"/>
              <a:t>9</a:t>
            </a:r>
            <a:r>
              <a:rPr lang="zh-CN" altLang="en-US" dirty="0"/>
              <a:t>，</a:t>
            </a:r>
            <a:r>
              <a:rPr lang="en-US" altLang="zh-CN" dirty="0"/>
              <a:t>m</a:t>
            </a:r>
            <a:r>
              <a:rPr lang="en-US" altLang="zh-CN" baseline="-25000" dirty="0"/>
              <a:t>13</a:t>
            </a:r>
            <a:r>
              <a:rPr lang="zh-CN" altLang="en-US" dirty="0"/>
              <a:t>圈起来，如图中虚线所示。由此得到函数表达式为</a:t>
            </a:r>
          </a:p>
          <a:p>
            <a:pPr eaLnBrk="1" hangingPunct="1">
              <a:lnSpc>
                <a:spcPct val="120000"/>
              </a:lnSpc>
            </a:pPr>
            <a:endParaRPr lang="zh-CN" altLang="en-US" dirty="0"/>
          </a:p>
          <a:p>
            <a:pPr eaLnBrk="1" hangingPunct="1">
              <a:lnSpc>
                <a:spcPct val="120000"/>
              </a:lnSpc>
            </a:pPr>
            <a:r>
              <a:rPr lang="zh-CN" altLang="en-US" dirty="0"/>
              <a:t>式中，       和        为冗余项。读者可用代数法验证，该函数表达式对应的逻辑电路不再存在险象。</a:t>
            </a:r>
          </a:p>
        </p:txBody>
      </p:sp>
      <p:sp>
        <p:nvSpPr>
          <p:cNvPr id="68616" name="Rectangle 4"/>
          <p:cNvSpPr/>
          <p:nvPr/>
        </p:nvSpPr>
        <p:spPr>
          <a:xfrm>
            <a:off x="0" y="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4949" name="Object 5"/>
          <p:cNvGraphicFramePr/>
          <p:nvPr/>
        </p:nvGraphicFramePr>
        <p:xfrm>
          <a:off x="3632200" y="1066800"/>
          <a:ext cx="2595563" cy="403225"/>
        </p:xfrm>
        <a:graphic>
          <a:graphicData uri="http://schemas.openxmlformats.org/presentationml/2006/ole">
            <mc:AlternateContent xmlns:mc="http://schemas.openxmlformats.org/markup-compatibility/2006">
              <mc:Choice xmlns:v="urn:schemas-microsoft-com:vml" Requires="v">
                <p:oleObj spid="_x0000_s23565" r:id="rId3" imgW="1409065" imgH="215900" progId="Equation.3">
                  <p:embed/>
                </p:oleObj>
              </mc:Choice>
              <mc:Fallback>
                <p:oleObj r:id="rId3" imgW="1409065" imgH="215900" progId="Equation.3">
                  <p:embed/>
                  <p:pic>
                    <p:nvPicPr>
                      <p:cNvPr id="0" name="图片 3293"/>
                      <p:cNvPicPr/>
                      <p:nvPr/>
                    </p:nvPicPr>
                    <p:blipFill>
                      <a:blip r:embed="rId4"/>
                      <a:stretch>
                        <a:fillRect/>
                      </a:stretch>
                    </p:blipFill>
                    <p:spPr>
                      <a:xfrm>
                        <a:off x="3632200" y="1066800"/>
                        <a:ext cx="2595563" cy="403225"/>
                      </a:xfrm>
                      <a:prstGeom prst="rect">
                        <a:avLst/>
                      </a:prstGeom>
                      <a:noFill/>
                      <a:ln w="38100">
                        <a:noFill/>
                        <a:miter/>
                      </a:ln>
                    </p:spPr>
                  </p:pic>
                </p:oleObj>
              </mc:Fallback>
            </mc:AlternateContent>
          </a:graphicData>
        </a:graphic>
      </p:graphicFrame>
      <p:pic>
        <p:nvPicPr>
          <p:cNvPr id="594950" name="Picture 6" descr="LJ99"/>
          <p:cNvPicPr>
            <a:picLocks noChangeAspect="1"/>
          </p:cNvPicPr>
          <p:nvPr/>
        </p:nvPicPr>
        <p:blipFill>
          <a:blip r:embed="rId5"/>
          <a:stretch>
            <a:fillRect/>
          </a:stretch>
        </p:blipFill>
        <p:spPr>
          <a:xfrm>
            <a:off x="5867400" y="4076700"/>
            <a:ext cx="2965450" cy="2157413"/>
          </a:xfrm>
          <a:prstGeom prst="rect">
            <a:avLst/>
          </a:prstGeom>
          <a:noFill/>
          <a:ln w="28575" cap="flat" cmpd="sng">
            <a:solidFill>
              <a:srgbClr val="FF0000"/>
            </a:solidFill>
            <a:prstDash val="solid"/>
            <a:miter/>
            <a:headEnd type="none" w="med" len="med"/>
            <a:tailEnd type="none" w="med" len="med"/>
          </a:ln>
        </p:spPr>
      </p:pic>
      <p:sp>
        <p:nvSpPr>
          <p:cNvPr id="68618" name="Rectangle 7"/>
          <p:cNvSpPr/>
          <p:nvPr/>
        </p:nvSpPr>
        <p:spPr>
          <a:xfrm>
            <a:off x="0" y="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4952" name="Object 8"/>
          <p:cNvGraphicFramePr/>
          <p:nvPr/>
        </p:nvGraphicFramePr>
        <p:xfrm>
          <a:off x="1089025" y="4249738"/>
          <a:ext cx="4275138" cy="403225"/>
        </p:xfrm>
        <a:graphic>
          <a:graphicData uri="http://schemas.openxmlformats.org/presentationml/2006/ole">
            <mc:AlternateContent xmlns:mc="http://schemas.openxmlformats.org/markup-compatibility/2006">
              <mc:Choice xmlns:v="urn:schemas-microsoft-com:vml" Requires="v">
                <p:oleObj spid="_x0000_s23566" r:id="rId6" imgW="2322830" imgH="215900" progId="Equation.3">
                  <p:embed/>
                </p:oleObj>
              </mc:Choice>
              <mc:Fallback>
                <p:oleObj r:id="rId6" imgW="2322830" imgH="215900" progId="Equation.3">
                  <p:embed/>
                  <p:pic>
                    <p:nvPicPr>
                      <p:cNvPr id="0" name="图片 3294"/>
                      <p:cNvPicPr/>
                      <p:nvPr/>
                    </p:nvPicPr>
                    <p:blipFill>
                      <a:blip r:embed="rId7"/>
                      <a:stretch>
                        <a:fillRect/>
                      </a:stretch>
                    </p:blipFill>
                    <p:spPr>
                      <a:xfrm>
                        <a:off x="1089025" y="4249738"/>
                        <a:ext cx="4275138" cy="403225"/>
                      </a:xfrm>
                      <a:prstGeom prst="rect">
                        <a:avLst/>
                      </a:prstGeom>
                      <a:noFill/>
                      <a:ln w="38100">
                        <a:noFill/>
                        <a:miter/>
                      </a:ln>
                    </p:spPr>
                  </p:pic>
                </p:oleObj>
              </mc:Fallback>
            </mc:AlternateContent>
          </a:graphicData>
        </a:graphic>
      </p:graphicFrame>
      <p:graphicFrame>
        <p:nvGraphicFramePr>
          <p:cNvPr id="594953" name="Object 9"/>
          <p:cNvGraphicFramePr/>
          <p:nvPr/>
        </p:nvGraphicFramePr>
        <p:xfrm>
          <a:off x="2339975" y="4795838"/>
          <a:ext cx="692150" cy="404812"/>
        </p:xfrm>
        <a:graphic>
          <a:graphicData uri="http://schemas.openxmlformats.org/presentationml/2006/ole">
            <mc:AlternateContent xmlns:mc="http://schemas.openxmlformats.org/markup-compatibility/2006">
              <mc:Choice xmlns:v="urn:schemas-microsoft-com:vml" Requires="v">
                <p:oleObj spid="_x0000_s23567" r:id="rId8" imgW="368300" imgH="215900" progId="Equation.3">
                  <p:embed/>
                </p:oleObj>
              </mc:Choice>
              <mc:Fallback>
                <p:oleObj r:id="rId8" imgW="368300" imgH="215900" progId="Equation.3">
                  <p:embed/>
                  <p:pic>
                    <p:nvPicPr>
                      <p:cNvPr id="0" name="图片 3292"/>
                      <p:cNvPicPr/>
                      <p:nvPr/>
                    </p:nvPicPr>
                    <p:blipFill>
                      <a:blip r:embed="rId9"/>
                      <a:stretch>
                        <a:fillRect/>
                      </a:stretch>
                    </p:blipFill>
                    <p:spPr>
                      <a:xfrm>
                        <a:off x="2339975" y="4795838"/>
                        <a:ext cx="692150" cy="404812"/>
                      </a:xfrm>
                      <a:prstGeom prst="rect">
                        <a:avLst/>
                      </a:prstGeom>
                      <a:noFill/>
                      <a:ln w="38100">
                        <a:noFill/>
                        <a:miter/>
                      </a:ln>
                    </p:spPr>
                  </p:pic>
                </p:oleObj>
              </mc:Fallback>
            </mc:AlternateContent>
          </a:graphicData>
        </a:graphic>
      </p:graphicFrame>
      <p:graphicFrame>
        <p:nvGraphicFramePr>
          <p:cNvPr id="594954" name="Object 10"/>
          <p:cNvGraphicFramePr/>
          <p:nvPr/>
        </p:nvGraphicFramePr>
        <p:xfrm>
          <a:off x="1403350" y="4789488"/>
          <a:ext cx="692150" cy="381000"/>
        </p:xfrm>
        <a:graphic>
          <a:graphicData uri="http://schemas.openxmlformats.org/presentationml/2006/ole">
            <mc:AlternateContent xmlns:mc="http://schemas.openxmlformats.org/markup-compatibility/2006">
              <mc:Choice xmlns:v="urn:schemas-microsoft-com:vml" Requires="v">
                <p:oleObj spid="_x0000_s23568" r:id="rId10" imgW="368300" imgH="203200" progId="Equation.3">
                  <p:embed/>
                </p:oleObj>
              </mc:Choice>
              <mc:Fallback>
                <p:oleObj r:id="rId10" imgW="368300" imgH="203200" progId="Equation.3">
                  <p:embed/>
                  <p:pic>
                    <p:nvPicPr>
                      <p:cNvPr id="0" name="图片 3295"/>
                      <p:cNvPicPr/>
                      <p:nvPr/>
                    </p:nvPicPr>
                    <p:blipFill>
                      <a:blip r:embed="rId11"/>
                      <a:stretch>
                        <a:fillRect/>
                      </a:stretch>
                    </p:blipFill>
                    <p:spPr>
                      <a:xfrm>
                        <a:off x="1403350" y="4789488"/>
                        <a:ext cx="692150" cy="381000"/>
                      </a:xfrm>
                      <a:prstGeom prst="rect">
                        <a:avLst/>
                      </a:prstGeom>
                      <a:noFill/>
                      <a:ln w="38100">
                        <a:noFill/>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49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49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94950"/>
                                        </p:tgtEl>
                                        <p:attrNameLst>
                                          <p:attrName>style.visibility</p:attrName>
                                        </p:attrNameLst>
                                      </p:cBhvr>
                                      <p:to>
                                        <p:strVal val="visible"/>
                                      </p:to>
                                    </p:set>
                                    <p:animEffect transition="in" filter="box(in)">
                                      <p:cBhvr>
                                        <p:cTn id="17" dur="500"/>
                                        <p:tgtEl>
                                          <p:spTgt spid="59495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9495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94947">
                                            <p:txEl>
                                              <p:pRg st="3" end="3"/>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9495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94953"/>
                                        </p:tgtEl>
                                        <p:attrNameLst>
                                          <p:attrName>style.visibility</p:attrName>
                                        </p:attrNameLst>
                                      </p:cBhvr>
                                      <p:to>
                                        <p:strVal val="visible"/>
                                      </p:to>
                                    </p:set>
                                  </p:childTnLst>
                                </p:cTn>
                              </p:par>
                              <p:par>
                                <p:cTn id="30" presetID="22" presetClass="exit" presetSubtype="1" fill="hold" nodeType="withEffect">
                                  <p:stCondLst>
                                    <p:cond delay="0"/>
                                  </p:stCondLst>
                                  <p:childTnLst>
                                    <p:animEffect transition="out" filter="wipe(up)">
                                      <p:cBhvr>
                                        <p:cTn id="31" dur="500"/>
                                        <p:tgtEl>
                                          <p:spTgt spid="594950"/>
                                        </p:tgtEl>
                                      </p:cBhvr>
                                    </p:animEffect>
                                    <p:set>
                                      <p:cBhvr>
                                        <p:cTn id="32" dur="1" fill="hold">
                                          <p:stCondLst>
                                            <p:cond delay="499"/>
                                          </p:stCondLst>
                                        </p:cTn>
                                        <p:tgtEl>
                                          <p:spTgt spid="5949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650" name="Rectangle 2"/>
          <p:cNvSpPr>
            <a:spLocks noGrp="1"/>
          </p:cNvSpPr>
          <p:nvPr>
            <p:ph type="title"/>
          </p:nvPr>
        </p:nvSpPr>
        <p:spPr/>
        <p:txBody>
          <a:bodyPr vert="horz" wrap="square" lIns="91440" tIns="45720" rIns="91440" bIns="45720" anchor="ctr"/>
          <a:lstStyle/>
          <a:p>
            <a:pPr eaLnBrk="1" hangingPunct="1"/>
            <a:r>
              <a:rPr lang="en-US" altLang="zh-CN" dirty="0"/>
              <a:t>2. </a:t>
            </a:r>
            <a:r>
              <a:rPr lang="zh-CN" altLang="en-US" dirty="0"/>
              <a:t>增加惯性延时环节法</a:t>
            </a:r>
          </a:p>
        </p:txBody>
      </p:sp>
      <p:sp>
        <p:nvSpPr>
          <p:cNvPr id="595971" name="Rectangle 3"/>
          <p:cNvSpPr>
            <a:spLocks noGrp="1"/>
          </p:cNvSpPr>
          <p:nvPr>
            <p:ph idx="1"/>
          </p:nvPr>
        </p:nvSpPr>
        <p:spPr/>
        <p:txBody>
          <a:bodyPr vert="horz" wrap="square" lIns="91440" tIns="45720" rIns="91440" bIns="45720" anchor="t"/>
          <a:lstStyle/>
          <a:p>
            <a:pPr eaLnBrk="1" hangingPunct="1">
              <a:lnSpc>
                <a:spcPct val="120000"/>
              </a:lnSpc>
            </a:pPr>
            <a:r>
              <a:rPr lang="zh-CN" altLang="en-US" dirty="0"/>
              <a:t>消除险象的另一种方法是在组合电路的输出端串接一个惯性延时环节。通常采用</a:t>
            </a:r>
            <a:r>
              <a:rPr lang="en-US" altLang="zh-CN" dirty="0"/>
              <a:t>RC</a:t>
            </a:r>
            <a:r>
              <a:rPr lang="zh-CN" altLang="en-US" dirty="0"/>
              <a:t>电路作为惯性延时环节，如图</a:t>
            </a:r>
            <a:r>
              <a:rPr lang="en-US" altLang="zh-CN" dirty="0"/>
              <a:t>3-52(a)</a:t>
            </a:r>
            <a:r>
              <a:rPr lang="zh-CN" altLang="en-US" dirty="0"/>
              <a:t>所示。</a:t>
            </a:r>
          </a:p>
          <a:p>
            <a:pPr eaLnBrk="1" hangingPunct="1">
              <a:lnSpc>
                <a:spcPct val="120000"/>
              </a:lnSpc>
            </a:pPr>
            <a:r>
              <a:rPr lang="zh-CN" altLang="en-US" dirty="0"/>
              <a:t>由电路知识可知，图中的</a:t>
            </a:r>
            <a:r>
              <a:rPr lang="en-US" altLang="zh-CN" dirty="0"/>
              <a:t>RC</a:t>
            </a:r>
            <a:r>
              <a:rPr lang="zh-CN" altLang="en-US" dirty="0"/>
              <a:t>电路实际上是一个低通滤波器。由于组合电路的输出信号的频率较低，而由于竞争引起的险象是一些频率较高的尖峰脉冲，因此，险象在通过</a:t>
            </a:r>
            <a:r>
              <a:rPr lang="en-US" altLang="zh-CN" dirty="0"/>
              <a:t>RC</a:t>
            </a:r>
            <a:r>
              <a:rPr lang="zh-CN" altLang="en-US" dirty="0"/>
              <a:t>电路后能基本被滤掉，保留下来的仅是一些幅度较小的毛刺，它们不再对电路的可靠性产生影响。</a:t>
            </a:r>
          </a:p>
          <a:p>
            <a:pPr eaLnBrk="1" hangingPunct="1">
              <a:lnSpc>
                <a:spcPct val="120000"/>
              </a:lnSpc>
            </a:pPr>
            <a:r>
              <a:rPr lang="zh-CN" altLang="en-US" dirty="0"/>
              <a:t>但要注意，采用这种方法必须选择适当的惯性环节的时间常数</a:t>
            </a:r>
            <a:r>
              <a:rPr lang="en-US" altLang="zh-CN" dirty="0"/>
              <a:t>τ(τ=RC)</a:t>
            </a:r>
            <a:r>
              <a:rPr lang="zh-CN" altLang="en-US" dirty="0"/>
              <a:t>，一般要求</a:t>
            </a:r>
            <a:r>
              <a:rPr lang="en-US" altLang="zh-CN" dirty="0"/>
              <a:t>τ</a:t>
            </a:r>
            <a:r>
              <a:rPr lang="zh-CN" altLang="en-US" dirty="0"/>
              <a:t>大于尖峰脉冲的宽度，以便能将尖峰脉冲“削平”，但也不能太大，否则会使电路的正确输出信号产生不允许的畸变。</a:t>
            </a:r>
          </a:p>
        </p:txBody>
      </p:sp>
      <p:pic>
        <p:nvPicPr>
          <p:cNvPr id="595972" name="Picture 4"/>
          <p:cNvPicPr>
            <a:picLocks noChangeAspect="1"/>
          </p:cNvPicPr>
          <p:nvPr/>
        </p:nvPicPr>
        <p:blipFill>
          <a:blip r:embed="rId2"/>
          <a:stretch>
            <a:fillRect/>
          </a:stretch>
        </p:blipFill>
        <p:spPr>
          <a:xfrm>
            <a:off x="611188" y="4200525"/>
            <a:ext cx="4743450" cy="1533525"/>
          </a:xfrm>
          <a:prstGeom prst="rect">
            <a:avLst/>
          </a:prstGeom>
          <a:noFill/>
          <a:ln w="28575" cap="flat" cmpd="sng">
            <a:solidFill>
              <a:srgbClr val="FF0000"/>
            </a:solidFill>
            <a:prstDash val="solid"/>
            <a:miter/>
            <a:headEnd type="none" w="med" len="med"/>
            <a:tailEnd type="none" w="med" len="med"/>
          </a:ln>
        </p:spPr>
      </p:pic>
      <p:pic>
        <p:nvPicPr>
          <p:cNvPr id="595973" name="Picture 5"/>
          <p:cNvPicPr>
            <a:picLocks noChangeAspect="1"/>
          </p:cNvPicPr>
          <p:nvPr/>
        </p:nvPicPr>
        <p:blipFill>
          <a:blip r:embed="rId3"/>
          <a:stretch>
            <a:fillRect/>
          </a:stretch>
        </p:blipFill>
        <p:spPr>
          <a:xfrm>
            <a:off x="5649119" y="3276600"/>
            <a:ext cx="3057525" cy="2457450"/>
          </a:xfrm>
          <a:prstGeom prst="rect">
            <a:avLst/>
          </a:prstGeom>
          <a:noFill/>
          <a:ln w="28575" cap="flat" cmpd="sng">
            <a:solidFill>
              <a:schemeClr val="accent2"/>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59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59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59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595972"/>
                                        </p:tgtEl>
                                        <p:attrNameLst>
                                          <p:attrName>ppt_x</p:attrName>
                                        </p:attrNameLst>
                                      </p:cBhvr>
                                      <p:tavLst>
                                        <p:tav tm="0">
                                          <p:val>
                                            <p:strVal val="ppt_x"/>
                                          </p:val>
                                        </p:tav>
                                        <p:tav tm="100000">
                                          <p:val>
                                            <p:strVal val="ppt_x"/>
                                          </p:val>
                                        </p:tav>
                                      </p:tavLst>
                                    </p:anim>
                                    <p:anim calcmode="lin" valueType="num">
                                      <p:cBhvr additive="base">
                                        <p:cTn id="23" dur="500"/>
                                        <p:tgtEl>
                                          <p:spTgt spid="595972"/>
                                        </p:tgtEl>
                                        <p:attrNameLst>
                                          <p:attrName>ppt_y</p:attrName>
                                        </p:attrNameLst>
                                      </p:cBhvr>
                                      <p:tavLst>
                                        <p:tav tm="0">
                                          <p:val>
                                            <p:strVal val="ppt_y"/>
                                          </p:val>
                                        </p:tav>
                                        <p:tav tm="100000">
                                          <p:val>
                                            <p:strVal val="1+ppt_h/2"/>
                                          </p:val>
                                        </p:tav>
                                      </p:tavLst>
                                    </p:anim>
                                    <p:set>
                                      <p:cBhvr>
                                        <p:cTn id="24" dur="1" fill="hold">
                                          <p:stCondLst>
                                            <p:cond delay="499"/>
                                          </p:stCondLst>
                                        </p:cTn>
                                        <p:tgtEl>
                                          <p:spTgt spid="595972"/>
                                        </p:tgtEl>
                                        <p:attrNameLst>
                                          <p:attrName>style.visibility</p:attrName>
                                        </p:attrNameLst>
                                      </p:cBhvr>
                                      <p:to>
                                        <p:strVal val="hidden"/>
                                      </p:to>
                                    </p:set>
                                  </p:childTnLst>
                                </p:cTn>
                              </p:par>
                              <p:par>
                                <p:cTn id="25" presetID="2" presetClass="exit" presetSubtype="4" fill="hold" nodeType="withEffect">
                                  <p:stCondLst>
                                    <p:cond delay="0"/>
                                  </p:stCondLst>
                                  <p:childTnLst>
                                    <p:anim calcmode="lin" valueType="num">
                                      <p:cBhvr additive="base">
                                        <p:cTn id="26" dur="500"/>
                                        <p:tgtEl>
                                          <p:spTgt spid="595973"/>
                                        </p:tgtEl>
                                        <p:attrNameLst>
                                          <p:attrName>ppt_x</p:attrName>
                                        </p:attrNameLst>
                                      </p:cBhvr>
                                      <p:tavLst>
                                        <p:tav tm="0">
                                          <p:val>
                                            <p:strVal val="ppt_x"/>
                                          </p:val>
                                        </p:tav>
                                        <p:tav tm="100000">
                                          <p:val>
                                            <p:strVal val="ppt_x"/>
                                          </p:val>
                                        </p:tav>
                                      </p:tavLst>
                                    </p:anim>
                                    <p:anim calcmode="lin" valueType="num">
                                      <p:cBhvr additive="base">
                                        <p:cTn id="27" dur="500"/>
                                        <p:tgtEl>
                                          <p:spTgt spid="595973"/>
                                        </p:tgtEl>
                                        <p:attrNameLst>
                                          <p:attrName>ppt_y</p:attrName>
                                        </p:attrNameLst>
                                      </p:cBhvr>
                                      <p:tavLst>
                                        <p:tav tm="0">
                                          <p:val>
                                            <p:strVal val="ppt_y"/>
                                          </p:val>
                                        </p:tav>
                                        <p:tav tm="100000">
                                          <p:val>
                                            <p:strVal val="1+ppt_h/2"/>
                                          </p:val>
                                        </p:tav>
                                      </p:tavLst>
                                    </p:anim>
                                    <p:set>
                                      <p:cBhvr>
                                        <p:cTn id="28" dur="1" fill="hold">
                                          <p:stCondLst>
                                            <p:cond delay="499"/>
                                          </p:stCondLst>
                                        </p:cTn>
                                        <p:tgtEl>
                                          <p:spTgt spid="59597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59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74" name="Rectangle 2"/>
          <p:cNvSpPr>
            <a:spLocks noGrp="1"/>
          </p:cNvSpPr>
          <p:nvPr>
            <p:ph type="title"/>
          </p:nvPr>
        </p:nvSpPr>
        <p:spPr/>
        <p:txBody>
          <a:bodyPr vert="horz" wrap="square" lIns="91440" tIns="45720" rIns="91440" bIns="45720" anchor="ctr"/>
          <a:lstStyle/>
          <a:p>
            <a:pPr eaLnBrk="1" hangingPunct="1"/>
            <a:r>
              <a:rPr lang="en-US" altLang="zh-CN" dirty="0"/>
              <a:t>3. </a:t>
            </a:r>
            <a:r>
              <a:rPr lang="zh-CN" altLang="en-US" dirty="0"/>
              <a:t>选通法</a:t>
            </a:r>
          </a:p>
        </p:txBody>
      </p:sp>
      <p:sp>
        <p:nvSpPr>
          <p:cNvPr id="596995" name="Rectangle 3"/>
          <p:cNvSpPr>
            <a:spLocks noGrp="1"/>
          </p:cNvSpPr>
          <p:nvPr>
            <p:ph idx="1"/>
          </p:nvPr>
        </p:nvSpPr>
        <p:spPr/>
        <p:txBody>
          <a:bodyPr vert="horz" wrap="square" lIns="91440" tIns="45720" rIns="91440" bIns="45720" anchor="t"/>
          <a:lstStyle/>
          <a:p>
            <a:pPr eaLnBrk="1" hangingPunct="1"/>
            <a:r>
              <a:rPr lang="zh-CN" altLang="en-US" dirty="0"/>
              <a:t>避开险象而不是消除险象的方法。仅仅利用选通脉冲的作用，从时间上加以控制，使险象脉冲无法输出。</a:t>
            </a:r>
          </a:p>
          <a:p>
            <a:pPr eaLnBrk="1" hangingPunct="1"/>
            <a:r>
              <a:rPr lang="zh-CN" altLang="en-US" dirty="0"/>
              <a:t>由于组合电路中的险象总是发生在输入信号发生变化的过程中，而且险象总是以尖峰脉冲的形式输出的，因此，只要对输出波形从时间上加以选择和控制，利用选通脉冲选择输出波形的稳定部分，而有意避开可能出现的尖峰脉冲，便可获得正确的输出。 </a:t>
            </a:r>
          </a:p>
        </p:txBody>
      </p:sp>
      <p:pic>
        <p:nvPicPr>
          <p:cNvPr id="596996" name="Picture 4" descr="LJ101"/>
          <p:cNvPicPr>
            <a:picLocks noChangeAspect="1"/>
          </p:cNvPicPr>
          <p:nvPr/>
        </p:nvPicPr>
        <p:blipFill>
          <a:blip r:embed="rId2"/>
          <a:stretch>
            <a:fillRect/>
          </a:stretch>
        </p:blipFill>
        <p:spPr>
          <a:xfrm>
            <a:off x="2195513" y="4086225"/>
            <a:ext cx="4411662" cy="243840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6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6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6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72" name="Rectangle 2"/>
          <p:cNvSpPr>
            <a:spLocks noGrp="1"/>
          </p:cNvSpPr>
          <p:nvPr>
            <p:ph type="title"/>
          </p:nvPr>
        </p:nvSpPr>
        <p:spPr/>
        <p:txBody>
          <a:bodyPr vert="horz" wrap="square" lIns="91440" tIns="45720" rIns="91440" bIns="45720" anchor="ctr"/>
          <a:lstStyle/>
          <a:p>
            <a:pPr eaLnBrk="1" hangingPunct="1"/>
            <a:r>
              <a:rPr lang="en-US" altLang="zh-CN" dirty="0"/>
              <a:t>2.1.2 </a:t>
            </a:r>
            <a:r>
              <a:rPr lang="zh-CN" altLang="en-US" dirty="0"/>
              <a:t>组合逻辑电路分析举例</a:t>
            </a:r>
          </a:p>
        </p:txBody>
      </p:sp>
      <p:sp>
        <p:nvSpPr>
          <p:cNvPr id="519171" name="Rectangle 3"/>
          <p:cNvSpPr>
            <a:spLocks noGrp="1"/>
          </p:cNvSpPr>
          <p:nvPr>
            <p:ph idx="1"/>
          </p:nvPr>
        </p:nvSpPr>
        <p:spPr>
          <a:xfrm>
            <a:off x="107950" y="981075"/>
            <a:ext cx="8569325" cy="5543550"/>
          </a:xfrm>
        </p:spPr>
        <p:txBody>
          <a:bodyPr vert="horz" wrap="square" lIns="91440" tIns="45720" rIns="91440" bIns="45720" anchor="t"/>
          <a:lstStyle/>
          <a:p>
            <a:pPr eaLnBrk="1" hangingPunct="1"/>
            <a:r>
              <a:rPr lang="zh-CN" altLang="en-US" dirty="0">
                <a:solidFill>
                  <a:schemeClr val="accent2"/>
                </a:solidFill>
              </a:rPr>
              <a:t>例</a:t>
            </a:r>
            <a:r>
              <a:rPr lang="en-US" altLang="zh-CN" dirty="0">
                <a:solidFill>
                  <a:schemeClr val="accent2"/>
                </a:solidFill>
              </a:rPr>
              <a:t>2.1</a:t>
            </a:r>
            <a:r>
              <a:rPr lang="zh-CN" altLang="en-US" dirty="0"/>
              <a:t>分析如图</a:t>
            </a:r>
            <a:r>
              <a:rPr lang="en-US" altLang="zh-CN" dirty="0"/>
              <a:t>3-18(a)</a:t>
            </a:r>
            <a:r>
              <a:rPr lang="zh-CN" altLang="en-US" dirty="0"/>
              <a:t>所示的组合逻辑电路。</a:t>
            </a:r>
          </a:p>
          <a:p>
            <a:pPr eaLnBrk="1" hangingPunct="1"/>
            <a:r>
              <a:rPr lang="zh-CN" altLang="en-US" dirty="0">
                <a:solidFill>
                  <a:schemeClr val="accent2"/>
                </a:solidFill>
              </a:rPr>
              <a:t>解：</a:t>
            </a:r>
            <a:r>
              <a:rPr lang="zh-CN" altLang="en-US" dirty="0"/>
              <a:t>① 输出函数表达式由图可知：</a:t>
            </a:r>
          </a:p>
          <a:p>
            <a:pPr eaLnBrk="1" hangingPunct="1"/>
            <a:endParaRPr lang="zh-CN" altLang="en-US" sz="2000" dirty="0"/>
          </a:p>
          <a:p>
            <a:pPr eaLnBrk="1" hangingPunct="1"/>
            <a:endParaRPr lang="zh-CN" altLang="en-US" sz="2000" dirty="0"/>
          </a:p>
          <a:p>
            <a:pPr eaLnBrk="1" hangingPunct="1"/>
            <a:endParaRPr lang="zh-CN" altLang="en-US" sz="2000" dirty="0"/>
          </a:p>
          <a:p>
            <a:pPr eaLnBrk="1" hangingPunct="1"/>
            <a:endParaRPr lang="zh-CN" altLang="en-US" sz="2000" dirty="0"/>
          </a:p>
          <a:p>
            <a:pPr eaLnBrk="1" hangingPunct="1"/>
            <a:endParaRPr lang="zh-CN" altLang="en-US" dirty="0"/>
          </a:p>
          <a:p>
            <a:pPr eaLnBrk="1" hangingPunct="1"/>
            <a:endParaRPr lang="zh-CN" altLang="en-US" dirty="0"/>
          </a:p>
          <a:p>
            <a:pPr eaLnBrk="1" hangingPunct="1"/>
            <a:r>
              <a:rPr lang="zh-CN" altLang="en-US" dirty="0"/>
              <a:t>② 化简</a:t>
            </a:r>
          </a:p>
        </p:txBody>
      </p:sp>
      <p:pic>
        <p:nvPicPr>
          <p:cNvPr id="519172" name="Picture 4"/>
          <p:cNvPicPr>
            <a:picLocks noChangeAspect="1"/>
          </p:cNvPicPr>
          <p:nvPr/>
        </p:nvPicPr>
        <p:blipFill>
          <a:blip r:embed="rId3"/>
          <a:srcRect b="11386"/>
          <a:stretch>
            <a:fillRect/>
          </a:stretch>
        </p:blipFill>
        <p:spPr>
          <a:xfrm>
            <a:off x="4959350" y="1628775"/>
            <a:ext cx="4076700" cy="2803525"/>
          </a:xfrm>
          <a:prstGeom prst="rect">
            <a:avLst/>
          </a:prstGeom>
          <a:noFill/>
          <a:ln w="9525">
            <a:noFill/>
          </a:ln>
        </p:spPr>
      </p:pic>
      <p:graphicFrame>
        <p:nvGraphicFramePr>
          <p:cNvPr id="519173" name="Object 5"/>
          <p:cNvGraphicFramePr/>
          <p:nvPr/>
        </p:nvGraphicFramePr>
        <p:xfrm>
          <a:off x="482600" y="2278063"/>
          <a:ext cx="1192213" cy="454025"/>
        </p:xfrm>
        <a:graphic>
          <a:graphicData uri="http://schemas.openxmlformats.org/presentationml/2006/ole">
            <mc:AlternateContent xmlns:mc="http://schemas.openxmlformats.org/markup-compatibility/2006">
              <mc:Choice xmlns:v="urn:schemas-microsoft-com:vml" Requires="v">
                <p:oleObj spid="_x0000_s3210" r:id="rId4" imgW="635000" imgH="241300" progId="Equation.3">
                  <p:embed/>
                </p:oleObj>
              </mc:Choice>
              <mc:Fallback>
                <p:oleObj r:id="rId4" imgW="635000" imgH="241300" progId="Equation.3">
                  <p:embed/>
                  <p:pic>
                    <p:nvPicPr>
                      <p:cNvPr id="0" name="图片 3189"/>
                      <p:cNvPicPr/>
                      <p:nvPr/>
                    </p:nvPicPr>
                    <p:blipFill>
                      <a:blip r:embed="rId5"/>
                      <a:stretch>
                        <a:fillRect/>
                      </a:stretch>
                    </p:blipFill>
                    <p:spPr>
                      <a:xfrm>
                        <a:off x="482600" y="2278063"/>
                        <a:ext cx="1192213" cy="454025"/>
                      </a:xfrm>
                      <a:prstGeom prst="rect">
                        <a:avLst/>
                      </a:prstGeom>
                      <a:noFill/>
                      <a:ln w="38100">
                        <a:noFill/>
                        <a:miter/>
                      </a:ln>
                    </p:spPr>
                  </p:pic>
                </p:oleObj>
              </mc:Fallback>
            </mc:AlternateContent>
          </a:graphicData>
        </a:graphic>
      </p:graphicFrame>
      <p:graphicFrame>
        <p:nvGraphicFramePr>
          <p:cNvPr id="519174" name="Object 6"/>
          <p:cNvGraphicFramePr/>
          <p:nvPr/>
        </p:nvGraphicFramePr>
        <p:xfrm>
          <a:off x="474663" y="2760663"/>
          <a:ext cx="2363787" cy="454025"/>
        </p:xfrm>
        <a:graphic>
          <a:graphicData uri="http://schemas.openxmlformats.org/presentationml/2006/ole">
            <mc:AlternateContent xmlns:mc="http://schemas.openxmlformats.org/markup-compatibility/2006">
              <mc:Choice xmlns:v="urn:schemas-microsoft-com:vml" Requires="v">
                <p:oleObj spid="_x0000_s3211" r:id="rId6" imgW="1256665" imgH="241300" progId="Equation.3">
                  <p:embed/>
                </p:oleObj>
              </mc:Choice>
              <mc:Fallback>
                <p:oleObj r:id="rId6" imgW="1256665" imgH="241300" progId="Equation.3">
                  <p:embed/>
                  <p:pic>
                    <p:nvPicPr>
                      <p:cNvPr id="0" name="图片 3190"/>
                      <p:cNvPicPr/>
                      <p:nvPr/>
                    </p:nvPicPr>
                    <p:blipFill>
                      <a:blip r:embed="rId7"/>
                      <a:stretch>
                        <a:fillRect/>
                      </a:stretch>
                    </p:blipFill>
                    <p:spPr>
                      <a:xfrm>
                        <a:off x="474663" y="2760663"/>
                        <a:ext cx="2363787" cy="454025"/>
                      </a:xfrm>
                      <a:prstGeom prst="rect">
                        <a:avLst/>
                      </a:prstGeom>
                      <a:noFill/>
                      <a:ln w="38100">
                        <a:noFill/>
                        <a:miter/>
                      </a:ln>
                    </p:spPr>
                  </p:pic>
                </p:oleObj>
              </mc:Fallback>
            </mc:AlternateContent>
          </a:graphicData>
        </a:graphic>
      </p:graphicFrame>
      <p:graphicFrame>
        <p:nvGraphicFramePr>
          <p:cNvPr id="519175" name="Object 7"/>
          <p:cNvGraphicFramePr/>
          <p:nvPr/>
        </p:nvGraphicFramePr>
        <p:xfrm>
          <a:off x="450850" y="3243263"/>
          <a:ext cx="2338388" cy="477837"/>
        </p:xfrm>
        <a:graphic>
          <a:graphicData uri="http://schemas.openxmlformats.org/presentationml/2006/ole">
            <mc:AlternateContent xmlns:mc="http://schemas.openxmlformats.org/markup-compatibility/2006">
              <mc:Choice xmlns:v="urn:schemas-microsoft-com:vml" Requires="v">
                <p:oleObj spid="_x0000_s3212" r:id="rId8" imgW="1244600" imgH="254000" progId="Equation.3">
                  <p:embed/>
                </p:oleObj>
              </mc:Choice>
              <mc:Fallback>
                <p:oleObj r:id="rId8" imgW="1244600" imgH="254000" progId="Equation.3">
                  <p:embed/>
                  <p:pic>
                    <p:nvPicPr>
                      <p:cNvPr id="0" name="图片 3191"/>
                      <p:cNvPicPr/>
                      <p:nvPr/>
                    </p:nvPicPr>
                    <p:blipFill>
                      <a:blip r:embed="rId9"/>
                      <a:stretch>
                        <a:fillRect/>
                      </a:stretch>
                    </p:blipFill>
                    <p:spPr>
                      <a:xfrm>
                        <a:off x="450850" y="3243263"/>
                        <a:ext cx="2338388" cy="477837"/>
                      </a:xfrm>
                      <a:prstGeom prst="rect">
                        <a:avLst/>
                      </a:prstGeom>
                      <a:noFill/>
                      <a:ln w="38100">
                        <a:noFill/>
                        <a:miter/>
                      </a:ln>
                    </p:spPr>
                  </p:pic>
                </p:oleObj>
              </mc:Fallback>
            </mc:AlternateContent>
          </a:graphicData>
        </a:graphic>
      </p:graphicFrame>
      <p:graphicFrame>
        <p:nvGraphicFramePr>
          <p:cNvPr id="519176" name="Object 8"/>
          <p:cNvGraphicFramePr/>
          <p:nvPr/>
        </p:nvGraphicFramePr>
        <p:xfrm>
          <a:off x="450850" y="3789363"/>
          <a:ext cx="2338388" cy="454025"/>
        </p:xfrm>
        <a:graphic>
          <a:graphicData uri="http://schemas.openxmlformats.org/presentationml/2006/ole">
            <mc:AlternateContent xmlns:mc="http://schemas.openxmlformats.org/markup-compatibility/2006">
              <mc:Choice xmlns:v="urn:schemas-microsoft-com:vml" Requires="v">
                <p:oleObj spid="_x0000_s3213" r:id="rId10" imgW="1244600" imgH="241300" progId="Equation.3">
                  <p:embed/>
                </p:oleObj>
              </mc:Choice>
              <mc:Fallback>
                <p:oleObj r:id="rId10" imgW="1244600" imgH="241300" progId="Equation.3">
                  <p:embed/>
                  <p:pic>
                    <p:nvPicPr>
                      <p:cNvPr id="0" name="图片 3192"/>
                      <p:cNvPicPr/>
                      <p:nvPr/>
                    </p:nvPicPr>
                    <p:blipFill>
                      <a:blip r:embed="rId11"/>
                      <a:stretch>
                        <a:fillRect/>
                      </a:stretch>
                    </p:blipFill>
                    <p:spPr>
                      <a:xfrm>
                        <a:off x="450850" y="3789363"/>
                        <a:ext cx="2338388" cy="454025"/>
                      </a:xfrm>
                      <a:prstGeom prst="rect">
                        <a:avLst/>
                      </a:prstGeom>
                      <a:noFill/>
                      <a:ln w="38100">
                        <a:noFill/>
                        <a:miter/>
                      </a:ln>
                    </p:spPr>
                  </p:pic>
                </p:oleObj>
              </mc:Fallback>
            </mc:AlternateContent>
          </a:graphicData>
        </a:graphic>
      </p:graphicFrame>
      <p:graphicFrame>
        <p:nvGraphicFramePr>
          <p:cNvPr id="519177" name="Object 9"/>
          <p:cNvGraphicFramePr/>
          <p:nvPr/>
        </p:nvGraphicFramePr>
        <p:xfrm>
          <a:off x="450850" y="4271963"/>
          <a:ext cx="5489575" cy="525462"/>
        </p:xfrm>
        <a:graphic>
          <a:graphicData uri="http://schemas.openxmlformats.org/presentationml/2006/ole">
            <mc:AlternateContent xmlns:mc="http://schemas.openxmlformats.org/markup-compatibility/2006">
              <mc:Choice xmlns:v="urn:schemas-microsoft-com:vml" Requires="v">
                <p:oleObj spid="_x0000_s3214" r:id="rId12" imgW="2921000" imgH="279400" progId="Equation.3">
                  <p:embed/>
                </p:oleObj>
              </mc:Choice>
              <mc:Fallback>
                <p:oleObj r:id="rId12" imgW="2921000" imgH="279400" progId="Equation.3">
                  <p:embed/>
                  <p:pic>
                    <p:nvPicPr>
                      <p:cNvPr id="0" name="图片 3193"/>
                      <p:cNvPicPr/>
                      <p:nvPr/>
                    </p:nvPicPr>
                    <p:blipFill>
                      <a:blip r:embed="rId13"/>
                      <a:stretch>
                        <a:fillRect/>
                      </a:stretch>
                    </p:blipFill>
                    <p:spPr>
                      <a:xfrm>
                        <a:off x="450850" y="4271963"/>
                        <a:ext cx="5489575" cy="525462"/>
                      </a:xfrm>
                      <a:prstGeom prst="rect">
                        <a:avLst/>
                      </a:prstGeom>
                      <a:noFill/>
                      <a:ln w="38100">
                        <a:noFill/>
                        <a:miter/>
                      </a:ln>
                    </p:spPr>
                  </p:pic>
                </p:oleObj>
              </mc:Fallback>
            </mc:AlternateContent>
          </a:graphicData>
        </a:graphic>
      </p:graphicFrame>
      <p:graphicFrame>
        <p:nvGraphicFramePr>
          <p:cNvPr id="519178" name="Object 10"/>
          <p:cNvGraphicFramePr/>
          <p:nvPr/>
        </p:nvGraphicFramePr>
        <p:xfrm>
          <a:off x="395288" y="5734050"/>
          <a:ext cx="8316912" cy="420688"/>
        </p:xfrm>
        <a:graphic>
          <a:graphicData uri="http://schemas.openxmlformats.org/presentationml/2006/ole">
            <mc:AlternateContent xmlns:mc="http://schemas.openxmlformats.org/markup-compatibility/2006">
              <mc:Choice xmlns:v="urn:schemas-microsoft-com:vml" Requires="v">
                <p:oleObj spid="_x0000_s3215" r:id="rId14" imgW="5263515" imgH="266065" progId="Equation.3">
                  <p:embed/>
                </p:oleObj>
              </mc:Choice>
              <mc:Fallback>
                <p:oleObj r:id="rId14" imgW="5263515" imgH="266065" progId="Equation.3">
                  <p:embed/>
                  <p:pic>
                    <p:nvPicPr>
                      <p:cNvPr id="0" name="图片 3194"/>
                      <p:cNvPicPr/>
                      <p:nvPr/>
                    </p:nvPicPr>
                    <p:blipFill>
                      <a:blip r:embed="rId15"/>
                      <a:stretch>
                        <a:fillRect/>
                      </a:stretch>
                    </p:blipFill>
                    <p:spPr>
                      <a:xfrm>
                        <a:off x="395288" y="5734050"/>
                        <a:ext cx="8316912" cy="420688"/>
                      </a:xfrm>
                      <a:prstGeom prst="rect">
                        <a:avLst/>
                      </a:prstGeom>
                      <a:noFill/>
                      <a:ln w="38100">
                        <a:noFill/>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9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9171">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91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19173"/>
                                        </p:tgtEl>
                                        <p:attrNameLst>
                                          <p:attrName>style.visibility</p:attrName>
                                        </p:attrNameLst>
                                      </p:cBhvr>
                                      <p:to>
                                        <p:strVal val="visible"/>
                                      </p:to>
                                    </p:set>
                                    <p:animEffect transition="in" filter="wipe(left)">
                                      <p:cBhvr>
                                        <p:cTn id="21" dur="500"/>
                                        <p:tgtEl>
                                          <p:spTgt spid="519173"/>
                                        </p:tgtEl>
                                      </p:cBhvr>
                                    </p:animEffect>
                                  </p:childTnLst>
                                </p:cTn>
                              </p:par>
                              <p:par>
                                <p:cTn id="22" presetID="22" presetClass="entr" presetSubtype="8" fill="hold" nodeType="withEffect">
                                  <p:stCondLst>
                                    <p:cond delay="2000"/>
                                  </p:stCondLst>
                                  <p:childTnLst>
                                    <p:set>
                                      <p:cBhvr>
                                        <p:cTn id="23" dur="1" fill="hold">
                                          <p:stCondLst>
                                            <p:cond delay="0"/>
                                          </p:stCondLst>
                                        </p:cTn>
                                        <p:tgtEl>
                                          <p:spTgt spid="519174"/>
                                        </p:tgtEl>
                                        <p:attrNameLst>
                                          <p:attrName>style.visibility</p:attrName>
                                        </p:attrNameLst>
                                      </p:cBhvr>
                                      <p:to>
                                        <p:strVal val="visible"/>
                                      </p:to>
                                    </p:set>
                                    <p:animEffect transition="in" filter="wipe(left)">
                                      <p:cBhvr>
                                        <p:cTn id="24" dur="500"/>
                                        <p:tgtEl>
                                          <p:spTgt spid="519174"/>
                                        </p:tgtEl>
                                      </p:cBhvr>
                                    </p:animEffect>
                                  </p:childTnLst>
                                </p:cTn>
                              </p:par>
                              <p:par>
                                <p:cTn id="25" presetID="22" presetClass="entr" presetSubtype="8" fill="hold" nodeType="withEffect">
                                  <p:stCondLst>
                                    <p:cond delay="4000"/>
                                  </p:stCondLst>
                                  <p:childTnLst>
                                    <p:set>
                                      <p:cBhvr>
                                        <p:cTn id="26" dur="1" fill="hold">
                                          <p:stCondLst>
                                            <p:cond delay="0"/>
                                          </p:stCondLst>
                                        </p:cTn>
                                        <p:tgtEl>
                                          <p:spTgt spid="519175"/>
                                        </p:tgtEl>
                                        <p:attrNameLst>
                                          <p:attrName>style.visibility</p:attrName>
                                        </p:attrNameLst>
                                      </p:cBhvr>
                                      <p:to>
                                        <p:strVal val="visible"/>
                                      </p:to>
                                    </p:set>
                                    <p:animEffect transition="in" filter="wipe(left)">
                                      <p:cBhvr>
                                        <p:cTn id="27" dur="500"/>
                                        <p:tgtEl>
                                          <p:spTgt spid="519175"/>
                                        </p:tgtEl>
                                      </p:cBhvr>
                                    </p:animEffect>
                                  </p:childTnLst>
                                </p:cTn>
                              </p:par>
                              <p:par>
                                <p:cTn id="28" presetID="22" presetClass="entr" presetSubtype="8" fill="hold" nodeType="withEffect">
                                  <p:stCondLst>
                                    <p:cond delay="6000"/>
                                  </p:stCondLst>
                                  <p:childTnLst>
                                    <p:set>
                                      <p:cBhvr>
                                        <p:cTn id="29" dur="1" fill="hold">
                                          <p:stCondLst>
                                            <p:cond delay="0"/>
                                          </p:stCondLst>
                                        </p:cTn>
                                        <p:tgtEl>
                                          <p:spTgt spid="519176"/>
                                        </p:tgtEl>
                                        <p:attrNameLst>
                                          <p:attrName>style.visibility</p:attrName>
                                        </p:attrNameLst>
                                      </p:cBhvr>
                                      <p:to>
                                        <p:strVal val="visible"/>
                                      </p:to>
                                    </p:set>
                                    <p:animEffect transition="in" filter="wipe(left)">
                                      <p:cBhvr>
                                        <p:cTn id="30" dur="500"/>
                                        <p:tgtEl>
                                          <p:spTgt spid="519176"/>
                                        </p:tgtEl>
                                      </p:cBhvr>
                                    </p:animEffect>
                                  </p:childTnLst>
                                </p:cTn>
                              </p:par>
                              <p:par>
                                <p:cTn id="31" presetID="22" presetClass="entr" presetSubtype="8" fill="hold" nodeType="withEffect">
                                  <p:stCondLst>
                                    <p:cond delay="8000"/>
                                  </p:stCondLst>
                                  <p:childTnLst>
                                    <p:set>
                                      <p:cBhvr>
                                        <p:cTn id="32" dur="1" fill="hold">
                                          <p:stCondLst>
                                            <p:cond delay="0"/>
                                          </p:stCondLst>
                                        </p:cTn>
                                        <p:tgtEl>
                                          <p:spTgt spid="519177"/>
                                        </p:tgtEl>
                                        <p:attrNameLst>
                                          <p:attrName>style.visibility</p:attrName>
                                        </p:attrNameLst>
                                      </p:cBhvr>
                                      <p:to>
                                        <p:strVal val="visible"/>
                                      </p:to>
                                    </p:set>
                                    <p:animEffect transition="in" filter="wipe(left)">
                                      <p:cBhvr>
                                        <p:cTn id="33" dur="500"/>
                                        <p:tgtEl>
                                          <p:spTgt spid="519177"/>
                                        </p:tgtEl>
                                      </p:cBhvr>
                                    </p:animEffect>
                                  </p:childTnLst>
                                </p:cTn>
                              </p:par>
                              <p:par>
                                <p:cTn id="34" presetID="22" presetClass="entr" presetSubtype="8" fill="hold" nodeType="withEffect">
                                  <p:stCondLst>
                                    <p:cond delay="0"/>
                                  </p:stCondLst>
                                  <p:childTnLst>
                                    <p:set>
                                      <p:cBhvr>
                                        <p:cTn id="35" dur="1" fill="hold">
                                          <p:stCondLst>
                                            <p:cond delay="0"/>
                                          </p:stCondLst>
                                        </p:cTn>
                                        <p:tgtEl>
                                          <p:spTgt spid="519178"/>
                                        </p:tgtEl>
                                        <p:attrNameLst>
                                          <p:attrName>style.visibility</p:attrName>
                                        </p:attrNameLst>
                                      </p:cBhvr>
                                      <p:to>
                                        <p:strVal val="visible"/>
                                      </p:to>
                                    </p:set>
                                    <p:animEffect transition="in" filter="wipe(left)">
                                      <p:cBhvr>
                                        <p:cTn id="36" dur="5000"/>
                                        <p:tgtEl>
                                          <p:spTgt spid="519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0195" name="Rectangle 3"/>
          <p:cNvSpPr>
            <a:spLocks noGrp="1"/>
          </p:cNvSpPr>
          <p:nvPr>
            <p:ph type="body" sz="half" idx="1"/>
          </p:nvPr>
        </p:nvSpPr>
        <p:spPr>
          <a:xfrm>
            <a:off x="107950" y="981075"/>
            <a:ext cx="4367213" cy="5543550"/>
          </a:xfrm>
        </p:spPr>
        <p:txBody>
          <a:bodyPr vert="horz" wrap="square" lIns="91440" tIns="45720" rIns="91440" bIns="45720" anchor="t"/>
          <a:lstStyle/>
          <a:p>
            <a:pPr marL="0" indent="0" eaLnBrk="1" hangingPunct="1"/>
            <a:r>
              <a:rPr lang="en-US" altLang="zh-CN" dirty="0"/>
              <a:t>③ </a:t>
            </a:r>
            <a:r>
              <a:rPr lang="zh-CN" altLang="en-US" dirty="0"/>
              <a:t>列出真值表</a:t>
            </a:r>
          </a:p>
          <a:p>
            <a:pPr marL="0" indent="0" eaLnBrk="1" hangingPunct="1"/>
            <a:r>
              <a:rPr lang="zh-CN" altLang="en-US" dirty="0"/>
              <a:t>④ 逻辑功能描述 </a:t>
            </a:r>
          </a:p>
          <a:p>
            <a:pPr lvl="1" eaLnBrk="1" hangingPunct="1"/>
            <a:r>
              <a:rPr lang="zh-CN" altLang="en-US" dirty="0"/>
              <a:t>三变量“不一致电路” </a:t>
            </a:r>
          </a:p>
          <a:p>
            <a:pPr marL="0" indent="0" eaLnBrk="1" hangingPunct="1"/>
            <a:r>
              <a:rPr lang="zh-CN" altLang="en-US" dirty="0"/>
              <a:t>方案改进</a:t>
            </a:r>
          </a:p>
        </p:txBody>
      </p:sp>
      <p:graphicFrame>
        <p:nvGraphicFramePr>
          <p:cNvPr id="111620" name="内容占位符 111619"/>
          <p:cNvGraphicFramePr>
            <a:graphicFrameLocks noGrp="1"/>
          </p:cNvGraphicFramePr>
          <p:nvPr>
            <p:ph sz="half" idx="2"/>
          </p:nvPr>
        </p:nvGraphicFramePr>
        <p:xfrm>
          <a:off x="4297363" y="1581150"/>
          <a:ext cx="4368800" cy="3370263"/>
        </p:xfrm>
        <a:graphic>
          <a:graphicData uri="http://schemas.openxmlformats.org/drawingml/2006/table">
            <a:tbl>
              <a:tblPr/>
              <a:tblGrid>
                <a:gridCol w="1092200">
                  <a:extLst>
                    <a:ext uri="{9D8B030D-6E8A-4147-A177-3AD203B41FA5}">
                      <a16:colId xmlns:a16="http://schemas.microsoft.com/office/drawing/2014/main" val="20000"/>
                    </a:ext>
                  </a:extLst>
                </a:gridCol>
                <a:gridCol w="1092200">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gridCol w="1092200">
                  <a:extLst>
                    <a:ext uri="{9D8B030D-6E8A-4147-A177-3AD203B41FA5}">
                      <a16:colId xmlns:a16="http://schemas.microsoft.com/office/drawing/2014/main" val="20003"/>
                    </a:ext>
                  </a:extLst>
                </a:gridCol>
              </a:tblGrid>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C</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F</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30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520249" name="Picture 57"/>
          <p:cNvPicPr>
            <a:picLocks noChangeAspect="1"/>
          </p:cNvPicPr>
          <p:nvPr/>
        </p:nvPicPr>
        <p:blipFill>
          <a:blip r:embed="rId2"/>
          <a:stretch>
            <a:fillRect/>
          </a:stretch>
        </p:blipFill>
        <p:spPr>
          <a:xfrm>
            <a:off x="755650" y="3357563"/>
            <a:ext cx="3219450" cy="2590800"/>
          </a:xfrm>
          <a:prstGeom prst="rect">
            <a:avLst/>
          </a:prstGeom>
          <a:noFill/>
          <a:ln w="28575" cap="rnd" cmpd="sng">
            <a:solidFill>
              <a:srgbClr val="FF00FF"/>
            </a:solidFill>
            <a:prstDash val="sysDot"/>
            <a:miter/>
            <a:headEnd type="none" w="med" len="med"/>
            <a:tailEnd type="none" w="med" len="med"/>
          </a:ln>
        </p:spPr>
      </p:pic>
      <p:sp>
        <p:nvSpPr>
          <p:cNvPr id="2" name="标题 1"/>
          <p:cNvSpPr>
            <a:spLocks noGrp="1"/>
          </p:cNvSpPr>
          <p:nvPr>
            <p:ph type="title"/>
          </p:nvPr>
        </p:nvSpPr>
        <p:spPr/>
        <p:txBody>
          <a:bodyP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019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019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019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0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7"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2.2 </a:t>
            </a:r>
            <a:r>
              <a:rPr lang="zh-CN" altLang="en-US" sz="2800" dirty="0"/>
              <a:t>分析如图所示的组合逻辑电路 </a:t>
            </a:r>
          </a:p>
        </p:txBody>
      </p:sp>
      <p:graphicFrame>
        <p:nvGraphicFramePr>
          <p:cNvPr id="521221" name="Object 5"/>
          <p:cNvGraphicFramePr/>
          <p:nvPr/>
        </p:nvGraphicFramePr>
        <p:xfrm>
          <a:off x="576263" y="1557338"/>
          <a:ext cx="1265237" cy="454025"/>
        </p:xfrm>
        <a:graphic>
          <a:graphicData uri="http://schemas.openxmlformats.org/presentationml/2006/ole">
            <mc:AlternateContent xmlns:mc="http://schemas.openxmlformats.org/markup-compatibility/2006">
              <mc:Choice xmlns:v="urn:schemas-microsoft-com:vml" Requires="v">
                <p:oleObj spid="_x0000_s4118" r:id="rId3" imgW="673100" imgH="241300" progId="Equation.3">
                  <p:embed/>
                </p:oleObj>
              </mc:Choice>
              <mc:Fallback>
                <p:oleObj r:id="rId3" imgW="673100" imgH="241300" progId="Equation.3">
                  <p:embed/>
                  <p:pic>
                    <p:nvPicPr>
                      <p:cNvPr id="0" name="图片 3195"/>
                      <p:cNvPicPr/>
                      <p:nvPr/>
                    </p:nvPicPr>
                    <p:blipFill>
                      <a:blip r:embed="rId4"/>
                      <a:stretch>
                        <a:fillRect/>
                      </a:stretch>
                    </p:blipFill>
                    <p:spPr>
                      <a:xfrm>
                        <a:off x="576263" y="1557338"/>
                        <a:ext cx="1265237" cy="454025"/>
                      </a:xfrm>
                      <a:prstGeom prst="rect">
                        <a:avLst/>
                      </a:prstGeom>
                      <a:noFill/>
                      <a:ln w="38100">
                        <a:noFill/>
                        <a:miter/>
                      </a:ln>
                    </p:spPr>
                  </p:pic>
                </p:oleObj>
              </mc:Fallback>
            </mc:AlternateContent>
          </a:graphicData>
        </a:graphic>
      </p:graphicFrame>
      <p:graphicFrame>
        <p:nvGraphicFramePr>
          <p:cNvPr id="521222" name="Object 6"/>
          <p:cNvGraphicFramePr/>
          <p:nvPr/>
        </p:nvGraphicFramePr>
        <p:xfrm>
          <a:off x="2124075" y="1484313"/>
          <a:ext cx="1287463" cy="501650"/>
        </p:xfrm>
        <a:graphic>
          <a:graphicData uri="http://schemas.openxmlformats.org/presentationml/2006/ole">
            <mc:AlternateContent xmlns:mc="http://schemas.openxmlformats.org/markup-compatibility/2006">
              <mc:Choice xmlns:v="urn:schemas-microsoft-com:vml" Requires="v">
                <p:oleObj spid="_x0000_s4119" r:id="rId5" imgW="685165" imgH="266065" progId="Equation.3">
                  <p:embed/>
                </p:oleObj>
              </mc:Choice>
              <mc:Fallback>
                <p:oleObj r:id="rId5" imgW="685165" imgH="266065" progId="Equation.3">
                  <p:embed/>
                  <p:pic>
                    <p:nvPicPr>
                      <p:cNvPr id="0" name="图片 3188"/>
                      <p:cNvPicPr/>
                      <p:nvPr/>
                    </p:nvPicPr>
                    <p:blipFill>
                      <a:blip r:embed="rId6"/>
                      <a:stretch>
                        <a:fillRect/>
                      </a:stretch>
                    </p:blipFill>
                    <p:spPr>
                      <a:xfrm>
                        <a:off x="2124075" y="1484313"/>
                        <a:ext cx="1287463" cy="501650"/>
                      </a:xfrm>
                      <a:prstGeom prst="rect">
                        <a:avLst/>
                      </a:prstGeom>
                      <a:noFill/>
                      <a:ln w="38100">
                        <a:noFill/>
                        <a:miter/>
                      </a:ln>
                    </p:spPr>
                  </p:pic>
                </p:oleObj>
              </mc:Fallback>
            </mc:AlternateContent>
          </a:graphicData>
        </a:graphic>
      </p:graphicFrame>
      <p:graphicFrame>
        <p:nvGraphicFramePr>
          <p:cNvPr id="521223" name="Object 7"/>
          <p:cNvGraphicFramePr/>
          <p:nvPr/>
        </p:nvGraphicFramePr>
        <p:xfrm>
          <a:off x="565150" y="2062163"/>
          <a:ext cx="1336675" cy="430212"/>
        </p:xfrm>
        <a:graphic>
          <a:graphicData uri="http://schemas.openxmlformats.org/presentationml/2006/ole">
            <mc:AlternateContent xmlns:mc="http://schemas.openxmlformats.org/markup-compatibility/2006">
              <mc:Choice xmlns:v="urn:schemas-microsoft-com:vml" Requires="v">
                <p:oleObj spid="_x0000_s4120" r:id="rId7" imgW="711200" imgH="228600" progId="Equation.3">
                  <p:embed/>
                </p:oleObj>
              </mc:Choice>
              <mc:Fallback>
                <p:oleObj r:id="rId7" imgW="711200" imgH="228600" progId="Equation.3">
                  <p:embed/>
                  <p:pic>
                    <p:nvPicPr>
                      <p:cNvPr id="0" name="图片 3196"/>
                      <p:cNvPicPr/>
                      <p:nvPr/>
                    </p:nvPicPr>
                    <p:blipFill>
                      <a:blip r:embed="rId8"/>
                      <a:stretch>
                        <a:fillRect/>
                      </a:stretch>
                    </p:blipFill>
                    <p:spPr>
                      <a:xfrm>
                        <a:off x="565150" y="2062163"/>
                        <a:ext cx="1336675" cy="430212"/>
                      </a:xfrm>
                      <a:prstGeom prst="rect">
                        <a:avLst/>
                      </a:prstGeom>
                      <a:noFill/>
                      <a:ln w="38100">
                        <a:noFill/>
                        <a:miter/>
                      </a:ln>
                    </p:spPr>
                  </p:pic>
                </p:oleObj>
              </mc:Fallback>
            </mc:AlternateContent>
          </a:graphicData>
        </a:graphic>
      </p:graphicFrame>
      <p:graphicFrame>
        <p:nvGraphicFramePr>
          <p:cNvPr id="521224" name="Object 8"/>
          <p:cNvGraphicFramePr/>
          <p:nvPr/>
        </p:nvGraphicFramePr>
        <p:xfrm>
          <a:off x="2124075" y="2038350"/>
          <a:ext cx="1289050" cy="404813"/>
        </p:xfrm>
        <a:graphic>
          <a:graphicData uri="http://schemas.openxmlformats.org/presentationml/2006/ole">
            <mc:AlternateContent xmlns:mc="http://schemas.openxmlformats.org/markup-compatibility/2006">
              <mc:Choice xmlns:v="urn:schemas-microsoft-com:vml" Requires="v">
                <p:oleObj spid="_x0000_s4121" r:id="rId9" imgW="685800" imgH="215900" progId="Equation.3">
                  <p:embed/>
                </p:oleObj>
              </mc:Choice>
              <mc:Fallback>
                <p:oleObj r:id="rId9" imgW="685800" imgH="215900" progId="Equation.3">
                  <p:embed/>
                  <p:pic>
                    <p:nvPicPr>
                      <p:cNvPr id="0" name="图片 3197"/>
                      <p:cNvPicPr/>
                      <p:nvPr/>
                    </p:nvPicPr>
                    <p:blipFill>
                      <a:blip r:embed="rId10"/>
                      <a:stretch>
                        <a:fillRect/>
                      </a:stretch>
                    </p:blipFill>
                    <p:spPr>
                      <a:xfrm>
                        <a:off x="2124075" y="2038350"/>
                        <a:ext cx="1289050" cy="404813"/>
                      </a:xfrm>
                      <a:prstGeom prst="rect">
                        <a:avLst/>
                      </a:prstGeom>
                      <a:noFill/>
                      <a:ln w="38100">
                        <a:noFill/>
                        <a:miter/>
                      </a:ln>
                    </p:spPr>
                  </p:pic>
                </p:oleObj>
              </mc:Fallback>
            </mc:AlternateContent>
          </a:graphicData>
        </a:graphic>
      </p:graphicFrame>
      <p:graphicFrame>
        <p:nvGraphicFramePr>
          <p:cNvPr id="521225" name="Object 9"/>
          <p:cNvGraphicFramePr/>
          <p:nvPr/>
        </p:nvGraphicFramePr>
        <p:xfrm>
          <a:off x="611188" y="2554288"/>
          <a:ext cx="3149600" cy="573087"/>
        </p:xfrm>
        <a:graphic>
          <a:graphicData uri="http://schemas.openxmlformats.org/presentationml/2006/ole">
            <mc:AlternateContent xmlns:mc="http://schemas.openxmlformats.org/markup-compatibility/2006">
              <mc:Choice xmlns:v="urn:schemas-microsoft-com:vml" Requires="v">
                <p:oleObj spid="_x0000_s4122" r:id="rId11" imgW="1675765" imgH="304800" progId="Equation.3">
                  <p:embed/>
                </p:oleObj>
              </mc:Choice>
              <mc:Fallback>
                <p:oleObj r:id="rId11" imgW="1675765" imgH="304800" progId="Equation.3">
                  <p:embed/>
                  <p:pic>
                    <p:nvPicPr>
                      <p:cNvPr id="0" name="图片 3198"/>
                      <p:cNvPicPr/>
                      <p:nvPr/>
                    </p:nvPicPr>
                    <p:blipFill>
                      <a:blip r:embed="rId12"/>
                      <a:stretch>
                        <a:fillRect/>
                      </a:stretch>
                    </p:blipFill>
                    <p:spPr>
                      <a:xfrm>
                        <a:off x="611188" y="2554288"/>
                        <a:ext cx="3149600" cy="573087"/>
                      </a:xfrm>
                      <a:prstGeom prst="rect">
                        <a:avLst/>
                      </a:prstGeom>
                      <a:noFill/>
                      <a:ln w="38100">
                        <a:noFill/>
                        <a:miter/>
                      </a:ln>
                    </p:spPr>
                  </p:pic>
                </p:oleObj>
              </mc:Fallback>
            </mc:AlternateContent>
          </a:graphicData>
        </a:graphic>
      </p:graphicFrame>
      <p:graphicFrame>
        <p:nvGraphicFramePr>
          <p:cNvPr id="521226" name="Object 10"/>
          <p:cNvGraphicFramePr/>
          <p:nvPr/>
        </p:nvGraphicFramePr>
        <p:xfrm>
          <a:off x="611188" y="3143250"/>
          <a:ext cx="3151187" cy="430213"/>
        </p:xfrm>
        <a:graphic>
          <a:graphicData uri="http://schemas.openxmlformats.org/presentationml/2006/ole">
            <mc:AlternateContent xmlns:mc="http://schemas.openxmlformats.org/markup-compatibility/2006">
              <mc:Choice xmlns:v="urn:schemas-microsoft-com:vml" Requires="v">
                <p:oleObj spid="_x0000_s4123" r:id="rId13" imgW="1676400" imgH="228600" progId="Equation.3">
                  <p:embed/>
                </p:oleObj>
              </mc:Choice>
              <mc:Fallback>
                <p:oleObj r:id="rId13" imgW="1676400" imgH="228600" progId="Equation.3">
                  <p:embed/>
                  <p:pic>
                    <p:nvPicPr>
                      <p:cNvPr id="0" name="图片 3199"/>
                      <p:cNvPicPr/>
                      <p:nvPr/>
                    </p:nvPicPr>
                    <p:blipFill>
                      <a:blip r:embed="rId14"/>
                      <a:stretch>
                        <a:fillRect/>
                      </a:stretch>
                    </p:blipFill>
                    <p:spPr>
                      <a:xfrm>
                        <a:off x="611188" y="3143250"/>
                        <a:ext cx="3151187" cy="430213"/>
                      </a:xfrm>
                      <a:prstGeom prst="rect">
                        <a:avLst/>
                      </a:prstGeom>
                      <a:noFill/>
                      <a:ln w="38100">
                        <a:noFill/>
                        <a:miter/>
                      </a:ln>
                    </p:spPr>
                  </p:pic>
                </p:oleObj>
              </mc:Fallback>
            </mc:AlternateContent>
          </a:graphicData>
        </a:graphic>
      </p:graphicFrame>
      <p:graphicFrame>
        <p:nvGraphicFramePr>
          <p:cNvPr id="521227" name="Object 11"/>
          <p:cNvGraphicFramePr/>
          <p:nvPr/>
        </p:nvGraphicFramePr>
        <p:xfrm>
          <a:off x="636588" y="3576638"/>
          <a:ext cx="4702175" cy="573087"/>
        </p:xfrm>
        <a:graphic>
          <a:graphicData uri="http://schemas.openxmlformats.org/presentationml/2006/ole">
            <mc:AlternateContent xmlns:mc="http://schemas.openxmlformats.org/markup-compatibility/2006">
              <mc:Choice xmlns:v="urn:schemas-microsoft-com:vml" Requires="v">
                <p:oleObj spid="_x0000_s4124" r:id="rId15" imgW="2499995" imgH="304800" progId="Equation.3">
                  <p:embed/>
                </p:oleObj>
              </mc:Choice>
              <mc:Fallback>
                <p:oleObj r:id="rId15" imgW="2499995" imgH="304800" progId="Equation.3">
                  <p:embed/>
                  <p:pic>
                    <p:nvPicPr>
                      <p:cNvPr id="0" name="图片 3200"/>
                      <p:cNvPicPr/>
                      <p:nvPr/>
                    </p:nvPicPr>
                    <p:blipFill>
                      <a:blip r:embed="rId16"/>
                      <a:stretch>
                        <a:fillRect/>
                      </a:stretch>
                    </p:blipFill>
                    <p:spPr>
                      <a:xfrm>
                        <a:off x="636588" y="3576638"/>
                        <a:ext cx="4702175" cy="573087"/>
                      </a:xfrm>
                      <a:prstGeom prst="rect">
                        <a:avLst/>
                      </a:prstGeom>
                      <a:noFill/>
                      <a:ln w="38100">
                        <a:noFill/>
                        <a:miter/>
                      </a:ln>
                    </p:spPr>
                  </p:pic>
                </p:oleObj>
              </mc:Fallback>
            </mc:AlternateContent>
          </a:graphicData>
        </a:graphic>
      </p:graphicFrame>
      <p:pic>
        <p:nvPicPr>
          <p:cNvPr id="37898" name="Picture 13"/>
          <p:cNvPicPr>
            <a:picLocks noChangeAspect="1"/>
          </p:cNvPicPr>
          <p:nvPr/>
        </p:nvPicPr>
        <p:blipFill>
          <a:blip r:embed="rId17"/>
          <a:stretch>
            <a:fillRect/>
          </a:stretch>
        </p:blipFill>
        <p:spPr>
          <a:xfrm>
            <a:off x="5429250" y="1196975"/>
            <a:ext cx="3463925" cy="2967038"/>
          </a:xfrm>
          <a:prstGeom prst="rect">
            <a:avLst/>
          </a:prstGeom>
          <a:noFill/>
          <a:ln w="9525">
            <a:noFill/>
          </a:ln>
        </p:spPr>
      </p:pic>
      <p:grpSp>
        <p:nvGrpSpPr>
          <p:cNvPr id="2" name="Group 109"/>
          <p:cNvGrpSpPr/>
          <p:nvPr/>
        </p:nvGrpSpPr>
        <p:grpSpPr>
          <a:xfrm>
            <a:off x="611188" y="4808538"/>
            <a:ext cx="7661275" cy="1528762"/>
            <a:chOff x="385" y="3029"/>
            <a:chExt cx="4826" cy="963"/>
          </a:xfrm>
        </p:grpSpPr>
        <p:sp>
          <p:nvSpPr>
            <p:cNvPr id="37900" name="AutoShape 14"/>
            <p:cNvSpPr>
              <a:spLocks noChangeAspect="1" noTextEdit="1"/>
            </p:cNvSpPr>
            <p:nvPr/>
          </p:nvSpPr>
          <p:spPr>
            <a:xfrm>
              <a:off x="385" y="3029"/>
              <a:ext cx="4826" cy="963"/>
            </a:xfrm>
            <a:prstGeom prst="rect">
              <a:avLst/>
            </a:prstGeom>
            <a:noFill/>
            <a:ln w="9525">
              <a:noFill/>
            </a:ln>
          </p:spPr>
          <p:txBody>
            <a:bodyPr/>
            <a:lstStyle/>
            <a:p>
              <a:endParaRPr lang="zh-CN" altLang="en-US"/>
            </a:p>
          </p:txBody>
        </p:sp>
        <p:sp>
          <p:nvSpPr>
            <p:cNvPr id="37901" name="Line 16"/>
            <p:cNvSpPr/>
            <p:nvPr/>
          </p:nvSpPr>
          <p:spPr>
            <a:xfrm>
              <a:off x="754" y="3143"/>
              <a:ext cx="123" cy="0"/>
            </a:xfrm>
            <a:prstGeom prst="line">
              <a:avLst/>
            </a:prstGeom>
            <a:ln w="11113" cap="flat" cmpd="sng">
              <a:solidFill>
                <a:srgbClr val="000000"/>
              </a:solidFill>
              <a:prstDash val="solid"/>
              <a:headEnd type="none" w="med" len="med"/>
              <a:tailEnd type="none" w="med" len="med"/>
            </a:ln>
          </p:spPr>
        </p:sp>
        <p:sp>
          <p:nvSpPr>
            <p:cNvPr id="37902" name="Line 17"/>
            <p:cNvSpPr/>
            <p:nvPr/>
          </p:nvSpPr>
          <p:spPr>
            <a:xfrm>
              <a:off x="1048" y="3143"/>
              <a:ext cx="106" cy="0"/>
            </a:xfrm>
            <a:prstGeom prst="line">
              <a:avLst/>
            </a:prstGeom>
            <a:ln w="11113" cap="flat" cmpd="sng">
              <a:solidFill>
                <a:srgbClr val="000000"/>
              </a:solidFill>
              <a:prstDash val="solid"/>
              <a:headEnd type="none" w="med" len="med"/>
              <a:tailEnd type="none" w="med" len="med"/>
            </a:ln>
          </p:spPr>
        </p:sp>
        <p:sp>
          <p:nvSpPr>
            <p:cNvPr id="37903" name="Line 18"/>
            <p:cNvSpPr/>
            <p:nvPr/>
          </p:nvSpPr>
          <p:spPr>
            <a:xfrm>
              <a:off x="1292" y="3143"/>
              <a:ext cx="123" cy="0"/>
            </a:xfrm>
            <a:prstGeom prst="line">
              <a:avLst/>
            </a:prstGeom>
            <a:ln w="11113" cap="flat" cmpd="sng">
              <a:solidFill>
                <a:srgbClr val="000000"/>
              </a:solidFill>
              <a:prstDash val="solid"/>
              <a:headEnd type="none" w="med" len="med"/>
              <a:tailEnd type="none" w="med" len="med"/>
            </a:ln>
          </p:spPr>
        </p:sp>
        <p:sp>
          <p:nvSpPr>
            <p:cNvPr id="37904" name="Line 19"/>
            <p:cNvSpPr/>
            <p:nvPr/>
          </p:nvSpPr>
          <p:spPr>
            <a:xfrm>
              <a:off x="1230" y="3109"/>
              <a:ext cx="524" cy="0"/>
            </a:xfrm>
            <a:prstGeom prst="line">
              <a:avLst/>
            </a:prstGeom>
            <a:ln w="11113" cap="flat" cmpd="sng">
              <a:solidFill>
                <a:srgbClr val="000000"/>
              </a:solidFill>
              <a:prstDash val="solid"/>
              <a:headEnd type="none" w="med" len="med"/>
              <a:tailEnd type="none" w="med" len="med"/>
            </a:ln>
          </p:spPr>
        </p:sp>
        <p:sp>
          <p:nvSpPr>
            <p:cNvPr id="37905" name="Line 20"/>
            <p:cNvSpPr/>
            <p:nvPr/>
          </p:nvSpPr>
          <p:spPr>
            <a:xfrm>
              <a:off x="692" y="3075"/>
              <a:ext cx="1062" cy="0"/>
            </a:xfrm>
            <a:prstGeom prst="line">
              <a:avLst/>
            </a:prstGeom>
            <a:ln w="11113" cap="flat" cmpd="sng">
              <a:solidFill>
                <a:srgbClr val="000000"/>
              </a:solidFill>
              <a:prstDash val="solid"/>
              <a:headEnd type="none" w="med" len="med"/>
              <a:tailEnd type="none" w="med" len="med"/>
            </a:ln>
          </p:spPr>
        </p:sp>
        <p:sp>
          <p:nvSpPr>
            <p:cNvPr id="37906" name="Line 21"/>
            <p:cNvSpPr/>
            <p:nvPr/>
          </p:nvSpPr>
          <p:spPr>
            <a:xfrm>
              <a:off x="3466" y="3143"/>
              <a:ext cx="109" cy="0"/>
            </a:xfrm>
            <a:prstGeom prst="line">
              <a:avLst/>
            </a:prstGeom>
            <a:ln w="11113" cap="flat" cmpd="sng">
              <a:solidFill>
                <a:srgbClr val="000000"/>
              </a:solidFill>
              <a:prstDash val="solid"/>
              <a:headEnd type="none" w="med" len="med"/>
              <a:tailEnd type="none" w="med" len="med"/>
            </a:ln>
          </p:spPr>
        </p:sp>
        <p:sp>
          <p:nvSpPr>
            <p:cNvPr id="37907" name="Line 22"/>
            <p:cNvSpPr/>
            <p:nvPr/>
          </p:nvSpPr>
          <p:spPr>
            <a:xfrm>
              <a:off x="897" y="3447"/>
              <a:ext cx="109" cy="0"/>
            </a:xfrm>
            <a:prstGeom prst="line">
              <a:avLst/>
            </a:prstGeom>
            <a:ln w="11113" cap="flat" cmpd="sng">
              <a:solidFill>
                <a:srgbClr val="000000"/>
              </a:solidFill>
              <a:prstDash val="solid"/>
              <a:headEnd type="none" w="med" len="med"/>
              <a:tailEnd type="none" w="med" len="med"/>
            </a:ln>
          </p:spPr>
        </p:sp>
        <p:sp>
          <p:nvSpPr>
            <p:cNvPr id="37908" name="Line 23"/>
            <p:cNvSpPr/>
            <p:nvPr/>
          </p:nvSpPr>
          <p:spPr>
            <a:xfrm>
              <a:off x="4477" y="3447"/>
              <a:ext cx="109" cy="0"/>
            </a:xfrm>
            <a:prstGeom prst="line">
              <a:avLst/>
            </a:prstGeom>
            <a:ln w="11113" cap="flat" cmpd="sng">
              <a:solidFill>
                <a:srgbClr val="000000"/>
              </a:solidFill>
              <a:prstDash val="solid"/>
              <a:headEnd type="none" w="med" len="med"/>
              <a:tailEnd type="none" w="med" len="med"/>
            </a:ln>
          </p:spPr>
        </p:sp>
        <p:sp>
          <p:nvSpPr>
            <p:cNvPr id="37909" name="Line 24"/>
            <p:cNvSpPr/>
            <p:nvPr/>
          </p:nvSpPr>
          <p:spPr>
            <a:xfrm>
              <a:off x="4995" y="3447"/>
              <a:ext cx="115" cy="0"/>
            </a:xfrm>
            <a:prstGeom prst="line">
              <a:avLst/>
            </a:prstGeom>
            <a:ln w="11113" cap="flat" cmpd="sng">
              <a:solidFill>
                <a:srgbClr val="000000"/>
              </a:solidFill>
              <a:prstDash val="solid"/>
              <a:headEnd type="none" w="med" len="med"/>
              <a:tailEnd type="none" w="med" len="med"/>
            </a:ln>
          </p:spPr>
        </p:sp>
        <p:sp>
          <p:nvSpPr>
            <p:cNvPr id="37910" name="Line 25"/>
            <p:cNvSpPr/>
            <p:nvPr/>
          </p:nvSpPr>
          <p:spPr>
            <a:xfrm>
              <a:off x="617" y="3752"/>
              <a:ext cx="109" cy="0"/>
            </a:xfrm>
            <a:prstGeom prst="line">
              <a:avLst/>
            </a:prstGeom>
            <a:ln w="11113" cap="flat" cmpd="sng">
              <a:solidFill>
                <a:srgbClr val="000000"/>
              </a:solidFill>
              <a:prstDash val="solid"/>
              <a:headEnd type="none" w="med" len="med"/>
              <a:tailEnd type="none" w="med" len="med"/>
            </a:ln>
          </p:spPr>
        </p:sp>
        <p:sp>
          <p:nvSpPr>
            <p:cNvPr id="37911" name="Line 26"/>
            <p:cNvSpPr/>
            <p:nvPr/>
          </p:nvSpPr>
          <p:spPr>
            <a:xfrm>
              <a:off x="1135" y="3752"/>
              <a:ext cx="115" cy="0"/>
            </a:xfrm>
            <a:prstGeom prst="line">
              <a:avLst/>
            </a:prstGeom>
            <a:ln w="11113" cap="flat" cmpd="sng">
              <a:solidFill>
                <a:srgbClr val="000000"/>
              </a:solidFill>
              <a:prstDash val="solid"/>
              <a:headEnd type="none" w="med" len="med"/>
              <a:tailEnd type="none" w="med" len="med"/>
            </a:ln>
          </p:spPr>
        </p:sp>
        <p:sp>
          <p:nvSpPr>
            <p:cNvPr id="37912" name="Rectangle 27"/>
            <p:cNvSpPr/>
            <p:nvPr/>
          </p:nvSpPr>
          <p:spPr>
            <a:xfrm>
              <a:off x="1807" y="3760"/>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13" name="Rectangle 28"/>
            <p:cNvSpPr/>
            <p:nvPr/>
          </p:nvSpPr>
          <p:spPr>
            <a:xfrm>
              <a:off x="1499" y="3760"/>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14" name="Rectangle 29"/>
            <p:cNvSpPr/>
            <p:nvPr/>
          </p:nvSpPr>
          <p:spPr>
            <a:xfrm>
              <a:off x="1258" y="376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15" name="Rectangle 30"/>
            <p:cNvSpPr/>
            <p:nvPr/>
          </p:nvSpPr>
          <p:spPr>
            <a:xfrm>
              <a:off x="549" y="376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16" name="Rectangle 31"/>
            <p:cNvSpPr/>
            <p:nvPr/>
          </p:nvSpPr>
          <p:spPr>
            <a:xfrm>
              <a:off x="5119"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17" name="Rectangle 32"/>
            <p:cNvSpPr/>
            <p:nvPr/>
          </p:nvSpPr>
          <p:spPr>
            <a:xfrm>
              <a:off x="4351" y="3455"/>
              <a:ext cx="122"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18" name="Rectangle 33"/>
            <p:cNvSpPr/>
            <p:nvPr/>
          </p:nvSpPr>
          <p:spPr>
            <a:xfrm>
              <a:off x="3880"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19" name="Rectangle 34"/>
            <p:cNvSpPr/>
            <p:nvPr/>
          </p:nvSpPr>
          <p:spPr>
            <a:xfrm>
              <a:off x="3642"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0" name="Rectangle 35"/>
            <p:cNvSpPr/>
            <p:nvPr/>
          </p:nvSpPr>
          <p:spPr>
            <a:xfrm>
              <a:off x="3522" y="3455"/>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21" name="Rectangle 36"/>
            <p:cNvSpPr/>
            <p:nvPr/>
          </p:nvSpPr>
          <p:spPr>
            <a:xfrm>
              <a:off x="3214"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22" name="Rectangle 37"/>
            <p:cNvSpPr/>
            <p:nvPr/>
          </p:nvSpPr>
          <p:spPr>
            <a:xfrm>
              <a:off x="3090" y="3455"/>
              <a:ext cx="122"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3" name="Rectangle 38"/>
            <p:cNvSpPr/>
            <p:nvPr/>
          </p:nvSpPr>
          <p:spPr>
            <a:xfrm>
              <a:off x="2620"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4" name="Rectangle 39"/>
            <p:cNvSpPr/>
            <p:nvPr/>
          </p:nvSpPr>
          <p:spPr>
            <a:xfrm>
              <a:off x="2382"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5" name="Rectangle 40"/>
            <p:cNvSpPr/>
            <p:nvPr/>
          </p:nvSpPr>
          <p:spPr>
            <a:xfrm>
              <a:off x="2261" y="3455"/>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26" name="Rectangle 41"/>
            <p:cNvSpPr/>
            <p:nvPr/>
          </p:nvSpPr>
          <p:spPr>
            <a:xfrm>
              <a:off x="1953" y="3455"/>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27" name="Rectangle 42"/>
            <p:cNvSpPr/>
            <p:nvPr/>
          </p:nvSpPr>
          <p:spPr>
            <a:xfrm>
              <a:off x="1830" y="3455"/>
              <a:ext cx="122"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8" name="Rectangle 43"/>
            <p:cNvSpPr/>
            <p:nvPr/>
          </p:nvSpPr>
          <p:spPr>
            <a:xfrm>
              <a:off x="1300" y="3455"/>
              <a:ext cx="122"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9" name="Rectangle 44"/>
            <p:cNvSpPr/>
            <p:nvPr/>
          </p:nvSpPr>
          <p:spPr>
            <a:xfrm>
              <a:off x="549"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30" name="Rectangle 45"/>
            <p:cNvSpPr/>
            <p:nvPr/>
          </p:nvSpPr>
          <p:spPr>
            <a:xfrm>
              <a:off x="4931"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31" name="Rectangle 46"/>
            <p:cNvSpPr/>
            <p:nvPr/>
          </p:nvSpPr>
          <p:spPr>
            <a:xfrm>
              <a:off x="4810" y="3150"/>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32" name="Rectangle 47"/>
            <p:cNvSpPr/>
            <p:nvPr/>
          </p:nvSpPr>
          <p:spPr>
            <a:xfrm>
              <a:off x="4298" y="3150"/>
              <a:ext cx="368"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C)(B</a:t>
              </a:r>
              <a:endParaRPr lang="en-US" altLang="zh-CN" dirty="0">
                <a:latin typeface="宋体" panose="02010600030101010101" pitchFamily="2" charset="-122"/>
              </a:endParaRPr>
            </a:p>
          </p:txBody>
        </p:sp>
        <p:sp>
          <p:nvSpPr>
            <p:cNvPr id="37933" name="Rectangle 48"/>
            <p:cNvSpPr/>
            <p:nvPr/>
          </p:nvSpPr>
          <p:spPr>
            <a:xfrm>
              <a:off x="3931" y="3150"/>
              <a:ext cx="184"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34" name="Rectangle 49"/>
            <p:cNvSpPr/>
            <p:nvPr/>
          </p:nvSpPr>
          <p:spPr>
            <a:xfrm>
              <a:off x="3869"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35" name="Rectangle 50"/>
            <p:cNvSpPr/>
            <p:nvPr/>
          </p:nvSpPr>
          <p:spPr>
            <a:xfrm>
              <a:off x="3001"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36" name="Rectangle 51"/>
            <p:cNvSpPr/>
            <p:nvPr/>
          </p:nvSpPr>
          <p:spPr>
            <a:xfrm>
              <a:off x="2763"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37" name="Rectangle 52"/>
            <p:cNvSpPr/>
            <p:nvPr/>
          </p:nvSpPr>
          <p:spPr>
            <a:xfrm>
              <a:off x="2642" y="3150"/>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38" name="Rectangle 53"/>
            <p:cNvSpPr/>
            <p:nvPr/>
          </p:nvSpPr>
          <p:spPr>
            <a:xfrm>
              <a:off x="2129" y="3150"/>
              <a:ext cx="368"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C)(B</a:t>
              </a:r>
              <a:endParaRPr lang="en-US" altLang="zh-CN" dirty="0">
                <a:latin typeface="宋体" panose="02010600030101010101" pitchFamily="2" charset="-122"/>
              </a:endParaRPr>
            </a:p>
          </p:txBody>
        </p:sp>
        <p:sp>
          <p:nvSpPr>
            <p:cNvPr id="37939" name="Rectangle 54"/>
            <p:cNvSpPr/>
            <p:nvPr/>
          </p:nvSpPr>
          <p:spPr>
            <a:xfrm>
              <a:off x="1762" y="3150"/>
              <a:ext cx="184"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40" name="Rectangle 55"/>
            <p:cNvSpPr/>
            <p:nvPr/>
          </p:nvSpPr>
          <p:spPr>
            <a:xfrm>
              <a:off x="1580" y="3150"/>
              <a:ext cx="184"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41" name="Rectangle 56"/>
            <p:cNvSpPr/>
            <p:nvPr/>
          </p:nvSpPr>
          <p:spPr>
            <a:xfrm>
              <a:off x="1289" y="3150"/>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37942" name="Rectangle 57"/>
            <p:cNvSpPr/>
            <p:nvPr/>
          </p:nvSpPr>
          <p:spPr>
            <a:xfrm>
              <a:off x="1225"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43" name="Rectangle 58"/>
            <p:cNvSpPr/>
            <p:nvPr/>
          </p:nvSpPr>
          <p:spPr>
            <a:xfrm>
              <a:off x="1163"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44" name="Rectangle 59"/>
            <p:cNvSpPr/>
            <p:nvPr/>
          </p:nvSpPr>
          <p:spPr>
            <a:xfrm>
              <a:off x="1045" y="3150"/>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45" name="Rectangle 60"/>
            <p:cNvSpPr/>
            <p:nvPr/>
          </p:nvSpPr>
          <p:spPr>
            <a:xfrm>
              <a:off x="751" y="3150"/>
              <a:ext cx="13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37946" name="Rectangle 61"/>
            <p:cNvSpPr/>
            <p:nvPr/>
          </p:nvSpPr>
          <p:spPr>
            <a:xfrm>
              <a:off x="687"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47" name="Rectangle 62"/>
            <p:cNvSpPr/>
            <p:nvPr/>
          </p:nvSpPr>
          <p:spPr>
            <a:xfrm>
              <a:off x="412" y="3150"/>
              <a:ext cx="102"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F</a:t>
              </a:r>
              <a:endParaRPr lang="en-US" altLang="zh-CN" dirty="0">
                <a:latin typeface="宋体" panose="02010600030101010101" pitchFamily="2" charset="-122"/>
              </a:endParaRPr>
            </a:p>
          </p:txBody>
        </p:sp>
        <p:sp>
          <p:nvSpPr>
            <p:cNvPr id="37948" name="Rectangle 63"/>
            <p:cNvSpPr/>
            <p:nvPr/>
          </p:nvSpPr>
          <p:spPr>
            <a:xfrm>
              <a:off x="1642" y="3739"/>
              <a:ext cx="14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Å</a:t>
              </a:r>
              <a:endParaRPr lang="en-US" altLang="zh-CN" dirty="0">
                <a:latin typeface="宋体" panose="02010600030101010101" pitchFamily="2" charset="-122"/>
              </a:endParaRPr>
            </a:p>
          </p:txBody>
        </p:sp>
        <p:sp>
          <p:nvSpPr>
            <p:cNvPr id="37949" name="Rectangle 64"/>
            <p:cNvSpPr/>
            <p:nvPr/>
          </p:nvSpPr>
          <p:spPr>
            <a:xfrm>
              <a:off x="1359" y="373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0" name="Rectangle 65"/>
            <p:cNvSpPr/>
            <p:nvPr/>
          </p:nvSpPr>
          <p:spPr>
            <a:xfrm>
              <a:off x="877" y="3739"/>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1" name="Rectangle 66"/>
            <p:cNvSpPr/>
            <p:nvPr/>
          </p:nvSpPr>
          <p:spPr>
            <a:xfrm>
              <a:off x="412" y="373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2" name="Rectangle 67"/>
            <p:cNvSpPr/>
            <p:nvPr/>
          </p:nvSpPr>
          <p:spPr>
            <a:xfrm>
              <a:off x="4738"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3" name="Rectangle 68"/>
            <p:cNvSpPr/>
            <p:nvPr/>
          </p:nvSpPr>
          <p:spPr>
            <a:xfrm>
              <a:off x="4093" y="3434"/>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4" name="Rectangle 69"/>
            <p:cNvSpPr/>
            <p:nvPr/>
          </p:nvSpPr>
          <p:spPr>
            <a:xfrm>
              <a:off x="3743" y="3434"/>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5" name="Rectangle 70"/>
            <p:cNvSpPr/>
            <p:nvPr/>
          </p:nvSpPr>
          <p:spPr>
            <a:xfrm>
              <a:off x="3356" y="3434"/>
              <a:ext cx="14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Å</a:t>
              </a:r>
              <a:endParaRPr lang="en-US" altLang="zh-CN" dirty="0">
                <a:latin typeface="宋体" panose="02010600030101010101" pitchFamily="2" charset="-122"/>
              </a:endParaRPr>
            </a:p>
          </p:txBody>
        </p:sp>
        <p:sp>
          <p:nvSpPr>
            <p:cNvPr id="37956" name="Rectangle 71"/>
            <p:cNvSpPr/>
            <p:nvPr/>
          </p:nvSpPr>
          <p:spPr>
            <a:xfrm>
              <a:off x="2833" y="3434"/>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7" name="Rectangle 72"/>
            <p:cNvSpPr/>
            <p:nvPr/>
          </p:nvSpPr>
          <p:spPr>
            <a:xfrm>
              <a:off x="2482"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8" name="Rectangle 73"/>
            <p:cNvSpPr/>
            <p:nvPr/>
          </p:nvSpPr>
          <p:spPr>
            <a:xfrm>
              <a:off x="2096" y="3434"/>
              <a:ext cx="14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Å</a:t>
              </a:r>
              <a:endParaRPr lang="en-US" altLang="zh-CN" dirty="0">
                <a:latin typeface="宋体" panose="02010600030101010101" pitchFamily="2" charset="-122"/>
              </a:endParaRPr>
            </a:p>
          </p:txBody>
        </p:sp>
        <p:sp>
          <p:nvSpPr>
            <p:cNvPr id="37959" name="Rectangle 74"/>
            <p:cNvSpPr/>
            <p:nvPr/>
          </p:nvSpPr>
          <p:spPr>
            <a:xfrm>
              <a:off x="1572"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0" name="Rectangle 75"/>
            <p:cNvSpPr/>
            <p:nvPr/>
          </p:nvSpPr>
          <p:spPr>
            <a:xfrm>
              <a:off x="1042"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1" name="Rectangle 76"/>
            <p:cNvSpPr/>
            <p:nvPr/>
          </p:nvSpPr>
          <p:spPr>
            <a:xfrm>
              <a:off x="762"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2" name="Rectangle 77"/>
            <p:cNvSpPr/>
            <p:nvPr/>
          </p:nvSpPr>
          <p:spPr>
            <a:xfrm>
              <a:off x="412"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3" name="Rectangle 78"/>
            <p:cNvSpPr/>
            <p:nvPr/>
          </p:nvSpPr>
          <p:spPr>
            <a:xfrm>
              <a:off x="4682" y="3129"/>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4" name="Rectangle 79"/>
            <p:cNvSpPr/>
            <p:nvPr/>
          </p:nvSpPr>
          <p:spPr>
            <a:xfrm>
              <a:off x="4132" y="3164"/>
              <a:ext cx="14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Å</a:t>
              </a:r>
              <a:endParaRPr lang="en-US" altLang="zh-CN" dirty="0">
                <a:latin typeface="宋体" panose="02010600030101010101" pitchFamily="2" charset="-122"/>
              </a:endParaRPr>
            </a:p>
          </p:txBody>
        </p:sp>
        <p:sp>
          <p:nvSpPr>
            <p:cNvPr id="37965" name="Rectangle 80"/>
            <p:cNvSpPr/>
            <p:nvPr/>
          </p:nvSpPr>
          <p:spPr>
            <a:xfrm>
              <a:off x="3611" y="312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6" name="Rectangle 81"/>
            <p:cNvSpPr/>
            <p:nvPr/>
          </p:nvSpPr>
          <p:spPr>
            <a:xfrm>
              <a:off x="3331" y="312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7" name="Rectangle 82"/>
            <p:cNvSpPr/>
            <p:nvPr/>
          </p:nvSpPr>
          <p:spPr>
            <a:xfrm>
              <a:off x="2863" y="312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8" name="Rectangle 83"/>
            <p:cNvSpPr/>
            <p:nvPr/>
          </p:nvSpPr>
          <p:spPr>
            <a:xfrm>
              <a:off x="2513" y="3129"/>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9" name="Rectangle 84"/>
            <p:cNvSpPr/>
            <p:nvPr/>
          </p:nvSpPr>
          <p:spPr>
            <a:xfrm>
              <a:off x="1964" y="3164"/>
              <a:ext cx="14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Å</a:t>
              </a:r>
              <a:endParaRPr lang="en-US" altLang="zh-CN" dirty="0">
                <a:latin typeface="宋体" panose="02010600030101010101" pitchFamily="2" charset="-122"/>
              </a:endParaRPr>
            </a:p>
          </p:txBody>
        </p:sp>
        <p:sp>
          <p:nvSpPr>
            <p:cNvPr id="37970" name="Rectangle 85"/>
            <p:cNvSpPr/>
            <p:nvPr/>
          </p:nvSpPr>
          <p:spPr>
            <a:xfrm>
              <a:off x="1451" y="3129"/>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71" name="Rectangle 86"/>
            <p:cNvSpPr/>
            <p:nvPr/>
          </p:nvSpPr>
          <p:spPr>
            <a:xfrm>
              <a:off x="914" y="3129"/>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72" name="Rectangle 87"/>
            <p:cNvSpPr/>
            <p:nvPr/>
          </p:nvSpPr>
          <p:spPr>
            <a:xfrm>
              <a:off x="549" y="312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73" name="Rectangle 88"/>
            <p:cNvSpPr/>
            <p:nvPr/>
          </p:nvSpPr>
          <p:spPr>
            <a:xfrm>
              <a:off x="1126" y="3760"/>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74" name="Rectangle 89"/>
            <p:cNvSpPr/>
            <p:nvPr/>
          </p:nvSpPr>
          <p:spPr>
            <a:xfrm>
              <a:off x="1014" y="3760"/>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75" name="Rectangle 90"/>
            <p:cNvSpPr/>
            <p:nvPr/>
          </p:nvSpPr>
          <p:spPr>
            <a:xfrm>
              <a:off x="717" y="3760"/>
              <a:ext cx="1" cy="230"/>
            </a:xfrm>
            <a:prstGeom prst="rect">
              <a:avLst/>
            </a:prstGeom>
            <a:noFill/>
            <a:ln w="9525">
              <a:noFill/>
            </a:ln>
          </p:spPr>
          <p:txBody>
            <a:bodyPr wrap="none" lIns="0" tIns="0" rIns="0" bIns="0">
              <a:spAutoFit/>
            </a:bodyPr>
            <a:lstStyle/>
            <a:p>
              <a:endParaRPr lang="en-US" altLang="zh-CN" dirty="0">
                <a:latin typeface="宋体" panose="02010600030101010101" pitchFamily="2" charset="-122"/>
              </a:endParaRPr>
            </a:p>
          </p:txBody>
        </p:sp>
        <p:sp>
          <p:nvSpPr>
            <p:cNvPr id="37976" name="Rectangle 91"/>
            <p:cNvSpPr/>
            <p:nvPr/>
          </p:nvSpPr>
          <p:spPr>
            <a:xfrm>
              <a:off x="619" y="3760"/>
              <a:ext cx="256"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BC</a:t>
              </a:r>
              <a:endParaRPr lang="en-US" altLang="zh-CN" dirty="0">
                <a:latin typeface="宋体" panose="02010600030101010101" pitchFamily="2" charset="-122"/>
              </a:endParaRPr>
            </a:p>
          </p:txBody>
        </p:sp>
        <p:sp>
          <p:nvSpPr>
            <p:cNvPr id="37977" name="Rectangle 92"/>
            <p:cNvSpPr/>
            <p:nvPr/>
          </p:nvSpPr>
          <p:spPr>
            <a:xfrm>
              <a:off x="4987"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78" name="Rectangle 93"/>
            <p:cNvSpPr/>
            <p:nvPr/>
          </p:nvSpPr>
          <p:spPr>
            <a:xfrm>
              <a:off x="4875"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79" name="Rectangle 94"/>
            <p:cNvSpPr/>
            <p:nvPr/>
          </p:nvSpPr>
          <p:spPr>
            <a:xfrm>
              <a:off x="4578"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80" name="Rectangle 95"/>
            <p:cNvSpPr/>
            <p:nvPr/>
          </p:nvSpPr>
          <p:spPr>
            <a:xfrm>
              <a:off x="4480"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81" name="Rectangle 96"/>
            <p:cNvSpPr/>
            <p:nvPr/>
          </p:nvSpPr>
          <p:spPr>
            <a:xfrm>
              <a:off x="4219"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82" name="Rectangle 97"/>
            <p:cNvSpPr/>
            <p:nvPr/>
          </p:nvSpPr>
          <p:spPr>
            <a:xfrm>
              <a:off x="3950"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83" name="Rectangle 98"/>
            <p:cNvSpPr/>
            <p:nvPr/>
          </p:nvSpPr>
          <p:spPr>
            <a:xfrm>
              <a:off x="2959"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84" name="Rectangle 99"/>
            <p:cNvSpPr/>
            <p:nvPr/>
          </p:nvSpPr>
          <p:spPr>
            <a:xfrm>
              <a:off x="2690"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85" name="Rectangle 100"/>
            <p:cNvSpPr/>
            <p:nvPr/>
          </p:nvSpPr>
          <p:spPr>
            <a:xfrm>
              <a:off x="1698"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86" name="Rectangle 101"/>
            <p:cNvSpPr/>
            <p:nvPr/>
          </p:nvSpPr>
          <p:spPr>
            <a:xfrm>
              <a:off x="1429"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87" name="Rectangle 102"/>
            <p:cNvSpPr/>
            <p:nvPr/>
          </p:nvSpPr>
          <p:spPr>
            <a:xfrm>
              <a:off x="1168"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88" name="Rectangle 103"/>
            <p:cNvSpPr/>
            <p:nvPr/>
          </p:nvSpPr>
          <p:spPr>
            <a:xfrm>
              <a:off x="908"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37989" name="Rectangle 104"/>
            <p:cNvSpPr/>
            <p:nvPr/>
          </p:nvSpPr>
          <p:spPr>
            <a:xfrm>
              <a:off x="619"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90" name="Rectangle 105"/>
            <p:cNvSpPr/>
            <p:nvPr/>
          </p:nvSpPr>
          <p:spPr>
            <a:xfrm>
              <a:off x="3737" y="3150"/>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91" name="Rectangle 106"/>
            <p:cNvSpPr/>
            <p:nvPr/>
          </p:nvSpPr>
          <p:spPr>
            <a:xfrm>
              <a:off x="3477" y="3150"/>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37992" name="Rectangle 107"/>
            <p:cNvSpPr/>
            <p:nvPr/>
          </p:nvSpPr>
          <p:spPr>
            <a:xfrm>
              <a:off x="3079" y="3150"/>
              <a:ext cx="256"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AB</a:t>
              </a:r>
              <a:endParaRPr lang="en-US" altLang="zh-CN" dirty="0">
                <a:latin typeface="宋体" panose="02010600030101010101" pitchFamily="2" charset="-122"/>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12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12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12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12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12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12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12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2.3</a:t>
            </a:r>
          </a:p>
        </p:txBody>
      </p:sp>
      <p:sp>
        <p:nvSpPr>
          <p:cNvPr id="112643" name="Rectangle 3"/>
          <p:cNvSpPr>
            <a:spLocks noGrp="1"/>
          </p:cNvSpPr>
          <p:nvPr>
            <p:ph idx="1"/>
          </p:nvPr>
        </p:nvSpPr>
        <p:spPr/>
        <p:txBody>
          <a:bodyPr vert="horz" wrap="square" lIns="91440" tIns="45720" rIns="91440" bIns="45720" anchor="t"/>
          <a:lstStyle/>
          <a:p>
            <a:pPr eaLnBrk="1" hangingPunct="1"/>
            <a:r>
              <a:rPr lang="zh-CN" altLang="en-US" dirty="0"/>
              <a:t>分析图示的组合电路。假定图中</a:t>
            </a:r>
            <a:r>
              <a:rPr lang="en-US" altLang="zh-CN" dirty="0"/>
              <a:t>M</a:t>
            </a:r>
            <a:r>
              <a:rPr lang="zh-CN" altLang="en-US" dirty="0"/>
              <a:t>为控制变量，输入变量</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和输出变量</a:t>
            </a:r>
            <a:r>
              <a:rPr lang="en-US" altLang="zh-CN" dirty="0"/>
              <a:t>W</a:t>
            </a:r>
            <a:r>
              <a:rPr lang="zh-CN" altLang="en-US" dirty="0"/>
              <a:t>，</a:t>
            </a:r>
            <a:r>
              <a:rPr lang="en-US" altLang="zh-CN" dirty="0"/>
              <a:t>X</a:t>
            </a:r>
            <a:r>
              <a:rPr lang="zh-CN" altLang="en-US" dirty="0"/>
              <a:t>，</a:t>
            </a:r>
            <a:r>
              <a:rPr lang="en-US" altLang="zh-CN" dirty="0"/>
              <a:t>Y</a:t>
            </a:r>
            <a:r>
              <a:rPr lang="zh-CN" altLang="en-US" dirty="0"/>
              <a:t>，</a:t>
            </a:r>
            <a:r>
              <a:rPr lang="en-US" altLang="zh-CN" dirty="0"/>
              <a:t>Z</a:t>
            </a:r>
            <a:r>
              <a:rPr lang="zh-CN" altLang="en-US" dirty="0"/>
              <a:t>均表示一位二进制数，试说明在</a:t>
            </a:r>
            <a:r>
              <a:rPr lang="en-US" altLang="zh-CN" dirty="0"/>
              <a:t>M=0</a:t>
            </a:r>
            <a:r>
              <a:rPr lang="zh-CN" altLang="en-US" dirty="0"/>
              <a:t>和</a:t>
            </a:r>
            <a:r>
              <a:rPr lang="en-US" altLang="zh-CN" dirty="0"/>
              <a:t>M=1</a:t>
            </a:r>
            <a:r>
              <a:rPr lang="zh-CN" altLang="en-US" dirty="0"/>
              <a:t>时，电路分别实现什么功能。</a:t>
            </a:r>
          </a:p>
        </p:txBody>
      </p:sp>
      <p:pic>
        <p:nvPicPr>
          <p:cNvPr id="112644" name="Picture 4" descr="LJ65"/>
          <p:cNvPicPr>
            <a:picLocks noChangeAspect="1"/>
          </p:cNvPicPr>
          <p:nvPr/>
        </p:nvPicPr>
        <p:blipFill>
          <a:blip r:embed="rId2"/>
          <a:stretch>
            <a:fillRect/>
          </a:stretch>
        </p:blipFill>
        <p:spPr>
          <a:xfrm>
            <a:off x="2311400" y="2636838"/>
            <a:ext cx="4638675" cy="3549650"/>
          </a:xfrm>
          <a:prstGeom prst="rect">
            <a:avLst/>
          </a:prstGeom>
          <a:noFill/>
          <a:ln w="9525">
            <a:noFill/>
          </a:ln>
        </p:spPr>
      </p:pic>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8"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2.3</a:t>
            </a:r>
          </a:p>
        </p:txBody>
      </p:sp>
      <p:sp>
        <p:nvSpPr>
          <p:cNvPr id="523267" name="Rectangle 3"/>
          <p:cNvSpPr>
            <a:spLocks noGrp="1"/>
          </p:cNvSpPr>
          <p:nvPr>
            <p:ph type="body" sz="half" idx="1"/>
          </p:nvPr>
        </p:nvSpPr>
        <p:spPr>
          <a:xfrm>
            <a:off x="323850" y="620713"/>
            <a:ext cx="8820150" cy="5543550"/>
          </a:xfrm>
        </p:spPr>
        <p:txBody>
          <a:bodyPr vert="horz" wrap="square" lIns="91440" tIns="45720" rIns="91440" bIns="45720" anchor="t"/>
          <a:lstStyle/>
          <a:p>
            <a:pPr marL="0" indent="0" eaLnBrk="1" hangingPunct="1"/>
            <a:r>
              <a:rPr lang="zh-CN" altLang="en-US" dirty="0">
                <a:solidFill>
                  <a:schemeClr val="accent2"/>
                </a:solidFill>
              </a:rPr>
              <a:t>解：</a:t>
            </a:r>
            <a:r>
              <a:rPr lang="zh-CN" altLang="en-US" dirty="0"/>
              <a:t>输出函数表达式</a:t>
            </a:r>
          </a:p>
          <a:p>
            <a:pPr marL="0" indent="0" eaLnBrk="1" hangingPunct="1"/>
            <a:endParaRPr lang="zh-CN" altLang="en-US" dirty="0"/>
          </a:p>
          <a:p>
            <a:pPr marL="0" indent="0" eaLnBrk="1" hangingPunct="1"/>
            <a:endParaRPr lang="zh-CN" altLang="en-US" dirty="0"/>
          </a:p>
          <a:p>
            <a:pPr marL="0" indent="0" eaLnBrk="1" hangingPunct="1"/>
            <a:endParaRPr lang="zh-CN" altLang="en-US" dirty="0"/>
          </a:p>
          <a:p>
            <a:pPr marL="0" indent="0" eaLnBrk="1" hangingPunct="1"/>
            <a:endParaRPr lang="zh-CN" altLang="en-US" dirty="0"/>
          </a:p>
          <a:p>
            <a:pPr marL="0" indent="0" eaLnBrk="1" hangingPunct="1">
              <a:lnSpc>
                <a:spcPct val="120000"/>
              </a:lnSpc>
              <a:spcBef>
                <a:spcPct val="10000"/>
              </a:spcBef>
            </a:pPr>
            <a:r>
              <a:rPr lang="zh-CN" altLang="en-US" dirty="0"/>
              <a:t>由上述表达式可知，当</a:t>
            </a:r>
            <a:r>
              <a:rPr lang="en-US" altLang="zh-CN" dirty="0"/>
              <a:t>M=0</a:t>
            </a:r>
            <a:r>
              <a:rPr lang="zh-CN" altLang="en-US" dirty="0"/>
              <a:t>时，输出函数表达式为</a:t>
            </a:r>
          </a:p>
          <a:p>
            <a:pPr marL="0" indent="0" eaLnBrk="1" hangingPunct="1">
              <a:lnSpc>
                <a:spcPct val="120000"/>
              </a:lnSpc>
              <a:spcBef>
                <a:spcPct val="10000"/>
              </a:spcBef>
              <a:buNone/>
            </a:pPr>
            <a:r>
              <a:rPr lang="zh-CN" altLang="en-US" dirty="0"/>
              <a:t>           </a:t>
            </a:r>
            <a:r>
              <a:rPr lang="en-US" altLang="zh-CN" dirty="0"/>
              <a:t>W=A           X=A⊕B          Y=B⊕C        Z=C⊕D</a:t>
            </a:r>
          </a:p>
          <a:p>
            <a:pPr marL="0" indent="0" eaLnBrk="1" hangingPunct="1">
              <a:lnSpc>
                <a:spcPct val="120000"/>
              </a:lnSpc>
              <a:spcBef>
                <a:spcPct val="10000"/>
              </a:spcBef>
            </a:pPr>
            <a:r>
              <a:rPr lang="zh-CN" altLang="en-US" dirty="0"/>
              <a:t>当</a:t>
            </a:r>
            <a:r>
              <a:rPr lang="en-US" altLang="zh-CN" dirty="0"/>
              <a:t>M=1</a:t>
            </a:r>
            <a:r>
              <a:rPr lang="zh-CN" altLang="en-US" dirty="0"/>
              <a:t>时，输出函数表达式为 </a:t>
            </a:r>
          </a:p>
          <a:p>
            <a:pPr marL="0" indent="0" eaLnBrk="1" hangingPunct="1">
              <a:lnSpc>
                <a:spcPct val="120000"/>
              </a:lnSpc>
              <a:spcBef>
                <a:spcPct val="10000"/>
              </a:spcBef>
              <a:buNone/>
            </a:pPr>
            <a:r>
              <a:rPr lang="zh-CN" altLang="en-US" dirty="0"/>
              <a:t>           </a:t>
            </a:r>
            <a:r>
              <a:rPr lang="en-US" altLang="zh-CN" dirty="0"/>
              <a:t>W=A    X=A⊕B      Y=A⊕B⊕C      Z=A⊕B⊕C⊕D</a:t>
            </a:r>
          </a:p>
          <a:p>
            <a:pPr marL="0" indent="0" eaLnBrk="1" hangingPunct="1">
              <a:lnSpc>
                <a:spcPct val="120000"/>
              </a:lnSpc>
              <a:spcBef>
                <a:spcPct val="10000"/>
              </a:spcBef>
            </a:pPr>
            <a:r>
              <a:rPr lang="zh-CN" altLang="en-US" dirty="0"/>
              <a:t>可见</a:t>
            </a:r>
            <a:r>
              <a:rPr lang="en-US" altLang="zh-CN" dirty="0"/>
              <a:t>M=0</a:t>
            </a:r>
            <a:r>
              <a:rPr lang="zh-CN" altLang="en-US" dirty="0"/>
              <a:t>时，将</a:t>
            </a:r>
            <a:r>
              <a:rPr lang="en-US" altLang="zh-CN" dirty="0"/>
              <a:t>4</a:t>
            </a:r>
            <a:r>
              <a:rPr lang="zh-CN" altLang="en-US" dirty="0"/>
              <a:t>位二进制码转换成</a:t>
            </a:r>
            <a:r>
              <a:rPr lang="en-US" altLang="zh-CN" dirty="0"/>
              <a:t>Gray</a:t>
            </a:r>
            <a:r>
              <a:rPr lang="zh-CN" altLang="en-US" dirty="0"/>
              <a:t>码；当</a:t>
            </a:r>
            <a:r>
              <a:rPr lang="en-US" altLang="zh-CN" dirty="0"/>
              <a:t>M=1</a:t>
            </a:r>
            <a:r>
              <a:rPr lang="zh-CN" altLang="en-US" dirty="0"/>
              <a:t>时，将</a:t>
            </a:r>
            <a:r>
              <a:rPr lang="en-US" altLang="zh-CN" dirty="0"/>
              <a:t>4</a:t>
            </a:r>
            <a:r>
              <a:rPr lang="zh-CN" altLang="en-US" dirty="0"/>
              <a:t>位</a:t>
            </a:r>
            <a:r>
              <a:rPr lang="en-US" altLang="zh-CN" dirty="0"/>
              <a:t>Gray</a:t>
            </a:r>
            <a:r>
              <a:rPr lang="zh-CN" altLang="en-US" dirty="0"/>
              <a:t>码转换成相应的二进制码。 </a:t>
            </a:r>
          </a:p>
        </p:txBody>
      </p:sp>
      <p:graphicFrame>
        <p:nvGraphicFramePr>
          <p:cNvPr id="523268" name="Object 4"/>
          <p:cNvGraphicFramePr>
            <a:graphicFrameLocks noGrp="1"/>
          </p:cNvGraphicFramePr>
          <p:nvPr>
            <p:ph sz="quarter" idx="2"/>
          </p:nvPr>
        </p:nvGraphicFramePr>
        <p:xfrm>
          <a:off x="271463" y="1268413"/>
          <a:ext cx="850900" cy="325437"/>
        </p:xfrm>
        <a:graphic>
          <a:graphicData uri="http://schemas.openxmlformats.org/presentationml/2006/ole">
            <mc:AlternateContent xmlns:mc="http://schemas.openxmlformats.org/markup-compatibility/2006">
              <mc:Choice xmlns:v="urn:schemas-microsoft-com:vml" Requires="v">
                <p:oleObj spid="_x0000_s5133" r:id="rId3" imgW="469265" imgH="177800" progId="Equation.3">
                  <p:embed/>
                </p:oleObj>
              </mc:Choice>
              <mc:Fallback>
                <p:oleObj r:id="rId3" imgW="469265" imgH="177800" progId="Equation.3">
                  <p:embed/>
                  <p:pic>
                    <p:nvPicPr>
                      <p:cNvPr id="0" name="图片 3201"/>
                      <p:cNvPicPr/>
                      <p:nvPr/>
                    </p:nvPicPr>
                    <p:blipFill>
                      <a:blip r:embed="rId4"/>
                      <a:stretch>
                        <a:fillRect/>
                      </a:stretch>
                    </p:blipFill>
                    <p:spPr>
                      <a:xfrm>
                        <a:off x="271463" y="1268413"/>
                        <a:ext cx="850900" cy="325437"/>
                      </a:xfrm>
                      <a:prstGeom prst="rect">
                        <a:avLst/>
                      </a:prstGeom>
                      <a:noFill/>
                      <a:ln w="38100">
                        <a:miter/>
                      </a:ln>
                    </p:spPr>
                  </p:pic>
                </p:oleObj>
              </mc:Fallback>
            </mc:AlternateContent>
          </a:graphicData>
        </a:graphic>
      </p:graphicFrame>
      <p:graphicFrame>
        <p:nvGraphicFramePr>
          <p:cNvPr id="523269" name="Object 5"/>
          <p:cNvGraphicFramePr/>
          <p:nvPr/>
        </p:nvGraphicFramePr>
        <p:xfrm>
          <a:off x="395288" y="1628775"/>
          <a:ext cx="8701087" cy="519113"/>
        </p:xfrm>
        <a:graphic>
          <a:graphicData uri="http://schemas.openxmlformats.org/presentationml/2006/ole">
            <mc:AlternateContent xmlns:mc="http://schemas.openxmlformats.org/markup-compatibility/2006">
              <mc:Choice xmlns:v="urn:schemas-microsoft-com:vml" Requires="v">
                <p:oleObj spid="_x0000_s5134" r:id="rId5" imgW="4889500" imgH="292100" progId="Equation.3">
                  <p:embed/>
                </p:oleObj>
              </mc:Choice>
              <mc:Fallback>
                <p:oleObj r:id="rId5" imgW="4889500" imgH="292100" progId="Equation.3">
                  <p:embed/>
                  <p:pic>
                    <p:nvPicPr>
                      <p:cNvPr id="0" name="图片 3202"/>
                      <p:cNvPicPr/>
                      <p:nvPr/>
                    </p:nvPicPr>
                    <p:blipFill>
                      <a:blip r:embed="rId6"/>
                      <a:stretch>
                        <a:fillRect/>
                      </a:stretch>
                    </p:blipFill>
                    <p:spPr>
                      <a:xfrm>
                        <a:off x="395288" y="1628775"/>
                        <a:ext cx="8701087" cy="519113"/>
                      </a:xfrm>
                      <a:prstGeom prst="rect">
                        <a:avLst/>
                      </a:prstGeom>
                      <a:noFill/>
                      <a:ln w="38100">
                        <a:noFill/>
                        <a:miter/>
                      </a:ln>
                    </p:spPr>
                  </p:pic>
                </p:oleObj>
              </mc:Fallback>
            </mc:AlternateContent>
          </a:graphicData>
        </a:graphic>
      </p:graphicFrame>
      <p:graphicFrame>
        <p:nvGraphicFramePr>
          <p:cNvPr id="523270" name="Object 6"/>
          <p:cNvGraphicFramePr/>
          <p:nvPr/>
        </p:nvGraphicFramePr>
        <p:xfrm>
          <a:off x="454025" y="2130425"/>
          <a:ext cx="6530975" cy="993775"/>
        </p:xfrm>
        <a:graphic>
          <a:graphicData uri="http://schemas.openxmlformats.org/presentationml/2006/ole">
            <mc:AlternateContent xmlns:mc="http://schemas.openxmlformats.org/markup-compatibility/2006">
              <mc:Choice xmlns:v="urn:schemas-microsoft-com:vml" Requires="v">
                <p:oleObj spid="_x0000_s5135" r:id="rId7" imgW="3670300" imgH="558800" progId="Equation.3">
                  <p:embed/>
                </p:oleObj>
              </mc:Choice>
              <mc:Fallback>
                <p:oleObj r:id="rId7" imgW="3670300" imgH="558800" progId="Equation.3">
                  <p:embed/>
                  <p:pic>
                    <p:nvPicPr>
                      <p:cNvPr id="0" name="图片 3203"/>
                      <p:cNvPicPr/>
                      <p:nvPr/>
                    </p:nvPicPr>
                    <p:blipFill>
                      <a:blip r:embed="rId8"/>
                      <a:stretch>
                        <a:fillRect/>
                      </a:stretch>
                    </p:blipFill>
                    <p:spPr>
                      <a:xfrm>
                        <a:off x="454025" y="2130425"/>
                        <a:ext cx="6530975" cy="993775"/>
                      </a:xfrm>
                      <a:prstGeom prst="rect">
                        <a:avLst/>
                      </a:prstGeom>
                      <a:noFill/>
                      <a:ln w="38100">
                        <a:noFill/>
                        <a:miter/>
                      </a:ln>
                    </p:spPr>
                  </p:pic>
                </p:oleObj>
              </mc:Fallback>
            </mc:AlternateContent>
          </a:graphicData>
        </a:graphic>
      </p:graphicFrame>
      <p:graphicFrame>
        <p:nvGraphicFramePr>
          <p:cNvPr id="523271" name="Object 7"/>
          <p:cNvGraphicFramePr>
            <a:graphicFrameLocks noGrp="1"/>
          </p:cNvGraphicFramePr>
          <p:nvPr>
            <p:ph sz="quarter" idx="3"/>
          </p:nvPr>
        </p:nvGraphicFramePr>
        <p:xfrm>
          <a:off x="1387475" y="1268413"/>
          <a:ext cx="1262063" cy="325437"/>
        </p:xfrm>
        <a:graphic>
          <a:graphicData uri="http://schemas.openxmlformats.org/presentationml/2006/ole">
            <mc:AlternateContent xmlns:mc="http://schemas.openxmlformats.org/markup-compatibility/2006">
              <mc:Choice xmlns:v="urn:schemas-microsoft-com:vml" Requires="v">
                <p:oleObj spid="_x0000_s5136" r:id="rId9" imgW="697230" imgH="177800" progId="Equation.3">
                  <p:embed/>
                </p:oleObj>
              </mc:Choice>
              <mc:Fallback>
                <p:oleObj r:id="rId9" imgW="697230" imgH="177800" progId="Equation.3">
                  <p:embed/>
                  <p:pic>
                    <p:nvPicPr>
                      <p:cNvPr id="0" name="图片 3204"/>
                      <p:cNvPicPr/>
                      <p:nvPr/>
                    </p:nvPicPr>
                    <p:blipFill>
                      <a:blip r:embed="rId10"/>
                      <a:stretch>
                        <a:fillRect/>
                      </a:stretch>
                    </p:blipFill>
                    <p:spPr>
                      <a:xfrm>
                        <a:off x="1387475" y="1268413"/>
                        <a:ext cx="1262063" cy="325437"/>
                      </a:xfrm>
                      <a:prstGeom prst="rect">
                        <a:avLst/>
                      </a:prstGeom>
                      <a:noFill/>
                      <a:ln w="38100">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32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327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326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32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32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326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32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326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3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2"/>
          <p:cNvSpPr>
            <a:spLocks noGrp="1"/>
          </p:cNvSpPr>
          <p:nvPr>
            <p:ph type="title"/>
          </p:nvPr>
        </p:nvSpPr>
        <p:spPr>
          <a:xfrm>
            <a:off x="685800" y="538163"/>
            <a:ext cx="7772400" cy="298450"/>
          </a:xfrm>
        </p:spPr>
        <p:txBody>
          <a:bodyPr vert="horz" wrap="square" lIns="91440" tIns="45720" rIns="91440" bIns="45720" anchor="ctr"/>
          <a:lstStyle/>
          <a:p>
            <a:pPr eaLnBrk="1" hangingPunct="1"/>
            <a:r>
              <a:rPr lang="en-US" altLang="zh-CN" dirty="0"/>
              <a:t>2.2 </a:t>
            </a:r>
            <a:r>
              <a:rPr lang="zh-CN" altLang="en-US" dirty="0"/>
              <a:t>组合逻辑电路的设计</a:t>
            </a:r>
          </a:p>
        </p:txBody>
      </p:sp>
      <p:sp>
        <p:nvSpPr>
          <p:cNvPr id="113667" name="Rectangle 3"/>
          <p:cNvSpPr>
            <a:spLocks noGrp="1"/>
          </p:cNvSpPr>
          <p:nvPr>
            <p:ph idx="1"/>
          </p:nvPr>
        </p:nvSpPr>
        <p:spPr>
          <a:xfrm>
            <a:off x="0" y="1125538"/>
            <a:ext cx="8893175" cy="5543550"/>
          </a:xfrm>
        </p:spPr>
        <p:txBody>
          <a:bodyPr vert="horz" wrap="square" lIns="91440" tIns="45720" rIns="91440" bIns="45720" anchor="t"/>
          <a:lstStyle/>
          <a:p>
            <a:pPr algn="just" eaLnBrk="1" hangingPunct="1">
              <a:lnSpc>
                <a:spcPct val="125000"/>
              </a:lnSpc>
            </a:pPr>
            <a:r>
              <a:rPr lang="en-US" altLang="zh-CN" sz="2800" dirty="0"/>
              <a:t>2.2.1 </a:t>
            </a:r>
            <a:r>
              <a:rPr lang="zh-CN" altLang="en-US" sz="2800" dirty="0"/>
              <a:t>组合逻辑电路设计的一般方法</a:t>
            </a:r>
          </a:p>
          <a:p>
            <a:pPr lvl="1" eaLnBrk="1" hangingPunct="1">
              <a:lnSpc>
                <a:spcPct val="125000"/>
              </a:lnSpc>
            </a:pPr>
            <a:r>
              <a:rPr lang="zh-CN" altLang="en-US" sz="2800" dirty="0"/>
              <a:t>根据给定的逻辑功能要求，进行逻辑约定并列出真值表。</a:t>
            </a:r>
          </a:p>
          <a:p>
            <a:pPr lvl="1" eaLnBrk="1" hangingPunct="1">
              <a:lnSpc>
                <a:spcPct val="125000"/>
              </a:lnSpc>
            </a:pPr>
            <a:r>
              <a:rPr lang="zh-CN" altLang="en-US" sz="2800" dirty="0"/>
              <a:t>根据真值表写出逻辑函数的“最小项之和”表达式。</a:t>
            </a:r>
          </a:p>
          <a:p>
            <a:pPr lvl="1" eaLnBrk="1" hangingPunct="1">
              <a:lnSpc>
                <a:spcPct val="125000"/>
              </a:lnSpc>
            </a:pPr>
            <a:r>
              <a:rPr lang="zh-CN" altLang="en-US" sz="2800" dirty="0"/>
              <a:t>将逻辑函数的“最小项之和”形式化成最简“与</a:t>
            </a:r>
            <a:r>
              <a:rPr lang="en-US" altLang="zh-CN" sz="2800" dirty="0"/>
              <a:t>-</a:t>
            </a:r>
            <a:r>
              <a:rPr lang="zh-CN" altLang="en-US" sz="2800" dirty="0"/>
              <a:t>或”式，并进行适当变换。 </a:t>
            </a:r>
          </a:p>
          <a:p>
            <a:pPr lvl="1" eaLnBrk="1" hangingPunct="1">
              <a:lnSpc>
                <a:spcPct val="125000"/>
              </a:lnSpc>
            </a:pPr>
            <a:r>
              <a:rPr lang="zh-CN" altLang="en-US" sz="2800" dirty="0"/>
              <a:t>根据化简或变换后的逻辑函数表达式，画出逻辑电路图。 </a:t>
            </a:r>
          </a:p>
          <a:p>
            <a:pPr eaLnBrk="1" hangingPunct="1"/>
            <a:endParaRPr lang="en-US" altLang="zh-CN" sz="2800" dirty="0"/>
          </a:p>
        </p:txBody>
      </p:sp>
    </p:spTree>
  </p:cSld>
  <p:clrMapOvr>
    <a:masterClrMapping/>
  </p:clrMapOvr>
  <p:transition spd="med">
    <p:zoom/>
  </p:transition>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6600"/>
      </a:hlink>
      <a:folHlink>
        <a:srgbClr val="808000"/>
      </a:folHlink>
    </a:clrScheme>
    <a:fontScheme name="默认设计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50000"/>
          </a:spcBef>
          <a:spcAft>
            <a:spcPct val="0"/>
          </a:spcAft>
          <a:buClrTx/>
          <a:buSzTx/>
          <a:buFontTx/>
          <a:buNone/>
          <a:defRPr kumimoji="1"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50000"/>
          </a:spcBef>
          <a:spcAft>
            <a:spcPct val="0"/>
          </a:spcAft>
          <a:buClrTx/>
          <a:buSzTx/>
          <a:buFontTx/>
          <a:buNone/>
          <a:defRPr kumimoji="1"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3543</Words>
  <Application>Microsoft Office PowerPoint</Application>
  <PresentationFormat>全屏显示(4:3)</PresentationFormat>
  <Paragraphs>568</Paragraphs>
  <Slides>34</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1" baseType="lpstr">
      <vt:lpstr>楷体_GB2312</vt:lpstr>
      <vt:lpstr>宋体</vt:lpstr>
      <vt:lpstr>Symbol</vt:lpstr>
      <vt:lpstr>Times New Roman</vt:lpstr>
      <vt:lpstr>Wingdings</vt:lpstr>
      <vt:lpstr>默认设计模板</vt:lpstr>
      <vt:lpstr>Equation.3</vt:lpstr>
      <vt:lpstr>第2章   组合逻辑分析与设计 </vt:lpstr>
      <vt:lpstr>2.1组合逻辑电路的分析</vt:lpstr>
      <vt:lpstr>2.1.1 组合逻辑电路分析的一般方法 </vt:lpstr>
      <vt:lpstr>2.1.2 组合逻辑电路分析举例</vt:lpstr>
      <vt:lpstr>PowerPoint 演示文稿</vt:lpstr>
      <vt:lpstr>例2.2 分析如图所示的组合逻辑电路 </vt:lpstr>
      <vt:lpstr>例2.3</vt:lpstr>
      <vt:lpstr>例2.3</vt:lpstr>
      <vt:lpstr>2.2 组合逻辑电路的设计</vt:lpstr>
      <vt:lpstr>例2.4 用“与非”门设计一个四变量的“多数表决电路”。 </vt:lpstr>
      <vt:lpstr>例2.5</vt:lpstr>
      <vt:lpstr>例2.6</vt:lpstr>
      <vt:lpstr>例2.7</vt:lpstr>
      <vt:lpstr>例2.8</vt:lpstr>
      <vt:lpstr>例2.8</vt:lpstr>
      <vt:lpstr>2.2.2 组合逻辑电路设计中应考虑的问题</vt:lpstr>
      <vt:lpstr>(2) 逻辑函数的“或非”门实现</vt:lpstr>
      <vt:lpstr>(3) 逻辑函数的“与或非”门实现</vt:lpstr>
      <vt:lpstr>2. 多输出组合逻辑电路的设计</vt:lpstr>
      <vt:lpstr>3. 包含无关项的组合逻辑电路的设计 </vt:lpstr>
      <vt:lpstr>PowerPoint 演示文稿</vt:lpstr>
      <vt:lpstr>4. 考虑级数的组合逻辑电路设计 </vt:lpstr>
      <vt:lpstr>2.3 竞争与险象的产生</vt:lpstr>
      <vt:lpstr>具有险象的逻辑电路及时间图 </vt:lpstr>
      <vt:lpstr>2.3.1 险象的分类</vt:lpstr>
      <vt:lpstr>2.3.2 险象的判断</vt:lpstr>
      <vt:lpstr>例2.15</vt:lpstr>
      <vt:lpstr>例2.16</vt:lpstr>
      <vt:lpstr>2.3.3 险象的判断</vt:lpstr>
      <vt:lpstr>2.3.4 险象的消除</vt:lpstr>
      <vt:lpstr>例2.19</vt:lpstr>
      <vt:lpstr>例2.20</vt:lpstr>
      <vt:lpstr>2. 增加惯性延时环节法</vt:lpstr>
      <vt:lpstr>3. 选通法</vt:lpstr>
    </vt:vector>
  </TitlesOfParts>
  <Company>西安电子科技大学出版社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znq</dc:creator>
  <cp:lastModifiedBy>Jason</cp:lastModifiedBy>
  <cp:revision>270</cp:revision>
  <dcterms:created xsi:type="dcterms:W3CDTF">2002-12-23T00:52:00Z</dcterms:created>
  <dcterms:modified xsi:type="dcterms:W3CDTF">2019-01-09T10:27:11Z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