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sldIdLst>
    <p:sldId id="256" r:id="rId3"/>
    <p:sldId id="315" r:id="rId4"/>
    <p:sldId id="495" r:id="rId5"/>
    <p:sldId id="378" r:id="rId6"/>
    <p:sldId id="317" r:id="rId7"/>
    <p:sldId id="430" r:id="rId8"/>
    <p:sldId id="431" r:id="rId9"/>
    <p:sldId id="319" r:id="rId10"/>
    <p:sldId id="433" r:id="rId11"/>
    <p:sldId id="434" r:id="rId12"/>
    <p:sldId id="435" r:id="rId13"/>
    <p:sldId id="325" r:id="rId14"/>
    <p:sldId id="496" r:id="rId15"/>
    <p:sldId id="497" r:id="rId16"/>
    <p:sldId id="436" r:id="rId17"/>
    <p:sldId id="437" r:id="rId18"/>
    <p:sldId id="438" r:id="rId19"/>
    <p:sldId id="439" r:id="rId20"/>
    <p:sldId id="440" r:id="rId21"/>
    <p:sldId id="441" r:id="rId22"/>
    <p:sldId id="442" r:id="rId23"/>
    <p:sldId id="443" r:id="rId24"/>
    <p:sldId id="444" r:id="rId25"/>
    <p:sldId id="445" r:id="rId26"/>
    <p:sldId id="446" r:id="rId27"/>
    <p:sldId id="447" r:id="rId28"/>
    <p:sldId id="493" r:id="rId29"/>
    <p:sldId id="448" r:id="rId30"/>
    <p:sldId id="449" r:id="rId31"/>
    <p:sldId id="450" r:id="rId32"/>
    <p:sldId id="451" r:id="rId33"/>
    <p:sldId id="494" r:id="rId34"/>
    <p:sldId id="453" r:id="rId35"/>
    <p:sldId id="454" r:id="rId36"/>
    <p:sldId id="455" r:id="rId37"/>
    <p:sldId id="456" r:id="rId38"/>
    <p:sldId id="457" r:id="rId39"/>
    <p:sldId id="458" r:id="rId40"/>
    <p:sldId id="459" r:id="rId41"/>
    <p:sldId id="460" r:id="rId42"/>
    <p:sldId id="461" r:id="rId43"/>
    <p:sldId id="462" r:id="rId44"/>
    <p:sldId id="463" r:id="rId45"/>
    <p:sldId id="464" r:id="rId46"/>
    <p:sldId id="465" r:id="rId47"/>
    <p:sldId id="466" r:id="rId48"/>
    <p:sldId id="467" r:id="rId49"/>
    <p:sldId id="468" r:id="rId50"/>
    <p:sldId id="469" r:id="rId51"/>
    <p:sldId id="470" r:id="rId52"/>
    <p:sldId id="471" r:id="rId53"/>
    <p:sldId id="472" r:id="rId54"/>
    <p:sldId id="473" r:id="rId55"/>
    <p:sldId id="474" r:id="rId56"/>
    <p:sldId id="475" r:id="rId57"/>
    <p:sldId id="476" r:id="rId58"/>
    <p:sldId id="477" r:id="rId59"/>
    <p:sldId id="478" r:id="rId60"/>
    <p:sldId id="479" r:id="rId61"/>
    <p:sldId id="480" r:id="rId62"/>
    <p:sldId id="481" r:id="rId63"/>
    <p:sldId id="482" r:id="rId64"/>
    <p:sldId id="483" r:id="rId65"/>
    <p:sldId id="484" r:id="rId66"/>
    <p:sldId id="485" r:id="rId67"/>
    <p:sldId id="486" r:id="rId68"/>
    <p:sldId id="487" r:id="rId69"/>
    <p:sldId id="488" r:id="rId70"/>
    <p:sldId id="489" r:id="rId71"/>
    <p:sldId id="490" r:id="rId72"/>
    <p:sldId id="491" r:id="rId73"/>
    <p:sldId id="492" r:id="rId74"/>
    <p:sldId id="498" r:id="rId75"/>
    <p:sldId id="499" r:id="rId76"/>
    <p:sldId id="500" r:id="rId77"/>
    <p:sldId id="501" r:id="rId78"/>
    <p:sldId id="502" r:id="rId79"/>
    <p:sldId id="503" r:id="rId80"/>
    <p:sldId id="504" r:id="rId81"/>
    <p:sldId id="505" r:id="rId82"/>
    <p:sldId id="506" r:id="rId83"/>
    <p:sldId id="507" r:id="rId84"/>
    <p:sldId id="508" r:id="rId85"/>
    <p:sldId id="509" r:id="rId86"/>
    <p:sldId id="510" r:id="rId87"/>
    <p:sldId id="511" r:id="rId88"/>
    <p:sldId id="512" r:id="rId89"/>
    <p:sldId id="513" r:id="rId90"/>
    <p:sldId id="514" r:id="rId91"/>
    <p:sldId id="515" r:id="rId92"/>
    <p:sldId id="516" r:id="rId93"/>
    <p:sldId id="517" r:id="rId94"/>
    <p:sldId id="518" r:id="rId95"/>
    <p:sldId id="519" r:id="rId96"/>
    <p:sldId id="520" r:id="rId97"/>
    <p:sldId id="521" r:id="rId98"/>
    <p:sldId id="522" r:id="rId99"/>
    <p:sldId id="523" r:id="rId100"/>
    <p:sldId id="524" r:id="rId101"/>
    <p:sldId id="525" r:id="rId102"/>
    <p:sldId id="526" r:id="rId103"/>
    <p:sldId id="527" r:id="rId104"/>
    <p:sldId id="528" r:id="rId105"/>
    <p:sldId id="529" r:id="rId106"/>
    <p:sldId id="530" r:id="rId107"/>
    <p:sldId id="531" r:id="rId108"/>
    <p:sldId id="532" r:id="rId109"/>
    <p:sldId id="533" r:id="rId110"/>
    <p:sldId id="534" r:id="rId111"/>
    <p:sldId id="535" r:id="rId112"/>
    <p:sldId id="536" r:id="rId113"/>
    <p:sldId id="537" r:id="rId114"/>
    <p:sldId id="538" r:id="rId115"/>
    <p:sldId id="539" r:id="rId116"/>
    <p:sldId id="540" r:id="rId117"/>
    <p:sldId id="541" r:id="rId118"/>
    <p:sldId id="542" r:id="rId119"/>
    <p:sldId id="543" r:id="rId120"/>
    <p:sldId id="544" r:id="rId121"/>
    <p:sldId id="545" r:id="rId122"/>
    <p:sldId id="546" r:id="rId12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6"/>
    <p:restoredTop sz="99283"/>
  </p:normalViewPr>
  <p:slideViewPr>
    <p:cSldViewPr showGuides="1">
      <p:cViewPr varScale="1">
        <p:scale>
          <a:sx n="73" d="100"/>
          <a:sy n="73" d="100"/>
        </p:scale>
        <p:origin x="600"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showFormatting="0">
    <p:cViewPr>
      <p:scale>
        <a:sx n="35" d="100"/>
        <a:sy n="3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presProps" Target="pres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100.xml"/><Relationship Id="rId13" Type="http://schemas.openxmlformats.org/officeDocument/2006/relationships/slide" Target="slides/slide108.xml"/><Relationship Id="rId3" Type="http://schemas.openxmlformats.org/officeDocument/2006/relationships/slide" Target="slides/slide90.xml"/><Relationship Id="rId7" Type="http://schemas.openxmlformats.org/officeDocument/2006/relationships/slide" Target="slides/slide97.xml"/><Relationship Id="rId12" Type="http://schemas.openxmlformats.org/officeDocument/2006/relationships/slide" Target="slides/slide107.xml"/><Relationship Id="rId2" Type="http://schemas.openxmlformats.org/officeDocument/2006/relationships/slide" Target="slides/slide88.xml"/><Relationship Id="rId1" Type="http://schemas.openxmlformats.org/officeDocument/2006/relationships/slide" Target="slides/slide86.xml"/><Relationship Id="rId6" Type="http://schemas.openxmlformats.org/officeDocument/2006/relationships/slide" Target="slides/slide95.xml"/><Relationship Id="rId11" Type="http://schemas.openxmlformats.org/officeDocument/2006/relationships/slide" Target="slides/slide105.xml"/><Relationship Id="rId5" Type="http://schemas.openxmlformats.org/officeDocument/2006/relationships/slide" Target="slides/slide94.xml"/><Relationship Id="rId15" Type="http://schemas.openxmlformats.org/officeDocument/2006/relationships/slide" Target="slides/slide120.xml"/><Relationship Id="rId10" Type="http://schemas.openxmlformats.org/officeDocument/2006/relationships/slide" Target="slides/slide104.xml"/><Relationship Id="rId4" Type="http://schemas.openxmlformats.org/officeDocument/2006/relationships/slide" Target="slides/slide93.xml"/><Relationship Id="rId9" Type="http://schemas.openxmlformats.org/officeDocument/2006/relationships/slide" Target="slides/slide101.xml"/><Relationship Id="rId14" Type="http://schemas.openxmlformats.org/officeDocument/2006/relationships/slide" Target="slides/slide11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0.wmf"/><Relationship Id="rId7" Type="http://schemas.openxmlformats.org/officeDocument/2006/relationships/image" Target="../media/image64.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image" Target="../media/image7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5" Type="http://schemas.openxmlformats.org/officeDocument/2006/relationships/image" Target="../media/image84.wmf"/><Relationship Id="rId4" Type="http://schemas.openxmlformats.org/officeDocument/2006/relationships/image" Target="../media/image8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8.wmf"/><Relationship Id="rId7" Type="http://schemas.openxmlformats.org/officeDocument/2006/relationships/image" Target="../media/image92.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 Id="rId9" Type="http://schemas.openxmlformats.org/officeDocument/2006/relationships/image" Target="../media/image9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4.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9.wmf"/><Relationship Id="rId1" Type="http://schemas.openxmlformats.org/officeDocument/2006/relationships/image" Target="../media/image105.wmf"/><Relationship Id="rId4" Type="http://schemas.openxmlformats.org/officeDocument/2006/relationships/image" Target="../media/image108.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5.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 Id="rId4" Type="http://schemas.openxmlformats.org/officeDocument/2006/relationships/image" Target="../media/image119.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image" Target="../media/image118.wmf"/><Relationship Id="rId7" Type="http://schemas.openxmlformats.org/officeDocument/2006/relationships/image" Target="../media/image123.wmf"/><Relationship Id="rId2" Type="http://schemas.openxmlformats.org/officeDocument/2006/relationships/image" Target="../media/image117.wmf"/><Relationship Id="rId1" Type="http://schemas.openxmlformats.org/officeDocument/2006/relationships/image" Target="../media/image116.wmf"/><Relationship Id="rId6" Type="http://schemas.openxmlformats.org/officeDocument/2006/relationships/image" Target="../media/image122.wmf"/><Relationship Id="rId5" Type="http://schemas.openxmlformats.org/officeDocument/2006/relationships/image" Target="../media/image121.wmf"/><Relationship Id="rId10" Type="http://schemas.openxmlformats.org/officeDocument/2006/relationships/image" Target="../media/image126.wmf"/><Relationship Id="rId4" Type="http://schemas.openxmlformats.org/officeDocument/2006/relationships/image" Target="../media/image120.wmf"/><Relationship Id="rId9" Type="http://schemas.openxmlformats.org/officeDocument/2006/relationships/image" Target="../media/image12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image" Target="../media/image129.wmf"/><Relationship Id="rId7" Type="http://schemas.openxmlformats.org/officeDocument/2006/relationships/image" Target="../media/image133.wmf"/><Relationship Id="rId2" Type="http://schemas.openxmlformats.org/officeDocument/2006/relationships/image" Target="../media/image128.wmf"/><Relationship Id="rId1" Type="http://schemas.openxmlformats.org/officeDocument/2006/relationships/image" Target="../media/image127.wmf"/><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813"/>
            <a:ext cx="7772400" cy="298450"/>
          </a:xfrm>
        </p:spPr>
        <p:txBody>
          <a:bodyPr/>
          <a:lstStyle/>
          <a:p>
            <a:r>
              <a:rPr lang="zh-CN" altLang="en-US"/>
              <a:t>单击此处编辑母版标题样式</a:t>
            </a:r>
          </a:p>
        </p:txBody>
      </p:sp>
      <p:sp>
        <p:nvSpPr>
          <p:cNvPr id="3" name="文本占位符 2"/>
          <p:cNvSpPr>
            <a:spLocks noGrp="1"/>
          </p:cNvSpPr>
          <p:nvPr>
            <p:ph type="body" sz="half" idx="1"/>
          </p:nvPr>
        </p:nvSpPr>
        <p:spPr>
          <a:xfrm>
            <a:off x="107950" y="981075"/>
            <a:ext cx="4370388" cy="554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0738" y="981075"/>
            <a:ext cx="4370387" cy="554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813"/>
            <a:ext cx="7772400" cy="298450"/>
          </a:xfrm>
        </p:spPr>
        <p:txBody>
          <a:bodyPr/>
          <a:lstStyle/>
          <a:p>
            <a:r>
              <a:rPr lang="zh-CN" altLang="en-US"/>
              <a:t>单击此处编辑母版标题样式</a:t>
            </a:r>
          </a:p>
        </p:txBody>
      </p:sp>
      <p:sp>
        <p:nvSpPr>
          <p:cNvPr id="3" name="文本占位符 2"/>
          <p:cNvSpPr>
            <a:spLocks noGrp="1"/>
          </p:cNvSpPr>
          <p:nvPr>
            <p:ph type="body" sz="half" idx="1"/>
          </p:nvPr>
        </p:nvSpPr>
        <p:spPr>
          <a:xfrm>
            <a:off x="107950" y="981075"/>
            <a:ext cx="4370388" cy="554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30738" y="981075"/>
            <a:ext cx="4370387" cy="2695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30738" y="3829050"/>
            <a:ext cx="4370387" cy="2695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33400" y="609600"/>
            <a:ext cx="79248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640528"/>
      </p:ext>
    </p:extLst>
  </p:cSld>
  <p:clrMapOvr>
    <a:masterClrMapping/>
  </p:clrMapOvr>
  <p:transition spd="med">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内容占位符 2"/>
          <p:cNvSpPr>
            <a:spLocks noGrp="1"/>
          </p:cNvSpPr>
          <p:nvPr>
            <p:ph sz="half" idx="1"/>
          </p:nvPr>
        </p:nvSpPr>
        <p:spPr>
          <a:xfrm>
            <a:off x="5334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4958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4958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98840772"/>
      </p:ext>
    </p:extLst>
  </p:cSld>
  <p:clrMapOvr>
    <a:masterClrMapping/>
  </p:clrMapOvr>
  <p:transition spd="med">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74" r:id="rId14"/>
    <p:sldLayoutId id="2147483675" r:id="rId15"/>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15.xml"/><Relationship Id="rId1" Type="http://schemas.openxmlformats.org/officeDocument/2006/relationships/vmlDrawing" Target="../drawings/vmlDrawing24.vml"/><Relationship Id="rId6" Type="http://schemas.openxmlformats.org/officeDocument/2006/relationships/image" Target="../media/image106.wmf"/><Relationship Id="rId5" Type="http://schemas.openxmlformats.org/officeDocument/2006/relationships/oleObject" Target="../embeddings/oleObject70.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72.bin"/></Relationships>
</file>

<file path=ppt/slides/_rels/slide102.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09.wmf"/><Relationship Id="rId5" Type="http://schemas.openxmlformats.org/officeDocument/2006/relationships/oleObject" Target="../embeddings/oleObject74.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76.bin"/></Relationships>
</file>

<file path=ppt/slides/_rels/slide10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3.png"/><Relationship Id="rId5" Type="http://schemas.openxmlformats.org/officeDocument/2006/relationships/image" Target="../media/image21.wmf"/><Relationship Id="rId4" Type="http://schemas.openxmlformats.org/officeDocument/2006/relationships/oleObject" Target="../embeddings/oleObject13.bin"/></Relationships>
</file>

<file path=ppt/slides/_rels/slide110.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14.wmf"/><Relationship Id="rId5" Type="http://schemas.openxmlformats.org/officeDocument/2006/relationships/oleObject" Target="../embeddings/oleObject78.bin"/><Relationship Id="rId4" Type="http://schemas.openxmlformats.org/officeDocument/2006/relationships/image" Target="../media/image113.w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14.xml"/><Relationship Id="rId1" Type="http://schemas.openxmlformats.org/officeDocument/2006/relationships/vmlDrawing" Target="../drawings/vmlDrawing27.vml"/><Relationship Id="rId4" Type="http://schemas.openxmlformats.org/officeDocument/2006/relationships/image" Target="../media/image115.emf"/></Relationships>
</file>

<file path=ppt/slides/_rels/slide114.x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13.xml"/><Relationship Id="rId1" Type="http://schemas.openxmlformats.org/officeDocument/2006/relationships/vmlDrawing" Target="../drawings/vmlDrawing28.vml"/><Relationship Id="rId6" Type="http://schemas.openxmlformats.org/officeDocument/2006/relationships/image" Target="../media/image117.wmf"/><Relationship Id="rId5" Type="http://schemas.openxmlformats.org/officeDocument/2006/relationships/oleObject" Target="../embeddings/oleObject81.bin"/><Relationship Id="rId10" Type="http://schemas.openxmlformats.org/officeDocument/2006/relationships/image" Target="../media/image119.wmf"/><Relationship Id="rId4" Type="http://schemas.openxmlformats.org/officeDocument/2006/relationships/image" Target="../media/image116.wmf"/><Relationship Id="rId9" Type="http://schemas.openxmlformats.org/officeDocument/2006/relationships/oleObject" Target="../embeddings/oleObject83.bin"/></Relationships>
</file>

<file path=ppt/slides/_rels/slide115.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89.bin"/><Relationship Id="rId18" Type="http://schemas.openxmlformats.org/officeDocument/2006/relationships/image" Target="../media/image124.wmf"/><Relationship Id="rId3" Type="http://schemas.openxmlformats.org/officeDocument/2006/relationships/oleObject" Target="../embeddings/oleObject84.bin"/><Relationship Id="rId21" Type="http://schemas.openxmlformats.org/officeDocument/2006/relationships/oleObject" Target="../embeddings/oleObject93.bin"/><Relationship Id="rId7" Type="http://schemas.openxmlformats.org/officeDocument/2006/relationships/oleObject" Target="../embeddings/oleObject86.bin"/><Relationship Id="rId12" Type="http://schemas.openxmlformats.org/officeDocument/2006/relationships/image" Target="../media/image121.wmf"/><Relationship Id="rId17" Type="http://schemas.openxmlformats.org/officeDocument/2006/relationships/oleObject" Target="../embeddings/oleObject91.bin"/><Relationship Id="rId2" Type="http://schemas.openxmlformats.org/officeDocument/2006/relationships/slideLayout" Target="../slideLayouts/slideLayout2.xml"/><Relationship Id="rId16" Type="http://schemas.openxmlformats.org/officeDocument/2006/relationships/image" Target="../media/image123.wmf"/><Relationship Id="rId20" Type="http://schemas.openxmlformats.org/officeDocument/2006/relationships/image" Target="../media/image125.wmf"/><Relationship Id="rId1" Type="http://schemas.openxmlformats.org/officeDocument/2006/relationships/vmlDrawing" Target="../drawings/vmlDrawing29.vml"/><Relationship Id="rId6" Type="http://schemas.openxmlformats.org/officeDocument/2006/relationships/image" Target="../media/image117.wmf"/><Relationship Id="rId11" Type="http://schemas.openxmlformats.org/officeDocument/2006/relationships/oleObject" Target="../embeddings/oleObject88.bin"/><Relationship Id="rId5" Type="http://schemas.openxmlformats.org/officeDocument/2006/relationships/oleObject" Target="../embeddings/oleObject85.bin"/><Relationship Id="rId15" Type="http://schemas.openxmlformats.org/officeDocument/2006/relationships/oleObject" Target="../embeddings/oleObject90.bin"/><Relationship Id="rId10" Type="http://schemas.openxmlformats.org/officeDocument/2006/relationships/image" Target="../media/image120.wmf"/><Relationship Id="rId19" Type="http://schemas.openxmlformats.org/officeDocument/2006/relationships/oleObject" Target="../embeddings/oleObject92.bin"/><Relationship Id="rId4" Type="http://schemas.openxmlformats.org/officeDocument/2006/relationships/image" Target="../media/image116.wmf"/><Relationship Id="rId9" Type="http://schemas.openxmlformats.org/officeDocument/2006/relationships/oleObject" Target="../embeddings/oleObject87.bin"/><Relationship Id="rId14" Type="http://schemas.openxmlformats.org/officeDocument/2006/relationships/image" Target="../media/image122.wmf"/><Relationship Id="rId22" Type="http://schemas.openxmlformats.org/officeDocument/2006/relationships/image" Target="../media/image126.wmf"/></Relationships>
</file>

<file path=ppt/slides/_rels/slide116.x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oleObject" Target="../embeddings/oleObject99.bin"/><Relationship Id="rId18" Type="http://schemas.openxmlformats.org/officeDocument/2006/relationships/image" Target="../media/image134.wmf"/><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131.wmf"/><Relationship Id="rId17" Type="http://schemas.openxmlformats.org/officeDocument/2006/relationships/oleObject" Target="../embeddings/oleObject101.bin"/><Relationship Id="rId2" Type="http://schemas.openxmlformats.org/officeDocument/2006/relationships/slideLayout" Target="../slideLayouts/slideLayout4.xml"/><Relationship Id="rId16" Type="http://schemas.openxmlformats.org/officeDocument/2006/relationships/image" Target="../media/image133.wmf"/><Relationship Id="rId1" Type="http://schemas.openxmlformats.org/officeDocument/2006/relationships/vmlDrawing" Target="../drawings/vmlDrawing30.vml"/><Relationship Id="rId6" Type="http://schemas.openxmlformats.org/officeDocument/2006/relationships/image" Target="../media/image128.wmf"/><Relationship Id="rId11" Type="http://schemas.openxmlformats.org/officeDocument/2006/relationships/oleObject" Target="../embeddings/oleObject98.bin"/><Relationship Id="rId5" Type="http://schemas.openxmlformats.org/officeDocument/2006/relationships/oleObject" Target="../embeddings/oleObject95.bin"/><Relationship Id="rId15" Type="http://schemas.openxmlformats.org/officeDocument/2006/relationships/oleObject" Target="../embeddings/oleObject100.bin"/><Relationship Id="rId10" Type="http://schemas.openxmlformats.org/officeDocument/2006/relationships/image" Target="../media/image130.wmf"/><Relationship Id="rId4" Type="http://schemas.openxmlformats.org/officeDocument/2006/relationships/image" Target="../media/image127.wmf"/><Relationship Id="rId9" Type="http://schemas.openxmlformats.org/officeDocument/2006/relationships/oleObject" Target="../embeddings/oleObject97.bin"/><Relationship Id="rId14" Type="http://schemas.openxmlformats.org/officeDocument/2006/relationships/image" Target="../media/image132.wmf"/></Relationships>
</file>

<file path=ppt/slides/_rels/slide117.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4.wmf"/><Relationship Id="rId4" Type="http://schemas.openxmlformats.org/officeDocument/2006/relationships/oleObject" Target="../embeddings/oleObject14.bin"/></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7.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8.png"/><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34.wmf"/><Relationship Id="rId17" Type="http://schemas.openxmlformats.org/officeDocument/2006/relationships/image" Target="../media/image38.png"/><Relationship Id="rId2" Type="http://schemas.openxmlformats.org/officeDocument/2006/relationships/slideLayout" Target="../slideLayouts/slideLayout12.xml"/><Relationship Id="rId16" Type="http://schemas.openxmlformats.org/officeDocument/2006/relationships/image" Target="../media/image37.png"/><Relationship Id="rId1" Type="http://schemas.openxmlformats.org/officeDocument/2006/relationships/vmlDrawing" Target="../drawings/vmlDrawing9.vml"/><Relationship Id="rId6" Type="http://schemas.openxmlformats.org/officeDocument/2006/relationships/image" Target="../media/image31.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image" Target="../media/image36.png"/><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0.bin"/><Relationship Id="rId14" Type="http://schemas.openxmlformats.org/officeDocument/2006/relationships/image" Target="../media/image35.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0.wmf"/><Relationship Id="rId5" Type="http://schemas.openxmlformats.org/officeDocument/2006/relationships/oleObject" Target="../embeddings/oleObject24.bin"/><Relationship Id="rId4" Type="http://schemas.openxmlformats.org/officeDocument/2006/relationships/image" Target="../media/image39.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5.bin"/><Relationship Id="rId7" Type="http://schemas.openxmlformats.org/officeDocument/2006/relationships/image" Target="../media/image44.png"/><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43.wmf"/><Relationship Id="rId5" Type="http://schemas.openxmlformats.org/officeDocument/2006/relationships/oleObject" Target="../embeddings/oleObject26.bin"/><Relationship Id="rId4" Type="http://schemas.openxmlformats.org/officeDocument/2006/relationships/image" Target="../media/image42.wmf"/></Relationships>
</file>

<file path=ppt/slides/_rels/slide55.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6.wmf"/><Relationship Id="rId5" Type="http://schemas.openxmlformats.org/officeDocument/2006/relationships/oleObject" Target="../embeddings/oleObject28.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30.bin"/></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53.wmf"/><Relationship Id="rId11" Type="http://schemas.openxmlformats.org/officeDocument/2006/relationships/image" Target="../media/image56.png"/><Relationship Id="rId5" Type="http://schemas.openxmlformats.org/officeDocument/2006/relationships/oleObject" Target="../embeddings/oleObject32.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34.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6.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8.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62.wmf"/><Relationship Id="rId17" Type="http://schemas.openxmlformats.org/officeDocument/2006/relationships/image" Target="../media/image65.png"/><Relationship Id="rId2" Type="http://schemas.openxmlformats.org/officeDocument/2006/relationships/slideLayout" Target="../slideLayouts/slideLayout2.xml"/><Relationship Id="rId16" Type="http://schemas.openxmlformats.org/officeDocument/2006/relationships/image" Target="../media/image64.wmf"/><Relationship Id="rId1" Type="http://schemas.openxmlformats.org/officeDocument/2006/relationships/vmlDrawing" Target="../drawings/vmlDrawing14.vml"/><Relationship Id="rId6" Type="http://schemas.openxmlformats.org/officeDocument/2006/relationships/image" Target="../media/image59.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38.bin"/><Relationship Id="rId14" Type="http://schemas.openxmlformats.org/officeDocument/2006/relationships/image" Target="../media/image63.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71.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7.wmf"/><Relationship Id="rId11" Type="http://schemas.openxmlformats.org/officeDocument/2006/relationships/image" Target="../media/image70.png"/><Relationship Id="rId5" Type="http://schemas.openxmlformats.org/officeDocument/2006/relationships/oleObject" Target="../embeddings/oleObject43.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45.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18.png"/><Relationship Id="rId7" Type="http://schemas.openxmlformats.org/officeDocument/2006/relationships/image" Target="../media/image15.wmf"/><Relationship Id="rId2" Type="http://schemas.openxmlformats.org/officeDocument/2006/relationships/slideLayout" Target="../slideLayouts/slideLayout22.xml"/><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77.emf"/><Relationship Id="rId5" Type="http://schemas.openxmlformats.org/officeDocument/2006/relationships/oleObject" Target="../embeddings/oleObject47.bin"/><Relationship Id="rId4" Type="http://schemas.openxmlformats.org/officeDocument/2006/relationships/image" Target="../media/image76.e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image" Target="../media/image78.e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14.xml"/><Relationship Id="rId1" Type="http://schemas.openxmlformats.org/officeDocument/2006/relationships/vmlDrawing" Target="../drawings/vmlDrawing18.vml"/><Relationship Id="rId4" Type="http://schemas.openxmlformats.org/officeDocument/2006/relationships/image" Target="../media/image79.emf"/></Relationships>
</file>

<file path=ppt/slides/_rels/slide88.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image" Target="../media/image85.png"/><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84.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1.w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53.bin"/></Relationships>
</file>

<file path=ppt/slides/_rels/slide89.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60.bin"/><Relationship Id="rId18" Type="http://schemas.openxmlformats.org/officeDocument/2006/relationships/image" Target="../media/image93.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90.wmf"/><Relationship Id="rId17" Type="http://schemas.openxmlformats.org/officeDocument/2006/relationships/oleObject" Target="../embeddings/oleObject62.bin"/><Relationship Id="rId2" Type="http://schemas.openxmlformats.org/officeDocument/2006/relationships/slideLayout" Target="../slideLayouts/slideLayout2.xml"/><Relationship Id="rId16" Type="http://schemas.openxmlformats.org/officeDocument/2006/relationships/image" Target="../media/image92.wmf"/><Relationship Id="rId20" Type="http://schemas.openxmlformats.org/officeDocument/2006/relationships/image" Target="../media/image94.wmf"/><Relationship Id="rId1" Type="http://schemas.openxmlformats.org/officeDocument/2006/relationships/vmlDrawing" Target="../drawings/vmlDrawing20.vml"/><Relationship Id="rId6" Type="http://schemas.openxmlformats.org/officeDocument/2006/relationships/image" Target="../media/image87.w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89.wmf"/><Relationship Id="rId19" Type="http://schemas.openxmlformats.org/officeDocument/2006/relationships/oleObject" Target="../embeddings/oleObject63.bin"/><Relationship Id="rId4" Type="http://schemas.openxmlformats.org/officeDocument/2006/relationships/image" Target="../media/image86.wmf"/><Relationship Id="rId9" Type="http://schemas.openxmlformats.org/officeDocument/2006/relationships/oleObject" Target="../embeddings/oleObject58.bin"/><Relationship Id="rId14" Type="http://schemas.openxmlformats.org/officeDocument/2006/relationships/image" Target="../media/image9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98.wmf"/><Relationship Id="rId5" Type="http://schemas.openxmlformats.org/officeDocument/2006/relationships/oleObject" Target="../embeddings/oleObject65.bin"/><Relationship Id="rId4" Type="http://schemas.openxmlformats.org/officeDocument/2006/relationships/image" Target="../media/image97.wmf"/><Relationship Id="rId9" Type="http://schemas.openxmlformats.org/officeDocument/2006/relationships/image" Target="../media/image10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102.emf"/><Relationship Id="rId4" Type="http://schemas.openxmlformats.org/officeDocument/2006/relationships/oleObject" Target="../embeddings/oleObject67.bin"/></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104.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tint val="46275"/>
                <a:invGamma/>
              </a:schemeClr>
            </a:gs>
          </a:gsLst>
          <a:lin ang="5400000" scaled="1"/>
        </a:gradFill>
        <a:effectLst/>
      </p:bgPr>
    </p:bg>
    <p:spTree>
      <p:nvGrpSpPr>
        <p:cNvPr id="1" name=""/>
        <p:cNvGrpSpPr/>
        <p:nvPr/>
      </p:nvGrpSpPr>
      <p:grpSpPr>
        <a:xfrm>
          <a:off x="0" y="0"/>
          <a:ext cx="0" cy="0"/>
          <a:chOff x="0" y="0"/>
          <a:chExt cx="0" cy="0"/>
        </a:xfrm>
      </p:grpSpPr>
      <p:sp>
        <p:nvSpPr>
          <p:cNvPr id="2050" name="AutoShape 2"/>
          <p:cNvSpPr/>
          <p:nvPr/>
        </p:nvSpPr>
        <p:spPr>
          <a:xfrm>
            <a:off x="152400" y="457200"/>
            <a:ext cx="2949575" cy="762000"/>
          </a:xfrm>
          <a:prstGeom prst="cloudCallout">
            <a:avLst>
              <a:gd name="adj1" fmla="val 39019"/>
              <a:gd name="adj2" fmla="val 88542"/>
            </a:avLst>
          </a:prstGeom>
          <a:solidFill>
            <a:schemeClr val="bg1"/>
          </a:solidFill>
          <a:ln w="9525" cap="flat" cmpd="sng">
            <a:solidFill>
              <a:schemeClr val="bg1"/>
            </a:solidFill>
            <a:prstDash val="solid"/>
            <a:headEnd type="none" w="med" len="med"/>
            <a:tailEnd type="none" w="med" len="med"/>
          </a:ln>
        </p:spPr>
        <p:txBody>
          <a:bodyPr wrap="none" anchor="ctr"/>
          <a:lstStyle/>
          <a:p>
            <a:pPr algn="ctr"/>
            <a:endParaRPr lang="zh-CN" altLang="zh-CN" sz="2800" b="1" dirty="0">
              <a:latin typeface="Times New Roman" panose="02020603050405020304" pitchFamily="18" charset="0"/>
            </a:endParaRPr>
          </a:p>
        </p:txBody>
      </p:sp>
      <p:sp>
        <p:nvSpPr>
          <p:cNvPr id="2051" name="Freeform 3"/>
          <p:cNvSpPr/>
          <p:nvPr/>
        </p:nvSpPr>
        <p:spPr>
          <a:xfrm>
            <a:off x="1846263" y="1235075"/>
            <a:ext cx="1641475" cy="304800"/>
          </a:xfrm>
          <a:custGeom>
            <a:avLst/>
            <a:gdLst/>
            <a:ahLst/>
            <a:cxnLst>
              <a:cxn ang="0">
                <a:pos x="363117866" y="65920000"/>
              </a:cxn>
              <a:cxn ang="0">
                <a:pos x="327332685" y="51840000"/>
              </a:cxn>
              <a:cxn ang="0">
                <a:pos x="257866489" y="65920000"/>
              </a:cxn>
              <a:cxn ang="0">
                <a:pos x="187347697" y="73600000"/>
              </a:cxn>
              <a:cxn ang="0">
                <a:pos x="58941264" y="101760000"/>
              </a:cxn>
              <a:cxn ang="0">
                <a:pos x="23155057" y="115840000"/>
              </a:cxn>
              <a:cxn ang="0">
                <a:pos x="152615112" y="193920000"/>
              </a:cxn>
              <a:cxn ang="0">
                <a:pos x="562043092" y="222720000"/>
              </a:cxn>
              <a:cxn ang="0">
                <a:pos x="713605608" y="243840000"/>
              </a:cxn>
              <a:cxn ang="0">
                <a:pos x="1555618676" y="222720000"/>
              </a:cxn>
              <a:cxn ang="0">
                <a:pos x="1649292525" y="179840000"/>
              </a:cxn>
              <a:cxn ang="0">
                <a:pos x="1672447581" y="136960000"/>
              </a:cxn>
              <a:cxn ang="0">
                <a:pos x="1684025110" y="115840000"/>
              </a:cxn>
              <a:cxn ang="0">
                <a:pos x="1380901103" y="44800000"/>
              </a:cxn>
              <a:cxn ang="0">
                <a:pos x="1170397323" y="16640000"/>
              </a:cxn>
              <a:cxn ang="0">
                <a:pos x="655716940" y="30720000"/>
              </a:cxn>
              <a:cxn ang="0">
                <a:pos x="363117866" y="65920000"/>
              </a:cxn>
            </a:cxnLst>
            <a:rect l="0" t="0" r="0" b="0"/>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alpha val="100000"/>
            </a:schemeClr>
          </a:solidFill>
          <a:ln w="9525">
            <a:noFill/>
          </a:ln>
        </p:spPr>
        <p:txBody>
          <a:bodyPr/>
          <a:lstStyle/>
          <a:p>
            <a:endParaRPr lang="zh-CN" altLang="en-US"/>
          </a:p>
        </p:txBody>
      </p:sp>
      <p:sp>
        <p:nvSpPr>
          <p:cNvPr id="2052" name="Freeform 4"/>
          <p:cNvSpPr/>
          <p:nvPr/>
        </p:nvSpPr>
        <p:spPr>
          <a:xfrm>
            <a:off x="19050" y="4857750"/>
            <a:ext cx="9201150" cy="1009650"/>
          </a:xfrm>
          <a:custGeom>
            <a:avLst/>
            <a:gdLst/>
            <a:ahLst/>
            <a:cxnLst>
              <a:cxn ang="0">
                <a:pos x="0" y="1602819375"/>
              </a:cxn>
              <a:cxn ang="0">
                <a:pos x="393144375" y="1451610000"/>
              </a:cxn>
              <a:cxn ang="0">
                <a:pos x="483870000" y="1391126250"/>
              </a:cxn>
              <a:cxn ang="0">
                <a:pos x="1512093750" y="1330642500"/>
              </a:cxn>
              <a:cxn ang="0">
                <a:pos x="1844754375" y="1179433125"/>
              </a:cxn>
              <a:cxn ang="0">
                <a:pos x="1935480000" y="1088707500"/>
              </a:cxn>
              <a:cxn ang="0">
                <a:pos x="2147483647" y="1028223750"/>
              </a:cxn>
              <a:cxn ang="0">
                <a:pos x="2147483647" y="907256250"/>
              </a:cxn>
              <a:cxn ang="0">
                <a:pos x="2147483647" y="967740000"/>
              </a:cxn>
              <a:cxn ang="0">
                <a:pos x="2147483647" y="1058465625"/>
              </a:cxn>
              <a:cxn ang="0">
                <a:pos x="2147483647" y="1118949375"/>
              </a:cxn>
              <a:cxn ang="0">
                <a:pos x="2147483647" y="1209675000"/>
              </a:cxn>
              <a:cxn ang="0">
                <a:pos x="2147483647" y="1300400625"/>
              </a:cxn>
              <a:cxn ang="0">
                <a:pos x="2147483647" y="1179433125"/>
              </a:cxn>
              <a:cxn ang="0">
                <a:pos x="2147483647" y="1028223750"/>
              </a:cxn>
              <a:cxn ang="0">
                <a:pos x="2147483647" y="907256250"/>
              </a:cxn>
              <a:cxn ang="0">
                <a:pos x="2147483647" y="877014375"/>
              </a:cxn>
              <a:cxn ang="0">
                <a:pos x="2147483647" y="725805000"/>
              </a:cxn>
              <a:cxn ang="0">
                <a:pos x="2147483647" y="574595625"/>
              </a:cxn>
              <a:cxn ang="0">
                <a:pos x="2147483647" y="635079375"/>
              </a:cxn>
              <a:cxn ang="0">
                <a:pos x="2147483647" y="877014375"/>
              </a:cxn>
              <a:cxn ang="0">
                <a:pos x="2147483647" y="1028223750"/>
              </a:cxn>
              <a:cxn ang="0">
                <a:pos x="2147483647" y="1209675000"/>
              </a:cxn>
              <a:cxn ang="0">
                <a:pos x="2147483647" y="1028223750"/>
              </a:cxn>
              <a:cxn ang="0">
                <a:pos x="2147483647" y="846772500"/>
              </a:cxn>
              <a:cxn ang="0">
                <a:pos x="2147483647" y="483870000"/>
              </a:cxn>
              <a:cxn ang="0">
                <a:pos x="2147483647" y="393144375"/>
              </a:cxn>
              <a:cxn ang="0">
                <a:pos x="2147483647" y="241935000"/>
              </a:cxn>
              <a:cxn ang="0">
                <a:pos x="2147483647" y="332660625"/>
              </a:cxn>
              <a:cxn ang="0">
                <a:pos x="2147483647" y="695563125"/>
              </a:cxn>
              <a:cxn ang="0">
                <a:pos x="2147483647" y="967740000"/>
              </a:cxn>
              <a:cxn ang="0">
                <a:pos x="2147483647" y="997981875"/>
              </a:cxn>
              <a:cxn ang="0">
                <a:pos x="2147483647" y="1028223750"/>
              </a:cxn>
              <a:cxn ang="0">
                <a:pos x="2147483647" y="816530625"/>
              </a:cxn>
              <a:cxn ang="0">
                <a:pos x="2147483647" y="635079375"/>
              </a:cxn>
              <a:cxn ang="0">
                <a:pos x="2147483647" y="574595625"/>
              </a:cxn>
              <a:cxn ang="0">
                <a:pos x="2147483647" y="695563125"/>
              </a:cxn>
              <a:cxn ang="0">
                <a:pos x="2147483647" y="816530625"/>
              </a:cxn>
              <a:cxn ang="0">
                <a:pos x="2147483647" y="907256250"/>
              </a:cxn>
              <a:cxn ang="0">
                <a:pos x="2147483647" y="967740000"/>
              </a:cxn>
              <a:cxn ang="0">
                <a:pos x="2147483647" y="1209675000"/>
              </a:cxn>
              <a:cxn ang="0">
                <a:pos x="2147483647" y="1088707500"/>
              </a:cxn>
              <a:cxn ang="0">
                <a:pos x="2147483647" y="574595625"/>
              </a:cxn>
              <a:cxn ang="0">
                <a:pos x="2147483647" y="151209375"/>
              </a:cxn>
              <a:cxn ang="0">
                <a:pos x="2147483647" y="60483750"/>
              </a:cxn>
              <a:cxn ang="0">
                <a:pos x="2147483647" y="0"/>
              </a:cxn>
              <a:cxn ang="0">
                <a:pos x="2147483647" y="181451250"/>
              </a:cxn>
              <a:cxn ang="0">
                <a:pos x="2147483647" y="362902500"/>
              </a:cxn>
              <a:cxn ang="0">
                <a:pos x="2147483647" y="846772500"/>
              </a:cxn>
              <a:cxn ang="0">
                <a:pos x="2147483647" y="967740000"/>
              </a:cxn>
              <a:cxn ang="0">
                <a:pos x="2147483647" y="1088707500"/>
              </a:cxn>
              <a:cxn ang="0">
                <a:pos x="2147483647" y="1300400625"/>
              </a:cxn>
              <a:cxn ang="0">
                <a:pos x="2147483647" y="1270158750"/>
              </a:cxn>
              <a:cxn ang="0">
                <a:pos x="2147483647" y="1330642500"/>
              </a:cxn>
              <a:cxn ang="0">
                <a:pos x="2147483647" y="1451610000"/>
              </a:cxn>
              <a:cxn ang="0">
                <a:pos x="2147483647" y="1481851875"/>
              </a:cxn>
              <a:cxn ang="0">
                <a:pos x="2147483647" y="1542335625"/>
              </a:cxn>
              <a:cxn ang="0">
                <a:pos x="2147483647" y="1512093750"/>
              </a:cxn>
              <a:cxn ang="0">
                <a:pos x="2147483647" y="1542335625"/>
              </a:cxn>
            </a:cxnLst>
            <a:rect l="0" t="0" r="0" b="0"/>
            <a:pathLst>
              <a:path w="5796" h="636">
                <a:moveTo>
                  <a:pt x="0" y="636"/>
                </a:moveTo>
                <a:cubicBezTo>
                  <a:pt x="52" y="619"/>
                  <a:pt x="107" y="601"/>
                  <a:pt x="156" y="576"/>
                </a:cubicBezTo>
                <a:cubicBezTo>
                  <a:pt x="169" y="570"/>
                  <a:pt x="178" y="557"/>
                  <a:pt x="192" y="552"/>
                </a:cubicBezTo>
                <a:cubicBezTo>
                  <a:pt x="321" y="509"/>
                  <a:pt x="464" y="533"/>
                  <a:pt x="600" y="528"/>
                </a:cubicBezTo>
                <a:cubicBezTo>
                  <a:pt x="688" y="510"/>
                  <a:pt x="643" y="527"/>
                  <a:pt x="732" y="468"/>
                </a:cubicBezTo>
                <a:cubicBezTo>
                  <a:pt x="746" y="459"/>
                  <a:pt x="753" y="440"/>
                  <a:pt x="768" y="432"/>
                </a:cubicBezTo>
                <a:cubicBezTo>
                  <a:pt x="798" y="417"/>
                  <a:pt x="833" y="418"/>
                  <a:pt x="864" y="408"/>
                </a:cubicBezTo>
                <a:cubicBezTo>
                  <a:pt x="879" y="385"/>
                  <a:pt x="888" y="356"/>
                  <a:pt x="924" y="360"/>
                </a:cubicBezTo>
                <a:cubicBezTo>
                  <a:pt x="949" y="363"/>
                  <a:pt x="996" y="384"/>
                  <a:pt x="996" y="384"/>
                </a:cubicBezTo>
                <a:cubicBezTo>
                  <a:pt x="1008" y="396"/>
                  <a:pt x="1019" y="409"/>
                  <a:pt x="1032" y="420"/>
                </a:cubicBezTo>
                <a:cubicBezTo>
                  <a:pt x="1043" y="429"/>
                  <a:pt x="1059" y="433"/>
                  <a:pt x="1068" y="444"/>
                </a:cubicBezTo>
                <a:cubicBezTo>
                  <a:pt x="1076" y="454"/>
                  <a:pt x="1073" y="469"/>
                  <a:pt x="1080" y="480"/>
                </a:cubicBezTo>
                <a:cubicBezTo>
                  <a:pt x="1089" y="494"/>
                  <a:pt x="1104" y="504"/>
                  <a:pt x="1116" y="516"/>
                </a:cubicBezTo>
                <a:cubicBezTo>
                  <a:pt x="1195" y="503"/>
                  <a:pt x="1296" y="508"/>
                  <a:pt x="1368" y="468"/>
                </a:cubicBezTo>
                <a:cubicBezTo>
                  <a:pt x="1485" y="403"/>
                  <a:pt x="1394" y="431"/>
                  <a:pt x="1488" y="408"/>
                </a:cubicBezTo>
                <a:cubicBezTo>
                  <a:pt x="1545" y="370"/>
                  <a:pt x="1510" y="389"/>
                  <a:pt x="1596" y="360"/>
                </a:cubicBezTo>
                <a:cubicBezTo>
                  <a:pt x="1608" y="356"/>
                  <a:pt x="1632" y="348"/>
                  <a:pt x="1632" y="348"/>
                </a:cubicBezTo>
                <a:cubicBezTo>
                  <a:pt x="1696" y="252"/>
                  <a:pt x="1612" y="368"/>
                  <a:pt x="1692" y="288"/>
                </a:cubicBezTo>
                <a:cubicBezTo>
                  <a:pt x="1772" y="208"/>
                  <a:pt x="1656" y="292"/>
                  <a:pt x="1752" y="228"/>
                </a:cubicBezTo>
                <a:cubicBezTo>
                  <a:pt x="1776" y="236"/>
                  <a:pt x="1810" y="231"/>
                  <a:pt x="1824" y="252"/>
                </a:cubicBezTo>
                <a:cubicBezTo>
                  <a:pt x="1880" y="336"/>
                  <a:pt x="1848" y="308"/>
                  <a:pt x="1908" y="348"/>
                </a:cubicBezTo>
                <a:cubicBezTo>
                  <a:pt x="1929" y="411"/>
                  <a:pt x="1905" y="362"/>
                  <a:pt x="1956" y="408"/>
                </a:cubicBezTo>
                <a:cubicBezTo>
                  <a:pt x="1981" y="431"/>
                  <a:pt x="2028" y="480"/>
                  <a:pt x="2028" y="480"/>
                </a:cubicBezTo>
                <a:cubicBezTo>
                  <a:pt x="2109" y="464"/>
                  <a:pt x="2109" y="469"/>
                  <a:pt x="2160" y="408"/>
                </a:cubicBezTo>
                <a:cubicBezTo>
                  <a:pt x="2187" y="376"/>
                  <a:pt x="2203" y="374"/>
                  <a:pt x="2220" y="336"/>
                </a:cubicBezTo>
                <a:cubicBezTo>
                  <a:pt x="2240" y="291"/>
                  <a:pt x="2252" y="239"/>
                  <a:pt x="2268" y="192"/>
                </a:cubicBezTo>
                <a:cubicBezTo>
                  <a:pt x="2272" y="180"/>
                  <a:pt x="2271" y="165"/>
                  <a:pt x="2280" y="156"/>
                </a:cubicBezTo>
                <a:cubicBezTo>
                  <a:pt x="2326" y="110"/>
                  <a:pt x="2302" y="129"/>
                  <a:pt x="2352" y="96"/>
                </a:cubicBezTo>
                <a:cubicBezTo>
                  <a:pt x="2418" y="105"/>
                  <a:pt x="2478" y="121"/>
                  <a:pt x="2544" y="132"/>
                </a:cubicBezTo>
                <a:cubicBezTo>
                  <a:pt x="2610" y="165"/>
                  <a:pt x="2655" y="219"/>
                  <a:pt x="2700" y="276"/>
                </a:cubicBezTo>
                <a:cubicBezTo>
                  <a:pt x="2701" y="278"/>
                  <a:pt x="2761" y="377"/>
                  <a:pt x="2784" y="384"/>
                </a:cubicBezTo>
                <a:cubicBezTo>
                  <a:pt x="2826" y="396"/>
                  <a:pt x="2872" y="392"/>
                  <a:pt x="2916" y="396"/>
                </a:cubicBezTo>
                <a:cubicBezTo>
                  <a:pt x="2968" y="406"/>
                  <a:pt x="2999" y="424"/>
                  <a:pt x="3048" y="408"/>
                </a:cubicBezTo>
                <a:cubicBezTo>
                  <a:pt x="3085" y="371"/>
                  <a:pt x="3125" y="353"/>
                  <a:pt x="3168" y="324"/>
                </a:cubicBezTo>
                <a:cubicBezTo>
                  <a:pt x="3183" y="302"/>
                  <a:pt x="3204" y="266"/>
                  <a:pt x="3228" y="252"/>
                </a:cubicBezTo>
                <a:cubicBezTo>
                  <a:pt x="3250" y="240"/>
                  <a:pt x="3300" y="228"/>
                  <a:pt x="3300" y="228"/>
                </a:cubicBezTo>
                <a:cubicBezTo>
                  <a:pt x="3381" y="238"/>
                  <a:pt x="3412" y="242"/>
                  <a:pt x="3480" y="276"/>
                </a:cubicBezTo>
                <a:cubicBezTo>
                  <a:pt x="3549" y="379"/>
                  <a:pt x="3457" y="258"/>
                  <a:pt x="3540" y="324"/>
                </a:cubicBezTo>
                <a:cubicBezTo>
                  <a:pt x="3551" y="333"/>
                  <a:pt x="3554" y="350"/>
                  <a:pt x="3564" y="360"/>
                </a:cubicBezTo>
                <a:cubicBezTo>
                  <a:pt x="3574" y="370"/>
                  <a:pt x="3588" y="376"/>
                  <a:pt x="3600" y="384"/>
                </a:cubicBezTo>
                <a:cubicBezTo>
                  <a:pt x="3630" y="429"/>
                  <a:pt x="3656" y="463"/>
                  <a:pt x="3708" y="480"/>
                </a:cubicBezTo>
                <a:cubicBezTo>
                  <a:pt x="3760" y="464"/>
                  <a:pt x="3820" y="464"/>
                  <a:pt x="3864" y="432"/>
                </a:cubicBezTo>
                <a:cubicBezTo>
                  <a:pt x="4101" y="261"/>
                  <a:pt x="4011" y="331"/>
                  <a:pt x="4140" y="228"/>
                </a:cubicBezTo>
                <a:cubicBezTo>
                  <a:pt x="4166" y="164"/>
                  <a:pt x="4195" y="105"/>
                  <a:pt x="4248" y="60"/>
                </a:cubicBezTo>
                <a:cubicBezTo>
                  <a:pt x="4263" y="47"/>
                  <a:pt x="4278" y="33"/>
                  <a:pt x="4296" y="24"/>
                </a:cubicBezTo>
                <a:cubicBezTo>
                  <a:pt x="4319" y="13"/>
                  <a:pt x="4368" y="0"/>
                  <a:pt x="4368" y="0"/>
                </a:cubicBezTo>
                <a:cubicBezTo>
                  <a:pt x="4467" y="33"/>
                  <a:pt x="4419" y="10"/>
                  <a:pt x="4512" y="72"/>
                </a:cubicBezTo>
                <a:cubicBezTo>
                  <a:pt x="4513" y="73"/>
                  <a:pt x="4618" y="127"/>
                  <a:pt x="4644" y="144"/>
                </a:cubicBezTo>
                <a:cubicBezTo>
                  <a:pt x="4670" y="223"/>
                  <a:pt x="4717" y="277"/>
                  <a:pt x="4776" y="336"/>
                </a:cubicBezTo>
                <a:cubicBezTo>
                  <a:pt x="4830" y="390"/>
                  <a:pt x="4766" y="361"/>
                  <a:pt x="4836" y="384"/>
                </a:cubicBezTo>
                <a:cubicBezTo>
                  <a:pt x="4844" y="400"/>
                  <a:pt x="4849" y="418"/>
                  <a:pt x="4860" y="432"/>
                </a:cubicBezTo>
                <a:cubicBezTo>
                  <a:pt x="4907" y="488"/>
                  <a:pt x="5021" y="503"/>
                  <a:pt x="5088" y="516"/>
                </a:cubicBezTo>
                <a:cubicBezTo>
                  <a:pt x="5136" y="512"/>
                  <a:pt x="5184" y="504"/>
                  <a:pt x="5232" y="504"/>
                </a:cubicBezTo>
                <a:cubicBezTo>
                  <a:pt x="5251" y="504"/>
                  <a:pt x="5318" y="523"/>
                  <a:pt x="5340" y="528"/>
                </a:cubicBezTo>
                <a:cubicBezTo>
                  <a:pt x="5420" y="545"/>
                  <a:pt x="5500" y="565"/>
                  <a:pt x="5580" y="576"/>
                </a:cubicBezTo>
                <a:cubicBezTo>
                  <a:pt x="5592" y="580"/>
                  <a:pt x="5605" y="582"/>
                  <a:pt x="5616" y="588"/>
                </a:cubicBezTo>
                <a:cubicBezTo>
                  <a:pt x="5629" y="594"/>
                  <a:pt x="5638" y="610"/>
                  <a:pt x="5652" y="612"/>
                </a:cubicBezTo>
                <a:cubicBezTo>
                  <a:pt x="5672" y="615"/>
                  <a:pt x="5692" y="604"/>
                  <a:pt x="5712" y="600"/>
                </a:cubicBezTo>
                <a:cubicBezTo>
                  <a:pt x="5788" y="613"/>
                  <a:pt x="5760" y="612"/>
                  <a:pt x="5796" y="612"/>
                </a:cubicBezTo>
              </a:path>
            </a:pathLst>
          </a:custGeom>
          <a:solidFill>
            <a:srgbClr val="006666">
              <a:alpha val="100000"/>
            </a:srgbClr>
          </a:solidFill>
          <a:ln w="9525" cap="flat" cmpd="sng">
            <a:solidFill>
              <a:srgbClr val="339933">
                <a:alpha val="100000"/>
              </a:srgbClr>
            </a:solidFill>
            <a:prstDash val="solid"/>
            <a:round/>
            <a:headEnd type="none" w="med" len="med"/>
            <a:tailEnd type="none" w="med" len="med"/>
          </a:ln>
        </p:spPr>
        <p:txBody>
          <a:bodyPr/>
          <a:lstStyle/>
          <a:p>
            <a:endParaRPr lang="zh-CN" altLang="en-US"/>
          </a:p>
        </p:txBody>
      </p:sp>
      <p:grpSp>
        <p:nvGrpSpPr>
          <p:cNvPr id="2053" name="Group 5"/>
          <p:cNvGrpSpPr/>
          <p:nvPr/>
        </p:nvGrpSpPr>
        <p:grpSpPr>
          <a:xfrm>
            <a:off x="2438400" y="6019800"/>
            <a:ext cx="685800" cy="533400"/>
            <a:chOff x="1536" y="3840"/>
            <a:chExt cx="386" cy="288"/>
          </a:xfrm>
        </p:grpSpPr>
        <p:sp>
          <p:nvSpPr>
            <p:cNvPr id="2065" name="Freeform 6"/>
            <p:cNvSpPr/>
            <p:nvPr/>
          </p:nvSpPr>
          <p:spPr>
            <a:xfrm>
              <a:off x="1680" y="3840"/>
              <a:ext cx="108" cy="252"/>
            </a:xfrm>
            <a:custGeom>
              <a:avLst/>
              <a:gdLst/>
              <a:ahLst/>
              <a:cxnLst>
                <a:cxn ang="0">
                  <a:pos x="0" y="0"/>
                </a:cxn>
                <a:cxn ang="0">
                  <a:pos x="36" y="12"/>
                </a:cxn>
                <a:cxn ang="0">
                  <a:pos x="108" y="60"/>
                </a:cxn>
                <a:cxn ang="0">
                  <a:pos x="60" y="252"/>
                </a:cxn>
                <a:cxn ang="0">
                  <a:pos x="0" y="0"/>
                </a:cxn>
              </a:cxnLst>
              <a:rect l="0" t="0" r="0" b="0"/>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2066" name="Freeform 7"/>
            <p:cNvSpPr/>
            <p:nvPr/>
          </p:nvSpPr>
          <p:spPr>
            <a:xfrm>
              <a:off x="1536" y="4056"/>
              <a:ext cx="386" cy="72"/>
            </a:xfrm>
            <a:custGeom>
              <a:avLst/>
              <a:gdLst/>
              <a:ahLst/>
              <a:cxnLst>
                <a:cxn ang="0">
                  <a:pos x="59" y="0"/>
                </a:cxn>
                <a:cxn ang="0">
                  <a:pos x="107" y="12"/>
                </a:cxn>
                <a:cxn ang="0">
                  <a:pos x="179" y="36"/>
                </a:cxn>
                <a:cxn ang="0">
                  <a:pos x="311" y="24"/>
                </a:cxn>
                <a:cxn ang="0">
                  <a:pos x="359" y="12"/>
                </a:cxn>
                <a:cxn ang="0">
                  <a:pos x="263" y="72"/>
                </a:cxn>
                <a:cxn ang="0">
                  <a:pos x="83" y="60"/>
                </a:cxn>
                <a:cxn ang="0">
                  <a:pos x="59" y="0"/>
                </a:cxn>
              </a:cxnLst>
              <a:rect l="0" t="0" r="0" b="0"/>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alpha val="100000"/>
              </a:srgb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grpSp>
        <p:nvGrpSpPr>
          <p:cNvPr id="2054" name="Group 8"/>
          <p:cNvGrpSpPr/>
          <p:nvPr/>
        </p:nvGrpSpPr>
        <p:grpSpPr>
          <a:xfrm>
            <a:off x="6629400" y="5638800"/>
            <a:ext cx="457200" cy="304800"/>
            <a:chOff x="1536" y="3840"/>
            <a:chExt cx="386" cy="288"/>
          </a:xfrm>
        </p:grpSpPr>
        <p:sp>
          <p:nvSpPr>
            <p:cNvPr id="2063" name="Freeform 9"/>
            <p:cNvSpPr/>
            <p:nvPr/>
          </p:nvSpPr>
          <p:spPr>
            <a:xfrm>
              <a:off x="1680" y="3840"/>
              <a:ext cx="108" cy="252"/>
            </a:xfrm>
            <a:custGeom>
              <a:avLst/>
              <a:gdLst/>
              <a:ahLst/>
              <a:cxnLst>
                <a:cxn ang="0">
                  <a:pos x="0" y="0"/>
                </a:cxn>
                <a:cxn ang="0">
                  <a:pos x="36" y="12"/>
                </a:cxn>
                <a:cxn ang="0">
                  <a:pos x="108" y="60"/>
                </a:cxn>
                <a:cxn ang="0">
                  <a:pos x="60" y="252"/>
                </a:cxn>
                <a:cxn ang="0">
                  <a:pos x="0" y="0"/>
                </a:cxn>
              </a:cxnLst>
              <a:rect l="0" t="0" r="0" b="0"/>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2064" name="Freeform 10"/>
            <p:cNvSpPr/>
            <p:nvPr/>
          </p:nvSpPr>
          <p:spPr>
            <a:xfrm>
              <a:off x="1536" y="4056"/>
              <a:ext cx="386" cy="72"/>
            </a:xfrm>
            <a:custGeom>
              <a:avLst/>
              <a:gdLst/>
              <a:ahLst/>
              <a:cxnLst>
                <a:cxn ang="0">
                  <a:pos x="59" y="0"/>
                </a:cxn>
                <a:cxn ang="0">
                  <a:pos x="107" y="12"/>
                </a:cxn>
                <a:cxn ang="0">
                  <a:pos x="179" y="36"/>
                </a:cxn>
                <a:cxn ang="0">
                  <a:pos x="311" y="24"/>
                </a:cxn>
                <a:cxn ang="0">
                  <a:pos x="359" y="12"/>
                </a:cxn>
                <a:cxn ang="0">
                  <a:pos x="263" y="72"/>
                </a:cxn>
                <a:cxn ang="0">
                  <a:pos x="83" y="60"/>
                </a:cxn>
                <a:cxn ang="0">
                  <a:pos x="59" y="0"/>
                </a:cxn>
              </a:cxnLst>
              <a:rect l="0" t="0" r="0" b="0"/>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alpha val="100000"/>
              </a:srgb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grpSp>
        <p:nvGrpSpPr>
          <p:cNvPr id="2055" name="Group 11"/>
          <p:cNvGrpSpPr/>
          <p:nvPr/>
        </p:nvGrpSpPr>
        <p:grpSpPr>
          <a:xfrm>
            <a:off x="3962400" y="5867400"/>
            <a:ext cx="612775" cy="381000"/>
            <a:chOff x="1536" y="3840"/>
            <a:chExt cx="386" cy="288"/>
          </a:xfrm>
        </p:grpSpPr>
        <p:sp>
          <p:nvSpPr>
            <p:cNvPr id="2061" name="Freeform 12"/>
            <p:cNvSpPr/>
            <p:nvPr/>
          </p:nvSpPr>
          <p:spPr>
            <a:xfrm>
              <a:off x="1680" y="3840"/>
              <a:ext cx="108" cy="252"/>
            </a:xfrm>
            <a:custGeom>
              <a:avLst/>
              <a:gdLst/>
              <a:ahLst/>
              <a:cxnLst>
                <a:cxn ang="0">
                  <a:pos x="0" y="0"/>
                </a:cxn>
                <a:cxn ang="0">
                  <a:pos x="36" y="12"/>
                </a:cxn>
                <a:cxn ang="0">
                  <a:pos x="108" y="60"/>
                </a:cxn>
                <a:cxn ang="0">
                  <a:pos x="60" y="252"/>
                </a:cxn>
                <a:cxn ang="0">
                  <a:pos x="0" y="0"/>
                </a:cxn>
              </a:cxnLst>
              <a:rect l="0" t="0" r="0" b="0"/>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2062" name="Freeform 13"/>
            <p:cNvSpPr/>
            <p:nvPr/>
          </p:nvSpPr>
          <p:spPr>
            <a:xfrm>
              <a:off x="1536" y="4056"/>
              <a:ext cx="386" cy="72"/>
            </a:xfrm>
            <a:custGeom>
              <a:avLst/>
              <a:gdLst/>
              <a:ahLst/>
              <a:cxnLst>
                <a:cxn ang="0">
                  <a:pos x="59" y="0"/>
                </a:cxn>
                <a:cxn ang="0">
                  <a:pos x="107" y="12"/>
                </a:cxn>
                <a:cxn ang="0">
                  <a:pos x="179" y="36"/>
                </a:cxn>
                <a:cxn ang="0">
                  <a:pos x="311" y="24"/>
                </a:cxn>
                <a:cxn ang="0">
                  <a:pos x="359" y="12"/>
                </a:cxn>
                <a:cxn ang="0">
                  <a:pos x="263" y="72"/>
                </a:cxn>
                <a:cxn ang="0">
                  <a:pos x="83" y="60"/>
                </a:cxn>
                <a:cxn ang="0">
                  <a:pos x="59" y="0"/>
                </a:cxn>
              </a:cxnLst>
              <a:rect l="0" t="0" r="0" b="0"/>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alpha val="100000"/>
              </a:srgb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sp>
        <p:nvSpPr>
          <p:cNvPr id="2056" name="Rectangle 14"/>
          <p:cNvSpPr>
            <a:spLocks noGrp="1"/>
          </p:cNvSpPr>
          <p:nvPr>
            <p:ph type="title"/>
          </p:nvPr>
        </p:nvSpPr>
        <p:spPr>
          <a:xfrm>
            <a:off x="1222375" y="1383776"/>
            <a:ext cx="6705600" cy="609600"/>
          </a:xfrm>
        </p:spPr>
        <p:txBody>
          <a:bodyPr vert="horz" wrap="square" lIns="91440" tIns="45720" rIns="91440" bIns="45720" anchor="ctr"/>
          <a:lstStyle/>
          <a:p>
            <a:pPr eaLnBrk="1" hangingPunct="1"/>
            <a:r>
              <a:rPr lang="zh-CN" altLang="en-US" sz="3200" b="1" dirty="0">
                <a:solidFill>
                  <a:srgbClr val="FFFF00"/>
                </a:solidFill>
              </a:rPr>
              <a:t>第</a:t>
            </a:r>
            <a:r>
              <a:rPr lang="en-US" altLang="zh-CN" sz="3200" b="1" dirty="0">
                <a:solidFill>
                  <a:srgbClr val="FFFF00"/>
                </a:solidFill>
              </a:rPr>
              <a:t>8</a:t>
            </a:r>
            <a:r>
              <a:rPr lang="zh-CN" altLang="en-US" sz="3200" b="1" dirty="0">
                <a:solidFill>
                  <a:srgbClr val="FFFF00"/>
                </a:solidFill>
              </a:rPr>
              <a:t>章  可编程逻辑器件</a:t>
            </a:r>
            <a:endParaRPr lang="zh-CN" altLang="en-US" sz="3200" b="1" dirty="0">
              <a:solidFill>
                <a:srgbClr val="FFFF66"/>
              </a:solidFill>
            </a:endParaRPr>
          </a:p>
        </p:txBody>
      </p:sp>
      <p:grpSp>
        <p:nvGrpSpPr>
          <p:cNvPr id="2057" name="Group 15"/>
          <p:cNvGrpSpPr/>
          <p:nvPr/>
        </p:nvGrpSpPr>
        <p:grpSpPr>
          <a:xfrm>
            <a:off x="533400" y="5715000"/>
            <a:ext cx="457200" cy="304800"/>
            <a:chOff x="1536" y="3840"/>
            <a:chExt cx="386" cy="288"/>
          </a:xfrm>
        </p:grpSpPr>
        <p:sp>
          <p:nvSpPr>
            <p:cNvPr id="2059" name="Freeform 16"/>
            <p:cNvSpPr/>
            <p:nvPr/>
          </p:nvSpPr>
          <p:spPr>
            <a:xfrm>
              <a:off x="1680" y="3840"/>
              <a:ext cx="108" cy="252"/>
            </a:xfrm>
            <a:custGeom>
              <a:avLst/>
              <a:gdLst/>
              <a:ahLst/>
              <a:cxnLst>
                <a:cxn ang="0">
                  <a:pos x="0" y="0"/>
                </a:cxn>
                <a:cxn ang="0">
                  <a:pos x="36" y="12"/>
                </a:cxn>
                <a:cxn ang="0">
                  <a:pos x="108" y="60"/>
                </a:cxn>
                <a:cxn ang="0">
                  <a:pos x="60" y="252"/>
                </a:cxn>
                <a:cxn ang="0">
                  <a:pos x="0" y="0"/>
                </a:cxn>
              </a:cxnLst>
              <a:rect l="0" t="0" r="0" b="0"/>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2060" name="Freeform 17"/>
            <p:cNvSpPr/>
            <p:nvPr/>
          </p:nvSpPr>
          <p:spPr>
            <a:xfrm>
              <a:off x="1536" y="4056"/>
              <a:ext cx="386" cy="72"/>
            </a:xfrm>
            <a:custGeom>
              <a:avLst/>
              <a:gdLst/>
              <a:ahLst/>
              <a:cxnLst>
                <a:cxn ang="0">
                  <a:pos x="59" y="0"/>
                </a:cxn>
                <a:cxn ang="0">
                  <a:pos x="107" y="12"/>
                </a:cxn>
                <a:cxn ang="0">
                  <a:pos x="179" y="36"/>
                </a:cxn>
                <a:cxn ang="0">
                  <a:pos x="311" y="24"/>
                </a:cxn>
                <a:cxn ang="0">
                  <a:pos x="359" y="12"/>
                </a:cxn>
                <a:cxn ang="0">
                  <a:pos x="263" y="72"/>
                </a:cxn>
                <a:cxn ang="0">
                  <a:pos x="83" y="60"/>
                </a:cxn>
                <a:cxn ang="0">
                  <a:pos x="59" y="0"/>
                </a:cxn>
              </a:cxnLst>
              <a:rect l="0" t="0" r="0" b="0"/>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alpha val="100000"/>
              </a:srgb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sp>
        <p:nvSpPr>
          <p:cNvPr id="2" name="Text Box 18"/>
          <p:cNvSpPr txBox="1"/>
          <p:nvPr/>
        </p:nvSpPr>
        <p:spPr>
          <a:xfrm>
            <a:off x="2453780" y="1948497"/>
            <a:ext cx="6085656" cy="4278094"/>
          </a:xfrm>
          <a:prstGeom prst="rect">
            <a:avLst/>
          </a:prstGeom>
          <a:noFill/>
          <a:ln w="57150">
            <a:noFill/>
          </a:ln>
        </p:spPr>
        <p:txBody>
          <a:bodyPr wrap="square" anchor="ctr">
            <a:spAutoFit/>
          </a:bodyPr>
          <a:lstStyle/>
          <a:p>
            <a:pPr>
              <a:spcBef>
                <a:spcPct val="50000"/>
              </a:spcBef>
            </a:pPr>
            <a:r>
              <a:rPr lang="en-US" altLang="zh-CN" sz="3200" b="1" dirty="0">
                <a:solidFill>
                  <a:srgbClr val="FFFF66"/>
                </a:solidFill>
              </a:rPr>
              <a:t>8</a:t>
            </a:r>
            <a:r>
              <a:rPr lang="en-US" altLang="zh-CN" sz="3200" b="1" dirty="0">
                <a:solidFill>
                  <a:srgbClr val="FFFF66"/>
                </a:solidFill>
                <a:latin typeface="Times New Roman" panose="02020603050405020304" pitchFamily="18" charset="0"/>
              </a:rPr>
              <a:t>.1  </a:t>
            </a:r>
            <a:r>
              <a:rPr lang="zh-CN" altLang="en-US" sz="3200" b="1" dirty="0">
                <a:solidFill>
                  <a:srgbClr val="FFFF66"/>
                </a:solidFill>
                <a:latin typeface="Times New Roman" panose="02020603050405020304" pitchFamily="18" charset="0"/>
              </a:rPr>
              <a:t>可编程逻辑器件</a:t>
            </a:r>
            <a:r>
              <a:rPr lang="en-US" altLang="zh-CN" sz="3200" b="1" dirty="0">
                <a:solidFill>
                  <a:srgbClr val="FFFF66"/>
                </a:solidFill>
                <a:latin typeface="Times New Roman" panose="02020603050405020304" pitchFamily="18" charset="0"/>
              </a:rPr>
              <a:t>PLD</a:t>
            </a:r>
          </a:p>
          <a:p>
            <a:pPr>
              <a:spcBef>
                <a:spcPct val="50000"/>
              </a:spcBef>
            </a:pPr>
            <a:r>
              <a:rPr lang="en-US" altLang="zh-CN" sz="3200" b="1" dirty="0">
                <a:solidFill>
                  <a:srgbClr val="FFFF66"/>
                </a:solidFill>
              </a:rPr>
              <a:t>8</a:t>
            </a:r>
            <a:r>
              <a:rPr lang="en-US" altLang="zh-CN" sz="3200" b="1" dirty="0">
                <a:solidFill>
                  <a:srgbClr val="FFFF66"/>
                </a:solidFill>
                <a:latin typeface="Times New Roman" panose="02020603050405020304" pitchFamily="18" charset="0"/>
              </a:rPr>
              <a:t>.2  </a:t>
            </a:r>
            <a:r>
              <a:rPr lang="zh-CN" altLang="en-US" sz="3200" b="1" dirty="0">
                <a:solidFill>
                  <a:srgbClr val="FFFF66"/>
                </a:solidFill>
                <a:latin typeface="Times New Roman" panose="02020603050405020304" pitchFamily="18" charset="0"/>
              </a:rPr>
              <a:t>可</a:t>
            </a:r>
            <a:r>
              <a:rPr lang="zh-CN" altLang="en-US" sz="3200" b="1" dirty="0">
                <a:solidFill>
                  <a:srgbClr val="FFFF66"/>
                </a:solidFill>
              </a:rPr>
              <a:t>编程器件的设计流程</a:t>
            </a:r>
            <a:endParaRPr lang="en-US" altLang="zh-CN" sz="3200" b="1" dirty="0">
              <a:solidFill>
                <a:srgbClr val="FFFF66"/>
              </a:solidFill>
            </a:endParaRPr>
          </a:p>
          <a:p>
            <a:pPr>
              <a:spcBef>
                <a:spcPct val="50000"/>
              </a:spcBef>
            </a:pPr>
            <a:r>
              <a:rPr lang="en-US" altLang="zh-CN" sz="3200" b="1" dirty="0">
                <a:solidFill>
                  <a:srgbClr val="FFFF66"/>
                </a:solidFill>
                <a:latin typeface="Times New Roman" panose="02020603050405020304" pitchFamily="18" charset="0"/>
              </a:rPr>
              <a:t>8.3  VHDL</a:t>
            </a:r>
            <a:r>
              <a:rPr lang="zh-CN" altLang="en-US" sz="3200" b="1" dirty="0">
                <a:solidFill>
                  <a:srgbClr val="FFFF66"/>
                </a:solidFill>
                <a:latin typeface="Times New Roman" panose="02020603050405020304" pitchFamily="18" charset="0"/>
              </a:rPr>
              <a:t>语言</a:t>
            </a:r>
            <a:endParaRPr lang="en-US" altLang="zh-CN" sz="3200" b="1" dirty="0">
              <a:solidFill>
                <a:srgbClr val="FFFF66"/>
              </a:solidFill>
              <a:latin typeface="Times New Roman" panose="02020603050405020304" pitchFamily="18" charset="0"/>
            </a:endParaRPr>
          </a:p>
          <a:p>
            <a:pPr>
              <a:spcBef>
                <a:spcPct val="50000"/>
              </a:spcBef>
            </a:pPr>
            <a:r>
              <a:rPr lang="en-US" altLang="zh-CN" sz="3200" b="1" dirty="0">
                <a:solidFill>
                  <a:srgbClr val="FFFF66"/>
                </a:solidFill>
              </a:rPr>
              <a:t>8.4  </a:t>
            </a:r>
            <a:r>
              <a:rPr lang="zh-CN" altLang="en-US" sz="3200" b="1" dirty="0">
                <a:solidFill>
                  <a:srgbClr val="FFFF66"/>
                </a:solidFill>
              </a:rPr>
              <a:t>组合逻辑设计举例</a:t>
            </a:r>
            <a:endParaRPr lang="en-US" altLang="zh-CN" sz="3200" b="1" dirty="0">
              <a:solidFill>
                <a:srgbClr val="FFFF66"/>
              </a:solidFill>
            </a:endParaRPr>
          </a:p>
          <a:p>
            <a:pPr>
              <a:spcBef>
                <a:spcPct val="50000"/>
              </a:spcBef>
            </a:pPr>
            <a:r>
              <a:rPr lang="en-US" altLang="zh-CN" sz="3200" b="1" dirty="0">
                <a:solidFill>
                  <a:srgbClr val="FFFF66"/>
                </a:solidFill>
              </a:rPr>
              <a:t>8.5  </a:t>
            </a:r>
            <a:r>
              <a:rPr lang="zh-CN" altLang="en-US" sz="3200" b="1" dirty="0">
                <a:solidFill>
                  <a:srgbClr val="FFFF66"/>
                </a:solidFill>
              </a:rPr>
              <a:t>时序逻辑设计举例</a:t>
            </a:r>
            <a:endParaRPr lang="en-US" altLang="zh-CN" sz="3200" b="1" dirty="0">
              <a:solidFill>
                <a:srgbClr val="FFFF66"/>
              </a:solidFill>
            </a:endParaRPr>
          </a:p>
          <a:p>
            <a:pPr>
              <a:spcBef>
                <a:spcPct val="50000"/>
              </a:spcBef>
            </a:pPr>
            <a:endParaRPr lang="zh-CN" altLang="en-US" sz="3200" b="1" dirty="0">
              <a:solidFill>
                <a:srgbClr val="FFFF66"/>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p:nvPr/>
        </p:nvSpPr>
        <p:spPr>
          <a:xfrm>
            <a:off x="200025" y="209208"/>
            <a:ext cx="7521575" cy="645160"/>
          </a:xfrm>
          <a:prstGeom prst="rect">
            <a:avLst/>
          </a:prstGeom>
          <a:noFill/>
          <a:ln w="9525">
            <a:noFill/>
          </a:ln>
        </p:spPr>
        <p:txBody>
          <a:bodyPr>
            <a:spAutoFit/>
          </a:bodyPr>
          <a:lstStyle/>
          <a:p>
            <a:pPr>
              <a:spcBef>
                <a:spcPct val="50000"/>
              </a:spcBef>
            </a:pPr>
            <a:r>
              <a:rPr lang="zh-CN" altLang="en-US" sz="3600" b="1" dirty="0">
                <a:solidFill>
                  <a:srgbClr val="0000FF"/>
                </a:solidFill>
                <a:latin typeface="Times New Roman" panose="02020603050405020304" pitchFamily="18" charset="0"/>
                <a:ea typeface="隶书" panose="02010509060101010101" pitchFamily="49" charset="-122"/>
              </a:rPr>
              <a:t>四、现场可编程门阵列</a:t>
            </a:r>
            <a:r>
              <a:rPr lang="en-US" altLang="zh-CN" sz="3600" b="1" dirty="0">
                <a:solidFill>
                  <a:srgbClr val="0000FF"/>
                </a:solidFill>
                <a:ea typeface="隶书" panose="02010509060101010101" pitchFamily="49" charset="-122"/>
              </a:rPr>
              <a:t>FPGA</a:t>
            </a:r>
          </a:p>
        </p:txBody>
      </p:sp>
      <p:sp>
        <p:nvSpPr>
          <p:cNvPr id="129079" name="Text Box 55"/>
          <p:cNvSpPr txBox="1"/>
          <p:nvPr/>
        </p:nvSpPr>
        <p:spPr>
          <a:xfrm>
            <a:off x="475600" y="798140"/>
            <a:ext cx="8075240" cy="645177"/>
          </a:xfrm>
          <a:prstGeom prst="rect">
            <a:avLst/>
          </a:prstGeom>
          <a:noFill/>
          <a:ln w="38100">
            <a:noFill/>
          </a:ln>
        </p:spPr>
        <p:txBody>
          <a:bodyPr wrap="square">
            <a:spAutoFit/>
          </a:bodyPr>
          <a:lstStyle/>
          <a:p>
            <a:pPr>
              <a:lnSpc>
                <a:spcPct val="125000"/>
              </a:lnSpc>
            </a:pPr>
            <a:r>
              <a:rPr lang="en-US" altLang="zh-CN" sz="3200" b="1" dirty="0">
                <a:ea typeface="楷体_GB2312" pitchFamily="49" charset="-122"/>
              </a:rPr>
              <a:t>1. FPGA</a:t>
            </a:r>
            <a:r>
              <a:rPr lang="zh-CN" altLang="en-US" sz="3200" b="1" dirty="0">
                <a:ea typeface="楷体_GB2312" pitchFamily="49" charset="-122"/>
              </a:rPr>
              <a:t>的基本结构</a:t>
            </a:r>
            <a:endParaRPr lang="zh-CN" altLang="en-US" sz="3200" b="1" dirty="0">
              <a:ea typeface="楷体_GB2312" pitchFamily="49" charset="-122"/>
              <a:cs typeface="Times New Roman" panose="02020603050405020304" pitchFamily="18" charset="0"/>
            </a:endParaRPr>
          </a:p>
        </p:txBody>
      </p:sp>
      <p:sp>
        <p:nvSpPr>
          <p:cNvPr id="13327" name="Line 109"/>
          <p:cNvSpPr/>
          <p:nvPr/>
        </p:nvSpPr>
        <p:spPr>
          <a:xfrm>
            <a:off x="1981200" y="3116"/>
            <a:ext cx="304800" cy="0"/>
          </a:xfrm>
          <a:prstGeom prst="line">
            <a:avLst/>
          </a:prstGeom>
          <a:ln w="9525" cap="flat" cmpd="sng">
            <a:solidFill>
              <a:schemeClr val="tx1"/>
            </a:solidFill>
            <a:prstDash val="solid"/>
            <a:headEnd type="none" w="med" len="med"/>
            <a:tailEnd type="none" w="med" len="med"/>
          </a:ln>
        </p:spPr>
      </p:sp>
      <p:pic>
        <p:nvPicPr>
          <p:cNvPr id="2" name="图片 -2147482614" descr="..\Tp\e10.tif"/>
          <p:cNvPicPr>
            <a:picLocks noChangeAspect="1"/>
          </p:cNvPicPr>
          <p:nvPr/>
        </p:nvPicPr>
        <p:blipFill>
          <a:blip r:embed="rId2"/>
          <a:stretch>
            <a:fillRect/>
          </a:stretch>
        </p:blipFill>
        <p:spPr>
          <a:xfrm>
            <a:off x="1331639" y="1443317"/>
            <a:ext cx="5926496" cy="4827431"/>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79"/>
                                        </p:tgtEl>
                                        <p:attrNameLst>
                                          <p:attrName>style.visibility</p:attrName>
                                        </p:attrNameLst>
                                      </p:cBhvr>
                                      <p:to>
                                        <p:strVal val="visible"/>
                                      </p:to>
                                    </p:set>
                                    <p:animEffect transition="in" filter="blinds(horizontal)">
                                      <p:cBhvr>
                                        <p:cTn id="7" dur="500"/>
                                        <p:tgtEl>
                                          <p:spTgt spid="12907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79"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4"/>
          <p:cNvSpPr>
            <a:spLocks noGrp="1" noChangeArrowheads="1"/>
          </p:cNvSpPr>
          <p:nvPr>
            <p:ph type="body" idx="1"/>
          </p:nvPr>
        </p:nvSpPr>
        <p:spPr>
          <a:xfrm>
            <a:off x="457200" y="609600"/>
            <a:ext cx="7772400" cy="3324225"/>
          </a:xfrm>
        </p:spPr>
        <p:txBody>
          <a:bodyPr/>
          <a:lstStyle/>
          <a:p>
            <a:pPr eaLnBrk="1" hangingPunct="1">
              <a:lnSpc>
                <a:spcPct val="145000"/>
              </a:lnSpc>
              <a:buFontTx/>
              <a:buNone/>
            </a:pPr>
            <a:r>
              <a:rPr lang="en-US" altLang="zh-CN" sz="1800" b="1"/>
              <a:t>		</a:t>
            </a:r>
            <a:r>
              <a:rPr lang="zh-CN" altLang="en-US" sz="2800" b="1"/>
              <a:t>若电路选用</a:t>
            </a:r>
            <a:r>
              <a:rPr lang="en-US" altLang="zh-CN" sz="2800" b="1"/>
              <a:t>D</a:t>
            </a:r>
            <a:r>
              <a:rPr lang="zh-CN" altLang="en-US" sz="2800" b="1"/>
              <a:t>触发器实现，则刚刚求出的</a:t>
            </a:r>
            <a:r>
              <a:rPr lang="en-US" altLang="zh-CN" sz="2800" b="1"/>
              <a:t>Y-Z</a:t>
            </a:r>
            <a:r>
              <a:rPr lang="zh-CN" altLang="en-US" sz="2800" b="1"/>
              <a:t>矩阵中的</a:t>
            </a:r>
            <a:r>
              <a:rPr lang="en-US" altLang="zh-CN" sz="2800" b="1"/>
              <a:t>Y</a:t>
            </a:r>
            <a:r>
              <a:rPr lang="zh-CN" altLang="en-US" sz="2800" b="1"/>
              <a:t>矩阵也就是激励矩阵。这是因为</a:t>
            </a:r>
            <a:r>
              <a:rPr lang="en-US" altLang="zh-CN" sz="2800" b="1"/>
              <a:t>D</a:t>
            </a:r>
            <a:r>
              <a:rPr lang="zh-CN" altLang="en-US" sz="2800" b="1"/>
              <a:t>触发器的次态方程为。根据激励矩阵可得激励和输出的卡诺图如图</a:t>
            </a:r>
            <a:r>
              <a:rPr lang="en-US" altLang="zh-CN" sz="2800" b="1"/>
              <a:t>5-59</a:t>
            </a:r>
            <a:r>
              <a:rPr lang="zh-CN" altLang="en-US" sz="2800" b="1"/>
              <a:t>所示。 </a:t>
            </a:r>
          </a:p>
        </p:txBody>
      </p:sp>
    </p:spTree>
    <p:extLst>
      <p:ext uri="{BB962C8B-B14F-4D97-AF65-F5344CB8AC3E}">
        <p14:creationId xmlns:p14="http://schemas.microsoft.com/office/powerpoint/2010/main" val="11787875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0722" name="Group 34"/>
          <p:cNvGraphicFramePr>
            <a:graphicFrameLocks noGrp="1"/>
          </p:cNvGraphicFramePr>
          <p:nvPr/>
        </p:nvGraphicFramePr>
        <p:xfrm>
          <a:off x="1187450" y="765175"/>
          <a:ext cx="1981200" cy="195072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7137" name="Line 35"/>
          <p:cNvSpPr>
            <a:spLocks noChangeShapeType="1"/>
          </p:cNvSpPr>
          <p:nvPr/>
        </p:nvSpPr>
        <p:spPr bwMode="auto">
          <a:xfrm flipH="1" flipV="1">
            <a:off x="425450" y="460375"/>
            <a:ext cx="762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38" name="Line 36"/>
          <p:cNvSpPr>
            <a:spLocks noChangeShapeType="1"/>
          </p:cNvSpPr>
          <p:nvPr/>
        </p:nvSpPr>
        <p:spPr bwMode="auto">
          <a:xfrm>
            <a:off x="425450" y="460375"/>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9" name="Text Box 37"/>
          <p:cNvSpPr txBox="1">
            <a:spLocks noChangeArrowheads="1"/>
          </p:cNvSpPr>
          <p:nvPr/>
        </p:nvSpPr>
        <p:spPr bwMode="auto">
          <a:xfrm>
            <a:off x="584200" y="250825"/>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AB</a:t>
            </a:r>
          </a:p>
        </p:txBody>
      </p:sp>
      <p:sp>
        <p:nvSpPr>
          <p:cNvPr id="47140" name="Text Box 38"/>
          <p:cNvSpPr txBox="1">
            <a:spLocks noChangeArrowheads="1"/>
          </p:cNvSpPr>
          <p:nvPr/>
        </p:nvSpPr>
        <p:spPr bwMode="auto">
          <a:xfrm>
            <a:off x="425450" y="612775"/>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7141" name="Text Box 39"/>
          <p:cNvSpPr txBox="1">
            <a:spLocks noChangeArrowheads="1"/>
          </p:cNvSpPr>
          <p:nvPr/>
        </p:nvSpPr>
        <p:spPr bwMode="auto">
          <a:xfrm>
            <a:off x="425450" y="6127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7142" name="Text Box 41"/>
          <p:cNvSpPr txBox="1">
            <a:spLocks noChangeArrowheads="1"/>
          </p:cNvSpPr>
          <p:nvPr/>
        </p:nvSpPr>
        <p:spPr bwMode="auto">
          <a:xfrm>
            <a:off x="1187450" y="384175"/>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sz="1800" b="1"/>
              <a:t> 00     01     11    10</a:t>
            </a:r>
          </a:p>
        </p:txBody>
      </p:sp>
      <p:sp>
        <p:nvSpPr>
          <p:cNvPr id="47143" name="Text Box 42"/>
          <p:cNvSpPr txBox="1">
            <a:spLocks noChangeArrowheads="1"/>
          </p:cNvSpPr>
          <p:nvPr/>
        </p:nvSpPr>
        <p:spPr bwMode="auto">
          <a:xfrm>
            <a:off x="501650" y="765175"/>
            <a:ext cx="68580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lnSpc>
                <a:spcPct val="125000"/>
              </a:lnSpc>
            </a:pPr>
            <a:r>
              <a:rPr lang="en-US" altLang="zh-CN" sz="1800" b="1"/>
              <a:t>00</a:t>
            </a:r>
          </a:p>
          <a:p>
            <a:pPr eaLnBrk="1" hangingPunct="1">
              <a:lnSpc>
                <a:spcPct val="130000"/>
              </a:lnSpc>
            </a:pPr>
            <a:r>
              <a:rPr lang="en-US" altLang="zh-CN" sz="1800" b="1"/>
              <a:t>01</a:t>
            </a:r>
          </a:p>
          <a:p>
            <a:pPr eaLnBrk="1" hangingPunct="1">
              <a:lnSpc>
                <a:spcPct val="125000"/>
              </a:lnSpc>
            </a:pPr>
            <a:r>
              <a:rPr lang="en-US" altLang="zh-CN" sz="1800" b="1"/>
              <a:t>11</a:t>
            </a:r>
          </a:p>
          <a:p>
            <a:pPr eaLnBrk="1" hangingPunct="1">
              <a:lnSpc>
                <a:spcPct val="125000"/>
              </a:lnSpc>
            </a:pPr>
            <a:r>
              <a:rPr lang="en-US" altLang="zh-CN" sz="1800" b="1"/>
              <a:t>10</a:t>
            </a:r>
          </a:p>
        </p:txBody>
      </p:sp>
      <p:graphicFrame>
        <p:nvGraphicFramePr>
          <p:cNvPr id="370763" name="Group 75"/>
          <p:cNvGraphicFramePr>
            <a:graphicFrameLocks noGrp="1"/>
          </p:cNvGraphicFramePr>
          <p:nvPr/>
        </p:nvGraphicFramePr>
        <p:xfrm>
          <a:off x="1143000" y="4071938"/>
          <a:ext cx="1981200" cy="195072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7171" name="Line 102"/>
          <p:cNvSpPr>
            <a:spLocks noChangeShapeType="1"/>
          </p:cNvSpPr>
          <p:nvPr/>
        </p:nvSpPr>
        <p:spPr bwMode="auto">
          <a:xfrm flipH="1" flipV="1">
            <a:off x="381000" y="3767138"/>
            <a:ext cx="762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72" name="Line 103"/>
          <p:cNvSpPr>
            <a:spLocks noChangeShapeType="1"/>
          </p:cNvSpPr>
          <p:nvPr/>
        </p:nvSpPr>
        <p:spPr bwMode="auto">
          <a:xfrm>
            <a:off x="381000" y="3767138"/>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73" name="Text Box 104"/>
          <p:cNvSpPr txBox="1">
            <a:spLocks noChangeArrowheads="1"/>
          </p:cNvSpPr>
          <p:nvPr/>
        </p:nvSpPr>
        <p:spPr bwMode="auto">
          <a:xfrm>
            <a:off x="381000" y="391953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7174" name="Text Box 105"/>
          <p:cNvSpPr txBox="1">
            <a:spLocks noChangeArrowheads="1"/>
          </p:cNvSpPr>
          <p:nvPr/>
        </p:nvSpPr>
        <p:spPr bwMode="auto">
          <a:xfrm>
            <a:off x="381000" y="39195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7175" name="Text Box 106"/>
          <p:cNvSpPr txBox="1">
            <a:spLocks noChangeArrowheads="1"/>
          </p:cNvSpPr>
          <p:nvPr/>
        </p:nvSpPr>
        <p:spPr bwMode="auto">
          <a:xfrm>
            <a:off x="1143000" y="3690938"/>
            <a:ext cx="205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sz="1800" b="1"/>
              <a:t> 00     01     11    10</a:t>
            </a:r>
          </a:p>
        </p:txBody>
      </p:sp>
      <p:sp>
        <p:nvSpPr>
          <p:cNvPr id="47176" name="Text Box 107"/>
          <p:cNvSpPr txBox="1">
            <a:spLocks noChangeArrowheads="1"/>
          </p:cNvSpPr>
          <p:nvPr/>
        </p:nvSpPr>
        <p:spPr bwMode="auto">
          <a:xfrm>
            <a:off x="468313" y="4076700"/>
            <a:ext cx="68580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pPr>
            <a:r>
              <a:rPr lang="en-US" altLang="zh-CN" sz="1800" b="1"/>
              <a:t>00</a:t>
            </a:r>
          </a:p>
          <a:p>
            <a:pPr eaLnBrk="1" hangingPunct="1">
              <a:lnSpc>
                <a:spcPct val="130000"/>
              </a:lnSpc>
            </a:pPr>
            <a:r>
              <a:rPr lang="en-US" altLang="zh-CN" sz="1800" b="1"/>
              <a:t>01</a:t>
            </a:r>
          </a:p>
          <a:p>
            <a:pPr eaLnBrk="1" hangingPunct="1">
              <a:lnSpc>
                <a:spcPct val="130000"/>
              </a:lnSpc>
            </a:pPr>
            <a:r>
              <a:rPr lang="en-US" altLang="zh-CN" sz="1800" b="1"/>
              <a:t>11</a:t>
            </a:r>
          </a:p>
          <a:p>
            <a:pPr eaLnBrk="1" hangingPunct="1">
              <a:lnSpc>
                <a:spcPct val="130000"/>
              </a:lnSpc>
            </a:pPr>
            <a:r>
              <a:rPr lang="en-US" altLang="zh-CN" sz="1800" b="1"/>
              <a:t>10</a:t>
            </a:r>
          </a:p>
        </p:txBody>
      </p:sp>
      <p:graphicFrame>
        <p:nvGraphicFramePr>
          <p:cNvPr id="370875" name="Group 187"/>
          <p:cNvGraphicFramePr>
            <a:graphicFrameLocks noGrp="1"/>
          </p:cNvGraphicFramePr>
          <p:nvPr/>
        </p:nvGraphicFramePr>
        <p:xfrm>
          <a:off x="5486400" y="785813"/>
          <a:ext cx="1981200" cy="195072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7204" name="Line 135"/>
          <p:cNvSpPr>
            <a:spLocks noChangeShapeType="1"/>
          </p:cNvSpPr>
          <p:nvPr/>
        </p:nvSpPr>
        <p:spPr bwMode="auto">
          <a:xfrm flipH="1" flipV="1">
            <a:off x="4724400" y="481013"/>
            <a:ext cx="762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205" name="Line 136"/>
          <p:cNvSpPr>
            <a:spLocks noChangeShapeType="1"/>
          </p:cNvSpPr>
          <p:nvPr/>
        </p:nvSpPr>
        <p:spPr bwMode="auto">
          <a:xfrm>
            <a:off x="4724400" y="481013"/>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206" name="Text Box 137"/>
          <p:cNvSpPr txBox="1">
            <a:spLocks noChangeArrowheads="1"/>
          </p:cNvSpPr>
          <p:nvPr/>
        </p:nvSpPr>
        <p:spPr bwMode="auto">
          <a:xfrm>
            <a:off x="4724400" y="63341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7207" name="Text Box 138"/>
          <p:cNvSpPr txBox="1">
            <a:spLocks noChangeArrowheads="1"/>
          </p:cNvSpPr>
          <p:nvPr/>
        </p:nvSpPr>
        <p:spPr bwMode="auto">
          <a:xfrm>
            <a:off x="4724400" y="6334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7208" name="Text Box 139"/>
          <p:cNvSpPr txBox="1">
            <a:spLocks noChangeArrowheads="1"/>
          </p:cNvSpPr>
          <p:nvPr/>
        </p:nvSpPr>
        <p:spPr bwMode="auto">
          <a:xfrm>
            <a:off x="5486400" y="404813"/>
            <a:ext cx="205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sz="1800" b="1"/>
              <a:t> 00    01     11    10</a:t>
            </a:r>
          </a:p>
        </p:txBody>
      </p:sp>
      <p:sp>
        <p:nvSpPr>
          <p:cNvPr id="47209" name="Text Box 140"/>
          <p:cNvSpPr txBox="1">
            <a:spLocks noChangeArrowheads="1"/>
          </p:cNvSpPr>
          <p:nvPr/>
        </p:nvSpPr>
        <p:spPr bwMode="auto">
          <a:xfrm>
            <a:off x="4800600" y="785813"/>
            <a:ext cx="685800"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lnSpc>
                <a:spcPct val="125000"/>
              </a:lnSpc>
            </a:pPr>
            <a:r>
              <a:rPr lang="en-US" altLang="zh-CN" sz="1800" b="1"/>
              <a:t>00</a:t>
            </a:r>
          </a:p>
          <a:p>
            <a:pPr eaLnBrk="1" hangingPunct="1">
              <a:lnSpc>
                <a:spcPct val="125000"/>
              </a:lnSpc>
            </a:pPr>
            <a:r>
              <a:rPr lang="en-US" altLang="zh-CN" sz="1800" b="1"/>
              <a:t>01</a:t>
            </a:r>
          </a:p>
          <a:p>
            <a:pPr eaLnBrk="1" hangingPunct="1">
              <a:lnSpc>
                <a:spcPct val="125000"/>
              </a:lnSpc>
            </a:pPr>
            <a:r>
              <a:rPr lang="en-US" altLang="zh-CN" sz="1800" b="1"/>
              <a:t>11</a:t>
            </a:r>
          </a:p>
          <a:p>
            <a:pPr eaLnBrk="1" hangingPunct="1">
              <a:lnSpc>
                <a:spcPct val="125000"/>
              </a:lnSpc>
            </a:pPr>
            <a:r>
              <a:rPr lang="en-US" altLang="zh-CN" sz="1800" b="1"/>
              <a:t>10</a:t>
            </a:r>
          </a:p>
        </p:txBody>
      </p:sp>
      <p:graphicFrame>
        <p:nvGraphicFramePr>
          <p:cNvPr id="370829" name="Group 141"/>
          <p:cNvGraphicFramePr>
            <a:graphicFrameLocks noGrp="1"/>
          </p:cNvGraphicFramePr>
          <p:nvPr/>
        </p:nvGraphicFramePr>
        <p:xfrm>
          <a:off x="5486400" y="3995738"/>
          <a:ext cx="1981200" cy="195072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7237" name="Line 168"/>
          <p:cNvSpPr>
            <a:spLocks noChangeShapeType="1"/>
          </p:cNvSpPr>
          <p:nvPr/>
        </p:nvSpPr>
        <p:spPr bwMode="auto">
          <a:xfrm flipH="1" flipV="1">
            <a:off x="4724400" y="3690938"/>
            <a:ext cx="762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238" name="Line 169"/>
          <p:cNvSpPr>
            <a:spLocks noChangeShapeType="1"/>
          </p:cNvSpPr>
          <p:nvPr/>
        </p:nvSpPr>
        <p:spPr bwMode="auto">
          <a:xfrm>
            <a:off x="4724400" y="3690938"/>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239" name="Text Box 170"/>
          <p:cNvSpPr txBox="1">
            <a:spLocks noChangeArrowheads="1"/>
          </p:cNvSpPr>
          <p:nvPr/>
        </p:nvSpPr>
        <p:spPr bwMode="auto">
          <a:xfrm>
            <a:off x="4724400" y="384333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7240" name="Text Box 171"/>
          <p:cNvSpPr txBox="1">
            <a:spLocks noChangeArrowheads="1"/>
          </p:cNvSpPr>
          <p:nvPr/>
        </p:nvSpPr>
        <p:spPr bwMode="auto">
          <a:xfrm>
            <a:off x="4724400" y="38433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7241" name="Text Box 172"/>
          <p:cNvSpPr txBox="1">
            <a:spLocks noChangeArrowheads="1"/>
          </p:cNvSpPr>
          <p:nvPr/>
        </p:nvSpPr>
        <p:spPr bwMode="auto">
          <a:xfrm>
            <a:off x="5486400" y="3614738"/>
            <a:ext cx="205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sz="1800" b="1"/>
              <a:t> 00    01     11    10</a:t>
            </a:r>
          </a:p>
        </p:txBody>
      </p:sp>
      <p:sp>
        <p:nvSpPr>
          <p:cNvPr id="47242" name="Text Box 173"/>
          <p:cNvSpPr txBox="1">
            <a:spLocks noChangeArrowheads="1"/>
          </p:cNvSpPr>
          <p:nvPr/>
        </p:nvSpPr>
        <p:spPr bwMode="auto">
          <a:xfrm>
            <a:off x="4800600" y="3995738"/>
            <a:ext cx="685800" cy="193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pPr>
            <a:r>
              <a:rPr lang="en-US" altLang="zh-CN" sz="1800" b="1"/>
              <a:t>00</a:t>
            </a:r>
          </a:p>
          <a:p>
            <a:pPr eaLnBrk="1" hangingPunct="1">
              <a:lnSpc>
                <a:spcPct val="130000"/>
              </a:lnSpc>
            </a:pPr>
            <a:r>
              <a:rPr lang="en-US" altLang="zh-CN" sz="1800" b="1"/>
              <a:t>01</a:t>
            </a:r>
          </a:p>
          <a:p>
            <a:pPr eaLnBrk="1" hangingPunct="1">
              <a:lnSpc>
                <a:spcPct val="130000"/>
              </a:lnSpc>
            </a:pPr>
            <a:r>
              <a:rPr lang="en-US" altLang="zh-CN" sz="1800" b="1"/>
              <a:t>11</a:t>
            </a:r>
          </a:p>
          <a:p>
            <a:pPr eaLnBrk="1" hangingPunct="1">
              <a:lnSpc>
                <a:spcPct val="130000"/>
              </a:lnSpc>
            </a:pPr>
            <a:r>
              <a:rPr lang="en-US" altLang="zh-CN" sz="1800" b="1"/>
              <a:t>10</a:t>
            </a:r>
          </a:p>
        </p:txBody>
      </p:sp>
      <p:sp>
        <p:nvSpPr>
          <p:cNvPr id="47243" name="Text Box 174"/>
          <p:cNvSpPr txBox="1">
            <a:spLocks noChangeArrowheads="1"/>
          </p:cNvSpPr>
          <p:nvPr/>
        </p:nvSpPr>
        <p:spPr bwMode="auto">
          <a:xfrm>
            <a:off x="34925" y="549275"/>
            <a:ext cx="890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Q1Q0</a:t>
            </a:r>
          </a:p>
        </p:txBody>
      </p:sp>
      <p:sp>
        <p:nvSpPr>
          <p:cNvPr id="47244" name="Text Box 175"/>
          <p:cNvSpPr txBox="1">
            <a:spLocks noChangeArrowheads="1"/>
          </p:cNvSpPr>
          <p:nvPr/>
        </p:nvSpPr>
        <p:spPr bwMode="auto">
          <a:xfrm>
            <a:off x="4427538" y="476250"/>
            <a:ext cx="9144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lnSpc>
                <a:spcPct val="125000"/>
              </a:lnSpc>
            </a:pPr>
            <a:r>
              <a:rPr lang="en-US" altLang="zh-CN" sz="1800" b="1"/>
              <a:t>Q1Q0</a:t>
            </a:r>
          </a:p>
        </p:txBody>
      </p:sp>
      <p:sp>
        <p:nvSpPr>
          <p:cNvPr id="47245" name="Text Box 176"/>
          <p:cNvSpPr txBox="1">
            <a:spLocks noChangeArrowheads="1"/>
          </p:cNvSpPr>
          <p:nvPr/>
        </p:nvSpPr>
        <p:spPr bwMode="auto">
          <a:xfrm>
            <a:off x="107950" y="385445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Q1Q0</a:t>
            </a:r>
          </a:p>
        </p:txBody>
      </p:sp>
      <p:sp>
        <p:nvSpPr>
          <p:cNvPr id="47246" name="Text Box 177"/>
          <p:cNvSpPr txBox="1">
            <a:spLocks noChangeArrowheads="1"/>
          </p:cNvSpPr>
          <p:nvPr/>
        </p:nvSpPr>
        <p:spPr bwMode="auto">
          <a:xfrm>
            <a:off x="4427538" y="3738563"/>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Q1Q0</a:t>
            </a:r>
          </a:p>
        </p:txBody>
      </p:sp>
      <p:sp>
        <p:nvSpPr>
          <p:cNvPr id="47247" name="Text Box 178"/>
          <p:cNvSpPr txBox="1">
            <a:spLocks noChangeArrowheads="1"/>
          </p:cNvSpPr>
          <p:nvPr/>
        </p:nvSpPr>
        <p:spPr bwMode="auto">
          <a:xfrm>
            <a:off x="4787900" y="26035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AB</a:t>
            </a:r>
          </a:p>
        </p:txBody>
      </p:sp>
      <p:sp>
        <p:nvSpPr>
          <p:cNvPr id="47248" name="Text Box 179"/>
          <p:cNvSpPr txBox="1">
            <a:spLocks noChangeArrowheads="1"/>
          </p:cNvSpPr>
          <p:nvPr/>
        </p:nvSpPr>
        <p:spPr bwMode="auto">
          <a:xfrm>
            <a:off x="468313" y="350043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AB</a:t>
            </a:r>
          </a:p>
        </p:txBody>
      </p:sp>
      <p:sp>
        <p:nvSpPr>
          <p:cNvPr id="47249" name="Text Box 180"/>
          <p:cNvSpPr txBox="1">
            <a:spLocks noChangeArrowheads="1"/>
          </p:cNvSpPr>
          <p:nvPr/>
        </p:nvSpPr>
        <p:spPr bwMode="auto">
          <a:xfrm>
            <a:off x="4932363" y="344963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AB</a:t>
            </a:r>
          </a:p>
        </p:txBody>
      </p:sp>
      <p:sp>
        <p:nvSpPr>
          <p:cNvPr id="47250" name="AutoShape 189"/>
          <p:cNvSpPr>
            <a:spLocks noChangeArrowheads="1"/>
          </p:cNvSpPr>
          <p:nvPr/>
        </p:nvSpPr>
        <p:spPr bwMode="auto">
          <a:xfrm>
            <a:off x="1720850" y="1374775"/>
            <a:ext cx="838200" cy="762000"/>
          </a:xfrm>
          <a:prstGeom prst="roundRect">
            <a:avLst>
              <a:gd name="adj" fmla="val 16667"/>
            </a:avLst>
          </a:prstGeom>
          <a:noFill/>
          <a:ln w="952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251" name="AutoShape 190"/>
          <p:cNvSpPr>
            <a:spLocks noChangeArrowheads="1"/>
          </p:cNvSpPr>
          <p:nvPr/>
        </p:nvSpPr>
        <p:spPr bwMode="auto">
          <a:xfrm>
            <a:off x="2339975" y="908050"/>
            <a:ext cx="685800" cy="304800"/>
          </a:xfrm>
          <a:prstGeom prst="roundRect">
            <a:avLst>
              <a:gd name="adj" fmla="val 16667"/>
            </a:avLst>
          </a:prstGeom>
          <a:noFill/>
          <a:ln w="9525">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252" name="AutoShape 192"/>
          <p:cNvSpPr>
            <a:spLocks noChangeArrowheads="1"/>
          </p:cNvSpPr>
          <p:nvPr/>
        </p:nvSpPr>
        <p:spPr bwMode="auto">
          <a:xfrm>
            <a:off x="1339850" y="1831975"/>
            <a:ext cx="228600" cy="838200"/>
          </a:xfrm>
          <a:prstGeom prst="roundRect">
            <a:avLst>
              <a:gd name="adj" fmla="val 16667"/>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253" name="AutoShape 197"/>
          <p:cNvSpPr>
            <a:spLocks noChangeArrowheads="1"/>
          </p:cNvSpPr>
          <p:nvPr/>
        </p:nvSpPr>
        <p:spPr bwMode="auto">
          <a:xfrm>
            <a:off x="6156325" y="908050"/>
            <a:ext cx="685800" cy="304800"/>
          </a:xfrm>
          <a:prstGeom prst="roundRect">
            <a:avLst>
              <a:gd name="adj" fmla="val 16667"/>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254" name="AutoShape 198"/>
          <p:cNvSpPr>
            <a:spLocks noChangeArrowheads="1"/>
          </p:cNvSpPr>
          <p:nvPr/>
        </p:nvSpPr>
        <p:spPr bwMode="auto">
          <a:xfrm>
            <a:off x="5562600" y="1363663"/>
            <a:ext cx="381000" cy="838200"/>
          </a:xfrm>
          <a:prstGeom prst="roundRect">
            <a:avLst>
              <a:gd name="adj" fmla="val 16667"/>
            </a:avLst>
          </a:prstGeom>
          <a:noFill/>
          <a:ln w="9525">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255" name="AutoShape 201"/>
          <p:cNvSpPr>
            <a:spLocks noChangeArrowheads="1"/>
          </p:cNvSpPr>
          <p:nvPr/>
        </p:nvSpPr>
        <p:spPr bwMode="auto">
          <a:xfrm>
            <a:off x="2209800" y="4648200"/>
            <a:ext cx="838200" cy="838200"/>
          </a:xfrm>
          <a:prstGeom prst="roundRect">
            <a:avLst>
              <a:gd name="adj" fmla="val 16667"/>
            </a:avLst>
          </a:prstGeom>
          <a:noFill/>
          <a:ln w="9525">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256" name="AutoShape 202"/>
          <p:cNvSpPr>
            <a:spLocks noChangeArrowheads="1"/>
          </p:cNvSpPr>
          <p:nvPr/>
        </p:nvSpPr>
        <p:spPr bwMode="auto">
          <a:xfrm>
            <a:off x="2286000" y="5105400"/>
            <a:ext cx="685800" cy="838200"/>
          </a:xfrm>
          <a:prstGeom prst="roundRect">
            <a:avLst>
              <a:gd name="adj" fmla="val 16667"/>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257" name="AutoShape 203"/>
          <p:cNvSpPr>
            <a:spLocks noChangeArrowheads="1"/>
          </p:cNvSpPr>
          <p:nvPr/>
        </p:nvSpPr>
        <p:spPr bwMode="auto">
          <a:xfrm>
            <a:off x="1752600" y="5181600"/>
            <a:ext cx="838200" cy="762000"/>
          </a:xfrm>
          <a:prstGeom prst="roundRect">
            <a:avLst>
              <a:gd name="adj" fmla="val 16667"/>
            </a:avLst>
          </a:prstGeom>
          <a:noFill/>
          <a:ln w="952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00CC00"/>
              </a:solidFill>
            </a:endParaRPr>
          </a:p>
        </p:txBody>
      </p:sp>
      <p:sp>
        <p:nvSpPr>
          <p:cNvPr id="47258" name="AutoShape 204"/>
          <p:cNvSpPr>
            <a:spLocks noChangeArrowheads="1"/>
          </p:cNvSpPr>
          <p:nvPr/>
        </p:nvSpPr>
        <p:spPr bwMode="auto">
          <a:xfrm>
            <a:off x="6629400" y="5062538"/>
            <a:ext cx="685800" cy="838200"/>
          </a:xfrm>
          <a:prstGeom prst="roundRect">
            <a:avLst>
              <a:gd name="adj" fmla="val 16667"/>
            </a:avLst>
          </a:prstGeom>
          <a:noFill/>
          <a:ln w="952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47106" name="Object 8"/>
          <p:cNvGraphicFramePr>
            <a:graphicFrameLocks noGrp="1" noChangeAspect="1"/>
          </p:cNvGraphicFramePr>
          <p:nvPr>
            <p:ph type="title"/>
          </p:nvPr>
        </p:nvGraphicFramePr>
        <p:xfrm>
          <a:off x="684213" y="2924175"/>
          <a:ext cx="3671887" cy="584200"/>
        </p:xfrm>
        <a:graphic>
          <a:graphicData uri="http://schemas.openxmlformats.org/presentationml/2006/ole">
            <mc:AlternateContent xmlns:mc="http://schemas.openxmlformats.org/markup-compatibility/2006">
              <mc:Choice xmlns:v="urn:schemas-microsoft-com:vml" Requires="v">
                <p:oleObj spid="_x0000_s35862" name="Equation" r:id="rId3" imgW="1434960" imgH="228600" progId="Equation.DSMT4">
                  <p:embed/>
                </p:oleObj>
              </mc:Choice>
              <mc:Fallback>
                <p:oleObj name="Equation" r:id="rId3" imgW="143496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924175"/>
                        <a:ext cx="3671887"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7" name="Object 15"/>
          <p:cNvGraphicFramePr>
            <a:graphicFrameLocks noGrp="1" noChangeAspect="1"/>
          </p:cNvGraphicFramePr>
          <p:nvPr>
            <p:ph sz="half" idx="1"/>
          </p:nvPr>
        </p:nvGraphicFramePr>
        <p:xfrm>
          <a:off x="5435600" y="2924175"/>
          <a:ext cx="2447925" cy="495300"/>
        </p:xfrm>
        <a:graphic>
          <a:graphicData uri="http://schemas.openxmlformats.org/presentationml/2006/ole">
            <mc:AlternateContent xmlns:mc="http://schemas.openxmlformats.org/markup-compatibility/2006">
              <mc:Choice xmlns:v="urn:schemas-microsoft-com:vml" Requires="v">
                <p:oleObj spid="_x0000_s35863" name="Equation" r:id="rId5" imgW="1130040" imgH="228600" progId="Equation.DSMT4">
                  <p:embed/>
                </p:oleObj>
              </mc:Choice>
              <mc:Fallback>
                <p:oleObj name="Equation" r:id="rId5" imgW="113004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2924175"/>
                        <a:ext cx="24479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8" name="Object 17"/>
          <p:cNvGraphicFramePr>
            <a:graphicFrameLocks noGrp="1" noChangeAspect="1"/>
          </p:cNvGraphicFramePr>
          <p:nvPr>
            <p:ph sz="quarter" idx="2"/>
          </p:nvPr>
        </p:nvGraphicFramePr>
        <p:xfrm>
          <a:off x="5076825" y="6165850"/>
          <a:ext cx="1081088" cy="481013"/>
        </p:xfrm>
        <a:graphic>
          <a:graphicData uri="http://schemas.openxmlformats.org/presentationml/2006/ole">
            <mc:AlternateContent xmlns:mc="http://schemas.openxmlformats.org/markup-compatibility/2006">
              <mc:Choice xmlns:v="urn:schemas-microsoft-com:vml" Requires="v">
                <p:oleObj spid="_x0000_s35864" name="Equation" r:id="rId7" imgW="457200" imgH="203040" progId="Equation.DSMT4">
                  <p:embed/>
                </p:oleObj>
              </mc:Choice>
              <mc:Fallback>
                <p:oleObj name="Equation" r:id="rId7" imgW="45720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825" y="6165850"/>
                        <a:ext cx="108108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9" name="Object 19"/>
          <p:cNvGraphicFramePr>
            <a:graphicFrameLocks noGrp="1" noChangeAspect="1"/>
          </p:cNvGraphicFramePr>
          <p:nvPr>
            <p:ph sz="quarter" idx="3"/>
          </p:nvPr>
        </p:nvGraphicFramePr>
        <p:xfrm>
          <a:off x="684213" y="6165850"/>
          <a:ext cx="2879725" cy="457200"/>
        </p:xfrm>
        <a:graphic>
          <a:graphicData uri="http://schemas.openxmlformats.org/presentationml/2006/ole">
            <mc:AlternateContent xmlns:mc="http://schemas.openxmlformats.org/markup-compatibility/2006">
              <mc:Choice xmlns:v="urn:schemas-microsoft-com:vml" Requires="v">
                <p:oleObj spid="_x0000_s35865" name="Equation" r:id="rId9" imgW="1282700" imgH="203200" progId="Equation.DSMT4">
                  <p:embed/>
                </p:oleObj>
              </mc:Choice>
              <mc:Fallback>
                <p:oleObj name="Equation" r:id="rId9" imgW="1282700" imgH="203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6165850"/>
                        <a:ext cx="28797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60847052"/>
      </p:ext>
    </p:extLst>
  </p:cSld>
  <p:clrMapOvr>
    <a:masterClrMapping/>
  </p:clrMapOvr>
  <p:transition spd="med">
    <p:zo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Text Box 8"/>
          <p:cNvSpPr txBox="1">
            <a:spLocks noChangeArrowheads="1"/>
          </p:cNvSpPr>
          <p:nvPr/>
        </p:nvSpPr>
        <p:spPr bwMode="auto">
          <a:xfrm>
            <a:off x="1066800" y="609600"/>
            <a:ext cx="708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t>根据卡诺图可得激励函数和输出函数的表达式为</a:t>
            </a:r>
            <a:r>
              <a:rPr lang="en-US" altLang="zh-CN" b="1"/>
              <a:t>: </a:t>
            </a:r>
          </a:p>
        </p:txBody>
      </p:sp>
      <p:sp>
        <p:nvSpPr>
          <p:cNvPr id="48135" name="Rectangle 10"/>
          <p:cNvSpPr>
            <a:spLocks noChangeArrowheads="1"/>
          </p:cNvSpPr>
          <p:nvPr/>
        </p:nvSpPr>
        <p:spPr bwMode="auto">
          <a:xfrm>
            <a:off x="3848100" y="332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8130" name="Object 9"/>
          <p:cNvGraphicFramePr>
            <a:graphicFrameLocks noChangeAspect="1"/>
          </p:cNvGraphicFramePr>
          <p:nvPr/>
        </p:nvGraphicFramePr>
        <p:xfrm>
          <a:off x="1206500" y="1322388"/>
          <a:ext cx="4608513" cy="731837"/>
        </p:xfrm>
        <a:graphic>
          <a:graphicData uri="http://schemas.openxmlformats.org/presentationml/2006/ole">
            <mc:AlternateContent xmlns:mc="http://schemas.openxmlformats.org/markup-compatibility/2006">
              <mc:Choice xmlns:v="urn:schemas-microsoft-com:vml" Requires="v">
                <p:oleObj spid="_x0000_s36886" name="Equation" r:id="rId3" imgW="1434960" imgH="228600" progId="Equation.DSMT4">
                  <p:embed/>
                </p:oleObj>
              </mc:Choice>
              <mc:Fallback>
                <p:oleObj name="Equation" r:id="rId3" imgW="143496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500" y="1322388"/>
                        <a:ext cx="4608513" cy="731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6" name="Rectangle 12"/>
          <p:cNvSpPr>
            <a:spLocks noChangeArrowheads="1"/>
          </p:cNvSpPr>
          <p:nvPr/>
        </p:nvSpPr>
        <p:spPr bwMode="auto">
          <a:xfrm>
            <a:off x="4006850" y="332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8131" name="Object 11"/>
          <p:cNvGraphicFramePr>
            <a:graphicFrameLocks noChangeAspect="1"/>
          </p:cNvGraphicFramePr>
          <p:nvPr/>
        </p:nvGraphicFramePr>
        <p:xfrm>
          <a:off x="1187450" y="2349500"/>
          <a:ext cx="3716338" cy="752475"/>
        </p:xfrm>
        <a:graphic>
          <a:graphicData uri="http://schemas.openxmlformats.org/presentationml/2006/ole">
            <mc:AlternateContent xmlns:mc="http://schemas.openxmlformats.org/markup-compatibility/2006">
              <mc:Choice xmlns:v="urn:schemas-microsoft-com:vml" Requires="v">
                <p:oleObj spid="_x0000_s36887" name="Equation" r:id="rId5" imgW="1130040" imgH="228600" progId="Equation.DSMT4">
                  <p:embed/>
                </p:oleObj>
              </mc:Choice>
              <mc:Fallback>
                <p:oleObj name="Equation" r:id="rId5" imgW="113004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349500"/>
                        <a:ext cx="3716338"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7" name="Rectangle 14"/>
          <p:cNvSpPr>
            <a:spLocks noChangeArrowheads="1"/>
          </p:cNvSpPr>
          <p:nvPr/>
        </p:nvSpPr>
        <p:spPr bwMode="auto">
          <a:xfrm>
            <a:off x="4338638"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8132" name="Object 13"/>
          <p:cNvGraphicFramePr>
            <a:graphicFrameLocks noChangeAspect="1"/>
          </p:cNvGraphicFramePr>
          <p:nvPr/>
        </p:nvGraphicFramePr>
        <p:xfrm>
          <a:off x="1187450" y="3357563"/>
          <a:ext cx="1576388" cy="706437"/>
        </p:xfrm>
        <a:graphic>
          <a:graphicData uri="http://schemas.openxmlformats.org/presentationml/2006/ole">
            <mc:AlternateContent xmlns:mc="http://schemas.openxmlformats.org/markup-compatibility/2006">
              <mc:Choice xmlns:v="urn:schemas-microsoft-com:vml" Requires="v">
                <p:oleObj spid="_x0000_s36888" name="Equation" r:id="rId7" imgW="457200" imgH="203040" progId="Equation.DSMT4">
                  <p:embed/>
                </p:oleObj>
              </mc:Choice>
              <mc:Fallback>
                <p:oleObj name="Equation" r:id="rId7" imgW="45720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3357563"/>
                        <a:ext cx="1576388" cy="70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8" name="Rectangle 16"/>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8133" name="Object 15"/>
          <p:cNvGraphicFramePr>
            <a:graphicFrameLocks noChangeAspect="1"/>
          </p:cNvGraphicFramePr>
          <p:nvPr/>
        </p:nvGraphicFramePr>
        <p:xfrm>
          <a:off x="1116013" y="4365625"/>
          <a:ext cx="4824412" cy="752475"/>
        </p:xfrm>
        <a:graphic>
          <a:graphicData uri="http://schemas.openxmlformats.org/presentationml/2006/ole">
            <mc:AlternateContent xmlns:mc="http://schemas.openxmlformats.org/markup-compatibility/2006">
              <mc:Choice xmlns:v="urn:schemas-microsoft-com:vml" Requires="v">
                <p:oleObj spid="_x0000_s36889" name="Equation" r:id="rId9" imgW="1282700" imgH="203200" progId="Equation.DSMT4">
                  <p:embed/>
                </p:oleObj>
              </mc:Choice>
              <mc:Fallback>
                <p:oleObj name="Equation" r:id="rId9" imgW="1282700" imgH="203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4365625"/>
                        <a:ext cx="4824412"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061705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6"/>
          <p:cNvSpPr txBox="1">
            <a:spLocks noChangeArrowheads="1"/>
          </p:cNvSpPr>
          <p:nvPr/>
        </p:nvSpPr>
        <p:spPr bwMode="auto">
          <a:xfrm>
            <a:off x="457200" y="609600"/>
            <a:ext cx="899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179203" name="Text Box 7"/>
          <p:cNvSpPr txBox="1">
            <a:spLocks noChangeArrowheads="1"/>
          </p:cNvSpPr>
          <p:nvPr/>
        </p:nvSpPr>
        <p:spPr bwMode="auto">
          <a:xfrm>
            <a:off x="533400" y="5334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t>根据激励函数和输出函数可得逻辑图如图</a:t>
            </a:r>
            <a:r>
              <a:rPr lang="en-US" altLang="zh-CN" b="1"/>
              <a:t>5-60</a:t>
            </a:r>
            <a:r>
              <a:rPr lang="zh-CN" altLang="en-US" b="1"/>
              <a:t>所示</a:t>
            </a:r>
          </a:p>
        </p:txBody>
      </p:sp>
      <p:sp>
        <p:nvSpPr>
          <p:cNvPr id="179204" name="Rectangle 9"/>
          <p:cNvSpPr>
            <a:spLocks noChangeArrowheads="1"/>
          </p:cNvSpPr>
          <p:nvPr/>
        </p:nvSpPr>
        <p:spPr bwMode="auto">
          <a:xfrm>
            <a:off x="3524250"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79205" name="Text Box 10"/>
          <p:cNvSpPr txBox="1">
            <a:spLocks noChangeArrowheads="1"/>
          </p:cNvSpPr>
          <p:nvPr/>
        </p:nvSpPr>
        <p:spPr bwMode="auto">
          <a:xfrm>
            <a:off x="6477000" y="4191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图</a:t>
            </a:r>
            <a:r>
              <a:rPr lang="en-US" altLang="zh-CN" b="1"/>
              <a:t>5-60</a:t>
            </a:r>
          </a:p>
        </p:txBody>
      </p:sp>
      <p:pic>
        <p:nvPicPr>
          <p:cNvPr id="179206" name="Picture 11" descr="Lj2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981075"/>
            <a:ext cx="4616450" cy="566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91920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3"/>
          <p:cNvSpPr>
            <a:spLocks noGrp="1" noChangeArrowheads="1"/>
          </p:cNvSpPr>
          <p:nvPr>
            <p:ph type="body" idx="1"/>
          </p:nvPr>
        </p:nvSpPr>
        <p:spPr>
          <a:xfrm>
            <a:off x="533400" y="457200"/>
            <a:ext cx="7772400" cy="5867400"/>
          </a:xfrm>
        </p:spPr>
        <p:txBody>
          <a:bodyPr/>
          <a:lstStyle/>
          <a:p>
            <a:pPr algn="just" eaLnBrk="1" hangingPunct="1">
              <a:buFontTx/>
              <a:buNone/>
            </a:pPr>
            <a:r>
              <a:rPr lang="en-US" altLang="zh-CN"/>
              <a:t>             </a:t>
            </a:r>
          </a:p>
        </p:txBody>
      </p:sp>
      <p:sp>
        <p:nvSpPr>
          <p:cNvPr id="180227" name="Text Box 4"/>
          <p:cNvSpPr txBox="1">
            <a:spLocks noChangeArrowheads="1"/>
          </p:cNvSpPr>
          <p:nvPr/>
        </p:nvSpPr>
        <p:spPr bwMode="auto">
          <a:xfrm>
            <a:off x="457200" y="457200"/>
            <a:ext cx="81534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115000"/>
              </a:lnSpc>
            </a:pPr>
            <a:r>
              <a:rPr lang="zh-CN" altLang="en-US" b="1"/>
              <a:t>该逻辑图的实际的状态图如图</a:t>
            </a:r>
            <a:r>
              <a:rPr lang="en-US" altLang="zh-CN" b="1"/>
              <a:t>5-61</a:t>
            </a:r>
            <a:r>
              <a:rPr lang="zh-CN" altLang="en-US" b="1"/>
              <a:t>所示。实际的状态图画法是将卡诺图化简过程中圈进去的无关项为</a:t>
            </a:r>
            <a:r>
              <a:rPr lang="en-US" altLang="zh-CN" b="1"/>
              <a:t>1</a:t>
            </a:r>
            <a:r>
              <a:rPr lang="zh-CN" altLang="en-US" b="1"/>
              <a:t>，没有圈进去的无关项为</a:t>
            </a:r>
            <a:r>
              <a:rPr lang="en-US" altLang="zh-CN" b="1"/>
              <a:t>0</a:t>
            </a:r>
            <a:r>
              <a:rPr lang="zh-CN" altLang="en-US" b="1"/>
              <a:t>，就可推出。</a:t>
            </a:r>
          </a:p>
        </p:txBody>
      </p:sp>
      <p:sp>
        <p:nvSpPr>
          <p:cNvPr id="180228" name="Rectangle 6"/>
          <p:cNvSpPr>
            <a:spLocks noChangeArrowheads="1"/>
          </p:cNvSpPr>
          <p:nvPr/>
        </p:nvSpPr>
        <p:spPr bwMode="auto">
          <a:xfrm>
            <a:off x="3636963" y="2562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80229" name="Text Box 8"/>
          <p:cNvSpPr txBox="1">
            <a:spLocks noChangeArrowheads="1"/>
          </p:cNvSpPr>
          <p:nvPr/>
        </p:nvSpPr>
        <p:spPr bwMode="auto">
          <a:xfrm>
            <a:off x="5486400" y="50292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图</a:t>
            </a:r>
            <a:r>
              <a:rPr lang="en-US" altLang="zh-CN" b="1"/>
              <a:t>5-61</a:t>
            </a:r>
          </a:p>
        </p:txBody>
      </p:sp>
      <p:sp>
        <p:nvSpPr>
          <p:cNvPr id="372745" name="Text Box 9"/>
          <p:cNvSpPr txBox="1">
            <a:spLocks noChangeArrowheads="1"/>
          </p:cNvSpPr>
          <p:nvPr/>
        </p:nvSpPr>
        <p:spPr bwMode="auto">
          <a:xfrm>
            <a:off x="395288" y="1916113"/>
            <a:ext cx="4724400" cy="4673600"/>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125000"/>
              </a:lnSpc>
            </a:pPr>
            <a:r>
              <a:rPr lang="zh-CN" altLang="en-US" b="1">
                <a:solidFill>
                  <a:srgbClr val="FF0066"/>
                </a:solidFill>
              </a:rPr>
              <a:t>说明：</a:t>
            </a:r>
            <a:r>
              <a:rPr lang="zh-CN" altLang="en-US" b="1"/>
              <a:t>从图</a:t>
            </a:r>
            <a:r>
              <a:rPr lang="en-US" altLang="zh-CN" b="1"/>
              <a:t>5-61</a:t>
            </a:r>
            <a:r>
              <a:rPr lang="zh-CN" altLang="en-US" b="1"/>
              <a:t>可看出，当电路进入无效状态</a:t>
            </a:r>
            <a:r>
              <a:rPr lang="en-US" altLang="zh-CN" b="1"/>
              <a:t>11</a:t>
            </a:r>
            <a:r>
              <a:rPr lang="zh-CN" altLang="en-US" b="1"/>
              <a:t>以后，在无输入信号的情况下</a:t>
            </a:r>
            <a:r>
              <a:rPr lang="en-US" altLang="zh-CN" b="1"/>
              <a:t>(</a:t>
            </a:r>
            <a:r>
              <a:rPr lang="zh-CN" altLang="en-US" b="1"/>
              <a:t>即</a:t>
            </a:r>
            <a:r>
              <a:rPr lang="en-US" altLang="zh-CN" b="1"/>
              <a:t>AB=00)</a:t>
            </a:r>
            <a:r>
              <a:rPr lang="zh-CN" altLang="en-US" b="1"/>
              <a:t>不能自行返回有效循环，所以不能自启动。当</a:t>
            </a:r>
            <a:r>
              <a:rPr lang="en-US" altLang="zh-CN" b="1"/>
              <a:t>AB=01</a:t>
            </a:r>
            <a:r>
              <a:rPr lang="zh-CN" altLang="en-US" b="1"/>
              <a:t>或</a:t>
            </a:r>
            <a:r>
              <a:rPr lang="en-US" altLang="zh-CN" b="1"/>
              <a:t>AB=10</a:t>
            </a:r>
            <a:r>
              <a:rPr lang="zh-CN" altLang="en-US" b="1"/>
              <a:t>时电路在时钟信号作用下虽然能返回有效循环中去，但收费结果是错误的。因此，在开始工作时应在异步置零端 上加入低电平信号将电路置为</a:t>
            </a:r>
            <a:r>
              <a:rPr lang="en-US" altLang="zh-CN" b="1"/>
              <a:t>00</a:t>
            </a:r>
            <a:r>
              <a:rPr lang="zh-CN" altLang="en-US" b="1"/>
              <a:t>状态。 </a:t>
            </a:r>
          </a:p>
        </p:txBody>
      </p:sp>
      <p:pic>
        <p:nvPicPr>
          <p:cNvPr id="180231" name="Picture 11" descr="LJ2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2060575"/>
            <a:ext cx="3168650"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533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2745"/>
                                        </p:tgtEl>
                                        <p:attrNameLst>
                                          <p:attrName>style.visibility</p:attrName>
                                        </p:attrNameLst>
                                      </p:cBhvr>
                                      <p:to>
                                        <p:strVal val="visible"/>
                                      </p:to>
                                    </p:set>
                                    <p:animEffect transition="in" filter="blinds(horizontal)">
                                      <p:cBhvr>
                                        <p:cTn id="7" dur="500"/>
                                        <p:tgtEl>
                                          <p:spTgt spid="372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45"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body" idx="1"/>
          </p:nvPr>
        </p:nvSpPr>
        <p:spPr>
          <a:xfrm>
            <a:off x="304800" y="533400"/>
            <a:ext cx="7772400" cy="533400"/>
          </a:xfrm>
        </p:spPr>
        <p:txBody>
          <a:bodyPr/>
          <a:lstStyle/>
          <a:p>
            <a:pPr eaLnBrk="1" hangingPunct="1">
              <a:lnSpc>
                <a:spcPct val="120000"/>
              </a:lnSpc>
              <a:buFontTx/>
              <a:buNone/>
            </a:pPr>
            <a:r>
              <a:rPr lang="zh-CN" altLang="en-US" sz="2000" b="1">
                <a:latin typeface="宋体" pitchFamily="2" charset="-122"/>
              </a:rPr>
              <a:t>这个电路用</a:t>
            </a:r>
            <a:r>
              <a:rPr lang="en-US" altLang="zh-CN" sz="2000" b="1">
                <a:latin typeface="宋体" pitchFamily="2" charset="-122"/>
              </a:rPr>
              <a:t>VHDL</a:t>
            </a:r>
            <a:r>
              <a:rPr lang="zh-CN" altLang="en-US" sz="2000" b="1">
                <a:latin typeface="宋体" pitchFamily="2" charset="-122"/>
              </a:rPr>
              <a:t>语言的状态图描述方法描述如下：</a:t>
            </a:r>
          </a:p>
          <a:p>
            <a:pPr eaLnBrk="1" hangingPunct="1">
              <a:lnSpc>
                <a:spcPct val="120000"/>
              </a:lnSpc>
              <a:buFontTx/>
              <a:buNone/>
            </a:pPr>
            <a:r>
              <a:rPr lang="zh-CN" altLang="en-US" sz="2000" b="1"/>
              <a:t> </a:t>
            </a:r>
            <a:r>
              <a:rPr lang="en-US" altLang="zh-CN" sz="2000" b="1"/>
              <a:t>library ieee;</a:t>
            </a:r>
          </a:p>
          <a:p>
            <a:pPr algn="just" eaLnBrk="1" hangingPunct="1">
              <a:lnSpc>
                <a:spcPct val="120000"/>
              </a:lnSpc>
              <a:buFontTx/>
              <a:buNone/>
            </a:pPr>
            <a:r>
              <a:rPr lang="en-US" altLang="zh-CN" sz="2000" b="1"/>
              <a:t>use ieee.std_logic_1164.all;</a:t>
            </a:r>
          </a:p>
          <a:p>
            <a:pPr algn="just" eaLnBrk="1" hangingPunct="1">
              <a:lnSpc>
                <a:spcPct val="120000"/>
              </a:lnSpc>
              <a:buFontTx/>
              <a:buNone/>
            </a:pPr>
            <a:r>
              <a:rPr lang="en-US" altLang="zh-CN" sz="2000" b="1"/>
              <a:t>use ieee.std_logic_unsigned.all;</a:t>
            </a:r>
          </a:p>
          <a:p>
            <a:pPr algn="just" eaLnBrk="1" hangingPunct="1">
              <a:lnSpc>
                <a:spcPct val="120000"/>
              </a:lnSpc>
              <a:buFontTx/>
              <a:buNone/>
            </a:pPr>
            <a:r>
              <a:rPr lang="en-US" altLang="zh-CN" sz="2000" b="1"/>
              <a:t>entity vendor is</a:t>
            </a:r>
          </a:p>
          <a:p>
            <a:pPr algn="just" eaLnBrk="1" hangingPunct="1">
              <a:lnSpc>
                <a:spcPct val="120000"/>
              </a:lnSpc>
              <a:buFontTx/>
              <a:buNone/>
            </a:pPr>
            <a:r>
              <a:rPr lang="en-US" altLang="zh-CN" sz="2000" b="1"/>
              <a:t>  port(clk, A,B,RD: in std_logic;</a:t>
            </a:r>
          </a:p>
          <a:p>
            <a:pPr algn="just" eaLnBrk="1" hangingPunct="1">
              <a:lnSpc>
                <a:spcPct val="120000"/>
              </a:lnSpc>
              <a:buFontTx/>
              <a:buNone/>
            </a:pPr>
            <a:r>
              <a:rPr lang="en-US" altLang="zh-CN" sz="2000" b="1"/>
              <a:t>     Y,Z: out std_logic);</a:t>
            </a:r>
          </a:p>
          <a:p>
            <a:pPr algn="just" eaLnBrk="1" hangingPunct="1">
              <a:lnSpc>
                <a:spcPct val="120000"/>
              </a:lnSpc>
              <a:buFontTx/>
              <a:buNone/>
            </a:pPr>
            <a:r>
              <a:rPr lang="en-US" altLang="zh-CN" sz="2000" b="1"/>
              <a:t>end  vendor;</a:t>
            </a:r>
          </a:p>
          <a:p>
            <a:pPr algn="just" eaLnBrk="1" hangingPunct="1">
              <a:lnSpc>
                <a:spcPct val="120000"/>
              </a:lnSpc>
              <a:buFontTx/>
              <a:buNone/>
            </a:pPr>
            <a:endParaRPr lang="en-US" altLang="zh-CN" sz="2000" b="1"/>
          </a:p>
          <a:p>
            <a:pPr algn="just" eaLnBrk="1" hangingPunct="1">
              <a:lnSpc>
                <a:spcPct val="120000"/>
              </a:lnSpc>
              <a:buFontTx/>
              <a:buNone/>
            </a:pPr>
            <a:r>
              <a:rPr lang="en-US" altLang="zh-CN" sz="2000" b="1"/>
              <a:t>architecture one of vendor is</a:t>
            </a:r>
          </a:p>
          <a:p>
            <a:pPr algn="just" eaLnBrk="1" hangingPunct="1">
              <a:lnSpc>
                <a:spcPct val="120000"/>
              </a:lnSpc>
              <a:buFontTx/>
              <a:buNone/>
            </a:pPr>
            <a:r>
              <a:rPr lang="en-US" altLang="zh-CN" sz="2000" b="1"/>
              <a:t>type state_type is (s0,s1,s2);                   --</a:t>
            </a:r>
            <a:r>
              <a:rPr lang="zh-CN" altLang="en-US" sz="2000" b="1"/>
              <a:t>用户自己定义的枚举类型</a:t>
            </a:r>
          </a:p>
          <a:p>
            <a:pPr algn="just" eaLnBrk="1" hangingPunct="1">
              <a:lnSpc>
                <a:spcPct val="120000"/>
              </a:lnSpc>
              <a:buFontTx/>
              <a:buNone/>
            </a:pPr>
            <a:r>
              <a:rPr lang="en-US" altLang="zh-CN" sz="2000" b="1"/>
              <a:t>signal state:state_type; </a:t>
            </a:r>
          </a:p>
        </p:txBody>
      </p:sp>
    </p:spTree>
    <p:extLst>
      <p:ext uri="{BB962C8B-B14F-4D97-AF65-F5344CB8AC3E}">
        <p14:creationId xmlns:p14="http://schemas.microsoft.com/office/powerpoint/2010/main" val="5622452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6"/>
          <p:cNvSpPr txBox="1">
            <a:spLocks noChangeArrowheads="1"/>
          </p:cNvSpPr>
          <p:nvPr/>
        </p:nvSpPr>
        <p:spPr bwMode="auto">
          <a:xfrm>
            <a:off x="457200" y="533400"/>
            <a:ext cx="8153400" cy="618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000" b="1"/>
              <a:t>begin</a:t>
            </a:r>
          </a:p>
          <a:p>
            <a:pPr algn="just" eaLnBrk="1" hangingPunct="1"/>
            <a:r>
              <a:rPr lang="en-US" altLang="zh-CN" sz="2000" b="1"/>
              <a:t>  process(clk,RD)                   --</a:t>
            </a:r>
            <a:r>
              <a:rPr lang="zh-CN" altLang="en-US" sz="2000" b="1"/>
              <a:t>状态转移进程，</a:t>
            </a:r>
            <a:r>
              <a:rPr lang="en-US" altLang="zh-CN" sz="2000" b="1"/>
              <a:t>clk,RD</a:t>
            </a:r>
            <a:r>
              <a:rPr lang="zh-CN" altLang="en-US" sz="2000" b="1"/>
              <a:t>为敏感信号</a:t>
            </a:r>
          </a:p>
          <a:p>
            <a:pPr algn="just" eaLnBrk="1" hangingPunct="1"/>
            <a:r>
              <a:rPr lang="zh-CN" altLang="en-US" sz="2000" b="1"/>
              <a:t>         </a:t>
            </a:r>
            <a:r>
              <a:rPr lang="en-US" altLang="zh-CN" sz="2000" b="1"/>
              <a:t>begin</a:t>
            </a:r>
          </a:p>
          <a:p>
            <a:pPr algn="just" eaLnBrk="1" hangingPunct="1"/>
            <a:r>
              <a:rPr lang="en-US" altLang="zh-CN" sz="2000" b="1"/>
              <a:t>           if  RD='0' then   state&lt;=s0;      --</a:t>
            </a:r>
            <a:r>
              <a:rPr lang="zh-CN" altLang="en-US" sz="2000" b="1"/>
              <a:t>初始状态为</a:t>
            </a:r>
            <a:r>
              <a:rPr lang="en-US" altLang="zh-CN" sz="2000" b="1"/>
              <a:t>s0</a:t>
            </a:r>
          </a:p>
          <a:p>
            <a:pPr algn="just" eaLnBrk="1" hangingPunct="1"/>
            <a:r>
              <a:rPr lang="en-US" altLang="zh-CN" sz="2000" b="1"/>
              <a:t>           elsif clk'event and clk='0' then      --</a:t>
            </a:r>
            <a:r>
              <a:rPr lang="zh-CN" altLang="en-US" sz="2000" b="1"/>
              <a:t>当</a:t>
            </a:r>
            <a:r>
              <a:rPr lang="en-US" altLang="zh-CN" sz="2000" b="1"/>
              <a:t>clk</a:t>
            </a:r>
            <a:r>
              <a:rPr lang="zh-CN" altLang="en-US" sz="2000" b="1"/>
              <a:t>下降沿到来时执行下面的语句</a:t>
            </a:r>
          </a:p>
          <a:p>
            <a:pPr algn="just" eaLnBrk="1" hangingPunct="1"/>
            <a:r>
              <a:rPr lang="zh-CN" altLang="en-US" sz="2000" b="1"/>
              <a:t>                </a:t>
            </a:r>
            <a:r>
              <a:rPr lang="en-US" altLang="zh-CN" sz="2000" b="1"/>
              <a:t>case state is</a:t>
            </a:r>
          </a:p>
          <a:p>
            <a:pPr algn="just" eaLnBrk="1" hangingPunct="1"/>
            <a:r>
              <a:rPr lang="en-US" altLang="zh-CN" sz="2000" b="1"/>
              <a:t>                   when s0=&gt;if  A=‘1’ then       state&lt;=s2;</a:t>
            </a:r>
          </a:p>
          <a:p>
            <a:pPr algn="just" eaLnBrk="1" hangingPunct="1"/>
            <a:r>
              <a:rPr lang="en-US" altLang="zh-CN" sz="2000" b="1"/>
              <a:t>                                  elsif  B=‘1’then      state&lt;=s1;</a:t>
            </a:r>
          </a:p>
          <a:p>
            <a:pPr algn="just" eaLnBrk="1" hangingPunct="1"/>
            <a:r>
              <a:rPr lang="en-US" altLang="zh-CN" sz="2000" b="1"/>
              <a:t>end if;</a:t>
            </a:r>
          </a:p>
          <a:p>
            <a:pPr algn="just" eaLnBrk="1" hangingPunct="1"/>
            <a:r>
              <a:rPr lang="en-US" altLang="zh-CN" sz="2000" b="1"/>
              <a:t>                   when s1=&gt;if  A =‘1’ then         state&lt;=s0;</a:t>
            </a:r>
          </a:p>
          <a:p>
            <a:pPr algn="just" eaLnBrk="1" hangingPunct="1"/>
            <a:r>
              <a:rPr lang="en-US" altLang="zh-CN" sz="2000" b="1"/>
              <a:t>                                   elsif  B=‘1’then        state&lt;=s2;</a:t>
            </a:r>
          </a:p>
          <a:p>
            <a:pPr algn="just" eaLnBrk="1" hangingPunct="1"/>
            <a:r>
              <a:rPr lang="en-US" altLang="zh-CN" sz="2000" b="1"/>
              <a:t>end if;</a:t>
            </a:r>
          </a:p>
          <a:p>
            <a:pPr algn="l" eaLnBrk="1" hangingPunct="1"/>
            <a:endParaRPr lang="en-US" altLang="zh-CN" sz="2000" b="1"/>
          </a:p>
        </p:txBody>
      </p:sp>
    </p:spTree>
    <p:extLst>
      <p:ext uri="{BB962C8B-B14F-4D97-AF65-F5344CB8AC3E}">
        <p14:creationId xmlns:p14="http://schemas.microsoft.com/office/powerpoint/2010/main" val="172038147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3"/>
          <p:cNvSpPr>
            <a:spLocks noGrp="1" noChangeArrowheads="1"/>
          </p:cNvSpPr>
          <p:nvPr>
            <p:ph type="body" idx="1"/>
          </p:nvPr>
        </p:nvSpPr>
        <p:spPr>
          <a:xfrm>
            <a:off x="533400" y="533400"/>
            <a:ext cx="7772400" cy="5562600"/>
          </a:xfrm>
        </p:spPr>
        <p:txBody>
          <a:bodyPr/>
          <a:lstStyle/>
          <a:p>
            <a:pPr algn="just" eaLnBrk="1" hangingPunct="1">
              <a:lnSpc>
                <a:spcPct val="120000"/>
              </a:lnSpc>
              <a:spcBef>
                <a:spcPct val="0"/>
              </a:spcBef>
              <a:buFontTx/>
              <a:buNone/>
            </a:pPr>
            <a:r>
              <a:rPr lang="en-US" altLang="zh-CN" sz="2000" b="1"/>
              <a:t> when s2=&gt;if  A =‘1’or B=‘1’ then </a:t>
            </a:r>
          </a:p>
          <a:p>
            <a:pPr algn="just" eaLnBrk="1" hangingPunct="1">
              <a:lnSpc>
                <a:spcPct val="120000"/>
              </a:lnSpc>
              <a:spcBef>
                <a:spcPct val="0"/>
              </a:spcBef>
              <a:buFontTx/>
              <a:buNone/>
            </a:pPr>
            <a:r>
              <a:rPr lang="en-US" altLang="zh-CN" sz="2000" b="1"/>
              <a:t>                                   state&lt;=s0;</a:t>
            </a:r>
          </a:p>
          <a:p>
            <a:pPr algn="just" eaLnBrk="1" hangingPunct="1">
              <a:lnSpc>
                <a:spcPct val="120000"/>
              </a:lnSpc>
              <a:spcBef>
                <a:spcPct val="0"/>
              </a:spcBef>
              <a:buFontTx/>
              <a:buNone/>
            </a:pPr>
            <a:r>
              <a:rPr lang="en-US" altLang="zh-CN" sz="2000" b="1"/>
              <a:t>end if;</a:t>
            </a:r>
          </a:p>
          <a:p>
            <a:pPr algn="just" eaLnBrk="1" hangingPunct="1">
              <a:lnSpc>
                <a:spcPct val="120000"/>
              </a:lnSpc>
              <a:spcBef>
                <a:spcPct val="0"/>
              </a:spcBef>
              <a:buFontTx/>
              <a:buNone/>
            </a:pPr>
            <a:r>
              <a:rPr lang="en-US" altLang="zh-CN" sz="2000" b="1"/>
              <a:t>                    end case;</a:t>
            </a:r>
          </a:p>
          <a:p>
            <a:pPr algn="just" eaLnBrk="1" hangingPunct="1">
              <a:lnSpc>
                <a:spcPct val="120000"/>
              </a:lnSpc>
              <a:spcBef>
                <a:spcPct val="0"/>
              </a:spcBef>
              <a:buFontTx/>
              <a:buNone/>
            </a:pPr>
            <a:r>
              <a:rPr lang="en-US" altLang="zh-CN" sz="2000" b="1"/>
              <a:t>           end if;</a:t>
            </a:r>
          </a:p>
          <a:p>
            <a:pPr algn="just" eaLnBrk="1" hangingPunct="1">
              <a:lnSpc>
                <a:spcPct val="120000"/>
              </a:lnSpc>
              <a:spcBef>
                <a:spcPct val="0"/>
              </a:spcBef>
              <a:buFontTx/>
              <a:buNone/>
            </a:pPr>
            <a:r>
              <a:rPr lang="en-US" altLang="zh-CN" sz="2000" b="1"/>
              <a:t>  end process; </a:t>
            </a:r>
          </a:p>
          <a:p>
            <a:pPr algn="just" eaLnBrk="1" hangingPunct="1">
              <a:lnSpc>
                <a:spcPct val="120000"/>
              </a:lnSpc>
              <a:spcBef>
                <a:spcPct val="0"/>
              </a:spcBef>
              <a:buFontTx/>
              <a:buNone/>
            </a:pPr>
            <a:endParaRPr lang="en-US" altLang="zh-CN" sz="2000" b="1"/>
          </a:p>
          <a:p>
            <a:pPr algn="just" eaLnBrk="1" hangingPunct="1">
              <a:lnSpc>
                <a:spcPct val="120000"/>
              </a:lnSpc>
              <a:spcBef>
                <a:spcPct val="0"/>
              </a:spcBef>
              <a:buFontTx/>
              <a:buNone/>
            </a:pPr>
            <a:r>
              <a:rPr lang="en-US" altLang="zh-CN" sz="2000" b="1"/>
              <a:t>output_p:process(state)             --</a:t>
            </a:r>
            <a:r>
              <a:rPr lang="zh-CN" altLang="en-US" sz="2000" b="1"/>
              <a:t>输出变化进程，状态为敏感信号</a:t>
            </a:r>
          </a:p>
          <a:p>
            <a:pPr algn="just" eaLnBrk="1" hangingPunct="1">
              <a:lnSpc>
                <a:spcPct val="120000"/>
              </a:lnSpc>
              <a:spcBef>
                <a:spcPct val="0"/>
              </a:spcBef>
              <a:buFontTx/>
              <a:buNone/>
            </a:pPr>
            <a:r>
              <a:rPr lang="zh-CN" altLang="en-US" sz="2000" b="1"/>
              <a:t>          </a:t>
            </a:r>
            <a:r>
              <a:rPr lang="en-US" altLang="zh-CN" sz="2000" b="1"/>
              <a:t>begin</a:t>
            </a:r>
          </a:p>
          <a:p>
            <a:pPr algn="just" eaLnBrk="1" hangingPunct="1">
              <a:lnSpc>
                <a:spcPct val="120000"/>
              </a:lnSpc>
              <a:spcBef>
                <a:spcPct val="0"/>
              </a:spcBef>
              <a:buFontTx/>
              <a:buNone/>
            </a:pPr>
            <a:r>
              <a:rPr lang="en-US" altLang="zh-CN" sz="2000" b="1"/>
              <a:t>           case state is</a:t>
            </a:r>
          </a:p>
          <a:p>
            <a:pPr algn="just" eaLnBrk="1" hangingPunct="1">
              <a:lnSpc>
                <a:spcPct val="120000"/>
              </a:lnSpc>
              <a:spcBef>
                <a:spcPct val="0"/>
              </a:spcBef>
              <a:buFontTx/>
              <a:buNone/>
            </a:pPr>
            <a:r>
              <a:rPr lang="en-US" altLang="zh-CN" sz="2000" b="1"/>
              <a:t>            when s1=&gt; if  A=‘1’ then </a:t>
            </a:r>
          </a:p>
          <a:p>
            <a:pPr algn="just" eaLnBrk="1" hangingPunct="1">
              <a:lnSpc>
                <a:spcPct val="120000"/>
              </a:lnSpc>
              <a:spcBef>
                <a:spcPct val="0"/>
              </a:spcBef>
              <a:buFontTx/>
              <a:buNone/>
            </a:pPr>
            <a:r>
              <a:rPr lang="en-US" altLang="zh-CN" sz="2000" b="1"/>
              <a:t>                                   Y&lt;=‘1’;    --</a:t>
            </a:r>
            <a:r>
              <a:rPr lang="zh-CN" altLang="en-US" sz="2000" b="1"/>
              <a:t>输出值取决于输入值与现态</a:t>
            </a:r>
          </a:p>
          <a:p>
            <a:pPr algn="just" eaLnBrk="1" hangingPunct="1">
              <a:lnSpc>
                <a:spcPct val="120000"/>
              </a:lnSpc>
              <a:spcBef>
                <a:spcPct val="0"/>
              </a:spcBef>
              <a:buFontTx/>
              <a:buNone/>
            </a:pPr>
            <a:r>
              <a:rPr lang="zh-CN" altLang="en-US" sz="2000" b="1"/>
              <a:t>                                   </a:t>
            </a:r>
            <a:r>
              <a:rPr lang="en-US" altLang="zh-CN" sz="2000" b="1"/>
              <a:t>Z&lt;=‘0’;</a:t>
            </a:r>
          </a:p>
          <a:p>
            <a:pPr algn="just" eaLnBrk="1" hangingPunct="1">
              <a:lnSpc>
                <a:spcPct val="120000"/>
              </a:lnSpc>
              <a:spcBef>
                <a:spcPct val="0"/>
              </a:spcBef>
              <a:buFontTx/>
              <a:buNone/>
            </a:pPr>
            <a:r>
              <a:rPr lang="en-US" altLang="zh-CN" sz="2000" b="1"/>
              <a:t>			end if;</a:t>
            </a:r>
          </a:p>
          <a:p>
            <a:pPr algn="just" eaLnBrk="1" hangingPunct="1">
              <a:lnSpc>
                <a:spcPct val="120000"/>
              </a:lnSpc>
              <a:spcBef>
                <a:spcPct val="0"/>
              </a:spcBef>
              <a:buFontTx/>
              <a:buNone/>
            </a:pPr>
            <a:endParaRPr lang="en-US" altLang="zh-CN" sz="2000" b="1"/>
          </a:p>
          <a:p>
            <a:pPr eaLnBrk="1" hangingPunct="1">
              <a:lnSpc>
                <a:spcPct val="120000"/>
              </a:lnSpc>
              <a:spcBef>
                <a:spcPct val="0"/>
              </a:spcBef>
              <a:buFontTx/>
              <a:buNone/>
            </a:pPr>
            <a:endParaRPr lang="en-US" altLang="zh-CN" sz="2000" b="1"/>
          </a:p>
        </p:txBody>
      </p:sp>
    </p:spTree>
    <p:extLst>
      <p:ext uri="{BB962C8B-B14F-4D97-AF65-F5344CB8AC3E}">
        <p14:creationId xmlns:p14="http://schemas.microsoft.com/office/powerpoint/2010/main" val="9889249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3"/>
          <p:cNvSpPr>
            <a:spLocks noGrp="1" noChangeArrowheads="1"/>
          </p:cNvSpPr>
          <p:nvPr>
            <p:ph type="body" idx="1"/>
          </p:nvPr>
        </p:nvSpPr>
        <p:spPr>
          <a:xfrm>
            <a:off x="533400" y="457200"/>
            <a:ext cx="7772400" cy="5638800"/>
          </a:xfrm>
        </p:spPr>
        <p:txBody>
          <a:bodyPr/>
          <a:lstStyle/>
          <a:p>
            <a:pPr eaLnBrk="1" hangingPunct="1">
              <a:spcBef>
                <a:spcPct val="0"/>
              </a:spcBef>
              <a:buFontTx/>
              <a:buNone/>
            </a:pPr>
            <a:r>
              <a:rPr lang="en-US" altLang="zh-CN" sz="2000" b="1"/>
              <a:t> when s2=&gt; if  A=‘1’ then </a:t>
            </a:r>
          </a:p>
          <a:p>
            <a:pPr algn="just" eaLnBrk="1" hangingPunct="1">
              <a:spcBef>
                <a:spcPct val="0"/>
              </a:spcBef>
              <a:buFontTx/>
              <a:buNone/>
            </a:pPr>
            <a:r>
              <a:rPr lang="en-US" altLang="zh-CN" sz="2000" b="1"/>
              <a:t>                                   Y&lt;=‘1’;    --</a:t>
            </a:r>
            <a:r>
              <a:rPr lang="zh-CN" altLang="en-US" sz="2000" b="1"/>
              <a:t>输出值取决于输入值与现态</a:t>
            </a:r>
          </a:p>
          <a:p>
            <a:pPr algn="just" eaLnBrk="1" hangingPunct="1">
              <a:spcBef>
                <a:spcPct val="0"/>
              </a:spcBef>
              <a:buFontTx/>
              <a:buNone/>
            </a:pPr>
            <a:r>
              <a:rPr lang="zh-CN" altLang="en-US" sz="2000" b="1"/>
              <a:t>                                   </a:t>
            </a:r>
            <a:r>
              <a:rPr lang="en-US" altLang="zh-CN" sz="2000" b="1"/>
              <a:t>Z&lt;=‘1’;</a:t>
            </a:r>
          </a:p>
          <a:p>
            <a:pPr algn="just" eaLnBrk="1" hangingPunct="1">
              <a:spcBef>
                <a:spcPct val="0"/>
              </a:spcBef>
              <a:buFontTx/>
              <a:buNone/>
            </a:pPr>
            <a:r>
              <a:rPr lang="en-US" altLang="zh-CN" sz="2000" b="1"/>
              <a:t>elsif  B=‘1’then</a:t>
            </a:r>
          </a:p>
          <a:p>
            <a:pPr algn="just" eaLnBrk="1" hangingPunct="1">
              <a:spcBef>
                <a:spcPct val="0"/>
              </a:spcBef>
              <a:buFontTx/>
              <a:buNone/>
            </a:pPr>
            <a:r>
              <a:rPr lang="en-US" altLang="zh-CN" sz="2000" b="1"/>
              <a:t>Y&lt;=‘1’</a:t>
            </a:r>
            <a:r>
              <a:rPr lang="zh-CN" altLang="en-US" sz="2000" b="1"/>
              <a:t>；</a:t>
            </a:r>
          </a:p>
          <a:p>
            <a:pPr algn="just" eaLnBrk="1" hangingPunct="1">
              <a:spcBef>
                <a:spcPct val="0"/>
              </a:spcBef>
              <a:buFontTx/>
              <a:buNone/>
            </a:pPr>
            <a:r>
              <a:rPr lang="en-US" altLang="zh-CN" sz="2000" b="1"/>
              <a:t>Z&lt;=‘0’</a:t>
            </a:r>
            <a:r>
              <a:rPr lang="zh-CN" altLang="en-US" sz="2000" b="1"/>
              <a:t>；</a:t>
            </a:r>
          </a:p>
          <a:p>
            <a:pPr algn="just" eaLnBrk="1" hangingPunct="1">
              <a:spcBef>
                <a:spcPct val="0"/>
              </a:spcBef>
              <a:buFontTx/>
              <a:buNone/>
            </a:pPr>
            <a:r>
              <a:rPr lang="en-US" altLang="zh-CN" sz="2000" b="1"/>
              <a:t>end if;</a:t>
            </a:r>
          </a:p>
          <a:p>
            <a:pPr algn="just" eaLnBrk="1" hangingPunct="1">
              <a:spcBef>
                <a:spcPct val="0"/>
              </a:spcBef>
              <a:buFontTx/>
              <a:buNone/>
            </a:pPr>
            <a:r>
              <a:rPr lang="en-US" altLang="zh-CN" sz="2000" b="1"/>
              <a:t>when others=&gt; Y&lt;=‘0’</a:t>
            </a:r>
            <a:r>
              <a:rPr lang="zh-CN" altLang="en-US" sz="2000" b="1"/>
              <a:t>；</a:t>
            </a:r>
            <a:r>
              <a:rPr lang="en-US" altLang="zh-CN" sz="2000" b="1"/>
              <a:t>Z&lt;=‘0’</a:t>
            </a:r>
            <a:r>
              <a:rPr lang="zh-CN" altLang="en-US" sz="2000" b="1"/>
              <a:t>；     </a:t>
            </a:r>
            <a:r>
              <a:rPr lang="en-US" altLang="zh-CN" sz="2000" b="1"/>
              <a:t>--</a:t>
            </a:r>
            <a:r>
              <a:rPr lang="zh-CN" altLang="en-US" sz="2000" b="1"/>
              <a:t>其余情况输出为零</a:t>
            </a:r>
          </a:p>
          <a:p>
            <a:pPr algn="just" eaLnBrk="1" hangingPunct="1">
              <a:spcBef>
                <a:spcPct val="0"/>
              </a:spcBef>
              <a:buFontTx/>
              <a:buNone/>
            </a:pPr>
            <a:r>
              <a:rPr lang="zh-CN" altLang="en-US" sz="2000" b="1"/>
              <a:t>                                   </a:t>
            </a:r>
          </a:p>
          <a:p>
            <a:pPr algn="just" eaLnBrk="1" hangingPunct="1">
              <a:spcBef>
                <a:spcPct val="0"/>
              </a:spcBef>
              <a:buFontTx/>
              <a:buNone/>
            </a:pPr>
            <a:r>
              <a:rPr lang="zh-CN" altLang="en-US" sz="2000" b="1"/>
              <a:t>           </a:t>
            </a:r>
            <a:r>
              <a:rPr lang="en-US" altLang="zh-CN" sz="2000" b="1"/>
              <a:t>end case;</a:t>
            </a:r>
          </a:p>
          <a:p>
            <a:pPr algn="just" eaLnBrk="1" hangingPunct="1">
              <a:spcBef>
                <a:spcPct val="0"/>
              </a:spcBef>
              <a:buFontTx/>
              <a:buNone/>
            </a:pPr>
            <a:r>
              <a:rPr lang="en-US" altLang="zh-CN" sz="2000" b="1"/>
              <a:t>         end process;</a:t>
            </a:r>
          </a:p>
          <a:p>
            <a:pPr algn="just" eaLnBrk="1" hangingPunct="1">
              <a:spcBef>
                <a:spcPct val="0"/>
              </a:spcBef>
              <a:buFontTx/>
              <a:buNone/>
            </a:pPr>
            <a:r>
              <a:rPr lang="en-US" altLang="zh-CN" sz="2000" b="1"/>
              <a:t>end one;</a:t>
            </a:r>
          </a:p>
        </p:txBody>
      </p:sp>
    </p:spTree>
    <p:extLst>
      <p:ext uri="{BB962C8B-B14F-4D97-AF65-F5344CB8AC3E}">
        <p14:creationId xmlns:p14="http://schemas.microsoft.com/office/powerpoint/2010/main" val="14006764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685800" y="609600"/>
            <a:ext cx="7772400" cy="457200"/>
          </a:xfrm>
        </p:spPr>
        <p:txBody>
          <a:bodyPr/>
          <a:lstStyle/>
          <a:p>
            <a:pPr algn="l" eaLnBrk="1" hangingPunct="1"/>
            <a:r>
              <a:rPr lang="zh-CN" altLang="en-US" sz="2400" dirty="0"/>
              <a:t>例</a:t>
            </a:r>
            <a:r>
              <a:rPr lang="en-US" altLang="zh-CN" sz="2400" dirty="0"/>
              <a:t>: </a:t>
            </a:r>
            <a:r>
              <a:rPr lang="zh-CN" altLang="en-US" sz="2400" dirty="0"/>
              <a:t>试设计一个带有进位输出端的十三进制计数器 </a:t>
            </a:r>
          </a:p>
        </p:txBody>
      </p:sp>
      <p:sp>
        <p:nvSpPr>
          <p:cNvPr id="185347" name="Rectangle 3"/>
          <p:cNvSpPr>
            <a:spLocks noGrp="1" noChangeArrowheads="1"/>
          </p:cNvSpPr>
          <p:nvPr>
            <p:ph type="body" idx="1"/>
          </p:nvPr>
        </p:nvSpPr>
        <p:spPr>
          <a:xfrm>
            <a:off x="533400" y="1219200"/>
            <a:ext cx="7772400" cy="4876800"/>
          </a:xfrm>
        </p:spPr>
        <p:txBody>
          <a:bodyPr/>
          <a:lstStyle/>
          <a:p>
            <a:pPr eaLnBrk="1" hangingPunct="1">
              <a:buFontTx/>
              <a:buNone/>
            </a:pPr>
            <a:r>
              <a:rPr lang="zh-CN" altLang="en-US" b="1" dirty="0"/>
              <a:t>解  首先进行逻辑抽象。</a:t>
            </a:r>
          </a:p>
          <a:p>
            <a:pPr eaLnBrk="1" hangingPunct="1">
              <a:buFontTx/>
              <a:buNone/>
            </a:pPr>
            <a:r>
              <a:rPr lang="zh-CN" altLang="en-US" b="1" dirty="0"/>
              <a:t>因为计数器的工作特点是在时钟信号操作下自动地依次从一个状态转为下一个状态，所以它没有输入逻辑变量，只有进位输出信号。因此，计数器是属于</a:t>
            </a:r>
            <a:r>
              <a:rPr lang="en-US" altLang="zh-CN" b="1" dirty="0"/>
              <a:t>Moore</a:t>
            </a:r>
            <a:r>
              <a:rPr lang="zh-CN" altLang="en-US" b="1" dirty="0"/>
              <a:t>型的一种简单时序电路。 </a:t>
            </a:r>
          </a:p>
        </p:txBody>
      </p:sp>
    </p:spTree>
    <p:extLst>
      <p:ext uri="{BB962C8B-B14F-4D97-AF65-F5344CB8AC3E}">
        <p14:creationId xmlns:p14="http://schemas.microsoft.com/office/powerpoint/2010/main" val="2641337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23528" y="168604"/>
            <a:ext cx="7848872" cy="874837"/>
          </a:xfrm>
        </p:spPr>
        <p:txBody>
          <a:bodyPr/>
          <a:lstStyle/>
          <a:p>
            <a:pPr marL="762000" indent="-762000" algn="l" eaLnBrk="1" hangingPunct="1"/>
            <a:r>
              <a:rPr lang="en-US" altLang="zh-CN" sz="2800" b="1" dirty="0">
                <a:ea typeface="楷体_GB2312" pitchFamily="49" charset="-122"/>
              </a:rPr>
              <a:t>2.</a:t>
            </a:r>
            <a:r>
              <a:rPr lang="zh-CN" altLang="en-US" sz="2800" b="1" dirty="0">
                <a:ea typeface="楷体_GB2312" pitchFamily="49" charset="-122"/>
              </a:rPr>
              <a:t>基本可编程逻辑单元</a:t>
            </a:r>
            <a:r>
              <a:rPr lang="en-US" altLang="zh-CN" sz="2800" b="1" dirty="0">
                <a:ea typeface="楷体_GB2312" pitchFamily="49" charset="-122"/>
              </a:rPr>
              <a:t>CLB</a:t>
            </a:r>
            <a:r>
              <a:rPr lang="zh-CN" altLang="en-US" sz="2800" b="1" dirty="0">
                <a:ea typeface="楷体_GB2312" pitchFamily="49" charset="-122"/>
              </a:rPr>
              <a:t>（查找表）</a:t>
            </a:r>
            <a:br>
              <a:rPr lang="zh-CN" altLang="en-US" sz="2800" b="1" dirty="0">
                <a:ea typeface="楷体_GB2312" pitchFamily="49" charset="-122"/>
              </a:rPr>
            </a:br>
            <a:endParaRPr lang="zh-CN" altLang="en-US" sz="2800" b="1" dirty="0">
              <a:ea typeface="楷体_GB2312" pitchFamily="49" charset="-122"/>
            </a:endParaRPr>
          </a:p>
        </p:txBody>
      </p:sp>
      <p:sp>
        <p:nvSpPr>
          <p:cNvPr id="64515" name="Rectangle 3"/>
          <p:cNvSpPr>
            <a:spLocks noGrp="1" noChangeArrowheads="1"/>
          </p:cNvSpPr>
          <p:nvPr>
            <p:ph type="body" idx="1"/>
          </p:nvPr>
        </p:nvSpPr>
        <p:spPr>
          <a:xfrm>
            <a:off x="251520" y="811297"/>
            <a:ext cx="8535765" cy="2834903"/>
          </a:xfrm>
        </p:spPr>
        <p:txBody>
          <a:bodyPr/>
          <a:lstStyle/>
          <a:p>
            <a:pPr marL="0" indent="0" eaLnBrk="1" hangingPunct="1">
              <a:lnSpc>
                <a:spcPct val="130000"/>
              </a:lnSpc>
              <a:spcBef>
                <a:spcPct val="0"/>
              </a:spcBef>
              <a:buNone/>
            </a:pPr>
            <a:r>
              <a:rPr lang="zh-CN" altLang="en-US" sz="2800" b="1" dirty="0">
                <a:solidFill>
                  <a:srgbClr val="FF0000"/>
                </a:solidFill>
                <a:latin typeface="楷体_GB2312" pitchFamily="49" charset="-122"/>
                <a:ea typeface="楷体_GB2312" pitchFamily="49" charset="-122"/>
              </a:rPr>
              <a:t>例：</a:t>
            </a:r>
            <a:r>
              <a:rPr lang="zh-CN" altLang="en-US" sz="2400" b="1" dirty="0">
                <a:latin typeface="楷体_GB2312" pitchFamily="49" charset="-122"/>
                <a:ea typeface="楷体_GB2312" pitchFamily="49" charset="-122"/>
              </a:rPr>
              <a:t>用一个二输入</a:t>
            </a:r>
            <a:r>
              <a:rPr lang="en-US" altLang="zh-CN" sz="2400" b="1" dirty="0">
                <a:latin typeface="楷体_GB2312" pitchFamily="49" charset="-122"/>
                <a:ea typeface="楷体_GB2312" pitchFamily="49" charset="-122"/>
              </a:rPr>
              <a:t>LUT</a:t>
            </a:r>
            <a:r>
              <a:rPr lang="zh-CN" altLang="en-US" sz="2400" b="1" dirty="0">
                <a:latin typeface="楷体_GB2312" pitchFamily="49" charset="-122"/>
                <a:ea typeface="楷体_GB2312" pitchFamily="49" charset="-122"/>
              </a:rPr>
              <a:t>实现逻辑函数</a:t>
            </a:r>
          </a:p>
        </p:txBody>
      </p:sp>
      <p:pic>
        <p:nvPicPr>
          <p:cNvPr id="5" name="图片 -2147482613" descr="..\Tp\e11.tif"/>
          <p:cNvPicPr>
            <a:picLocks noChangeAspect="1"/>
          </p:cNvPicPr>
          <p:nvPr/>
        </p:nvPicPr>
        <p:blipFill>
          <a:blip r:embed="rId3"/>
          <a:stretch>
            <a:fillRect/>
          </a:stretch>
        </p:blipFill>
        <p:spPr>
          <a:xfrm>
            <a:off x="6405053" y="67014"/>
            <a:ext cx="2764920" cy="3145962"/>
          </a:xfrm>
          <a:prstGeom prst="rect">
            <a:avLst/>
          </a:prstGeom>
          <a:noFill/>
          <a:ln w="9525">
            <a:noFill/>
          </a:ln>
        </p:spPr>
      </p:pic>
      <p:graphicFrame>
        <p:nvGraphicFramePr>
          <p:cNvPr id="3" name="对象 2"/>
          <p:cNvGraphicFramePr>
            <a:graphicFrameLocks noChangeAspect="1"/>
          </p:cNvGraphicFramePr>
          <p:nvPr/>
        </p:nvGraphicFramePr>
        <p:xfrm>
          <a:off x="1547664" y="1666528"/>
          <a:ext cx="2560638" cy="549275"/>
        </p:xfrm>
        <a:graphic>
          <a:graphicData uri="http://schemas.openxmlformats.org/presentationml/2006/ole">
            <mc:AlternateContent xmlns:mc="http://schemas.openxmlformats.org/markup-compatibility/2006">
              <mc:Choice xmlns:v="urn:schemas-microsoft-com:vml" Requires="v">
                <p:oleObj spid="_x0000_s13338" name="公式" r:id="rId4" imgW="28346400" imgH="6096000" progId="Equation.3">
                  <p:embed/>
                </p:oleObj>
              </mc:Choice>
              <mc:Fallback>
                <p:oleObj name="公式" r:id="rId4" imgW="28346400" imgH="6096000" progId="Equation.3">
                  <p:embed/>
                  <p:pic>
                    <p:nvPicPr>
                      <p:cNvPr id="0" name="Object 46"/>
                      <p:cNvPicPr>
                        <a:picLocks noChangeAspect="1" noChangeArrowheads="1"/>
                      </p:cNvPicPr>
                      <p:nvPr/>
                    </p:nvPicPr>
                    <p:blipFill>
                      <a:blip r:embed="rId5"/>
                      <a:srcRect/>
                      <a:stretch>
                        <a:fillRect/>
                      </a:stretch>
                    </p:blipFill>
                    <p:spPr bwMode="auto">
                      <a:xfrm>
                        <a:off x="1547664" y="1666528"/>
                        <a:ext cx="25606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8" name="图片 -2147482612" descr="..\Tp\e12.tif"/>
          <p:cNvPicPr>
            <a:picLocks noChangeAspect="1"/>
          </p:cNvPicPr>
          <p:nvPr/>
        </p:nvPicPr>
        <p:blipFill>
          <a:blip r:embed="rId6"/>
          <a:stretch>
            <a:fillRect/>
          </a:stretch>
        </p:blipFill>
        <p:spPr>
          <a:xfrm>
            <a:off x="611559" y="3199713"/>
            <a:ext cx="8316653" cy="3442266"/>
          </a:xfrm>
          <a:prstGeom prst="rect">
            <a:avLst/>
          </a:prstGeom>
          <a:noFill/>
          <a:ln w="9525">
            <a:noFill/>
          </a:ln>
        </p:spPr>
      </p:pic>
      <p:sp>
        <p:nvSpPr>
          <p:cNvPr id="4" name="TextBox 3"/>
          <p:cNvSpPr txBox="1"/>
          <p:nvPr/>
        </p:nvSpPr>
        <p:spPr>
          <a:xfrm>
            <a:off x="827584" y="2852936"/>
            <a:ext cx="2304256" cy="461665"/>
          </a:xfrm>
          <a:prstGeom prst="rect">
            <a:avLst/>
          </a:prstGeom>
          <a:noFill/>
        </p:spPr>
        <p:txBody>
          <a:bodyPr wrap="square" rtlCol="0">
            <a:spAutoFit/>
          </a:bodyPr>
          <a:lstStyle/>
          <a:p>
            <a:r>
              <a:rPr lang="zh-CN" altLang="en-US" dirty="0"/>
              <a:t>解：</a:t>
            </a:r>
            <a:endParaRPr lang="en-US" altLang="zh-CN"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4"/>
          <p:cNvSpPr>
            <a:spLocks noGrp="1" noChangeArrowheads="1"/>
          </p:cNvSpPr>
          <p:nvPr>
            <p:ph type="body" idx="1"/>
          </p:nvPr>
        </p:nvSpPr>
        <p:spPr>
          <a:xfrm>
            <a:off x="250825" y="609600"/>
            <a:ext cx="8713788" cy="1600200"/>
          </a:xfrm>
        </p:spPr>
        <p:txBody>
          <a:bodyPr/>
          <a:lstStyle/>
          <a:p>
            <a:pPr algn="just" eaLnBrk="1" hangingPunct="1">
              <a:buFontTx/>
              <a:buNone/>
            </a:pPr>
            <a:r>
              <a:rPr lang="en-US" altLang="zh-CN" sz="2000" b="1"/>
              <a:t> 	 </a:t>
            </a:r>
            <a:r>
              <a:rPr lang="zh-CN" altLang="en-US" sz="2000" b="1"/>
              <a:t>取进位信号为输出逻辑变量</a:t>
            </a:r>
            <a:r>
              <a:rPr lang="en-US" altLang="zh-CN" sz="2000" b="1"/>
              <a:t>C</a:t>
            </a:r>
            <a:r>
              <a:rPr lang="zh-CN" altLang="en-US" sz="2000" b="1"/>
              <a:t>，同时规定有进位输出时</a:t>
            </a:r>
            <a:r>
              <a:rPr lang="en-US" altLang="zh-CN" sz="2000" b="1"/>
              <a:t>C=1</a:t>
            </a:r>
            <a:r>
              <a:rPr lang="zh-CN" altLang="en-US" sz="2000" b="1"/>
              <a:t>，无进位输出时</a:t>
            </a:r>
            <a:r>
              <a:rPr lang="en-US" altLang="zh-CN" sz="2000" b="1"/>
              <a:t>C=0</a:t>
            </a:r>
            <a:r>
              <a:rPr lang="zh-CN" altLang="en-US" sz="2000" b="1"/>
              <a:t>。十三进制计数器应该有</a:t>
            </a:r>
            <a:r>
              <a:rPr lang="en-US" altLang="zh-CN" sz="2000" b="1"/>
              <a:t>13</a:t>
            </a:r>
            <a:r>
              <a:rPr lang="zh-CN" altLang="en-US" sz="2000" b="1"/>
              <a:t>个有效状态，若分别用</a:t>
            </a:r>
            <a:r>
              <a:rPr lang="en-US" altLang="zh-CN" sz="2000" b="1"/>
              <a:t>S0</a:t>
            </a:r>
            <a:r>
              <a:rPr lang="zh-CN" altLang="en-US" sz="2000" b="1"/>
              <a:t>，</a:t>
            </a:r>
            <a:r>
              <a:rPr lang="en-US" altLang="zh-CN" sz="2000" b="1"/>
              <a:t>S1</a:t>
            </a:r>
            <a:r>
              <a:rPr lang="zh-CN" altLang="en-US" sz="2000" b="1"/>
              <a:t>，</a:t>
            </a:r>
            <a:r>
              <a:rPr lang="en-US" altLang="zh-CN" sz="2000" b="1"/>
              <a:t>…</a:t>
            </a:r>
            <a:r>
              <a:rPr lang="zh-CN" altLang="en-US" sz="2000" b="1"/>
              <a:t>，</a:t>
            </a:r>
            <a:r>
              <a:rPr lang="en-US" altLang="zh-CN" sz="2000" b="1"/>
              <a:t>S12</a:t>
            </a:r>
            <a:r>
              <a:rPr lang="zh-CN" altLang="en-US" sz="2000" b="1"/>
              <a:t>表示，则按题意可以画出如图</a:t>
            </a:r>
            <a:r>
              <a:rPr lang="en-US" altLang="zh-CN" sz="2000" b="1"/>
              <a:t>5-62</a:t>
            </a:r>
            <a:r>
              <a:rPr lang="zh-CN" altLang="en-US" sz="2000" b="1"/>
              <a:t>所示的电路状态转换图。</a:t>
            </a:r>
          </a:p>
        </p:txBody>
      </p:sp>
      <p:sp>
        <p:nvSpPr>
          <p:cNvPr id="49156" name="Line 24"/>
          <p:cNvSpPr>
            <a:spLocks noChangeShapeType="1"/>
          </p:cNvSpPr>
          <p:nvPr/>
        </p:nvSpPr>
        <p:spPr bwMode="auto">
          <a:xfrm>
            <a:off x="6248400" y="3962400"/>
            <a:ext cx="457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lstStyle/>
          <a:p>
            <a:endParaRPr lang="zh-CN" altLang="en-US"/>
          </a:p>
        </p:txBody>
      </p:sp>
      <p:sp>
        <p:nvSpPr>
          <p:cNvPr id="49157" name="Text Box 80"/>
          <p:cNvSpPr txBox="1">
            <a:spLocks noChangeArrowheads="1"/>
          </p:cNvSpPr>
          <p:nvPr/>
        </p:nvSpPr>
        <p:spPr bwMode="auto">
          <a:xfrm>
            <a:off x="2484438" y="573405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latin typeface="宋体" pitchFamily="2" charset="-122"/>
              </a:rPr>
              <a:t>图</a:t>
            </a:r>
            <a:r>
              <a:rPr lang="en-US" altLang="zh-CN" b="1"/>
              <a:t>5-62 </a:t>
            </a:r>
            <a:r>
              <a:rPr lang="zh-CN" altLang="en-US" b="1">
                <a:latin typeface="宋体" pitchFamily="2" charset="-122"/>
              </a:rPr>
              <a:t>例</a:t>
            </a:r>
            <a:r>
              <a:rPr lang="en-US" altLang="zh-CN" b="1"/>
              <a:t>5.18</a:t>
            </a:r>
            <a:r>
              <a:rPr lang="zh-CN" altLang="en-US" b="1">
                <a:latin typeface="宋体" pitchFamily="2" charset="-122"/>
              </a:rPr>
              <a:t>的状态图</a:t>
            </a:r>
            <a:r>
              <a:rPr lang="zh-CN" altLang="en-US" b="1"/>
              <a:t> </a:t>
            </a:r>
          </a:p>
        </p:txBody>
      </p:sp>
      <p:sp>
        <p:nvSpPr>
          <p:cNvPr id="49158" name="Rectangle 3"/>
          <p:cNvSpPr>
            <a:spLocks noChangeArrowheads="1"/>
          </p:cNvSpPr>
          <p:nvPr/>
        </p:nvSpPr>
        <p:spPr bwMode="auto">
          <a:xfrm>
            <a:off x="0" y="2419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49160" name="Picture 8" descr="5t6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613" y="2060575"/>
            <a:ext cx="4321175" cy="3373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5074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idx="1"/>
          </p:nvPr>
        </p:nvSpPr>
        <p:spPr>
          <a:xfrm>
            <a:off x="533400" y="457200"/>
            <a:ext cx="7772400" cy="5638800"/>
          </a:xfrm>
        </p:spPr>
        <p:txBody>
          <a:bodyPr/>
          <a:lstStyle/>
          <a:p>
            <a:pPr algn="just" eaLnBrk="1" hangingPunct="1">
              <a:buFontTx/>
              <a:buNone/>
            </a:pPr>
            <a:r>
              <a:rPr lang="en-US" altLang="zh-CN" b="1"/>
              <a:t>		</a:t>
            </a:r>
            <a:r>
              <a:rPr lang="zh-CN" altLang="en-US" b="1"/>
              <a:t>因为十三进制计数器必须用</a:t>
            </a:r>
            <a:r>
              <a:rPr lang="en-US" altLang="zh-CN" b="1"/>
              <a:t>13</a:t>
            </a:r>
            <a:r>
              <a:rPr lang="zh-CN" altLang="en-US" b="1"/>
              <a:t>个不同的状态表示已经输入的脉冲数，所以状态转换图已不能再化简。根据状态数可知，现要求</a:t>
            </a:r>
            <a:r>
              <a:rPr lang="en-US" altLang="zh-CN" b="1"/>
              <a:t>N=13</a:t>
            </a:r>
            <a:r>
              <a:rPr lang="zh-CN" altLang="en-US" b="1"/>
              <a:t>，故应取触发器位数</a:t>
            </a:r>
            <a:r>
              <a:rPr lang="en-US" altLang="zh-CN" b="1"/>
              <a:t>n=4</a:t>
            </a:r>
            <a:r>
              <a:rPr lang="zh-CN" altLang="en-US" b="1"/>
              <a:t>，因为       </a:t>
            </a:r>
            <a:r>
              <a:rPr lang="en-US" altLang="zh-CN" b="1"/>
              <a:t>&lt;13&lt; </a:t>
            </a:r>
          </a:p>
          <a:p>
            <a:pPr eaLnBrk="1" hangingPunct="1">
              <a:buFontTx/>
              <a:buNone/>
            </a:pPr>
            <a:endParaRPr lang="en-US" altLang="zh-CN" b="1"/>
          </a:p>
        </p:txBody>
      </p:sp>
      <p:sp>
        <p:nvSpPr>
          <p:cNvPr id="50181" name="Rectangle 12"/>
          <p:cNvSpPr>
            <a:spLocks noChangeArrowheads="1"/>
          </p:cNvSpPr>
          <p:nvPr/>
        </p:nvSpPr>
        <p:spPr bwMode="auto">
          <a:xfrm>
            <a:off x="4481513"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0178" name="Object 11"/>
          <p:cNvGraphicFramePr>
            <a:graphicFrameLocks noChangeAspect="1"/>
          </p:cNvGraphicFramePr>
          <p:nvPr/>
        </p:nvGraphicFramePr>
        <p:xfrm>
          <a:off x="2484438" y="1989138"/>
          <a:ext cx="379412" cy="400050"/>
        </p:xfrm>
        <a:graphic>
          <a:graphicData uri="http://schemas.openxmlformats.org/presentationml/2006/ole">
            <mc:AlternateContent xmlns:mc="http://schemas.openxmlformats.org/markup-compatibility/2006">
              <mc:Choice xmlns:v="urn:schemas-microsoft-com:vml" Requires="v">
                <p:oleObj spid="_x0000_s37900" r:id="rId3" imgW="177646" imgH="190335" progId="Equation.3">
                  <p:embed/>
                </p:oleObj>
              </mc:Choice>
              <mc:Fallback>
                <p:oleObj r:id="rId3" imgW="177646" imgH="190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1989138"/>
                        <a:ext cx="379412"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2" name="Rectangle 14"/>
          <p:cNvSpPr>
            <a:spLocks noChangeArrowheads="1"/>
          </p:cNvSpPr>
          <p:nvPr/>
        </p:nvSpPr>
        <p:spPr bwMode="auto">
          <a:xfrm>
            <a:off x="4481513"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0179" name="Object 13"/>
          <p:cNvGraphicFramePr>
            <a:graphicFrameLocks noChangeAspect="1"/>
          </p:cNvGraphicFramePr>
          <p:nvPr/>
        </p:nvGraphicFramePr>
        <p:xfrm>
          <a:off x="3708400" y="1989138"/>
          <a:ext cx="361950" cy="381000"/>
        </p:xfrm>
        <a:graphic>
          <a:graphicData uri="http://schemas.openxmlformats.org/presentationml/2006/ole">
            <mc:AlternateContent xmlns:mc="http://schemas.openxmlformats.org/markup-compatibility/2006">
              <mc:Choice xmlns:v="urn:schemas-microsoft-com:vml" Requires="v">
                <p:oleObj spid="_x0000_s37901" r:id="rId5" imgW="177646" imgH="190335" progId="Equation.3">
                  <p:embed/>
                </p:oleObj>
              </mc:Choice>
              <mc:Fallback>
                <p:oleObj r:id="rId5" imgW="177646" imgH="1903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1989138"/>
                        <a:ext cx="3619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3" name="Text Box 15"/>
          <p:cNvSpPr txBox="1">
            <a:spLocks noChangeArrowheads="1"/>
          </p:cNvSpPr>
          <p:nvPr/>
        </p:nvSpPr>
        <p:spPr bwMode="auto">
          <a:xfrm>
            <a:off x="914400" y="25146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0184" name="Text Box 17"/>
          <p:cNvSpPr txBox="1">
            <a:spLocks noChangeArrowheads="1"/>
          </p:cNvSpPr>
          <p:nvPr/>
        </p:nvSpPr>
        <p:spPr bwMode="auto">
          <a:xfrm>
            <a:off x="755650" y="2997200"/>
            <a:ext cx="74676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140000"/>
              </a:lnSpc>
            </a:pPr>
            <a:r>
              <a:rPr lang="zh-CN" altLang="en-US" b="1"/>
              <a:t>假如对状态分配无特殊要求，可以取自然二进制数的</a:t>
            </a:r>
            <a:r>
              <a:rPr lang="en-US" altLang="zh-CN" b="1"/>
              <a:t>0000</a:t>
            </a:r>
            <a:r>
              <a:rPr lang="zh-CN" altLang="en-US" b="1"/>
              <a:t>～</a:t>
            </a:r>
            <a:r>
              <a:rPr lang="en-US" altLang="zh-CN" b="1"/>
              <a:t>1100</a:t>
            </a:r>
            <a:r>
              <a:rPr lang="zh-CN" altLang="en-US" b="1"/>
              <a:t>作为</a:t>
            </a:r>
            <a:r>
              <a:rPr lang="en-US" altLang="zh-CN" b="1"/>
              <a:t>S0</a:t>
            </a:r>
            <a:r>
              <a:rPr lang="zh-CN" altLang="en-US" b="1"/>
              <a:t>～</a:t>
            </a:r>
            <a:r>
              <a:rPr lang="en-US" altLang="zh-CN" b="1"/>
              <a:t>S12</a:t>
            </a:r>
            <a:r>
              <a:rPr lang="zh-CN" altLang="en-US" b="1"/>
              <a:t>的编码，于是得到了表</a:t>
            </a:r>
            <a:r>
              <a:rPr lang="en-US" altLang="zh-CN" b="1"/>
              <a:t>5-35</a:t>
            </a:r>
            <a:r>
              <a:rPr lang="zh-CN" altLang="en-US" b="1"/>
              <a:t>中的状态编码 </a:t>
            </a:r>
          </a:p>
        </p:txBody>
      </p:sp>
    </p:spTree>
    <p:extLst>
      <p:ext uri="{BB962C8B-B14F-4D97-AF65-F5344CB8AC3E}">
        <p14:creationId xmlns:p14="http://schemas.microsoft.com/office/powerpoint/2010/main" val="28433960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4"/>
          <p:cNvSpPr>
            <a:spLocks noChangeArrowheads="1"/>
          </p:cNvSpPr>
          <p:nvPr/>
        </p:nvSpPr>
        <p:spPr bwMode="auto">
          <a:xfrm>
            <a:off x="1258888" y="476250"/>
            <a:ext cx="6410325"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nchor="ctr">
            <a:spAutoFit/>
          </a:bodyPr>
          <a:lstStyle/>
          <a:p>
            <a:pPr algn="l" eaLnBrk="0" hangingPunct="0"/>
            <a:r>
              <a:rPr lang="zh-CN" altLang="en-US" b="1">
                <a:solidFill>
                  <a:srgbClr val="000000"/>
                </a:solidFill>
                <a:latin typeface="宋体" pitchFamily="2" charset="-122"/>
                <a:cs typeface="Times New Roman" pitchFamily="18" charset="0"/>
              </a:rPr>
              <a:t>表</a:t>
            </a:r>
            <a:r>
              <a:rPr lang="en-US" altLang="zh-CN" b="1">
                <a:solidFill>
                  <a:srgbClr val="000000"/>
                </a:solidFill>
                <a:cs typeface="Times New Roman" pitchFamily="18" charset="0"/>
              </a:rPr>
              <a:t>5-35  </a:t>
            </a:r>
            <a:r>
              <a:rPr lang="zh-CN" altLang="en-US" b="1">
                <a:solidFill>
                  <a:srgbClr val="000000"/>
                </a:solidFill>
                <a:latin typeface="宋体" pitchFamily="2" charset="-122"/>
                <a:cs typeface="Times New Roman" pitchFamily="18" charset="0"/>
              </a:rPr>
              <a:t>例</a:t>
            </a:r>
            <a:r>
              <a:rPr lang="en-US" altLang="zh-CN" b="1">
                <a:solidFill>
                  <a:srgbClr val="000000"/>
                </a:solidFill>
                <a:cs typeface="Times New Roman" pitchFamily="18" charset="0"/>
              </a:rPr>
              <a:t>5.18</a:t>
            </a:r>
            <a:r>
              <a:rPr lang="zh-CN" altLang="en-US" b="1">
                <a:solidFill>
                  <a:srgbClr val="000000"/>
                </a:solidFill>
                <a:latin typeface="宋体" pitchFamily="2" charset="-122"/>
                <a:cs typeface="Times New Roman" pitchFamily="18" charset="0"/>
              </a:rPr>
              <a:t>电路的状态表</a:t>
            </a:r>
            <a:r>
              <a:rPr lang="zh-CN" altLang="en-US">
                <a:solidFill>
                  <a:srgbClr val="000000"/>
                </a:solidFill>
                <a:cs typeface="Times New Roman" pitchFamily="18" charset="0"/>
              </a:rPr>
              <a:t></a:t>
            </a:r>
            <a:r>
              <a:rPr lang="zh-CN" altLang="en-US"/>
              <a:t> </a:t>
            </a:r>
          </a:p>
        </p:txBody>
      </p:sp>
      <p:graphicFrame>
        <p:nvGraphicFramePr>
          <p:cNvPr id="187094" name="Group 726"/>
          <p:cNvGraphicFramePr>
            <a:graphicFrameLocks noGrp="1"/>
          </p:cNvGraphicFramePr>
          <p:nvPr/>
        </p:nvGraphicFramePr>
        <p:xfrm>
          <a:off x="1258888" y="981075"/>
          <a:ext cx="6913562" cy="5852160"/>
        </p:xfrm>
        <a:graphic>
          <a:graphicData uri="http://schemas.openxmlformats.org/drawingml/2006/table">
            <a:tbl>
              <a:tblPr/>
              <a:tblGrid>
                <a:gridCol w="1182687">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20738">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gridCol w="819150">
                  <a:extLst>
                    <a:ext uri="{9D8B030D-6E8A-4147-A177-3AD203B41FA5}">
                      <a16:colId xmlns:a16="http://schemas.microsoft.com/office/drawing/2014/main" val="20004"/>
                    </a:ext>
                  </a:extLst>
                </a:gridCol>
                <a:gridCol w="1208087">
                  <a:extLst>
                    <a:ext uri="{9D8B030D-6E8A-4147-A177-3AD203B41FA5}">
                      <a16:colId xmlns:a16="http://schemas.microsoft.com/office/drawing/2014/main" val="20005"/>
                    </a:ext>
                  </a:extLst>
                </a:gridCol>
                <a:gridCol w="1244600">
                  <a:extLst>
                    <a:ext uri="{9D8B030D-6E8A-4147-A177-3AD203B41FA5}">
                      <a16:colId xmlns:a16="http://schemas.microsoft.com/office/drawing/2014/main" val="20006"/>
                    </a:ext>
                  </a:extLst>
                </a:gridCol>
              </a:tblGrid>
              <a:tr h="319088">
                <a:tc rowSpan="2">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zh-CN" altLang="en-US"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状态变化顺序</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zh-CN" altLang="en-US"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状态编码</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zh-CN" altLang="en-US"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进位输出</a:t>
                      </a: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C</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zh-CN" altLang="en-US"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等效十进制数</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675">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Q</a:t>
                      </a:r>
                      <a:r>
                        <a:rPr kumimoji="1" lang="en-US" altLang="zh-CN" sz="18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3</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Q</a:t>
                      </a:r>
                      <a:r>
                        <a:rPr kumimoji="1" lang="en-US" altLang="zh-CN" sz="18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2</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Q</a:t>
                      </a:r>
                      <a:r>
                        <a:rPr kumimoji="1" lang="en-US" altLang="zh-CN" sz="18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Q</a:t>
                      </a:r>
                      <a:r>
                        <a:rPr kumimoji="1" lang="en-US" altLang="zh-CN" sz="18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2</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2</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675">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3</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3</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4</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4</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5</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5</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6</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6</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0675">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7</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7</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8</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8</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9</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9</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10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20675">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11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12</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12</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409669535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5"/>
          <p:cNvSpPr txBox="1">
            <a:spLocks noChangeArrowheads="1"/>
          </p:cNvSpPr>
          <p:nvPr/>
        </p:nvSpPr>
        <p:spPr bwMode="auto">
          <a:xfrm>
            <a:off x="762000" y="609600"/>
            <a:ext cx="8077200"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135000"/>
              </a:lnSpc>
            </a:pPr>
            <a:r>
              <a:rPr lang="zh-CN" altLang="en-US" b="1">
                <a:latin typeface="宋体" pitchFamily="2" charset="-122"/>
              </a:rPr>
              <a:t>将状态表表示成卡诺图形式，也就是得到的</a:t>
            </a:r>
            <a:r>
              <a:rPr lang="en-US" altLang="zh-CN" b="1">
                <a:latin typeface="宋体" pitchFamily="2" charset="-122"/>
              </a:rPr>
              <a:t>Y-Z</a:t>
            </a:r>
            <a:r>
              <a:rPr lang="zh-CN" altLang="en-US" b="1">
                <a:latin typeface="宋体" pitchFamily="2" charset="-122"/>
              </a:rPr>
              <a:t>矩阵</a:t>
            </a:r>
            <a:r>
              <a:rPr lang="en-US" altLang="zh-CN" b="1">
                <a:latin typeface="宋体" pitchFamily="2" charset="-122"/>
              </a:rPr>
              <a:t>(</a:t>
            </a:r>
            <a:r>
              <a:rPr lang="zh-CN" altLang="en-US" b="1">
                <a:latin typeface="宋体" pitchFamily="2" charset="-122"/>
              </a:rPr>
              <a:t>二进制状态表</a:t>
            </a:r>
            <a:r>
              <a:rPr lang="en-US" altLang="zh-CN" b="1">
                <a:latin typeface="宋体" pitchFamily="2" charset="-122"/>
              </a:rPr>
              <a:t>)</a:t>
            </a:r>
            <a:r>
              <a:rPr lang="zh-CN" altLang="en-US" b="1">
                <a:latin typeface="宋体" pitchFamily="2" charset="-122"/>
              </a:rPr>
              <a:t>如表</a:t>
            </a:r>
            <a:r>
              <a:rPr lang="en-US" altLang="zh-CN" b="1">
                <a:latin typeface="宋体" pitchFamily="2" charset="-122"/>
              </a:rPr>
              <a:t>5-36</a:t>
            </a:r>
            <a:r>
              <a:rPr lang="zh-CN" altLang="en-US" b="1">
                <a:latin typeface="宋体" pitchFamily="2" charset="-122"/>
              </a:rPr>
              <a:t>所示。卡诺图中不会出现的三种状态</a:t>
            </a:r>
            <a:r>
              <a:rPr lang="en-US" altLang="zh-CN" b="1">
                <a:latin typeface="宋体" pitchFamily="2" charset="-122"/>
              </a:rPr>
              <a:t>1101</a:t>
            </a:r>
            <a:r>
              <a:rPr lang="zh-CN" altLang="en-US" b="1">
                <a:latin typeface="宋体" pitchFamily="2" charset="-122"/>
              </a:rPr>
              <a:t>，</a:t>
            </a:r>
            <a:r>
              <a:rPr lang="en-US" altLang="zh-CN" b="1">
                <a:latin typeface="宋体" pitchFamily="2" charset="-122"/>
              </a:rPr>
              <a:t>1110</a:t>
            </a:r>
            <a:r>
              <a:rPr lang="zh-CN" altLang="en-US" b="1">
                <a:latin typeface="宋体" pitchFamily="2" charset="-122"/>
              </a:rPr>
              <a:t>和</a:t>
            </a:r>
            <a:r>
              <a:rPr lang="en-US" altLang="zh-CN" b="1">
                <a:latin typeface="宋体" pitchFamily="2" charset="-122"/>
              </a:rPr>
              <a:t>1111</a:t>
            </a:r>
            <a:r>
              <a:rPr lang="zh-CN" altLang="en-US" b="1">
                <a:latin typeface="宋体" pitchFamily="2" charset="-122"/>
              </a:rPr>
              <a:t>作为无关项处理。</a:t>
            </a:r>
            <a:r>
              <a:rPr lang="zh-CN" altLang="en-US" b="1"/>
              <a:t> </a:t>
            </a:r>
          </a:p>
        </p:txBody>
      </p:sp>
      <p:graphicFrame>
        <p:nvGraphicFramePr>
          <p:cNvPr id="51202" name="Object 4"/>
          <p:cNvGraphicFramePr>
            <a:graphicFrameLocks noGrp="1" noChangeAspect="1"/>
          </p:cNvGraphicFramePr>
          <p:nvPr>
            <p:ph/>
          </p:nvPr>
        </p:nvGraphicFramePr>
        <p:xfrm>
          <a:off x="1042988" y="2349500"/>
          <a:ext cx="6480175" cy="3368675"/>
        </p:xfrm>
        <a:graphic>
          <a:graphicData uri="http://schemas.openxmlformats.org/presentationml/2006/ole">
            <mc:AlternateContent xmlns:mc="http://schemas.openxmlformats.org/markup-compatibility/2006">
              <mc:Choice xmlns:v="urn:schemas-microsoft-com:vml" Requires="v">
                <p:oleObj spid="_x0000_s38919" name="Visio" r:id="rId3" imgW="5914949" imgH="3074822" progId="Visio.Drawing.11">
                  <p:embed/>
                </p:oleObj>
              </mc:Choice>
              <mc:Fallback>
                <p:oleObj name="Visio" r:id="rId3" imgW="5914949" imgH="307482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349500"/>
                        <a:ext cx="6480175" cy="336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36387168"/>
      </p:ext>
    </p:extLst>
  </p:cSld>
  <p:clrMapOvr>
    <a:masterClrMapping/>
  </p:clrMapOvr>
  <p:transition spd="med">
    <p:zoom/>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Rectangle 2"/>
          <p:cNvSpPr>
            <a:spLocks noGrp="1" noChangeArrowheads="1"/>
          </p:cNvSpPr>
          <p:nvPr>
            <p:ph type="body" sz="half" idx="1"/>
          </p:nvPr>
        </p:nvSpPr>
        <p:spPr/>
        <p:txBody>
          <a:bodyPr/>
          <a:lstStyle/>
          <a:p>
            <a:pPr marL="0" indent="0" algn="just" eaLnBrk="1" hangingPunct="1">
              <a:buFontTx/>
              <a:buNone/>
            </a:pPr>
            <a:r>
              <a:rPr lang="en-US" altLang="zh-CN" sz="2000"/>
              <a:t> </a:t>
            </a:r>
          </a:p>
        </p:txBody>
      </p:sp>
      <p:graphicFrame>
        <p:nvGraphicFramePr>
          <p:cNvPr id="52226" name="Object 16"/>
          <p:cNvGraphicFramePr>
            <a:graphicFrameLocks noGrp="1" noChangeAspect="1"/>
          </p:cNvGraphicFramePr>
          <p:nvPr>
            <p:ph sz="quarter" idx="2"/>
          </p:nvPr>
        </p:nvGraphicFramePr>
        <p:xfrm>
          <a:off x="900113" y="3068638"/>
          <a:ext cx="2808287" cy="531812"/>
        </p:xfrm>
        <a:graphic>
          <a:graphicData uri="http://schemas.openxmlformats.org/presentationml/2006/ole">
            <mc:AlternateContent xmlns:mc="http://schemas.openxmlformats.org/markup-compatibility/2006">
              <mc:Choice xmlns:v="urn:schemas-microsoft-com:vml" Requires="v">
                <p:oleObj spid="_x0000_s39958" name="Equation" r:id="rId3" imgW="1206360" imgH="228600" progId="Equation.DSMT4">
                  <p:embed/>
                </p:oleObj>
              </mc:Choice>
              <mc:Fallback>
                <p:oleObj name="Equation" r:id="rId3" imgW="120636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068638"/>
                        <a:ext cx="2808287"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389" name="Group 165"/>
          <p:cNvGraphicFramePr>
            <a:graphicFrameLocks noGrp="1"/>
          </p:cNvGraphicFramePr>
          <p:nvPr/>
        </p:nvGraphicFramePr>
        <p:xfrm>
          <a:off x="1143000" y="990600"/>
          <a:ext cx="1981200" cy="1956753"/>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493713">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2258" name="Line 30"/>
          <p:cNvSpPr>
            <a:spLocks noChangeShapeType="1"/>
          </p:cNvSpPr>
          <p:nvPr/>
        </p:nvSpPr>
        <p:spPr bwMode="auto">
          <a:xfrm flipH="1" flipV="1">
            <a:off x="381000" y="685800"/>
            <a:ext cx="762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9" name="Line 31"/>
          <p:cNvSpPr>
            <a:spLocks noChangeShapeType="1"/>
          </p:cNvSpPr>
          <p:nvPr/>
        </p:nvSpPr>
        <p:spPr bwMode="auto">
          <a:xfrm>
            <a:off x="381000" y="685800"/>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0" name="Text Box 32"/>
          <p:cNvSpPr txBox="1">
            <a:spLocks noChangeArrowheads="1"/>
          </p:cNvSpPr>
          <p:nvPr/>
        </p:nvSpPr>
        <p:spPr bwMode="auto">
          <a:xfrm>
            <a:off x="539750" y="476250"/>
            <a:ext cx="833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Q1Q0</a:t>
            </a:r>
          </a:p>
        </p:txBody>
      </p:sp>
      <p:sp>
        <p:nvSpPr>
          <p:cNvPr id="52261" name="Text Box 33"/>
          <p:cNvSpPr txBox="1">
            <a:spLocks noChangeArrowheads="1"/>
          </p:cNvSpPr>
          <p:nvPr/>
        </p:nvSpPr>
        <p:spPr bwMode="auto">
          <a:xfrm>
            <a:off x="381000" y="8382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2262" name="Text Box 34"/>
          <p:cNvSpPr txBox="1">
            <a:spLocks noChangeArrowheads="1"/>
          </p:cNvSpPr>
          <p:nvPr/>
        </p:nvSpPr>
        <p:spPr bwMode="auto">
          <a:xfrm>
            <a:off x="381000" y="838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2263" name="Text Box 35"/>
          <p:cNvSpPr txBox="1">
            <a:spLocks noChangeArrowheads="1"/>
          </p:cNvSpPr>
          <p:nvPr/>
        </p:nvSpPr>
        <p:spPr bwMode="auto">
          <a:xfrm>
            <a:off x="1143000" y="6096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a:t>00  01   11  10</a:t>
            </a:r>
          </a:p>
        </p:txBody>
      </p:sp>
      <p:sp>
        <p:nvSpPr>
          <p:cNvPr id="52264" name="Text Box 36"/>
          <p:cNvSpPr txBox="1">
            <a:spLocks noChangeArrowheads="1"/>
          </p:cNvSpPr>
          <p:nvPr/>
        </p:nvSpPr>
        <p:spPr bwMode="auto">
          <a:xfrm>
            <a:off x="457200" y="990600"/>
            <a:ext cx="6858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00</a:t>
            </a:r>
          </a:p>
          <a:p>
            <a:pPr eaLnBrk="1" hangingPunct="1"/>
            <a:r>
              <a:rPr lang="en-US" altLang="zh-CN"/>
              <a:t>01</a:t>
            </a:r>
          </a:p>
          <a:p>
            <a:pPr eaLnBrk="1" hangingPunct="1"/>
            <a:r>
              <a:rPr lang="en-US" altLang="zh-CN"/>
              <a:t>11</a:t>
            </a:r>
          </a:p>
          <a:p>
            <a:pPr eaLnBrk="1" hangingPunct="1"/>
            <a:r>
              <a:rPr lang="en-US" altLang="zh-CN"/>
              <a:t>10</a:t>
            </a:r>
          </a:p>
        </p:txBody>
      </p:sp>
      <p:graphicFrame>
        <p:nvGraphicFramePr>
          <p:cNvPr id="442405" name="Group 37"/>
          <p:cNvGraphicFramePr>
            <a:graphicFrameLocks noGrp="1"/>
          </p:cNvGraphicFramePr>
          <p:nvPr/>
        </p:nvGraphicFramePr>
        <p:xfrm>
          <a:off x="1143000" y="4071938"/>
          <a:ext cx="1981200" cy="195072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2292" name="Line 64"/>
          <p:cNvSpPr>
            <a:spLocks noChangeShapeType="1"/>
          </p:cNvSpPr>
          <p:nvPr/>
        </p:nvSpPr>
        <p:spPr bwMode="auto">
          <a:xfrm flipH="1" flipV="1">
            <a:off x="381000" y="3767138"/>
            <a:ext cx="762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93" name="Line 65"/>
          <p:cNvSpPr>
            <a:spLocks noChangeShapeType="1"/>
          </p:cNvSpPr>
          <p:nvPr/>
        </p:nvSpPr>
        <p:spPr bwMode="auto">
          <a:xfrm>
            <a:off x="381000" y="3767138"/>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4" name="Text Box 66"/>
          <p:cNvSpPr txBox="1">
            <a:spLocks noChangeArrowheads="1"/>
          </p:cNvSpPr>
          <p:nvPr/>
        </p:nvSpPr>
        <p:spPr bwMode="auto">
          <a:xfrm>
            <a:off x="381000" y="391953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2295" name="Text Box 67"/>
          <p:cNvSpPr txBox="1">
            <a:spLocks noChangeArrowheads="1"/>
          </p:cNvSpPr>
          <p:nvPr/>
        </p:nvSpPr>
        <p:spPr bwMode="auto">
          <a:xfrm>
            <a:off x="381000" y="39195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2296" name="Text Box 68"/>
          <p:cNvSpPr txBox="1">
            <a:spLocks noChangeArrowheads="1"/>
          </p:cNvSpPr>
          <p:nvPr/>
        </p:nvSpPr>
        <p:spPr bwMode="auto">
          <a:xfrm>
            <a:off x="1143000" y="3690938"/>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a:t>00  01   11  10</a:t>
            </a:r>
          </a:p>
        </p:txBody>
      </p:sp>
      <p:sp>
        <p:nvSpPr>
          <p:cNvPr id="52297" name="Text Box 69"/>
          <p:cNvSpPr txBox="1">
            <a:spLocks noChangeArrowheads="1"/>
          </p:cNvSpPr>
          <p:nvPr/>
        </p:nvSpPr>
        <p:spPr bwMode="auto">
          <a:xfrm>
            <a:off x="457200" y="4071938"/>
            <a:ext cx="685800"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00</a:t>
            </a:r>
          </a:p>
          <a:p>
            <a:pPr eaLnBrk="1" hangingPunct="1"/>
            <a:r>
              <a:rPr lang="en-US" altLang="zh-CN"/>
              <a:t>01</a:t>
            </a:r>
          </a:p>
          <a:p>
            <a:pPr eaLnBrk="1" hangingPunct="1"/>
            <a:r>
              <a:rPr lang="en-US" altLang="zh-CN"/>
              <a:t>11</a:t>
            </a:r>
          </a:p>
          <a:p>
            <a:pPr eaLnBrk="1" hangingPunct="1"/>
            <a:r>
              <a:rPr lang="en-US" altLang="zh-CN"/>
              <a:t>10</a:t>
            </a:r>
          </a:p>
        </p:txBody>
      </p:sp>
      <p:graphicFrame>
        <p:nvGraphicFramePr>
          <p:cNvPr id="442438" name="Group 70"/>
          <p:cNvGraphicFramePr>
            <a:graphicFrameLocks noGrp="1"/>
          </p:cNvGraphicFramePr>
          <p:nvPr/>
        </p:nvGraphicFramePr>
        <p:xfrm>
          <a:off x="5486400" y="946150"/>
          <a:ext cx="1981200" cy="195072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2325" name="Line 97"/>
          <p:cNvSpPr>
            <a:spLocks noChangeShapeType="1"/>
          </p:cNvSpPr>
          <p:nvPr/>
        </p:nvSpPr>
        <p:spPr bwMode="auto">
          <a:xfrm flipH="1" flipV="1">
            <a:off x="4724400" y="641350"/>
            <a:ext cx="762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26" name="Line 98"/>
          <p:cNvSpPr>
            <a:spLocks noChangeShapeType="1"/>
          </p:cNvSpPr>
          <p:nvPr/>
        </p:nvSpPr>
        <p:spPr bwMode="auto">
          <a:xfrm>
            <a:off x="4724400" y="641350"/>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27" name="Text Box 99"/>
          <p:cNvSpPr txBox="1">
            <a:spLocks noChangeArrowheads="1"/>
          </p:cNvSpPr>
          <p:nvPr/>
        </p:nvSpPr>
        <p:spPr bwMode="auto">
          <a:xfrm>
            <a:off x="4724400" y="79375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2328" name="Text Box 100"/>
          <p:cNvSpPr txBox="1">
            <a:spLocks noChangeArrowheads="1"/>
          </p:cNvSpPr>
          <p:nvPr/>
        </p:nvSpPr>
        <p:spPr bwMode="auto">
          <a:xfrm>
            <a:off x="4724400" y="79375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2329" name="Text Box 101"/>
          <p:cNvSpPr txBox="1">
            <a:spLocks noChangeArrowheads="1"/>
          </p:cNvSpPr>
          <p:nvPr/>
        </p:nvSpPr>
        <p:spPr bwMode="auto">
          <a:xfrm>
            <a:off x="5486400" y="56515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a:t>00  01   11  10</a:t>
            </a:r>
          </a:p>
        </p:txBody>
      </p:sp>
      <p:sp>
        <p:nvSpPr>
          <p:cNvPr id="52330" name="Text Box 102"/>
          <p:cNvSpPr txBox="1">
            <a:spLocks noChangeArrowheads="1"/>
          </p:cNvSpPr>
          <p:nvPr/>
        </p:nvSpPr>
        <p:spPr bwMode="auto">
          <a:xfrm>
            <a:off x="4800600" y="946150"/>
            <a:ext cx="6858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00</a:t>
            </a:r>
          </a:p>
          <a:p>
            <a:pPr eaLnBrk="1" hangingPunct="1"/>
            <a:r>
              <a:rPr lang="en-US" altLang="zh-CN"/>
              <a:t>01</a:t>
            </a:r>
          </a:p>
          <a:p>
            <a:pPr eaLnBrk="1" hangingPunct="1"/>
            <a:r>
              <a:rPr lang="en-US" altLang="zh-CN"/>
              <a:t>11</a:t>
            </a:r>
          </a:p>
          <a:p>
            <a:pPr eaLnBrk="1" hangingPunct="1"/>
            <a:r>
              <a:rPr lang="en-US" altLang="zh-CN"/>
              <a:t>10</a:t>
            </a:r>
          </a:p>
        </p:txBody>
      </p:sp>
      <p:graphicFrame>
        <p:nvGraphicFramePr>
          <p:cNvPr id="442471" name="Group 103"/>
          <p:cNvGraphicFramePr>
            <a:graphicFrameLocks noGrp="1"/>
          </p:cNvGraphicFramePr>
          <p:nvPr/>
        </p:nvGraphicFramePr>
        <p:xfrm>
          <a:off x="5486400" y="3902075"/>
          <a:ext cx="1981200" cy="195072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2358" name="Line 130"/>
          <p:cNvSpPr>
            <a:spLocks noChangeShapeType="1"/>
          </p:cNvSpPr>
          <p:nvPr/>
        </p:nvSpPr>
        <p:spPr bwMode="auto">
          <a:xfrm flipH="1" flipV="1">
            <a:off x="4724400" y="3597275"/>
            <a:ext cx="762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59" name="Line 131"/>
          <p:cNvSpPr>
            <a:spLocks noChangeShapeType="1"/>
          </p:cNvSpPr>
          <p:nvPr/>
        </p:nvSpPr>
        <p:spPr bwMode="auto">
          <a:xfrm>
            <a:off x="4724400" y="3597275"/>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60" name="Text Box 132"/>
          <p:cNvSpPr txBox="1">
            <a:spLocks noChangeArrowheads="1"/>
          </p:cNvSpPr>
          <p:nvPr/>
        </p:nvSpPr>
        <p:spPr bwMode="auto">
          <a:xfrm>
            <a:off x="4724400" y="3749675"/>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2361" name="Text Box 133"/>
          <p:cNvSpPr txBox="1">
            <a:spLocks noChangeArrowheads="1"/>
          </p:cNvSpPr>
          <p:nvPr/>
        </p:nvSpPr>
        <p:spPr bwMode="auto">
          <a:xfrm>
            <a:off x="4724400" y="37496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2362" name="Text Box 134"/>
          <p:cNvSpPr txBox="1">
            <a:spLocks noChangeArrowheads="1"/>
          </p:cNvSpPr>
          <p:nvPr/>
        </p:nvSpPr>
        <p:spPr bwMode="auto">
          <a:xfrm>
            <a:off x="5486400" y="3521075"/>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a:t>00  01   11  10</a:t>
            </a:r>
          </a:p>
        </p:txBody>
      </p:sp>
      <p:sp>
        <p:nvSpPr>
          <p:cNvPr id="52363" name="Text Box 135"/>
          <p:cNvSpPr txBox="1">
            <a:spLocks noChangeArrowheads="1"/>
          </p:cNvSpPr>
          <p:nvPr/>
        </p:nvSpPr>
        <p:spPr bwMode="auto">
          <a:xfrm>
            <a:off x="4800600" y="3902075"/>
            <a:ext cx="6858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00</a:t>
            </a:r>
          </a:p>
          <a:p>
            <a:pPr eaLnBrk="1" hangingPunct="1"/>
            <a:r>
              <a:rPr lang="en-US" altLang="zh-CN"/>
              <a:t>01</a:t>
            </a:r>
          </a:p>
          <a:p>
            <a:pPr eaLnBrk="1" hangingPunct="1"/>
            <a:r>
              <a:rPr lang="en-US" altLang="zh-CN"/>
              <a:t>11</a:t>
            </a:r>
          </a:p>
          <a:p>
            <a:pPr eaLnBrk="1" hangingPunct="1"/>
            <a:r>
              <a:rPr lang="en-US" altLang="zh-CN"/>
              <a:t>10</a:t>
            </a:r>
          </a:p>
        </p:txBody>
      </p:sp>
      <p:sp>
        <p:nvSpPr>
          <p:cNvPr id="52364" name="Text Box 136"/>
          <p:cNvSpPr txBox="1">
            <a:spLocks noChangeArrowheads="1"/>
          </p:cNvSpPr>
          <p:nvPr/>
        </p:nvSpPr>
        <p:spPr bwMode="auto">
          <a:xfrm>
            <a:off x="152400" y="762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Q3Q2</a:t>
            </a:r>
          </a:p>
        </p:txBody>
      </p:sp>
      <p:sp>
        <p:nvSpPr>
          <p:cNvPr id="52365" name="Text Box 137"/>
          <p:cNvSpPr txBox="1">
            <a:spLocks noChangeArrowheads="1"/>
          </p:cNvSpPr>
          <p:nvPr/>
        </p:nvSpPr>
        <p:spPr bwMode="auto">
          <a:xfrm>
            <a:off x="4211638" y="685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Q3Q2</a:t>
            </a:r>
          </a:p>
        </p:txBody>
      </p:sp>
      <p:sp>
        <p:nvSpPr>
          <p:cNvPr id="52366" name="Text Box 138"/>
          <p:cNvSpPr txBox="1">
            <a:spLocks noChangeArrowheads="1"/>
          </p:cNvSpPr>
          <p:nvPr/>
        </p:nvSpPr>
        <p:spPr bwMode="auto">
          <a:xfrm>
            <a:off x="179388" y="3860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Q3Q2</a:t>
            </a:r>
          </a:p>
        </p:txBody>
      </p:sp>
      <p:sp>
        <p:nvSpPr>
          <p:cNvPr id="52367" name="Text Box 139"/>
          <p:cNvSpPr txBox="1">
            <a:spLocks noChangeArrowheads="1"/>
          </p:cNvSpPr>
          <p:nvPr/>
        </p:nvSpPr>
        <p:spPr bwMode="auto">
          <a:xfrm>
            <a:off x="4572000" y="3673475"/>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Q3Q2</a:t>
            </a:r>
          </a:p>
        </p:txBody>
      </p:sp>
      <p:sp>
        <p:nvSpPr>
          <p:cNvPr id="52368" name="Text Box 140"/>
          <p:cNvSpPr txBox="1">
            <a:spLocks noChangeArrowheads="1"/>
          </p:cNvSpPr>
          <p:nvPr/>
        </p:nvSpPr>
        <p:spPr bwMode="auto">
          <a:xfrm>
            <a:off x="4787900" y="333375"/>
            <a:ext cx="9064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Q1Q0</a:t>
            </a:r>
          </a:p>
        </p:txBody>
      </p:sp>
      <p:sp>
        <p:nvSpPr>
          <p:cNvPr id="52369" name="Text Box 141"/>
          <p:cNvSpPr txBox="1">
            <a:spLocks noChangeArrowheads="1"/>
          </p:cNvSpPr>
          <p:nvPr/>
        </p:nvSpPr>
        <p:spPr bwMode="auto">
          <a:xfrm>
            <a:off x="468313" y="3500438"/>
            <a:ext cx="935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Q1Q0</a:t>
            </a:r>
          </a:p>
        </p:txBody>
      </p:sp>
      <p:sp>
        <p:nvSpPr>
          <p:cNvPr id="52370" name="Text Box 142"/>
          <p:cNvSpPr txBox="1">
            <a:spLocks noChangeArrowheads="1"/>
          </p:cNvSpPr>
          <p:nvPr/>
        </p:nvSpPr>
        <p:spPr bwMode="auto">
          <a:xfrm>
            <a:off x="4643438" y="3284538"/>
            <a:ext cx="906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Q1Q0</a:t>
            </a:r>
          </a:p>
        </p:txBody>
      </p:sp>
      <p:sp>
        <p:nvSpPr>
          <p:cNvPr id="52371" name="AutoShape 156"/>
          <p:cNvSpPr>
            <a:spLocks noChangeArrowheads="1"/>
          </p:cNvSpPr>
          <p:nvPr/>
        </p:nvSpPr>
        <p:spPr bwMode="auto">
          <a:xfrm>
            <a:off x="2209800" y="1600200"/>
            <a:ext cx="304800" cy="762000"/>
          </a:xfrm>
          <a:prstGeom prst="roundRect">
            <a:avLst>
              <a:gd name="adj" fmla="val 16667"/>
            </a:avLst>
          </a:prstGeom>
          <a:noFill/>
          <a:ln w="952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72" name="AutoShape 157"/>
          <p:cNvSpPr>
            <a:spLocks noChangeArrowheads="1"/>
          </p:cNvSpPr>
          <p:nvPr/>
        </p:nvSpPr>
        <p:spPr bwMode="auto">
          <a:xfrm>
            <a:off x="1295400" y="2540000"/>
            <a:ext cx="1676400" cy="304800"/>
          </a:xfrm>
          <a:prstGeom prst="roundRect">
            <a:avLst>
              <a:gd name="adj" fmla="val 16667"/>
            </a:avLst>
          </a:prstGeom>
          <a:noFill/>
          <a:ln w="9525">
            <a:solidFill>
              <a:srgbClr val="FF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73" name="Freeform 159"/>
          <p:cNvSpPr>
            <a:spLocks/>
          </p:cNvSpPr>
          <p:nvPr/>
        </p:nvSpPr>
        <p:spPr bwMode="auto">
          <a:xfrm>
            <a:off x="6553200" y="685800"/>
            <a:ext cx="1588" cy="698500"/>
          </a:xfrm>
          <a:custGeom>
            <a:avLst/>
            <a:gdLst>
              <a:gd name="T0" fmla="*/ 0 w 1"/>
              <a:gd name="T1" fmla="*/ 0 h 440"/>
              <a:gd name="T2" fmla="*/ 0 w 1"/>
              <a:gd name="T3" fmla="*/ 384 h 440"/>
              <a:gd name="T4" fmla="*/ 0 w 1"/>
              <a:gd name="T5" fmla="*/ 336 h 440"/>
              <a:gd name="T6" fmla="*/ 0 60000 65536"/>
              <a:gd name="T7" fmla="*/ 0 60000 65536"/>
              <a:gd name="T8" fmla="*/ 0 60000 65536"/>
              <a:gd name="T9" fmla="*/ 0 w 1"/>
              <a:gd name="T10" fmla="*/ 0 h 440"/>
              <a:gd name="T11" fmla="*/ 1 w 1"/>
              <a:gd name="T12" fmla="*/ 440 h 440"/>
            </a:gdLst>
            <a:ahLst/>
            <a:cxnLst>
              <a:cxn ang="T6">
                <a:pos x="T0" y="T1"/>
              </a:cxn>
              <a:cxn ang="T7">
                <a:pos x="T2" y="T3"/>
              </a:cxn>
              <a:cxn ang="T8">
                <a:pos x="T4" y="T5"/>
              </a:cxn>
            </a:cxnLst>
            <a:rect l="T9" t="T10" r="T11" b="T12"/>
            <a:pathLst>
              <a:path w="1" h="440">
                <a:moveTo>
                  <a:pt x="0" y="0"/>
                </a:moveTo>
                <a:cubicBezTo>
                  <a:pt x="0" y="164"/>
                  <a:pt x="0" y="328"/>
                  <a:pt x="0" y="384"/>
                </a:cubicBezTo>
                <a:cubicBezTo>
                  <a:pt x="0" y="440"/>
                  <a:pt x="0" y="388"/>
                  <a:pt x="0" y="336"/>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74" name="Freeform 160"/>
          <p:cNvSpPr>
            <a:spLocks/>
          </p:cNvSpPr>
          <p:nvPr/>
        </p:nvSpPr>
        <p:spPr bwMode="auto">
          <a:xfrm>
            <a:off x="3886200" y="992188"/>
            <a:ext cx="2959100" cy="482600"/>
          </a:xfrm>
          <a:custGeom>
            <a:avLst/>
            <a:gdLst>
              <a:gd name="T0" fmla="*/ 1707 w 1864"/>
              <a:gd name="T1" fmla="*/ 0 h 304"/>
              <a:gd name="T2" fmla="*/ 1658 w 1864"/>
              <a:gd name="T3" fmla="*/ 173 h 304"/>
              <a:gd name="T4" fmla="*/ 1683 w 1864"/>
              <a:gd name="T5" fmla="*/ 264 h 304"/>
              <a:gd name="T6" fmla="*/ 1699 w 1864"/>
              <a:gd name="T7" fmla="*/ 297 h 304"/>
              <a:gd name="T8" fmla="*/ 1781 w 1864"/>
              <a:gd name="T9" fmla="*/ 288 h 304"/>
              <a:gd name="T10" fmla="*/ 1839 w 1864"/>
              <a:gd name="T11" fmla="*/ 231 h 304"/>
              <a:gd name="T12" fmla="*/ 1864 w 1864"/>
              <a:gd name="T13" fmla="*/ 25 h 304"/>
              <a:gd name="T14" fmla="*/ 0 w 1864"/>
              <a:gd name="T15" fmla="*/ 239 h 304"/>
              <a:gd name="T16" fmla="*/ 0 60000 65536"/>
              <a:gd name="T17" fmla="*/ 0 60000 65536"/>
              <a:gd name="T18" fmla="*/ 0 60000 65536"/>
              <a:gd name="T19" fmla="*/ 0 60000 65536"/>
              <a:gd name="T20" fmla="*/ 0 60000 65536"/>
              <a:gd name="T21" fmla="*/ 0 60000 65536"/>
              <a:gd name="T22" fmla="*/ 0 60000 65536"/>
              <a:gd name="T23" fmla="*/ 0 60000 65536"/>
              <a:gd name="T24" fmla="*/ 0 w 1864"/>
              <a:gd name="T25" fmla="*/ 0 h 304"/>
              <a:gd name="T26" fmla="*/ 1864 w 1864"/>
              <a:gd name="T27" fmla="*/ 304 h 3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64" h="304">
                <a:moveTo>
                  <a:pt x="1707" y="0"/>
                </a:moveTo>
                <a:cubicBezTo>
                  <a:pt x="1700" y="62"/>
                  <a:pt x="1694" y="121"/>
                  <a:pt x="1658" y="173"/>
                </a:cubicBezTo>
                <a:cubicBezTo>
                  <a:pt x="1666" y="203"/>
                  <a:pt x="1673" y="234"/>
                  <a:pt x="1683" y="264"/>
                </a:cubicBezTo>
                <a:cubicBezTo>
                  <a:pt x="1687" y="276"/>
                  <a:pt x="1687" y="294"/>
                  <a:pt x="1699" y="297"/>
                </a:cubicBezTo>
                <a:cubicBezTo>
                  <a:pt x="1726" y="304"/>
                  <a:pt x="1754" y="291"/>
                  <a:pt x="1781" y="288"/>
                </a:cubicBezTo>
                <a:cubicBezTo>
                  <a:pt x="1808" y="271"/>
                  <a:pt x="1821" y="258"/>
                  <a:pt x="1839" y="231"/>
                </a:cubicBezTo>
                <a:cubicBezTo>
                  <a:pt x="1861" y="163"/>
                  <a:pt x="1864" y="97"/>
                  <a:pt x="1864" y="25"/>
                </a:cubicBezTo>
                <a:lnTo>
                  <a:pt x="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75" name="AutoShape 163"/>
          <p:cNvSpPr>
            <a:spLocks noChangeArrowheads="1"/>
          </p:cNvSpPr>
          <p:nvPr/>
        </p:nvSpPr>
        <p:spPr bwMode="auto">
          <a:xfrm>
            <a:off x="5613400" y="1549400"/>
            <a:ext cx="685800" cy="304800"/>
          </a:xfrm>
          <a:prstGeom prst="roundRect">
            <a:avLst>
              <a:gd name="adj" fmla="val 16667"/>
            </a:avLst>
          </a:prstGeom>
          <a:noFill/>
          <a:ln w="9525">
            <a:solidFill>
              <a:srgbClr val="FF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76" name="AutoShape 166"/>
          <p:cNvSpPr>
            <a:spLocks noChangeArrowheads="1"/>
          </p:cNvSpPr>
          <p:nvPr/>
        </p:nvSpPr>
        <p:spPr bwMode="auto">
          <a:xfrm>
            <a:off x="1752600" y="4191000"/>
            <a:ext cx="304800" cy="1752600"/>
          </a:xfrm>
          <a:prstGeom prst="roundRect">
            <a:avLst>
              <a:gd name="adj" fmla="val 16667"/>
            </a:avLst>
          </a:prstGeom>
          <a:noFill/>
          <a:ln w="952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77" name="AutoShape 167"/>
          <p:cNvSpPr>
            <a:spLocks noChangeArrowheads="1"/>
          </p:cNvSpPr>
          <p:nvPr/>
        </p:nvSpPr>
        <p:spPr bwMode="auto">
          <a:xfrm>
            <a:off x="2717800" y="4203700"/>
            <a:ext cx="304800" cy="1752600"/>
          </a:xfrm>
          <a:prstGeom prst="roundRect">
            <a:avLst>
              <a:gd name="adj" fmla="val 16667"/>
            </a:avLst>
          </a:prstGeom>
          <a:noFill/>
          <a:ln w="9525">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78" name="AutoShape 168"/>
          <p:cNvSpPr>
            <a:spLocks noChangeArrowheads="1"/>
          </p:cNvSpPr>
          <p:nvPr/>
        </p:nvSpPr>
        <p:spPr bwMode="auto">
          <a:xfrm>
            <a:off x="5486400" y="4054475"/>
            <a:ext cx="304800" cy="762000"/>
          </a:xfrm>
          <a:prstGeom prst="roundRect">
            <a:avLst>
              <a:gd name="adj" fmla="val 16667"/>
            </a:avLst>
          </a:prstGeom>
          <a:noFill/>
          <a:ln w="9525">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79" name="AutoShape 170"/>
          <p:cNvSpPr>
            <a:spLocks noChangeArrowheads="1"/>
          </p:cNvSpPr>
          <p:nvPr/>
        </p:nvSpPr>
        <p:spPr bwMode="auto">
          <a:xfrm>
            <a:off x="7086600" y="4054475"/>
            <a:ext cx="381000" cy="762000"/>
          </a:xfrm>
          <a:prstGeom prst="roundRect">
            <a:avLst>
              <a:gd name="adj" fmla="val 16667"/>
            </a:avLst>
          </a:prstGeom>
          <a:noFill/>
          <a:ln w="9525">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80" name="AutoShape 178"/>
          <p:cNvSpPr>
            <a:spLocks noChangeArrowheads="1"/>
          </p:cNvSpPr>
          <p:nvPr/>
        </p:nvSpPr>
        <p:spPr bwMode="auto">
          <a:xfrm>
            <a:off x="6629400" y="927100"/>
            <a:ext cx="228600" cy="381000"/>
          </a:xfrm>
          <a:prstGeom prst="roundRect">
            <a:avLst>
              <a:gd name="adj" fmla="val 16667"/>
            </a:avLst>
          </a:prstGeom>
          <a:noFill/>
          <a:ln w="952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81" name="AutoShape 179"/>
          <p:cNvSpPr>
            <a:spLocks noChangeArrowheads="1"/>
          </p:cNvSpPr>
          <p:nvPr/>
        </p:nvSpPr>
        <p:spPr bwMode="auto">
          <a:xfrm>
            <a:off x="6604000" y="2514600"/>
            <a:ext cx="228600" cy="381000"/>
          </a:xfrm>
          <a:prstGeom prst="roundRect">
            <a:avLst>
              <a:gd name="adj" fmla="val 16667"/>
            </a:avLst>
          </a:prstGeom>
          <a:noFill/>
          <a:ln w="952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82" name="Freeform 2"/>
          <p:cNvSpPr>
            <a:spLocks/>
          </p:cNvSpPr>
          <p:nvPr/>
        </p:nvSpPr>
        <p:spPr bwMode="auto">
          <a:xfrm rot="2700000">
            <a:off x="7057232" y="5552281"/>
            <a:ext cx="503238" cy="288925"/>
          </a:xfrm>
          <a:custGeom>
            <a:avLst/>
            <a:gdLst>
              <a:gd name="T0" fmla="*/ 272 w 317"/>
              <a:gd name="T1" fmla="*/ 23 h 182"/>
              <a:gd name="T2" fmla="*/ 45 w 317"/>
              <a:gd name="T3" fmla="*/ 23 h 182"/>
              <a:gd name="T4" fmla="*/ 45 w 317"/>
              <a:gd name="T5" fmla="*/ 159 h 182"/>
              <a:gd name="T6" fmla="*/ 317 w 317"/>
              <a:gd name="T7" fmla="*/ 159 h 182"/>
              <a:gd name="T8" fmla="*/ 0 60000 65536"/>
              <a:gd name="T9" fmla="*/ 0 60000 65536"/>
              <a:gd name="T10" fmla="*/ 0 60000 65536"/>
              <a:gd name="T11" fmla="*/ 0 60000 65536"/>
              <a:gd name="T12" fmla="*/ 0 w 317"/>
              <a:gd name="T13" fmla="*/ 0 h 182"/>
              <a:gd name="T14" fmla="*/ 317 w 317"/>
              <a:gd name="T15" fmla="*/ 182 h 182"/>
            </a:gdLst>
            <a:ahLst/>
            <a:cxnLst>
              <a:cxn ang="T8">
                <a:pos x="T0" y="T1"/>
              </a:cxn>
              <a:cxn ang="T9">
                <a:pos x="T2" y="T3"/>
              </a:cxn>
              <a:cxn ang="T10">
                <a:pos x="T4" y="T5"/>
              </a:cxn>
              <a:cxn ang="T11">
                <a:pos x="T6" y="T7"/>
              </a:cxn>
            </a:cxnLst>
            <a:rect l="T12" t="T13" r="T14" b="T15"/>
            <a:pathLst>
              <a:path w="317" h="182">
                <a:moveTo>
                  <a:pt x="272" y="23"/>
                </a:moveTo>
                <a:cubicBezTo>
                  <a:pt x="177" y="11"/>
                  <a:pt x="83" y="0"/>
                  <a:pt x="45" y="23"/>
                </a:cubicBezTo>
                <a:cubicBezTo>
                  <a:pt x="7" y="46"/>
                  <a:pt x="0" y="136"/>
                  <a:pt x="45" y="159"/>
                </a:cubicBezTo>
                <a:cubicBezTo>
                  <a:pt x="90" y="182"/>
                  <a:pt x="279" y="159"/>
                  <a:pt x="317" y="15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83" name="Freeform 3"/>
          <p:cNvSpPr>
            <a:spLocks/>
          </p:cNvSpPr>
          <p:nvPr/>
        </p:nvSpPr>
        <p:spPr bwMode="auto">
          <a:xfrm rot="10800000">
            <a:off x="5364163" y="1557338"/>
            <a:ext cx="503237" cy="288925"/>
          </a:xfrm>
          <a:custGeom>
            <a:avLst/>
            <a:gdLst>
              <a:gd name="T0" fmla="*/ 272 w 317"/>
              <a:gd name="T1" fmla="*/ 23 h 182"/>
              <a:gd name="T2" fmla="*/ 45 w 317"/>
              <a:gd name="T3" fmla="*/ 23 h 182"/>
              <a:gd name="T4" fmla="*/ 45 w 317"/>
              <a:gd name="T5" fmla="*/ 159 h 182"/>
              <a:gd name="T6" fmla="*/ 317 w 317"/>
              <a:gd name="T7" fmla="*/ 159 h 182"/>
              <a:gd name="T8" fmla="*/ 0 60000 65536"/>
              <a:gd name="T9" fmla="*/ 0 60000 65536"/>
              <a:gd name="T10" fmla="*/ 0 60000 65536"/>
              <a:gd name="T11" fmla="*/ 0 60000 65536"/>
              <a:gd name="T12" fmla="*/ 0 w 317"/>
              <a:gd name="T13" fmla="*/ 0 h 182"/>
              <a:gd name="T14" fmla="*/ 317 w 317"/>
              <a:gd name="T15" fmla="*/ 182 h 182"/>
            </a:gdLst>
            <a:ahLst/>
            <a:cxnLst>
              <a:cxn ang="T8">
                <a:pos x="T0" y="T1"/>
              </a:cxn>
              <a:cxn ang="T9">
                <a:pos x="T2" y="T3"/>
              </a:cxn>
              <a:cxn ang="T10">
                <a:pos x="T4" y="T5"/>
              </a:cxn>
              <a:cxn ang="T11">
                <a:pos x="T6" y="T7"/>
              </a:cxn>
            </a:cxnLst>
            <a:rect l="T12" t="T13" r="T14" b="T15"/>
            <a:pathLst>
              <a:path w="317" h="182">
                <a:moveTo>
                  <a:pt x="272" y="23"/>
                </a:moveTo>
                <a:cubicBezTo>
                  <a:pt x="177" y="11"/>
                  <a:pt x="83" y="0"/>
                  <a:pt x="45" y="23"/>
                </a:cubicBezTo>
                <a:cubicBezTo>
                  <a:pt x="7" y="46"/>
                  <a:pt x="0" y="136"/>
                  <a:pt x="45" y="159"/>
                </a:cubicBezTo>
                <a:cubicBezTo>
                  <a:pt x="90" y="182"/>
                  <a:pt x="279" y="159"/>
                  <a:pt x="317" y="15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84" name="Freeform 4"/>
          <p:cNvSpPr>
            <a:spLocks/>
          </p:cNvSpPr>
          <p:nvPr/>
        </p:nvSpPr>
        <p:spPr bwMode="auto">
          <a:xfrm rot="-2700000">
            <a:off x="7092950" y="3932238"/>
            <a:ext cx="503238" cy="288925"/>
          </a:xfrm>
          <a:custGeom>
            <a:avLst/>
            <a:gdLst>
              <a:gd name="T0" fmla="*/ 272 w 317"/>
              <a:gd name="T1" fmla="*/ 23 h 182"/>
              <a:gd name="T2" fmla="*/ 45 w 317"/>
              <a:gd name="T3" fmla="*/ 23 h 182"/>
              <a:gd name="T4" fmla="*/ 45 w 317"/>
              <a:gd name="T5" fmla="*/ 159 h 182"/>
              <a:gd name="T6" fmla="*/ 317 w 317"/>
              <a:gd name="T7" fmla="*/ 159 h 182"/>
              <a:gd name="T8" fmla="*/ 0 60000 65536"/>
              <a:gd name="T9" fmla="*/ 0 60000 65536"/>
              <a:gd name="T10" fmla="*/ 0 60000 65536"/>
              <a:gd name="T11" fmla="*/ 0 60000 65536"/>
              <a:gd name="T12" fmla="*/ 0 w 317"/>
              <a:gd name="T13" fmla="*/ 0 h 182"/>
              <a:gd name="T14" fmla="*/ 317 w 317"/>
              <a:gd name="T15" fmla="*/ 182 h 182"/>
            </a:gdLst>
            <a:ahLst/>
            <a:cxnLst>
              <a:cxn ang="T8">
                <a:pos x="T0" y="T1"/>
              </a:cxn>
              <a:cxn ang="T9">
                <a:pos x="T2" y="T3"/>
              </a:cxn>
              <a:cxn ang="T10">
                <a:pos x="T4" y="T5"/>
              </a:cxn>
              <a:cxn ang="T11">
                <a:pos x="T6" y="T7"/>
              </a:cxn>
            </a:cxnLst>
            <a:rect l="T12" t="T13" r="T14" b="T15"/>
            <a:pathLst>
              <a:path w="317" h="182">
                <a:moveTo>
                  <a:pt x="272" y="23"/>
                </a:moveTo>
                <a:cubicBezTo>
                  <a:pt x="177" y="11"/>
                  <a:pt x="83" y="0"/>
                  <a:pt x="45" y="23"/>
                </a:cubicBezTo>
                <a:cubicBezTo>
                  <a:pt x="7" y="46"/>
                  <a:pt x="0" y="136"/>
                  <a:pt x="45" y="159"/>
                </a:cubicBezTo>
                <a:cubicBezTo>
                  <a:pt x="90" y="182"/>
                  <a:pt x="279" y="159"/>
                  <a:pt x="317" y="15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85" name="Freeform 5"/>
          <p:cNvSpPr>
            <a:spLocks/>
          </p:cNvSpPr>
          <p:nvPr/>
        </p:nvSpPr>
        <p:spPr bwMode="auto">
          <a:xfrm>
            <a:off x="7092950" y="1555750"/>
            <a:ext cx="503238" cy="288925"/>
          </a:xfrm>
          <a:custGeom>
            <a:avLst/>
            <a:gdLst>
              <a:gd name="T0" fmla="*/ 272 w 317"/>
              <a:gd name="T1" fmla="*/ 23 h 182"/>
              <a:gd name="T2" fmla="*/ 45 w 317"/>
              <a:gd name="T3" fmla="*/ 23 h 182"/>
              <a:gd name="T4" fmla="*/ 45 w 317"/>
              <a:gd name="T5" fmla="*/ 159 h 182"/>
              <a:gd name="T6" fmla="*/ 317 w 317"/>
              <a:gd name="T7" fmla="*/ 159 h 182"/>
              <a:gd name="T8" fmla="*/ 0 60000 65536"/>
              <a:gd name="T9" fmla="*/ 0 60000 65536"/>
              <a:gd name="T10" fmla="*/ 0 60000 65536"/>
              <a:gd name="T11" fmla="*/ 0 60000 65536"/>
              <a:gd name="T12" fmla="*/ 0 w 317"/>
              <a:gd name="T13" fmla="*/ 0 h 182"/>
              <a:gd name="T14" fmla="*/ 317 w 317"/>
              <a:gd name="T15" fmla="*/ 182 h 182"/>
            </a:gdLst>
            <a:ahLst/>
            <a:cxnLst>
              <a:cxn ang="T8">
                <a:pos x="T0" y="T1"/>
              </a:cxn>
              <a:cxn ang="T9">
                <a:pos x="T2" y="T3"/>
              </a:cxn>
              <a:cxn ang="T10">
                <a:pos x="T4" y="T5"/>
              </a:cxn>
              <a:cxn ang="T11">
                <a:pos x="T6" y="T7"/>
              </a:cxn>
            </a:cxnLst>
            <a:rect l="T12" t="T13" r="T14" b="T15"/>
            <a:pathLst>
              <a:path w="317" h="182">
                <a:moveTo>
                  <a:pt x="272" y="23"/>
                </a:moveTo>
                <a:cubicBezTo>
                  <a:pt x="177" y="11"/>
                  <a:pt x="83" y="0"/>
                  <a:pt x="45" y="23"/>
                </a:cubicBezTo>
                <a:cubicBezTo>
                  <a:pt x="7" y="46"/>
                  <a:pt x="0" y="136"/>
                  <a:pt x="45" y="159"/>
                </a:cubicBezTo>
                <a:cubicBezTo>
                  <a:pt x="90" y="182"/>
                  <a:pt x="279" y="159"/>
                  <a:pt x="317" y="15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86" name="Freeform 6"/>
          <p:cNvSpPr>
            <a:spLocks/>
          </p:cNvSpPr>
          <p:nvPr/>
        </p:nvSpPr>
        <p:spPr bwMode="auto">
          <a:xfrm rot="8100000">
            <a:off x="5364163" y="5588000"/>
            <a:ext cx="503237" cy="288925"/>
          </a:xfrm>
          <a:custGeom>
            <a:avLst/>
            <a:gdLst>
              <a:gd name="T0" fmla="*/ 272 w 317"/>
              <a:gd name="T1" fmla="*/ 23 h 182"/>
              <a:gd name="T2" fmla="*/ 45 w 317"/>
              <a:gd name="T3" fmla="*/ 23 h 182"/>
              <a:gd name="T4" fmla="*/ 45 w 317"/>
              <a:gd name="T5" fmla="*/ 159 h 182"/>
              <a:gd name="T6" fmla="*/ 317 w 317"/>
              <a:gd name="T7" fmla="*/ 159 h 182"/>
              <a:gd name="T8" fmla="*/ 0 60000 65536"/>
              <a:gd name="T9" fmla="*/ 0 60000 65536"/>
              <a:gd name="T10" fmla="*/ 0 60000 65536"/>
              <a:gd name="T11" fmla="*/ 0 60000 65536"/>
              <a:gd name="T12" fmla="*/ 0 w 317"/>
              <a:gd name="T13" fmla="*/ 0 h 182"/>
              <a:gd name="T14" fmla="*/ 317 w 317"/>
              <a:gd name="T15" fmla="*/ 182 h 182"/>
            </a:gdLst>
            <a:ahLst/>
            <a:cxnLst>
              <a:cxn ang="T8">
                <a:pos x="T0" y="T1"/>
              </a:cxn>
              <a:cxn ang="T9">
                <a:pos x="T2" y="T3"/>
              </a:cxn>
              <a:cxn ang="T10">
                <a:pos x="T4" y="T5"/>
              </a:cxn>
              <a:cxn ang="T11">
                <a:pos x="T6" y="T7"/>
              </a:cxn>
            </a:cxnLst>
            <a:rect l="T12" t="T13" r="T14" b="T15"/>
            <a:pathLst>
              <a:path w="317" h="182">
                <a:moveTo>
                  <a:pt x="272" y="23"/>
                </a:moveTo>
                <a:cubicBezTo>
                  <a:pt x="177" y="11"/>
                  <a:pt x="83" y="0"/>
                  <a:pt x="45" y="23"/>
                </a:cubicBezTo>
                <a:cubicBezTo>
                  <a:pt x="7" y="46"/>
                  <a:pt x="0" y="136"/>
                  <a:pt x="45" y="159"/>
                </a:cubicBezTo>
                <a:cubicBezTo>
                  <a:pt x="90" y="182"/>
                  <a:pt x="279" y="159"/>
                  <a:pt x="317" y="15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87" name="Freeform 7"/>
          <p:cNvSpPr>
            <a:spLocks/>
          </p:cNvSpPr>
          <p:nvPr/>
        </p:nvSpPr>
        <p:spPr bwMode="auto">
          <a:xfrm rot="-8100000">
            <a:off x="5401469" y="3894931"/>
            <a:ext cx="503238" cy="288925"/>
          </a:xfrm>
          <a:custGeom>
            <a:avLst/>
            <a:gdLst>
              <a:gd name="T0" fmla="*/ 272 w 317"/>
              <a:gd name="T1" fmla="*/ 23 h 182"/>
              <a:gd name="T2" fmla="*/ 45 w 317"/>
              <a:gd name="T3" fmla="*/ 23 h 182"/>
              <a:gd name="T4" fmla="*/ 45 w 317"/>
              <a:gd name="T5" fmla="*/ 159 h 182"/>
              <a:gd name="T6" fmla="*/ 317 w 317"/>
              <a:gd name="T7" fmla="*/ 159 h 182"/>
              <a:gd name="T8" fmla="*/ 0 60000 65536"/>
              <a:gd name="T9" fmla="*/ 0 60000 65536"/>
              <a:gd name="T10" fmla="*/ 0 60000 65536"/>
              <a:gd name="T11" fmla="*/ 0 60000 65536"/>
              <a:gd name="T12" fmla="*/ 0 w 317"/>
              <a:gd name="T13" fmla="*/ 0 h 182"/>
              <a:gd name="T14" fmla="*/ 317 w 317"/>
              <a:gd name="T15" fmla="*/ 182 h 182"/>
            </a:gdLst>
            <a:ahLst/>
            <a:cxnLst>
              <a:cxn ang="T8">
                <a:pos x="T0" y="T1"/>
              </a:cxn>
              <a:cxn ang="T9">
                <a:pos x="T2" y="T3"/>
              </a:cxn>
              <a:cxn ang="T10">
                <a:pos x="T4" y="T5"/>
              </a:cxn>
              <a:cxn ang="T11">
                <a:pos x="T6" y="T7"/>
              </a:cxn>
            </a:cxnLst>
            <a:rect l="T12" t="T13" r="T14" b="T15"/>
            <a:pathLst>
              <a:path w="317" h="182">
                <a:moveTo>
                  <a:pt x="272" y="23"/>
                </a:moveTo>
                <a:cubicBezTo>
                  <a:pt x="177" y="11"/>
                  <a:pt x="83" y="0"/>
                  <a:pt x="45" y="23"/>
                </a:cubicBezTo>
                <a:cubicBezTo>
                  <a:pt x="7" y="46"/>
                  <a:pt x="0" y="136"/>
                  <a:pt x="45" y="159"/>
                </a:cubicBezTo>
                <a:cubicBezTo>
                  <a:pt x="90" y="182"/>
                  <a:pt x="279" y="159"/>
                  <a:pt x="317" y="15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52227" name="Object 19"/>
          <p:cNvGraphicFramePr>
            <a:graphicFrameLocks noGrp="1" noChangeAspect="1"/>
          </p:cNvGraphicFramePr>
          <p:nvPr>
            <p:ph sz="quarter" idx="3"/>
          </p:nvPr>
        </p:nvGraphicFramePr>
        <p:xfrm>
          <a:off x="5219700" y="2997200"/>
          <a:ext cx="3457575" cy="412750"/>
        </p:xfrm>
        <a:graphic>
          <a:graphicData uri="http://schemas.openxmlformats.org/presentationml/2006/ole">
            <mc:AlternateContent xmlns:mc="http://schemas.openxmlformats.org/markup-compatibility/2006">
              <mc:Choice xmlns:v="urn:schemas-microsoft-com:vml" Requires="v">
                <p:oleObj spid="_x0000_s39959" name="Equation" r:id="rId5" imgW="1917360" imgH="228600" progId="Equation.DSMT4">
                  <p:embed/>
                </p:oleObj>
              </mc:Choice>
              <mc:Fallback>
                <p:oleObj name="Equation" r:id="rId5" imgW="191736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2997200"/>
                        <a:ext cx="3457575"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8" name="Object 22"/>
          <p:cNvGraphicFramePr>
            <a:graphicFrameLocks noChangeAspect="1"/>
          </p:cNvGraphicFramePr>
          <p:nvPr/>
        </p:nvGraphicFramePr>
        <p:xfrm>
          <a:off x="900113" y="6092825"/>
          <a:ext cx="2303462" cy="501650"/>
        </p:xfrm>
        <a:graphic>
          <a:graphicData uri="http://schemas.openxmlformats.org/presentationml/2006/ole">
            <mc:AlternateContent xmlns:mc="http://schemas.openxmlformats.org/markup-compatibility/2006">
              <mc:Choice xmlns:v="urn:schemas-microsoft-com:vml" Requires="v">
                <p:oleObj spid="_x0000_s39960" name="Equation" r:id="rId7" imgW="1066680" imgH="228600" progId="Equation.DSMT4">
                  <p:embed/>
                </p:oleObj>
              </mc:Choice>
              <mc:Fallback>
                <p:oleObj name="Equation" r:id="rId7" imgW="106668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6092825"/>
                        <a:ext cx="2303462"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9" name="Object 23"/>
          <p:cNvGraphicFramePr>
            <a:graphicFrameLocks noChangeAspect="1"/>
          </p:cNvGraphicFramePr>
          <p:nvPr/>
        </p:nvGraphicFramePr>
        <p:xfrm>
          <a:off x="4440238" y="6092825"/>
          <a:ext cx="2278062" cy="487363"/>
        </p:xfrm>
        <a:graphic>
          <a:graphicData uri="http://schemas.openxmlformats.org/presentationml/2006/ole">
            <mc:AlternateContent xmlns:mc="http://schemas.openxmlformats.org/markup-compatibility/2006">
              <mc:Choice xmlns:v="urn:schemas-microsoft-com:vml" Requires="v">
                <p:oleObj spid="_x0000_s39961" name="Equation" r:id="rId9" imgW="1091880" imgH="228600" progId="Equation.DSMT4">
                  <p:embed/>
                </p:oleObj>
              </mc:Choice>
              <mc:Fallback>
                <p:oleObj name="Equation" r:id="rId9" imgW="109188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40238" y="6092825"/>
                        <a:ext cx="2278062"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07082822"/>
      </p:ext>
    </p:extLst>
  </p:cSld>
  <p:clrMapOvr>
    <a:masterClrMapping/>
  </p:clrMapOvr>
  <p:transition spd="med">
    <p:zoom/>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60" name="Text Box 8"/>
          <p:cNvSpPr txBox="1">
            <a:spLocks noChangeArrowheads="1"/>
          </p:cNvSpPr>
          <p:nvPr/>
        </p:nvSpPr>
        <p:spPr bwMode="auto">
          <a:xfrm>
            <a:off x="684213" y="47625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latin typeface="宋体" pitchFamily="2" charset="-122"/>
              </a:rPr>
              <a:t>根据卡诺图可得激励函数和输出函数的表达式为：</a:t>
            </a:r>
            <a:r>
              <a:rPr lang="zh-CN" altLang="en-US" b="1"/>
              <a:t> </a:t>
            </a:r>
          </a:p>
        </p:txBody>
      </p:sp>
      <p:sp>
        <p:nvSpPr>
          <p:cNvPr id="53261" name="Rectangle 10"/>
          <p:cNvSpPr>
            <a:spLocks noChangeArrowheads="1"/>
          </p:cNvSpPr>
          <p:nvPr/>
        </p:nvSpPr>
        <p:spPr bwMode="auto">
          <a:xfrm>
            <a:off x="3848100" y="332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53262" name="Rectangle 12"/>
          <p:cNvSpPr>
            <a:spLocks noChangeArrowheads="1"/>
          </p:cNvSpPr>
          <p:nvPr/>
        </p:nvSpPr>
        <p:spPr bwMode="auto">
          <a:xfrm>
            <a:off x="4006850" y="332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53263" name="Rectangle 14"/>
          <p:cNvSpPr>
            <a:spLocks noChangeArrowheads="1"/>
          </p:cNvSpPr>
          <p:nvPr/>
        </p:nvSpPr>
        <p:spPr bwMode="auto">
          <a:xfrm>
            <a:off x="4338638"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53264" name="Rectangle 16"/>
          <p:cNvSpPr>
            <a:spLocks noChangeArrowheads="1"/>
          </p:cNvSpPr>
          <p:nvPr/>
        </p:nvSpPr>
        <p:spPr bwMode="auto">
          <a:xfrm>
            <a:off x="3976688"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3250" name="Object 15"/>
          <p:cNvGraphicFramePr>
            <a:graphicFrameLocks noChangeAspect="1"/>
          </p:cNvGraphicFramePr>
          <p:nvPr/>
        </p:nvGraphicFramePr>
        <p:xfrm>
          <a:off x="901700" y="990600"/>
          <a:ext cx="2617788" cy="508000"/>
        </p:xfrm>
        <a:graphic>
          <a:graphicData uri="http://schemas.openxmlformats.org/presentationml/2006/ole">
            <mc:AlternateContent xmlns:mc="http://schemas.openxmlformats.org/markup-compatibility/2006">
              <mc:Choice xmlns:v="urn:schemas-microsoft-com:vml" Requires="v">
                <p:oleObj spid="_x0000_s41012" name="Equation" r:id="rId3" imgW="1206360" imgH="228600" progId="Equation.DSMT4">
                  <p:embed/>
                </p:oleObj>
              </mc:Choice>
              <mc:Fallback>
                <p:oleObj name="Equation" r:id="rId3" imgW="120636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700" y="990600"/>
                        <a:ext cx="2617788"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5" name="Rectangle 18"/>
          <p:cNvSpPr>
            <a:spLocks noChangeArrowheads="1"/>
          </p:cNvSpPr>
          <p:nvPr/>
        </p:nvSpPr>
        <p:spPr bwMode="auto">
          <a:xfrm>
            <a:off x="3652838"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3251" name="Object 17"/>
          <p:cNvGraphicFramePr>
            <a:graphicFrameLocks noChangeAspect="1"/>
          </p:cNvGraphicFramePr>
          <p:nvPr/>
        </p:nvGraphicFramePr>
        <p:xfrm>
          <a:off x="4641850" y="990600"/>
          <a:ext cx="4191000" cy="511175"/>
        </p:xfrm>
        <a:graphic>
          <a:graphicData uri="http://schemas.openxmlformats.org/presentationml/2006/ole">
            <mc:AlternateContent xmlns:mc="http://schemas.openxmlformats.org/markup-compatibility/2006">
              <mc:Choice xmlns:v="urn:schemas-microsoft-com:vml" Requires="v">
                <p:oleObj spid="_x0000_s41013" name="Equation" r:id="rId5" imgW="1917360" imgH="228600" progId="Equation.DSMT4">
                  <p:embed/>
                </p:oleObj>
              </mc:Choice>
              <mc:Fallback>
                <p:oleObj name="Equation" r:id="rId5" imgW="191736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1850" y="990600"/>
                        <a:ext cx="41910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6" name="Rectangle 20"/>
          <p:cNvSpPr>
            <a:spLocks noChangeArrowheads="1"/>
          </p:cNvSpPr>
          <p:nvPr/>
        </p:nvSpPr>
        <p:spPr bwMode="auto">
          <a:xfrm>
            <a:off x="4037013"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3252" name="Object 19"/>
          <p:cNvGraphicFramePr>
            <a:graphicFrameLocks noChangeAspect="1"/>
          </p:cNvGraphicFramePr>
          <p:nvPr/>
        </p:nvGraphicFramePr>
        <p:xfrm>
          <a:off x="914400" y="1524000"/>
          <a:ext cx="2649538" cy="577850"/>
        </p:xfrm>
        <a:graphic>
          <a:graphicData uri="http://schemas.openxmlformats.org/presentationml/2006/ole">
            <mc:AlternateContent xmlns:mc="http://schemas.openxmlformats.org/markup-compatibility/2006">
              <mc:Choice xmlns:v="urn:schemas-microsoft-com:vml" Requires="v">
                <p:oleObj spid="_x0000_s41014" name="Equation" r:id="rId7" imgW="1066680" imgH="228600" progId="Equation.DSMT4">
                  <p:embed/>
                </p:oleObj>
              </mc:Choice>
              <mc:Fallback>
                <p:oleObj name="Equation" r:id="rId7" imgW="106668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1524000"/>
                        <a:ext cx="2649538"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7" name="Rectangle 22"/>
          <p:cNvSpPr>
            <a:spLocks noChangeArrowheads="1"/>
          </p:cNvSpPr>
          <p:nvPr/>
        </p:nvSpPr>
        <p:spPr bwMode="auto">
          <a:xfrm>
            <a:off x="4019550"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3253" name="Object 21"/>
          <p:cNvGraphicFramePr>
            <a:graphicFrameLocks noChangeAspect="1"/>
          </p:cNvGraphicFramePr>
          <p:nvPr/>
        </p:nvGraphicFramePr>
        <p:xfrm>
          <a:off x="4786313" y="1628775"/>
          <a:ext cx="2522537" cy="533400"/>
        </p:xfrm>
        <a:graphic>
          <a:graphicData uri="http://schemas.openxmlformats.org/presentationml/2006/ole">
            <mc:AlternateContent xmlns:mc="http://schemas.openxmlformats.org/markup-compatibility/2006">
              <mc:Choice xmlns:v="urn:schemas-microsoft-com:vml" Requires="v">
                <p:oleObj spid="_x0000_s41015" name="Equation" r:id="rId9" imgW="1104840" imgH="228600" progId="Equation.DSMT4">
                  <p:embed/>
                </p:oleObj>
              </mc:Choice>
              <mc:Fallback>
                <p:oleObj name="Equation" r:id="rId9" imgW="110484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6313" y="1628775"/>
                        <a:ext cx="2522537"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8" name="Rectangle 24"/>
          <p:cNvSpPr>
            <a:spLocks noChangeArrowheads="1"/>
          </p:cNvSpPr>
          <p:nvPr/>
        </p:nvSpPr>
        <p:spPr bwMode="auto">
          <a:xfrm>
            <a:off x="430530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3254" name="Object 23"/>
          <p:cNvGraphicFramePr>
            <a:graphicFrameLocks noChangeAspect="1"/>
          </p:cNvGraphicFramePr>
          <p:nvPr/>
        </p:nvGraphicFramePr>
        <p:xfrm>
          <a:off x="915988" y="2044700"/>
          <a:ext cx="1338262" cy="520700"/>
        </p:xfrm>
        <a:graphic>
          <a:graphicData uri="http://schemas.openxmlformats.org/presentationml/2006/ole">
            <mc:AlternateContent xmlns:mc="http://schemas.openxmlformats.org/markup-compatibility/2006">
              <mc:Choice xmlns:v="urn:schemas-microsoft-com:vml" Requires="v">
                <p:oleObj spid="_x0000_s41016" name="Equation" r:id="rId11" imgW="520560" imgH="203040" progId="Equation.DSMT4">
                  <p:embed/>
                </p:oleObj>
              </mc:Choice>
              <mc:Fallback>
                <p:oleObj name="Equation" r:id="rId11" imgW="520560" imgH="203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5988" y="2044700"/>
                        <a:ext cx="1338262"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9" name="Text Box 25"/>
          <p:cNvSpPr txBox="1">
            <a:spLocks noChangeArrowheads="1"/>
          </p:cNvSpPr>
          <p:nvPr/>
        </p:nvSpPr>
        <p:spPr bwMode="auto">
          <a:xfrm>
            <a:off x="838200" y="2514600"/>
            <a:ext cx="7696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latin typeface="宋体" pitchFamily="2" charset="-122"/>
              </a:rPr>
              <a:t>如果选用</a:t>
            </a:r>
            <a:r>
              <a:rPr lang="en-US" altLang="zh-CN" b="1">
                <a:latin typeface="宋体" pitchFamily="2" charset="-122"/>
              </a:rPr>
              <a:t>JK</a:t>
            </a:r>
            <a:r>
              <a:rPr lang="zh-CN" altLang="en-US" b="1">
                <a:latin typeface="宋体" pitchFamily="2" charset="-122"/>
              </a:rPr>
              <a:t>触发器组成这个电路，则应将以上电路的次态方程变换成</a:t>
            </a:r>
            <a:r>
              <a:rPr lang="en-US" altLang="zh-CN" b="1">
                <a:latin typeface="宋体" pitchFamily="2" charset="-122"/>
              </a:rPr>
              <a:t>JK</a:t>
            </a:r>
            <a:r>
              <a:rPr lang="zh-CN" altLang="en-US" b="1">
                <a:latin typeface="宋体" pitchFamily="2" charset="-122"/>
              </a:rPr>
              <a:t>触发器次态方程的标准形式，即</a:t>
            </a:r>
            <a:r>
              <a:rPr lang="zh-CN" altLang="en-US" b="1"/>
              <a:t> </a:t>
            </a:r>
          </a:p>
        </p:txBody>
      </p:sp>
      <p:graphicFrame>
        <p:nvGraphicFramePr>
          <p:cNvPr id="53255" name="Object 26"/>
          <p:cNvGraphicFramePr>
            <a:graphicFrameLocks noChangeAspect="1"/>
          </p:cNvGraphicFramePr>
          <p:nvPr/>
        </p:nvGraphicFramePr>
        <p:xfrm>
          <a:off x="1403350" y="3284538"/>
          <a:ext cx="2225675" cy="571500"/>
        </p:xfrm>
        <a:graphic>
          <a:graphicData uri="http://schemas.openxmlformats.org/presentationml/2006/ole">
            <mc:AlternateContent xmlns:mc="http://schemas.openxmlformats.org/markup-compatibility/2006">
              <mc:Choice xmlns:v="urn:schemas-microsoft-com:vml" Requires="v">
                <p:oleObj spid="_x0000_s41017" name="Equation" r:id="rId13" imgW="927000" imgH="241200" progId="Equation.DSMT4">
                  <p:embed/>
                </p:oleObj>
              </mc:Choice>
              <mc:Fallback>
                <p:oleObj name="Equation" r:id="rId13" imgW="927000" imgH="2412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3350" y="3284538"/>
                        <a:ext cx="222567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70" name="Text Box 28"/>
          <p:cNvSpPr txBox="1">
            <a:spLocks noChangeArrowheads="1"/>
          </p:cNvSpPr>
          <p:nvPr/>
        </p:nvSpPr>
        <p:spPr bwMode="auto">
          <a:xfrm>
            <a:off x="3581400" y="3352800"/>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b="1">
                <a:latin typeface="宋体" pitchFamily="2" charset="-122"/>
              </a:rPr>
              <a:t> </a:t>
            </a:r>
            <a:r>
              <a:rPr lang="zh-CN" altLang="en-US" b="1">
                <a:latin typeface="宋体" pitchFamily="2" charset="-122"/>
              </a:rPr>
              <a:t>则电路次态方程改写为</a:t>
            </a:r>
            <a:r>
              <a:rPr lang="zh-CN" altLang="en-US" b="1"/>
              <a:t> </a:t>
            </a:r>
          </a:p>
        </p:txBody>
      </p:sp>
      <p:graphicFrame>
        <p:nvGraphicFramePr>
          <p:cNvPr id="53256" name="Object 5"/>
          <p:cNvGraphicFramePr>
            <a:graphicFrameLocks noChangeAspect="1"/>
          </p:cNvGraphicFramePr>
          <p:nvPr/>
        </p:nvGraphicFramePr>
        <p:xfrm>
          <a:off x="1835150" y="4005263"/>
          <a:ext cx="6481763" cy="514350"/>
        </p:xfrm>
        <a:graphic>
          <a:graphicData uri="http://schemas.openxmlformats.org/presentationml/2006/ole">
            <mc:AlternateContent xmlns:mc="http://schemas.openxmlformats.org/markup-compatibility/2006">
              <mc:Choice xmlns:v="urn:schemas-microsoft-com:vml" Requires="v">
                <p:oleObj spid="_x0000_s41018" name="Equation" r:id="rId15" imgW="2882900" imgH="228600" progId="Equation.DSMT4">
                  <p:embed/>
                </p:oleObj>
              </mc:Choice>
              <mc:Fallback>
                <p:oleObj name="Equation" r:id="rId15" imgW="288290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35150" y="4005263"/>
                        <a:ext cx="6481763"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7" name="Object 4"/>
          <p:cNvGraphicFramePr>
            <a:graphicFrameLocks noChangeAspect="1"/>
          </p:cNvGraphicFramePr>
          <p:nvPr/>
        </p:nvGraphicFramePr>
        <p:xfrm>
          <a:off x="1878013" y="4652963"/>
          <a:ext cx="3805237" cy="506412"/>
        </p:xfrm>
        <a:graphic>
          <a:graphicData uri="http://schemas.openxmlformats.org/presentationml/2006/ole">
            <mc:AlternateContent xmlns:mc="http://schemas.openxmlformats.org/markup-compatibility/2006">
              <mc:Choice xmlns:v="urn:schemas-microsoft-com:vml" Requires="v">
                <p:oleObj spid="_x0000_s41019" name="Equation" r:id="rId17" imgW="1714320" imgH="228600" progId="Equation.DSMT4">
                  <p:embed/>
                </p:oleObj>
              </mc:Choice>
              <mc:Fallback>
                <p:oleObj name="Equation" r:id="rId17" imgW="1714320" imgH="2286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78013" y="4652963"/>
                        <a:ext cx="3805237"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8" name="Object 3"/>
          <p:cNvGraphicFramePr>
            <a:graphicFrameLocks noChangeAspect="1"/>
          </p:cNvGraphicFramePr>
          <p:nvPr/>
        </p:nvGraphicFramePr>
        <p:xfrm>
          <a:off x="1835150" y="5229225"/>
          <a:ext cx="2305050" cy="498475"/>
        </p:xfrm>
        <a:graphic>
          <a:graphicData uri="http://schemas.openxmlformats.org/presentationml/2006/ole">
            <mc:AlternateContent xmlns:mc="http://schemas.openxmlformats.org/markup-compatibility/2006">
              <mc:Choice xmlns:v="urn:schemas-microsoft-com:vml" Requires="v">
                <p:oleObj spid="_x0000_s41020" name="Equation" r:id="rId19" imgW="1054100" imgH="228600" progId="Equation.DSMT4">
                  <p:embed/>
                </p:oleObj>
              </mc:Choice>
              <mc:Fallback>
                <p:oleObj name="Equation" r:id="rId19" imgW="1054100" imgH="2286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35150" y="5229225"/>
                        <a:ext cx="230505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9" name="Object 2"/>
          <p:cNvGraphicFramePr>
            <a:graphicFrameLocks noChangeAspect="1"/>
          </p:cNvGraphicFramePr>
          <p:nvPr/>
        </p:nvGraphicFramePr>
        <p:xfrm>
          <a:off x="1908175" y="5864225"/>
          <a:ext cx="4868863" cy="495300"/>
        </p:xfrm>
        <a:graphic>
          <a:graphicData uri="http://schemas.openxmlformats.org/presentationml/2006/ole">
            <mc:AlternateContent xmlns:mc="http://schemas.openxmlformats.org/markup-compatibility/2006">
              <mc:Choice xmlns:v="urn:schemas-microsoft-com:vml" Requires="v">
                <p:oleObj spid="_x0000_s41021" name="Equation" r:id="rId21" imgW="2374560" imgH="241200" progId="Equation.DSMT4">
                  <p:embed/>
                </p:oleObj>
              </mc:Choice>
              <mc:Fallback>
                <p:oleObj name="Equation" r:id="rId21" imgW="2374560" imgH="2412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08175" y="5864225"/>
                        <a:ext cx="4868863"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71" name="AutoShape 6"/>
          <p:cNvSpPr>
            <a:spLocks/>
          </p:cNvSpPr>
          <p:nvPr/>
        </p:nvSpPr>
        <p:spPr bwMode="auto">
          <a:xfrm>
            <a:off x="1331913" y="4149725"/>
            <a:ext cx="360362" cy="2159000"/>
          </a:xfrm>
          <a:prstGeom prst="leftBrace">
            <a:avLst>
              <a:gd name="adj1" fmla="val 4992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72" name="Rectangle 7"/>
          <p:cNvSpPr>
            <a:spLocks noChangeArrowheads="1"/>
          </p:cNvSpPr>
          <p:nvPr/>
        </p:nvSpPr>
        <p:spPr bwMode="auto">
          <a:xfrm>
            <a:off x="0"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nchor="ctr">
            <a:spAutoFit/>
          </a:bodyPr>
          <a:lstStyle/>
          <a:p>
            <a:endParaRPr lang="zh-CN" altLang="en-US"/>
          </a:p>
        </p:txBody>
      </p:sp>
      <p:sp>
        <p:nvSpPr>
          <p:cNvPr id="53273" name="Rectangle 8"/>
          <p:cNvSpPr>
            <a:spLocks noChangeArrowheads="1"/>
          </p:cNvSpPr>
          <p:nvPr/>
        </p:nvSpPr>
        <p:spPr bwMode="auto">
          <a:xfrm>
            <a:off x="0"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53274" name="Rectangle 9"/>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nchor="ctr">
            <a:spAutoFit/>
          </a:bodyPr>
          <a:lstStyle/>
          <a:p>
            <a:endParaRPr lang="zh-CN" altLang="en-US"/>
          </a:p>
        </p:txBody>
      </p:sp>
      <p:sp>
        <p:nvSpPr>
          <p:cNvPr id="53275" name="Rectangle 10"/>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nchor="ctr">
            <a:spAutoFit/>
          </a:bodyPr>
          <a:lstStyle/>
          <a:p>
            <a:endParaRPr lang="zh-CN" altLang="en-US"/>
          </a:p>
        </p:txBody>
      </p:sp>
      <p:sp>
        <p:nvSpPr>
          <p:cNvPr id="53276" name="Rectangle 11"/>
          <p:cNvSpPr>
            <a:spLocks noChangeArrowheads="1"/>
          </p:cNvSpPr>
          <p:nvPr/>
        </p:nvSpPr>
        <p:spPr bwMode="auto">
          <a:xfrm>
            <a:off x="0" y="3529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nchor="ctr">
            <a:spAutoFit/>
          </a:bodyPr>
          <a:lstStyle/>
          <a:p>
            <a:endParaRPr lang="zh-CN" altLang="en-US"/>
          </a:p>
        </p:txBody>
      </p:sp>
    </p:spTree>
    <p:extLst>
      <p:ext uri="{BB962C8B-B14F-4D97-AF65-F5344CB8AC3E}">
        <p14:creationId xmlns:p14="http://schemas.microsoft.com/office/powerpoint/2010/main" val="161760054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2" name="Text Box 7"/>
          <p:cNvSpPr txBox="1">
            <a:spLocks noChangeArrowheads="1"/>
          </p:cNvSpPr>
          <p:nvPr/>
        </p:nvSpPr>
        <p:spPr bwMode="auto">
          <a:xfrm>
            <a:off x="685800" y="4572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latin typeface="宋体" pitchFamily="2" charset="-122"/>
              </a:rPr>
              <a:t>与</a:t>
            </a:r>
            <a:r>
              <a:rPr lang="en-US" altLang="zh-CN" b="1">
                <a:latin typeface="宋体" pitchFamily="2" charset="-122"/>
              </a:rPr>
              <a:t>JK</a:t>
            </a:r>
            <a:r>
              <a:rPr lang="zh-CN" altLang="en-US" b="1">
                <a:latin typeface="宋体" pitchFamily="2" charset="-122"/>
              </a:rPr>
              <a:t>触发器的次态方程进行比较得各个触发的激励函数为</a:t>
            </a:r>
            <a:r>
              <a:rPr lang="en-US" altLang="zh-CN" b="1">
                <a:latin typeface="宋体" pitchFamily="2" charset="-122"/>
              </a:rPr>
              <a:t>:</a:t>
            </a:r>
            <a:r>
              <a:rPr lang="en-US" altLang="zh-CN" b="1"/>
              <a:t> </a:t>
            </a:r>
          </a:p>
        </p:txBody>
      </p:sp>
      <p:graphicFrame>
        <p:nvGraphicFramePr>
          <p:cNvPr id="54274" name="Object 1024"/>
          <p:cNvGraphicFramePr>
            <a:graphicFrameLocks noGrp="1" noChangeAspect="1"/>
          </p:cNvGraphicFramePr>
          <p:nvPr>
            <p:ph sz="half" idx="1"/>
          </p:nvPr>
        </p:nvGraphicFramePr>
        <p:xfrm>
          <a:off x="1476375" y="1412875"/>
          <a:ext cx="1800225" cy="566738"/>
        </p:xfrm>
        <a:graphic>
          <a:graphicData uri="http://schemas.openxmlformats.org/presentationml/2006/ole">
            <mc:AlternateContent xmlns:mc="http://schemas.openxmlformats.org/markup-compatibility/2006">
              <mc:Choice xmlns:v="urn:schemas-microsoft-com:vml" Requires="v">
                <p:oleObj spid="_x0000_s42026" name="Equation" r:id="rId3" imgW="685800" imgH="215640" progId="Equation.DSMT4">
                  <p:embed/>
                </p:oleObj>
              </mc:Choice>
              <mc:Fallback>
                <p:oleObj name="Equation" r:id="rId3" imgW="685800" imgH="215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412875"/>
                        <a:ext cx="1800225"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5" name="Object 1029"/>
          <p:cNvGraphicFramePr>
            <a:graphicFrameLocks noGrp="1" noChangeAspect="1"/>
          </p:cNvGraphicFramePr>
          <p:nvPr>
            <p:ph sz="half" idx="2"/>
          </p:nvPr>
        </p:nvGraphicFramePr>
        <p:xfrm>
          <a:off x="4684713" y="1412875"/>
          <a:ext cx="1212850" cy="588963"/>
        </p:xfrm>
        <a:graphic>
          <a:graphicData uri="http://schemas.openxmlformats.org/presentationml/2006/ole">
            <mc:AlternateContent xmlns:mc="http://schemas.openxmlformats.org/markup-compatibility/2006">
              <mc:Choice xmlns:v="urn:schemas-microsoft-com:vml" Requires="v">
                <p:oleObj spid="_x0000_s42027" name="Equation" r:id="rId5" imgW="444240" imgH="215640" progId="Equation.DSMT4">
                  <p:embed/>
                </p:oleObj>
              </mc:Choice>
              <mc:Fallback>
                <p:oleObj name="Equation" r:id="rId5" imgW="444240" imgH="215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4713" y="1412875"/>
                        <a:ext cx="1212850"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6" name="Object 1032"/>
          <p:cNvGraphicFramePr>
            <a:graphicFrameLocks noChangeAspect="1"/>
          </p:cNvGraphicFramePr>
          <p:nvPr/>
        </p:nvGraphicFramePr>
        <p:xfrm>
          <a:off x="1485900" y="2276475"/>
          <a:ext cx="1400175" cy="566738"/>
        </p:xfrm>
        <a:graphic>
          <a:graphicData uri="http://schemas.openxmlformats.org/presentationml/2006/ole">
            <mc:AlternateContent xmlns:mc="http://schemas.openxmlformats.org/markup-compatibility/2006">
              <mc:Choice xmlns:v="urn:schemas-microsoft-com:vml" Requires="v">
                <p:oleObj spid="_x0000_s42028" name="Equation" r:id="rId7" imgW="533160" imgH="215640" progId="Equation.DSMT4">
                  <p:embed/>
                </p:oleObj>
              </mc:Choice>
              <mc:Fallback>
                <p:oleObj name="Equation" r:id="rId7" imgW="533160" imgH="215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5900" y="2276475"/>
                        <a:ext cx="140017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7" name="Object 1033"/>
          <p:cNvGraphicFramePr>
            <a:graphicFrameLocks noChangeAspect="1"/>
          </p:cNvGraphicFramePr>
          <p:nvPr/>
        </p:nvGraphicFramePr>
        <p:xfrm>
          <a:off x="4733925" y="2133600"/>
          <a:ext cx="2079625" cy="693738"/>
        </p:xfrm>
        <a:graphic>
          <a:graphicData uri="http://schemas.openxmlformats.org/presentationml/2006/ole">
            <mc:AlternateContent xmlns:mc="http://schemas.openxmlformats.org/markup-compatibility/2006">
              <mc:Choice xmlns:v="urn:schemas-microsoft-com:vml" Requires="v">
                <p:oleObj spid="_x0000_s42029" name="Equation" r:id="rId9" imgW="761760" imgH="253800" progId="Equation.DSMT4">
                  <p:embed/>
                </p:oleObj>
              </mc:Choice>
              <mc:Fallback>
                <p:oleObj name="Equation" r:id="rId9" imgW="761760" imgH="253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33925" y="2133600"/>
                        <a:ext cx="2079625"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8" name="Object 1034"/>
          <p:cNvGraphicFramePr>
            <a:graphicFrameLocks noChangeAspect="1"/>
          </p:cNvGraphicFramePr>
          <p:nvPr/>
        </p:nvGraphicFramePr>
        <p:xfrm>
          <a:off x="1530350" y="3068638"/>
          <a:ext cx="1033463" cy="566737"/>
        </p:xfrm>
        <a:graphic>
          <a:graphicData uri="http://schemas.openxmlformats.org/presentationml/2006/ole">
            <mc:AlternateContent xmlns:mc="http://schemas.openxmlformats.org/markup-compatibility/2006">
              <mc:Choice xmlns:v="urn:schemas-microsoft-com:vml" Requires="v">
                <p:oleObj spid="_x0000_s42030" name="Equation" r:id="rId11" imgW="393480" imgH="215640" progId="Equation.DSMT4">
                  <p:embed/>
                </p:oleObj>
              </mc:Choice>
              <mc:Fallback>
                <p:oleObj name="Equation" r:id="rId11" imgW="393480" imgH="2156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0350" y="3068638"/>
                        <a:ext cx="103346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9" name="Object 1035"/>
          <p:cNvGraphicFramePr>
            <a:graphicFrameLocks noChangeAspect="1"/>
          </p:cNvGraphicFramePr>
          <p:nvPr/>
        </p:nvGraphicFramePr>
        <p:xfrm>
          <a:off x="4716463" y="3068638"/>
          <a:ext cx="1212850" cy="588962"/>
        </p:xfrm>
        <a:graphic>
          <a:graphicData uri="http://schemas.openxmlformats.org/presentationml/2006/ole">
            <mc:AlternateContent xmlns:mc="http://schemas.openxmlformats.org/markup-compatibility/2006">
              <mc:Choice xmlns:v="urn:schemas-microsoft-com:vml" Requires="v">
                <p:oleObj spid="_x0000_s42031" name="Equation" r:id="rId13" imgW="444240" imgH="215640" progId="Equation.DSMT4">
                  <p:embed/>
                </p:oleObj>
              </mc:Choice>
              <mc:Fallback>
                <p:oleObj name="Equation" r:id="rId13" imgW="444240" imgH="2156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16463" y="3068638"/>
                        <a:ext cx="121285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0" name="Object 1036"/>
          <p:cNvGraphicFramePr>
            <a:graphicFrameLocks noChangeAspect="1"/>
          </p:cNvGraphicFramePr>
          <p:nvPr/>
        </p:nvGraphicFramePr>
        <p:xfrm>
          <a:off x="1547813" y="3860800"/>
          <a:ext cx="1466850" cy="600075"/>
        </p:xfrm>
        <a:graphic>
          <a:graphicData uri="http://schemas.openxmlformats.org/presentationml/2006/ole">
            <mc:AlternateContent xmlns:mc="http://schemas.openxmlformats.org/markup-compatibility/2006">
              <mc:Choice xmlns:v="urn:schemas-microsoft-com:vml" Requires="v">
                <p:oleObj spid="_x0000_s42032" name="Equation" r:id="rId15" imgW="558720" imgH="228600" progId="Equation.DSMT4">
                  <p:embed/>
                </p:oleObj>
              </mc:Choice>
              <mc:Fallback>
                <p:oleObj name="Equation" r:id="rId15" imgW="55872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7813" y="3860800"/>
                        <a:ext cx="14668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1" name="Object 1037"/>
          <p:cNvGraphicFramePr>
            <a:graphicFrameLocks noChangeAspect="1"/>
          </p:cNvGraphicFramePr>
          <p:nvPr/>
        </p:nvGraphicFramePr>
        <p:xfrm>
          <a:off x="4787900" y="3860800"/>
          <a:ext cx="969963" cy="588963"/>
        </p:xfrm>
        <a:graphic>
          <a:graphicData uri="http://schemas.openxmlformats.org/presentationml/2006/ole">
            <mc:AlternateContent xmlns:mc="http://schemas.openxmlformats.org/markup-compatibility/2006">
              <mc:Choice xmlns:v="urn:schemas-microsoft-com:vml" Requires="v">
                <p:oleObj spid="_x0000_s42033" name="Equation" r:id="rId17" imgW="355320" imgH="215640" progId="Equation.DSMT4">
                  <p:embed/>
                </p:oleObj>
              </mc:Choice>
              <mc:Fallback>
                <p:oleObj name="Equation" r:id="rId17" imgW="355320" imgH="2156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87900" y="3860800"/>
                        <a:ext cx="969963"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3" name="AutoShape 1038"/>
          <p:cNvSpPr>
            <a:spLocks/>
          </p:cNvSpPr>
          <p:nvPr/>
        </p:nvSpPr>
        <p:spPr bwMode="auto">
          <a:xfrm>
            <a:off x="827088" y="1700213"/>
            <a:ext cx="360362" cy="2665412"/>
          </a:xfrm>
          <a:prstGeom prst="leftBrace">
            <a:avLst>
              <a:gd name="adj1" fmla="val 6163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val="29751481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6"/>
          <p:cNvSpPr txBox="1">
            <a:spLocks noChangeArrowheads="1"/>
          </p:cNvSpPr>
          <p:nvPr/>
        </p:nvSpPr>
        <p:spPr bwMode="auto">
          <a:xfrm>
            <a:off x="533400" y="5334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latin typeface="宋体" pitchFamily="2" charset="-122"/>
              </a:rPr>
              <a:t>根据激励函数和输出函数得逻辑图如图</a:t>
            </a:r>
            <a:r>
              <a:rPr lang="en-US" altLang="zh-CN" b="1">
                <a:latin typeface="宋体" pitchFamily="2" charset="-122"/>
              </a:rPr>
              <a:t>5-64</a:t>
            </a:r>
            <a:r>
              <a:rPr lang="zh-CN" altLang="en-US" b="1">
                <a:latin typeface="宋体" pitchFamily="2" charset="-122"/>
              </a:rPr>
              <a:t>所示</a:t>
            </a:r>
            <a:r>
              <a:rPr lang="zh-CN" altLang="en-US" b="1"/>
              <a:t> </a:t>
            </a:r>
            <a:r>
              <a:rPr lang="en-US" altLang="zh-CN" b="1"/>
              <a:t>:</a:t>
            </a:r>
          </a:p>
        </p:txBody>
      </p:sp>
      <p:sp>
        <p:nvSpPr>
          <p:cNvPr id="187395" name="Rectangle 8"/>
          <p:cNvSpPr>
            <a:spLocks noChangeArrowheads="1"/>
          </p:cNvSpPr>
          <p:nvPr/>
        </p:nvSpPr>
        <p:spPr bwMode="auto">
          <a:xfrm>
            <a:off x="2620963" y="2705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pic>
        <p:nvPicPr>
          <p:cNvPr id="187396" name="Picture 1024" descr="LJ2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1700213"/>
            <a:ext cx="838835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684069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4"/>
          <p:cNvSpPr txBox="1">
            <a:spLocks noChangeArrowheads="1"/>
          </p:cNvSpPr>
          <p:nvPr/>
        </p:nvSpPr>
        <p:spPr bwMode="auto">
          <a:xfrm>
            <a:off x="468313" y="333375"/>
            <a:ext cx="82296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120000"/>
              </a:lnSpc>
              <a:spcBef>
                <a:spcPct val="0"/>
              </a:spcBef>
            </a:pPr>
            <a:r>
              <a:rPr lang="zh-CN" altLang="en-US" b="1"/>
              <a:t>最后还应检查电路能否自启动。将</a:t>
            </a:r>
            <a:r>
              <a:rPr lang="en-US" altLang="zh-CN" b="1"/>
              <a:t>3</a:t>
            </a:r>
            <a:r>
              <a:rPr lang="zh-CN" altLang="en-US" b="1"/>
              <a:t>个无效状态</a:t>
            </a:r>
            <a:r>
              <a:rPr lang="en-US" altLang="zh-CN" b="1"/>
              <a:t>1101</a:t>
            </a:r>
            <a:r>
              <a:rPr lang="zh-CN" altLang="en-US" b="1"/>
              <a:t>、</a:t>
            </a:r>
            <a:r>
              <a:rPr lang="en-US" altLang="zh-CN" b="1"/>
              <a:t>1110</a:t>
            </a:r>
            <a:r>
              <a:rPr lang="zh-CN" altLang="en-US" b="1"/>
              <a:t>和</a:t>
            </a:r>
            <a:r>
              <a:rPr lang="en-US" altLang="zh-CN" b="1"/>
              <a:t>1111</a:t>
            </a:r>
            <a:r>
              <a:rPr lang="zh-CN" altLang="en-US" b="1"/>
              <a:t>分别代入最后的改写过的电路次态方程中计算，所得次态分别为</a:t>
            </a:r>
            <a:r>
              <a:rPr lang="en-US" altLang="zh-CN" b="1"/>
              <a:t>0010</a:t>
            </a:r>
            <a:r>
              <a:rPr lang="zh-CN" altLang="en-US" b="1"/>
              <a:t>，</a:t>
            </a:r>
            <a:r>
              <a:rPr lang="en-US" altLang="zh-CN" b="1"/>
              <a:t>0010</a:t>
            </a:r>
            <a:r>
              <a:rPr lang="zh-CN" altLang="en-US" b="1"/>
              <a:t>和</a:t>
            </a:r>
            <a:r>
              <a:rPr lang="en-US" altLang="zh-CN" b="1"/>
              <a:t>0000</a:t>
            </a:r>
            <a:r>
              <a:rPr lang="zh-CN" altLang="en-US" b="1"/>
              <a:t>，故电路能自启动。图</a:t>
            </a:r>
            <a:r>
              <a:rPr lang="en-US" altLang="zh-CN" b="1"/>
              <a:t>5-69</a:t>
            </a:r>
            <a:r>
              <a:rPr lang="zh-CN" altLang="en-US" b="1"/>
              <a:t>就是图</a:t>
            </a:r>
            <a:r>
              <a:rPr lang="en-US" altLang="zh-CN" b="1"/>
              <a:t>5-68</a:t>
            </a:r>
            <a:r>
              <a:rPr lang="zh-CN" altLang="en-US" b="1"/>
              <a:t>逻辑电路的实际状态图。 </a:t>
            </a:r>
          </a:p>
        </p:txBody>
      </p:sp>
      <p:sp>
        <p:nvSpPr>
          <p:cNvPr id="55300" name="Rectangle 6"/>
          <p:cNvSpPr>
            <a:spLocks noChangeArrowheads="1"/>
          </p:cNvSpPr>
          <p:nvPr/>
        </p:nvSpPr>
        <p:spPr bwMode="auto">
          <a:xfrm>
            <a:off x="3427413" y="2303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55301" name="Text Box 7"/>
          <p:cNvSpPr txBox="1">
            <a:spLocks noChangeArrowheads="1"/>
          </p:cNvSpPr>
          <p:nvPr/>
        </p:nvSpPr>
        <p:spPr bwMode="auto">
          <a:xfrm>
            <a:off x="2124075" y="6237288"/>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t>图</a:t>
            </a:r>
            <a:r>
              <a:rPr lang="en-US" altLang="zh-CN" sz="2000" b="1"/>
              <a:t>5-65  </a:t>
            </a:r>
            <a:r>
              <a:rPr lang="zh-CN" altLang="en-US" sz="2000" b="1"/>
              <a:t>图</a:t>
            </a:r>
            <a:r>
              <a:rPr lang="en-US" altLang="zh-CN" sz="2000" b="1"/>
              <a:t>5-64</a:t>
            </a:r>
            <a:r>
              <a:rPr lang="zh-CN" altLang="en-US" sz="2000" b="1"/>
              <a:t>的状态图 </a:t>
            </a:r>
          </a:p>
        </p:txBody>
      </p:sp>
      <p:sp>
        <p:nvSpPr>
          <p:cNvPr id="55302" name="Rectangle 3"/>
          <p:cNvSpPr>
            <a:spLocks noChangeArrowheads="1"/>
          </p:cNvSpPr>
          <p:nvPr/>
        </p:nvSpPr>
        <p:spPr bwMode="auto">
          <a:xfrm>
            <a:off x="0" y="2190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55304" name="Picture 8" descr="5t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975" y="2276475"/>
            <a:ext cx="3816350" cy="3744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09893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9"/>
          <p:cNvSpPr txBox="1">
            <a:spLocks noChangeArrowheads="1"/>
          </p:cNvSpPr>
          <p:nvPr/>
        </p:nvSpPr>
        <p:spPr bwMode="auto">
          <a:xfrm>
            <a:off x="539750" y="47625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t>该计数器用</a:t>
            </a:r>
            <a:r>
              <a:rPr lang="en-US" altLang="zh-CN" b="1"/>
              <a:t>VHDL</a:t>
            </a:r>
            <a:r>
              <a:rPr lang="zh-CN" altLang="en-US" b="1"/>
              <a:t>语言描述如下 </a:t>
            </a:r>
            <a:r>
              <a:rPr lang="en-US" altLang="zh-CN" b="1"/>
              <a:t>:</a:t>
            </a:r>
          </a:p>
        </p:txBody>
      </p:sp>
      <p:sp>
        <p:nvSpPr>
          <p:cNvPr id="188419" name="Text Box 10"/>
          <p:cNvSpPr txBox="1">
            <a:spLocks noChangeArrowheads="1"/>
          </p:cNvSpPr>
          <p:nvPr/>
        </p:nvSpPr>
        <p:spPr bwMode="auto">
          <a:xfrm>
            <a:off x="381000" y="1066800"/>
            <a:ext cx="85344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b="1"/>
              <a:t>LIBRARY IEEE;</a:t>
            </a:r>
          </a:p>
          <a:p>
            <a:pPr algn="just" eaLnBrk="1" hangingPunct="1"/>
            <a:r>
              <a:rPr lang="en-US" altLang="zh-CN" b="1"/>
              <a:t>USE IEEE.STD_LOGIC_1164.ALL;</a:t>
            </a:r>
          </a:p>
          <a:p>
            <a:pPr algn="just" eaLnBrk="1" hangingPunct="1"/>
            <a:r>
              <a:rPr lang="en-US" altLang="zh-CN" b="1"/>
              <a:t>USE IEEE.STD_LOGIC_UNSIGNED.ALL;	   </a:t>
            </a:r>
          </a:p>
          <a:p>
            <a:pPr algn="just" eaLnBrk="1" hangingPunct="1"/>
            <a:r>
              <a:rPr lang="en-US" altLang="zh-CN" b="1"/>
              <a:t>ENTITY cnt13 IS</a:t>
            </a:r>
          </a:p>
          <a:p>
            <a:pPr algn="just" eaLnBrk="1" hangingPunct="1"/>
            <a:r>
              <a:rPr lang="en-US" altLang="zh-CN" b="1"/>
              <a:t>	PORT (CLK:IN STD_LOGIC;</a:t>
            </a:r>
          </a:p>
          <a:p>
            <a:pPr algn="just" eaLnBrk="1" hangingPunct="1"/>
            <a:r>
              <a:rPr lang="en-US" altLang="zh-CN" b="1"/>
              <a:t>           Q:OUT STD_LOGIC_VECTOR(3 DOWNTO 0);</a:t>
            </a:r>
          </a:p>
          <a:p>
            <a:pPr algn="just" eaLnBrk="1" hangingPunct="1"/>
            <a:r>
              <a:rPr lang="en-US" altLang="zh-CN" b="1"/>
              <a:t>           C: OUT STD_LOGIC);</a:t>
            </a:r>
          </a:p>
          <a:p>
            <a:pPr algn="just" eaLnBrk="1" hangingPunct="1"/>
            <a:r>
              <a:rPr lang="en-US" altLang="zh-CN" b="1"/>
              <a:t>END cnt13;</a:t>
            </a:r>
          </a:p>
          <a:p>
            <a:pPr eaLnBrk="1" hangingPunct="1"/>
            <a:endParaRPr lang="en-US" altLang="zh-CN" b="1"/>
          </a:p>
        </p:txBody>
      </p:sp>
    </p:spTree>
    <p:extLst>
      <p:ext uri="{BB962C8B-B14F-4D97-AF65-F5344CB8AC3E}">
        <p14:creationId xmlns:p14="http://schemas.microsoft.com/office/powerpoint/2010/main" val="292814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147482611" descr="..\Tp\e13.tif"/>
          <p:cNvPicPr>
            <a:picLocks noChangeAspect="1"/>
          </p:cNvPicPr>
          <p:nvPr/>
        </p:nvPicPr>
        <p:blipFill>
          <a:blip r:embed="rId3"/>
          <a:stretch>
            <a:fillRect/>
          </a:stretch>
        </p:blipFill>
        <p:spPr>
          <a:xfrm>
            <a:off x="375069" y="2170458"/>
            <a:ext cx="8591288" cy="3562798"/>
          </a:xfrm>
          <a:prstGeom prst="rect">
            <a:avLst/>
          </a:prstGeom>
          <a:noFill/>
          <a:ln w="9525">
            <a:noFill/>
          </a:ln>
        </p:spPr>
      </p:pic>
      <p:sp>
        <p:nvSpPr>
          <p:cNvPr id="7" name="Rectangle 3"/>
          <p:cNvSpPr txBox="1">
            <a:spLocks noChangeArrowheads="1"/>
          </p:cNvSpPr>
          <p:nvPr/>
        </p:nvSpPr>
        <p:spPr>
          <a:xfrm>
            <a:off x="386451" y="260648"/>
            <a:ext cx="8749605" cy="4229645"/>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215900" indent="-609600" eaLnBrk="1" hangingPunct="1">
              <a:lnSpc>
                <a:spcPct val="130000"/>
              </a:lnSpc>
              <a:spcBef>
                <a:spcPct val="0"/>
              </a:spcBef>
            </a:pPr>
            <a:r>
              <a:rPr lang="zh-CN" altLang="en-US" sz="2800" b="1" dirty="0">
                <a:solidFill>
                  <a:srgbClr val="FF0000"/>
                </a:solidFill>
                <a:latin typeface="楷体_GB2312" pitchFamily="49" charset="-122"/>
                <a:ea typeface="楷体_GB2312" pitchFamily="49" charset="-122"/>
              </a:rPr>
              <a:t>例：</a:t>
            </a:r>
            <a:r>
              <a:rPr lang="zh-CN" altLang="en-US" sz="2800" b="1" dirty="0">
                <a:latin typeface="楷体_GB2312" pitchFamily="49" charset="-122"/>
                <a:ea typeface="楷体_GB2312" pitchFamily="49" charset="-122"/>
              </a:rPr>
              <a:t>用一个三输入</a:t>
            </a:r>
            <a:r>
              <a:rPr lang="en-US" altLang="zh-CN" sz="2800" b="1" dirty="0">
                <a:latin typeface="楷体_GB2312" pitchFamily="49" charset="-122"/>
                <a:ea typeface="楷体_GB2312" pitchFamily="49" charset="-122"/>
              </a:rPr>
              <a:t>LUT</a:t>
            </a:r>
            <a:r>
              <a:rPr lang="zh-CN" altLang="en-US" sz="2800" b="1" dirty="0">
                <a:latin typeface="楷体_GB2312" pitchFamily="49" charset="-122"/>
                <a:ea typeface="楷体_GB2312" pitchFamily="49" charset="-122"/>
              </a:rPr>
              <a:t>实现逻辑函数</a:t>
            </a:r>
          </a:p>
        </p:txBody>
      </p:sp>
      <p:graphicFrame>
        <p:nvGraphicFramePr>
          <p:cNvPr id="5" name="对象 4"/>
          <p:cNvGraphicFramePr>
            <a:graphicFrameLocks noChangeAspect="1"/>
          </p:cNvGraphicFramePr>
          <p:nvPr/>
        </p:nvGraphicFramePr>
        <p:xfrm>
          <a:off x="2123728" y="908720"/>
          <a:ext cx="3055938" cy="547687"/>
        </p:xfrm>
        <a:graphic>
          <a:graphicData uri="http://schemas.openxmlformats.org/presentationml/2006/ole">
            <mc:AlternateContent xmlns:mc="http://schemas.openxmlformats.org/markup-compatibility/2006">
              <mc:Choice xmlns:v="urn:schemas-microsoft-com:vml" Requires="v">
                <p:oleObj spid="_x0000_s14360" name="公式" r:id="rId4" imgW="33832800" imgH="6096000" progId="Equation.3">
                  <p:embed/>
                </p:oleObj>
              </mc:Choice>
              <mc:Fallback>
                <p:oleObj name="公式" r:id="rId4" imgW="33832800" imgH="6096000" progId="Equation.3">
                  <p:embed/>
                  <p:pic>
                    <p:nvPicPr>
                      <p:cNvPr id="0" name="Object 46"/>
                      <p:cNvPicPr>
                        <a:picLocks noChangeAspect="1" noChangeArrowheads="1"/>
                      </p:cNvPicPr>
                      <p:nvPr/>
                    </p:nvPicPr>
                    <p:blipFill>
                      <a:blip r:embed="rId5"/>
                      <a:srcRect/>
                      <a:stretch>
                        <a:fillRect/>
                      </a:stretch>
                    </p:blipFill>
                    <p:spPr bwMode="auto">
                      <a:xfrm>
                        <a:off x="2123728" y="908720"/>
                        <a:ext cx="305593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TextBox 5"/>
          <p:cNvSpPr txBox="1"/>
          <p:nvPr/>
        </p:nvSpPr>
        <p:spPr>
          <a:xfrm>
            <a:off x="1043608" y="1678000"/>
            <a:ext cx="1728192" cy="523220"/>
          </a:xfrm>
          <a:prstGeom prst="rect">
            <a:avLst/>
          </a:prstGeom>
          <a:noFill/>
        </p:spPr>
        <p:txBody>
          <a:bodyPr wrap="square" rtlCol="0">
            <a:spAutoFit/>
          </a:bodyPr>
          <a:lstStyle/>
          <a:p>
            <a:r>
              <a:rPr lang="zh-CN" altLang="en-US" sz="2800" dirty="0">
                <a:solidFill>
                  <a:srgbClr val="FF0000"/>
                </a:solidFill>
              </a:rPr>
              <a:t>解：</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3"/>
          <p:cNvSpPr>
            <a:spLocks noGrp="1" noChangeArrowheads="1"/>
          </p:cNvSpPr>
          <p:nvPr>
            <p:ph type="body" idx="1"/>
          </p:nvPr>
        </p:nvSpPr>
        <p:spPr>
          <a:xfrm>
            <a:off x="539750" y="692150"/>
            <a:ext cx="7772400" cy="5562600"/>
          </a:xfrm>
        </p:spPr>
        <p:txBody>
          <a:bodyPr/>
          <a:lstStyle/>
          <a:p>
            <a:pPr algn="just" eaLnBrk="1" hangingPunct="1">
              <a:buFontTx/>
              <a:buNone/>
            </a:pPr>
            <a:r>
              <a:rPr lang="en-US" altLang="zh-CN" sz="2000" b="1"/>
              <a:t>ARCHITECTURE ONE OF cnt13 IS</a:t>
            </a:r>
          </a:p>
          <a:p>
            <a:pPr algn="just" eaLnBrk="1" hangingPunct="1">
              <a:buFontTx/>
              <a:buNone/>
            </a:pPr>
            <a:r>
              <a:rPr lang="en-US" altLang="zh-CN" sz="2000" b="1"/>
              <a:t>BEGIN</a:t>
            </a:r>
          </a:p>
          <a:p>
            <a:pPr algn="just" eaLnBrk="1" hangingPunct="1">
              <a:buFontTx/>
              <a:buNone/>
            </a:pPr>
            <a:r>
              <a:rPr lang="en-US" altLang="zh-CN" sz="2000" b="1"/>
              <a:t>   PROCESS(CLK)</a:t>
            </a:r>
          </a:p>
          <a:p>
            <a:pPr algn="just" eaLnBrk="1" hangingPunct="1">
              <a:buFontTx/>
              <a:buNone/>
            </a:pPr>
            <a:r>
              <a:rPr lang="en-US" altLang="zh-CN" sz="2000" b="1"/>
              <a:t>     VARIABLE QI:STD_LOGIC_VECTOR(3 DOWNTO 0);</a:t>
            </a:r>
          </a:p>
          <a:p>
            <a:pPr algn="just" eaLnBrk="1" hangingPunct="1">
              <a:buFontTx/>
              <a:buNone/>
            </a:pPr>
            <a:r>
              <a:rPr lang="en-US" altLang="zh-CN" sz="2000" b="1"/>
              <a:t>   BEGIN</a:t>
            </a:r>
          </a:p>
          <a:p>
            <a:pPr algn="just" eaLnBrk="1" hangingPunct="1">
              <a:buFontTx/>
              <a:buNone/>
            </a:pPr>
            <a:r>
              <a:rPr lang="en-US" altLang="zh-CN" sz="2000" b="1"/>
              <a:t>     IF CLK'EVENT AND CLK='0' THEN            --</a:t>
            </a:r>
            <a:r>
              <a:rPr lang="zh-CN" altLang="en-US" sz="2000" b="1"/>
              <a:t>检测时钟下降沿    </a:t>
            </a:r>
          </a:p>
          <a:p>
            <a:pPr algn="just" eaLnBrk="1" hangingPunct="1">
              <a:buFontTx/>
              <a:buNone/>
            </a:pPr>
            <a:r>
              <a:rPr lang="zh-CN" altLang="en-US" sz="2000" b="1"/>
              <a:t>       </a:t>
            </a:r>
            <a:r>
              <a:rPr lang="en-US" altLang="zh-CN" sz="2000" b="1"/>
              <a:t>IF QI&lt;"1100"THEN QI:=QI+1;                --</a:t>
            </a:r>
            <a:r>
              <a:rPr lang="zh-CN" altLang="en-US" sz="2000" b="1"/>
              <a:t>计数</a:t>
            </a:r>
          </a:p>
          <a:p>
            <a:pPr algn="just" eaLnBrk="1" hangingPunct="1">
              <a:buFontTx/>
              <a:buNone/>
            </a:pPr>
            <a:r>
              <a:rPr lang="zh-CN" altLang="en-US" sz="2000" b="1"/>
              <a:t>         </a:t>
            </a:r>
            <a:r>
              <a:rPr lang="en-US" altLang="zh-CN" sz="2000" b="1"/>
              <a:t>ELSE QI:=(OTHERS=&gt;'0');              </a:t>
            </a:r>
          </a:p>
          <a:p>
            <a:pPr algn="just" eaLnBrk="1" hangingPunct="1">
              <a:buFontTx/>
              <a:buNone/>
            </a:pPr>
            <a:r>
              <a:rPr lang="en-US" altLang="zh-CN" sz="2000" b="1"/>
              <a:t>       END IF;</a:t>
            </a:r>
          </a:p>
          <a:p>
            <a:pPr algn="just" eaLnBrk="1" hangingPunct="1">
              <a:buFontTx/>
              <a:buNone/>
            </a:pPr>
            <a:r>
              <a:rPr lang="en-US" altLang="zh-CN" sz="2000" b="1"/>
              <a:t>     END IF;</a:t>
            </a:r>
          </a:p>
          <a:p>
            <a:pPr algn="just" eaLnBrk="1" hangingPunct="1">
              <a:buFontTx/>
              <a:buNone/>
            </a:pPr>
            <a:r>
              <a:rPr lang="en-US" altLang="zh-CN" sz="2000" b="1"/>
              <a:t>  </a:t>
            </a:r>
          </a:p>
        </p:txBody>
      </p:sp>
    </p:spTree>
    <p:extLst>
      <p:ext uri="{BB962C8B-B14F-4D97-AF65-F5344CB8AC3E}">
        <p14:creationId xmlns:p14="http://schemas.microsoft.com/office/powerpoint/2010/main" val="402680955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6"/>
          <p:cNvSpPr txBox="1">
            <a:spLocks noChangeArrowheads="1"/>
          </p:cNvSpPr>
          <p:nvPr/>
        </p:nvSpPr>
        <p:spPr bwMode="auto">
          <a:xfrm>
            <a:off x="533400" y="609600"/>
            <a:ext cx="8382000"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20000"/>
              </a:spcBef>
            </a:pPr>
            <a:r>
              <a:rPr lang="en-US" altLang="zh-CN" sz="2000" b="1"/>
              <a:t> IF QI="1100" THEN  C &lt;='1';              --</a:t>
            </a:r>
            <a:r>
              <a:rPr lang="zh-CN" altLang="en-US" sz="2000" b="1"/>
              <a:t>计数大于</a:t>
            </a:r>
            <a:r>
              <a:rPr lang="en-US" altLang="zh-CN" sz="2000" b="1"/>
              <a:t>12</a:t>
            </a:r>
            <a:r>
              <a:rPr lang="zh-CN" altLang="en-US" sz="2000" b="1"/>
              <a:t>，输出进位信号  </a:t>
            </a:r>
          </a:p>
          <a:p>
            <a:pPr algn="just" eaLnBrk="1" hangingPunct="1">
              <a:lnSpc>
                <a:spcPct val="120000"/>
              </a:lnSpc>
              <a:spcBef>
                <a:spcPct val="20000"/>
              </a:spcBef>
            </a:pPr>
            <a:r>
              <a:rPr lang="zh-CN" altLang="en-US" sz="2000" b="1"/>
              <a:t>       </a:t>
            </a:r>
            <a:r>
              <a:rPr lang="en-US" altLang="zh-CN" sz="2000" b="1"/>
              <a:t>ELSE  C&lt;='0';</a:t>
            </a:r>
          </a:p>
          <a:p>
            <a:pPr algn="just" eaLnBrk="1" hangingPunct="1">
              <a:lnSpc>
                <a:spcPct val="120000"/>
              </a:lnSpc>
              <a:spcBef>
                <a:spcPct val="20000"/>
              </a:spcBef>
            </a:pPr>
            <a:r>
              <a:rPr lang="en-US" altLang="zh-CN" sz="2000" b="1"/>
              <a:t>     END IF;</a:t>
            </a:r>
          </a:p>
          <a:p>
            <a:pPr algn="just" eaLnBrk="1" hangingPunct="1">
              <a:lnSpc>
                <a:spcPct val="120000"/>
              </a:lnSpc>
              <a:spcBef>
                <a:spcPct val="20000"/>
              </a:spcBef>
            </a:pPr>
            <a:r>
              <a:rPr lang="en-US" altLang="zh-CN" sz="2000" b="1"/>
              <a:t>       Q&lt;=QI;                                 --</a:t>
            </a:r>
            <a:r>
              <a:rPr lang="zh-CN" altLang="en-US" sz="2000" b="1"/>
              <a:t>将计数值向端口输出                         </a:t>
            </a:r>
          </a:p>
          <a:p>
            <a:pPr algn="just" eaLnBrk="1" hangingPunct="1">
              <a:lnSpc>
                <a:spcPct val="120000"/>
              </a:lnSpc>
              <a:spcBef>
                <a:spcPct val="20000"/>
              </a:spcBef>
            </a:pPr>
            <a:r>
              <a:rPr lang="zh-CN" altLang="en-US" sz="2000" b="1"/>
              <a:t> 	 </a:t>
            </a:r>
            <a:r>
              <a:rPr lang="en-US" altLang="zh-CN" sz="2000" b="1"/>
              <a:t>END PROCESS;</a:t>
            </a:r>
          </a:p>
          <a:p>
            <a:pPr algn="just" eaLnBrk="1" hangingPunct="1">
              <a:lnSpc>
                <a:spcPct val="120000"/>
              </a:lnSpc>
              <a:spcBef>
                <a:spcPct val="20000"/>
              </a:spcBef>
            </a:pPr>
            <a:r>
              <a:rPr lang="en-US" altLang="zh-CN" sz="2000" b="1"/>
              <a:t> END ONE;  </a:t>
            </a:r>
          </a:p>
          <a:p>
            <a:pPr algn="l" eaLnBrk="1" hangingPunct="1"/>
            <a:endParaRPr lang="en-US" altLang="zh-CN" b="1"/>
          </a:p>
        </p:txBody>
      </p:sp>
    </p:spTree>
    <p:extLst>
      <p:ext uri="{BB962C8B-B14F-4D97-AF65-F5344CB8AC3E}">
        <p14:creationId xmlns:p14="http://schemas.microsoft.com/office/powerpoint/2010/main" val="1201424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2147482610" descr="..\Tp\e14.tif"/>
          <p:cNvPicPr>
            <a:picLocks noChangeAspect="1"/>
          </p:cNvPicPr>
          <p:nvPr/>
        </p:nvPicPr>
        <p:blipFill>
          <a:blip r:embed="rId2"/>
          <a:stretch>
            <a:fillRect/>
          </a:stretch>
        </p:blipFill>
        <p:spPr>
          <a:xfrm>
            <a:off x="1691680" y="1340768"/>
            <a:ext cx="5508634" cy="2239271"/>
          </a:xfrm>
          <a:prstGeom prst="rect">
            <a:avLst/>
          </a:prstGeom>
          <a:noFill/>
          <a:ln w="9525">
            <a:noFill/>
          </a:ln>
        </p:spPr>
      </p:pic>
      <p:sp>
        <p:nvSpPr>
          <p:cNvPr id="2" name="TextBox 1"/>
          <p:cNvSpPr txBox="1"/>
          <p:nvPr/>
        </p:nvSpPr>
        <p:spPr>
          <a:xfrm>
            <a:off x="899592" y="620688"/>
            <a:ext cx="5904656" cy="461665"/>
          </a:xfrm>
          <a:prstGeom prst="rect">
            <a:avLst/>
          </a:prstGeom>
          <a:noFill/>
        </p:spPr>
        <p:txBody>
          <a:bodyPr wrap="square" rtlCol="0">
            <a:spAutoFit/>
          </a:bodyPr>
          <a:lstStyle/>
          <a:p>
            <a:r>
              <a:rPr lang="en-US" altLang="zh-CN" dirty="0"/>
              <a:t>CLB</a:t>
            </a:r>
            <a:r>
              <a:rPr lang="zh-CN" altLang="en-US" dirty="0"/>
              <a:t>中加入触发器可以实现时序电路</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79" name="Text Box 55"/>
          <p:cNvSpPr txBox="1"/>
          <p:nvPr/>
        </p:nvSpPr>
        <p:spPr>
          <a:xfrm>
            <a:off x="395536" y="548680"/>
            <a:ext cx="8075240" cy="707886"/>
          </a:xfrm>
          <a:prstGeom prst="rect">
            <a:avLst/>
          </a:prstGeom>
          <a:noFill/>
          <a:ln w="38100">
            <a:noFill/>
          </a:ln>
        </p:spPr>
        <p:txBody>
          <a:bodyPr wrap="square">
            <a:spAutoFit/>
          </a:bodyPr>
          <a:lstStyle/>
          <a:p>
            <a:pPr>
              <a:lnSpc>
                <a:spcPct val="125000"/>
              </a:lnSpc>
            </a:pPr>
            <a:r>
              <a:rPr lang="en-US" altLang="zh-CN" sz="3200" b="1" dirty="0">
                <a:ea typeface="楷体_GB2312" pitchFamily="49" charset="-122"/>
              </a:rPr>
              <a:t>3. FPGA</a:t>
            </a:r>
            <a:r>
              <a:rPr lang="zh-CN" altLang="en-US" sz="3200" b="1" dirty="0">
                <a:ea typeface="楷体_GB2312" pitchFamily="49" charset="-122"/>
              </a:rPr>
              <a:t>的编程</a:t>
            </a:r>
            <a:endParaRPr lang="zh-CN" altLang="en-US" sz="3200" b="1" dirty="0">
              <a:ea typeface="楷体_GB2312" pitchFamily="49" charset="-122"/>
              <a:cs typeface="Times New Roman" panose="02020603050405020304" pitchFamily="18" charset="0"/>
            </a:endParaRPr>
          </a:p>
        </p:txBody>
      </p:sp>
      <p:sp>
        <p:nvSpPr>
          <p:cNvPr id="13327" name="Line 109"/>
          <p:cNvSpPr/>
          <p:nvPr/>
        </p:nvSpPr>
        <p:spPr>
          <a:xfrm>
            <a:off x="1981200" y="3116"/>
            <a:ext cx="304800" cy="0"/>
          </a:xfrm>
          <a:prstGeom prst="line">
            <a:avLst/>
          </a:prstGeom>
          <a:ln w="9525" cap="flat" cmpd="sng">
            <a:solidFill>
              <a:schemeClr val="tx1"/>
            </a:solidFill>
            <a:prstDash val="solid"/>
            <a:headEnd type="none" w="med" len="med"/>
            <a:tailEnd type="none" w="med" len="med"/>
          </a:ln>
        </p:spPr>
      </p:sp>
      <p:sp>
        <p:nvSpPr>
          <p:cNvPr id="2" name="TextBox 1"/>
          <p:cNvSpPr txBox="1"/>
          <p:nvPr/>
        </p:nvSpPr>
        <p:spPr>
          <a:xfrm>
            <a:off x="395536" y="1412776"/>
            <a:ext cx="7128792" cy="461665"/>
          </a:xfrm>
          <a:prstGeom prst="rect">
            <a:avLst/>
          </a:prstGeom>
          <a:noFill/>
        </p:spPr>
        <p:txBody>
          <a:bodyPr wrap="square" rtlCol="0">
            <a:spAutoFit/>
          </a:bodyPr>
          <a:lstStyle/>
          <a:p>
            <a:r>
              <a:rPr lang="en-US" altLang="zh-CN" dirty="0"/>
              <a:t>FPGA</a:t>
            </a:r>
            <a:r>
              <a:rPr lang="zh-CN" altLang="en-US" dirty="0"/>
              <a:t>采用在系统编程方法（</a:t>
            </a:r>
            <a:r>
              <a:rPr lang="en-US" altLang="zh-CN" dirty="0"/>
              <a:t>ISP</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79"/>
                                        </p:tgtEl>
                                        <p:attrNameLst>
                                          <p:attrName>style.visibility</p:attrName>
                                        </p:attrNameLst>
                                      </p:cBhvr>
                                      <p:to>
                                        <p:strVal val="visible"/>
                                      </p:to>
                                    </p:set>
                                    <p:animEffect transition="in" filter="blinds(horizontal)">
                                      <p:cBhvr>
                                        <p:cTn id="7" dur="500"/>
                                        <p:tgtEl>
                                          <p:spTgt spid="129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7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p:nvPr/>
        </p:nvSpPr>
        <p:spPr>
          <a:xfrm>
            <a:off x="200025" y="209208"/>
            <a:ext cx="7521575" cy="646331"/>
          </a:xfrm>
          <a:prstGeom prst="rect">
            <a:avLst/>
          </a:prstGeom>
          <a:noFill/>
          <a:ln w="9525">
            <a:noFill/>
          </a:ln>
        </p:spPr>
        <p:txBody>
          <a:bodyPr>
            <a:spAutoFit/>
          </a:bodyPr>
          <a:lstStyle/>
          <a:p>
            <a:pPr>
              <a:spcBef>
                <a:spcPct val="50000"/>
              </a:spcBef>
            </a:pPr>
            <a:r>
              <a:rPr lang="en-US" altLang="zh-CN" sz="3600" b="1" dirty="0">
                <a:solidFill>
                  <a:srgbClr val="FF0000"/>
                </a:solidFill>
                <a:ea typeface="隶书" panose="02010509060101010101" pitchFamily="49" charset="-122"/>
              </a:rPr>
              <a:t>§8.2  </a:t>
            </a:r>
            <a:r>
              <a:rPr lang="zh-CN" altLang="en-US" sz="3600" b="1" dirty="0">
                <a:solidFill>
                  <a:srgbClr val="FF0000"/>
                </a:solidFill>
                <a:ea typeface="隶书" panose="02010509060101010101" pitchFamily="49" charset="-122"/>
              </a:rPr>
              <a:t>可编程器件的设计流程</a:t>
            </a:r>
          </a:p>
        </p:txBody>
      </p:sp>
      <p:sp>
        <p:nvSpPr>
          <p:cNvPr id="129079" name="Text Box 55"/>
          <p:cNvSpPr txBox="1"/>
          <p:nvPr/>
        </p:nvSpPr>
        <p:spPr>
          <a:xfrm>
            <a:off x="475600" y="798140"/>
            <a:ext cx="8075240" cy="3170099"/>
          </a:xfrm>
          <a:prstGeom prst="rect">
            <a:avLst/>
          </a:prstGeom>
          <a:noFill/>
          <a:ln w="38100">
            <a:noFill/>
          </a:ln>
        </p:spPr>
        <p:txBody>
          <a:bodyPr wrap="square">
            <a:spAutoFit/>
          </a:bodyPr>
          <a:lstStyle/>
          <a:p>
            <a:pPr>
              <a:lnSpc>
                <a:spcPct val="125000"/>
              </a:lnSpc>
            </a:pPr>
            <a:r>
              <a:rPr lang="en-US" altLang="zh-CN" sz="3200" b="1" dirty="0">
                <a:ea typeface="楷体_GB2312" pitchFamily="49" charset="-122"/>
              </a:rPr>
              <a:t>1.</a:t>
            </a:r>
            <a:r>
              <a:rPr lang="zh-CN" altLang="en-US" sz="3200" b="1" dirty="0">
                <a:ea typeface="楷体_GB2312" pitchFamily="49" charset="-122"/>
              </a:rPr>
              <a:t>设计输入</a:t>
            </a:r>
            <a:endParaRPr lang="en-US" altLang="zh-CN" sz="3200" b="1" dirty="0">
              <a:ea typeface="楷体_GB2312" pitchFamily="49" charset="-122"/>
            </a:endParaRPr>
          </a:p>
          <a:p>
            <a:pPr>
              <a:lnSpc>
                <a:spcPct val="125000"/>
              </a:lnSpc>
            </a:pPr>
            <a:r>
              <a:rPr lang="en-US" altLang="zh-CN" sz="3200" b="1" dirty="0">
                <a:ea typeface="楷体_GB2312" pitchFamily="49" charset="-122"/>
                <a:cs typeface="Times New Roman" panose="02020603050405020304" pitchFamily="18" charset="0"/>
              </a:rPr>
              <a:t>2.</a:t>
            </a:r>
            <a:r>
              <a:rPr lang="zh-CN" altLang="en-US" sz="3200" b="1" dirty="0">
                <a:ea typeface="楷体_GB2312" pitchFamily="49" charset="-122"/>
                <a:cs typeface="Times New Roman" panose="02020603050405020304" pitchFamily="18" charset="0"/>
              </a:rPr>
              <a:t>编译综合</a:t>
            </a:r>
            <a:endParaRPr lang="en-US" altLang="zh-CN" sz="3200" b="1" dirty="0">
              <a:ea typeface="楷体_GB2312" pitchFamily="49" charset="-122"/>
              <a:cs typeface="Times New Roman" panose="02020603050405020304" pitchFamily="18" charset="0"/>
            </a:endParaRPr>
          </a:p>
          <a:p>
            <a:pPr>
              <a:lnSpc>
                <a:spcPct val="125000"/>
              </a:lnSpc>
            </a:pPr>
            <a:r>
              <a:rPr lang="en-US" altLang="zh-CN" sz="3200" b="1" dirty="0">
                <a:ea typeface="楷体_GB2312" pitchFamily="49" charset="-122"/>
                <a:cs typeface="Times New Roman" panose="02020603050405020304" pitchFamily="18" charset="0"/>
              </a:rPr>
              <a:t>3.</a:t>
            </a:r>
            <a:r>
              <a:rPr lang="zh-CN" altLang="en-US" sz="3200" b="1" dirty="0">
                <a:ea typeface="楷体_GB2312" pitchFamily="49" charset="-122"/>
                <a:cs typeface="Times New Roman" panose="02020603050405020304" pitchFamily="18" charset="0"/>
              </a:rPr>
              <a:t>仿真与时序分析</a:t>
            </a:r>
            <a:endParaRPr lang="en-US" altLang="zh-CN" sz="3200" b="1" dirty="0">
              <a:ea typeface="楷体_GB2312" pitchFamily="49" charset="-122"/>
              <a:cs typeface="Times New Roman" panose="02020603050405020304" pitchFamily="18" charset="0"/>
            </a:endParaRPr>
          </a:p>
          <a:p>
            <a:pPr>
              <a:lnSpc>
                <a:spcPct val="125000"/>
              </a:lnSpc>
            </a:pPr>
            <a:r>
              <a:rPr lang="en-US" altLang="zh-CN" sz="3200" b="1" dirty="0">
                <a:ea typeface="楷体_GB2312" pitchFamily="49" charset="-122"/>
                <a:cs typeface="Times New Roman" panose="02020603050405020304" pitchFamily="18" charset="0"/>
              </a:rPr>
              <a:t>4.</a:t>
            </a:r>
            <a:r>
              <a:rPr lang="zh-CN" altLang="en-US" sz="3200" b="1" dirty="0">
                <a:ea typeface="楷体_GB2312" pitchFamily="49" charset="-122"/>
                <a:cs typeface="Times New Roman" panose="02020603050405020304" pitchFamily="18" charset="0"/>
              </a:rPr>
              <a:t>适配</a:t>
            </a:r>
            <a:endParaRPr lang="en-US" altLang="zh-CN" sz="3200" b="1" dirty="0">
              <a:ea typeface="楷体_GB2312" pitchFamily="49" charset="-122"/>
              <a:cs typeface="Times New Roman" panose="02020603050405020304" pitchFamily="18" charset="0"/>
            </a:endParaRPr>
          </a:p>
          <a:p>
            <a:pPr>
              <a:lnSpc>
                <a:spcPct val="125000"/>
              </a:lnSpc>
            </a:pPr>
            <a:r>
              <a:rPr lang="en-US" altLang="zh-CN" sz="3200" b="1" dirty="0">
                <a:ea typeface="楷体_GB2312" pitchFamily="49" charset="-122"/>
                <a:cs typeface="Times New Roman" panose="02020603050405020304" pitchFamily="18" charset="0"/>
              </a:rPr>
              <a:t>5.</a:t>
            </a:r>
            <a:r>
              <a:rPr lang="zh-CN" altLang="en-US" sz="3200" b="1" dirty="0">
                <a:ea typeface="楷体_GB2312" pitchFamily="49" charset="-122"/>
                <a:cs typeface="Times New Roman" panose="02020603050405020304" pitchFamily="18" charset="0"/>
              </a:rPr>
              <a:t>编程下载</a:t>
            </a:r>
            <a:endParaRPr lang="en-US" altLang="zh-CN" sz="3200" b="1" dirty="0">
              <a:ea typeface="楷体_GB2312" pitchFamily="49" charset="-122"/>
              <a:cs typeface="Times New Roman" panose="02020603050405020304" pitchFamily="18" charset="0"/>
            </a:endParaRPr>
          </a:p>
        </p:txBody>
      </p:sp>
      <p:sp>
        <p:nvSpPr>
          <p:cNvPr id="13327" name="Line 109"/>
          <p:cNvSpPr/>
          <p:nvPr/>
        </p:nvSpPr>
        <p:spPr>
          <a:xfrm>
            <a:off x="1981200" y="3116"/>
            <a:ext cx="304800" cy="0"/>
          </a:xfrm>
          <a:prstGeom prst="line">
            <a:avLst/>
          </a:prstGeom>
          <a:ln w="9525"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79"/>
                                        </p:tgtEl>
                                        <p:attrNameLst>
                                          <p:attrName>style.visibility</p:attrName>
                                        </p:attrNameLst>
                                      </p:cBhvr>
                                      <p:to>
                                        <p:strVal val="visible"/>
                                      </p:to>
                                    </p:set>
                                    <p:animEffect transition="in" filter="blinds(horizontal)">
                                      <p:cBhvr>
                                        <p:cTn id="7" dur="500"/>
                                        <p:tgtEl>
                                          <p:spTgt spid="129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7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标题 174081"/>
          <p:cNvSpPr>
            <a:spLocks noGrp="1"/>
          </p:cNvSpPr>
          <p:nvPr>
            <p:ph type="title"/>
          </p:nvPr>
        </p:nvSpPr>
        <p:spPr>
          <a:xfrm>
            <a:off x="467544" y="404664"/>
            <a:ext cx="7981950" cy="284163"/>
          </a:xfrm>
        </p:spPr>
        <p:txBody>
          <a:bodyPr anchor="ctr"/>
          <a:lstStyle/>
          <a:p>
            <a:r>
              <a:rPr lang="en-US" altLang="zh-CN" sz="4000" dirty="0">
                <a:solidFill>
                  <a:srgbClr val="FF0000"/>
                </a:solidFill>
              </a:rPr>
              <a:t>8.3  VHDL</a:t>
            </a:r>
            <a:r>
              <a:rPr lang="zh-CN" altLang="en-US" sz="4000" dirty="0">
                <a:solidFill>
                  <a:srgbClr val="FF0000"/>
                </a:solidFill>
              </a:rPr>
              <a:t>描述基础</a:t>
            </a:r>
          </a:p>
        </p:txBody>
      </p:sp>
      <p:sp>
        <p:nvSpPr>
          <p:cNvPr id="174083" name="文本占位符 174082"/>
          <p:cNvSpPr>
            <a:spLocks noGrp="1"/>
          </p:cNvSpPr>
          <p:nvPr>
            <p:ph type="body" idx="1"/>
          </p:nvPr>
        </p:nvSpPr>
        <p:spPr>
          <a:xfrm>
            <a:off x="683568" y="1340768"/>
            <a:ext cx="8064896" cy="4186808"/>
          </a:xfrm>
        </p:spPr>
        <p:txBody>
          <a:bodyPr/>
          <a:lstStyle/>
          <a:p>
            <a:pPr algn="just"/>
            <a:r>
              <a:rPr lang="en-US" altLang="zh-CN" sz="3600" dirty="0">
                <a:solidFill>
                  <a:srgbClr val="FF0000"/>
                </a:solidFill>
              </a:rPr>
              <a:t>8.3.1 VHDL</a:t>
            </a:r>
            <a:r>
              <a:rPr lang="zh-CN" altLang="en-US" sz="3600" dirty="0">
                <a:solidFill>
                  <a:srgbClr val="FF0000"/>
                </a:solidFill>
              </a:rPr>
              <a:t>概述</a:t>
            </a:r>
          </a:p>
          <a:p>
            <a:pPr lvl="1"/>
            <a:r>
              <a:rPr lang="zh-CN" altLang="en-US" sz="2200" dirty="0">
                <a:solidFill>
                  <a:schemeClr val="accent2"/>
                </a:solidFill>
              </a:rPr>
              <a:t>硬件描述语言</a:t>
            </a:r>
            <a:r>
              <a:rPr lang="zh-CN" altLang="en-US" sz="2200" dirty="0"/>
              <a:t>（</a:t>
            </a:r>
            <a:r>
              <a:rPr lang="en-US" altLang="zh-CN" sz="2200" dirty="0"/>
              <a:t>hardware description language, HDL </a:t>
            </a:r>
            <a:r>
              <a:rPr lang="zh-CN" altLang="en-US" sz="2200" dirty="0"/>
              <a:t>）是一种对硬件电路进行性能描述和模拟的语言。</a:t>
            </a:r>
          </a:p>
          <a:p>
            <a:pPr lvl="1"/>
            <a:r>
              <a:rPr lang="zh-CN" altLang="en-US" sz="2200" dirty="0"/>
              <a:t>相对于传统的</a:t>
            </a:r>
            <a:r>
              <a:rPr lang="zh-CN" altLang="en-US" sz="2200" dirty="0">
                <a:solidFill>
                  <a:schemeClr val="accent2"/>
                </a:solidFill>
              </a:rPr>
              <a:t>原理图设计方法</a:t>
            </a:r>
            <a:r>
              <a:rPr lang="zh-CN" altLang="en-US" sz="2200" dirty="0"/>
              <a:t>，</a:t>
            </a:r>
            <a:r>
              <a:rPr lang="en-US" altLang="zh-CN" sz="2200" dirty="0"/>
              <a:t>HDL</a:t>
            </a:r>
            <a:r>
              <a:rPr lang="zh-CN" altLang="en-US" sz="2200" dirty="0"/>
              <a:t>最大的优势在于可以借鉴高级语言程序设计的功能特性对硬件电路的行为和功能结构进行高度抽象化的描述。</a:t>
            </a:r>
          </a:p>
          <a:p>
            <a:pPr lvl="1"/>
            <a:r>
              <a:rPr lang="en-US" altLang="zh-CN" sz="2200" dirty="0"/>
              <a:t>HDL</a:t>
            </a:r>
            <a:r>
              <a:rPr lang="zh-CN" altLang="en-US" sz="2200" dirty="0"/>
              <a:t>还可以对硬件电路的设计进行不同层次、不同领域的模拟验证和综合优化，实现硬件设计的高度自动化，缩短设计周期，减少设计成本，此即电子设计自动化</a:t>
            </a:r>
            <a:r>
              <a:rPr lang="en-US" altLang="zh-CN" sz="2200" dirty="0">
                <a:solidFill>
                  <a:srgbClr val="FF0000"/>
                </a:solidFill>
              </a:rPr>
              <a:t>EDA</a:t>
            </a:r>
            <a:r>
              <a:rPr lang="zh-CN" altLang="en-US" sz="2200" dirty="0"/>
              <a:t>。</a:t>
            </a:r>
          </a:p>
          <a:p>
            <a:pPr lvl="1"/>
            <a:r>
              <a:rPr lang="zh-CN" altLang="en-US" sz="2200" dirty="0"/>
              <a:t>常用的</a:t>
            </a:r>
            <a:r>
              <a:rPr lang="en-US" altLang="zh-CN" sz="2200" dirty="0"/>
              <a:t>HDL</a:t>
            </a:r>
            <a:r>
              <a:rPr lang="zh-CN" altLang="en-US" sz="2200" dirty="0"/>
              <a:t>有</a:t>
            </a:r>
            <a:r>
              <a:rPr lang="en-US" altLang="zh-CN" sz="2200" dirty="0"/>
              <a:t>ABEL</a:t>
            </a:r>
            <a:r>
              <a:rPr lang="zh-CN" altLang="en-US" sz="2200" dirty="0"/>
              <a:t>、</a:t>
            </a:r>
            <a:r>
              <a:rPr lang="en-US" altLang="zh-CN" sz="2200" dirty="0"/>
              <a:t>AHDL</a:t>
            </a:r>
            <a:r>
              <a:rPr lang="zh-CN" altLang="en-US" sz="2200" dirty="0"/>
              <a:t>、</a:t>
            </a:r>
            <a:r>
              <a:rPr lang="en-US" altLang="zh-CN" sz="2200" dirty="0"/>
              <a:t>Verilog HDL</a:t>
            </a:r>
            <a:r>
              <a:rPr lang="zh-CN" altLang="en-US" sz="2200" dirty="0"/>
              <a:t>和</a:t>
            </a:r>
            <a:r>
              <a:rPr lang="en-US" altLang="zh-CN" sz="2200" dirty="0"/>
              <a:t>VHDL</a:t>
            </a:r>
            <a:r>
              <a:rPr lang="zh-CN" altLang="en-US" sz="2200" dirty="0"/>
              <a:t>等，其中以</a:t>
            </a:r>
            <a:r>
              <a:rPr lang="en-US" altLang="zh-CN" sz="2200" dirty="0">
                <a:solidFill>
                  <a:srgbClr val="0000FF"/>
                </a:solidFill>
              </a:rPr>
              <a:t>Verilog HDL</a:t>
            </a:r>
            <a:r>
              <a:rPr lang="zh-CN" altLang="en-US" sz="2200" dirty="0">
                <a:solidFill>
                  <a:srgbClr val="0000FF"/>
                </a:solidFill>
              </a:rPr>
              <a:t>和</a:t>
            </a:r>
            <a:r>
              <a:rPr lang="en-US" altLang="zh-CN" sz="2200" dirty="0">
                <a:solidFill>
                  <a:srgbClr val="0000FF"/>
                </a:solidFill>
              </a:rPr>
              <a:t>VHDL</a:t>
            </a:r>
            <a:r>
              <a:rPr lang="zh-CN" altLang="en-US" sz="2200" dirty="0"/>
              <a:t>最为流行。</a:t>
            </a:r>
            <a:r>
              <a:rPr lang="zh-CN" alt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标题 175105"/>
          <p:cNvSpPr>
            <a:spLocks noGrp="1"/>
          </p:cNvSpPr>
          <p:nvPr>
            <p:ph type="title"/>
          </p:nvPr>
        </p:nvSpPr>
        <p:spPr>
          <a:xfrm>
            <a:off x="690563" y="606425"/>
            <a:ext cx="7762875" cy="293688"/>
          </a:xfrm>
        </p:spPr>
        <p:txBody>
          <a:bodyPr anchor="ctr"/>
          <a:lstStyle/>
          <a:p>
            <a:r>
              <a:rPr lang="en-US" altLang="zh-CN"/>
              <a:t>1. VHDL</a:t>
            </a:r>
            <a:r>
              <a:rPr lang="zh-CN" altLang="en-US" dirty="0"/>
              <a:t>的</a:t>
            </a:r>
            <a:r>
              <a:rPr lang="zh-CN" altLang="en-US" dirty="0">
                <a:solidFill>
                  <a:schemeClr val="tx1"/>
                </a:solidFill>
              </a:rPr>
              <a:t>产生</a:t>
            </a:r>
            <a:r>
              <a:rPr lang="zh-CN" altLang="en-US" dirty="0"/>
              <a:t>与发展</a:t>
            </a:r>
          </a:p>
        </p:txBody>
      </p:sp>
      <p:sp>
        <p:nvSpPr>
          <p:cNvPr id="175107" name="文本占位符 175106"/>
          <p:cNvSpPr>
            <a:spLocks noGrp="1"/>
          </p:cNvSpPr>
          <p:nvPr>
            <p:ph type="body" idx="1"/>
          </p:nvPr>
        </p:nvSpPr>
        <p:spPr/>
        <p:txBody>
          <a:bodyPr/>
          <a:lstStyle/>
          <a:p>
            <a:r>
              <a:rPr lang="zh-CN" altLang="en-US" sz="2100" dirty="0"/>
              <a:t>上世纪</a:t>
            </a:r>
            <a:r>
              <a:rPr lang="en-US" altLang="zh-CN" sz="2100"/>
              <a:t>70</a:t>
            </a:r>
            <a:r>
              <a:rPr lang="zh-CN" altLang="en-US" sz="2100" dirty="0"/>
              <a:t>年代末美国国防部提出了“超高速集成电路”（</a:t>
            </a:r>
            <a:r>
              <a:rPr lang="en-US" altLang="zh-CN" sz="2100"/>
              <a:t>VHSIC</a:t>
            </a:r>
            <a:r>
              <a:rPr lang="zh-CN" altLang="en-US" sz="2100" dirty="0"/>
              <a:t>）计划，研究一种新的硬件描述语言是该项目的一个需要，</a:t>
            </a:r>
            <a:r>
              <a:rPr lang="en-US" altLang="zh-CN" sz="2100"/>
              <a:t>1981</a:t>
            </a:r>
            <a:r>
              <a:rPr lang="zh-CN" altLang="en-US" sz="2100" dirty="0"/>
              <a:t>年研究完成，取这个项目名称的第一个字母</a:t>
            </a:r>
            <a:r>
              <a:rPr lang="en-US" altLang="zh-CN" sz="2100"/>
              <a:t>V</a:t>
            </a:r>
            <a:r>
              <a:rPr lang="zh-CN" altLang="en-US" sz="2100" dirty="0"/>
              <a:t>，命名该硬件描述语言为</a:t>
            </a:r>
            <a:r>
              <a:rPr lang="en-US" altLang="zh-CN" sz="2100"/>
              <a:t>VHDL</a:t>
            </a:r>
            <a:r>
              <a:rPr lang="zh-CN" altLang="en-US" sz="2100" dirty="0"/>
              <a:t>。</a:t>
            </a:r>
          </a:p>
          <a:p>
            <a:r>
              <a:rPr lang="en-US" altLang="zh-CN" sz="2100"/>
              <a:t>VHDL</a:t>
            </a:r>
            <a:r>
              <a:rPr lang="zh-CN" altLang="en-US" sz="2100" dirty="0"/>
              <a:t>原本只是美国国防部的一种标准，经过反复修改和扩充后于</a:t>
            </a:r>
            <a:r>
              <a:rPr lang="en-US" altLang="zh-CN" sz="2100"/>
              <a:t>1987</a:t>
            </a:r>
            <a:r>
              <a:rPr lang="zh-CN" altLang="en-US" sz="2100" dirty="0"/>
              <a:t>年被</a:t>
            </a:r>
            <a:r>
              <a:rPr lang="en-US" altLang="zh-CN" sz="2100"/>
              <a:t>IEEE</a:t>
            </a:r>
            <a:r>
              <a:rPr lang="zh-CN" altLang="en-US" sz="2100" dirty="0"/>
              <a:t>协会接受，成为硬件描述语言的标准，即</a:t>
            </a:r>
            <a:r>
              <a:rPr lang="en-US" altLang="zh-CN" sz="2100"/>
              <a:t>IEEE Std1076-1987</a:t>
            </a:r>
            <a:r>
              <a:rPr lang="zh-CN" altLang="en-US" sz="2100" dirty="0"/>
              <a:t>，也就是通常所说的</a:t>
            </a:r>
            <a:r>
              <a:rPr lang="en-US" altLang="zh-CN" sz="2100">
                <a:solidFill>
                  <a:srgbClr val="FF0000"/>
                </a:solidFill>
              </a:rPr>
              <a:t>VHDL-87</a:t>
            </a:r>
            <a:r>
              <a:rPr lang="zh-CN" altLang="en-US" sz="2100" dirty="0"/>
              <a:t>。</a:t>
            </a:r>
          </a:p>
          <a:p>
            <a:r>
              <a:rPr lang="en-US" altLang="zh-CN" sz="2100"/>
              <a:t>1993</a:t>
            </a:r>
            <a:r>
              <a:rPr lang="zh-CN" altLang="en-US" sz="2100" dirty="0"/>
              <a:t>年</a:t>
            </a:r>
            <a:r>
              <a:rPr lang="en-US" altLang="zh-CN" sz="2100"/>
              <a:t>IEEE</a:t>
            </a:r>
            <a:r>
              <a:rPr lang="zh-CN" altLang="en-US" sz="2100" dirty="0"/>
              <a:t>进一步对其进行修改，发布为新的标准即</a:t>
            </a:r>
            <a:r>
              <a:rPr lang="en-US" altLang="zh-CN" sz="2100"/>
              <a:t>IEEE Std1164-1993</a:t>
            </a:r>
            <a:r>
              <a:rPr lang="zh-CN" altLang="en-US" sz="2100" dirty="0"/>
              <a:t>，也就是大家所说的</a:t>
            </a:r>
            <a:r>
              <a:rPr lang="en-US" altLang="zh-CN" sz="2100">
                <a:solidFill>
                  <a:srgbClr val="FF0000"/>
                </a:solidFill>
              </a:rPr>
              <a:t>VHDL-93</a:t>
            </a:r>
            <a:r>
              <a:rPr lang="zh-CN" altLang="en-US" sz="2100" dirty="0"/>
              <a:t>。</a:t>
            </a:r>
          </a:p>
          <a:p>
            <a:r>
              <a:rPr lang="zh-CN" altLang="en-US" sz="2100" dirty="0"/>
              <a:t>目前</a:t>
            </a:r>
            <a:r>
              <a:rPr lang="en-US" altLang="zh-CN" sz="2100"/>
              <a:t>VHDL-93</a:t>
            </a:r>
            <a:r>
              <a:rPr lang="zh-CN" altLang="en-US" sz="2100" dirty="0"/>
              <a:t>的扩展工作仍在进行中，目标是使</a:t>
            </a:r>
            <a:r>
              <a:rPr lang="en-US" altLang="zh-CN" sz="2100"/>
              <a:t>VHDL</a:t>
            </a:r>
            <a:r>
              <a:rPr lang="zh-CN" altLang="en-US" sz="2100" dirty="0"/>
              <a:t>既能描述数字电路，又能描述模拟电路。</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标题 176129"/>
          <p:cNvSpPr>
            <a:spLocks noGrp="1"/>
          </p:cNvSpPr>
          <p:nvPr>
            <p:ph type="title"/>
          </p:nvPr>
        </p:nvSpPr>
        <p:spPr>
          <a:xfrm>
            <a:off x="690563" y="620713"/>
            <a:ext cx="7762875" cy="293687"/>
          </a:xfrm>
        </p:spPr>
        <p:txBody>
          <a:bodyPr anchor="ctr"/>
          <a:lstStyle/>
          <a:p>
            <a:r>
              <a:rPr lang="en-US" altLang="zh-CN" dirty="0"/>
              <a:t>2.</a:t>
            </a:r>
            <a:r>
              <a:rPr lang="en-US" altLang="zh-CN"/>
              <a:t> VHDL</a:t>
            </a:r>
            <a:r>
              <a:rPr lang="zh-CN" altLang="en-US" dirty="0"/>
              <a:t>的</a:t>
            </a:r>
            <a:r>
              <a:rPr lang="zh-CN" altLang="en-US" dirty="0">
                <a:solidFill>
                  <a:schemeClr val="tx1"/>
                </a:solidFill>
              </a:rPr>
              <a:t>特点</a:t>
            </a:r>
          </a:p>
        </p:txBody>
      </p:sp>
      <p:sp>
        <p:nvSpPr>
          <p:cNvPr id="176131" name="文本占位符 176130"/>
          <p:cNvSpPr>
            <a:spLocks noGrp="1"/>
          </p:cNvSpPr>
          <p:nvPr>
            <p:ph type="body" idx="1"/>
          </p:nvPr>
        </p:nvSpPr>
        <p:spPr>
          <a:xfrm>
            <a:off x="539552" y="1412776"/>
            <a:ext cx="7992888" cy="5040560"/>
          </a:xfrm>
        </p:spPr>
        <p:txBody>
          <a:bodyPr/>
          <a:lstStyle/>
          <a:p>
            <a:pPr>
              <a:lnSpc>
                <a:spcPct val="120000"/>
              </a:lnSpc>
            </a:pPr>
            <a:r>
              <a:rPr lang="zh-CN" altLang="en-US" sz="2100" dirty="0"/>
              <a:t>可以</a:t>
            </a:r>
            <a:r>
              <a:rPr lang="zh-CN" altLang="en-US" sz="2100" dirty="0">
                <a:solidFill>
                  <a:srgbClr val="FF0000"/>
                </a:solidFill>
              </a:rPr>
              <a:t>在不同的设计阶段对系统进行描述</a:t>
            </a:r>
            <a:r>
              <a:rPr lang="zh-CN" altLang="en-US" sz="2100" dirty="0"/>
              <a:t>。有比较抽象的性能描述，比较具体的数据流描述和更加具体的逻辑结构描述。</a:t>
            </a:r>
          </a:p>
          <a:p>
            <a:pPr>
              <a:lnSpc>
                <a:spcPct val="120000"/>
              </a:lnSpc>
            </a:pPr>
            <a:r>
              <a:rPr lang="zh-CN" altLang="en-US" sz="2100" dirty="0">
                <a:solidFill>
                  <a:srgbClr val="0000FF"/>
                </a:solidFill>
              </a:rPr>
              <a:t>支持层次化的设计方法</a:t>
            </a:r>
            <a:r>
              <a:rPr lang="zh-CN" altLang="en-US" sz="2100" dirty="0"/>
              <a:t>。经常采用自顶向下的设计方法，从系统的性能要求出发，将任务逐层分解、细化和实现。</a:t>
            </a:r>
          </a:p>
          <a:p>
            <a:pPr>
              <a:lnSpc>
                <a:spcPct val="120000"/>
              </a:lnSpc>
            </a:pPr>
            <a:r>
              <a:rPr lang="zh-CN" altLang="en-US" sz="2100" dirty="0">
                <a:solidFill>
                  <a:srgbClr val="0000FF"/>
                </a:solidFill>
              </a:rPr>
              <a:t>设计描述与器件无关</a:t>
            </a:r>
            <a:r>
              <a:rPr lang="zh-CN" altLang="en-US" sz="2100" dirty="0"/>
              <a:t>。由于</a:t>
            </a:r>
            <a:r>
              <a:rPr lang="en-US" altLang="zh-CN" sz="2100" dirty="0"/>
              <a:t>VHDL</a:t>
            </a:r>
            <a:r>
              <a:rPr lang="zh-CN" altLang="en-US" sz="2100" dirty="0"/>
              <a:t>可以根据需要建立不同的单元库，因此</a:t>
            </a:r>
            <a:r>
              <a:rPr lang="en-US" altLang="zh-CN" sz="2100" dirty="0"/>
              <a:t>VHDL</a:t>
            </a:r>
            <a:r>
              <a:rPr lang="zh-CN" altLang="en-US" sz="2100" dirty="0"/>
              <a:t>硬件描述与具体的工艺技术和硬件结构无关，其硬件实现所选用的目标器件有广泛的选择范围，其中包括各种系列的</a:t>
            </a:r>
            <a:r>
              <a:rPr lang="en-US" altLang="zh-CN" sz="2100" dirty="0"/>
              <a:t>CPLD</a:t>
            </a:r>
            <a:r>
              <a:rPr lang="zh-CN" altLang="en-US" sz="2100" dirty="0"/>
              <a:t>、</a:t>
            </a:r>
            <a:r>
              <a:rPr lang="en-US" altLang="zh-CN" sz="2100" dirty="0"/>
              <a:t>FPGA</a:t>
            </a:r>
            <a:r>
              <a:rPr lang="zh-CN" altLang="en-US" sz="2100" dirty="0"/>
              <a:t>等。</a:t>
            </a:r>
          </a:p>
          <a:p>
            <a:pPr>
              <a:lnSpc>
                <a:spcPct val="120000"/>
              </a:lnSpc>
            </a:pPr>
            <a:r>
              <a:rPr lang="zh-CN" altLang="en-US" sz="2100" dirty="0"/>
              <a:t>程序</a:t>
            </a:r>
            <a:r>
              <a:rPr lang="zh-CN" altLang="en-US" sz="2100" dirty="0">
                <a:solidFill>
                  <a:srgbClr val="FF0000"/>
                </a:solidFill>
              </a:rPr>
              <a:t>易于共享和复用</a:t>
            </a:r>
            <a:r>
              <a:rPr lang="zh-CN" altLang="en-US" sz="2100" dirty="0"/>
              <a:t>。</a:t>
            </a:r>
            <a:r>
              <a:rPr lang="en-US" altLang="zh-CN" sz="2100" dirty="0"/>
              <a:t>VHDL</a:t>
            </a:r>
            <a:r>
              <a:rPr lang="zh-CN" altLang="en-US" sz="2100" dirty="0"/>
              <a:t>语言采用基于库（</a:t>
            </a:r>
            <a:r>
              <a:rPr lang="en-US" altLang="zh-CN" sz="2100" dirty="0"/>
              <a:t>library</a:t>
            </a:r>
            <a:r>
              <a:rPr lang="zh-CN" altLang="en-US" sz="2100" dirty="0"/>
              <a:t>）的设计方法，可以建立各种可以复用的模块存放在库中。</a:t>
            </a:r>
          </a:p>
          <a:p>
            <a:pPr>
              <a:lnSpc>
                <a:spcPct val="120000"/>
              </a:lnSpc>
            </a:pPr>
            <a:r>
              <a:rPr lang="zh-CN" altLang="en-US" sz="2100" dirty="0"/>
              <a:t>具有</a:t>
            </a:r>
            <a:r>
              <a:rPr lang="zh-CN" altLang="en-US" sz="2100" dirty="0">
                <a:solidFill>
                  <a:srgbClr val="FF0000"/>
                </a:solidFill>
              </a:rPr>
              <a:t>很强的移植能力</a:t>
            </a:r>
            <a:r>
              <a:rPr lang="zh-CN" altLang="en-US" sz="2100" dirty="0"/>
              <a:t>。因为</a:t>
            </a:r>
            <a:r>
              <a:rPr lang="en-US" altLang="zh-CN" sz="2100" dirty="0"/>
              <a:t>VHDL</a:t>
            </a:r>
            <a:r>
              <a:rPr lang="zh-CN" altLang="en-US" sz="2100" dirty="0"/>
              <a:t>是一种标准语言，所以用</a:t>
            </a:r>
            <a:r>
              <a:rPr lang="en-US" altLang="zh-CN" sz="2100" dirty="0"/>
              <a:t>VHDL</a:t>
            </a:r>
            <a:r>
              <a:rPr lang="zh-CN" altLang="en-US" sz="2100" dirty="0"/>
              <a:t>语言描述的硬件电路可以被不同的工具所支持。</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p:cNvSpPr>
          <p:nvPr>
            <p:ph type="title"/>
          </p:nvPr>
        </p:nvSpPr>
        <p:spPr/>
        <p:txBody>
          <a:bodyPr vert="horz" wrap="square" lIns="91440" tIns="45720" rIns="91440" bIns="45720" anchor="ctr"/>
          <a:lstStyle/>
          <a:p>
            <a:pPr eaLnBrk="1" hangingPunct="1"/>
            <a:r>
              <a:rPr lang="en-US" altLang="zh-CN" sz="3600" dirty="0">
                <a:solidFill>
                  <a:srgbClr val="FF0000"/>
                </a:solidFill>
              </a:rPr>
              <a:t>8.3.2  VHDL</a:t>
            </a:r>
            <a:r>
              <a:rPr lang="zh-CN" altLang="en-US" sz="3600" dirty="0">
                <a:solidFill>
                  <a:srgbClr val="FF0000"/>
                </a:solidFill>
              </a:rPr>
              <a:t>描述的基本结构</a:t>
            </a:r>
          </a:p>
        </p:txBody>
      </p:sp>
      <p:sp>
        <p:nvSpPr>
          <p:cNvPr id="120835" name="Rectangle 3"/>
          <p:cNvSpPr>
            <a:spLocks noGrp="1"/>
          </p:cNvSpPr>
          <p:nvPr>
            <p:ph idx="1"/>
          </p:nvPr>
        </p:nvSpPr>
        <p:spPr/>
        <p:txBody>
          <a:bodyPr vert="horz" wrap="square" lIns="91440" tIns="45720" rIns="91440" bIns="45720" anchor="t"/>
          <a:lstStyle/>
          <a:p>
            <a:pPr eaLnBrk="1" hangingPunct="1"/>
            <a:r>
              <a:rPr lang="zh-CN" altLang="en-US" dirty="0"/>
              <a:t>完整的</a:t>
            </a:r>
            <a:r>
              <a:rPr lang="en-US" altLang="zh-CN" dirty="0"/>
              <a:t>VHDL</a:t>
            </a:r>
            <a:r>
              <a:rPr lang="zh-CN" altLang="en-US" dirty="0"/>
              <a:t>描述</a:t>
            </a:r>
          </a:p>
          <a:p>
            <a:pPr lvl="1" eaLnBrk="1" hangingPunct="1"/>
            <a:r>
              <a:rPr lang="zh-CN" altLang="en-US" dirty="0"/>
              <a:t>库（</a:t>
            </a:r>
            <a:r>
              <a:rPr lang="en-US" altLang="zh-CN" dirty="0"/>
              <a:t>library</a:t>
            </a:r>
            <a:r>
              <a:rPr lang="zh-CN" altLang="en-US" dirty="0"/>
              <a:t>）</a:t>
            </a:r>
          </a:p>
          <a:p>
            <a:pPr lvl="1" eaLnBrk="1" hangingPunct="1"/>
            <a:r>
              <a:rPr lang="zh-CN" altLang="en-US" dirty="0"/>
              <a:t>程序包（</a:t>
            </a:r>
            <a:r>
              <a:rPr lang="en-US" altLang="zh-CN" dirty="0"/>
              <a:t>package</a:t>
            </a:r>
            <a:r>
              <a:rPr lang="zh-CN" altLang="en-US" dirty="0"/>
              <a:t>）</a:t>
            </a:r>
          </a:p>
          <a:p>
            <a:pPr lvl="1" eaLnBrk="1" hangingPunct="1"/>
            <a:r>
              <a:rPr lang="zh-CN" altLang="en-US" dirty="0">
                <a:solidFill>
                  <a:srgbClr val="FF0000"/>
                </a:solidFill>
              </a:rPr>
              <a:t>实体（</a:t>
            </a:r>
            <a:r>
              <a:rPr lang="en-US" altLang="zh-CN" dirty="0">
                <a:solidFill>
                  <a:srgbClr val="FF0000"/>
                </a:solidFill>
              </a:rPr>
              <a:t>entity</a:t>
            </a:r>
            <a:r>
              <a:rPr lang="zh-CN" altLang="en-US" dirty="0">
                <a:solidFill>
                  <a:srgbClr val="FF0000"/>
                </a:solidFill>
              </a:rPr>
              <a:t>）</a:t>
            </a:r>
          </a:p>
          <a:p>
            <a:pPr lvl="1" eaLnBrk="1" hangingPunct="1"/>
            <a:r>
              <a:rPr lang="zh-CN" altLang="en-US" dirty="0">
                <a:solidFill>
                  <a:srgbClr val="FF0000"/>
                </a:solidFill>
              </a:rPr>
              <a:t>结构体（</a:t>
            </a:r>
            <a:r>
              <a:rPr lang="en-US" altLang="zh-CN" dirty="0">
                <a:solidFill>
                  <a:srgbClr val="FF0000"/>
                </a:solidFill>
              </a:rPr>
              <a:t>architecture</a:t>
            </a:r>
            <a:r>
              <a:rPr lang="zh-CN" altLang="en-US" dirty="0">
                <a:solidFill>
                  <a:srgbClr val="FF0000"/>
                </a:solidFill>
              </a:rPr>
              <a:t>）</a:t>
            </a:r>
          </a:p>
          <a:p>
            <a:pPr lvl="1" eaLnBrk="1" hangingPunct="1"/>
            <a:r>
              <a:rPr lang="zh-CN" altLang="en-US" dirty="0"/>
              <a:t>配置（</a:t>
            </a:r>
            <a:r>
              <a:rPr lang="en-US" altLang="zh-CN" dirty="0"/>
              <a:t>configuration</a:t>
            </a:r>
            <a:r>
              <a:rPr lang="zh-CN" altLang="en-US" dirty="0"/>
              <a:t>）</a:t>
            </a:r>
            <a:r>
              <a:rPr lang="en-US" altLang="zh-CN" dirty="0"/>
              <a:t>5</a:t>
            </a:r>
            <a:r>
              <a:rPr lang="zh-CN" altLang="en-US" dirty="0"/>
              <a:t>个部分</a:t>
            </a:r>
          </a:p>
          <a:p>
            <a:pPr eaLnBrk="1" hangingPunct="1"/>
            <a:r>
              <a:rPr lang="zh-CN" altLang="en-US" dirty="0"/>
              <a:t>其中实体和结构体是必需的，而库、程序包和配置不是必需的，一般可以根据设计的需要来添加。</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p:nvPr/>
        </p:nvSpPr>
        <p:spPr>
          <a:xfrm>
            <a:off x="144780" y="144780"/>
            <a:ext cx="8188325" cy="706755"/>
          </a:xfrm>
          <a:prstGeom prst="rect">
            <a:avLst/>
          </a:prstGeom>
          <a:noFill/>
          <a:ln w="9525">
            <a:noFill/>
          </a:ln>
        </p:spPr>
        <p:txBody>
          <a:bodyPr wrap="square">
            <a:spAutoFit/>
          </a:bodyPr>
          <a:lstStyle/>
          <a:p>
            <a:pPr>
              <a:spcBef>
                <a:spcPct val="50000"/>
              </a:spcBef>
            </a:pPr>
            <a:r>
              <a:rPr lang="en-US" altLang="zh-CN" sz="4000" b="1" dirty="0">
                <a:solidFill>
                  <a:srgbClr val="FF0000"/>
                </a:solidFill>
                <a:latin typeface="Times New Roman" panose="02020603050405020304" pitchFamily="18" charset="0"/>
                <a:ea typeface="隶书" panose="02010509060101010101" pitchFamily="49" charset="-122"/>
              </a:rPr>
              <a:t>§8.1  </a:t>
            </a:r>
            <a:r>
              <a:rPr lang="zh-CN" altLang="en-US" sz="4000" b="1" dirty="0">
                <a:solidFill>
                  <a:srgbClr val="FF0000"/>
                </a:solidFill>
                <a:latin typeface="Times New Roman" panose="02020603050405020304" pitchFamily="18" charset="0"/>
                <a:ea typeface="隶书" panose="02010509060101010101" pitchFamily="49" charset="-122"/>
              </a:rPr>
              <a:t>可编程逻辑</a:t>
            </a:r>
            <a:r>
              <a:rPr lang="en-US" altLang="zh-CN" sz="4000" b="1" dirty="0">
                <a:solidFill>
                  <a:srgbClr val="FF0000"/>
                </a:solidFill>
                <a:latin typeface="Times New Roman" panose="02020603050405020304" pitchFamily="18" charset="0"/>
                <a:ea typeface="隶书" panose="02010509060101010101" pitchFamily="49" charset="-122"/>
              </a:rPr>
              <a:t>PLD</a:t>
            </a:r>
            <a:endParaRPr lang="zh-CN" altLang="en-US" sz="4000" b="1" dirty="0">
              <a:solidFill>
                <a:srgbClr val="FF0000"/>
              </a:solidFill>
              <a:latin typeface="Times New Roman" panose="02020603050405020304" pitchFamily="18" charset="0"/>
              <a:ea typeface="隶书" panose="02010509060101010101" pitchFamily="49" charset="-122"/>
            </a:endParaRPr>
          </a:p>
        </p:txBody>
      </p:sp>
      <p:sp>
        <p:nvSpPr>
          <p:cNvPr id="62467" name="Text Box 3"/>
          <p:cNvSpPr txBox="1"/>
          <p:nvPr/>
        </p:nvSpPr>
        <p:spPr>
          <a:xfrm>
            <a:off x="165100" y="779463"/>
            <a:ext cx="8978900" cy="1754326"/>
          </a:xfrm>
          <a:prstGeom prst="rect">
            <a:avLst/>
          </a:prstGeom>
          <a:noFill/>
          <a:ln w="9525">
            <a:noFill/>
          </a:ln>
        </p:spPr>
        <p:txBody>
          <a:bodyPr wrap="square">
            <a:spAutoFit/>
          </a:bodyPr>
          <a:lstStyle/>
          <a:p>
            <a:pPr>
              <a:spcBef>
                <a:spcPct val="50000"/>
              </a:spcBef>
            </a:pPr>
            <a:r>
              <a:rPr lang="zh-CN" altLang="en-US" sz="3600" b="1" dirty="0">
                <a:solidFill>
                  <a:srgbClr val="FF0000"/>
                </a:solidFill>
                <a:ea typeface="隶书" panose="02010509060101010101" pitchFamily="49" charset="-122"/>
              </a:rPr>
              <a:t>可编程逻辑</a:t>
            </a:r>
            <a:r>
              <a:rPr lang="en-US" altLang="zh-CN" sz="3600" b="1" dirty="0">
                <a:solidFill>
                  <a:srgbClr val="FF0000"/>
                </a:solidFill>
                <a:ea typeface="隶书" panose="02010509060101010101" pitchFamily="49" charset="-122"/>
              </a:rPr>
              <a:t>PLD</a:t>
            </a:r>
            <a:r>
              <a:rPr lang="zh-CN" altLang="en-US" sz="3600" b="1" dirty="0">
                <a:solidFill>
                  <a:srgbClr val="FF0000"/>
                </a:solidFill>
                <a:ea typeface="隶书" panose="02010509060101010101" pitchFamily="49" charset="-122"/>
              </a:rPr>
              <a:t>器件：</a:t>
            </a:r>
            <a:r>
              <a:rPr lang="zh-CN" altLang="en-US" sz="3600" b="1" dirty="0">
                <a:solidFill>
                  <a:srgbClr val="0000FF"/>
                </a:solidFill>
                <a:latin typeface="Times New Roman" panose="02020603050405020304" pitchFamily="18" charset="0"/>
                <a:ea typeface="隶书" panose="02010509060101010101" pitchFamily="49" charset="-122"/>
              </a:rPr>
              <a:t>片上逻辑功能可以由用户编程指定，</a:t>
            </a:r>
            <a:r>
              <a:rPr lang="zh-CN" altLang="en-US" sz="3600" b="1" dirty="0">
                <a:solidFill>
                  <a:srgbClr val="0000FF"/>
                </a:solidFill>
                <a:ea typeface="隶书" panose="02010509060101010101" pitchFamily="49" charset="-122"/>
              </a:rPr>
              <a:t>能容纳的逻辑门可达数百、数千甚至更多，适合构造大型逻辑电路</a:t>
            </a:r>
          </a:p>
        </p:txBody>
      </p:sp>
      <p:sp>
        <p:nvSpPr>
          <p:cNvPr id="62468" name="Text Box 4"/>
          <p:cNvSpPr txBox="1"/>
          <p:nvPr/>
        </p:nvSpPr>
        <p:spPr>
          <a:xfrm>
            <a:off x="611560" y="2636913"/>
            <a:ext cx="8424936" cy="4308872"/>
          </a:xfrm>
          <a:prstGeom prst="rect">
            <a:avLst/>
          </a:prstGeom>
          <a:noFill/>
          <a:ln w="9525">
            <a:noFill/>
          </a:ln>
        </p:spPr>
        <p:txBody>
          <a:bodyPr wrap="square">
            <a:spAutoFit/>
          </a:bodyPr>
          <a:lstStyle/>
          <a:p>
            <a:pPr algn="just">
              <a:spcBef>
                <a:spcPct val="50000"/>
              </a:spcBef>
            </a:pPr>
            <a:r>
              <a:rPr lang="en-US" altLang="zh-CN" sz="2800" b="1" dirty="0">
                <a:solidFill>
                  <a:srgbClr val="FF0000"/>
                </a:solidFill>
                <a:ea typeface="隶书" panose="02010509060101010101" pitchFamily="49" charset="-122"/>
                <a:sym typeface="+mn-ea"/>
              </a:rPr>
              <a:t>PLA</a:t>
            </a:r>
          </a:p>
          <a:p>
            <a:pPr algn="just">
              <a:spcBef>
                <a:spcPct val="50000"/>
              </a:spcBef>
            </a:pPr>
            <a:r>
              <a:rPr lang="en-US" altLang="zh-CN" sz="2800" b="1" dirty="0">
                <a:solidFill>
                  <a:srgbClr val="FF0000"/>
                </a:solidFill>
                <a:latin typeface="Times New Roman" panose="02020603050405020304" pitchFamily="18" charset="0"/>
                <a:ea typeface="隶书" panose="02010509060101010101" pitchFamily="49" charset="-122"/>
                <a:cs typeface="Times New Roman" panose="02020603050405020304" pitchFamily="18" charset="0"/>
                <a:sym typeface="+mn-ea"/>
              </a:rPr>
              <a:t>PAL</a:t>
            </a:r>
          </a:p>
          <a:p>
            <a:pPr algn="just">
              <a:spcBef>
                <a:spcPct val="50000"/>
              </a:spcBef>
            </a:pPr>
            <a:r>
              <a:rPr lang="en-US" altLang="zh-CN" sz="2800" b="1" dirty="0">
                <a:solidFill>
                  <a:srgbClr val="FF0000"/>
                </a:solidFill>
                <a:ea typeface="隶书" panose="02010509060101010101" pitchFamily="49" charset="-122"/>
                <a:cs typeface="Times New Roman" panose="02020603050405020304" pitchFamily="18" charset="0"/>
                <a:sym typeface="+mn-ea"/>
              </a:rPr>
              <a:t>CPLD</a:t>
            </a:r>
          </a:p>
          <a:p>
            <a:pPr algn="just">
              <a:spcBef>
                <a:spcPct val="50000"/>
              </a:spcBef>
            </a:pPr>
            <a:r>
              <a:rPr lang="en-US" altLang="zh-CN" sz="2800" b="1" dirty="0">
                <a:solidFill>
                  <a:srgbClr val="FF0000"/>
                </a:solidFill>
                <a:latin typeface="Times New Roman" panose="02020603050405020304" pitchFamily="18" charset="0"/>
                <a:ea typeface="隶书" panose="02010509060101010101" pitchFamily="49" charset="-122"/>
                <a:cs typeface="Times New Roman" panose="02020603050405020304" pitchFamily="18" charset="0"/>
                <a:sym typeface="+mn-ea"/>
              </a:rPr>
              <a:t>FPGA</a:t>
            </a:r>
            <a:endParaRPr lang="zh-CN" altLang="en-US" sz="2800" b="1" dirty="0">
              <a:solidFill>
                <a:srgbClr val="800000"/>
              </a:solidFill>
              <a:latin typeface="Times New Roman" panose="02020603050405020304" pitchFamily="18" charset="0"/>
              <a:cs typeface="Times New Roman" panose="02020603050405020304" pitchFamily="18" charset="0"/>
            </a:endParaRPr>
          </a:p>
          <a:p>
            <a:pPr algn="just">
              <a:spcBef>
                <a:spcPct val="50000"/>
              </a:spcBef>
            </a:pPr>
            <a:endParaRPr lang="zh-CN" altLang="en-US" sz="2800" b="1" dirty="0">
              <a:solidFill>
                <a:srgbClr val="800000"/>
              </a:solidFill>
              <a:latin typeface="Times New Roman" panose="02020603050405020304" pitchFamily="18" charset="0"/>
              <a:cs typeface="Times New Roman" panose="02020603050405020304" pitchFamily="18" charset="0"/>
            </a:endParaRPr>
          </a:p>
          <a:p>
            <a:pPr algn="just">
              <a:spcBef>
                <a:spcPct val="50000"/>
              </a:spcBef>
            </a:pPr>
            <a:endParaRPr lang="zh-CN" altLang="en-US" sz="2800" b="1" dirty="0">
              <a:solidFill>
                <a:srgbClr val="800000"/>
              </a:solidFill>
              <a:latin typeface="Times New Roman" panose="02020603050405020304" pitchFamily="18" charset="0"/>
              <a:cs typeface="Times New Roman" panose="02020603050405020304" pitchFamily="18" charset="0"/>
            </a:endParaRPr>
          </a:p>
          <a:p>
            <a:pPr algn="just">
              <a:spcBef>
                <a:spcPct val="50000"/>
              </a:spcBef>
            </a:pPr>
            <a:endParaRPr lang="zh-CN" altLang="en-US" b="1" dirty="0">
              <a:solidFill>
                <a:srgbClr val="8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left)">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8">
                                            <p:txEl>
                                              <p:pRg st="0" end="0"/>
                                            </p:txEl>
                                          </p:spTgt>
                                        </p:tgtEl>
                                        <p:attrNameLst>
                                          <p:attrName>style.visibility</p:attrName>
                                        </p:attrNameLst>
                                      </p:cBhvr>
                                      <p:to>
                                        <p:strVal val="visible"/>
                                      </p:to>
                                    </p:set>
                                    <p:animEffect transition="in" filter="wipe(left)">
                                      <p:cBhvr>
                                        <p:cTn id="12" dur="500"/>
                                        <p:tgtEl>
                                          <p:spTgt spid="624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68">
                                            <p:txEl>
                                              <p:pRg st="1" end="1"/>
                                            </p:txEl>
                                          </p:spTgt>
                                        </p:tgtEl>
                                        <p:attrNameLst>
                                          <p:attrName>style.visibility</p:attrName>
                                        </p:attrNameLst>
                                      </p:cBhvr>
                                      <p:to>
                                        <p:strVal val="visible"/>
                                      </p:to>
                                    </p:set>
                                    <p:animEffect transition="in" filter="wipe(left)">
                                      <p:cBhvr>
                                        <p:cTn id="17" dur="500"/>
                                        <p:tgtEl>
                                          <p:spTgt spid="6246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468">
                                            <p:txEl>
                                              <p:pRg st="2" end="2"/>
                                            </p:txEl>
                                          </p:spTgt>
                                        </p:tgtEl>
                                        <p:attrNameLst>
                                          <p:attrName>style.visibility</p:attrName>
                                        </p:attrNameLst>
                                      </p:cBhvr>
                                      <p:to>
                                        <p:strVal val="visible"/>
                                      </p:to>
                                    </p:set>
                                    <p:animEffect transition="in" filter="wipe(left)">
                                      <p:cBhvr>
                                        <p:cTn id="22" dur="500"/>
                                        <p:tgtEl>
                                          <p:spTgt spid="6246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468">
                                            <p:txEl>
                                              <p:pRg st="3" end="3"/>
                                            </p:txEl>
                                          </p:spTgt>
                                        </p:tgtEl>
                                        <p:attrNameLst>
                                          <p:attrName>style.visibility</p:attrName>
                                        </p:attrNameLst>
                                      </p:cBhvr>
                                      <p:to>
                                        <p:strVal val="visible"/>
                                      </p:to>
                                    </p:set>
                                    <p:animEffect transition="in" filter="wipe(left)">
                                      <p:cBhvr>
                                        <p:cTn id="27" dur="500"/>
                                        <p:tgtEl>
                                          <p:spTgt spid="624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P spid="62468"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p:cNvSpPr>
          <p:nvPr>
            <p:ph type="title"/>
          </p:nvPr>
        </p:nvSpPr>
        <p:spPr>
          <a:xfrm>
            <a:off x="396652" y="260648"/>
            <a:ext cx="8350696" cy="298450"/>
          </a:xfrm>
        </p:spPr>
        <p:txBody>
          <a:bodyPr vert="horz" wrap="square" lIns="91440" tIns="45720" rIns="91440" bIns="45720" anchor="ctr"/>
          <a:lstStyle/>
          <a:p>
            <a:pPr eaLnBrk="1" hangingPunct="1"/>
            <a:r>
              <a:rPr lang="zh-CN" altLang="en-US" dirty="0"/>
              <a:t>例：二输入与非门的</a:t>
            </a:r>
            <a:r>
              <a:rPr lang="en-US" altLang="zh-CN" dirty="0"/>
              <a:t>VHDL</a:t>
            </a:r>
            <a:r>
              <a:rPr lang="zh-CN" altLang="en-US" dirty="0"/>
              <a:t>描述。</a:t>
            </a:r>
          </a:p>
        </p:txBody>
      </p:sp>
      <p:sp>
        <p:nvSpPr>
          <p:cNvPr id="542723" name="Rectangle 3"/>
          <p:cNvSpPr>
            <a:spLocks noGrp="1"/>
          </p:cNvSpPr>
          <p:nvPr>
            <p:ph idx="1"/>
          </p:nvPr>
        </p:nvSpPr>
        <p:spPr>
          <a:xfrm>
            <a:off x="179512" y="836712"/>
            <a:ext cx="8713788" cy="5543550"/>
          </a:xfrm>
        </p:spPr>
        <p:txBody>
          <a:bodyPr vert="horz" wrap="square" lIns="91440" tIns="45720" rIns="91440" bIns="45720" anchor="t"/>
          <a:lstStyle/>
          <a:p>
            <a:pPr eaLnBrk="1" hangingPunct="1">
              <a:lnSpc>
                <a:spcPct val="120000"/>
              </a:lnSpc>
              <a:buNone/>
            </a:pPr>
            <a:r>
              <a:rPr lang="en-US" altLang="zh-CN" sz="1800" dirty="0">
                <a:solidFill>
                  <a:srgbClr val="0000FF"/>
                </a:solidFill>
              </a:rPr>
              <a:t>ENTITY</a:t>
            </a:r>
            <a:r>
              <a:rPr lang="en-US" altLang="zh-CN" sz="1800" dirty="0"/>
              <a:t> nand_2 </a:t>
            </a:r>
            <a:r>
              <a:rPr lang="en-US" altLang="zh-CN" sz="1800" dirty="0">
                <a:solidFill>
                  <a:srgbClr val="0000FF"/>
                </a:solidFill>
              </a:rPr>
              <a:t>IS </a:t>
            </a:r>
            <a:r>
              <a:rPr lang="en-US" altLang="zh-CN" sz="1800" dirty="0"/>
              <a:t>      --</a:t>
            </a:r>
            <a:r>
              <a:rPr lang="zh-CN" altLang="en-US" sz="1800" dirty="0"/>
              <a:t>实体描述</a:t>
            </a:r>
          </a:p>
          <a:p>
            <a:pPr eaLnBrk="1" hangingPunct="1">
              <a:lnSpc>
                <a:spcPct val="120000"/>
              </a:lnSpc>
              <a:buNone/>
            </a:pPr>
            <a:r>
              <a:rPr lang="zh-CN" altLang="en-US" sz="1800" dirty="0"/>
              <a:t>   </a:t>
            </a:r>
            <a:r>
              <a:rPr lang="en-US" altLang="zh-CN" sz="1800" dirty="0">
                <a:solidFill>
                  <a:srgbClr val="0000FF"/>
                </a:solidFill>
              </a:rPr>
              <a:t>PORT</a:t>
            </a:r>
            <a:r>
              <a:rPr lang="en-US" altLang="zh-CN" sz="1800" dirty="0"/>
              <a:t>(a,b:</a:t>
            </a:r>
            <a:r>
              <a:rPr lang="en-US" altLang="zh-CN" sz="1800" dirty="0">
                <a:solidFill>
                  <a:srgbClr val="0000FF"/>
                </a:solidFill>
              </a:rPr>
              <a:t>IN</a:t>
            </a:r>
            <a:r>
              <a:rPr lang="en-US" altLang="zh-CN" sz="1800" dirty="0"/>
              <a:t> BIT;     --</a:t>
            </a:r>
            <a:r>
              <a:rPr lang="zh-CN" altLang="en-US" sz="1800" dirty="0"/>
              <a:t>输入信号</a:t>
            </a:r>
          </a:p>
          <a:p>
            <a:pPr eaLnBrk="1" hangingPunct="1">
              <a:lnSpc>
                <a:spcPct val="120000"/>
              </a:lnSpc>
              <a:buNone/>
            </a:pPr>
            <a:r>
              <a:rPr lang="zh-CN" altLang="en-US" sz="1800" dirty="0"/>
              <a:t>         </a:t>
            </a:r>
            <a:r>
              <a:rPr lang="en-US" altLang="zh-CN" sz="1800" dirty="0"/>
              <a:t>f:</a:t>
            </a:r>
            <a:r>
              <a:rPr lang="en-US" altLang="zh-CN" sz="1800" dirty="0">
                <a:solidFill>
                  <a:srgbClr val="0000FF"/>
                </a:solidFill>
              </a:rPr>
              <a:t>OUT</a:t>
            </a:r>
            <a:r>
              <a:rPr lang="en-US" altLang="zh-CN" sz="1800" dirty="0"/>
              <a:t> BIT);         --</a:t>
            </a:r>
            <a:r>
              <a:rPr lang="zh-CN" altLang="en-US" sz="1800" dirty="0"/>
              <a:t>输出信号</a:t>
            </a:r>
          </a:p>
          <a:p>
            <a:pPr eaLnBrk="1" hangingPunct="1">
              <a:lnSpc>
                <a:spcPct val="120000"/>
              </a:lnSpc>
              <a:buNone/>
            </a:pPr>
            <a:r>
              <a:rPr lang="en-US" altLang="zh-CN" sz="1800" dirty="0">
                <a:solidFill>
                  <a:srgbClr val="0000FF"/>
                </a:solidFill>
              </a:rPr>
              <a:t>END</a:t>
            </a:r>
            <a:r>
              <a:rPr lang="en-US" altLang="zh-CN" sz="1800" dirty="0"/>
              <a:t> nand_2;</a:t>
            </a:r>
          </a:p>
          <a:p>
            <a:pPr eaLnBrk="1" hangingPunct="1">
              <a:lnSpc>
                <a:spcPct val="120000"/>
              </a:lnSpc>
              <a:buNone/>
            </a:pPr>
            <a:r>
              <a:rPr lang="en-US" altLang="zh-CN" sz="1800" dirty="0">
                <a:solidFill>
                  <a:srgbClr val="0000FF"/>
                </a:solidFill>
              </a:rPr>
              <a:t>ARCHITECTURE</a:t>
            </a:r>
            <a:r>
              <a:rPr lang="en-US" altLang="zh-CN" sz="1800" dirty="0"/>
              <a:t> rtl </a:t>
            </a:r>
            <a:r>
              <a:rPr lang="en-US" altLang="zh-CN" sz="1800" dirty="0">
                <a:solidFill>
                  <a:srgbClr val="0000FF"/>
                </a:solidFill>
              </a:rPr>
              <a:t>OF</a:t>
            </a:r>
            <a:r>
              <a:rPr lang="en-US" altLang="zh-CN" sz="1800" dirty="0"/>
              <a:t> nand_2 </a:t>
            </a:r>
            <a:r>
              <a:rPr lang="en-US" altLang="zh-CN" sz="1800" dirty="0">
                <a:solidFill>
                  <a:srgbClr val="0000FF"/>
                </a:solidFill>
              </a:rPr>
              <a:t>IS </a:t>
            </a:r>
            <a:r>
              <a:rPr lang="en-US" altLang="zh-CN" sz="1800" dirty="0"/>
              <a:t>  --</a:t>
            </a:r>
            <a:r>
              <a:rPr lang="zh-CN" altLang="en-US" sz="1800" dirty="0"/>
              <a:t>结构体描述</a:t>
            </a:r>
          </a:p>
          <a:p>
            <a:pPr eaLnBrk="1" hangingPunct="1">
              <a:lnSpc>
                <a:spcPct val="120000"/>
              </a:lnSpc>
              <a:buNone/>
            </a:pPr>
            <a:r>
              <a:rPr lang="en-US" altLang="zh-CN" sz="1800" dirty="0">
                <a:solidFill>
                  <a:srgbClr val="0000FF"/>
                </a:solidFill>
              </a:rPr>
              <a:t>BEGIN</a:t>
            </a:r>
          </a:p>
          <a:p>
            <a:pPr eaLnBrk="1" hangingPunct="1">
              <a:lnSpc>
                <a:spcPct val="120000"/>
              </a:lnSpc>
              <a:buNone/>
            </a:pPr>
            <a:r>
              <a:rPr lang="en-US" altLang="zh-CN" sz="1800" dirty="0"/>
              <a:t>   f &lt;= a </a:t>
            </a:r>
            <a:r>
              <a:rPr lang="en-US" altLang="zh-CN" sz="1800" dirty="0">
                <a:solidFill>
                  <a:srgbClr val="0000FF"/>
                </a:solidFill>
              </a:rPr>
              <a:t>NAND</a:t>
            </a:r>
            <a:r>
              <a:rPr lang="en-US" altLang="zh-CN" sz="1800" dirty="0"/>
              <a:t> b;       --</a:t>
            </a:r>
            <a:r>
              <a:rPr lang="zh-CN" altLang="en-US" sz="1800" dirty="0"/>
              <a:t>电路功能描述</a:t>
            </a:r>
          </a:p>
          <a:p>
            <a:pPr eaLnBrk="1" hangingPunct="1">
              <a:lnSpc>
                <a:spcPct val="120000"/>
              </a:lnSpc>
              <a:buNone/>
            </a:pPr>
            <a:r>
              <a:rPr lang="en-US" altLang="zh-CN" sz="1800" dirty="0">
                <a:solidFill>
                  <a:srgbClr val="0000FF"/>
                </a:solidFill>
              </a:rPr>
              <a:t>END</a:t>
            </a:r>
            <a:r>
              <a:rPr lang="en-US" altLang="zh-CN" sz="1800" dirty="0"/>
              <a:t> rtl;</a:t>
            </a:r>
            <a:r>
              <a:rPr lang="en-US" altLang="zh-CN" sz="1600" dirty="0"/>
              <a:t> </a:t>
            </a:r>
          </a:p>
          <a:p>
            <a:pPr eaLnBrk="1" hangingPunct="1">
              <a:lnSpc>
                <a:spcPct val="120000"/>
              </a:lnSpc>
            </a:pPr>
            <a:r>
              <a:rPr lang="zh-CN" altLang="en-US" dirty="0"/>
              <a:t>实体部分描述电路的外部接口信号，如本例中的电路包含两个输入信号</a:t>
            </a:r>
            <a:r>
              <a:rPr lang="en-US" altLang="zh-CN" dirty="0"/>
              <a:t>a</a:t>
            </a:r>
            <a:r>
              <a:rPr lang="zh-CN" altLang="en-US" dirty="0"/>
              <a:t>和</a:t>
            </a:r>
            <a:r>
              <a:rPr lang="en-US" altLang="zh-CN" dirty="0"/>
              <a:t>b</a:t>
            </a:r>
            <a:r>
              <a:rPr lang="zh-CN" altLang="en-US" dirty="0"/>
              <a:t>，一个输出信号</a:t>
            </a:r>
            <a:r>
              <a:rPr lang="en-US" altLang="zh-CN" dirty="0"/>
              <a:t>f</a:t>
            </a:r>
            <a:r>
              <a:rPr lang="zh-CN" altLang="en-US" dirty="0"/>
              <a:t>。结构体对电路的内部结构和性能进行具体描述，如本例中的电路通过语句</a:t>
            </a:r>
            <a:r>
              <a:rPr lang="en-US" altLang="zh-CN" dirty="0"/>
              <a:t>f &lt;= a NAND b</a:t>
            </a:r>
            <a:r>
              <a:rPr lang="zh-CN" altLang="en-US" dirty="0"/>
              <a:t>具体描述为实现与非功能，即            。</a:t>
            </a:r>
          </a:p>
          <a:p>
            <a:pPr eaLnBrk="1" hangingPunct="1">
              <a:lnSpc>
                <a:spcPct val="120000"/>
              </a:lnSpc>
            </a:pPr>
            <a:r>
              <a:rPr lang="zh-CN" altLang="en-US" dirty="0"/>
              <a:t>每个</a:t>
            </a:r>
            <a:r>
              <a:rPr lang="en-US" altLang="zh-CN" dirty="0"/>
              <a:t>VHDL</a:t>
            </a:r>
            <a:r>
              <a:rPr lang="zh-CN" altLang="en-US" dirty="0"/>
              <a:t>语句都是以“</a:t>
            </a:r>
            <a:r>
              <a:rPr lang="en-US" altLang="zh-CN" dirty="0"/>
              <a:t>;”</a:t>
            </a:r>
            <a:r>
              <a:rPr lang="zh-CN" altLang="en-US" dirty="0"/>
              <a:t>结束，注释以两个减号“</a:t>
            </a:r>
            <a:r>
              <a:rPr lang="en-US" altLang="zh-CN" dirty="0"/>
              <a:t>--”</a:t>
            </a:r>
            <a:r>
              <a:rPr lang="zh-CN" altLang="en-US" dirty="0"/>
              <a:t>开始。</a:t>
            </a:r>
          </a:p>
        </p:txBody>
      </p:sp>
      <p:sp>
        <p:nvSpPr>
          <p:cNvPr id="50181" name="Rectangle 4"/>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42725" name="Object 5"/>
          <p:cNvGraphicFramePr/>
          <p:nvPr/>
        </p:nvGraphicFramePr>
        <p:xfrm>
          <a:off x="6084168" y="6309320"/>
          <a:ext cx="936104" cy="562047"/>
        </p:xfrm>
        <a:graphic>
          <a:graphicData uri="http://schemas.openxmlformats.org/presentationml/2006/ole">
            <mc:AlternateContent xmlns:mc="http://schemas.openxmlformats.org/markup-compatibility/2006">
              <mc:Choice xmlns:v="urn:schemas-microsoft-com:vml" Requires="v">
                <p:oleObj spid="_x0000_s15380" r:id="rId3" imgW="418465" imgH="215900" progId="Equation.3">
                  <p:embed/>
                </p:oleObj>
              </mc:Choice>
              <mc:Fallback>
                <p:oleObj r:id="rId3" imgW="418465" imgH="215900" progId="Equation.3">
                  <p:embed/>
                  <p:pic>
                    <p:nvPicPr>
                      <p:cNvPr id="0" name="图片 15371"/>
                      <p:cNvPicPr/>
                      <p:nvPr/>
                    </p:nvPicPr>
                    <p:blipFill>
                      <a:blip r:embed="rId4"/>
                      <a:stretch>
                        <a:fillRect/>
                      </a:stretch>
                    </p:blipFill>
                    <p:spPr>
                      <a:xfrm>
                        <a:off x="6084168" y="6309320"/>
                        <a:ext cx="936104" cy="56204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7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2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272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272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2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27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27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p:cNvSpPr>
          <p:nvPr>
            <p:ph type="title"/>
          </p:nvPr>
        </p:nvSpPr>
        <p:spPr>
          <a:xfrm>
            <a:off x="467544" y="-171400"/>
            <a:ext cx="8136904" cy="852184"/>
          </a:xfrm>
        </p:spPr>
        <p:txBody>
          <a:bodyPr vert="horz" wrap="square" lIns="91440" tIns="45720" rIns="91440" bIns="45720" anchor="ctr"/>
          <a:lstStyle/>
          <a:p>
            <a:pPr eaLnBrk="1" hangingPunct="1"/>
            <a:r>
              <a:rPr lang="en-US" altLang="zh-CN" dirty="0"/>
              <a:t>1. </a:t>
            </a:r>
            <a:r>
              <a:rPr lang="zh-CN" altLang="en-US" dirty="0"/>
              <a:t>实体</a:t>
            </a:r>
          </a:p>
        </p:txBody>
      </p:sp>
      <p:sp>
        <p:nvSpPr>
          <p:cNvPr id="543747" name="Rectangle 3"/>
          <p:cNvSpPr>
            <a:spLocks noGrp="1"/>
          </p:cNvSpPr>
          <p:nvPr>
            <p:ph idx="1"/>
          </p:nvPr>
        </p:nvSpPr>
        <p:spPr>
          <a:xfrm>
            <a:off x="25167" y="620688"/>
            <a:ext cx="9144000" cy="6092825"/>
          </a:xfrm>
        </p:spPr>
        <p:txBody>
          <a:bodyPr vert="horz" wrap="square" lIns="91440" tIns="45720" rIns="91440" bIns="45720" anchor="t"/>
          <a:lstStyle/>
          <a:p>
            <a:pPr eaLnBrk="1" hangingPunct="1"/>
            <a:r>
              <a:rPr lang="zh-CN" altLang="en-US" dirty="0"/>
              <a:t>类似于原理图中的部件符号，它并不描述设计的具体功能，只是定义该设计所需的全部输入</a:t>
            </a:r>
            <a:r>
              <a:rPr lang="en-US" altLang="zh-CN" dirty="0"/>
              <a:t>/</a:t>
            </a:r>
            <a:r>
              <a:rPr lang="zh-CN" altLang="en-US" dirty="0"/>
              <a:t>输出信号。实体的一般格式如下：</a:t>
            </a:r>
          </a:p>
          <a:p>
            <a:pPr eaLnBrk="1" hangingPunct="1">
              <a:buNone/>
            </a:pPr>
            <a:r>
              <a:rPr lang="zh-CN" altLang="en-US" sz="2000" dirty="0"/>
              <a:t>          </a:t>
            </a:r>
            <a:r>
              <a:rPr lang="en-US" altLang="zh-CN" sz="2000" i="1" dirty="0"/>
              <a:t>ENTITY  </a:t>
            </a:r>
            <a:r>
              <a:rPr lang="zh-CN" altLang="en-US" sz="2000" i="1" dirty="0"/>
              <a:t>实体名  </a:t>
            </a:r>
            <a:r>
              <a:rPr lang="en-US" altLang="zh-CN" sz="2000" i="1" dirty="0"/>
              <a:t>IS</a:t>
            </a:r>
          </a:p>
          <a:p>
            <a:pPr eaLnBrk="1" hangingPunct="1">
              <a:buNone/>
            </a:pPr>
            <a:r>
              <a:rPr lang="en-US" altLang="zh-CN" sz="2000" i="1" dirty="0"/>
              <a:t>              PORT (</a:t>
            </a:r>
            <a:r>
              <a:rPr lang="zh-CN" altLang="en-US" sz="2000" i="1" dirty="0"/>
              <a:t>信号名：信号类别 信号类型；</a:t>
            </a:r>
          </a:p>
          <a:p>
            <a:pPr eaLnBrk="1" hangingPunct="1">
              <a:buNone/>
            </a:pPr>
            <a:r>
              <a:rPr lang="zh-CN" altLang="en-US" sz="2000" i="1" dirty="0"/>
              <a:t>                                  </a:t>
            </a:r>
            <a:r>
              <a:rPr lang="en-US" altLang="zh-CN" sz="2000" i="1" dirty="0"/>
              <a:t>……</a:t>
            </a:r>
            <a:r>
              <a:rPr lang="zh-CN" altLang="en-US" sz="2000" i="1" dirty="0"/>
              <a:t>；</a:t>
            </a:r>
          </a:p>
          <a:p>
            <a:pPr eaLnBrk="1" hangingPunct="1">
              <a:buNone/>
            </a:pPr>
            <a:r>
              <a:rPr lang="zh-CN" altLang="en-US" sz="2000" i="1" dirty="0"/>
              <a:t>                          信号名：信号类别 信号类型  </a:t>
            </a:r>
            <a:r>
              <a:rPr lang="en-US" altLang="zh-CN" sz="2000" i="1" dirty="0"/>
              <a:t>)</a:t>
            </a:r>
            <a:r>
              <a:rPr lang="zh-CN" altLang="en-US" sz="2000" i="1" dirty="0"/>
              <a:t>；</a:t>
            </a:r>
          </a:p>
          <a:p>
            <a:pPr eaLnBrk="1" hangingPunct="1">
              <a:buNone/>
            </a:pPr>
            <a:r>
              <a:rPr lang="zh-CN" altLang="en-US" sz="2000" i="1" dirty="0"/>
              <a:t>          </a:t>
            </a:r>
            <a:r>
              <a:rPr lang="en-US" altLang="zh-CN" sz="2000" i="1" dirty="0"/>
              <a:t>END </a:t>
            </a:r>
            <a:r>
              <a:rPr lang="zh-CN" altLang="en-US" sz="2000" i="1" dirty="0"/>
              <a:t>实体名；</a:t>
            </a:r>
          </a:p>
          <a:p>
            <a:pPr eaLnBrk="1" hangingPunct="1">
              <a:lnSpc>
                <a:spcPct val="120000"/>
              </a:lnSpc>
              <a:buNone/>
            </a:pPr>
            <a:endParaRPr lang="en-US" altLang="zh-CN" sz="2400" dirty="0">
              <a:solidFill>
                <a:srgbClr val="0000FF"/>
              </a:solidFill>
            </a:endParaRPr>
          </a:p>
          <a:p>
            <a:pPr eaLnBrk="1" hangingPunct="1">
              <a:lnSpc>
                <a:spcPct val="120000"/>
              </a:lnSpc>
              <a:buNone/>
            </a:pPr>
            <a:r>
              <a:rPr lang="en-US" altLang="zh-CN" sz="2400" dirty="0">
                <a:solidFill>
                  <a:srgbClr val="0000FF"/>
                </a:solidFill>
              </a:rPr>
              <a:t>ENTITY</a:t>
            </a:r>
            <a:r>
              <a:rPr lang="en-US" altLang="zh-CN" sz="2400" dirty="0"/>
              <a:t> nand_2 </a:t>
            </a:r>
            <a:r>
              <a:rPr lang="en-US" altLang="zh-CN" sz="2400" dirty="0">
                <a:solidFill>
                  <a:srgbClr val="0000FF"/>
                </a:solidFill>
              </a:rPr>
              <a:t>IS </a:t>
            </a:r>
            <a:r>
              <a:rPr lang="en-US" altLang="zh-CN" sz="2400" dirty="0"/>
              <a:t>      --</a:t>
            </a:r>
            <a:r>
              <a:rPr lang="zh-CN" altLang="en-US" sz="2400" dirty="0"/>
              <a:t>实体描述</a:t>
            </a:r>
          </a:p>
          <a:p>
            <a:pPr eaLnBrk="1" hangingPunct="1">
              <a:lnSpc>
                <a:spcPct val="120000"/>
              </a:lnSpc>
              <a:buNone/>
            </a:pPr>
            <a:r>
              <a:rPr lang="zh-CN" altLang="en-US" sz="2400" dirty="0"/>
              <a:t>   </a:t>
            </a:r>
            <a:r>
              <a:rPr lang="en-US" altLang="zh-CN" sz="2400" dirty="0">
                <a:solidFill>
                  <a:srgbClr val="0000FF"/>
                </a:solidFill>
              </a:rPr>
              <a:t>PORT</a:t>
            </a:r>
            <a:r>
              <a:rPr lang="en-US" altLang="zh-CN" sz="2400" dirty="0"/>
              <a:t>(</a:t>
            </a:r>
            <a:r>
              <a:rPr lang="en-US" altLang="zh-CN" sz="2400" dirty="0" err="1"/>
              <a:t>a,b:</a:t>
            </a:r>
            <a:r>
              <a:rPr lang="en-US" altLang="zh-CN" sz="2400" dirty="0" err="1">
                <a:solidFill>
                  <a:srgbClr val="0000FF"/>
                </a:solidFill>
              </a:rPr>
              <a:t>IN</a:t>
            </a:r>
            <a:r>
              <a:rPr lang="en-US" altLang="zh-CN" sz="2400" dirty="0"/>
              <a:t> BIT;     --</a:t>
            </a:r>
            <a:r>
              <a:rPr lang="zh-CN" altLang="en-US" sz="2400" dirty="0"/>
              <a:t>输入信号</a:t>
            </a:r>
          </a:p>
          <a:p>
            <a:pPr eaLnBrk="1" hangingPunct="1">
              <a:lnSpc>
                <a:spcPct val="120000"/>
              </a:lnSpc>
              <a:buNone/>
            </a:pPr>
            <a:r>
              <a:rPr lang="zh-CN" altLang="en-US" sz="2400" dirty="0"/>
              <a:t>         </a:t>
            </a:r>
            <a:r>
              <a:rPr lang="en-US" altLang="zh-CN" sz="2400" dirty="0"/>
              <a:t>f:</a:t>
            </a:r>
            <a:r>
              <a:rPr lang="en-US" altLang="zh-CN" sz="2400" dirty="0">
                <a:solidFill>
                  <a:srgbClr val="0000FF"/>
                </a:solidFill>
              </a:rPr>
              <a:t>OUT</a:t>
            </a:r>
            <a:r>
              <a:rPr lang="en-US" altLang="zh-CN" sz="2400" dirty="0"/>
              <a:t> BIT);         --</a:t>
            </a:r>
            <a:r>
              <a:rPr lang="zh-CN" altLang="en-US" sz="2400" dirty="0"/>
              <a:t>输出信号</a:t>
            </a:r>
          </a:p>
          <a:p>
            <a:pPr eaLnBrk="1" hangingPunct="1">
              <a:lnSpc>
                <a:spcPct val="120000"/>
              </a:lnSpc>
              <a:buNone/>
            </a:pPr>
            <a:r>
              <a:rPr lang="en-US" altLang="zh-CN" sz="2400" dirty="0">
                <a:solidFill>
                  <a:srgbClr val="0000FF"/>
                </a:solidFill>
              </a:rPr>
              <a:t>END</a:t>
            </a:r>
            <a:r>
              <a:rPr lang="en-US" altLang="zh-CN" sz="2400" dirty="0"/>
              <a:t> nand_2;</a:t>
            </a: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3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37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3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37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37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374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37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374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374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37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p:cNvSpPr>
          <p:nvPr>
            <p:ph type="title"/>
          </p:nvPr>
        </p:nvSpPr>
        <p:spPr>
          <a:xfrm>
            <a:off x="0" y="-99392"/>
            <a:ext cx="8568952" cy="589319"/>
          </a:xfrm>
        </p:spPr>
        <p:txBody>
          <a:bodyPr vert="horz" wrap="square" lIns="91440" tIns="45720" rIns="91440" bIns="45720" anchor="ctr"/>
          <a:lstStyle/>
          <a:p>
            <a:pPr eaLnBrk="1" hangingPunct="1">
              <a:lnSpc>
                <a:spcPct val="120000"/>
              </a:lnSpc>
            </a:pPr>
            <a:r>
              <a:rPr lang="zh-CN" altLang="en-US" dirty="0"/>
              <a:t>信号类别</a:t>
            </a:r>
            <a:r>
              <a:rPr lang="en-US" altLang="zh-CN" sz="2400" dirty="0">
                <a:solidFill>
                  <a:srgbClr val="0000FF"/>
                </a:solidFill>
              </a:rPr>
              <a:t>PORT</a:t>
            </a:r>
            <a:r>
              <a:rPr lang="en-US" altLang="zh-CN" sz="2400" dirty="0"/>
              <a:t>(</a:t>
            </a:r>
            <a:r>
              <a:rPr lang="en-US" altLang="zh-CN" sz="2400" dirty="0" err="1"/>
              <a:t>a,b:</a:t>
            </a:r>
            <a:r>
              <a:rPr lang="en-US" altLang="zh-CN" sz="2400" dirty="0" err="1">
                <a:solidFill>
                  <a:srgbClr val="0000FF"/>
                </a:solidFill>
              </a:rPr>
              <a:t>IN</a:t>
            </a:r>
            <a:r>
              <a:rPr lang="en-US" altLang="zh-CN" sz="2400" dirty="0"/>
              <a:t> BIT; f:</a:t>
            </a:r>
            <a:r>
              <a:rPr lang="en-US" altLang="zh-CN" sz="2400" dirty="0">
                <a:solidFill>
                  <a:srgbClr val="0000FF"/>
                </a:solidFill>
              </a:rPr>
              <a:t>OUT</a:t>
            </a:r>
            <a:r>
              <a:rPr lang="en-US" altLang="zh-CN" sz="2400" dirty="0"/>
              <a:t> BIT)</a:t>
            </a:r>
            <a:endParaRPr lang="zh-CN" altLang="en-US" dirty="0"/>
          </a:p>
        </p:txBody>
      </p:sp>
      <p:sp>
        <p:nvSpPr>
          <p:cNvPr id="544771" name="Rectangle 3"/>
          <p:cNvSpPr>
            <a:spLocks noGrp="1"/>
          </p:cNvSpPr>
          <p:nvPr>
            <p:ph idx="1"/>
          </p:nvPr>
        </p:nvSpPr>
        <p:spPr>
          <a:xfrm>
            <a:off x="107504" y="404664"/>
            <a:ext cx="8642350" cy="5543550"/>
          </a:xfrm>
        </p:spPr>
        <p:txBody>
          <a:bodyPr vert="horz" wrap="square" lIns="91440" tIns="45720" rIns="91440" bIns="45720" anchor="t"/>
          <a:lstStyle/>
          <a:p>
            <a:pPr eaLnBrk="1" hangingPunct="1">
              <a:lnSpc>
                <a:spcPct val="115000"/>
              </a:lnSpc>
            </a:pPr>
            <a:r>
              <a:rPr lang="en-US" altLang="zh-CN" dirty="0"/>
              <a:t>IN</a:t>
            </a:r>
            <a:r>
              <a:rPr lang="zh-CN" altLang="en-US" dirty="0"/>
              <a:t>：进入实体的</a:t>
            </a:r>
            <a:r>
              <a:rPr lang="zh-CN" altLang="en-US" dirty="0">
                <a:solidFill>
                  <a:srgbClr val="FF0000"/>
                </a:solidFill>
              </a:rPr>
              <a:t>输入信号</a:t>
            </a:r>
            <a:r>
              <a:rPr lang="zh-CN" altLang="en-US" dirty="0"/>
              <a:t>，注意不能给输入信号赋值。</a:t>
            </a:r>
          </a:p>
          <a:p>
            <a:pPr eaLnBrk="1" hangingPunct="1">
              <a:lnSpc>
                <a:spcPct val="115000"/>
              </a:lnSpc>
            </a:pPr>
            <a:r>
              <a:rPr lang="en-US" altLang="zh-CN" dirty="0"/>
              <a:t>OUT</a:t>
            </a:r>
            <a:r>
              <a:rPr lang="zh-CN" altLang="en-US" dirty="0"/>
              <a:t>：离开实体的</a:t>
            </a:r>
            <a:r>
              <a:rPr lang="zh-CN" altLang="en-US" dirty="0">
                <a:solidFill>
                  <a:schemeClr val="accent2"/>
                </a:solidFill>
              </a:rPr>
              <a:t>输出信号</a:t>
            </a:r>
            <a:r>
              <a:rPr lang="zh-CN" altLang="en-US" dirty="0"/>
              <a:t>，注意输出信号不能在内部反馈使用，即不能读入输出信号的数据。</a:t>
            </a:r>
          </a:p>
          <a:p>
            <a:pPr eaLnBrk="1" hangingPunct="1">
              <a:lnSpc>
                <a:spcPct val="115000"/>
              </a:lnSpc>
            </a:pPr>
            <a:r>
              <a:rPr lang="en-US" altLang="zh-CN" dirty="0"/>
              <a:t>INOUT</a:t>
            </a:r>
            <a:r>
              <a:rPr lang="zh-CN" altLang="en-US" dirty="0"/>
              <a:t>：</a:t>
            </a:r>
            <a:r>
              <a:rPr lang="zh-CN" altLang="en-US" dirty="0">
                <a:solidFill>
                  <a:schemeClr val="accent2"/>
                </a:solidFill>
              </a:rPr>
              <a:t>双向信号</a:t>
            </a:r>
            <a:r>
              <a:rPr lang="zh-CN" altLang="en-US" dirty="0"/>
              <a:t>，既可以进入实体，也可以离开实体。</a:t>
            </a:r>
          </a:p>
          <a:p>
            <a:pPr eaLnBrk="1" hangingPunct="1">
              <a:lnSpc>
                <a:spcPct val="115000"/>
              </a:lnSpc>
            </a:pPr>
            <a:r>
              <a:rPr lang="en-US" altLang="zh-CN" dirty="0"/>
              <a:t>BUFFER</a:t>
            </a:r>
            <a:r>
              <a:rPr lang="zh-CN" altLang="en-US" dirty="0"/>
              <a:t>：</a:t>
            </a:r>
            <a:r>
              <a:rPr lang="zh-CN" altLang="en-US" dirty="0">
                <a:solidFill>
                  <a:srgbClr val="FF0000"/>
                </a:solidFill>
              </a:rPr>
              <a:t>缓冲信号</a:t>
            </a:r>
            <a:r>
              <a:rPr lang="zh-CN" altLang="en-US" dirty="0"/>
              <a:t>，也是实体的输出信号，但同时可以在实体内部反馈。</a:t>
            </a:r>
            <a:r>
              <a:rPr lang="en-US" altLang="zh-CN" dirty="0"/>
              <a:t>BUFFER</a:t>
            </a:r>
            <a:r>
              <a:rPr lang="zh-CN" altLang="en-US" dirty="0"/>
              <a:t>是</a:t>
            </a:r>
            <a:r>
              <a:rPr lang="en-US" altLang="zh-CN" dirty="0"/>
              <a:t>INOUT</a:t>
            </a:r>
            <a:r>
              <a:rPr lang="zh-CN" altLang="en-US" dirty="0"/>
              <a:t>的子集，但不能由外部驱动。</a:t>
            </a:r>
            <a:r>
              <a:rPr lang="en-US" altLang="zh-CN" dirty="0"/>
              <a:t>BUFFER</a:t>
            </a:r>
            <a:r>
              <a:rPr lang="zh-CN" altLang="en-US" dirty="0"/>
              <a:t>主要用于构成带反馈的逻辑电路。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4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4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4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4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type="title"/>
          </p:nvPr>
        </p:nvSpPr>
        <p:spPr>
          <a:xfrm>
            <a:off x="683568" y="188640"/>
            <a:ext cx="7772400" cy="298450"/>
          </a:xfrm>
        </p:spPr>
        <p:txBody>
          <a:bodyPr vert="horz" wrap="square" lIns="91440" tIns="45720" rIns="91440" bIns="45720" anchor="ctr"/>
          <a:lstStyle/>
          <a:p>
            <a:pPr eaLnBrk="1" hangingPunct="1"/>
            <a:r>
              <a:rPr lang="zh-CN" altLang="en-US" dirty="0"/>
              <a:t>信号类型</a:t>
            </a:r>
            <a:r>
              <a:rPr lang="en-US" altLang="zh-CN" sz="3200" dirty="0">
                <a:solidFill>
                  <a:srgbClr val="0000FF"/>
                </a:solidFill>
              </a:rPr>
              <a:t>PORT</a:t>
            </a:r>
            <a:r>
              <a:rPr lang="en-US" altLang="zh-CN" sz="3200" dirty="0"/>
              <a:t>(</a:t>
            </a:r>
            <a:r>
              <a:rPr lang="en-US" altLang="zh-CN" sz="3200" dirty="0" err="1"/>
              <a:t>a,b:</a:t>
            </a:r>
            <a:r>
              <a:rPr lang="en-US" altLang="zh-CN" sz="3200" dirty="0" err="1">
                <a:solidFill>
                  <a:srgbClr val="0000FF"/>
                </a:solidFill>
              </a:rPr>
              <a:t>IN</a:t>
            </a:r>
            <a:r>
              <a:rPr lang="en-US" altLang="zh-CN" sz="3200" dirty="0"/>
              <a:t> BIT; f:</a:t>
            </a:r>
            <a:r>
              <a:rPr lang="en-US" altLang="zh-CN" sz="3200" dirty="0">
                <a:solidFill>
                  <a:srgbClr val="0000FF"/>
                </a:solidFill>
              </a:rPr>
              <a:t>OUT</a:t>
            </a:r>
            <a:r>
              <a:rPr lang="en-US" altLang="zh-CN" sz="3200" dirty="0"/>
              <a:t> BIT)</a:t>
            </a:r>
            <a:r>
              <a:rPr lang="zh-CN" altLang="en-US" sz="3200" dirty="0"/>
              <a:t> </a:t>
            </a:r>
          </a:p>
        </p:txBody>
      </p:sp>
      <p:sp>
        <p:nvSpPr>
          <p:cNvPr id="122883" name="Rectangle 3"/>
          <p:cNvSpPr>
            <a:spLocks noGrp="1"/>
          </p:cNvSpPr>
          <p:nvPr>
            <p:ph idx="1"/>
          </p:nvPr>
        </p:nvSpPr>
        <p:spPr>
          <a:xfrm>
            <a:off x="251520" y="764704"/>
            <a:ext cx="8352928" cy="6048672"/>
          </a:xfrm>
        </p:spPr>
        <p:txBody>
          <a:bodyPr vert="horz" wrap="square" lIns="91440" tIns="45720" rIns="91440" bIns="45720" anchor="t"/>
          <a:lstStyle/>
          <a:p>
            <a:pPr eaLnBrk="1" hangingPunct="1">
              <a:lnSpc>
                <a:spcPct val="145000"/>
              </a:lnSpc>
            </a:pPr>
            <a:r>
              <a:rPr lang="zh-CN" altLang="en-US" sz="2400" dirty="0"/>
              <a:t>标准包</a:t>
            </a:r>
            <a:r>
              <a:rPr lang="en-US" altLang="zh-CN" sz="2400" dirty="0"/>
              <a:t>STANDARD</a:t>
            </a:r>
            <a:r>
              <a:rPr lang="zh-CN" altLang="en-US" sz="2400" dirty="0"/>
              <a:t>中预定义的类型</a:t>
            </a:r>
          </a:p>
          <a:p>
            <a:pPr lvl="1" eaLnBrk="1" hangingPunct="1">
              <a:lnSpc>
                <a:spcPct val="145000"/>
              </a:lnSpc>
            </a:pPr>
            <a:r>
              <a:rPr lang="en-US" altLang="zh-CN" sz="2400" dirty="0"/>
              <a:t>BIT</a:t>
            </a:r>
            <a:r>
              <a:rPr lang="zh-CN" altLang="en-US" sz="2400" dirty="0"/>
              <a:t>：二进制位类型，信号的值只能是‘</a:t>
            </a:r>
            <a:r>
              <a:rPr lang="en-US" altLang="zh-CN" sz="2400" dirty="0"/>
              <a:t>0’</a:t>
            </a:r>
            <a:r>
              <a:rPr lang="zh-CN" altLang="en-US" sz="2400" dirty="0"/>
              <a:t>或‘</a:t>
            </a:r>
            <a:r>
              <a:rPr lang="en-US" altLang="zh-CN" sz="2400" dirty="0"/>
              <a:t>1’</a:t>
            </a:r>
            <a:r>
              <a:rPr lang="zh-CN" altLang="en-US" sz="2400" dirty="0"/>
              <a:t>。</a:t>
            </a:r>
          </a:p>
          <a:p>
            <a:pPr lvl="1" eaLnBrk="1" hangingPunct="1">
              <a:lnSpc>
                <a:spcPct val="145000"/>
              </a:lnSpc>
            </a:pPr>
            <a:r>
              <a:rPr lang="en-US" altLang="zh-CN" sz="2400" dirty="0"/>
              <a:t>BIT_VECTOR</a:t>
            </a:r>
            <a:r>
              <a:rPr lang="zh-CN" altLang="en-US" sz="2400" dirty="0"/>
              <a:t>：二进制位矢量类型，是由多位</a:t>
            </a:r>
            <a:r>
              <a:rPr lang="en-US" altLang="zh-CN" sz="2400" dirty="0"/>
              <a:t>BIT</a:t>
            </a:r>
            <a:r>
              <a:rPr lang="zh-CN" altLang="en-US" sz="2400" dirty="0"/>
              <a:t>类型构成的二进制位向量。</a:t>
            </a:r>
          </a:p>
          <a:p>
            <a:pPr lvl="1" eaLnBrk="1" hangingPunct="1">
              <a:lnSpc>
                <a:spcPct val="145000"/>
              </a:lnSpc>
            </a:pPr>
            <a:r>
              <a:rPr lang="en-US" altLang="zh-CN" sz="2400" dirty="0"/>
              <a:t>BOOLEAN</a:t>
            </a:r>
            <a:r>
              <a:rPr lang="zh-CN" altLang="en-US" sz="2400" dirty="0"/>
              <a:t>：布尔类型，取值只能是</a:t>
            </a:r>
            <a:r>
              <a:rPr lang="en-US" altLang="zh-CN" sz="2400" dirty="0"/>
              <a:t>true</a:t>
            </a:r>
            <a:r>
              <a:rPr lang="zh-CN" altLang="en-US" sz="2400" dirty="0"/>
              <a:t>或</a:t>
            </a:r>
            <a:r>
              <a:rPr lang="en-US" altLang="zh-CN" sz="2400" dirty="0"/>
              <a:t>false</a:t>
            </a:r>
            <a:r>
              <a:rPr lang="zh-CN" altLang="en-US" sz="2400" dirty="0"/>
              <a:t>。</a:t>
            </a:r>
          </a:p>
          <a:p>
            <a:pPr lvl="1" eaLnBrk="1" hangingPunct="1">
              <a:lnSpc>
                <a:spcPct val="145000"/>
              </a:lnSpc>
            </a:pPr>
            <a:r>
              <a:rPr lang="en-US" altLang="zh-CN" sz="2400" dirty="0"/>
              <a:t>INTEGER</a:t>
            </a:r>
            <a:r>
              <a:rPr lang="zh-CN" altLang="en-US" sz="2400" dirty="0"/>
              <a:t>：整型，</a:t>
            </a:r>
            <a:r>
              <a:rPr lang="en-US" altLang="zh-CN" sz="2400" dirty="0"/>
              <a:t>32</a:t>
            </a:r>
            <a:r>
              <a:rPr lang="zh-CN" altLang="en-US" sz="2400" dirty="0"/>
              <a:t>位二进制数表示的整型，取值范围是</a:t>
            </a:r>
            <a:r>
              <a:rPr lang="en-US" altLang="zh-CN" sz="2400" dirty="0"/>
              <a:t>2</a:t>
            </a:r>
            <a:r>
              <a:rPr lang="en-US" altLang="zh-CN" sz="2400" baseline="30000" dirty="0"/>
              <a:t>31</a:t>
            </a:r>
            <a:r>
              <a:rPr lang="en-US" altLang="zh-CN" sz="2400" dirty="0"/>
              <a:t>-1</a:t>
            </a:r>
            <a:r>
              <a:rPr lang="zh-CN" altLang="en-US" sz="2400" dirty="0"/>
              <a:t>～</a:t>
            </a:r>
            <a:r>
              <a:rPr lang="en-US" altLang="zh-CN" sz="2400" dirty="0"/>
              <a:t>-2</a:t>
            </a:r>
            <a:r>
              <a:rPr lang="en-US" altLang="zh-CN" sz="2400" baseline="30000" dirty="0"/>
              <a:t>31</a:t>
            </a:r>
            <a:r>
              <a:rPr lang="zh-CN" altLang="en-US" sz="2400" dirty="0"/>
              <a:t>。</a:t>
            </a:r>
          </a:p>
          <a:p>
            <a:pPr lvl="1" eaLnBrk="1" hangingPunct="1">
              <a:lnSpc>
                <a:spcPct val="145000"/>
              </a:lnSpc>
            </a:pPr>
            <a:r>
              <a:rPr lang="en-US" altLang="zh-CN" sz="2400" dirty="0"/>
              <a:t>CHARACTER</a:t>
            </a:r>
            <a:r>
              <a:rPr lang="zh-CN" altLang="en-US" sz="2400" dirty="0"/>
              <a:t>：字符型，</a:t>
            </a:r>
            <a:r>
              <a:rPr lang="en-US" altLang="zh-CN" sz="2400" dirty="0"/>
              <a:t>8</a:t>
            </a:r>
            <a:r>
              <a:rPr lang="zh-CN" altLang="en-US" sz="2400" dirty="0"/>
              <a:t>位二进制编码的</a:t>
            </a:r>
            <a:r>
              <a:rPr lang="en-US" altLang="zh-CN" sz="2400" dirty="0"/>
              <a:t>ASCII</a:t>
            </a:r>
            <a:r>
              <a:rPr lang="zh-CN" altLang="en-US" sz="2400" dirty="0"/>
              <a:t>字符。</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p:cNvSpPr>
          <p:nvPr>
            <p:ph type="title"/>
          </p:nvPr>
        </p:nvSpPr>
        <p:spPr>
          <a:xfrm>
            <a:off x="35496" y="23696"/>
            <a:ext cx="8276456" cy="524984"/>
          </a:xfrm>
        </p:spPr>
        <p:txBody>
          <a:bodyPr vert="horz" wrap="square" lIns="91440" tIns="45720" rIns="91440" bIns="45720" anchor="ctr"/>
          <a:lstStyle/>
          <a:p>
            <a:pPr eaLnBrk="1" hangingPunct="1"/>
            <a:r>
              <a:rPr lang="zh-CN" altLang="en-US" dirty="0"/>
              <a:t>信号类型</a:t>
            </a:r>
          </a:p>
        </p:txBody>
      </p:sp>
      <p:sp>
        <p:nvSpPr>
          <p:cNvPr id="546819" name="Rectangle 3"/>
          <p:cNvSpPr>
            <a:spLocks noGrp="1"/>
          </p:cNvSpPr>
          <p:nvPr>
            <p:ph idx="1"/>
          </p:nvPr>
        </p:nvSpPr>
        <p:spPr>
          <a:xfrm>
            <a:off x="0" y="620688"/>
            <a:ext cx="8928100" cy="5543550"/>
          </a:xfrm>
        </p:spPr>
        <p:txBody>
          <a:bodyPr vert="horz" wrap="square" lIns="91440" tIns="45720" rIns="91440" bIns="45720" anchor="t"/>
          <a:lstStyle/>
          <a:p>
            <a:pPr eaLnBrk="1" hangingPunct="1">
              <a:lnSpc>
                <a:spcPct val="120000"/>
              </a:lnSpc>
              <a:spcBef>
                <a:spcPct val="10000"/>
              </a:spcBef>
            </a:pPr>
            <a:r>
              <a:rPr lang="zh-CN" altLang="en-US" dirty="0"/>
              <a:t>程序包</a:t>
            </a:r>
            <a:r>
              <a:rPr lang="en-US" altLang="zh-CN" dirty="0"/>
              <a:t>STD_LOGIC_1164</a:t>
            </a:r>
            <a:r>
              <a:rPr lang="zh-CN" altLang="en-US" dirty="0"/>
              <a:t>中预定义的类型</a:t>
            </a:r>
          </a:p>
          <a:p>
            <a:pPr lvl="1" eaLnBrk="1" hangingPunct="1">
              <a:lnSpc>
                <a:spcPct val="120000"/>
              </a:lnSpc>
              <a:spcBef>
                <a:spcPct val="10000"/>
              </a:spcBef>
            </a:pPr>
            <a:r>
              <a:rPr lang="en-US" altLang="zh-CN" sz="2000" dirty="0"/>
              <a:t>STD_LOGIC </a:t>
            </a:r>
          </a:p>
          <a:p>
            <a:pPr lvl="2" eaLnBrk="1" hangingPunct="1">
              <a:lnSpc>
                <a:spcPct val="120000"/>
              </a:lnSpc>
              <a:spcBef>
                <a:spcPct val="10000"/>
              </a:spcBef>
            </a:pPr>
            <a:r>
              <a:rPr lang="en-US" altLang="zh-CN" sz="2000" dirty="0">
                <a:solidFill>
                  <a:srgbClr val="FF0000"/>
                </a:solidFill>
              </a:rPr>
              <a:t>9</a:t>
            </a:r>
            <a:r>
              <a:rPr lang="zh-CN" altLang="en-US" sz="2000" dirty="0">
                <a:solidFill>
                  <a:srgbClr val="FF0000"/>
                </a:solidFill>
              </a:rPr>
              <a:t>值逻辑位数据类型</a:t>
            </a:r>
            <a:r>
              <a:rPr lang="zh-CN" altLang="en-US" sz="2000" dirty="0"/>
              <a:t>，是</a:t>
            </a:r>
            <a:r>
              <a:rPr lang="en-US" altLang="zh-CN" sz="2000" dirty="0"/>
              <a:t>BIT</a:t>
            </a:r>
            <a:r>
              <a:rPr lang="zh-CN" altLang="en-US" sz="2000" dirty="0"/>
              <a:t>数据类型的扩展。</a:t>
            </a:r>
          </a:p>
          <a:p>
            <a:pPr lvl="2" eaLnBrk="1" hangingPunct="1">
              <a:lnSpc>
                <a:spcPct val="120000"/>
              </a:lnSpc>
              <a:spcBef>
                <a:spcPct val="10000"/>
              </a:spcBef>
            </a:pPr>
            <a:r>
              <a:rPr lang="zh-CN" altLang="en-US" sz="2000" dirty="0"/>
              <a:t>‘</a:t>
            </a:r>
            <a:r>
              <a:rPr lang="en-US" altLang="zh-CN" sz="2000" dirty="0"/>
              <a:t>U’</a:t>
            </a:r>
            <a:r>
              <a:rPr lang="zh-CN" altLang="en-US" sz="2000" dirty="0"/>
              <a:t>（未初始化的）、‘</a:t>
            </a:r>
            <a:r>
              <a:rPr lang="en-US" altLang="zh-CN" sz="2000" dirty="0"/>
              <a:t>X’</a:t>
            </a:r>
            <a:r>
              <a:rPr lang="zh-CN" altLang="en-US" sz="2000" dirty="0"/>
              <a:t>（强未知的）、‘</a:t>
            </a:r>
            <a:r>
              <a:rPr lang="en-US" altLang="zh-CN" sz="2000" dirty="0"/>
              <a:t>0’</a:t>
            </a:r>
            <a:r>
              <a:rPr lang="zh-CN" altLang="en-US" sz="2000" dirty="0"/>
              <a:t>（强</a:t>
            </a:r>
            <a:r>
              <a:rPr lang="en-US" altLang="zh-CN" sz="2000" dirty="0"/>
              <a:t>0</a:t>
            </a:r>
            <a:r>
              <a:rPr lang="zh-CN" altLang="en-US" sz="2000" dirty="0"/>
              <a:t>）、‘</a:t>
            </a:r>
            <a:r>
              <a:rPr lang="en-US" altLang="zh-CN" sz="2000" dirty="0"/>
              <a:t>1’</a:t>
            </a:r>
            <a:r>
              <a:rPr lang="zh-CN" altLang="en-US" sz="2000" dirty="0"/>
              <a:t>（强</a:t>
            </a:r>
            <a:r>
              <a:rPr lang="en-US" altLang="zh-CN" sz="2000" dirty="0"/>
              <a:t>1</a:t>
            </a:r>
            <a:r>
              <a:rPr lang="zh-CN" altLang="en-US" sz="2000" dirty="0"/>
              <a:t>）、‘</a:t>
            </a:r>
            <a:r>
              <a:rPr lang="en-US" altLang="zh-CN" sz="2000" dirty="0"/>
              <a:t>Z’</a:t>
            </a:r>
            <a:r>
              <a:rPr lang="zh-CN" altLang="en-US" sz="2000" dirty="0"/>
              <a:t>（高阻态）、‘</a:t>
            </a:r>
            <a:r>
              <a:rPr lang="en-US" altLang="zh-CN" sz="2000" dirty="0"/>
              <a:t>W’</a:t>
            </a:r>
            <a:r>
              <a:rPr lang="zh-CN" altLang="en-US" sz="2000" dirty="0"/>
              <a:t>（弱未知的）、‘</a:t>
            </a:r>
            <a:r>
              <a:rPr lang="en-US" altLang="zh-CN" sz="2000" dirty="0"/>
              <a:t>L’</a:t>
            </a:r>
            <a:r>
              <a:rPr lang="zh-CN" altLang="en-US" sz="2000" dirty="0"/>
              <a:t>（弱</a:t>
            </a:r>
            <a:r>
              <a:rPr lang="en-US" altLang="zh-CN" sz="2000" dirty="0"/>
              <a:t>0</a:t>
            </a:r>
            <a:r>
              <a:rPr lang="zh-CN" altLang="en-US" sz="2000" dirty="0"/>
              <a:t>）、‘</a:t>
            </a:r>
            <a:r>
              <a:rPr lang="en-US" altLang="zh-CN" sz="2000" dirty="0"/>
              <a:t>H’</a:t>
            </a:r>
            <a:r>
              <a:rPr lang="zh-CN" altLang="en-US" sz="2000" dirty="0"/>
              <a:t>（弱</a:t>
            </a:r>
            <a:r>
              <a:rPr lang="en-US" altLang="zh-CN" sz="2000" dirty="0"/>
              <a:t>1</a:t>
            </a:r>
            <a:r>
              <a:rPr lang="zh-CN" altLang="en-US" sz="2000" dirty="0"/>
              <a:t>）、‘</a:t>
            </a:r>
            <a:r>
              <a:rPr lang="en-US" altLang="zh-CN" sz="2000" dirty="0"/>
              <a:t>_’</a:t>
            </a:r>
            <a:r>
              <a:rPr lang="zh-CN" altLang="en-US" sz="2000" dirty="0"/>
              <a:t>（忽略）。</a:t>
            </a:r>
          </a:p>
          <a:p>
            <a:pPr lvl="2" eaLnBrk="1" hangingPunct="1">
              <a:lnSpc>
                <a:spcPct val="120000"/>
              </a:lnSpc>
              <a:spcBef>
                <a:spcPct val="10000"/>
              </a:spcBef>
            </a:pPr>
            <a:r>
              <a:rPr lang="zh-CN" altLang="en-US" sz="2000" dirty="0"/>
              <a:t>注意：</a:t>
            </a:r>
            <a:r>
              <a:rPr lang="en-US" altLang="zh-CN" sz="2000" dirty="0"/>
              <a:t>STD_LOGIC</a:t>
            </a:r>
            <a:r>
              <a:rPr lang="zh-CN" altLang="en-US" sz="2000" dirty="0"/>
              <a:t>中的数据是用大写字母定义的，</a:t>
            </a:r>
            <a:r>
              <a:rPr lang="zh-CN" altLang="en-US" sz="2000" dirty="0">
                <a:solidFill>
                  <a:schemeClr val="accent2"/>
                </a:solidFill>
              </a:rPr>
              <a:t>不能使用小写字母</a:t>
            </a:r>
            <a:r>
              <a:rPr lang="zh-CN" altLang="en-US" sz="2000" dirty="0"/>
              <a:t>。</a:t>
            </a:r>
          </a:p>
          <a:p>
            <a:pPr lvl="1" eaLnBrk="1" hangingPunct="1">
              <a:lnSpc>
                <a:spcPct val="120000"/>
              </a:lnSpc>
              <a:spcBef>
                <a:spcPct val="10000"/>
              </a:spcBef>
            </a:pPr>
            <a:r>
              <a:rPr lang="en-US" altLang="zh-CN" sz="2000" dirty="0"/>
              <a:t>STD_LOGIC_VECTOR </a:t>
            </a:r>
          </a:p>
          <a:p>
            <a:pPr lvl="2" eaLnBrk="1" hangingPunct="1">
              <a:lnSpc>
                <a:spcPct val="120000"/>
              </a:lnSpc>
              <a:spcBef>
                <a:spcPct val="10000"/>
              </a:spcBef>
            </a:pPr>
            <a:r>
              <a:rPr lang="zh-CN" altLang="en-US" sz="2000" dirty="0"/>
              <a:t>基于</a:t>
            </a:r>
            <a:r>
              <a:rPr lang="en-US" altLang="zh-CN" sz="2000" dirty="0"/>
              <a:t>STD_LOGIC</a:t>
            </a:r>
            <a:r>
              <a:rPr lang="zh-CN" altLang="en-US" sz="2000" dirty="0"/>
              <a:t>数据类型的一维标准逻辑数组，常用于描述数字系统中的总线。</a:t>
            </a:r>
          </a:p>
          <a:p>
            <a:pPr lvl="1" eaLnBrk="1" hangingPunct="1">
              <a:lnSpc>
                <a:spcPct val="120000"/>
              </a:lnSpc>
              <a:spcBef>
                <a:spcPct val="10000"/>
              </a:spcBef>
            </a:pPr>
            <a:r>
              <a:rPr lang="zh-CN" altLang="en-US" sz="2000" dirty="0"/>
              <a:t>使用时可以通过下列语句打开</a:t>
            </a:r>
            <a:r>
              <a:rPr lang="en-US" altLang="zh-CN" sz="2000" dirty="0"/>
              <a:t>IEEE</a:t>
            </a:r>
            <a:r>
              <a:rPr lang="zh-CN" altLang="en-US" sz="2000" dirty="0"/>
              <a:t>库，调用</a:t>
            </a:r>
            <a:r>
              <a:rPr lang="en-US" altLang="zh-CN" sz="2000" dirty="0"/>
              <a:t>STD_LOGIC_1164</a:t>
            </a:r>
            <a:r>
              <a:rPr lang="zh-CN" altLang="en-US" sz="2000" dirty="0"/>
              <a:t>程序包。</a:t>
            </a:r>
          </a:p>
          <a:p>
            <a:pPr lvl="2" eaLnBrk="1" hangingPunct="1">
              <a:lnSpc>
                <a:spcPct val="120000"/>
              </a:lnSpc>
              <a:spcBef>
                <a:spcPct val="10000"/>
              </a:spcBef>
            </a:pPr>
            <a:r>
              <a:rPr lang="en-US" altLang="zh-CN" sz="1800" dirty="0"/>
              <a:t>LIBRARY IEEE;	</a:t>
            </a:r>
          </a:p>
          <a:p>
            <a:pPr lvl="2" eaLnBrk="1" hangingPunct="1">
              <a:lnSpc>
                <a:spcPct val="120000"/>
              </a:lnSpc>
              <a:spcBef>
                <a:spcPct val="10000"/>
              </a:spcBef>
            </a:pPr>
            <a:r>
              <a:rPr lang="en-US" altLang="zh-CN" sz="1800" dirty="0"/>
              <a:t>USE IEEE.STD_LOGIC_1164.ALL;</a:t>
            </a:r>
            <a:r>
              <a:rPr lang="en-US" altLang="zh-CN" dirty="0"/>
              <a:t> </a:t>
            </a:r>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6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68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68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68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68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68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681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681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681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68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build="p" bldLvl="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a:xfrm>
            <a:off x="539552" y="188640"/>
            <a:ext cx="7772400" cy="298450"/>
          </a:xfrm>
        </p:spPr>
        <p:txBody>
          <a:bodyPr vert="horz" wrap="square" lIns="91440" tIns="45720" rIns="91440" bIns="45720" anchor="ctr"/>
          <a:lstStyle/>
          <a:p>
            <a:pPr eaLnBrk="1" hangingPunct="1"/>
            <a:r>
              <a:rPr lang="en-US" altLang="zh-CN" dirty="0"/>
              <a:t>2. </a:t>
            </a:r>
            <a:r>
              <a:rPr lang="zh-CN" altLang="en-US" dirty="0"/>
              <a:t>结构体</a:t>
            </a:r>
          </a:p>
        </p:txBody>
      </p:sp>
      <p:sp>
        <p:nvSpPr>
          <p:cNvPr id="547843" name="Rectangle 3"/>
          <p:cNvSpPr>
            <a:spLocks noGrp="1"/>
          </p:cNvSpPr>
          <p:nvPr>
            <p:ph idx="1"/>
          </p:nvPr>
        </p:nvSpPr>
        <p:spPr>
          <a:xfrm>
            <a:off x="395536" y="692696"/>
            <a:ext cx="7772400" cy="4114800"/>
          </a:xfrm>
        </p:spPr>
        <p:txBody>
          <a:bodyPr vert="horz" wrap="square" lIns="91440" tIns="45720" rIns="91440" bIns="45720" anchor="t"/>
          <a:lstStyle/>
          <a:p>
            <a:pPr eaLnBrk="1" hangingPunct="1"/>
            <a:r>
              <a:rPr lang="zh-CN" altLang="en-US" dirty="0"/>
              <a:t>实体描述电路的对外接口，而结构体则用来描述电路的内部操作，即</a:t>
            </a:r>
            <a:r>
              <a:rPr lang="zh-CN" altLang="en-US" dirty="0">
                <a:solidFill>
                  <a:srgbClr val="FF0000"/>
                </a:solidFill>
              </a:rPr>
              <a:t>描述一个实体的功能</a:t>
            </a:r>
            <a:r>
              <a:rPr lang="zh-CN" altLang="en-US" dirty="0"/>
              <a:t>。结构体由声明部分和功能描述部分组成，其一般格式如下：</a:t>
            </a:r>
          </a:p>
          <a:p>
            <a:pPr eaLnBrk="1" hangingPunct="1">
              <a:buNone/>
            </a:pPr>
            <a:r>
              <a:rPr lang="zh-CN" altLang="en-US" i="1" dirty="0"/>
              <a:t>           </a:t>
            </a:r>
            <a:r>
              <a:rPr lang="en-US" altLang="zh-CN" sz="2000" i="1" dirty="0"/>
              <a:t>ARCHITECTURE </a:t>
            </a:r>
            <a:r>
              <a:rPr lang="zh-CN" altLang="en-US" sz="2000" i="1" dirty="0"/>
              <a:t>结构体名 </a:t>
            </a:r>
            <a:r>
              <a:rPr lang="en-US" altLang="zh-CN" sz="2000" i="1" dirty="0"/>
              <a:t>OF </a:t>
            </a:r>
            <a:r>
              <a:rPr lang="zh-CN" altLang="en-US" sz="2000" i="1" dirty="0"/>
              <a:t>实体名 </a:t>
            </a:r>
            <a:r>
              <a:rPr lang="en-US" altLang="zh-CN" sz="2000" i="1" dirty="0"/>
              <a:t>IS</a:t>
            </a:r>
          </a:p>
          <a:p>
            <a:pPr eaLnBrk="1" hangingPunct="1">
              <a:buNone/>
            </a:pPr>
            <a:r>
              <a:rPr lang="en-US" altLang="zh-CN" sz="2000" i="1" dirty="0"/>
              <a:t>                        [</a:t>
            </a:r>
            <a:r>
              <a:rPr lang="zh-CN" altLang="en-US" sz="2000" i="1" dirty="0"/>
              <a:t>结构体声明部分</a:t>
            </a:r>
            <a:r>
              <a:rPr lang="en-US" altLang="zh-CN" sz="2000" i="1" dirty="0"/>
              <a:t>]</a:t>
            </a:r>
          </a:p>
          <a:p>
            <a:pPr eaLnBrk="1" hangingPunct="1">
              <a:buNone/>
            </a:pPr>
            <a:r>
              <a:rPr lang="en-US" altLang="zh-CN" sz="2000" i="1" dirty="0"/>
              <a:t>          BEGIN </a:t>
            </a:r>
          </a:p>
          <a:p>
            <a:pPr eaLnBrk="1" hangingPunct="1">
              <a:buNone/>
            </a:pPr>
            <a:r>
              <a:rPr lang="en-US" altLang="zh-CN" sz="2000" i="1" dirty="0"/>
              <a:t>                       [</a:t>
            </a:r>
            <a:r>
              <a:rPr lang="zh-CN" altLang="en-US" sz="2000" i="1" dirty="0"/>
              <a:t>功能描述部分</a:t>
            </a:r>
            <a:r>
              <a:rPr lang="en-US" altLang="zh-CN" sz="2000" i="1" dirty="0"/>
              <a:t>]</a:t>
            </a:r>
          </a:p>
          <a:p>
            <a:pPr eaLnBrk="1" hangingPunct="1">
              <a:buNone/>
            </a:pPr>
            <a:r>
              <a:rPr lang="en-US" altLang="zh-CN" sz="2000" i="1" dirty="0"/>
              <a:t>          END </a:t>
            </a:r>
            <a:r>
              <a:rPr lang="zh-CN" altLang="en-US" sz="2000" i="1" dirty="0"/>
              <a:t>结构体名；</a:t>
            </a:r>
          </a:p>
          <a:p>
            <a:pPr eaLnBrk="1" hangingPunct="1">
              <a:lnSpc>
                <a:spcPct val="120000"/>
              </a:lnSpc>
              <a:buNone/>
            </a:pPr>
            <a:r>
              <a:rPr lang="en-US" altLang="zh-CN" sz="2400" dirty="0">
                <a:solidFill>
                  <a:srgbClr val="0000FF"/>
                </a:solidFill>
              </a:rPr>
              <a:t>ARCHITECTURE</a:t>
            </a:r>
            <a:r>
              <a:rPr lang="en-US" altLang="zh-CN" sz="2400" dirty="0"/>
              <a:t> </a:t>
            </a:r>
            <a:r>
              <a:rPr lang="en-US" altLang="zh-CN" sz="2400" dirty="0" err="1"/>
              <a:t>rtl</a:t>
            </a:r>
            <a:r>
              <a:rPr lang="en-US" altLang="zh-CN" sz="2400" dirty="0"/>
              <a:t> </a:t>
            </a:r>
            <a:r>
              <a:rPr lang="en-US" altLang="zh-CN" sz="2400" dirty="0">
                <a:solidFill>
                  <a:srgbClr val="0000FF"/>
                </a:solidFill>
              </a:rPr>
              <a:t>OF</a:t>
            </a:r>
            <a:r>
              <a:rPr lang="en-US" altLang="zh-CN" sz="2400" dirty="0"/>
              <a:t> nand_2 </a:t>
            </a:r>
            <a:r>
              <a:rPr lang="en-US" altLang="zh-CN" sz="2400" dirty="0">
                <a:solidFill>
                  <a:srgbClr val="0000FF"/>
                </a:solidFill>
              </a:rPr>
              <a:t>IS </a:t>
            </a:r>
            <a:r>
              <a:rPr lang="en-US" altLang="zh-CN" sz="2400" dirty="0"/>
              <a:t>  --</a:t>
            </a:r>
            <a:r>
              <a:rPr lang="zh-CN" altLang="en-US" sz="2400" dirty="0"/>
              <a:t>结构体描述</a:t>
            </a:r>
          </a:p>
          <a:p>
            <a:pPr eaLnBrk="1" hangingPunct="1">
              <a:lnSpc>
                <a:spcPct val="120000"/>
              </a:lnSpc>
              <a:buNone/>
            </a:pPr>
            <a:r>
              <a:rPr lang="en-US" altLang="zh-CN" sz="2400" dirty="0">
                <a:solidFill>
                  <a:srgbClr val="0000FF"/>
                </a:solidFill>
              </a:rPr>
              <a:t>BEGIN</a:t>
            </a:r>
          </a:p>
          <a:p>
            <a:pPr eaLnBrk="1" hangingPunct="1">
              <a:lnSpc>
                <a:spcPct val="120000"/>
              </a:lnSpc>
              <a:buNone/>
            </a:pPr>
            <a:r>
              <a:rPr lang="en-US" altLang="zh-CN" sz="2400" dirty="0"/>
              <a:t>   f &lt;= a </a:t>
            </a:r>
            <a:r>
              <a:rPr lang="en-US" altLang="zh-CN" sz="2400" dirty="0">
                <a:solidFill>
                  <a:srgbClr val="0000FF"/>
                </a:solidFill>
              </a:rPr>
              <a:t>NAND</a:t>
            </a:r>
            <a:r>
              <a:rPr lang="en-US" altLang="zh-CN" sz="2400" dirty="0"/>
              <a:t> b;       --</a:t>
            </a:r>
            <a:r>
              <a:rPr lang="zh-CN" altLang="en-US" sz="2400" dirty="0"/>
              <a:t>电路功能描述</a:t>
            </a:r>
          </a:p>
          <a:p>
            <a:pPr eaLnBrk="1" hangingPunct="1">
              <a:lnSpc>
                <a:spcPct val="120000"/>
              </a:lnSpc>
              <a:buNone/>
            </a:pPr>
            <a:r>
              <a:rPr lang="en-US" altLang="zh-CN" sz="2400" dirty="0">
                <a:solidFill>
                  <a:srgbClr val="0000FF"/>
                </a:solidFill>
              </a:rPr>
              <a:t>END</a:t>
            </a:r>
            <a:r>
              <a:rPr lang="en-US" altLang="zh-CN" sz="2400" dirty="0"/>
              <a:t> </a:t>
            </a:r>
            <a:r>
              <a:rPr lang="en-US" altLang="zh-CN" sz="2400" dirty="0" err="1"/>
              <a:t>rtl</a:t>
            </a:r>
            <a:r>
              <a:rPr lang="en-US" altLang="zh-CN"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78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78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78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78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7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a:xfrm>
            <a:off x="683568" y="188640"/>
            <a:ext cx="7772400" cy="298450"/>
          </a:xfrm>
        </p:spPr>
        <p:txBody>
          <a:bodyPr vert="horz" wrap="square" lIns="91440" tIns="45720" rIns="91440" bIns="45720" anchor="ctr"/>
          <a:lstStyle/>
          <a:p>
            <a:pPr eaLnBrk="1" hangingPunct="1"/>
            <a:r>
              <a:rPr lang="zh-CN" altLang="en-US" dirty="0"/>
              <a:t>结构体的描述方式 </a:t>
            </a:r>
          </a:p>
        </p:txBody>
      </p:sp>
      <p:sp>
        <p:nvSpPr>
          <p:cNvPr id="548867" name="Rectangle 3"/>
          <p:cNvSpPr>
            <a:spLocks noGrp="1"/>
          </p:cNvSpPr>
          <p:nvPr>
            <p:ph idx="1"/>
          </p:nvPr>
        </p:nvSpPr>
        <p:spPr>
          <a:xfrm>
            <a:off x="323528" y="620688"/>
            <a:ext cx="7844408" cy="6048672"/>
          </a:xfrm>
        </p:spPr>
        <p:txBody>
          <a:bodyPr vert="horz" wrap="square" lIns="91440" tIns="45720" rIns="91440" bIns="45720" anchor="t"/>
          <a:lstStyle/>
          <a:p>
            <a:pPr eaLnBrk="1" hangingPunct="1">
              <a:lnSpc>
                <a:spcPct val="120000"/>
              </a:lnSpc>
              <a:spcBef>
                <a:spcPct val="10000"/>
              </a:spcBef>
            </a:pPr>
            <a:r>
              <a:rPr lang="zh-CN" altLang="en-US" dirty="0"/>
              <a:t>共</a:t>
            </a:r>
            <a:r>
              <a:rPr lang="en-US" altLang="zh-CN" dirty="0"/>
              <a:t>4</a:t>
            </a:r>
            <a:r>
              <a:rPr lang="zh-CN" altLang="en-US" dirty="0"/>
              <a:t>种</a:t>
            </a:r>
          </a:p>
          <a:p>
            <a:pPr lvl="1" eaLnBrk="1" hangingPunct="1">
              <a:lnSpc>
                <a:spcPct val="120000"/>
              </a:lnSpc>
              <a:spcBef>
                <a:spcPct val="10000"/>
              </a:spcBef>
            </a:pPr>
            <a:r>
              <a:rPr lang="zh-CN" altLang="en-US" dirty="0"/>
              <a:t>即数据流（</a:t>
            </a:r>
            <a:r>
              <a:rPr lang="en-US" altLang="zh-CN" dirty="0"/>
              <a:t>dataflow  description</a:t>
            </a:r>
            <a:r>
              <a:rPr lang="zh-CN" altLang="en-US" dirty="0"/>
              <a:t>）、行为描述（</a:t>
            </a:r>
            <a:r>
              <a:rPr lang="en-US" altLang="zh-CN" dirty="0"/>
              <a:t>behavioral description</a:t>
            </a:r>
            <a:r>
              <a:rPr lang="zh-CN" altLang="en-US" dirty="0"/>
              <a:t>）</a:t>
            </a:r>
          </a:p>
          <a:p>
            <a:pPr lvl="1" eaLnBrk="1" hangingPunct="1">
              <a:lnSpc>
                <a:spcPct val="120000"/>
              </a:lnSpc>
              <a:spcBef>
                <a:spcPct val="10000"/>
              </a:spcBef>
            </a:pPr>
            <a:r>
              <a:rPr lang="zh-CN" altLang="en-US" dirty="0"/>
              <a:t>结构描述（</a:t>
            </a:r>
            <a:r>
              <a:rPr lang="en-US" altLang="zh-CN" dirty="0"/>
              <a:t>structural description</a:t>
            </a:r>
            <a:r>
              <a:rPr lang="zh-CN" altLang="en-US" dirty="0"/>
              <a:t>）、混合描述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8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88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8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a:xfrm>
            <a:off x="683568" y="188640"/>
            <a:ext cx="7772400" cy="298450"/>
          </a:xfrm>
        </p:spPr>
        <p:txBody>
          <a:bodyPr vert="horz" wrap="square" lIns="91440" tIns="45720" rIns="91440" bIns="45720" anchor="ctr"/>
          <a:lstStyle/>
          <a:p>
            <a:pPr eaLnBrk="1" hangingPunct="1"/>
            <a:r>
              <a:rPr lang="zh-CN" altLang="en-US" dirty="0"/>
              <a:t>数据流描述 </a:t>
            </a:r>
          </a:p>
        </p:txBody>
      </p:sp>
      <p:sp>
        <p:nvSpPr>
          <p:cNvPr id="548867" name="Rectangle 3"/>
          <p:cNvSpPr>
            <a:spLocks noGrp="1"/>
          </p:cNvSpPr>
          <p:nvPr>
            <p:ph idx="1"/>
          </p:nvPr>
        </p:nvSpPr>
        <p:spPr>
          <a:xfrm>
            <a:off x="179512" y="836712"/>
            <a:ext cx="8928992" cy="5616624"/>
          </a:xfrm>
        </p:spPr>
        <p:txBody>
          <a:bodyPr vert="horz" wrap="square" lIns="91440" tIns="45720" rIns="91440" bIns="45720" anchor="t"/>
          <a:lstStyle/>
          <a:p>
            <a:pPr eaLnBrk="1" hangingPunct="1">
              <a:lnSpc>
                <a:spcPct val="120000"/>
              </a:lnSpc>
              <a:buNone/>
            </a:pPr>
            <a:r>
              <a:rPr lang="en-US" altLang="zh-CN" dirty="0">
                <a:solidFill>
                  <a:srgbClr val="0000FF"/>
                </a:solidFill>
              </a:rPr>
              <a:t>ARCHITECTURE</a:t>
            </a:r>
            <a:r>
              <a:rPr lang="en-US" altLang="zh-CN" dirty="0"/>
              <a:t> </a:t>
            </a:r>
            <a:r>
              <a:rPr lang="en-US" altLang="zh-CN" dirty="0" err="1"/>
              <a:t>rtl</a:t>
            </a:r>
            <a:r>
              <a:rPr lang="en-US" altLang="zh-CN" dirty="0"/>
              <a:t> </a:t>
            </a:r>
            <a:r>
              <a:rPr lang="en-US" altLang="zh-CN" dirty="0">
                <a:solidFill>
                  <a:srgbClr val="0000FF"/>
                </a:solidFill>
              </a:rPr>
              <a:t>OF</a:t>
            </a:r>
            <a:r>
              <a:rPr lang="en-US" altLang="zh-CN" dirty="0"/>
              <a:t> nand_2 </a:t>
            </a:r>
            <a:r>
              <a:rPr lang="en-US" altLang="zh-CN" dirty="0">
                <a:solidFill>
                  <a:srgbClr val="0000FF"/>
                </a:solidFill>
              </a:rPr>
              <a:t>IS </a:t>
            </a:r>
            <a:r>
              <a:rPr lang="en-US" altLang="zh-CN" dirty="0"/>
              <a:t>  --</a:t>
            </a:r>
            <a:r>
              <a:rPr lang="zh-CN" altLang="en-US" dirty="0"/>
              <a:t>结构体描述</a:t>
            </a:r>
          </a:p>
          <a:p>
            <a:pPr eaLnBrk="1" hangingPunct="1">
              <a:lnSpc>
                <a:spcPct val="120000"/>
              </a:lnSpc>
              <a:buNone/>
            </a:pPr>
            <a:r>
              <a:rPr lang="en-US" altLang="zh-CN" dirty="0">
                <a:solidFill>
                  <a:srgbClr val="0000FF"/>
                </a:solidFill>
              </a:rPr>
              <a:t>BEGIN</a:t>
            </a:r>
          </a:p>
          <a:p>
            <a:pPr eaLnBrk="1" hangingPunct="1">
              <a:lnSpc>
                <a:spcPct val="120000"/>
              </a:lnSpc>
              <a:buNone/>
            </a:pPr>
            <a:r>
              <a:rPr lang="en-US" altLang="zh-CN" dirty="0"/>
              <a:t>   f &lt;= a </a:t>
            </a:r>
            <a:r>
              <a:rPr lang="en-US" altLang="zh-CN" dirty="0">
                <a:solidFill>
                  <a:srgbClr val="0000FF"/>
                </a:solidFill>
              </a:rPr>
              <a:t>NAND</a:t>
            </a:r>
            <a:r>
              <a:rPr lang="en-US" altLang="zh-CN" dirty="0"/>
              <a:t> b;       --</a:t>
            </a:r>
            <a:r>
              <a:rPr lang="zh-CN" altLang="en-US" dirty="0"/>
              <a:t>电路功能描述</a:t>
            </a:r>
          </a:p>
          <a:p>
            <a:pPr eaLnBrk="1" hangingPunct="1">
              <a:lnSpc>
                <a:spcPct val="120000"/>
              </a:lnSpc>
              <a:buNone/>
            </a:pPr>
            <a:r>
              <a:rPr lang="en-US" altLang="zh-CN" dirty="0">
                <a:solidFill>
                  <a:srgbClr val="0000FF"/>
                </a:solidFill>
              </a:rPr>
              <a:t>END</a:t>
            </a:r>
            <a:r>
              <a:rPr lang="en-US" altLang="zh-CN" dirty="0"/>
              <a:t> </a:t>
            </a:r>
            <a:r>
              <a:rPr lang="en-US" altLang="zh-CN" dirty="0" err="1"/>
              <a:t>rtl</a:t>
            </a:r>
            <a:r>
              <a:rPr lang="en-US" altLang="zh-CN" dirty="0"/>
              <a:t>;</a:t>
            </a:r>
          </a:p>
          <a:p>
            <a:pPr eaLnBrk="1" hangingPunct="1">
              <a:lnSpc>
                <a:spcPct val="120000"/>
              </a:lnSpc>
              <a:buNone/>
            </a:pPr>
            <a:r>
              <a:rPr lang="zh-CN" altLang="en-US" dirty="0"/>
              <a:t>利用赋值符和逻辑运算符对电路进行的描述，以并行赋值语句为基础，当语句中的任一输入信号值发生变化时，赋值语句将被激活，使信息从所描述的结构中“流出”。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8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8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8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8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8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p:cNvSpPr>
          <p:nvPr>
            <p:ph type="title"/>
          </p:nvPr>
        </p:nvSpPr>
        <p:spPr>
          <a:xfrm>
            <a:off x="179512" y="-171400"/>
            <a:ext cx="8640960" cy="864096"/>
          </a:xfrm>
        </p:spPr>
        <p:txBody>
          <a:bodyPr vert="horz" wrap="square" lIns="91440" tIns="45720" rIns="91440" bIns="45720" anchor="ctr"/>
          <a:lstStyle/>
          <a:p>
            <a:pPr eaLnBrk="1" hangingPunct="1"/>
            <a:r>
              <a:rPr lang="zh-CN" altLang="en-US" dirty="0"/>
              <a:t>行为描述</a:t>
            </a:r>
          </a:p>
        </p:txBody>
      </p:sp>
      <p:sp>
        <p:nvSpPr>
          <p:cNvPr id="126979" name="Rectangle 3"/>
          <p:cNvSpPr>
            <a:spLocks noGrp="1"/>
          </p:cNvSpPr>
          <p:nvPr>
            <p:ph idx="1"/>
          </p:nvPr>
        </p:nvSpPr>
        <p:spPr>
          <a:xfrm>
            <a:off x="395536" y="908720"/>
            <a:ext cx="8712968" cy="4114800"/>
          </a:xfrm>
        </p:spPr>
        <p:txBody>
          <a:bodyPr vert="horz" wrap="square" lIns="91440" tIns="45720" rIns="91440" bIns="45720" anchor="t"/>
          <a:lstStyle/>
          <a:p>
            <a:pPr eaLnBrk="1" hangingPunct="1">
              <a:lnSpc>
                <a:spcPct val="110000"/>
              </a:lnSpc>
              <a:buNone/>
            </a:pPr>
            <a:r>
              <a:rPr lang="en-US" altLang="zh-CN" sz="1600" dirty="0"/>
              <a:t>ARCHITECTURE behave OF nand_2 IS   </a:t>
            </a:r>
          </a:p>
          <a:p>
            <a:pPr eaLnBrk="1" hangingPunct="1">
              <a:lnSpc>
                <a:spcPct val="110000"/>
              </a:lnSpc>
              <a:buNone/>
            </a:pPr>
            <a:r>
              <a:rPr lang="en-US" altLang="zh-CN" sz="1600" dirty="0"/>
              <a:t>BEGIN</a:t>
            </a:r>
          </a:p>
          <a:p>
            <a:pPr eaLnBrk="1" hangingPunct="1">
              <a:lnSpc>
                <a:spcPct val="110000"/>
              </a:lnSpc>
              <a:buNone/>
            </a:pPr>
            <a:r>
              <a:rPr lang="en-US" altLang="zh-CN" sz="1600" dirty="0"/>
              <a:t>    </a:t>
            </a:r>
            <a:r>
              <a:rPr lang="en-US" altLang="zh-CN" sz="1600" dirty="0">
                <a:solidFill>
                  <a:srgbClr val="FF0000"/>
                </a:solidFill>
              </a:rPr>
              <a:t>PROCESS(a,b</a:t>
            </a:r>
            <a:r>
              <a:rPr lang="en-US" altLang="zh-CN" sz="1600" dirty="0"/>
              <a:t>)       --</a:t>
            </a:r>
            <a:r>
              <a:rPr lang="zh-CN" altLang="en-US" sz="1600" dirty="0"/>
              <a:t>进程语句</a:t>
            </a:r>
          </a:p>
          <a:p>
            <a:pPr eaLnBrk="1" hangingPunct="1">
              <a:lnSpc>
                <a:spcPct val="110000"/>
              </a:lnSpc>
              <a:buNone/>
            </a:pPr>
            <a:r>
              <a:rPr lang="zh-CN" altLang="en-US" sz="1600" dirty="0"/>
              <a:t>         </a:t>
            </a:r>
            <a:r>
              <a:rPr lang="en-US" altLang="zh-CN" sz="1600" dirty="0"/>
              <a:t>VARIABLE tmp: BIT_VECTOR(1 DOWNTO 0);   --</a:t>
            </a:r>
            <a:r>
              <a:rPr lang="zh-CN" altLang="en-US" sz="1600" dirty="0"/>
              <a:t>变量定义</a:t>
            </a:r>
          </a:p>
          <a:p>
            <a:pPr eaLnBrk="1" hangingPunct="1">
              <a:lnSpc>
                <a:spcPct val="110000"/>
              </a:lnSpc>
              <a:buNone/>
            </a:pPr>
            <a:r>
              <a:rPr lang="zh-CN" altLang="en-US" sz="1600" dirty="0"/>
              <a:t>   </a:t>
            </a:r>
            <a:r>
              <a:rPr lang="en-US" altLang="zh-CN" sz="1600" dirty="0"/>
              <a:t>BEGIN</a:t>
            </a:r>
          </a:p>
          <a:p>
            <a:pPr eaLnBrk="1" hangingPunct="1">
              <a:lnSpc>
                <a:spcPct val="110000"/>
              </a:lnSpc>
              <a:buNone/>
            </a:pPr>
            <a:r>
              <a:rPr lang="en-US" altLang="zh-CN" sz="1600" dirty="0"/>
              <a:t>        </a:t>
            </a:r>
            <a:r>
              <a:rPr lang="en-US" altLang="zh-CN" sz="1600" dirty="0">
                <a:solidFill>
                  <a:srgbClr val="FF0000"/>
                </a:solidFill>
              </a:rPr>
              <a:t>tmp:=a&amp;b;</a:t>
            </a:r>
            <a:r>
              <a:rPr lang="en-US" altLang="zh-CN" sz="1600" dirty="0"/>
              <a:t>        --a</a:t>
            </a:r>
            <a:r>
              <a:rPr lang="zh-CN" altLang="en-US" sz="1600" dirty="0"/>
              <a:t>和</a:t>
            </a:r>
            <a:r>
              <a:rPr lang="en-US" altLang="zh-CN" sz="1600" dirty="0"/>
              <a:t>b</a:t>
            </a:r>
            <a:r>
              <a:rPr lang="zh-CN" altLang="en-US" sz="1600" dirty="0"/>
              <a:t>连接成位向量，再赋给</a:t>
            </a:r>
            <a:r>
              <a:rPr lang="en-US" altLang="zh-CN" sz="1600" dirty="0"/>
              <a:t>tmp</a:t>
            </a:r>
          </a:p>
          <a:p>
            <a:pPr eaLnBrk="1" hangingPunct="1">
              <a:lnSpc>
                <a:spcPct val="110000"/>
              </a:lnSpc>
              <a:buNone/>
            </a:pPr>
            <a:r>
              <a:rPr lang="en-US" altLang="zh-CN" sz="1600" dirty="0"/>
              <a:t>       </a:t>
            </a:r>
            <a:r>
              <a:rPr lang="en-US" altLang="zh-CN" sz="1600" dirty="0">
                <a:solidFill>
                  <a:schemeClr val="accent2"/>
                </a:solidFill>
              </a:rPr>
              <a:t>CASE tmp IS</a:t>
            </a:r>
            <a:r>
              <a:rPr lang="en-US" altLang="zh-CN" sz="1600" dirty="0"/>
              <a:t>     --</a:t>
            </a:r>
            <a:r>
              <a:rPr lang="zh-CN" altLang="en-US" sz="1600" dirty="0"/>
              <a:t>用</a:t>
            </a:r>
            <a:r>
              <a:rPr lang="en-US" altLang="zh-CN" sz="1600" dirty="0"/>
              <a:t>CASE</a:t>
            </a:r>
            <a:r>
              <a:rPr lang="zh-CN" altLang="en-US" sz="1600" dirty="0"/>
              <a:t>语句描述电路的功能，类似真值表</a:t>
            </a:r>
          </a:p>
          <a:p>
            <a:pPr eaLnBrk="1" hangingPunct="1">
              <a:lnSpc>
                <a:spcPct val="110000"/>
              </a:lnSpc>
              <a:buNone/>
            </a:pPr>
            <a:r>
              <a:rPr lang="zh-CN" altLang="en-US" sz="1600" dirty="0"/>
              <a:t>       </a:t>
            </a:r>
            <a:r>
              <a:rPr lang="en-US" altLang="zh-CN" sz="1600" dirty="0"/>
              <a:t>WHEN “00”=&gt; f&lt;=‘1’;  WHEN “01”=&gt; f&lt;=‘1’;WHEN “10”=&gt; f&lt;=‘1’;   </a:t>
            </a:r>
          </a:p>
          <a:p>
            <a:pPr eaLnBrk="1" hangingPunct="1">
              <a:lnSpc>
                <a:spcPct val="110000"/>
              </a:lnSpc>
              <a:buNone/>
            </a:pPr>
            <a:r>
              <a:rPr lang="en-US" altLang="zh-CN" sz="1600" dirty="0"/>
              <a:t>       WHEN “11”=&gt; f&lt;=‘0’;</a:t>
            </a:r>
          </a:p>
          <a:p>
            <a:pPr eaLnBrk="1" hangingPunct="1">
              <a:lnSpc>
                <a:spcPct val="110000"/>
              </a:lnSpc>
              <a:buNone/>
            </a:pPr>
            <a:r>
              <a:rPr lang="en-US" altLang="zh-CN" sz="1600" dirty="0"/>
              <a:t>       </a:t>
            </a:r>
            <a:r>
              <a:rPr lang="en-US" altLang="zh-CN" sz="1600" dirty="0">
                <a:solidFill>
                  <a:schemeClr val="accent2"/>
                </a:solidFill>
              </a:rPr>
              <a:t>END CASE;</a:t>
            </a:r>
          </a:p>
          <a:p>
            <a:pPr eaLnBrk="1" hangingPunct="1">
              <a:lnSpc>
                <a:spcPct val="110000"/>
              </a:lnSpc>
              <a:buNone/>
            </a:pPr>
            <a:r>
              <a:rPr lang="en-US" altLang="zh-CN" sz="1600" dirty="0"/>
              <a:t>   </a:t>
            </a:r>
            <a:r>
              <a:rPr lang="en-US" altLang="zh-CN" sz="1600" dirty="0">
                <a:solidFill>
                  <a:srgbClr val="FF0000"/>
                </a:solidFill>
              </a:rPr>
              <a:t>END PROCESS;</a:t>
            </a:r>
          </a:p>
          <a:p>
            <a:pPr eaLnBrk="1" hangingPunct="1">
              <a:lnSpc>
                <a:spcPct val="110000"/>
              </a:lnSpc>
              <a:buNone/>
            </a:pPr>
            <a:r>
              <a:rPr lang="en-US" altLang="zh-CN" sz="1600" dirty="0"/>
              <a:t>END behave;</a:t>
            </a:r>
          </a:p>
          <a:p>
            <a:pPr eaLnBrk="1" hangingPunct="1">
              <a:lnSpc>
                <a:spcPct val="110000"/>
              </a:lnSpc>
              <a:buNone/>
            </a:pPr>
            <a:r>
              <a:rPr lang="zh-CN" altLang="en-US" sz="2400" dirty="0"/>
              <a:t>依据设计实体的</a:t>
            </a:r>
            <a:r>
              <a:rPr lang="zh-CN" altLang="en-US" sz="2400" dirty="0">
                <a:solidFill>
                  <a:srgbClr val="FF0000"/>
                </a:solidFill>
              </a:rPr>
              <a:t>功能或算法</a:t>
            </a:r>
            <a:r>
              <a:rPr lang="zh-CN" altLang="en-US" sz="2400" dirty="0"/>
              <a:t>对结构体进行描述，不需要给出实现这些行为的硬件结构，只强调电路的行为和功能。主要用函数、过程和进程语句，以功能或算法的形式描述数据的转换和传送。</a:t>
            </a:r>
          </a:p>
          <a:p>
            <a:pPr eaLnBrk="1" hangingPunct="1">
              <a:lnSpc>
                <a:spcPct val="110000"/>
              </a:lnSpc>
              <a:buNone/>
            </a:pPr>
            <a:endParaRPr lang="en-US" altLang="zh-CN"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p:cNvSpPr>
          <p:nvPr>
            <p:ph type="title"/>
          </p:nvPr>
        </p:nvSpPr>
        <p:spPr>
          <a:xfrm>
            <a:off x="467544" y="116632"/>
            <a:ext cx="7772400" cy="298450"/>
          </a:xfrm>
        </p:spPr>
        <p:txBody>
          <a:bodyPr vert="horz" wrap="square" lIns="91440" tIns="45720" rIns="91440" bIns="45720" anchor="ctr"/>
          <a:lstStyle/>
          <a:p>
            <a:pPr eaLnBrk="1" hangingPunct="1"/>
            <a:r>
              <a:rPr lang="en-US" altLang="zh-CN" sz="3200" dirty="0"/>
              <a:t>PROCESS</a:t>
            </a:r>
            <a:r>
              <a:rPr lang="zh-CN" altLang="en-US" sz="3200" dirty="0"/>
              <a:t>语句 </a:t>
            </a:r>
          </a:p>
        </p:txBody>
      </p:sp>
      <p:sp>
        <p:nvSpPr>
          <p:cNvPr id="128003" name="Rectangle 3"/>
          <p:cNvSpPr>
            <a:spLocks noGrp="1"/>
          </p:cNvSpPr>
          <p:nvPr>
            <p:ph idx="1"/>
          </p:nvPr>
        </p:nvSpPr>
        <p:spPr>
          <a:xfrm>
            <a:off x="116189" y="476672"/>
            <a:ext cx="9036050" cy="5543550"/>
          </a:xfrm>
        </p:spPr>
        <p:txBody>
          <a:bodyPr vert="horz" wrap="square" lIns="91440" tIns="45720" rIns="91440" bIns="45720" anchor="t"/>
          <a:lstStyle/>
          <a:p>
            <a:pPr eaLnBrk="1" hangingPunct="1"/>
            <a:r>
              <a:rPr lang="zh-CN" altLang="en-US" sz="2400" dirty="0"/>
              <a:t>一个结构体中可以有多个进程语句，这些进程语句</a:t>
            </a:r>
            <a:r>
              <a:rPr lang="zh-CN" altLang="en-US" sz="2400" dirty="0">
                <a:solidFill>
                  <a:srgbClr val="FF0000"/>
                </a:solidFill>
              </a:rPr>
              <a:t>并行执行</a:t>
            </a:r>
            <a:r>
              <a:rPr lang="zh-CN" altLang="en-US" sz="2400" dirty="0"/>
              <a:t>，即执行顺序与书写的先后无关，只要触发条件满足就可以执行。</a:t>
            </a:r>
            <a:r>
              <a:rPr lang="en-US" altLang="zh-CN" sz="2400" dirty="0"/>
              <a:t>PROCESS</a:t>
            </a:r>
            <a:r>
              <a:rPr lang="zh-CN" altLang="en-US" sz="2400" dirty="0"/>
              <a:t>语句的格式为：</a:t>
            </a:r>
          </a:p>
          <a:p>
            <a:pPr eaLnBrk="1" hangingPunct="1">
              <a:buNone/>
            </a:pPr>
            <a:r>
              <a:rPr lang="zh-CN" altLang="en-US" sz="2000" i="1" dirty="0"/>
              <a:t>          </a:t>
            </a:r>
            <a:r>
              <a:rPr lang="en-US" altLang="zh-CN" sz="2000" i="1" dirty="0"/>
              <a:t>[</a:t>
            </a:r>
            <a:r>
              <a:rPr lang="zh-CN" altLang="en-US" sz="2000" i="1" dirty="0"/>
              <a:t>进程标号：</a:t>
            </a:r>
            <a:r>
              <a:rPr lang="en-US" altLang="zh-CN" sz="2000" i="1" dirty="0"/>
              <a:t>] PROCESS </a:t>
            </a:r>
            <a:r>
              <a:rPr lang="zh-CN" altLang="en-US" sz="2000" i="1" dirty="0">
                <a:solidFill>
                  <a:srgbClr val="FF0000"/>
                </a:solidFill>
              </a:rPr>
              <a:t>（敏感信号列表）</a:t>
            </a:r>
            <a:endParaRPr lang="en-US" altLang="zh-CN" sz="2000" i="1" dirty="0"/>
          </a:p>
          <a:p>
            <a:pPr eaLnBrk="1" hangingPunct="1">
              <a:buNone/>
            </a:pPr>
            <a:r>
              <a:rPr lang="en-US" altLang="zh-CN" sz="2000" i="1" dirty="0"/>
              <a:t>                             [</a:t>
            </a:r>
            <a:r>
              <a:rPr lang="zh-CN" altLang="en-US" sz="2000" i="1" dirty="0"/>
              <a:t>进程声明部分</a:t>
            </a:r>
            <a:r>
              <a:rPr lang="en-US" altLang="zh-CN" sz="2000" i="1" dirty="0"/>
              <a:t>]</a:t>
            </a:r>
          </a:p>
          <a:p>
            <a:pPr eaLnBrk="1" hangingPunct="1">
              <a:buNone/>
            </a:pPr>
            <a:r>
              <a:rPr lang="en-US" altLang="zh-CN" sz="2000" i="1" dirty="0"/>
              <a:t>           BEGIN</a:t>
            </a:r>
          </a:p>
          <a:p>
            <a:pPr eaLnBrk="1" hangingPunct="1">
              <a:buNone/>
            </a:pPr>
            <a:r>
              <a:rPr lang="en-US" altLang="zh-CN" sz="2000" i="1" dirty="0"/>
              <a:t>                            </a:t>
            </a:r>
            <a:r>
              <a:rPr lang="zh-CN" altLang="en-US" sz="2000" i="1" dirty="0"/>
              <a:t>顺序描述语句</a:t>
            </a:r>
          </a:p>
          <a:p>
            <a:pPr eaLnBrk="1" hangingPunct="1">
              <a:buNone/>
            </a:pPr>
            <a:r>
              <a:rPr lang="zh-CN" altLang="en-US" sz="2000" i="1" dirty="0"/>
              <a:t>           </a:t>
            </a:r>
            <a:r>
              <a:rPr lang="en-US" altLang="zh-CN" sz="2000" i="1" dirty="0"/>
              <a:t>END PROCESS [</a:t>
            </a:r>
            <a:r>
              <a:rPr lang="zh-CN" altLang="en-US" sz="2000" i="1" dirty="0"/>
              <a:t>进程标号</a:t>
            </a:r>
            <a:r>
              <a:rPr lang="en-US" altLang="zh-CN" sz="2000" i="1" dirty="0"/>
              <a:t>]</a:t>
            </a:r>
            <a:r>
              <a:rPr lang="zh-CN" altLang="en-US" sz="2000" i="1" dirty="0"/>
              <a:t>；</a:t>
            </a:r>
            <a:endParaRPr lang="en-US" altLang="zh-CN" sz="2000" i="1" dirty="0"/>
          </a:p>
          <a:p>
            <a:pPr eaLnBrk="1" hangingPunct="1">
              <a:lnSpc>
                <a:spcPct val="110000"/>
              </a:lnSpc>
              <a:buNone/>
            </a:pPr>
            <a:r>
              <a:rPr lang="en-US" altLang="zh-CN" sz="1400" dirty="0"/>
              <a:t>ARCHITECTURE behave OF nand_2 IS   </a:t>
            </a:r>
          </a:p>
          <a:p>
            <a:pPr eaLnBrk="1" hangingPunct="1">
              <a:lnSpc>
                <a:spcPct val="110000"/>
              </a:lnSpc>
              <a:buNone/>
            </a:pPr>
            <a:r>
              <a:rPr lang="en-US" altLang="zh-CN" sz="1400" dirty="0"/>
              <a:t>BEGIN</a:t>
            </a:r>
          </a:p>
          <a:p>
            <a:pPr eaLnBrk="1" hangingPunct="1">
              <a:lnSpc>
                <a:spcPct val="110000"/>
              </a:lnSpc>
              <a:buNone/>
            </a:pPr>
            <a:r>
              <a:rPr lang="en-US" altLang="zh-CN" sz="1400" dirty="0"/>
              <a:t>    </a:t>
            </a:r>
            <a:r>
              <a:rPr lang="en-US" altLang="zh-CN" sz="1400" dirty="0">
                <a:solidFill>
                  <a:srgbClr val="FF0000"/>
                </a:solidFill>
              </a:rPr>
              <a:t>PROCESS(</a:t>
            </a:r>
            <a:r>
              <a:rPr lang="en-US" altLang="zh-CN" sz="1400" dirty="0" err="1">
                <a:solidFill>
                  <a:srgbClr val="FF0000"/>
                </a:solidFill>
              </a:rPr>
              <a:t>a,b</a:t>
            </a:r>
            <a:r>
              <a:rPr lang="en-US" altLang="zh-CN" sz="1400" dirty="0"/>
              <a:t>)       --</a:t>
            </a:r>
            <a:r>
              <a:rPr lang="zh-CN" altLang="en-US" sz="1400" dirty="0"/>
              <a:t>进程语句</a:t>
            </a:r>
          </a:p>
          <a:p>
            <a:pPr eaLnBrk="1" hangingPunct="1">
              <a:lnSpc>
                <a:spcPct val="110000"/>
              </a:lnSpc>
              <a:buNone/>
            </a:pPr>
            <a:r>
              <a:rPr lang="zh-CN" altLang="en-US" sz="1400" dirty="0"/>
              <a:t>         </a:t>
            </a:r>
            <a:r>
              <a:rPr lang="en-US" altLang="zh-CN" sz="1400" dirty="0"/>
              <a:t>VARIABLE </a:t>
            </a:r>
            <a:r>
              <a:rPr lang="en-US" altLang="zh-CN" sz="1400" dirty="0" err="1"/>
              <a:t>tmp</a:t>
            </a:r>
            <a:r>
              <a:rPr lang="en-US" altLang="zh-CN" sz="1400" dirty="0"/>
              <a:t>: BIT_VECTOR(1 DOWNTO 0);   --</a:t>
            </a:r>
            <a:r>
              <a:rPr lang="zh-CN" altLang="en-US" sz="1400" dirty="0"/>
              <a:t>变量定义</a:t>
            </a:r>
          </a:p>
          <a:p>
            <a:pPr eaLnBrk="1" hangingPunct="1">
              <a:lnSpc>
                <a:spcPct val="110000"/>
              </a:lnSpc>
              <a:buNone/>
            </a:pPr>
            <a:r>
              <a:rPr lang="zh-CN" altLang="en-US" sz="1400" dirty="0"/>
              <a:t>   </a:t>
            </a:r>
            <a:r>
              <a:rPr lang="en-US" altLang="zh-CN" sz="1400" dirty="0"/>
              <a:t>BEGIN</a:t>
            </a:r>
          </a:p>
          <a:p>
            <a:pPr eaLnBrk="1" hangingPunct="1">
              <a:lnSpc>
                <a:spcPct val="110000"/>
              </a:lnSpc>
              <a:buNone/>
            </a:pPr>
            <a:r>
              <a:rPr lang="en-US" altLang="zh-CN" sz="1400" dirty="0"/>
              <a:t>        </a:t>
            </a:r>
            <a:r>
              <a:rPr lang="en-US" altLang="zh-CN" sz="1400" dirty="0" err="1">
                <a:solidFill>
                  <a:srgbClr val="FF0000"/>
                </a:solidFill>
              </a:rPr>
              <a:t>tmp</a:t>
            </a:r>
            <a:r>
              <a:rPr lang="en-US" altLang="zh-CN" sz="1400" dirty="0">
                <a:solidFill>
                  <a:srgbClr val="FF0000"/>
                </a:solidFill>
              </a:rPr>
              <a:t>:=</a:t>
            </a:r>
            <a:r>
              <a:rPr lang="en-US" altLang="zh-CN" sz="1400" dirty="0" err="1">
                <a:solidFill>
                  <a:srgbClr val="FF0000"/>
                </a:solidFill>
              </a:rPr>
              <a:t>a&amp;b</a:t>
            </a:r>
            <a:r>
              <a:rPr lang="en-US" altLang="zh-CN" sz="1400" dirty="0">
                <a:solidFill>
                  <a:srgbClr val="FF0000"/>
                </a:solidFill>
              </a:rPr>
              <a:t>;</a:t>
            </a:r>
            <a:r>
              <a:rPr lang="en-US" altLang="zh-CN" sz="1400" dirty="0"/>
              <a:t>        --a</a:t>
            </a:r>
            <a:r>
              <a:rPr lang="zh-CN" altLang="en-US" sz="1400" dirty="0"/>
              <a:t>和</a:t>
            </a:r>
            <a:r>
              <a:rPr lang="en-US" altLang="zh-CN" sz="1400" dirty="0"/>
              <a:t>b</a:t>
            </a:r>
            <a:r>
              <a:rPr lang="zh-CN" altLang="en-US" sz="1400" dirty="0"/>
              <a:t>连接成位向量，再赋给</a:t>
            </a:r>
            <a:r>
              <a:rPr lang="en-US" altLang="zh-CN" sz="1400" dirty="0" err="1"/>
              <a:t>tmp</a:t>
            </a:r>
            <a:endParaRPr lang="en-US" altLang="zh-CN" sz="1400" dirty="0"/>
          </a:p>
          <a:p>
            <a:pPr eaLnBrk="1" hangingPunct="1">
              <a:lnSpc>
                <a:spcPct val="110000"/>
              </a:lnSpc>
              <a:buNone/>
            </a:pPr>
            <a:r>
              <a:rPr lang="en-US" altLang="zh-CN" sz="1400" dirty="0"/>
              <a:t>       </a:t>
            </a:r>
            <a:r>
              <a:rPr lang="en-US" altLang="zh-CN" sz="1400" dirty="0">
                <a:solidFill>
                  <a:schemeClr val="accent2"/>
                </a:solidFill>
              </a:rPr>
              <a:t>CASE </a:t>
            </a:r>
            <a:r>
              <a:rPr lang="en-US" altLang="zh-CN" sz="1400" dirty="0" err="1">
                <a:solidFill>
                  <a:schemeClr val="accent2"/>
                </a:solidFill>
              </a:rPr>
              <a:t>tmp</a:t>
            </a:r>
            <a:r>
              <a:rPr lang="en-US" altLang="zh-CN" sz="1400" dirty="0">
                <a:solidFill>
                  <a:schemeClr val="accent2"/>
                </a:solidFill>
              </a:rPr>
              <a:t> IS</a:t>
            </a:r>
            <a:r>
              <a:rPr lang="en-US" altLang="zh-CN" sz="1400" dirty="0"/>
              <a:t>     --</a:t>
            </a:r>
            <a:r>
              <a:rPr lang="zh-CN" altLang="en-US" sz="1400" dirty="0"/>
              <a:t>用</a:t>
            </a:r>
            <a:r>
              <a:rPr lang="en-US" altLang="zh-CN" sz="1400" dirty="0"/>
              <a:t>CASE</a:t>
            </a:r>
            <a:r>
              <a:rPr lang="zh-CN" altLang="en-US" sz="1400" dirty="0"/>
              <a:t>语句描述电路的功能，类似真值表</a:t>
            </a:r>
          </a:p>
          <a:p>
            <a:pPr eaLnBrk="1" hangingPunct="1">
              <a:lnSpc>
                <a:spcPct val="110000"/>
              </a:lnSpc>
              <a:buNone/>
            </a:pPr>
            <a:r>
              <a:rPr lang="zh-CN" altLang="en-US" sz="1400" dirty="0"/>
              <a:t>       </a:t>
            </a:r>
            <a:r>
              <a:rPr lang="en-US" altLang="zh-CN" sz="1400" dirty="0"/>
              <a:t>WHEN “00”=&gt; f&lt;=‘1’;  WHEN “01”=&gt; f&lt;=‘1’;WHEN “10”=&gt; f&lt;=‘1’;   </a:t>
            </a:r>
          </a:p>
          <a:p>
            <a:pPr eaLnBrk="1" hangingPunct="1">
              <a:lnSpc>
                <a:spcPct val="110000"/>
              </a:lnSpc>
              <a:buNone/>
            </a:pPr>
            <a:r>
              <a:rPr lang="en-US" altLang="zh-CN" sz="1400" dirty="0"/>
              <a:t>       WHEN “11”=&gt; f&lt;=‘0’;</a:t>
            </a:r>
          </a:p>
          <a:p>
            <a:pPr eaLnBrk="1" hangingPunct="1">
              <a:lnSpc>
                <a:spcPct val="110000"/>
              </a:lnSpc>
              <a:buNone/>
            </a:pPr>
            <a:r>
              <a:rPr lang="en-US" altLang="zh-CN" sz="1400" dirty="0"/>
              <a:t>       </a:t>
            </a:r>
            <a:r>
              <a:rPr lang="en-US" altLang="zh-CN" sz="1400" dirty="0">
                <a:solidFill>
                  <a:schemeClr val="accent2"/>
                </a:solidFill>
              </a:rPr>
              <a:t>END CASE;</a:t>
            </a:r>
          </a:p>
          <a:p>
            <a:pPr eaLnBrk="1" hangingPunct="1">
              <a:lnSpc>
                <a:spcPct val="110000"/>
              </a:lnSpc>
              <a:buNone/>
            </a:pPr>
            <a:r>
              <a:rPr lang="en-US" altLang="zh-CN" sz="1400" dirty="0"/>
              <a:t>   </a:t>
            </a:r>
            <a:r>
              <a:rPr lang="en-US" altLang="zh-CN" sz="1400" dirty="0">
                <a:solidFill>
                  <a:srgbClr val="FF0000"/>
                </a:solidFill>
              </a:rPr>
              <a:t>END PROCESS;</a:t>
            </a:r>
          </a:p>
          <a:p>
            <a:pPr eaLnBrk="1" hangingPunct="1">
              <a:lnSpc>
                <a:spcPct val="110000"/>
              </a:lnSpc>
              <a:buNone/>
            </a:pPr>
            <a:r>
              <a:rPr lang="en-US" altLang="zh-CN" sz="1400" dirty="0"/>
              <a:t>END behave;</a:t>
            </a:r>
          </a:p>
          <a:p>
            <a:pPr eaLnBrk="1" hangingPunct="1">
              <a:buNone/>
            </a:pPr>
            <a:endParaRPr lang="zh-CN" altLang="en-US" sz="16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p:cNvSpPr txBox="1"/>
          <p:nvPr/>
        </p:nvSpPr>
        <p:spPr>
          <a:xfrm>
            <a:off x="165100" y="260648"/>
            <a:ext cx="7031038" cy="645160"/>
          </a:xfrm>
          <a:prstGeom prst="rect">
            <a:avLst/>
          </a:prstGeom>
          <a:noFill/>
          <a:ln w="9525">
            <a:noFill/>
          </a:ln>
        </p:spPr>
        <p:txBody>
          <a:bodyPr>
            <a:spAutoFit/>
          </a:bodyPr>
          <a:lstStyle/>
          <a:p>
            <a:pPr>
              <a:spcBef>
                <a:spcPct val="50000"/>
              </a:spcBef>
            </a:pPr>
            <a:r>
              <a:rPr lang="zh-CN" altLang="en-US" sz="3600" b="1" dirty="0">
                <a:solidFill>
                  <a:srgbClr val="0000FF"/>
                </a:solidFill>
                <a:latin typeface="Times New Roman" panose="02020603050405020304" pitchFamily="18" charset="0"/>
                <a:ea typeface="隶书" panose="02010509060101010101" pitchFamily="49" charset="-122"/>
              </a:rPr>
              <a:t>一、  </a:t>
            </a:r>
            <a:r>
              <a:rPr lang="zh-CN" altLang="en-US" sz="3600" b="1" dirty="0">
                <a:solidFill>
                  <a:srgbClr val="FF0000"/>
                </a:solidFill>
                <a:ea typeface="隶书" panose="02010509060101010101" pitchFamily="49" charset="-122"/>
                <a:sym typeface="+mn-ea"/>
              </a:rPr>
              <a:t>可编程逻辑阵列（</a:t>
            </a:r>
            <a:r>
              <a:rPr lang="en-US" altLang="zh-CN" sz="3600" b="1" dirty="0">
                <a:solidFill>
                  <a:srgbClr val="FF0000"/>
                </a:solidFill>
                <a:ea typeface="隶书" panose="02010509060101010101" pitchFamily="49" charset="-122"/>
                <a:sym typeface="+mn-ea"/>
              </a:rPr>
              <a:t>PLA</a:t>
            </a:r>
            <a:r>
              <a:rPr lang="zh-CN" altLang="en-US" sz="3600" b="1" dirty="0">
                <a:solidFill>
                  <a:srgbClr val="FF0000"/>
                </a:solidFill>
                <a:ea typeface="隶书" panose="02010509060101010101" pitchFamily="49" charset="-122"/>
                <a:sym typeface="+mn-ea"/>
              </a:rPr>
              <a:t>）</a:t>
            </a:r>
            <a:endParaRPr lang="zh-CN" altLang="en-US" sz="3600" b="1" dirty="0">
              <a:solidFill>
                <a:srgbClr val="0000FF"/>
              </a:solidFill>
              <a:latin typeface="Times New Roman" panose="02020603050405020304" pitchFamily="18" charset="0"/>
              <a:ea typeface="隶书" panose="02010509060101010101" pitchFamily="49" charset="-122"/>
            </a:endParaRPr>
          </a:p>
        </p:txBody>
      </p:sp>
      <p:sp>
        <p:nvSpPr>
          <p:cNvPr id="62468" name="Text Box 4"/>
          <p:cNvSpPr txBox="1"/>
          <p:nvPr/>
        </p:nvSpPr>
        <p:spPr>
          <a:xfrm>
            <a:off x="165100" y="1165225"/>
            <a:ext cx="8446195" cy="4216539"/>
          </a:xfrm>
          <a:prstGeom prst="rect">
            <a:avLst/>
          </a:prstGeom>
          <a:noFill/>
          <a:ln w="9525">
            <a:noFill/>
          </a:ln>
        </p:spPr>
        <p:txBody>
          <a:bodyPr wrap="square">
            <a:spAutoFit/>
          </a:bodyPr>
          <a:lstStyle/>
          <a:p>
            <a:pPr algn="just">
              <a:spcBef>
                <a:spcPct val="50000"/>
              </a:spcBef>
            </a:pPr>
            <a:r>
              <a:rPr lang="en-US" altLang="zh-CN" sz="2800" b="1" dirty="0">
                <a:solidFill>
                  <a:srgbClr val="800000"/>
                </a:solidFill>
                <a:latin typeface="Times New Roman" panose="02020603050405020304" pitchFamily="18" charset="0"/>
                <a:cs typeface="Times New Roman" panose="02020603050405020304" pitchFamily="18" charset="0"/>
              </a:rPr>
              <a:t>1</a:t>
            </a:r>
            <a:r>
              <a:rPr lang="zh-CN" altLang="en-US" sz="2800" b="1" dirty="0">
                <a:solidFill>
                  <a:srgbClr val="800000"/>
                </a:solidFill>
                <a:latin typeface="Times New Roman" panose="02020603050405020304" pitchFamily="18" charset="0"/>
              </a:rPr>
              <a:t>、总体结构：由一个与阵列和一个或阵列组成</a:t>
            </a:r>
          </a:p>
          <a:p>
            <a:pPr algn="just">
              <a:spcBef>
                <a:spcPct val="50000"/>
              </a:spcBef>
            </a:pPr>
            <a:endParaRPr lang="zh-CN" altLang="en-US" sz="2800" b="1" dirty="0">
              <a:solidFill>
                <a:srgbClr val="800000"/>
              </a:solidFill>
              <a:latin typeface="Times New Roman" panose="02020603050405020304" pitchFamily="18" charset="0"/>
              <a:cs typeface="Times New Roman" panose="02020603050405020304" pitchFamily="18" charset="0"/>
            </a:endParaRPr>
          </a:p>
          <a:p>
            <a:pPr algn="just">
              <a:spcBef>
                <a:spcPct val="50000"/>
              </a:spcBef>
            </a:pPr>
            <a:endParaRPr lang="zh-CN" altLang="en-US" sz="2800" b="1" dirty="0">
              <a:solidFill>
                <a:srgbClr val="800000"/>
              </a:solidFill>
              <a:latin typeface="Times New Roman" panose="02020603050405020304" pitchFamily="18" charset="0"/>
              <a:cs typeface="Times New Roman" panose="02020603050405020304" pitchFamily="18" charset="0"/>
            </a:endParaRPr>
          </a:p>
          <a:p>
            <a:pPr algn="just">
              <a:spcBef>
                <a:spcPct val="50000"/>
              </a:spcBef>
            </a:pPr>
            <a:endParaRPr lang="zh-CN" altLang="en-US" sz="2800" b="1" dirty="0">
              <a:solidFill>
                <a:srgbClr val="800000"/>
              </a:solidFill>
              <a:latin typeface="Times New Roman" panose="02020603050405020304" pitchFamily="18" charset="0"/>
              <a:cs typeface="Times New Roman" panose="02020603050405020304" pitchFamily="18" charset="0"/>
            </a:endParaRPr>
          </a:p>
          <a:p>
            <a:pPr algn="just">
              <a:spcBef>
                <a:spcPct val="50000"/>
              </a:spcBef>
            </a:pPr>
            <a:r>
              <a:rPr lang="en-US" altLang="zh-CN" sz="2800" b="1" dirty="0">
                <a:solidFill>
                  <a:srgbClr val="800000"/>
                </a:solidFill>
                <a:latin typeface="Times New Roman" panose="02020603050405020304" pitchFamily="18" charset="0"/>
                <a:cs typeface="Times New Roman" panose="02020603050405020304" pitchFamily="18" charset="0"/>
              </a:rPr>
              <a:t>2</a:t>
            </a:r>
            <a:r>
              <a:rPr lang="zh-CN" altLang="en-US" sz="2800" b="1" dirty="0">
                <a:solidFill>
                  <a:srgbClr val="800000"/>
                </a:solidFill>
                <a:latin typeface="Times New Roman" panose="02020603050405020304" pitchFamily="18" charset="0"/>
              </a:rPr>
              <a:t>、内部结构示意：</a:t>
            </a:r>
          </a:p>
          <a:p>
            <a:pPr algn="just">
              <a:spcBef>
                <a:spcPct val="50000"/>
              </a:spcBef>
            </a:pP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endParaRPr lang="zh-CN" altLang="en-US" b="1" dirty="0">
              <a:solidFill>
                <a:srgbClr val="800000"/>
              </a:solidFill>
              <a:latin typeface="Times New Roman" panose="02020603050405020304" pitchFamily="18" charset="0"/>
            </a:endParaRPr>
          </a:p>
        </p:txBody>
      </p:sp>
      <p:pic>
        <p:nvPicPr>
          <p:cNvPr id="2" name="图片 -2147482624" descr="..\Tp\e1.tif"/>
          <p:cNvPicPr>
            <a:picLocks noChangeAspect="1"/>
          </p:cNvPicPr>
          <p:nvPr/>
        </p:nvPicPr>
        <p:blipFill>
          <a:blip r:embed="rId2"/>
          <a:stretch>
            <a:fillRect/>
          </a:stretch>
        </p:blipFill>
        <p:spPr>
          <a:xfrm>
            <a:off x="1043608" y="2276872"/>
            <a:ext cx="3620135" cy="1408430"/>
          </a:xfrm>
          <a:prstGeom prst="rect">
            <a:avLst/>
          </a:prstGeom>
          <a:noFill/>
          <a:ln w="9525">
            <a:noFill/>
          </a:ln>
        </p:spPr>
      </p:pic>
      <p:pic>
        <p:nvPicPr>
          <p:cNvPr id="3" name="图片 -2147482620" descr="..\Tp\e2.tif"/>
          <p:cNvPicPr>
            <a:picLocks noChangeAspect="1"/>
          </p:cNvPicPr>
          <p:nvPr/>
        </p:nvPicPr>
        <p:blipFill>
          <a:blip r:embed="rId3"/>
          <a:stretch>
            <a:fillRect/>
          </a:stretch>
        </p:blipFill>
        <p:spPr>
          <a:xfrm>
            <a:off x="3914553" y="3861048"/>
            <a:ext cx="3193162" cy="2685999"/>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left)">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8">
                                            <p:txEl>
                                              <p:pRg st="0" end="0"/>
                                            </p:txEl>
                                          </p:spTgt>
                                        </p:tgtEl>
                                        <p:attrNameLst>
                                          <p:attrName>style.visibility</p:attrName>
                                        </p:attrNameLst>
                                      </p:cBhvr>
                                      <p:to>
                                        <p:strVal val="visible"/>
                                      </p:to>
                                    </p:set>
                                    <p:animEffect transition="in" filter="wipe(left)">
                                      <p:cBhvr>
                                        <p:cTn id="12" dur="500"/>
                                        <p:tgtEl>
                                          <p:spTgt spid="624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2468">
                                            <p:txEl>
                                              <p:pRg st="4" end="4"/>
                                            </p:txEl>
                                          </p:spTgt>
                                        </p:tgtEl>
                                        <p:attrNameLst>
                                          <p:attrName>style.visibility</p:attrName>
                                        </p:attrNameLst>
                                      </p:cBhvr>
                                      <p:to>
                                        <p:strVal val="visible"/>
                                      </p:to>
                                    </p:set>
                                    <p:animEffect transition="in" filter="wipe(left)">
                                      <p:cBhvr>
                                        <p:cTn id="21" dur="500"/>
                                        <p:tgtEl>
                                          <p:spTgt spid="6246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2468">
                                            <p:txEl>
                                              <p:pRg st="6" end="6"/>
                                            </p:txEl>
                                          </p:spTgt>
                                        </p:tgtEl>
                                        <p:attrNameLst>
                                          <p:attrName>style.visibility</p:attrName>
                                        </p:attrNameLst>
                                      </p:cBhvr>
                                      <p:to>
                                        <p:strVal val="visible"/>
                                      </p:to>
                                    </p:set>
                                    <p:animEffect transition="in" filter="wipe(left)">
                                      <p:cBhvr>
                                        <p:cTn id="26" dur="500"/>
                                        <p:tgtEl>
                                          <p:spTgt spid="62468">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P spid="62468"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p:cNvSpPr>
          <p:nvPr>
            <p:ph type="title"/>
          </p:nvPr>
        </p:nvSpPr>
        <p:spPr>
          <a:xfrm>
            <a:off x="323528" y="-243408"/>
            <a:ext cx="8280920" cy="864096"/>
          </a:xfrm>
        </p:spPr>
        <p:txBody>
          <a:bodyPr vert="horz" wrap="square" lIns="91440" tIns="45720" rIns="91440" bIns="45720" anchor="ctr"/>
          <a:lstStyle/>
          <a:p>
            <a:pPr eaLnBrk="1" hangingPunct="1"/>
            <a:r>
              <a:rPr lang="zh-CN" altLang="en-US" dirty="0"/>
              <a:t>变量</a:t>
            </a:r>
          </a:p>
        </p:txBody>
      </p:sp>
      <p:sp>
        <p:nvSpPr>
          <p:cNvPr id="551939" name="Rectangle 3"/>
          <p:cNvSpPr>
            <a:spLocks noGrp="1"/>
          </p:cNvSpPr>
          <p:nvPr>
            <p:ph idx="1"/>
          </p:nvPr>
        </p:nvSpPr>
        <p:spPr>
          <a:xfrm>
            <a:off x="50334" y="548680"/>
            <a:ext cx="9144000" cy="5543550"/>
          </a:xfrm>
        </p:spPr>
        <p:txBody>
          <a:bodyPr vert="horz" wrap="square" lIns="91440" tIns="45720" rIns="91440" bIns="45720" anchor="t"/>
          <a:lstStyle/>
          <a:p>
            <a:pPr eaLnBrk="1" hangingPunct="1">
              <a:lnSpc>
                <a:spcPct val="120000"/>
              </a:lnSpc>
            </a:pPr>
            <a:r>
              <a:rPr lang="zh-CN" altLang="en-US" dirty="0"/>
              <a:t>在</a:t>
            </a:r>
            <a:r>
              <a:rPr lang="en-US" altLang="zh-CN" dirty="0"/>
              <a:t>VHDL</a:t>
            </a:r>
            <a:r>
              <a:rPr lang="zh-CN" altLang="en-US" dirty="0"/>
              <a:t>中变量为局部量，用来存储中间数据，以便实现程序的算法。变量只能在进程语句、函数语句和过程语句中使用。变量的赋值立即生效，不存在任何延时。变量的定义格式如下：</a:t>
            </a:r>
          </a:p>
          <a:p>
            <a:pPr eaLnBrk="1" hangingPunct="1">
              <a:lnSpc>
                <a:spcPct val="120000"/>
              </a:lnSpc>
              <a:buNone/>
            </a:pPr>
            <a:r>
              <a:rPr lang="zh-CN" altLang="en-US" i="1" dirty="0"/>
              <a:t>         </a:t>
            </a:r>
            <a:r>
              <a:rPr lang="en-US" altLang="zh-CN" i="1" dirty="0"/>
              <a:t>VARIABLE </a:t>
            </a:r>
            <a:r>
              <a:rPr lang="zh-CN" altLang="en-US" i="1" dirty="0"/>
              <a:t>变量名：数据类型 </a:t>
            </a:r>
            <a:r>
              <a:rPr lang="en-US" altLang="zh-CN" i="1" dirty="0"/>
              <a:t>[</a:t>
            </a:r>
            <a:r>
              <a:rPr lang="zh-CN" altLang="en-US" i="1" dirty="0"/>
              <a:t>：</a:t>
            </a:r>
            <a:r>
              <a:rPr lang="en-US" altLang="zh-CN" i="1" dirty="0"/>
              <a:t>=</a:t>
            </a:r>
            <a:r>
              <a:rPr lang="zh-CN" altLang="en-US" i="1" dirty="0"/>
              <a:t>初始值</a:t>
            </a:r>
            <a:r>
              <a:rPr lang="en-US" altLang="zh-CN" i="1" dirty="0"/>
              <a:t>]</a:t>
            </a:r>
            <a:r>
              <a:rPr lang="zh-CN" altLang="en-US" i="1" dirty="0"/>
              <a:t>；</a:t>
            </a:r>
          </a:p>
          <a:p>
            <a:pPr eaLnBrk="1" hangingPunct="1">
              <a:lnSpc>
                <a:spcPct val="120000"/>
              </a:lnSpc>
              <a:buNone/>
            </a:pPr>
            <a:r>
              <a:rPr lang="zh-CN" altLang="en-US" dirty="0"/>
              <a:t>如：</a:t>
            </a:r>
            <a:r>
              <a:rPr lang="en-US" altLang="zh-CN" dirty="0"/>
              <a:t> </a:t>
            </a:r>
            <a:r>
              <a:rPr lang="en-US" altLang="zh-CN" sz="2400" dirty="0"/>
              <a:t>VARIABLE </a:t>
            </a:r>
            <a:r>
              <a:rPr lang="en-US" altLang="zh-CN" sz="2400" dirty="0" err="1"/>
              <a:t>tmp</a:t>
            </a:r>
            <a:r>
              <a:rPr lang="en-US" altLang="zh-CN" sz="2400" dirty="0"/>
              <a:t>: BIT_VECTOR(1 DOWNTO 0);</a:t>
            </a:r>
          </a:p>
          <a:p>
            <a:pPr eaLnBrk="1" hangingPunct="1">
              <a:lnSpc>
                <a:spcPct val="120000"/>
              </a:lnSpc>
              <a:buNone/>
            </a:pPr>
            <a:r>
              <a:rPr lang="zh-CN" altLang="en-US" dirty="0"/>
              <a:t>变量赋值语句的格式为：</a:t>
            </a:r>
          </a:p>
          <a:p>
            <a:pPr eaLnBrk="1" hangingPunct="1">
              <a:lnSpc>
                <a:spcPct val="120000"/>
              </a:lnSpc>
              <a:buNone/>
            </a:pPr>
            <a:r>
              <a:rPr lang="zh-CN" altLang="en-US" i="1" dirty="0"/>
              <a:t>            变量名</a:t>
            </a:r>
            <a:r>
              <a:rPr lang="en-US" altLang="zh-CN" i="1" dirty="0"/>
              <a:t>:=</a:t>
            </a:r>
            <a:r>
              <a:rPr lang="zh-CN" altLang="en-US" i="1" dirty="0"/>
              <a:t>表达式；</a:t>
            </a:r>
          </a:p>
          <a:p>
            <a:pPr eaLnBrk="1" hangingPunct="1">
              <a:lnSpc>
                <a:spcPct val="120000"/>
              </a:lnSpc>
              <a:buNone/>
            </a:pPr>
            <a:r>
              <a:rPr lang="zh-CN" altLang="en-US" dirty="0"/>
              <a:t>如：</a:t>
            </a:r>
            <a:r>
              <a:rPr lang="en-US" altLang="zh-CN" dirty="0"/>
              <a:t> </a:t>
            </a:r>
            <a:r>
              <a:rPr lang="en-US" altLang="zh-CN" dirty="0" err="1">
                <a:solidFill>
                  <a:srgbClr val="FF0000"/>
                </a:solidFill>
              </a:rPr>
              <a:t>tmp</a:t>
            </a:r>
            <a:r>
              <a:rPr lang="en-US" altLang="zh-CN" dirty="0">
                <a:solidFill>
                  <a:srgbClr val="FF0000"/>
                </a:solidFill>
              </a:rPr>
              <a:t>:=</a:t>
            </a:r>
            <a:r>
              <a:rPr lang="en-US" altLang="zh-CN" dirty="0" err="1">
                <a:solidFill>
                  <a:srgbClr val="FF0000"/>
                </a:solidFill>
              </a:rPr>
              <a:t>a&amp;b</a:t>
            </a:r>
            <a:endParaRPr lang="en-US"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19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19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19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19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1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p:cNvSpPr>
          <p:nvPr>
            <p:ph type="title"/>
          </p:nvPr>
        </p:nvSpPr>
        <p:spPr>
          <a:xfrm>
            <a:off x="611560" y="116632"/>
            <a:ext cx="7772400" cy="298450"/>
          </a:xfrm>
        </p:spPr>
        <p:txBody>
          <a:bodyPr vert="horz" wrap="square" lIns="91440" tIns="45720" rIns="91440" bIns="45720" anchor="ctr"/>
          <a:lstStyle/>
          <a:p>
            <a:pPr eaLnBrk="1" hangingPunct="1"/>
            <a:r>
              <a:rPr lang="zh-CN" altLang="en-US" dirty="0"/>
              <a:t>信号</a:t>
            </a:r>
          </a:p>
        </p:txBody>
      </p:sp>
      <p:sp>
        <p:nvSpPr>
          <p:cNvPr id="552963" name="Rectangle 3"/>
          <p:cNvSpPr>
            <a:spLocks noGrp="1"/>
          </p:cNvSpPr>
          <p:nvPr>
            <p:ph idx="1"/>
          </p:nvPr>
        </p:nvSpPr>
        <p:spPr>
          <a:xfrm>
            <a:off x="179512" y="548680"/>
            <a:ext cx="8964488" cy="6192688"/>
          </a:xfrm>
        </p:spPr>
        <p:txBody>
          <a:bodyPr vert="horz" wrap="square" lIns="91440" tIns="45720" rIns="91440" bIns="45720" anchor="t"/>
          <a:lstStyle/>
          <a:p>
            <a:pPr eaLnBrk="1" hangingPunct="1">
              <a:lnSpc>
                <a:spcPct val="125000"/>
              </a:lnSpc>
              <a:spcBef>
                <a:spcPct val="15000"/>
              </a:spcBef>
              <a:buNone/>
            </a:pPr>
            <a:r>
              <a:rPr lang="zh-CN" altLang="en-US" dirty="0"/>
              <a:t>信号是全局量，在实体说明、结构体描述和程序包说明中使用。</a:t>
            </a:r>
            <a:r>
              <a:rPr lang="en-US" altLang="zh-CN" dirty="0"/>
              <a:t>SIGNAL</a:t>
            </a:r>
            <a:r>
              <a:rPr lang="zh-CN" altLang="en-US" dirty="0"/>
              <a:t>用于声明内部信号，而非外部信号，在元件之间起互连作用，内部信号的值可以赋值给外部信号。信号的定义格式为：</a:t>
            </a:r>
            <a:r>
              <a:rPr lang="en-US" altLang="zh-CN" sz="2000" i="1" dirty="0"/>
              <a:t>  </a:t>
            </a:r>
          </a:p>
          <a:p>
            <a:pPr eaLnBrk="1" hangingPunct="1">
              <a:lnSpc>
                <a:spcPct val="125000"/>
              </a:lnSpc>
              <a:spcBef>
                <a:spcPct val="15000"/>
              </a:spcBef>
              <a:buNone/>
            </a:pPr>
            <a:r>
              <a:rPr lang="en-US" altLang="zh-CN" sz="1800" i="1" dirty="0"/>
              <a:t>SIGNAL </a:t>
            </a:r>
            <a:r>
              <a:rPr lang="zh-CN" altLang="en-US" sz="1800" i="1" dirty="0"/>
              <a:t>信号名：数据类型 </a:t>
            </a:r>
            <a:r>
              <a:rPr lang="en-US" altLang="zh-CN" sz="1800" i="1" dirty="0"/>
              <a:t>[</a:t>
            </a:r>
            <a:r>
              <a:rPr lang="zh-CN" altLang="en-US" sz="1800" i="1" dirty="0"/>
              <a:t>：</a:t>
            </a:r>
            <a:r>
              <a:rPr lang="en-US" altLang="zh-CN" sz="1800" i="1" dirty="0"/>
              <a:t>=</a:t>
            </a:r>
            <a:r>
              <a:rPr lang="zh-CN" altLang="en-US" sz="1800" i="1" dirty="0"/>
              <a:t>初始值</a:t>
            </a:r>
            <a:r>
              <a:rPr lang="en-US" altLang="zh-CN" sz="1800" i="1" dirty="0"/>
              <a:t>]</a:t>
            </a:r>
            <a:r>
              <a:rPr lang="zh-CN" altLang="en-US" sz="1800" i="1" dirty="0"/>
              <a:t>；</a:t>
            </a:r>
            <a:r>
              <a:rPr lang="en-US" altLang="zh-CN" sz="1800" i="1" dirty="0"/>
              <a:t>(</a:t>
            </a:r>
            <a:r>
              <a:rPr lang="zh-CN" altLang="en-US" sz="1800" i="1" dirty="0">
                <a:solidFill>
                  <a:srgbClr val="FF5050"/>
                </a:solidFill>
              </a:rPr>
              <a:t>初始值不是必须的，仅在仿真时用</a:t>
            </a:r>
            <a:r>
              <a:rPr lang="zh-CN" altLang="en-US" sz="1800" i="1" dirty="0"/>
              <a:t>）</a:t>
            </a:r>
          </a:p>
          <a:p>
            <a:pPr eaLnBrk="1" hangingPunct="1">
              <a:lnSpc>
                <a:spcPct val="125000"/>
              </a:lnSpc>
              <a:spcBef>
                <a:spcPct val="15000"/>
              </a:spcBef>
              <a:buNone/>
            </a:pPr>
            <a:r>
              <a:rPr lang="zh-CN" altLang="en-US" sz="1800" dirty="0"/>
              <a:t>如：</a:t>
            </a:r>
            <a:r>
              <a:rPr lang="en-US" altLang="zh-CN" sz="1800" dirty="0"/>
              <a:t>SIGNAL count: STD_LOGIC_VECTOR(3 DOWNTO 0) :=“1000”; </a:t>
            </a:r>
          </a:p>
          <a:p>
            <a:pPr eaLnBrk="1" hangingPunct="1">
              <a:lnSpc>
                <a:spcPct val="125000"/>
              </a:lnSpc>
              <a:spcBef>
                <a:spcPct val="15000"/>
              </a:spcBef>
            </a:pPr>
            <a:r>
              <a:rPr lang="zh-CN" altLang="en-US" dirty="0"/>
              <a:t>信号赋值语句的格式为：</a:t>
            </a:r>
          </a:p>
          <a:p>
            <a:pPr eaLnBrk="1" hangingPunct="1">
              <a:lnSpc>
                <a:spcPct val="125000"/>
              </a:lnSpc>
              <a:spcBef>
                <a:spcPct val="15000"/>
              </a:spcBef>
              <a:buNone/>
            </a:pPr>
            <a:r>
              <a:rPr lang="zh-CN" altLang="en-US" sz="1800" dirty="0"/>
              <a:t>              </a:t>
            </a:r>
            <a:r>
              <a:rPr lang="zh-CN" altLang="en-US" sz="1800" i="1" dirty="0"/>
              <a:t>信号名</a:t>
            </a:r>
            <a:r>
              <a:rPr lang="en-US" altLang="zh-CN" sz="1800" i="1" dirty="0"/>
              <a:t>&lt;=</a:t>
            </a:r>
            <a:r>
              <a:rPr lang="zh-CN" altLang="en-US" sz="1800" i="1" dirty="0"/>
              <a:t>表达式；</a:t>
            </a:r>
          </a:p>
          <a:p>
            <a:pPr eaLnBrk="1" hangingPunct="1">
              <a:lnSpc>
                <a:spcPct val="125000"/>
              </a:lnSpc>
              <a:spcBef>
                <a:spcPct val="15000"/>
              </a:spcBef>
              <a:buNone/>
            </a:pPr>
            <a:r>
              <a:rPr lang="zh-CN" altLang="en-US" sz="1800" dirty="0"/>
              <a:t>如：</a:t>
            </a:r>
            <a:r>
              <a:rPr lang="en-US" altLang="zh-CN" sz="1800" dirty="0"/>
              <a:t>q&lt;=count;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2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296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29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p:cNvSpPr>
          <p:nvPr>
            <p:ph type="title"/>
          </p:nvPr>
        </p:nvSpPr>
        <p:spPr>
          <a:xfrm>
            <a:off x="611560" y="116632"/>
            <a:ext cx="7772400" cy="298450"/>
          </a:xfrm>
        </p:spPr>
        <p:txBody>
          <a:bodyPr vert="horz" wrap="square" lIns="91440" tIns="45720" rIns="91440" bIns="45720" anchor="ctr"/>
          <a:lstStyle/>
          <a:p>
            <a:pPr eaLnBrk="1" hangingPunct="1">
              <a:lnSpc>
                <a:spcPct val="125000"/>
              </a:lnSpc>
              <a:spcBef>
                <a:spcPct val="15000"/>
              </a:spcBef>
            </a:pPr>
            <a:r>
              <a:rPr lang="zh-CN" altLang="en-US" dirty="0"/>
              <a:t>信号与变量的比较</a:t>
            </a:r>
          </a:p>
        </p:txBody>
      </p:sp>
      <p:sp>
        <p:nvSpPr>
          <p:cNvPr id="552963" name="Rectangle 3"/>
          <p:cNvSpPr>
            <a:spLocks noGrp="1"/>
          </p:cNvSpPr>
          <p:nvPr>
            <p:ph idx="1"/>
          </p:nvPr>
        </p:nvSpPr>
        <p:spPr>
          <a:xfrm>
            <a:off x="179512" y="764704"/>
            <a:ext cx="8964488" cy="6192688"/>
          </a:xfrm>
        </p:spPr>
        <p:txBody>
          <a:bodyPr vert="horz" wrap="square" lIns="91440" tIns="45720" rIns="91440" bIns="45720" anchor="t"/>
          <a:lstStyle/>
          <a:p>
            <a:pPr lvl="1" eaLnBrk="1" hangingPunct="1">
              <a:lnSpc>
                <a:spcPct val="125000"/>
              </a:lnSpc>
              <a:spcBef>
                <a:spcPct val="15000"/>
              </a:spcBef>
            </a:pPr>
            <a:r>
              <a:rPr lang="zh-CN" altLang="en-US" dirty="0">
                <a:solidFill>
                  <a:srgbClr val="FF0000"/>
                </a:solidFill>
              </a:rPr>
              <a:t>声明的形式与位置不同：</a:t>
            </a:r>
            <a:r>
              <a:rPr lang="zh-CN" altLang="en-US" dirty="0"/>
              <a:t>信号声明在子程序、进程等的外部，而变量声明在子程序、进程等的内部。</a:t>
            </a:r>
          </a:p>
          <a:p>
            <a:pPr lvl="1" eaLnBrk="1" hangingPunct="1">
              <a:lnSpc>
                <a:spcPct val="125000"/>
              </a:lnSpc>
              <a:spcBef>
                <a:spcPct val="15000"/>
              </a:spcBef>
            </a:pPr>
            <a:r>
              <a:rPr lang="zh-CN" altLang="en-US" dirty="0">
                <a:solidFill>
                  <a:srgbClr val="FF0000"/>
                </a:solidFill>
              </a:rPr>
              <a:t>赋值符号和赋值起作用的时刻不同：</a:t>
            </a:r>
            <a:r>
              <a:rPr lang="zh-CN" altLang="en-US" dirty="0"/>
              <a:t>信号用“</a:t>
            </a:r>
            <a:r>
              <a:rPr lang="en-US" altLang="zh-CN" dirty="0"/>
              <a:t>&lt;=”</a:t>
            </a:r>
            <a:r>
              <a:rPr lang="zh-CN" altLang="en-US" dirty="0"/>
              <a:t>赋值，而变量用“</a:t>
            </a:r>
            <a:r>
              <a:rPr lang="en-US" altLang="zh-CN" dirty="0"/>
              <a:t>:=”</a:t>
            </a:r>
            <a:r>
              <a:rPr lang="zh-CN" altLang="en-US" dirty="0"/>
              <a:t>赋值。在进程中，信号的赋值在进程结束时才起作用，而对变量的赋值是立刻起作用的。</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2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p:nvPr>
        </p:nvSpPr>
        <p:spPr>
          <a:xfrm>
            <a:off x="683568" y="260648"/>
            <a:ext cx="7772400" cy="298450"/>
          </a:xfrm>
        </p:spPr>
        <p:txBody>
          <a:bodyPr vert="horz" wrap="square" lIns="91440" tIns="45720" rIns="91440" bIns="45720" anchor="ctr"/>
          <a:lstStyle/>
          <a:p>
            <a:pPr eaLnBrk="1" hangingPunct="1"/>
            <a:r>
              <a:rPr lang="en-US" altLang="zh-CN" dirty="0"/>
              <a:t>CASE</a:t>
            </a:r>
            <a:r>
              <a:rPr lang="zh-CN" altLang="en-US" dirty="0"/>
              <a:t>语句</a:t>
            </a:r>
          </a:p>
        </p:txBody>
      </p:sp>
      <p:sp>
        <p:nvSpPr>
          <p:cNvPr id="555011" name="Rectangle 3"/>
          <p:cNvSpPr>
            <a:spLocks noGrp="1"/>
          </p:cNvSpPr>
          <p:nvPr>
            <p:ph idx="1"/>
          </p:nvPr>
        </p:nvSpPr>
        <p:spPr>
          <a:xfrm>
            <a:off x="467544" y="908720"/>
            <a:ext cx="7772400" cy="4114800"/>
          </a:xfrm>
        </p:spPr>
        <p:txBody>
          <a:bodyPr vert="horz" wrap="square" lIns="91440" tIns="45720" rIns="91440" bIns="45720" anchor="t"/>
          <a:lstStyle/>
          <a:p>
            <a:pPr eaLnBrk="1" hangingPunct="1"/>
            <a:r>
              <a:rPr lang="zh-CN" altLang="en-US" dirty="0"/>
              <a:t>是</a:t>
            </a:r>
            <a:r>
              <a:rPr lang="en-US" altLang="zh-CN" dirty="0"/>
              <a:t>VHDL</a:t>
            </a:r>
            <a:r>
              <a:rPr lang="zh-CN" altLang="en-US" dirty="0"/>
              <a:t>中的流程控制语句，属于</a:t>
            </a:r>
            <a:r>
              <a:rPr lang="zh-CN" altLang="en-US" dirty="0">
                <a:solidFill>
                  <a:srgbClr val="FF0000"/>
                </a:solidFill>
              </a:rPr>
              <a:t>顺序描述语句</a:t>
            </a:r>
            <a:r>
              <a:rPr lang="zh-CN" altLang="en-US" dirty="0"/>
              <a:t>。</a:t>
            </a:r>
          </a:p>
          <a:p>
            <a:pPr eaLnBrk="1" hangingPunct="1"/>
            <a:r>
              <a:rPr lang="zh-CN" altLang="en-US" dirty="0"/>
              <a:t>用于两路或多路分支的判断结构，其判断条件为多值表达式，根据表达式的取值不同实现多路分支。格式：</a:t>
            </a:r>
          </a:p>
          <a:p>
            <a:pPr eaLnBrk="1" hangingPunct="1">
              <a:buNone/>
            </a:pPr>
            <a:r>
              <a:rPr lang="zh-CN" altLang="en-US" dirty="0"/>
              <a:t>         </a:t>
            </a:r>
            <a:r>
              <a:rPr lang="en-US" altLang="zh-CN" sz="2000" i="1" dirty="0"/>
              <a:t>CASE </a:t>
            </a:r>
            <a:r>
              <a:rPr lang="zh-CN" altLang="en-US" sz="2000" i="1" dirty="0"/>
              <a:t>表达式 </a:t>
            </a:r>
            <a:r>
              <a:rPr lang="en-US" altLang="zh-CN" sz="2000" i="1" dirty="0"/>
              <a:t>IS</a:t>
            </a:r>
          </a:p>
          <a:p>
            <a:pPr eaLnBrk="1" hangingPunct="1">
              <a:buNone/>
            </a:pPr>
            <a:r>
              <a:rPr lang="en-US" altLang="zh-CN" sz="2000" i="1" dirty="0"/>
              <a:t>              WHEN </a:t>
            </a:r>
            <a:r>
              <a:rPr lang="zh-CN" altLang="en-US" sz="2000" i="1" dirty="0"/>
              <a:t>值</a:t>
            </a:r>
            <a:r>
              <a:rPr lang="en-US" altLang="zh-CN" sz="2000" i="1" dirty="0"/>
              <a:t>1 =&gt; </a:t>
            </a:r>
            <a:r>
              <a:rPr lang="zh-CN" altLang="en-US" sz="2000" i="1" dirty="0"/>
              <a:t>顺序语句</a:t>
            </a:r>
            <a:r>
              <a:rPr lang="en-US" altLang="zh-CN" sz="2000" i="1" dirty="0"/>
              <a:t>1</a:t>
            </a:r>
            <a:r>
              <a:rPr lang="zh-CN" altLang="en-US" sz="2000" i="1" dirty="0"/>
              <a:t>；</a:t>
            </a:r>
          </a:p>
          <a:p>
            <a:pPr eaLnBrk="1" hangingPunct="1">
              <a:buNone/>
            </a:pPr>
            <a:r>
              <a:rPr lang="zh-CN" altLang="en-US" sz="2000" i="1" dirty="0"/>
              <a:t>              </a:t>
            </a:r>
            <a:r>
              <a:rPr lang="en-US" altLang="zh-CN" sz="2000" i="1" dirty="0"/>
              <a:t>WHEN </a:t>
            </a:r>
            <a:r>
              <a:rPr lang="zh-CN" altLang="en-US" sz="2000" i="1" dirty="0"/>
              <a:t>值</a:t>
            </a:r>
            <a:r>
              <a:rPr lang="en-US" altLang="zh-CN" sz="2000" i="1" dirty="0"/>
              <a:t>2 =&gt; </a:t>
            </a:r>
            <a:r>
              <a:rPr lang="zh-CN" altLang="en-US" sz="2000" i="1" dirty="0"/>
              <a:t>顺序语句</a:t>
            </a:r>
            <a:r>
              <a:rPr lang="en-US" altLang="zh-CN" sz="2000" i="1" dirty="0"/>
              <a:t>2</a:t>
            </a:r>
            <a:r>
              <a:rPr lang="zh-CN" altLang="en-US" sz="2000" i="1" dirty="0"/>
              <a:t>；</a:t>
            </a:r>
          </a:p>
          <a:p>
            <a:pPr eaLnBrk="1" hangingPunct="1">
              <a:buNone/>
            </a:pPr>
            <a:r>
              <a:rPr lang="zh-CN" altLang="en-US" sz="2000" i="1" dirty="0"/>
              <a:t>                            </a:t>
            </a:r>
            <a:r>
              <a:rPr lang="en-US" altLang="zh-CN" sz="2000" i="1" dirty="0"/>
              <a:t>……</a:t>
            </a:r>
          </a:p>
          <a:p>
            <a:pPr eaLnBrk="1" hangingPunct="1">
              <a:buNone/>
            </a:pPr>
            <a:r>
              <a:rPr lang="en-US" altLang="zh-CN" sz="2000" i="1" dirty="0"/>
              <a:t>              WHEN </a:t>
            </a:r>
            <a:r>
              <a:rPr lang="zh-CN" altLang="en-US" sz="2000" i="1" dirty="0"/>
              <a:t>值</a:t>
            </a:r>
            <a:r>
              <a:rPr lang="en-US" altLang="zh-CN" sz="2000" i="1" dirty="0"/>
              <a:t>k =&gt; </a:t>
            </a:r>
            <a:r>
              <a:rPr lang="zh-CN" altLang="en-US" sz="2000" i="1" dirty="0"/>
              <a:t>顺序语句</a:t>
            </a:r>
            <a:r>
              <a:rPr lang="en-US" altLang="zh-CN" sz="2000" i="1" dirty="0"/>
              <a:t>k</a:t>
            </a:r>
            <a:r>
              <a:rPr lang="zh-CN" altLang="en-US" sz="2000" i="1" dirty="0"/>
              <a:t>；</a:t>
            </a:r>
          </a:p>
          <a:p>
            <a:pPr eaLnBrk="1" hangingPunct="1">
              <a:buNone/>
            </a:pPr>
            <a:r>
              <a:rPr lang="zh-CN" altLang="en-US" sz="2000" i="1" dirty="0"/>
              <a:t>              </a:t>
            </a:r>
            <a:r>
              <a:rPr lang="en-US" altLang="zh-CN" sz="2000" i="1" dirty="0"/>
              <a:t>[WHEN OTHERS =&gt; </a:t>
            </a:r>
            <a:r>
              <a:rPr lang="zh-CN" altLang="en-US" sz="2000" i="1" dirty="0"/>
              <a:t>顺序语句</a:t>
            </a:r>
            <a:r>
              <a:rPr lang="en-US" altLang="zh-CN" sz="2000" i="1" dirty="0"/>
              <a:t>k+1</a:t>
            </a:r>
            <a:r>
              <a:rPr lang="zh-CN" altLang="en-US" sz="2000" i="1" dirty="0"/>
              <a:t>；</a:t>
            </a:r>
            <a:r>
              <a:rPr lang="en-US" altLang="zh-CN" sz="2000" i="1" dirty="0"/>
              <a:t>]</a:t>
            </a:r>
          </a:p>
          <a:p>
            <a:pPr eaLnBrk="1" hangingPunct="1">
              <a:buNone/>
            </a:pPr>
            <a:r>
              <a:rPr lang="en-US" altLang="zh-CN" sz="2000" i="1" dirty="0"/>
              <a:t>         END CASE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5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5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50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50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50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50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50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501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50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p:cNvSpPr>
          <p:nvPr>
            <p:ph type="title"/>
          </p:nvPr>
        </p:nvSpPr>
        <p:spPr>
          <a:xfrm>
            <a:off x="179512" y="-99392"/>
            <a:ext cx="8420472" cy="648072"/>
          </a:xfrm>
        </p:spPr>
        <p:txBody>
          <a:bodyPr vert="horz" wrap="square" lIns="91440" tIns="45720" rIns="91440" bIns="45720" anchor="ctr"/>
          <a:lstStyle/>
          <a:p>
            <a:pPr eaLnBrk="1" hangingPunct="1"/>
            <a:r>
              <a:rPr lang="en-US" altLang="zh-CN" dirty="0"/>
              <a:t>IF</a:t>
            </a:r>
            <a:r>
              <a:rPr lang="zh-CN" altLang="en-US" dirty="0"/>
              <a:t>语句</a:t>
            </a:r>
          </a:p>
        </p:txBody>
      </p:sp>
      <p:sp>
        <p:nvSpPr>
          <p:cNvPr id="556035" name="Rectangle 3"/>
          <p:cNvSpPr>
            <a:spLocks noGrp="1"/>
          </p:cNvSpPr>
          <p:nvPr>
            <p:ph idx="1"/>
          </p:nvPr>
        </p:nvSpPr>
        <p:spPr>
          <a:xfrm>
            <a:off x="251520" y="548680"/>
            <a:ext cx="8568952" cy="4114800"/>
          </a:xfrm>
        </p:spPr>
        <p:txBody>
          <a:bodyPr vert="horz" wrap="square" lIns="91440" tIns="45720" rIns="91440" bIns="45720" anchor="t"/>
          <a:lstStyle/>
          <a:p>
            <a:pPr eaLnBrk="1" hangingPunct="1"/>
            <a:r>
              <a:rPr lang="zh-CN" altLang="en-US" dirty="0"/>
              <a:t>与</a:t>
            </a:r>
            <a:r>
              <a:rPr lang="en-US" altLang="zh-CN" dirty="0"/>
              <a:t>CASE</a:t>
            </a:r>
            <a:r>
              <a:rPr lang="zh-CN" altLang="en-US" dirty="0"/>
              <a:t>语句同属流程控制语句。</a:t>
            </a:r>
          </a:p>
          <a:p>
            <a:pPr eaLnBrk="1" hangingPunct="1"/>
            <a:r>
              <a:rPr lang="en-US" altLang="zh-CN" dirty="0"/>
              <a:t>IF</a:t>
            </a:r>
            <a:r>
              <a:rPr lang="zh-CN" altLang="en-US" dirty="0"/>
              <a:t>语句是一种条件语句，在</a:t>
            </a:r>
            <a:r>
              <a:rPr lang="en-US" altLang="zh-CN" dirty="0"/>
              <a:t>IF</a:t>
            </a:r>
            <a:r>
              <a:rPr lang="zh-CN" altLang="en-US" dirty="0"/>
              <a:t>语句中至少应有一个条件句，该条件句必须由</a:t>
            </a:r>
            <a:r>
              <a:rPr lang="en-US" altLang="zh-CN" dirty="0"/>
              <a:t>BOOLEAN</a:t>
            </a:r>
            <a:r>
              <a:rPr lang="zh-CN" altLang="en-US" dirty="0"/>
              <a:t>型表达式构成。</a:t>
            </a:r>
          </a:p>
          <a:p>
            <a:pPr eaLnBrk="1" hangingPunct="1"/>
            <a:r>
              <a:rPr lang="en-US" altLang="zh-CN" dirty="0"/>
              <a:t>IF</a:t>
            </a:r>
            <a:r>
              <a:rPr lang="zh-CN" altLang="en-US" dirty="0"/>
              <a:t>语句依据条件产生的判断结果</a:t>
            </a:r>
            <a:r>
              <a:rPr lang="en-US" altLang="zh-CN" dirty="0"/>
              <a:t>TRUE</a:t>
            </a:r>
            <a:r>
              <a:rPr lang="zh-CN" altLang="en-US" dirty="0"/>
              <a:t>或</a:t>
            </a:r>
            <a:r>
              <a:rPr lang="en-US" altLang="zh-CN" dirty="0"/>
              <a:t>FALSE</a:t>
            </a:r>
            <a:r>
              <a:rPr lang="zh-CN" altLang="en-US" dirty="0"/>
              <a:t>，有选择地去执行指定的语句。可以实现两个或两个以上的条件分支判断。其格式有三种：</a:t>
            </a:r>
          </a:p>
          <a:p>
            <a:pPr eaLnBrk="1" hangingPunct="1"/>
            <a:r>
              <a:rPr lang="zh-CN" altLang="en-US" dirty="0"/>
              <a:t>格式一：单选择控制</a:t>
            </a:r>
          </a:p>
          <a:p>
            <a:pPr eaLnBrk="1" hangingPunct="1">
              <a:buNone/>
            </a:pPr>
            <a:r>
              <a:rPr lang="zh-CN" altLang="en-US" i="1" dirty="0"/>
              <a:t>                   </a:t>
            </a:r>
            <a:r>
              <a:rPr lang="en-US" altLang="zh-CN" sz="2000" i="1" dirty="0"/>
              <a:t>IF </a:t>
            </a:r>
            <a:r>
              <a:rPr lang="zh-CN" altLang="en-US" sz="2000" i="1" dirty="0"/>
              <a:t>条件句 </a:t>
            </a:r>
            <a:r>
              <a:rPr lang="en-US" altLang="zh-CN" sz="2000" i="1" dirty="0"/>
              <a:t>THEN</a:t>
            </a:r>
          </a:p>
          <a:p>
            <a:pPr eaLnBrk="1" hangingPunct="1">
              <a:buNone/>
            </a:pPr>
            <a:r>
              <a:rPr lang="en-US" altLang="zh-CN" sz="2000" i="1" dirty="0"/>
              <a:t>                        </a:t>
            </a:r>
            <a:r>
              <a:rPr lang="zh-CN" altLang="en-US" sz="2000" i="1" dirty="0"/>
              <a:t>顺序语句；</a:t>
            </a:r>
          </a:p>
          <a:p>
            <a:pPr eaLnBrk="1" hangingPunct="1">
              <a:buNone/>
            </a:pPr>
            <a:r>
              <a:rPr lang="zh-CN" altLang="en-US" sz="2000" i="1" dirty="0"/>
              <a:t>                   </a:t>
            </a:r>
            <a:r>
              <a:rPr lang="en-US" altLang="zh-CN" sz="2000" i="1" dirty="0"/>
              <a:t>END IF</a:t>
            </a:r>
            <a:r>
              <a:rPr lang="zh-CN" altLang="en-US" sz="2000" i="1"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6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6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60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603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603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6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p:cNvSpPr>
          <p:nvPr>
            <p:ph type="title"/>
          </p:nvPr>
        </p:nvSpPr>
        <p:spPr>
          <a:xfrm>
            <a:off x="-108520" y="-11263"/>
            <a:ext cx="9361040" cy="631951"/>
          </a:xfrm>
        </p:spPr>
        <p:txBody>
          <a:bodyPr vert="horz" wrap="square" lIns="91440" tIns="45720" rIns="91440" bIns="45720" anchor="ctr"/>
          <a:lstStyle/>
          <a:p>
            <a:pPr eaLnBrk="1" hangingPunct="1"/>
            <a:r>
              <a:rPr lang="en-US" altLang="zh-CN" dirty="0"/>
              <a:t>IF</a:t>
            </a:r>
            <a:r>
              <a:rPr lang="zh-CN" altLang="en-US" dirty="0"/>
              <a:t>语句</a:t>
            </a:r>
          </a:p>
        </p:txBody>
      </p:sp>
      <p:sp>
        <p:nvSpPr>
          <p:cNvPr id="557059" name="Rectangle 3"/>
          <p:cNvSpPr>
            <a:spLocks noGrp="1"/>
          </p:cNvSpPr>
          <p:nvPr>
            <p:ph idx="1"/>
          </p:nvPr>
        </p:nvSpPr>
        <p:spPr>
          <a:xfrm>
            <a:off x="35496" y="1412776"/>
            <a:ext cx="7772400" cy="4114800"/>
          </a:xfrm>
        </p:spPr>
        <p:txBody>
          <a:bodyPr vert="horz" wrap="square" lIns="91440" tIns="45720" rIns="91440" bIns="45720" anchor="t"/>
          <a:lstStyle/>
          <a:p>
            <a:pPr eaLnBrk="1" hangingPunct="1">
              <a:lnSpc>
                <a:spcPct val="110000"/>
              </a:lnSpc>
            </a:pPr>
            <a:r>
              <a:rPr lang="zh-CN" altLang="en-US" sz="1800" dirty="0"/>
              <a:t>格式二：二选择控制</a:t>
            </a:r>
          </a:p>
          <a:p>
            <a:pPr eaLnBrk="1" hangingPunct="1">
              <a:lnSpc>
                <a:spcPct val="110000"/>
              </a:lnSpc>
              <a:buNone/>
            </a:pPr>
            <a:r>
              <a:rPr lang="zh-CN" altLang="en-US" sz="1800" dirty="0"/>
              <a:t>           </a:t>
            </a:r>
            <a:r>
              <a:rPr lang="zh-CN" altLang="en-US" sz="1800" i="1" dirty="0"/>
              <a:t> </a:t>
            </a:r>
            <a:r>
              <a:rPr lang="en-US" altLang="zh-CN" sz="1800" i="1" dirty="0"/>
              <a:t>IF </a:t>
            </a:r>
            <a:r>
              <a:rPr lang="zh-CN" altLang="en-US" sz="1800" i="1" dirty="0"/>
              <a:t>条件句 </a:t>
            </a:r>
            <a:r>
              <a:rPr lang="en-US" altLang="zh-CN" sz="1800" i="1" dirty="0"/>
              <a:t>THEN</a:t>
            </a:r>
          </a:p>
          <a:p>
            <a:pPr eaLnBrk="1" hangingPunct="1">
              <a:lnSpc>
                <a:spcPct val="110000"/>
              </a:lnSpc>
              <a:buNone/>
            </a:pPr>
            <a:r>
              <a:rPr lang="en-US" altLang="zh-CN" sz="1800" i="1" dirty="0"/>
              <a:t>                 </a:t>
            </a:r>
            <a:r>
              <a:rPr lang="zh-CN" altLang="en-US" sz="1800" i="1" dirty="0"/>
              <a:t>顺序语句；</a:t>
            </a:r>
          </a:p>
          <a:p>
            <a:pPr eaLnBrk="1" hangingPunct="1">
              <a:lnSpc>
                <a:spcPct val="110000"/>
              </a:lnSpc>
              <a:buNone/>
            </a:pPr>
            <a:r>
              <a:rPr lang="zh-CN" altLang="en-US" sz="1800" i="1" dirty="0"/>
              <a:t>            </a:t>
            </a:r>
            <a:r>
              <a:rPr lang="en-US" altLang="zh-CN" sz="1800" i="1" dirty="0"/>
              <a:t>ELSE </a:t>
            </a:r>
          </a:p>
          <a:p>
            <a:pPr eaLnBrk="1" hangingPunct="1">
              <a:lnSpc>
                <a:spcPct val="110000"/>
              </a:lnSpc>
              <a:buNone/>
            </a:pPr>
            <a:r>
              <a:rPr lang="en-US" altLang="zh-CN" sz="1800" i="1" dirty="0"/>
              <a:t>                 </a:t>
            </a:r>
            <a:r>
              <a:rPr lang="zh-CN" altLang="en-US" sz="1800" i="1" dirty="0"/>
              <a:t>顺序语句；</a:t>
            </a:r>
          </a:p>
          <a:p>
            <a:pPr eaLnBrk="1" hangingPunct="1">
              <a:lnSpc>
                <a:spcPct val="110000"/>
              </a:lnSpc>
              <a:buNone/>
            </a:pPr>
            <a:r>
              <a:rPr lang="zh-CN" altLang="en-US" sz="1800" i="1" dirty="0"/>
              <a:t>            </a:t>
            </a:r>
            <a:r>
              <a:rPr lang="en-US" altLang="zh-CN" sz="1800" i="1" dirty="0"/>
              <a:t>END IF</a:t>
            </a:r>
            <a:r>
              <a:rPr lang="zh-CN" altLang="en-US" sz="1800" i="1" dirty="0"/>
              <a:t>；</a:t>
            </a:r>
          </a:p>
          <a:p>
            <a:pPr eaLnBrk="1" hangingPunct="1">
              <a:lnSpc>
                <a:spcPct val="110000"/>
              </a:lnSpc>
            </a:pPr>
            <a:r>
              <a:rPr lang="zh-CN" altLang="en-US" sz="1800" dirty="0"/>
              <a:t>格式三：多选择控制</a:t>
            </a:r>
          </a:p>
          <a:p>
            <a:pPr eaLnBrk="1" hangingPunct="1">
              <a:lnSpc>
                <a:spcPct val="110000"/>
              </a:lnSpc>
              <a:buNone/>
            </a:pPr>
            <a:r>
              <a:rPr lang="zh-CN" altLang="en-US" sz="1800" dirty="0"/>
              <a:t>           </a:t>
            </a:r>
            <a:r>
              <a:rPr lang="zh-CN" altLang="en-US" sz="1800" i="1" dirty="0"/>
              <a:t> </a:t>
            </a:r>
            <a:r>
              <a:rPr lang="en-US" altLang="zh-CN" sz="1800" i="1" dirty="0"/>
              <a:t>IF </a:t>
            </a:r>
            <a:r>
              <a:rPr lang="zh-CN" altLang="en-US" sz="1800" i="1" dirty="0"/>
              <a:t>条件句 </a:t>
            </a:r>
            <a:r>
              <a:rPr lang="en-US" altLang="zh-CN" sz="1800" i="1" dirty="0"/>
              <a:t>THEN</a:t>
            </a:r>
          </a:p>
          <a:p>
            <a:pPr eaLnBrk="1" hangingPunct="1">
              <a:lnSpc>
                <a:spcPct val="110000"/>
              </a:lnSpc>
              <a:buNone/>
            </a:pPr>
            <a:r>
              <a:rPr lang="en-US" altLang="zh-CN" sz="1800" i="1" dirty="0"/>
              <a:t>                 </a:t>
            </a:r>
            <a:r>
              <a:rPr lang="zh-CN" altLang="en-US" sz="1800" i="1" dirty="0"/>
              <a:t>顺序语句；</a:t>
            </a:r>
          </a:p>
          <a:p>
            <a:pPr eaLnBrk="1" hangingPunct="1">
              <a:lnSpc>
                <a:spcPct val="110000"/>
              </a:lnSpc>
              <a:buNone/>
            </a:pPr>
            <a:r>
              <a:rPr lang="zh-CN" altLang="en-US" sz="1800" i="1" dirty="0"/>
              <a:t>            </a:t>
            </a:r>
            <a:r>
              <a:rPr lang="en-US" altLang="zh-CN" sz="1800" i="1" dirty="0"/>
              <a:t>ELSIF </a:t>
            </a:r>
            <a:r>
              <a:rPr lang="zh-CN" altLang="en-US" sz="1800" i="1" dirty="0"/>
              <a:t>条件句 </a:t>
            </a:r>
            <a:r>
              <a:rPr lang="en-US" altLang="zh-CN" sz="1800" i="1" dirty="0"/>
              <a:t>THEN</a:t>
            </a:r>
          </a:p>
          <a:p>
            <a:pPr eaLnBrk="1" hangingPunct="1">
              <a:lnSpc>
                <a:spcPct val="110000"/>
              </a:lnSpc>
              <a:buNone/>
            </a:pPr>
            <a:r>
              <a:rPr lang="en-US" altLang="zh-CN" sz="1800" i="1" dirty="0"/>
              <a:t>                 </a:t>
            </a:r>
            <a:r>
              <a:rPr lang="zh-CN" altLang="en-US" sz="1800" i="1" dirty="0"/>
              <a:t>顺序语句；</a:t>
            </a:r>
          </a:p>
          <a:p>
            <a:pPr eaLnBrk="1" hangingPunct="1">
              <a:lnSpc>
                <a:spcPct val="110000"/>
              </a:lnSpc>
              <a:buNone/>
            </a:pPr>
            <a:r>
              <a:rPr lang="zh-CN" altLang="en-US" sz="1800" i="1" dirty="0"/>
              <a:t>                     </a:t>
            </a:r>
            <a:r>
              <a:rPr lang="en-US" altLang="zh-CN" sz="1800" i="1" dirty="0"/>
              <a:t>……</a:t>
            </a:r>
          </a:p>
          <a:p>
            <a:pPr eaLnBrk="1" hangingPunct="1">
              <a:lnSpc>
                <a:spcPct val="110000"/>
              </a:lnSpc>
              <a:buNone/>
            </a:pPr>
            <a:r>
              <a:rPr lang="en-US" altLang="zh-CN" sz="1800" i="1" dirty="0"/>
              <a:t>            ELSE</a:t>
            </a:r>
          </a:p>
          <a:p>
            <a:pPr eaLnBrk="1" hangingPunct="1">
              <a:lnSpc>
                <a:spcPct val="110000"/>
              </a:lnSpc>
              <a:buNone/>
            </a:pPr>
            <a:r>
              <a:rPr lang="en-US" altLang="zh-CN" sz="1800" i="1" dirty="0"/>
              <a:t>                 </a:t>
            </a:r>
            <a:r>
              <a:rPr lang="zh-CN" altLang="en-US" sz="1800" i="1" dirty="0"/>
              <a:t>顺序语句；</a:t>
            </a:r>
          </a:p>
          <a:p>
            <a:pPr eaLnBrk="1" hangingPunct="1">
              <a:lnSpc>
                <a:spcPct val="110000"/>
              </a:lnSpc>
              <a:buNone/>
            </a:pPr>
            <a:r>
              <a:rPr lang="zh-CN" altLang="en-US" sz="1800" i="1" dirty="0"/>
              <a:t>            </a:t>
            </a:r>
            <a:r>
              <a:rPr lang="en-US" altLang="zh-CN" sz="1800" i="1" dirty="0"/>
              <a:t>END IF</a:t>
            </a:r>
            <a:r>
              <a:rPr lang="zh-CN" altLang="en-US" sz="1800" i="1" dirty="0"/>
              <a:t>；</a:t>
            </a:r>
          </a:p>
        </p:txBody>
      </p:sp>
      <p:sp>
        <p:nvSpPr>
          <p:cNvPr id="557060" name="Rectangle 4"/>
          <p:cNvSpPr/>
          <p:nvPr/>
        </p:nvSpPr>
        <p:spPr>
          <a:xfrm>
            <a:off x="3347864" y="836712"/>
            <a:ext cx="5556250" cy="5513388"/>
          </a:xfrm>
          <a:prstGeom prst="rect">
            <a:avLst/>
          </a:prstGeom>
          <a:noFill/>
          <a:ln w="9525">
            <a:noFill/>
          </a:ln>
        </p:spPr>
        <p:txBody>
          <a:bodyPr wrap="none" anchor="ctr">
            <a:spAutoFit/>
          </a:bodyPr>
          <a:lstStyle/>
          <a:p>
            <a:pPr indent="266700">
              <a:lnSpc>
                <a:spcPct val="140000"/>
              </a:lnSpc>
              <a:spcBef>
                <a:spcPct val="0"/>
              </a:spcBef>
            </a:pPr>
            <a:r>
              <a:rPr lang="en-US" altLang="zh-CN" sz="2000" dirty="0">
                <a:latin typeface="Times New Roman" panose="02020603050405020304" pitchFamily="18" charset="0"/>
              </a:rPr>
              <a:t>IF</a:t>
            </a:r>
            <a:r>
              <a:rPr lang="zh-CN" altLang="en-US" sz="2000" dirty="0">
                <a:latin typeface="Times New Roman" panose="02020603050405020304" pitchFamily="18" charset="0"/>
              </a:rPr>
              <a:t>语句实现的二输入与非门的</a:t>
            </a:r>
            <a:r>
              <a:rPr lang="en-US" altLang="zh-CN" sz="2000" dirty="0">
                <a:latin typeface="Times New Roman" panose="02020603050405020304" pitchFamily="18" charset="0"/>
              </a:rPr>
              <a:t>VHDL</a:t>
            </a:r>
            <a:r>
              <a:rPr lang="zh-CN" altLang="en-US" sz="2000" dirty="0">
                <a:latin typeface="Times New Roman" panose="02020603050405020304" pitchFamily="18" charset="0"/>
              </a:rPr>
              <a:t>描述 ：</a:t>
            </a:r>
            <a:endParaRPr lang="zh-CN" altLang="en-US" sz="1800" dirty="0">
              <a:latin typeface="Times New Roman" panose="02020603050405020304" pitchFamily="18" charset="0"/>
            </a:endParaRPr>
          </a:p>
          <a:p>
            <a:pPr indent="266700">
              <a:lnSpc>
                <a:spcPct val="140000"/>
              </a:lnSpc>
              <a:spcBef>
                <a:spcPct val="0"/>
              </a:spcBef>
            </a:pPr>
            <a:r>
              <a:rPr lang="en-US" altLang="zh-CN" sz="1800" dirty="0">
                <a:latin typeface="Times New Roman" panose="02020603050405020304" pitchFamily="18" charset="0"/>
              </a:rPr>
              <a:t>ARCHITECTURE behave OF nand_2 IS </a:t>
            </a:r>
          </a:p>
          <a:p>
            <a:pPr indent="266700">
              <a:lnSpc>
                <a:spcPct val="140000"/>
              </a:lnSpc>
              <a:spcBef>
                <a:spcPct val="0"/>
              </a:spcBef>
            </a:pPr>
            <a:r>
              <a:rPr lang="en-US" altLang="zh-CN" sz="1800" dirty="0">
                <a:latin typeface="Times New Roman" panose="02020603050405020304" pitchFamily="18" charset="0"/>
              </a:rPr>
              <a:t>BEGIN</a:t>
            </a:r>
          </a:p>
          <a:p>
            <a:pPr indent="266700">
              <a:lnSpc>
                <a:spcPct val="140000"/>
              </a:lnSpc>
              <a:spcBef>
                <a:spcPct val="0"/>
              </a:spcBef>
            </a:pPr>
            <a:r>
              <a:rPr lang="en-US" altLang="zh-CN" sz="1800" dirty="0">
                <a:latin typeface="Times New Roman" panose="02020603050405020304" pitchFamily="18" charset="0"/>
              </a:rPr>
              <a:t>   PROCESS(a,b) </a:t>
            </a:r>
          </a:p>
          <a:p>
            <a:pPr indent="266700">
              <a:lnSpc>
                <a:spcPct val="140000"/>
              </a:lnSpc>
              <a:spcBef>
                <a:spcPct val="0"/>
              </a:spcBef>
            </a:pPr>
            <a:r>
              <a:rPr lang="en-US" altLang="zh-CN" sz="1800" dirty="0">
                <a:latin typeface="Times New Roman" panose="02020603050405020304" pitchFamily="18" charset="0"/>
              </a:rPr>
              <a:t>       VARIABLE tmp: BIT_VECTOR(1 DOWNTO 0); </a:t>
            </a:r>
          </a:p>
          <a:p>
            <a:pPr indent="266700">
              <a:lnSpc>
                <a:spcPct val="140000"/>
              </a:lnSpc>
              <a:spcBef>
                <a:spcPct val="0"/>
              </a:spcBef>
            </a:pPr>
            <a:r>
              <a:rPr lang="en-US" altLang="zh-CN" sz="1800" dirty="0">
                <a:latin typeface="Times New Roman" panose="02020603050405020304" pitchFamily="18" charset="0"/>
              </a:rPr>
              <a:t>  BEGIN</a:t>
            </a:r>
          </a:p>
          <a:p>
            <a:pPr indent="266700">
              <a:lnSpc>
                <a:spcPct val="140000"/>
              </a:lnSpc>
              <a:spcBef>
                <a:spcPct val="0"/>
              </a:spcBef>
            </a:pPr>
            <a:r>
              <a:rPr lang="en-US" altLang="zh-CN" sz="1800" dirty="0">
                <a:latin typeface="Times New Roman" panose="02020603050405020304" pitchFamily="18" charset="0"/>
              </a:rPr>
              <a:t>       tmp:=a&amp;b;</a:t>
            </a:r>
          </a:p>
          <a:p>
            <a:pPr indent="266700">
              <a:lnSpc>
                <a:spcPct val="140000"/>
              </a:lnSpc>
              <a:spcBef>
                <a:spcPct val="0"/>
              </a:spcBef>
            </a:pPr>
            <a:r>
              <a:rPr lang="en-US" altLang="zh-CN" sz="1800" dirty="0">
                <a:latin typeface="Times New Roman" panose="02020603050405020304" pitchFamily="18" charset="0"/>
              </a:rPr>
              <a:t>       IF (tmp=“00”) THEN f&lt;=‘1’;</a:t>
            </a:r>
          </a:p>
          <a:p>
            <a:pPr indent="266700">
              <a:lnSpc>
                <a:spcPct val="140000"/>
              </a:lnSpc>
              <a:spcBef>
                <a:spcPct val="0"/>
              </a:spcBef>
            </a:pPr>
            <a:r>
              <a:rPr lang="en-US" altLang="zh-CN" sz="1800" dirty="0">
                <a:latin typeface="Times New Roman" panose="02020603050405020304" pitchFamily="18" charset="0"/>
              </a:rPr>
              <a:t>       ELSIF (tmp=“01”) THEN f&lt;=‘1’;</a:t>
            </a:r>
          </a:p>
          <a:p>
            <a:pPr indent="266700">
              <a:lnSpc>
                <a:spcPct val="140000"/>
              </a:lnSpc>
              <a:spcBef>
                <a:spcPct val="0"/>
              </a:spcBef>
            </a:pPr>
            <a:r>
              <a:rPr lang="en-US" altLang="zh-CN" sz="1800" dirty="0">
                <a:latin typeface="Times New Roman" panose="02020603050405020304" pitchFamily="18" charset="0"/>
              </a:rPr>
              <a:t>       ELSIF (tmp=“10”) THEN f&lt;=‘1’;</a:t>
            </a:r>
          </a:p>
          <a:p>
            <a:pPr indent="266700">
              <a:lnSpc>
                <a:spcPct val="140000"/>
              </a:lnSpc>
              <a:spcBef>
                <a:spcPct val="0"/>
              </a:spcBef>
            </a:pPr>
            <a:r>
              <a:rPr lang="en-US" altLang="zh-CN" sz="1800" dirty="0">
                <a:latin typeface="Times New Roman" panose="02020603050405020304" pitchFamily="18" charset="0"/>
              </a:rPr>
              <a:t>       ELSE f&lt;=‘0’;</a:t>
            </a:r>
          </a:p>
          <a:p>
            <a:pPr indent="266700">
              <a:lnSpc>
                <a:spcPct val="140000"/>
              </a:lnSpc>
              <a:spcBef>
                <a:spcPct val="0"/>
              </a:spcBef>
            </a:pPr>
            <a:r>
              <a:rPr lang="en-US" altLang="zh-CN" sz="1800" dirty="0">
                <a:latin typeface="Times New Roman" panose="02020603050405020304" pitchFamily="18" charset="0"/>
              </a:rPr>
              <a:t>       END IF;</a:t>
            </a:r>
          </a:p>
          <a:p>
            <a:pPr indent="266700">
              <a:lnSpc>
                <a:spcPct val="140000"/>
              </a:lnSpc>
              <a:spcBef>
                <a:spcPct val="0"/>
              </a:spcBef>
            </a:pPr>
            <a:r>
              <a:rPr lang="en-US" altLang="zh-CN" sz="1800" dirty="0">
                <a:latin typeface="Times New Roman" panose="02020603050405020304" pitchFamily="18" charset="0"/>
              </a:rPr>
              <a:t>   END PROCESS;</a:t>
            </a:r>
          </a:p>
          <a:p>
            <a:pPr indent="266700">
              <a:lnSpc>
                <a:spcPct val="140000"/>
              </a:lnSpc>
              <a:spcBef>
                <a:spcPct val="0"/>
              </a:spcBef>
            </a:pPr>
            <a:r>
              <a:rPr lang="en-US" altLang="zh-CN" sz="1800" dirty="0">
                <a:latin typeface="Times New Roman" panose="02020603050405020304" pitchFamily="18" charset="0"/>
              </a:rPr>
              <a:t>END behave;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7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70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70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70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70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705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705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705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705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7059">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7059">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7059">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7059">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7059">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7059">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7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9" grpId="0" build="p"/>
      <p:bldP spid="55706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p:cNvSpPr>
          <p:nvPr>
            <p:ph type="title"/>
          </p:nvPr>
        </p:nvSpPr>
        <p:spPr>
          <a:xfrm>
            <a:off x="251520" y="-99392"/>
            <a:ext cx="7772400" cy="1143000"/>
          </a:xfrm>
        </p:spPr>
        <p:txBody>
          <a:bodyPr vert="horz" wrap="square" lIns="91440" tIns="45720" rIns="91440" bIns="45720" anchor="ctr"/>
          <a:lstStyle/>
          <a:p>
            <a:pPr eaLnBrk="1" hangingPunct="1"/>
            <a:r>
              <a:rPr lang="zh-CN" altLang="en-US" dirty="0"/>
              <a:t>结构描述</a:t>
            </a:r>
          </a:p>
        </p:txBody>
      </p:sp>
      <p:sp>
        <p:nvSpPr>
          <p:cNvPr id="558083" name="Rectangle 3"/>
          <p:cNvSpPr>
            <a:spLocks noGrp="1"/>
          </p:cNvSpPr>
          <p:nvPr>
            <p:ph idx="1"/>
          </p:nvPr>
        </p:nvSpPr>
        <p:spPr>
          <a:xfrm>
            <a:off x="109538" y="1052736"/>
            <a:ext cx="8515350" cy="2376257"/>
          </a:xfrm>
        </p:spPr>
        <p:txBody>
          <a:bodyPr vert="horz" wrap="square" lIns="91440" tIns="45720" rIns="91440" bIns="45720" anchor="t"/>
          <a:lstStyle/>
          <a:p>
            <a:pPr eaLnBrk="1" hangingPunct="1">
              <a:lnSpc>
                <a:spcPct val="120000"/>
              </a:lnSpc>
            </a:pPr>
            <a:r>
              <a:rPr lang="zh-CN" altLang="en-US" sz="2000" dirty="0"/>
              <a:t>结构描述是以元件（</a:t>
            </a:r>
            <a:r>
              <a:rPr lang="en-US" altLang="zh-CN" sz="2000" dirty="0"/>
              <a:t>COMPONENT</a:t>
            </a:r>
            <a:r>
              <a:rPr lang="zh-CN" altLang="en-US" sz="2000" dirty="0"/>
              <a:t>）为基础，通过描述元件和元件之间的连接关系，来反映整个系统的构成和性能。二输入与非门可以看成由二输入与门和非门构成的系统，下面给出二输入与非门的</a:t>
            </a:r>
            <a:r>
              <a:rPr lang="en-US" altLang="zh-CN" sz="2000" dirty="0"/>
              <a:t>VHDL</a:t>
            </a:r>
            <a:r>
              <a:rPr lang="zh-CN" altLang="en-US" sz="2000" dirty="0"/>
              <a:t>结构描述。</a:t>
            </a:r>
          </a:p>
          <a:p>
            <a:pPr eaLnBrk="1" hangingPunct="1">
              <a:lnSpc>
                <a:spcPct val="120000"/>
              </a:lnSpc>
              <a:buNone/>
            </a:pPr>
            <a:r>
              <a:rPr lang="en-US" altLang="zh-CN" sz="1800" dirty="0"/>
              <a:t>ARCHITECTURE struct OF nand_2 IS</a:t>
            </a:r>
          </a:p>
          <a:p>
            <a:pPr eaLnBrk="1" hangingPunct="1">
              <a:lnSpc>
                <a:spcPct val="120000"/>
              </a:lnSpc>
              <a:buNone/>
            </a:pPr>
            <a:r>
              <a:rPr lang="en-US" altLang="zh-CN" sz="1800" dirty="0"/>
              <a:t>   COMPONENT inv    --</a:t>
            </a:r>
            <a:r>
              <a:rPr lang="zh-CN" altLang="en-US" sz="1800" dirty="0"/>
              <a:t>非门元件声明</a:t>
            </a:r>
          </a:p>
          <a:p>
            <a:pPr eaLnBrk="1" hangingPunct="1">
              <a:lnSpc>
                <a:spcPct val="120000"/>
              </a:lnSpc>
              <a:buNone/>
            </a:pPr>
            <a:r>
              <a:rPr lang="zh-CN" altLang="en-US" sz="1800" dirty="0"/>
              <a:t>        </a:t>
            </a:r>
            <a:r>
              <a:rPr lang="en-US" altLang="zh-CN" sz="1800" dirty="0"/>
              <a:t>PORT(a:IN BIT;</a:t>
            </a:r>
          </a:p>
          <a:p>
            <a:pPr eaLnBrk="1" hangingPunct="1">
              <a:lnSpc>
                <a:spcPct val="120000"/>
              </a:lnSpc>
              <a:buNone/>
            </a:pPr>
            <a:r>
              <a:rPr lang="en-US" altLang="zh-CN" sz="1800" dirty="0"/>
              <a:t>                   f:OUT BIT);</a:t>
            </a:r>
          </a:p>
          <a:p>
            <a:pPr eaLnBrk="1" hangingPunct="1">
              <a:lnSpc>
                <a:spcPct val="120000"/>
              </a:lnSpc>
              <a:buNone/>
            </a:pPr>
            <a:r>
              <a:rPr lang="en-US" altLang="zh-CN" sz="1800" dirty="0"/>
              <a:t>   END COMPONENT;</a:t>
            </a:r>
          </a:p>
          <a:p>
            <a:pPr eaLnBrk="1" hangingPunct="1">
              <a:lnSpc>
                <a:spcPct val="120000"/>
              </a:lnSpc>
              <a:buNone/>
            </a:pPr>
            <a:r>
              <a:rPr lang="en-US" altLang="zh-CN" sz="1800" dirty="0"/>
              <a:t>   COMPONENT and_2   --</a:t>
            </a:r>
            <a:r>
              <a:rPr lang="zh-CN" altLang="en-US" sz="1800" dirty="0"/>
              <a:t>二输入与门</a:t>
            </a:r>
          </a:p>
          <a:p>
            <a:pPr eaLnBrk="1" hangingPunct="1">
              <a:lnSpc>
                <a:spcPct val="120000"/>
              </a:lnSpc>
              <a:buNone/>
            </a:pPr>
            <a:r>
              <a:rPr lang="zh-CN" altLang="en-US" sz="1800" dirty="0"/>
              <a:t>        </a:t>
            </a:r>
            <a:r>
              <a:rPr lang="en-US" altLang="zh-CN" sz="1800" dirty="0"/>
              <a:t>PORT(a,b:IN BIT;</a:t>
            </a:r>
          </a:p>
          <a:p>
            <a:pPr eaLnBrk="1" hangingPunct="1">
              <a:lnSpc>
                <a:spcPct val="120000"/>
              </a:lnSpc>
              <a:buNone/>
            </a:pPr>
            <a:r>
              <a:rPr lang="en-US" altLang="zh-CN" sz="1800" dirty="0"/>
              <a:t>                   f:OUT BIT);</a:t>
            </a:r>
          </a:p>
          <a:p>
            <a:pPr eaLnBrk="1" hangingPunct="1">
              <a:lnSpc>
                <a:spcPct val="120000"/>
              </a:lnSpc>
              <a:buNone/>
            </a:pPr>
            <a:r>
              <a:rPr lang="en-US" altLang="zh-CN" sz="1800" dirty="0"/>
              <a:t>   END COMPONENT;</a:t>
            </a:r>
          </a:p>
        </p:txBody>
      </p:sp>
      <p:sp>
        <p:nvSpPr>
          <p:cNvPr id="558084" name="Rectangle 4"/>
          <p:cNvSpPr/>
          <p:nvPr/>
        </p:nvSpPr>
        <p:spPr>
          <a:xfrm>
            <a:off x="3995738" y="2781300"/>
            <a:ext cx="5149850" cy="2012950"/>
          </a:xfrm>
          <a:prstGeom prst="rect">
            <a:avLst/>
          </a:prstGeom>
          <a:noFill/>
          <a:ln w="9525">
            <a:noFill/>
          </a:ln>
        </p:spPr>
        <p:txBody>
          <a:bodyPr wrap="none" anchor="ctr">
            <a:spAutoFit/>
          </a:bodyPr>
          <a:lstStyle/>
          <a:p>
            <a:pPr indent="266700">
              <a:lnSpc>
                <a:spcPct val="140000"/>
              </a:lnSpc>
              <a:spcBef>
                <a:spcPct val="0"/>
              </a:spcBef>
            </a:pPr>
            <a:r>
              <a:rPr lang="en-US" altLang="zh-CN" sz="1800" dirty="0">
                <a:latin typeface="Arial" panose="020B0604020202020204" pitchFamily="34" charset="0"/>
              </a:rPr>
              <a:t>   SIGNAL out1:BIT;  --</a:t>
            </a:r>
            <a:r>
              <a:rPr lang="zh-CN" altLang="en-US" sz="1800" dirty="0">
                <a:latin typeface="Arial" panose="020B0604020202020204" pitchFamily="34" charset="0"/>
              </a:rPr>
              <a:t>中间信号</a:t>
            </a:r>
          </a:p>
          <a:p>
            <a:pPr indent="266700">
              <a:lnSpc>
                <a:spcPct val="140000"/>
              </a:lnSpc>
              <a:spcBef>
                <a:spcPct val="0"/>
              </a:spcBef>
            </a:pPr>
            <a:r>
              <a:rPr lang="en-US" altLang="zh-CN" sz="1800" dirty="0">
                <a:latin typeface="Arial" panose="020B0604020202020204" pitchFamily="34" charset="0"/>
              </a:rPr>
              <a:t>BEGIN</a:t>
            </a:r>
          </a:p>
          <a:p>
            <a:pPr indent="266700">
              <a:lnSpc>
                <a:spcPct val="140000"/>
              </a:lnSpc>
              <a:spcBef>
                <a:spcPct val="0"/>
              </a:spcBef>
            </a:pPr>
            <a:r>
              <a:rPr lang="en-US" altLang="zh-CN" sz="1800" dirty="0">
                <a:latin typeface="Arial" panose="020B0604020202020204" pitchFamily="34" charset="0"/>
              </a:rPr>
              <a:t>   u1:and_2 PORT MAP(a,b,out1); --</a:t>
            </a:r>
            <a:r>
              <a:rPr lang="zh-CN" altLang="en-US" sz="1800" dirty="0">
                <a:latin typeface="Arial" panose="020B0604020202020204" pitchFamily="34" charset="0"/>
              </a:rPr>
              <a:t>元件例化</a:t>
            </a:r>
          </a:p>
          <a:p>
            <a:pPr indent="266700">
              <a:lnSpc>
                <a:spcPct val="140000"/>
              </a:lnSpc>
              <a:spcBef>
                <a:spcPct val="0"/>
              </a:spcBef>
            </a:pPr>
            <a:r>
              <a:rPr lang="zh-CN" altLang="en-US" sz="1800" dirty="0">
                <a:latin typeface="Arial" panose="020B0604020202020204" pitchFamily="34" charset="0"/>
              </a:rPr>
              <a:t>   </a:t>
            </a:r>
            <a:r>
              <a:rPr lang="en-US" altLang="zh-CN" sz="1800" dirty="0">
                <a:latin typeface="Arial" panose="020B0604020202020204" pitchFamily="34" charset="0"/>
              </a:rPr>
              <a:t>u2:inv PORT MAP(out1,f);     </a:t>
            </a:r>
          </a:p>
          <a:p>
            <a:pPr indent="266700">
              <a:lnSpc>
                <a:spcPct val="140000"/>
              </a:lnSpc>
              <a:spcBef>
                <a:spcPct val="0"/>
              </a:spcBef>
            </a:pPr>
            <a:r>
              <a:rPr lang="en-US" altLang="zh-CN" sz="1800" dirty="0">
                <a:latin typeface="Arial" panose="020B0604020202020204" pitchFamily="34" charset="0"/>
              </a:rPr>
              <a:t>END struct;</a:t>
            </a:r>
          </a:p>
        </p:txBody>
      </p:sp>
      <p:sp>
        <p:nvSpPr>
          <p:cNvPr id="53254" name="Rectangle 5"/>
          <p:cNvSpPr/>
          <p:nvPr/>
        </p:nvSpPr>
        <p:spPr>
          <a:xfrm>
            <a:off x="0" y="303371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sp>
        <p:nvSpPr>
          <p:cNvPr id="53255" name="Rectangle 6"/>
          <p:cNvSpPr/>
          <p:nvPr/>
        </p:nvSpPr>
        <p:spPr>
          <a:xfrm>
            <a:off x="0" y="303371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58087" name="Object 7"/>
          <p:cNvGraphicFramePr/>
          <p:nvPr/>
        </p:nvGraphicFramePr>
        <p:xfrm>
          <a:off x="4284663" y="4797425"/>
          <a:ext cx="4340225" cy="1579563"/>
        </p:xfrm>
        <a:graphic>
          <a:graphicData uri="http://schemas.openxmlformats.org/presentationml/2006/ole">
            <mc:AlternateContent xmlns:mc="http://schemas.openxmlformats.org/markup-compatibility/2006">
              <mc:Choice xmlns:v="urn:schemas-microsoft-com:vml" Requires="v">
                <p:oleObj spid="_x0000_s18451" r:id="rId3" imgW="2171065" imgH="791210" progId="Word.Picture.8">
                  <p:embed/>
                </p:oleObj>
              </mc:Choice>
              <mc:Fallback>
                <p:oleObj r:id="rId3" imgW="2171065" imgH="791210" progId="Word.Picture.8">
                  <p:embed/>
                  <p:pic>
                    <p:nvPicPr>
                      <p:cNvPr id="0" name="图片 18442"/>
                      <p:cNvPicPr/>
                      <p:nvPr/>
                    </p:nvPicPr>
                    <p:blipFill>
                      <a:blip r:embed="rId4"/>
                      <a:stretch>
                        <a:fillRect/>
                      </a:stretch>
                    </p:blipFill>
                    <p:spPr>
                      <a:xfrm>
                        <a:off x="4284663" y="4797425"/>
                        <a:ext cx="4340225" cy="15795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80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80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80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80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808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808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808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808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808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80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558087"/>
                                        </p:tgtEl>
                                        <p:attrNameLst>
                                          <p:attrName>style.visibility</p:attrName>
                                        </p:attrNameLst>
                                      </p:cBhvr>
                                      <p:to>
                                        <p:strVal val="visible"/>
                                      </p:to>
                                    </p:set>
                                    <p:animEffect transition="in" filter="box(in)">
                                      <p:cBhvr>
                                        <p:cTn id="35" dur="500"/>
                                        <p:tgtEl>
                                          <p:spTgt spid="558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P spid="55808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p:cNvSpPr>
          <p:nvPr>
            <p:ph type="title"/>
          </p:nvPr>
        </p:nvSpPr>
        <p:spPr/>
        <p:txBody>
          <a:bodyPr vert="horz" wrap="square" lIns="91440" tIns="45720" rIns="91440" bIns="45720" anchor="ctr"/>
          <a:lstStyle/>
          <a:p>
            <a:pPr eaLnBrk="1" hangingPunct="1"/>
            <a:r>
              <a:rPr lang="zh-CN" altLang="en-US" dirty="0"/>
              <a:t>结构描述</a:t>
            </a:r>
          </a:p>
        </p:txBody>
      </p:sp>
      <p:sp>
        <p:nvSpPr>
          <p:cNvPr id="559107" name="Rectangle 3"/>
          <p:cNvSpPr>
            <a:spLocks noGrp="1"/>
          </p:cNvSpPr>
          <p:nvPr>
            <p:ph idx="1"/>
          </p:nvPr>
        </p:nvSpPr>
        <p:spPr>
          <a:xfrm>
            <a:off x="685800" y="1981200"/>
            <a:ext cx="7772400" cy="4114800"/>
          </a:xfrm>
        </p:spPr>
        <p:txBody>
          <a:bodyPr vert="horz" wrap="square" lIns="91440" tIns="45720" rIns="91440" bIns="45720" anchor="t"/>
          <a:lstStyle/>
          <a:p>
            <a:pPr eaLnBrk="1" hangingPunct="1"/>
            <a:r>
              <a:rPr lang="en-US" altLang="zh-CN" sz="2400" dirty="0"/>
              <a:t>COMPONENT</a:t>
            </a:r>
            <a:r>
              <a:rPr lang="zh-CN" altLang="en-US" sz="2400" dirty="0"/>
              <a:t>语句（元件声明语句）的格式如下：</a:t>
            </a:r>
          </a:p>
          <a:p>
            <a:pPr eaLnBrk="1" hangingPunct="1">
              <a:buNone/>
            </a:pPr>
            <a:r>
              <a:rPr lang="zh-CN" altLang="en-US" sz="2400" i="1" dirty="0"/>
              <a:t>            </a:t>
            </a:r>
            <a:r>
              <a:rPr lang="en-US" altLang="zh-CN" sz="1600" i="1" dirty="0"/>
              <a:t>COMPONENT </a:t>
            </a:r>
            <a:r>
              <a:rPr lang="zh-CN" altLang="en-US" sz="1600" i="1" dirty="0"/>
              <a:t>元件名</a:t>
            </a:r>
          </a:p>
          <a:p>
            <a:pPr eaLnBrk="1" hangingPunct="1">
              <a:buNone/>
            </a:pPr>
            <a:r>
              <a:rPr lang="zh-CN" altLang="en-US" sz="1600" i="1" dirty="0"/>
              <a:t>                 </a:t>
            </a:r>
            <a:r>
              <a:rPr lang="en-US" altLang="zh-CN" sz="1600" i="1" dirty="0"/>
              <a:t>PORT (</a:t>
            </a:r>
            <a:r>
              <a:rPr lang="zh-CN" altLang="en-US" sz="1600" i="1" dirty="0"/>
              <a:t>信号名：信号类别 信号类型；</a:t>
            </a:r>
          </a:p>
          <a:p>
            <a:pPr eaLnBrk="1" hangingPunct="1">
              <a:buNone/>
            </a:pPr>
            <a:r>
              <a:rPr lang="zh-CN" altLang="en-US" sz="1600" i="1" dirty="0"/>
              <a:t>                                    </a:t>
            </a:r>
            <a:r>
              <a:rPr lang="en-US" altLang="zh-CN" sz="1600" i="1" dirty="0"/>
              <a:t>……</a:t>
            </a:r>
            <a:r>
              <a:rPr lang="zh-CN" altLang="en-US" sz="1600" i="1" dirty="0"/>
              <a:t>；</a:t>
            </a:r>
          </a:p>
          <a:p>
            <a:pPr eaLnBrk="1" hangingPunct="1">
              <a:buNone/>
            </a:pPr>
            <a:r>
              <a:rPr lang="zh-CN" altLang="en-US" sz="1600" i="1" dirty="0"/>
              <a:t>                             信号名：信号类别 信号类型   </a:t>
            </a:r>
            <a:r>
              <a:rPr lang="en-US" altLang="zh-CN" sz="1600" i="1" dirty="0"/>
              <a:t>)</a:t>
            </a:r>
            <a:r>
              <a:rPr lang="zh-CN" altLang="en-US" sz="1600" i="1" dirty="0"/>
              <a:t>；</a:t>
            </a:r>
          </a:p>
          <a:p>
            <a:pPr eaLnBrk="1" hangingPunct="1">
              <a:buNone/>
            </a:pPr>
            <a:r>
              <a:rPr lang="zh-CN" altLang="en-US" sz="1600" i="1" dirty="0"/>
              <a:t>            </a:t>
            </a:r>
            <a:r>
              <a:rPr lang="en-US" altLang="zh-CN" sz="1600" i="1" dirty="0"/>
              <a:t>END COMPONENT</a:t>
            </a:r>
            <a:r>
              <a:rPr lang="zh-CN" altLang="en-US" sz="1600" i="1" dirty="0"/>
              <a:t>；</a:t>
            </a:r>
          </a:p>
          <a:p>
            <a:pPr eaLnBrk="1" hangingPunct="1"/>
            <a:r>
              <a:rPr lang="en-US" altLang="zh-CN" sz="2400" dirty="0"/>
              <a:t>COMPONENT</a:t>
            </a:r>
            <a:r>
              <a:rPr lang="zh-CN" altLang="en-US" sz="2400" dirty="0"/>
              <a:t>语句只是对要调用的元件的声明，元件的具体调用是由元件例化语句实现的。元件例化语句说明该元件与当前设计实体是如何连接的。如下：</a:t>
            </a:r>
          </a:p>
          <a:p>
            <a:pPr eaLnBrk="1" hangingPunct="1">
              <a:buNone/>
            </a:pPr>
            <a:r>
              <a:rPr lang="zh-CN" altLang="en-US" sz="1400" i="1" dirty="0"/>
              <a:t>标号：元件名 </a:t>
            </a:r>
            <a:r>
              <a:rPr lang="en-US" altLang="zh-CN" sz="1400" i="1" dirty="0"/>
              <a:t>PORT MAP</a:t>
            </a:r>
            <a:r>
              <a:rPr lang="zh-CN" altLang="en-US" sz="1400" i="1" dirty="0"/>
              <a:t>（信号名</a:t>
            </a:r>
            <a:r>
              <a:rPr lang="en-US" altLang="zh-CN" sz="1400" i="1" dirty="0"/>
              <a:t>1</a:t>
            </a:r>
            <a:r>
              <a:rPr lang="zh-CN" altLang="en-US" sz="1400" i="1" dirty="0"/>
              <a:t>，信号名</a:t>
            </a:r>
            <a:r>
              <a:rPr lang="en-US" altLang="zh-CN" sz="1400" i="1" dirty="0"/>
              <a:t>2</a:t>
            </a:r>
            <a:r>
              <a:rPr lang="zh-CN" altLang="en-US" sz="1400" i="1" dirty="0"/>
              <a:t>，</a:t>
            </a:r>
            <a:r>
              <a:rPr lang="en-US" altLang="zh-CN" sz="1400" i="1" dirty="0"/>
              <a:t>……</a:t>
            </a:r>
            <a:r>
              <a:rPr lang="zh-CN" altLang="en-US" sz="1400" i="1" dirty="0"/>
              <a:t>，信号名</a:t>
            </a:r>
            <a:r>
              <a:rPr lang="en-US" altLang="zh-CN" sz="1400" i="1" dirty="0"/>
              <a:t>n</a:t>
            </a:r>
            <a:r>
              <a:rPr lang="zh-CN" altLang="en-US" sz="1400" i="1" dirty="0"/>
              <a:t>）；</a:t>
            </a:r>
            <a:r>
              <a:rPr lang="zh-CN" altLang="en-US" sz="1400" dirty="0">
                <a:solidFill>
                  <a:srgbClr val="FF0000"/>
                </a:solidFill>
              </a:rPr>
              <a:t>或</a:t>
            </a:r>
          </a:p>
          <a:p>
            <a:pPr eaLnBrk="1" hangingPunct="1">
              <a:buNone/>
            </a:pPr>
            <a:r>
              <a:rPr lang="zh-CN" altLang="en-US" sz="1400" i="1" dirty="0"/>
              <a:t>标号：元件名 </a:t>
            </a:r>
            <a:r>
              <a:rPr lang="en-US" altLang="zh-CN" sz="1400" i="1" dirty="0"/>
              <a:t>PORT MAP</a:t>
            </a:r>
            <a:r>
              <a:rPr lang="zh-CN" altLang="en-US" sz="1400" i="1" dirty="0"/>
              <a:t>（接口信号</a:t>
            </a:r>
            <a:r>
              <a:rPr lang="en-US" altLang="zh-CN" sz="1400" i="1" dirty="0"/>
              <a:t>1=&gt;</a:t>
            </a:r>
            <a:r>
              <a:rPr lang="zh-CN" altLang="en-US" sz="1400" i="1" dirty="0"/>
              <a:t>信号名</a:t>
            </a:r>
            <a:r>
              <a:rPr lang="en-US" altLang="zh-CN" sz="1400" i="1" dirty="0"/>
              <a:t>1</a:t>
            </a:r>
            <a:r>
              <a:rPr lang="zh-CN" altLang="en-US" sz="1400" i="1" dirty="0"/>
              <a:t>，</a:t>
            </a:r>
            <a:r>
              <a:rPr lang="en-US" altLang="zh-CN" sz="1400" i="1" dirty="0"/>
              <a:t>……</a:t>
            </a:r>
            <a:r>
              <a:rPr lang="zh-CN" altLang="en-US" sz="1400" i="1" dirty="0"/>
              <a:t>，接口信号</a:t>
            </a:r>
            <a:r>
              <a:rPr lang="en-US" altLang="zh-CN" sz="1400" i="1" dirty="0"/>
              <a:t>n=&gt;</a:t>
            </a:r>
            <a:r>
              <a:rPr lang="zh-CN" altLang="en-US" sz="1400" i="1" dirty="0"/>
              <a:t>信号名</a:t>
            </a:r>
            <a:r>
              <a:rPr lang="en-US" altLang="zh-CN" sz="1400" i="1" dirty="0"/>
              <a:t>n</a:t>
            </a:r>
            <a:r>
              <a:rPr lang="zh-CN" altLang="en-US" sz="1400" i="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9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91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91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91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91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910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91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910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91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标题 177153"/>
          <p:cNvSpPr>
            <a:spLocks noGrp="1"/>
          </p:cNvSpPr>
          <p:nvPr>
            <p:ph type="title"/>
          </p:nvPr>
        </p:nvSpPr>
        <p:spPr/>
        <p:txBody>
          <a:bodyPr anchor="ctr"/>
          <a:lstStyle/>
          <a:p>
            <a:r>
              <a:rPr lang="en-US" altLang="zh-CN" dirty="0"/>
              <a:t>3.</a:t>
            </a:r>
            <a:r>
              <a:rPr lang="en-US" altLang="zh-CN" sz="2800" dirty="0"/>
              <a:t> </a:t>
            </a:r>
            <a:r>
              <a:rPr lang="zh-CN" altLang="en-US" dirty="0"/>
              <a:t>库和程序包</a:t>
            </a:r>
            <a:r>
              <a:rPr lang="zh-CN" altLang="en-US" sz="2800" dirty="0"/>
              <a:t> </a:t>
            </a:r>
          </a:p>
        </p:txBody>
      </p:sp>
      <p:sp>
        <p:nvSpPr>
          <p:cNvPr id="177155" name="文本占位符 177154"/>
          <p:cNvSpPr>
            <a:spLocks noGrp="1"/>
          </p:cNvSpPr>
          <p:nvPr>
            <p:ph type="body" idx="1"/>
          </p:nvPr>
        </p:nvSpPr>
        <p:spPr/>
        <p:txBody>
          <a:bodyPr/>
          <a:lstStyle/>
          <a:p>
            <a:r>
              <a:rPr lang="zh-CN" altLang="en-US" dirty="0"/>
              <a:t>根据</a:t>
            </a:r>
            <a:r>
              <a:rPr lang="en-US" altLang="zh-CN" dirty="0"/>
              <a:t>VHDL</a:t>
            </a:r>
            <a:r>
              <a:rPr lang="zh-CN" altLang="en-US" dirty="0"/>
              <a:t>语法规则，在</a:t>
            </a:r>
            <a:r>
              <a:rPr lang="en-US" altLang="zh-CN" dirty="0"/>
              <a:t>VHDL</a:t>
            </a:r>
            <a:r>
              <a:rPr lang="zh-CN" altLang="en-US" dirty="0"/>
              <a:t>程序中使用的文字、数据对象、数据类型都需要预先定义。为了方便</a:t>
            </a:r>
            <a:r>
              <a:rPr lang="en-US" altLang="zh-CN" dirty="0"/>
              <a:t>VHDL</a:t>
            </a:r>
            <a:r>
              <a:rPr lang="zh-CN" altLang="en-US" dirty="0"/>
              <a:t>编程和提高编程效率，可以将预先定义好的数据类型、元件调用声明及一些常用子程序汇集在一起，形成程序包，供</a:t>
            </a:r>
            <a:r>
              <a:rPr lang="en-US" altLang="zh-CN" dirty="0"/>
              <a:t>VHDL</a:t>
            </a:r>
            <a:r>
              <a:rPr lang="zh-CN" altLang="en-US" dirty="0"/>
              <a:t>设计实体共享和调用，若干程序包则形成库。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标题 178177"/>
          <p:cNvSpPr>
            <a:spLocks noGrp="1"/>
          </p:cNvSpPr>
          <p:nvPr>
            <p:ph type="title"/>
          </p:nvPr>
        </p:nvSpPr>
        <p:spPr/>
        <p:txBody>
          <a:bodyPr anchor="ctr"/>
          <a:lstStyle/>
          <a:p>
            <a:r>
              <a:rPr lang="en-US" altLang="zh-CN" dirty="0"/>
              <a:t>1</a:t>
            </a:r>
            <a:r>
              <a:rPr lang="zh-CN" altLang="en-US" dirty="0"/>
              <a:t>）</a:t>
            </a:r>
            <a:r>
              <a:rPr lang="en-US" altLang="zh-CN" dirty="0"/>
              <a:t>VHDL</a:t>
            </a:r>
            <a:r>
              <a:rPr lang="zh-CN" altLang="en-US" dirty="0"/>
              <a:t>库</a:t>
            </a:r>
          </a:p>
        </p:txBody>
      </p:sp>
      <p:sp>
        <p:nvSpPr>
          <p:cNvPr id="178179" name="文本占位符 178178"/>
          <p:cNvSpPr>
            <a:spLocks noGrp="1"/>
          </p:cNvSpPr>
          <p:nvPr>
            <p:ph type="body" idx="1"/>
          </p:nvPr>
        </p:nvSpPr>
        <p:spPr>
          <a:xfrm>
            <a:off x="685800" y="1981200"/>
            <a:ext cx="7846640" cy="3968080"/>
          </a:xfrm>
        </p:spPr>
        <p:txBody>
          <a:bodyPr/>
          <a:lstStyle/>
          <a:p>
            <a:r>
              <a:rPr lang="zh-CN" altLang="en-US" sz="2800" dirty="0"/>
              <a:t>常用</a:t>
            </a:r>
            <a:r>
              <a:rPr lang="en-US" altLang="zh-CN" sz="2800" dirty="0"/>
              <a:t>VHDL</a:t>
            </a:r>
            <a:r>
              <a:rPr lang="zh-CN" altLang="en-US" sz="2800" dirty="0"/>
              <a:t>库有</a:t>
            </a:r>
            <a:r>
              <a:rPr lang="en-US" altLang="zh-CN" sz="2800" dirty="0"/>
              <a:t>IEEE</a:t>
            </a:r>
            <a:r>
              <a:rPr lang="zh-CN" altLang="en-US" sz="2800" dirty="0"/>
              <a:t>标准库、</a:t>
            </a:r>
            <a:r>
              <a:rPr lang="en-US" altLang="zh-CN" sz="2800" dirty="0"/>
              <a:t>STD</a:t>
            </a:r>
            <a:r>
              <a:rPr lang="zh-CN" altLang="en-US" sz="2800" dirty="0"/>
              <a:t>库、</a:t>
            </a:r>
            <a:r>
              <a:rPr lang="en-US" altLang="zh-CN" sz="2800" dirty="0"/>
              <a:t>WORK</a:t>
            </a:r>
            <a:r>
              <a:rPr lang="zh-CN" altLang="en-US" sz="2800" dirty="0"/>
              <a:t>库和用户自定义库。</a:t>
            </a:r>
          </a:p>
          <a:p>
            <a:pPr lvl="1"/>
            <a:r>
              <a:rPr lang="en-US" altLang="zh-CN" sz="2400" dirty="0"/>
              <a:t>IEEE</a:t>
            </a:r>
            <a:r>
              <a:rPr lang="zh-CN" altLang="en-US" sz="2400" dirty="0"/>
              <a:t>标准库包括</a:t>
            </a:r>
            <a:r>
              <a:rPr lang="en-US" altLang="zh-CN" sz="2400" dirty="0"/>
              <a:t>STD_LOGIC_1164</a:t>
            </a:r>
            <a:r>
              <a:rPr lang="zh-CN" altLang="en-US" sz="2400" dirty="0"/>
              <a:t>程序包和</a:t>
            </a:r>
            <a:r>
              <a:rPr lang="en-US" altLang="zh-CN" sz="2400" dirty="0"/>
              <a:t>STD_LOGIC_ARITH</a:t>
            </a:r>
            <a:r>
              <a:rPr lang="zh-CN" altLang="en-US" sz="2400" dirty="0"/>
              <a:t>程序包。 </a:t>
            </a:r>
          </a:p>
          <a:p>
            <a:pPr lvl="1"/>
            <a:r>
              <a:rPr lang="en-US" altLang="zh-CN" sz="2400" dirty="0"/>
              <a:t>STD</a:t>
            </a:r>
            <a:r>
              <a:rPr lang="zh-CN" altLang="en-US" sz="2400" dirty="0"/>
              <a:t>库包含</a:t>
            </a:r>
            <a:r>
              <a:rPr lang="en-US" altLang="zh-CN" sz="2400" dirty="0"/>
              <a:t>STANDARD</a:t>
            </a:r>
            <a:r>
              <a:rPr lang="zh-CN" altLang="en-US" sz="2400" dirty="0"/>
              <a:t>和</a:t>
            </a:r>
            <a:r>
              <a:rPr lang="en-US" altLang="zh-CN" sz="2400" dirty="0"/>
              <a:t>TEXTIO</a:t>
            </a:r>
            <a:r>
              <a:rPr lang="zh-CN" altLang="en-US" sz="2400" dirty="0"/>
              <a:t>程序包，这两个程序包是文件输入</a:t>
            </a:r>
            <a:r>
              <a:rPr lang="en-US" altLang="zh-CN" sz="2400" dirty="0"/>
              <a:t>/</a:t>
            </a:r>
            <a:r>
              <a:rPr lang="zh-CN" altLang="en-US" sz="2400" dirty="0"/>
              <a:t>输出程序包，在</a:t>
            </a:r>
            <a:r>
              <a:rPr lang="en-US" altLang="zh-CN" sz="2400" dirty="0"/>
              <a:t>VHDL</a:t>
            </a:r>
            <a:r>
              <a:rPr lang="zh-CN" altLang="en-US" sz="2400" dirty="0"/>
              <a:t>的编译和综合过程中，系统都需要调用这两个程序包中的内容。 </a:t>
            </a:r>
          </a:p>
          <a:p>
            <a:pPr lvl="1"/>
            <a:r>
              <a:rPr lang="en-US" altLang="zh-CN" sz="2400" dirty="0"/>
              <a:t>WORK</a:t>
            </a:r>
            <a:r>
              <a:rPr lang="zh-CN" altLang="en-US" sz="2400" dirty="0"/>
              <a:t>库是用户设计的现行工作库，用户在项目设计中设计成功、正在验证、未仿真的中间件都堆放在</a:t>
            </a:r>
            <a:r>
              <a:rPr lang="en-US" altLang="zh-CN" sz="2400" dirty="0"/>
              <a:t>WORK</a:t>
            </a:r>
            <a:r>
              <a:rPr lang="zh-CN" altLang="en-US" sz="2400" dirty="0"/>
              <a:t>中。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1" name="Text Box 5"/>
          <p:cNvSpPr txBox="1"/>
          <p:nvPr/>
        </p:nvSpPr>
        <p:spPr>
          <a:xfrm>
            <a:off x="251520" y="548680"/>
            <a:ext cx="3492500" cy="521970"/>
          </a:xfrm>
          <a:prstGeom prst="rect">
            <a:avLst/>
          </a:prstGeom>
          <a:noFill/>
          <a:ln w="9525">
            <a:noFill/>
          </a:ln>
        </p:spPr>
        <p:txBody>
          <a:bodyPr>
            <a:spAutoFit/>
          </a:bodyPr>
          <a:lstStyle/>
          <a:p>
            <a:pPr>
              <a:spcBef>
                <a:spcPct val="50000"/>
              </a:spcBef>
            </a:pPr>
            <a:r>
              <a:rPr lang="en-US" altLang="zh-CN" sz="2800" b="1" dirty="0">
                <a:solidFill>
                  <a:srgbClr val="800000"/>
                </a:solidFill>
                <a:latin typeface="Times New Roman" panose="02020603050405020304" pitchFamily="18" charset="0"/>
              </a:rPr>
              <a:t>3. PLA</a:t>
            </a:r>
            <a:r>
              <a:rPr lang="zh-CN" altLang="en-US" sz="2800" b="1" dirty="0">
                <a:solidFill>
                  <a:srgbClr val="800000"/>
                </a:solidFill>
                <a:latin typeface="Times New Roman" panose="02020603050405020304" pitchFamily="18" charset="0"/>
              </a:rPr>
              <a:t>的方阵图</a:t>
            </a:r>
          </a:p>
        </p:txBody>
      </p:sp>
      <p:pic>
        <p:nvPicPr>
          <p:cNvPr id="3" name="图片 -2147482619" descr="..\Tp\e3.tif"/>
          <p:cNvPicPr>
            <a:picLocks noChangeAspect="1"/>
          </p:cNvPicPr>
          <p:nvPr/>
        </p:nvPicPr>
        <p:blipFill>
          <a:blip r:embed="rId3"/>
          <a:stretch>
            <a:fillRect/>
          </a:stretch>
        </p:blipFill>
        <p:spPr>
          <a:xfrm>
            <a:off x="1851427" y="1080435"/>
            <a:ext cx="4592781" cy="3882399"/>
          </a:xfrm>
          <a:prstGeom prst="rect">
            <a:avLst/>
          </a:prstGeom>
          <a:noFill/>
          <a:ln w="9525">
            <a:noFill/>
          </a:ln>
        </p:spPr>
      </p:pic>
      <p:graphicFrame>
        <p:nvGraphicFramePr>
          <p:cNvPr id="10252" name="Object 46"/>
          <p:cNvGraphicFramePr>
            <a:graphicFrameLocks noChangeAspect="1"/>
          </p:cNvGraphicFramePr>
          <p:nvPr/>
        </p:nvGraphicFramePr>
        <p:xfrm>
          <a:off x="1619672" y="5085184"/>
          <a:ext cx="3164840" cy="549275"/>
        </p:xfrm>
        <a:graphic>
          <a:graphicData uri="http://schemas.openxmlformats.org/presentationml/2006/ole">
            <mc:AlternateContent xmlns:mc="http://schemas.openxmlformats.org/markup-compatibility/2006">
              <mc:Choice xmlns:v="urn:schemas-microsoft-com:vml" Requires="v">
                <p:oleObj spid="_x0000_s3129" r:id="rId4" imgW="1459865" imgH="254000" progId="Equation.3">
                  <p:embed/>
                </p:oleObj>
              </mc:Choice>
              <mc:Fallback>
                <p:oleObj r:id="rId4" imgW="1459865" imgH="254000" progId="Equation.3">
                  <p:embed/>
                  <p:pic>
                    <p:nvPicPr>
                      <p:cNvPr id="0" name="图片 3081"/>
                      <p:cNvPicPr/>
                      <p:nvPr/>
                    </p:nvPicPr>
                    <p:blipFill>
                      <a:blip r:embed="rId5"/>
                      <a:stretch>
                        <a:fillRect/>
                      </a:stretch>
                    </p:blipFill>
                    <p:spPr>
                      <a:xfrm>
                        <a:off x="1619672" y="5085184"/>
                        <a:ext cx="3164840" cy="549275"/>
                      </a:xfrm>
                      <a:prstGeom prst="rect">
                        <a:avLst/>
                      </a:prstGeom>
                      <a:noFill/>
                      <a:ln w="38100">
                        <a:noFill/>
                        <a:miter/>
                      </a:ln>
                    </p:spPr>
                  </p:pic>
                </p:oleObj>
              </mc:Fallback>
            </mc:AlternateContent>
          </a:graphicData>
        </a:graphic>
      </p:graphicFrame>
      <p:graphicFrame>
        <p:nvGraphicFramePr>
          <p:cNvPr id="2" name="Object 46"/>
          <p:cNvGraphicFramePr>
            <a:graphicFrameLocks noChangeAspect="1"/>
          </p:cNvGraphicFramePr>
          <p:nvPr/>
        </p:nvGraphicFramePr>
        <p:xfrm>
          <a:off x="1619672" y="5805264"/>
          <a:ext cx="2423160" cy="549275"/>
        </p:xfrm>
        <a:graphic>
          <a:graphicData uri="http://schemas.openxmlformats.org/presentationml/2006/ole">
            <mc:AlternateContent xmlns:mc="http://schemas.openxmlformats.org/markup-compatibility/2006">
              <mc:Choice xmlns:v="urn:schemas-microsoft-com:vml" Requires="v">
                <p:oleObj spid="_x0000_s3130" r:id="rId6" imgW="1117600" imgH="254000" progId="Equation.3">
                  <p:embed/>
                </p:oleObj>
              </mc:Choice>
              <mc:Fallback>
                <p:oleObj r:id="rId6" imgW="1117600" imgH="254000" progId="Equation.3">
                  <p:embed/>
                  <p:pic>
                    <p:nvPicPr>
                      <p:cNvPr id="0" name="图片 3081"/>
                      <p:cNvPicPr/>
                      <p:nvPr/>
                    </p:nvPicPr>
                    <p:blipFill>
                      <a:blip r:embed="rId7"/>
                      <a:stretch>
                        <a:fillRect/>
                      </a:stretch>
                    </p:blipFill>
                    <p:spPr>
                      <a:xfrm>
                        <a:off x="1619672" y="5805264"/>
                        <a:ext cx="2423160" cy="5492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981">
                                            <p:txEl>
                                              <p:pRg st="0" end="0"/>
                                            </p:txEl>
                                          </p:spTgt>
                                        </p:tgtEl>
                                        <p:attrNameLst>
                                          <p:attrName>style.visibility</p:attrName>
                                        </p:attrNameLst>
                                      </p:cBhvr>
                                      <p:to>
                                        <p:strVal val="visible"/>
                                      </p:to>
                                    </p:set>
                                    <p:animEffect transition="in" filter="wipe(left)">
                                      <p:cBhvr>
                                        <p:cTn id="7" dur="500"/>
                                        <p:tgtEl>
                                          <p:spTgt spid="1269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25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标题 179201"/>
          <p:cNvSpPr>
            <a:spLocks noGrp="1"/>
          </p:cNvSpPr>
          <p:nvPr>
            <p:ph type="title"/>
          </p:nvPr>
        </p:nvSpPr>
        <p:spPr/>
        <p:txBody>
          <a:bodyPr anchor="ctr"/>
          <a:lstStyle/>
          <a:p>
            <a:r>
              <a:rPr lang="en-US" altLang="zh-CN" dirty="0"/>
              <a:t>1</a:t>
            </a:r>
            <a:r>
              <a:rPr lang="zh-CN" altLang="en-US" dirty="0"/>
              <a:t>）</a:t>
            </a:r>
            <a:r>
              <a:rPr lang="en-US" altLang="zh-CN" dirty="0"/>
              <a:t>VHDL</a:t>
            </a:r>
            <a:r>
              <a:rPr lang="zh-CN" altLang="en-US" dirty="0"/>
              <a:t>库</a:t>
            </a:r>
          </a:p>
        </p:txBody>
      </p:sp>
      <p:sp>
        <p:nvSpPr>
          <p:cNvPr id="179203" name="文本占位符 179202"/>
          <p:cNvSpPr>
            <a:spLocks noGrp="1"/>
          </p:cNvSpPr>
          <p:nvPr>
            <p:ph type="body" idx="1"/>
          </p:nvPr>
        </p:nvSpPr>
        <p:spPr/>
        <p:txBody>
          <a:bodyPr/>
          <a:lstStyle/>
          <a:p>
            <a:pPr lvl="1"/>
            <a:r>
              <a:rPr lang="zh-CN" altLang="en-US" dirty="0"/>
              <a:t>用户自定义库是用户根据需要将自主开发的程序包和实体汇集在一起形成的库，用户自定义库在使用时需要用</a:t>
            </a:r>
            <a:r>
              <a:rPr lang="en-US" altLang="zh-CN" dirty="0"/>
              <a:t>LIBRARY</a:t>
            </a:r>
            <a:r>
              <a:rPr lang="zh-CN" altLang="en-US" dirty="0"/>
              <a:t>语句和</a:t>
            </a:r>
            <a:r>
              <a:rPr lang="en-US" altLang="zh-CN" dirty="0"/>
              <a:t>USE</a:t>
            </a:r>
            <a:r>
              <a:rPr lang="zh-CN" altLang="en-US" dirty="0"/>
              <a:t>语句声明。 </a:t>
            </a:r>
          </a:p>
          <a:p>
            <a:pPr lvl="1"/>
            <a:r>
              <a:rPr lang="en-US" altLang="zh-CN" dirty="0"/>
              <a:t>LIBRARY</a:t>
            </a:r>
            <a:r>
              <a:rPr lang="zh-CN" altLang="en-US" dirty="0"/>
              <a:t>语句和</a:t>
            </a:r>
            <a:r>
              <a:rPr lang="en-US" altLang="zh-CN" dirty="0"/>
              <a:t>USE</a:t>
            </a:r>
            <a:r>
              <a:rPr lang="zh-CN" altLang="en-US" dirty="0"/>
              <a:t>语句的格式如下：</a:t>
            </a:r>
          </a:p>
          <a:p>
            <a:pPr lvl="2">
              <a:buClr>
                <a:srgbClr val="FF0000"/>
              </a:buClr>
              <a:buFont typeface="Wingdings" panose="05000000000000000000" pitchFamily="2" charset="2"/>
              <a:buChar char="ü"/>
            </a:pPr>
            <a:r>
              <a:rPr lang="en-US" altLang="zh-CN" dirty="0"/>
              <a:t>LIBRARY </a:t>
            </a:r>
            <a:r>
              <a:rPr lang="zh-CN" altLang="en-US" dirty="0"/>
              <a:t>库名；</a:t>
            </a:r>
          </a:p>
          <a:p>
            <a:pPr lvl="2">
              <a:buClr>
                <a:srgbClr val="FF0000"/>
              </a:buClr>
              <a:buFont typeface="Wingdings" panose="05000000000000000000" pitchFamily="2" charset="2"/>
              <a:buChar char="ü"/>
            </a:pPr>
            <a:r>
              <a:rPr lang="en-US" altLang="zh-CN" dirty="0"/>
              <a:t>USE </a:t>
            </a:r>
            <a:r>
              <a:rPr lang="zh-CN" altLang="en-US" dirty="0"/>
              <a:t>库名</a:t>
            </a:r>
            <a:r>
              <a:rPr lang="en-US" altLang="zh-CN" dirty="0"/>
              <a:t>.</a:t>
            </a:r>
            <a:r>
              <a:rPr lang="zh-CN" altLang="en-US" dirty="0"/>
              <a:t>程序包名</a:t>
            </a:r>
            <a:r>
              <a:rPr lang="en-US" altLang="zh-CN" dirty="0"/>
              <a:t>.</a:t>
            </a:r>
            <a:r>
              <a:rPr lang="zh-CN" altLang="en-US" dirty="0"/>
              <a:t>项目名； 或  </a:t>
            </a:r>
            <a:r>
              <a:rPr lang="en-US" altLang="zh-CN" dirty="0"/>
              <a:t>USE </a:t>
            </a:r>
            <a:r>
              <a:rPr lang="zh-CN" altLang="en-US" dirty="0"/>
              <a:t>库名</a:t>
            </a:r>
            <a:r>
              <a:rPr lang="en-US" altLang="zh-CN" dirty="0"/>
              <a:t>.</a:t>
            </a:r>
            <a:r>
              <a:rPr lang="zh-CN" altLang="en-US" dirty="0"/>
              <a:t>程序包名</a:t>
            </a:r>
            <a:r>
              <a:rPr lang="en-US" altLang="zh-CN" dirty="0"/>
              <a:t>.ALL</a:t>
            </a:r>
            <a:r>
              <a:rPr lang="zh-CN" altLang="en-US" dirty="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标题 180225"/>
          <p:cNvSpPr>
            <a:spLocks noGrp="1"/>
          </p:cNvSpPr>
          <p:nvPr>
            <p:ph type="title"/>
          </p:nvPr>
        </p:nvSpPr>
        <p:spPr/>
        <p:txBody>
          <a:bodyPr anchor="ctr"/>
          <a:lstStyle/>
          <a:p>
            <a:r>
              <a:rPr lang="en-US" altLang="zh-CN" dirty="0"/>
              <a:t>2</a:t>
            </a:r>
            <a:r>
              <a:rPr lang="zh-CN" altLang="en-US" dirty="0"/>
              <a:t>）</a:t>
            </a:r>
            <a:r>
              <a:rPr lang="en-US" altLang="zh-CN" dirty="0"/>
              <a:t>VHDL</a:t>
            </a:r>
            <a:r>
              <a:rPr lang="zh-CN" altLang="en-US" dirty="0"/>
              <a:t>程序包</a:t>
            </a:r>
            <a:r>
              <a:rPr lang="zh-CN" altLang="en-US" sz="2800" dirty="0"/>
              <a:t> </a:t>
            </a:r>
          </a:p>
        </p:txBody>
      </p:sp>
      <p:sp>
        <p:nvSpPr>
          <p:cNvPr id="180227" name="文本占位符 180226"/>
          <p:cNvSpPr>
            <a:spLocks noGrp="1"/>
          </p:cNvSpPr>
          <p:nvPr>
            <p:ph type="body" idx="1"/>
          </p:nvPr>
        </p:nvSpPr>
        <p:spPr/>
        <p:txBody>
          <a:bodyPr/>
          <a:lstStyle/>
          <a:p>
            <a:r>
              <a:rPr lang="zh-CN" altLang="en-US" dirty="0"/>
              <a:t>程序包由包首和包体两部分组成，格式如下：</a:t>
            </a:r>
          </a:p>
          <a:p>
            <a:pPr>
              <a:buNone/>
            </a:pPr>
            <a:r>
              <a:rPr lang="zh-CN" altLang="en-US" sz="1900" dirty="0"/>
              <a:t>              </a:t>
            </a:r>
            <a:r>
              <a:rPr lang="en-US" altLang="zh-CN" sz="1900" dirty="0"/>
              <a:t>PACKAGE </a:t>
            </a:r>
            <a:r>
              <a:rPr lang="zh-CN" altLang="en-US" sz="1900" dirty="0"/>
              <a:t>程序包名 </a:t>
            </a:r>
            <a:r>
              <a:rPr lang="en-US" altLang="zh-CN" sz="1900" dirty="0"/>
              <a:t>IS         --</a:t>
            </a:r>
            <a:r>
              <a:rPr lang="zh-CN" altLang="en-US" sz="1900" dirty="0"/>
              <a:t>包首</a:t>
            </a:r>
          </a:p>
          <a:p>
            <a:pPr>
              <a:buNone/>
            </a:pPr>
            <a:r>
              <a:rPr lang="zh-CN" altLang="en-US" sz="1900" dirty="0"/>
              <a:t>                        包首说明部分；</a:t>
            </a:r>
          </a:p>
          <a:p>
            <a:pPr>
              <a:buNone/>
            </a:pPr>
            <a:r>
              <a:rPr lang="zh-CN" altLang="en-US" sz="1900" dirty="0"/>
              <a:t>              </a:t>
            </a:r>
            <a:r>
              <a:rPr lang="en-US" altLang="zh-CN" sz="1900" dirty="0"/>
              <a:t>END [PACKAGE] [</a:t>
            </a:r>
            <a:r>
              <a:rPr lang="zh-CN" altLang="en-US" sz="1900" dirty="0"/>
              <a:t>程序包名</a:t>
            </a:r>
            <a:r>
              <a:rPr lang="en-US" altLang="zh-CN" sz="1900" dirty="0"/>
              <a:t>];</a:t>
            </a:r>
          </a:p>
          <a:p>
            <a:pPr>
              <a:buNone/>
            </a:pPr>
            <a:r>
              <a:rPr lang="en-US" altLang="zh-CN" sz="1900" dirty="0"/>
              <a:t>              PACKAGE BODY</a:t>
            </a:r>
            <a:r>
              <a:rPr lang="zh-CN" altLang="en-US" sz="1900" dirty="0"/>
              <a:t>程序包名 </a:t>
            </a:r>
            <a:r>
              <a:rPr lang="en-US" altLang="zh-CN" sz="1900" dirty="0"/>
              <a:t>IS   --</a:t>
            </a:r>
            <a:r>
              <a:rPr lang="zh-CN" altLang="en-US" sz="1900" dirty="0"/>
              <a:t>包体</a:t>
            </a:r>
          </a:p>
          <a:p>
            <a:pPr>
              <a:buNone/>
            </a:pPr>
            <a:r>
              <a:rPr lang="zh-CN" altLang="en-US" sz="1900" dirty="0"/>
              <a:t>                       包首说明和实现部分；</a:t>
            </a:r>
          </a:p>
          <a:p>
            <a:pPr>
              <a:buNone/>
            </a:pPr>
            <a:r>
              <a:rPr lang="zh-CN" altLang="en-US" sz="1900" dirty="0"/>
              <a:t>              </a:t>
            </a:r>
            <a:r>
              <a:rPr lang="en-US" altLang="zh-CN" sz="1900" dirty="0"/>
              <a:t>END [PACKAGE</a:t>
            </a:r>
            <a:r>
              <a:rPr lang="en-US" altLang="zh-CN" dirty="0"/>
              <a:t> </a:t>
            </a:r>
            <a:r>
              <a:rPr lang="en-US" altLang="zh-CN" sz="1900" dirty="0"/>
              <a:t>BODY] [</a:t>
            </a:r>
            <a:r>
              <a:rPr lang="zh-CN" altLang="en-US" sz="1900" dirty="0"/>
              <a:t>程序包名</a:t>
            </a:r>
            <a:r>
              <a:rPr lang="en-US" altLang="zh-CN" sz="1900" dirty="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标题 181249"/>
          <p:cNvSpPr>
            <a:spLocks noGrp="1"/>
          </p:cNvSpPr>
          <p:nvPr>
            <p:ph type="title"/>
          </p:nvPr>
        </p:nvSpPr>
        <p:spPr/>
        <p:txBody>
          <a:bodyPr anchor="ctr"/>
          <a:lstStyle/>
          <a:p>
            <a:r>
              <a:rPr lang="zh-CN" altLang="en-US" sz="2800" dirty="0"/>
              <a:t>库和程序包举例</a:t>
            </a:r>
          </a:p>
        </p:txBody>
      </p:sp>
      <p:sp>
        <p:nvSpPr>
          <p:cNvPr id="181251" name="文本占位符 181250"/>
          <p:cNvSpPr>
            <a:spLocks noGrp="1"/>
          </p:cNvSpPr>
          <p:nvPr>
            <p:ph type="body" idx="1"/>
          </p:nvPr>
        </p:nvSpPr>
        <p:spPr>
          <a:xfrm>
            <a:off x="107950" y="981075"/>
            <a:ext cx="6503988" cy="5543550"/>
          </a:xfrm>
        </p:spPr>
        <p:txBody>
          <a:bodyPr/>
          <a:lstStyle/>
          <a:p>
            <a:pPr>
              <a:buNone/>
            </a:pPr>
            <a:r>
              <a:rPr lang="en-US" altLang="zh-CN" sz="1500" dirty="0"/>
              <a:t>LIBRARY IEEE;</a:t>
            </a:r>
          </a:p>
          <a:p>
            <a:pPr>
              <a:buNone/>
            </a:pPr>
            <a:r>
              <a:rPr lang="en-US" altLang="zh-CN" sz="1500" dirty="0"/>
              <a:t>USE IEEE.STD_LOGIC_1164.ALL;</a:t>
            </a:r>
          </a:p>
          <a:p>
            <a:pPr>
              <a:buNone/>
            </a:pPr>
            <a:r>
              <a:rPr lang="en-US" altLang="zh-CN" sz="1500" dirty="0"/>
              <a:t>PACKAGE my_pkg IS         --</a:t>
            </a:r>
            <a:r>
              <a:rPr lang="zh-CN" altLang="en-US" sz="1500" dirty="0"/>
              <a:t>包头</a:t>
            </a:r>
          </a:p>
          <a:p>
            <a:pPr>
              <a:buNone/>
            </a:pPr>
            <a:r>
              <a:rPr lang="zh-CN" altLang="en-US" sz="1500" dirty="0"/>
              <a:t>    </a:t>
            </a:r>
            <a:r>
              <a:rPr lang="en-US" altLang="zh-CN" sz="1500" dirty="0"/>
              <a:t>COMPONENT nd2 IS       –</a:t>
            </a:r>
            <a:r>
              <a:rPr lang="zh-CN" altLang="en-US" sz="1500" dirty="0"/>
              <a:t>两输入与门</a:t>
            </a:r>
          </a:p>
          <a:p>
            <a:pPr>
              <a:buNone/>
            </a:pPr>
            <a:r>
              <a:rPr lang="zh-CN" altLang="en-US" sz="1500" dirty="0"/>
              <a:t>       </a:t>
            </a:r>
            <a:r>
              <a:rPr lang="fr-FR" altLang="zh-CN" sz="1500" dirty="0"/>
              <a:t>PORT (a,b:IN STD_LOGIC;</a:t>
            </a:r>
          </a:p>
          <a:p>
            <a:pPr>
              <a:buNone/>
            </a:pPr>
            <a:r>
              <a:rPr lang="fr-FR" altLang="zh-CN" sz="1500" dirty="0"/>
              <a:t>                    </a:t>
            </a:r>
            <a:r>
              <a:rPr lang="en-US" altLang="zh-CN" sz="1500" dirty="0"/>
              <a:t>c:OUT STD_LOGIC);</a:t>
            </a:r>
          </a:p>
          <a:p>
            <a:pPr>
              <a:buNone/>
            </a:pPr>
            <a:r>
              <a:rPr lang="en-US" altLang="zh-CN" sz="1500" dirty="0"/>
              <a:t>    END COMPONENT;</a:t>
            </a:r>
          </a:p>
          <a:p>
            <a:pPr>
              <a:buNone/>
            </a:pPr>
            <a:r>
              <a:rPr lang="en-US" altLang="zh-CN" sz="1500" dirty="0"/>
              <a:t>    COMPONENT latch1 IS   --</a:t>
            </a:r>
            <a:r>
              <a:rPr lang="zh-CN" altLang="en-US" sz="1500" dirty="0"/>
              <a:t>锁存器</a:t>
            </a:r>
            <a:endParaRPr lang="zh-CN" altLang="fr-FR" sz="1500" dirty="0"/>
          </a:p>
          <a:p>
            <a:pPr>
              <a:buNone/>
            </a:pPr>
            <a:r>
              <a:rPr lang="fr-FR" altLang="zh-CN" sz="1500" dirty="0"/>
              <a:t>       PORT (d,ena:IN STD_LOGIC;</a:t>
            </a:r>
          </a:p>
          <a:p>
            <a:pPr>
              <a:buNone/>
            </a:pPr>
            <a:r>
              <a:rPr lang="fr-FR" altLang="zh-CN" sz="1500" dirty="0"/>
              <a:t>                    </a:t>
            </a:r>
            <a:r>
              <a:rPr lang="en-US" altLang="zh-CN" sz="1500" dirty="0"/>
              <a:t>q:OUT STD_LOGIC);</a:t>
            </a:r>
          </a:p>
          <a:p>
            <a:pPr>
              <a:buNone/>
            </a:pPr>
            <a:r>
              <a:rPr lang="en-US" altLang="zh-CN" sz="1500" dirty="0"/>
              <a:t>    END COMPONENT;</a:t>
            </a:r>
          </a:p>
          <a:p>
            <a:pPr>
              <a:buNone/>
            </a:pPr>
            <a:r>
              <a:rPr lang="en-US" altLang="zh-CN" sz="1500" dirty="0"/>
              <a:t>    FUNCTION max(a,b:IN STD_LOGIC_VECTOR)  --</a:t>
            </a:r>
            <a:r>
              <a:rPr lang="zh-CN" altLang="en-US" sz="1500" dirty="0"/>
              <a:t>求最大值函数</a:t>
            </a:r>
          </a:p>
          <a:p>
            <a:pPr>
              <a:buNone/>
            </a:pPr>
            <a:r>
              <a:rPr lang="zh-CN" altLang="en-US" sz="1500" dirty="0"/>
              <a:t>        </a:t>
            </a:r>
            <a:r>
              <a:rPr lang="en-US" altLang="zh-CN" sz="1500" dirty="0"/>
              <a:t>RETURN STD_LOGIC_VECTOR;</a:t>
            </a:r>
          </a:p>
          <a:p>
            <a:pPr>
              <a:buNone/>
            </a:pPr>
            <a:r>
              <a:rPr lang="en-US" altLang="zh-CN" sz="1500" dirty="0"/>
              <a:t>END my_pkg</a:t>
            </a:r>
            <a:r>
              <a:rPr lang="en-US" altLang="zh-CN" sz="2000" dirty="0"/>
              <a:t>; </a:t>
            </a:r>
          </a:p>
        </p:txBody>
      </p:sp>
      <p:sp>
        <p:nvSpPr>
          <p:cNvPr id="181252" name="矩形 181251"/>
          <p:cNvSpPr/>
          <p:nvPr/>
        </p:nvSpPr>
        <p:spPr>
          <a:xfrm>
            <a:off x="4140200" y="987425"/>
            <a:ext cx="5003800" cy="5537200"/>
          </a:xfrm>
          <a:prstGeom prst="rect">
            <a:avLst/>
          </a:prstGeom>
          <a:noFill/>
          <a:ln w="9525">
            <a:noFill/>
          </a:ln>
        </p:spPr>
        <p:txBody>
          <a:bodyPr lIns="91418" tIns="45709" rIns="91418" bIns="45709"/>
          <a:lstStyle>
            <a:lvl1pPr marL="34290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400">
                <a:solidFill>
                  <a:schemeClr val="tx1"/>
                </a:solidFill>
                <a:latin typeface="+mn-lt"/>
                <a:ea typeface="+mn-ea"/>
                <a:cs typeface="+mn-cs"/>
              </a:defRPr>
            </a:lvl1pPr>
            <a:lvl2pPr marL="742950" indent="-285750" algn="l" rtl="0" eaLnBrk="0" fontAlgn="base" hangingPunct="0">
              <a:lnSpc>
                <a:spcPct val="130000"/>
              </a:lnSpc>
              <a:spcBef>
                <a:spcPct val="20000"/>
              </a:spcBef>
              <a:spcAft>
                <a:spcPct val="0"/>
              </a:spcAft>
              <a:buClr>
                <a:srgbClr val="0000FF"/>
              </a:buClr>
              <a:buChar char="•"/>
              <a:defRPr kumimoji="1" sz="2400" b="1">
                <a:solidFill>
                  <a:schemeClr val="tx1"/>
                </a:solidFill>
                <a:latin typeface="+mn-lt"/>
                <a:ea typeface="+mn-ea"/>
              </a:defRPr>
            </a:lvl2pPr>
            <a:lvl3pPr marL="11430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4pPr>
            <a:lvl5pPr marL="20574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5pPr>
          </a:lstStyle>
          <a:p>
            <a:pPr lvl="0">
              <a:buNone/>
            </a:pPr>
            <a:r>
              <a:rPr lang="en-US" altLang="zh-CN" sz="1500" dirty="0"/>
              <a:t>PACKAGE BODY my_pkg IS  --</a:t>
            </a:r>
            <a:r>
              <a:rPr lang="zh-CN" altLang="en-US" sz="1500" dirty="0"/>
              <a:t>包体</a:t>
            </a:r>
          </a:p>
          <a:p>
            <a:pPr lvl="0">
              <a:buNone/>
            </a:pPr>
            <a:r>
              <a:rPr lang="zh-CN" altLang="en-US" sz="1500" dirty="0"/>
              <a:t>    </a:t>
            </a:r>
            <a:r>
              <a:rPr lang="en-US" altLang="zh-CN" sz="1500" dirty="0"/>
              <a:t>FUNCTION max(a,b:IN STD_LOGIC_VECTOR)</a:t>
            </a:r>
          </a:p>
          <a:p>
            <a:pPr lvl="0">
              <a:buNone/>
            </a:pPr>
            <a:r>
              <a:rPr lang="en-US" altLang="zh-CN" sz="1500" dirty="0"/>
              <a:t>        RETURN STD_LOGIC_VECTOR IS –</a:t>
            </a:r>
            <a:r>
              <a:rPr lang="zh-CN" altLang="en-US" sz="1500" dirty="0"/>
              <a:t>函数实现</a:t>
            </a:r>
          </a:p>
          <a:p>
            <a:pPr lvl="0">
              <a:buNone/>
            </a:pPr>
            <a:r>
              <a:rPr lang="zh-CN" altLang="en-US" sz="1500" dirty="0"/>
              <a:t>    </a:t>
            </a:r>
            <a:r>
              <a:rPr lang="en-US" altLang="zh-CN" sz="1500" dirty="0"/>
              <a:t>BEGIN</a:t>
            </a:r>
          </a:p>
          <a:p>
            <a:pPr lvl="0">
              <a:buNone/>
            </a:pPr>
            <a:r>
              <a:rPr lang="en-US" altLang="zh-CN" sz="1500" dirty="0"/>
              <a:t>        IF (a&gt;b)THEN RETURN a;</a:t>
            </a:r>
          </a:p>
          <a:p>
            <a:pPr lvl="0">
              <a:buNone/>
            </a:pPr>
            <a:r>
              <a:rPr lang="en-US" altLang="zh-CN" sz="1500" dirty="0"/>
              <a:t>        ELSE RETURN b;</a:t>
            </a:r>
          </a:p>
          <a:p>
            <a:pPr lvl="0">
              <a:buNone/>
            </a:pPr>
            <a:r>
              <a:rPr lang="en-US" altLang="zh-CN" sz="1500" dirty="0"/>
              <a:t>        END IF;</a:t>
            </a:r>
          </a:p>
          <a:p>
            <a:pPr lvl="0">
              <a:buNone/>
            </a:pPr>
            <a:r>
              <a:rPr lang="en-US" altLang="zh-CN" sz="1500" dirty="0"/>
              <a:t>    END max;</a:t>
            </a:r>
          </a:p>
          <a:p>
            <a:pPr lvl="0">
              <a:buNone/>
            </a:pPr>
            <a:r>
              <a:rPr lang="en-US" altLang="zh-CN" sz="1500" dirty="0"/>
              <a:t>END my_pkg;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标题 182273"/>
          <p:cNvSpPr>
            <a:spLocks noGrp="1"/>
          </p:cNvSpPr>
          <p:nvPr>
            <p:ph type="title"/>
          </p:nvPr>
        </p:nvSpPr>
        <p:spPr/>
        <p:txBody>
          <a:bodyPr anchor="ctr"/>
          <a:lstStyle/>
          <a:p>
            <a:r>
              <a:rPr lang="zh-CN" altLang="en-US" sz="2800" dirty="0"/>
              <a:t>库和程序包举例</a:t>
            </a:r>
          </a:p>
        </p:txBody>
      </p:sp>
      <p:sp>
        <p:nvSpPr>
          <p:cNvPr id="182275" name="文本占位符 182274"/>
          <p:cNvSpPr>
            <a:spLocks noGrp="1"/>
          </p:cNvSpPr>
          <p:nvPr>
            <p:ph type="body" idx="1"/>
          </p:nvPr>
        </p:nvSpPr>
        <p:spPr/>
        <p:txBody>
          <a:bodyPr/>
          <a:lstStyle/>
          <a:p>
            <a:pPr>
              <a:buNone/>
            </a:pPr>
            <a:r>
              <a:rPr lang="en-US" altLang="zh-CN" sz="1700" dirty="0"/>
              <a:t>--</a:t>
            </a:r>
            <a:r>
              <a:rPr lang="zh-CN" altLang="en-US" sz="1700" dirty="0"/>
              <a:t>程序包的引用</a:t>
            </a:r>
          </a:p>
          <a:p>
            <a:pPr>
              <a:buNone/>
            </a:pPr>
            <a:r>
              <a:rPr lang="en-US" altLang="zh-CN" sz="1700" dirty="0"/>
              <a:t>LIBRARY IEEE;</a:t>
            </a:r>
          </a:p>
          <a:p>
            <a:pPr>
              <a:buNone/>
            </a:pPr>
            <a:r>
              <a:rPr lang="en-US" altLang="zh-CN" sz="1700" dirty="0"/>
              <a:t>USE IEEE.STD_LOGIC_1164.ALL;</a:t>
            </a:r>
          </a:p>
          <a:p>
            <a:pPr>
              <a:buNone/>
            </a:pPr>
            <a:r>
              <a:rPr lang="en-US" altLang="zh-CN" sz="1700" dirty="0"/>
              <a:t>USE WORK.my_pkg.ALL;  --</a:t>
            </a:r>
            <a:r>
              <a:rPr lang="zh-CN" altLang="en-US" sz="1700" dirty="0"/>
              <a:t>打开自定义程序包</a:t>
            </a:r>
          </a:p>
          <a:p>
            <a:pPr>
              <a:buNone/>
            </a:pPr>
            <a:r>
              <a:rPr lang="en-US" altLang="zh-CN" sz="1700" dirty="0"/>
              <a:t>ENTITY ex_ my_pkg IS</a:t>
            </a:r>
          </a:p>
          <a:p>
            <a:pPr>
              <a:buNone/>
            </a:pPr>
            <a:r>
              <a:rPr lang="en-US" altLang="zh-CN" sz="1700" dirty="0"/>
              <a:t>  PORT (a,b:IN STD_LOGIC_VECTOR(3 DOWNTO 0);</a:t>
            </a:r>
          </a:p>
          <a:p>
            <a:pPr>
              <a:buNone/>
            </a:pPr>
            <a:r>
              <a:rPr lang="en-US" altLang="zh-CN" sz="1700" dirty="0"/>
              <a:t>        f:OUT STD_LOGIC_VECTOR(3 DOWNTO 0));</a:t>
            </a:r>
          </a:p>
          <a:p>
            <a:pPr>
              <a:buNone/>
            </a:pPr>
            <a:r>
              <a:rPr lang="en-US" altLang="zh-CN" sz="1700" dirty="0"/>
              <a:t>END ex_my_pkg;</a:t>
            </a:r>
          </a:p>
          <a:p>
            <a:pPr>
              <a:buNone/>
            </a:pPr>
            <a:r>
              <a:rPr lang="en-US" altLang="zh-CN" sz="1700" dirty="0"/>
              <a:t>ARCHITECTURE rtl OF ex my_pkg IS</a:t>
            </a:r>
          </a:p>
          <a:p>
            <a:pPr>
              <a:buNone/>
            </a:pPr>
            <a:r>
              <a:rPr lang="en-US" altLang="zh-CN" sz="1700" dirty="0"/>
              <a:t>BEGIN </a:t>
            </a:r>
          </a:p>
          <a:p>
            <a:pPr>
              <a:buNone/>
            </a:pPr>
            <a:r>
              <a:rPr lang="en-US" altLang="zh-CN" sz="1700" dirty="0"/>
              <a:t>    f&lt;=max(a,b);</a:t>
            </a:r>
          </a:p>
          <a:p>
            <a:pPr>
              <a:buNone/>
            </a:pPr>
            <a:r>
              <a:rPr lang="en-US" altLang="zh-CN" sz="1700" dirty="0"/>
              <a:t>END rtl;</a:t>
            </a:r>
            <a:r>
              <a:rPr lang="en-US" altLang="zh-CN" dirty="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标题 183297"/>
          <p:cNvSpPr>
            <a:spLocks noGrp="1"/>
          </p:cNvSpPr>
          <p:nvPr>
            <p:ph type="title"/>
          </p:nvPr>
        </p:nvSpPr>
        <p:spPr/>
        <p:txBody>
          <a:bodyPr anchor="ctr"/>
          <a:lstStyle/>
          <a:p>
            <a:r>
              <a:rPr lang="en-US" altLang="zh-CN" dirty="0"/>
              <a:t>4</a:t>
            </a:r>
            <a:r>
              <a:rPr lang="zh-CN" altLang="en-US" dirty="0"/>
              <a:t>．配置</a:t>
            </a:r>
            <a:r>
              <a:rPr lang="zh-CN" altLang="en-US" sz="2800" dirty="0"/>
              <a:t> </a:t>
            </a:r>
          </a:p>
        </p:txBody>
      </p:sp>
      <p:sp>
        <p:nvSpPr>
          <p:cNvPr id="183299" name="文本占位符 183298"/>
          <p:cNvSpPr>
            <a:spLocks noGrp="1"/>
          </p:cNvSpPr>
          <p:nvPr>
            <p:ph type="body" idx="1"/>
          </p:nvPr>
        </p:nvSpPr>
        <p:spPr/>
        <p:txBody>
          <a:bodyPr/>
          <a:lstStyle/>
          <a:p>
            <a:r>
              <a:rPr lang="zh-CN" altLang="en-US" dirty="0"/>
              <a:t>一个实体可以用多个结构体描述，在具体综合时选择哪一个结构体，则由配置来确定。设计者可以用配置语句为实体选择不同的结构体。配置语句的格式为：</a:t>
            </a:r>
          </a:p>
          <a:p>
            <a:pPr lvl="2">
              <a:buNone/>
            </a:pPr>
            <a:r>
              <a:rPr lang="en-US" altLang="zh-CN" sz="1900" dirty="0"/>
              <a:t>CONFIGURATION </a:t>
            </a:r>
            <a:r>
              <a:rPr lang="zh-CN" altLang="en-US" sz="1900" dirty="0"/>
              <a:t>配置名 </a:t>
            </a:r>
            <a:r>
              <a:rPr lang="en-US" altLang="zh-CN" sz="1900" dirty="0"/>
              <a:t>OF </a:t>
            </a:r>
            <a:r>
              <a:rPr lang="zh-CN" altLang="en-US" sz="1900" dirty="0"/>
              <a:t>实体名 </a:t>
            </a:r>
            <a:r>
              <a:rPr lang="en-US" altLang="zh-CN" sz="1900" dirty="0"/>
              <a:t>IS</a:t>
            </a:r>
          </a:p>
          <a:p>
            <a:pPr lvl="2">
              <a:buNone/>
            </a:pPr>
            <a:r>
              <a:rPr lang="en-US" altLang="zh-CN" sz="1900" dirty="0"/>
              <a:t>   [</a:t>
            </a:r>
            <a:r>
              <a:rPr lang="zh-CN" altLang="en-US" sz="1900" dirty="0"/>
              <a:t>说明语句；</a:t>
            </a:r>
            <a:r>
              <a:rPr lang="en-US" altLang="zh-CN" sz="1900" dirty="0"/>
              <a:t>]</a:t>
            </a:r>
          </a:p>
          <a:p>
            <a:pPr lvl="2">
              <a:buNone/>
            </a:pPr>
            <a:r>
              <a:rPr lang="en-US" altLang="zh-CN" sz="1900" dirty="0"/>
              <a:t>   FOR </a:t>
            </a:r>
            <a:r>
              <a:rPr lang="zh-CN" altLang="en-US" sz="1900" dirty="0"/>
              <a:t>选配的结构体名  </a:t>
            </a:r>
            <a:r>
              <a:rPr lang="en-US" altLang="zh-CN" sz="1900" dirty="0"/>
              <a:t>--</a:t>
            </a:r>
            <a:r>
              <a:rPr lang="zh-CN" altLang="en-US" sz="1900" dirty="0"/>
              <a:t>注意此处无“；”</a:t>
            </a:r>
          </a:p>
          <a:p>
            <a:pPr lvl="2">
              <a:buNone/>
            </a:pPr>
            <a:r>
              <a:rPr lang="en-US" altLang="zh-CN" sz="1900" dirty="0"/>
              <a:t>END FOR</a:t>
            </a:r>
            <a:r>
              <a:rPr lang="zh-CN" altLang="en-US" sz="1900" dirty="0"/>
              <a:t>；</a:t>
            </a:r>
          </a:p>
          <a:p>
            <a:pPr lvl="2">
              <a:buNone/>
            </a:pPr>
            <a:r>
              <a:rPr lang="en-US" altLang="zh-CN" sz="1900" dirty="0"/>
              <a:t>END</a:t>
            </a:r>
            <a:r>
              <a:rPr lang="en-US" altLang="zh-CN" dirty="0"/>
              <a:t> </a:t>
            </a:r>
            <a:r>
              <a:rPr lang="en-US" altLang="zh-CN" sz="1900" dirty="0"/>
              <a:t>[CONFIGURATION]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标题 184321"/>
          <p:cNvSpPr>
            <a:spLocks noGrp="1"/>
          </p:cNvSpPr>
          <p:nvPr>
            <p:ph type="title"/>
          </p:nvPr>
        </p:nvSpPr>
        <p:spPr/>
        <p:txBody>
          <a:bodyPr anchor="ctr"/>
          <a:lstStyle/>
          <a:p>
            <a:r>
              <a:rPr lang="zh-CN" altLang="en-US" sz="2800" dirty="0"/>
              <a:t>配置举例</a:t>
            </a:r>
          </a:p>
        </p:txBody>
      </p:sp>
      <p:sp>
        <p:nvSpPr>
          <p:cNvPr id="184323" name="文本占位符 184322"/>
          <p:cNvSpPr>
            <a:spLocks noGrp="1"/>
          </p:cNvSpPr>
          <p:nvPr>
            <p:ph type="body" idx="1"/>
          </p:nvPr>
        </p:nvSpPr>
        <p:spPr>
          <a:xfrm>
            <a:off x="319088" y="692150"/>
            <a:ext cx="4684712" cy="6165850"/>
          </a:xfrm>
        </p:spPr>
        <p:txBody>
          <a:bodyPr/>
          <a:lstStyle/>
          <a:p>
            <a:pPr>
              <a:lnSpc>
                <a:spcPct val="110000"/>
              </a:lnSpc>
              <a:buNone/>
            </a:pPr>
            <a:r>
              <a:rPr lang="en-US" altLang="zh-CN" sz="1300" dirty="0"/>
              <a:t>LIBRARY IEEE;</a:t>
            </a:r>
          </a:p>
          <a:p>
            <a:pPr>
              <a:lnSpc>
                <a:spcPct val="110000"/>
              </a:lnSpc>
              <a:buNone/>
            </a:pPr>
            <a:r>
              <a:rPr lang="en-US" altLang="zh-CN" sz="1300" dirty="0"/>
              <a:t>USE IEEE.STD_LOGIC_1164.ALL;</a:t>
            </a:r>
          </a:p>
          <a:p>
            <a:pPr>
              <a:lnSpc>
                <a:spcPct val="110000"/>
              </a:lnSpc>
              <a:buNone/>
            </a:pPr>
            <a:r>
              <a:rPr lang="en-US" altLang="zh-CN" sz="1300" dirty="0"/>
              <a:t>ENTITY equ2 IS</a:t>
            </a:r>
          </a:p>
          <a:p>
            <a:pPr>
              <a:lnSpc>
                <a:spcPct val="110000"/>
              </a:lnSpc>
              <a:buNone/>
            </a:pPr>
            <a:r>
              <a:rPr lang="en-US" altLang="zh-CN" sz="1300" dirty="0"/>
              <a:t>   PORT (a,b:IN STD_LOGIC_VECTOR(1 DOWNTO 0);</a:t>
            </a:r>
          </a:p>
          <a:p>
            <a:pPr>
              <a:lnSpc>
                <a:spcPct val="110000"/>
              </a:lnSpc>
              <a:buNone/>
            </a:pPr>
            <a:r>
              <a:rPr lang="en-US" altLang="zh-CN" sz="1300" dirty="0"/>
              <a:t>         equ:OUT STD_LOGIC);</a:t>
            </a:r>
          </a:p>
          <a:p>
            <a:pPr>
              <a:lnSpc>
                <a:spcPct val="110000"/>
              </a:lnSpc>
              <a:buNone/>
            </a:pPr>
            <a:r>
              <a:rPr lang="en-US" altLang="zh-CN" sz="1300" dirty="0"/>
              <a:t>END equ2;</a:t>
            </a:r>
          </a:p>
          <a:p>
            <a:pPr>
              <a:lnSpc>
                <a:spcPct val="110000"/>
              </a:lnSpc>
              <a:buNone/>
            </a:pPr>
            <a:r>
              <a:rPr lang="en-US" altLang="zh-CN" sz="1300" dirty="0"/>
              <a:t>--</a:t>
            </a:r>
            <a:r>
              <a:rPr lang="zh-CN" altLang="en-US" sz="1300" dirty="0"/>
              <a:t>结构体一：用结构描述方式（元件例化）实现</a:t>
            </a:r>
          </a:p>
          <a:p>
            <a:pPr>
              <a:lnSpc>
                <a:spcPct val="110000"/>
              </a:lnSpc>
              <a:buNone/>
            </a:pPr>
            <a:r>
              <a:rPr lang="en-US" altLang="zh-CN" sz="1300" dirty="0"/>
              <a:t>ARCHITECTURE netlist OF equ2 IS</a:t>
            </a:r>
          </a:p>
          <a:p>
            <a:pPr>
              <a:lnSpc>
                <a:spcPct val="110000"/>
              </a:lnSpc>
              <a:buNone/>
            </a:pPr>
            <a:r>
              <a:rPr lang="en-US" altLang="zh-CN" sz="1300" dirty="0"/>
              <a:t>   COMPONENT nor_2</a:t>
            </a:r>
          </a:p>
          <a:p>
            <a:pPr>
              <a:lnSpc>
                <a:spcPct val="110000"/>
              </a:lnSpc>
              <a:buNone/>
            </a:pPr>
            <a:r>
              <a:rPr lang="en-US" altLang="zh-CN" sz="1300" dirty="0"/>
              <a:t>      </a:t>
            </a:r>
            <a:r>
              <a:rPr lang="fr-FR" altLang="zh-CN" sz="1300" dirty="0"/>
              <a:t>PORT(a,b:IN STD_LOGIC;</a:t>
            </a:r>
          </a:p>
          <a:p>
            <a:pPr>
              <a:lnSpc>
                <a:spcPct val="110000"/>
              </a:lnSpc>
              <a:buNone/>
            </a:pPr>
            <a:r>
              <a:rPr lang="fr-FR" altLang="zh-CN" sz="1300" dirty="0"/>
              <a:t>           </a:t>
            </a:r>
            <a:r>
              <a:rPr lang="en-US" altLang="zh-CN" sz="1300" dirty="0"/>
              <a:t>c:OUT STD_LOGIC);</a:t>
            </a:r>
          </a:p>
          <a:p>
            <a:pPr>
              <a:lnSpc>
                <a:spcPct val="110000"/>
              </a:lnSpc>
              <a:buNone/>
            </a:pPr>
            <a:r>
              <a:rPr lang="en-US" altLang="zh-CN" sz="1300" dirty="0"/>
              <a:t>   END COMPONENT;</a:t>
            </a:r>
          </a:p>
          <a:p>
            <a:pPr>
              <a:lnSpc>
                <a:spcPct val="110000"/>
              </a:lnSpc>
              <a:buNone/>
            </a:pPr>
            <a:r>
              <a:rPr lang="en-US" altLang="zh-CN" sz="1300" dirty="0"/>
              <a:t>   </a:t>
            </a:r>
            <a:r>
              <a:rPr lang="fr-FR" altLang="zh-CN" sz="1300" dirty="0"/>
              <a:t>COMPONENT xor_2</a:t>
            </a:r>
          </a:p>
          <a:p>
            <a:pPr>
              <a:lnSpc>
                <a:spcPct val="110000"/>
              </a:lnSpc>
              <a:buNone/>
            </a:pPr>
            <a:r>
              <a:rPr lang="fr-FR" altLang="zh-CN" sz="1300" dirty="0"/>
              <a:t>      PORT(a,b:IN STD_LOGIC;</a:t>
            </a:r>
          </a:p>
          <a:p>
            <a:pPr>
              <a:lnSpc>
                <a:spcPct val="110000"/>
              </a:lnSpc>
              <a:buNone/>
            </a:pPr>
            <a:r>
              <a:rPr lang="fr-FR" altLang="zh-CN" sz="1300" dirty="0"/>
              <a:t>           </a:t>
            </a:r>
            <a:r>
              <a:rPr lang="en-US" altLang="zh-CN" sz="1300" dirty="0"/>
              <a:t>C:OUT STD_LOGIC);</a:t>
            </a:r>
          </a:p>
          <a:p>
            <a:pPr>
              <a:lnSpc>
                <a:spcPct val="110000"/>
              </a:lnSpc>
              <a:buNone/>
            </a:pPr>
            <a:r>
              <a:rPr lang="en-US" altLang="zh-CN" sz="1300" dirty="0"/>
              <a:t>   END COMPONENT;</a:t>
            </a:r>
          </a:p>
          <a:p>
            <a:pPr>
              <a:lnSpc>
                <a:spcPct val="110000"/>
              </a:lnSpc>
              <a:buNone/>
            </a:pPr>
            <a:r>
              <a:rPr lang="en-US" altLang="zh-CN" sz="1300" dirty="0"/>
              <a:t>SIGNAL x:STD_LOGIC_VECTOR(1 DOWNTO 0);</a:t>
            </a:r>
            <a:endParaRPr lang="fr-FR" altLang="zh-CN" sz="1300" dirty="0"/>
          </a:p>
          <a:p>
            <a:pPr>
              <a:lnSpc>
                <a:spcPct val="110000"/>
              </a:lnSpc>
              <a:buNone/>
            </a:pPr>
            <a:r>
              <a:rPr lang="fr-FR" altLang="zh-CN" sz="1300" dirty="0"/>
              <a:t>BEGIN</a:t>
            </a:r>
          </a:p>
          <a:p>
            <a:pPr>
              <a:lnSpc>
                <a:spcPct val="110000"/>
              </a:lnSpc>
              <a:buNone/>
            </a:pPr>
            <a:r>
              <a:rPr lang="fr-FR" altLang="zh-CN" sz="1300" dirty="0"/>
              <a:t>   u1:xor_2 PORT MAP(a(0),b(0),x(0));</a:t>
            </a:r>
          </a:p>
          <a:p>
            <a:pPr>
              <a:lnSpc>
                <a:spcPct val="110000"/>
              </a:lnSpc>
              <a:buNone/>
            </a:pPr>
            <a:r>
              <a:rPr lang="fr-FR" altLang="zh-CN" sz="1300" dirty="0"/>
              <a:t>   u2:xor_2 PORT MAP(a(1),b(1),x(1));</a:t>
            </a:r>
          </a:p>
          <a:p>
            <a:pPr>
              <a:lnSpc>
                <a:spcPct val="110000"/>
              </a:lnSpc>
              <a:buNone/>
            </a:pPr>
            <a:r>
              <a:rPr lang="fr-FR" altLang="zh-CN" sz="1300" dirty="0"/>
              <a:t>   </a:t>
            </a:r>
            <a:r>
              <a:rPr lang="en-US" altLang="zh-CN" sz="1300" dirty="0"/>
              <a:t>u3:nor_2 PORT MAP(x(0),x(1),equ);</a:t>
            </a:r>
          </a:p>
          <a:p>
            <a:pPr>
              <a:lnSpc>
                <a:spcPct val="110000"/>
              </a:lnSpc>
              <a:buNone/>
            </a:pPr>
            <a:r>
              <a:rPr lang="en-US" altLang="zh-CN" sz="1300" dirty="0"/>
              <a:t>END netlist; </a:t>
            </a:r>
          </a:p>
        </p:txBody>
      </p:sp>
      <p:sp>
        <p:nvSpPr>
          <p:cNvPr id="184324" name="矩形 184323"/>
          <p:cNvSpPr/>
          <p:nvPr/>
        </p:nvSpPr>
        <p:spPr>
          <a:xfrm>
            <a:off x="4859338" y="1008063"/>
            <a:ext cx="4284662" cy="5516562"/>
          </a:xfrm>
          <a:prstGeom prst="rect">
            <a:avLst/>
          </a:prstGeom>
          <a:noFill/>
          <a:ln w="9525">
            <a:noFill/>
          </a:ln>
        </p:spPr>
        <p:txBody>
          <a:bodyPr lIns="91418" tIns="45709" rIns="91418" bIns="45709"/>
          <a:lstStyle>
            <a:lvl1pPr marL="34290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400">
                <a:solidFill>
                  <a:schemeClr val="tx1"/>
                </a:solidFill>
                <a:latin typeface="+mn-lt"/>
                <a:ea typeface="+mn-ea"/>
                <a:cs typeface="+mn-cs"/>
              </a:defRPr>
            </a:lvl1pPr>
            <a:lvl2pPr marL="742950" indent="-285750" algn="l" rtl="0" eaLnBrk="0" fontAlgn="base" hangingPunct="0">
              <a:lnSpc>
                <a:spcPct val="130000"/>
              </a:lnSpc>
              <a:spcBef>
                <a:spcPct val="20000"/>
              </a:spcBef>
              <a:spcAft>
                <a:spcPct val="0"/>
              </a:spcAft>
              <a:buClr>
                <a:srgbClr val="0000FF"/>
              </a:buClr>
              <a:buChar char="•"/>
              <a:defRPr kumimoji="1" sz="2400" b="1">
                <a:solidFill>
                  <a:schemeClr val="tx1"/>
                </a:solidFill>
                <a:latin typeface="+mn-lt"/>
                <a:ea typeface="+mn-ea"/>
              </a:defRPr>
            </a:lvl2pPr>
            <a:lvl3pPr marL="11430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4pPr>
            <a:lvl5pPr marL="20574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5pPr>
          </a:lstStyle>
          <a:p>
            <a:pPr lvl="0">
              <a:buNone/>
            </a:pPr>
            <a:r>
              <a:rPr lang="en-US" altLang="zh-CN" sz="1300" dirty="0"/>
              <a:t>--</a:t>
            </a:r>
            <a:r>
              <a:rPr lang="zh-CN" altLang="en-US" sz="1300" dirty="0"/>
              <a:t>结构体二：用行为描述方式实现，采用并行语句</a:t>
            </a:r>
          </a:p>
          <a:p>
            <a:pPr lvl="0">
              <a:buNone/>
            </a:pPr>
            <a:r>
              <a:rPr lang="en-US" altLang="zh-CN" sz="1300" dirty="0"/>
              <a:t>ARCHITECTURE con_behavior OF equ2 IS</a:t>
            </a:r>
          </a:p>
          <a:p>
            <a:pPr lvl="0">
              <a:buNone/>
            </a:pPr>
            <a:r>
              <a:rPr lang="en-US" altLang="zh-CN" sz="1300" dirty="0"/>
              <a:t>BEGIN</a:t>
            </a:r>
          </a:p>
          <a:p>
            <a:pPr lvl="0">
              <a:buNone/>
            </a:pPr>
            <a:r>
              <a:rPr lang="en-US" altLang="zh-CN" sz="1300" dirty="0"/>
              <a:t>  equ&lt;='1' WHEN a=b ELSE</a:t>
            </a:r>
          </a:p>
          <a:p>
            <a:pPr lvl="0">
              <a:buNone/>
            </a:pPr>
            <a:r>
              <a:rPr lang="en-US" altLang="zh-CN" sz="1300" dirty="0"/>
              <a:t>       '0';</a:t>
            </a:r>
          </a:p>
          <a:p>
            <a:pPr lvl="0">
              <a:buNone/>
            </a:pPr>
            <a:r>
              <a:rPr lang="en-US" altLang="zh-CN" sz="1300" dirty="0"/>
              <a:t>END con_behavior;</a:t>
            </a:r>
          </a:p>
          <a:p>
            <a:pPr lvl="0">
              <a:buNone/>
            </a:pPr>
            <a:r>
              <a:rPr lang="en-US" altLang="zh-CN" sz="1300" dirty="0"/>
              <a:t>--</a:t>
            </a:r>
            <a:r>
              <a:rPr lang="zh-CN" altLang="en-US" sz="1300" dirty="0"/>
              <a:t>结构体三：用行为描述方式实现，采用顺序语句</a:t>
            </a:r>
          </a:p>
          <a:p>
            <a:pPr lvl="0">
              <a:buNone/>
            </a:pPr>
            <a:r>
              <a:rPr lang="en-US" altLang="zh-CN" sz="1300" dirty="0"/>
              <a:t>ARCHITECTURE seq_behavior OF equ2 IS</a:t>
            </a:r>
          </a:p>
          <a:p>
            <a:pPr lvl="0">
              <a:buNone/>
            </a:pPr>
            <a:r>
              <a:rPr lang="en-US" altLang="zh-CN" sz="1300" dirty="0"/>
              <a:t>BEGIN</a:t>
            </a:r>
          </a:p>
          <a:p>
            <a:pPr lvl="0">
              <a:buNone/>
            </a:pPr>
            <a:r>
              <a:rPr lang="en-US" altLang="zh-CN" sz="1300" dirty="0"/>
              <a:t>   PROCESS(a,b)</a:t>
            </a:r>
          </a:p>
          <a:p>
            <a:pPr lvl="0">
              <a:buNone/>
            </a:pPr>
            <a:r>
              <a:rPr lang="en-US" altLang="zh-CN" sz="1300" dirty="0"/>
              <a:t>   BEGIN</a:t>
            </a:r>
          </a:p>
          <a:p>
            <a:pPr lvl="0">
              <a:buNone/>
            </a:pPr>
            <a:r>
              <a:rPr lang="en-US" altLang="zh-CN" sz="1300" dirty="0"/>
              <a:t>      IF a=b THEN equ&lt;='1';</a:t>
            </a:r>
          </a:p>
          <a:p>
            <a:pPr lvl="0">
              <a:buNone/>
            </a:pPr>
            <a:r>
              <a:rPr lang="en-US" altLang="zh-CN" sz="1300" dirty="0"/>
              <a:t>      ELSE  equ&lt;='0';</a:t>
            </a:r>
          </a:p>
          <a:p>
            <a:pPr lvl="0">
              <a:buNone/>
            </a:pPr>
            <a:r>
              <a:rPr lang="en-US" altLang="zh-CN" sz="1300" dirty="0"/>
              <a:t>      END IF;</a:t>
            </a:r>
          </a:p>
          <a:p>
            <a:pPr lvl="0">
              <a:buNone/>
            </a:pPr>
            <a:r>
              <a:rPr lang="en-US" altLang="zh-CN" sz="1300" dirty="0"/>
              <a:t>   END PROCESS;</a:t>
            </a:r>
          </a:p>
          <a:p>
            <a:pPr lvl="0">
              <a:buNone/>
            </a:pPr>
            <a:r>
              <a:rPr lang="en-US" altLang="zh-CN" sz="1300" dirty="0"/>
              <a:t>END seq_behavior;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标题 185345"/>
          <p:cNvSpPr>
            <a:spLocks noGrp="1"/>
          </p:cNvSpPr>
          <p:nvPr>
            <p:ph type="title"/>
          </p:nvPr>
        </p:nvSpPr>
        <p:spPr/>
        <p:txBody>
          <a:bodyPr anchor="ctr"/>
          <a:lstStyle/>
          <a:p>
            <a:r>
              <a:rPr lang="zh-CN" altLang="en-US" sz="2800" dirty="0"/>
              <a:t>配置举例</a:t>
            </a:r>
          </a:p>
        </p:txBody>
      </p:sp>
      <p:sp>
        <p:nvSpPr>
          <p:cNvPr id="185347" name="文本占位符 185346"/>
          <p:cNvSpPr>
            <a:spLocks noGrp="1"/>
          </p:cNvSpPr>
          <p:nvPr>
            <p:ph type="body" idx="1"/>
          </p:nvPr>
        </p:nvSpPr>
        <p:spPr>
          <a:xfrm>
            <a:off x="107950" y="981075"/>
            <a:ext cx="8893175" cy="2376488"/>
          </a:xfrm>
        </p:spPr>
        <p:txBody>
          <a:bodyPr/>
          <a:lstStyle/>
          <a:p>
            <a:pPr>
              <a:buNone/>
            </a:pPr>
            <a:r>
              <a:rPr lang="en-US" altLang="zh-CN" sz="1700" dirty="0"/>
              <a:t>--</a:t>
            </a:r>
            <a:r>
              <a:rPr lang="zh-CN" altLang="en-US" sz="1700" dirty="0"/>
              <a:t>结构体四：用数据流描述方式（布尔方程）实现</a:t>
            </a:r>
          </a:p>
          <a:p>
            <a:pPr>
              <a:buNone/>
            </a:pPr>
            <a:r>
              <a:rPr lang="en-US" altLang="zh-CN" sz="1700" dirty="0"/>
              <a:t>ARCHITECTURE equation OF equ2 IS</a:t>
            </a:r>
          </a:p>
          <a:p>
            <a:pPr>
              <a:buNone/>
            </a:pPr>
            <a:r>
              <a:rPr lang="en-US" altLang="zh-CN" sz="1700" dirty="0"/>
              <a:t>BEGIN</a:t>
            </a:r>
          </a:p>
          <a:p>
            <a:pPr>
              <a:buNone/>
            </a:pPr>
            <a:r>
              <a:rPr lang="en-US" altLang="zh-CN" sz="1700" dirty="0"/>
              <a:t>  equ&lt;=(a(0) XOR b(0))AND (a(1) XOR b(1));</a:t>
            </a:r>
          </a:p>
          <a:p>
            <a:pPr>
              <a:buNone/>
            </a:pPr>
            <a:r>
              <a:rPr lang="en-US" altLang="zh-CN" sz="1700" dirty="0"/>
              <a:t>END equation;</a:t>
            </a:r>
          </a:p>
        </p:txBody>
      </p:sp>
      <p:sp>
        <p:nvSpPr>
          <p:cNvPr id="185348" name="矩形 185347"/>
          <p:cNvSpPr/>
          <p:nvPr/>
        </p:nvSpPr>
        <p:spPr>
          <a:xfrm>
            <a:off x="323850" y="3141663"/>
            <a:ext cx="4248150" cy="1584325"/>
          </a:xfrm>
          <a:prstGeom prst="rect">
            <a:avLst/>
          </a:prstGeom>
          <a:noFill/>
          <a:ln w="9525" cap="flat" cmpd="sng">
            <a:solidFill>
              <a:srgbClr val="FF0000"/>
            </a:solidFill>
            <a:prstDash val="solid"/>
            <a:miter/>
            <a:headEnd type="none" w="med" len="med"/>
            <a:tailEnd type="none" w="med" len="med"/>
          </a:ln>
        </p:spPr>
        <p:txBody>
          <a:bodyPr lIns="91418" tIns="45709" rIns="91418" bIns="45709"/>
          <a:lstStyle>
            <a:lvl1pPr marL="34290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400">
                <a:solidFill>
                  <a:schemeClr val="tx1"/>
                </a:solidFill>
                <a:latin typeface="+mn-lt"/>
                <a:ea typeface="+mn-ea"/>
                <a:cs typeface="+mn-cs"/>
              </a:defRPr>
            </a:lvl1pPr>
            <a:lvl2pPr marL="742950" indent="-285750" algn="l" rtl="0" eaLnBrk="0" fontAlgn="base" hangingPunct="0">
              <a:lnSpc>
                <a:spcPct val="130000"/>
              </a:lnSpc>
              <a:spcBef>
                <a:spcPct val="20000"/>
              </a:spcBef>
              <a:spcAft>
                <a:spcPct val="0"/>
              </a:spcAft>
              <a:buClr>
                <a:srgbClr val="0000FF"/>
              </a:buClr>
              <a:buChar char="•"/>
              <a:defRPr kumimoji="1" sz="2400" b="1">
                <a:solidFill>
                  <a:schemeClr val="tx1"/>
                </a:solidFill>
                <a:latin typeface="+mn-lt"/>
                <a:ea typeface="+mn-ea"/>
              </a:defRPr>
            </a:lvl2pPr>
            <a:lvl3pPr marL="11430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4pPr>
            <a:lvl5pPr marL="20574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5pPr>
          </a:lstStyle>
          <a:p>
            <a:pPr lvl="0">
              <a:buNone/>
            </a:pPr>
            <a:r>
              <a:rPr lang="en-US" altLang="zh-CN" sz="1500" dirty="0"/>
              <a:t>CONFIGURATION aequb OF equ2 IS</a:t>
            </a:r>
          </a:p>
          <a:p>
            <a:pPr lvl="0">
              <a:buNone/>
            </a:pPr>
            <a:r>
              <a:rPr lang="en-US" altLang="zh-CN" sz="1500" dirty="0"/>
              <a:t>   FOR netlist</a:t>
            </a:r>
          </a:p>
          <a:p>
            <a:pPr lvl="0">
              <a:buNone/>
            </a:pPr>
            <a:r>
              <a:rPr lang="en-US" altLang="zh-CN" sz="1500" dirty="0"/>
              <a:t>END FOR;</a:t>
            </a:r>
          </a:p>
          <a:p>
            <a:pPr lvl="0">
              <a:buNone/>
            </a:pPr>
            <a:r>
              <a:rPr lang="en-US" altLang="zh-CN" sz="1500" dirty="0"/>
              <a:t>END CONFIGURATION;</a:t>
            </a:r>
          </a:p>
        </p:txBody>
      </p:sp>
      <p:sp>
        <p:nvSpPr>
          <p:cNvPr id="185349" name="矩形 185348"/>
          <p:cNvSpPr/>
          <p:nvPr/>
        </p:nvSpPr>
        <p:spPr>
          <a:xfrm>
            <a:off x="323850" y="5013325"/>
            <a:ext cx="4248150" cy="1584325"/>
          </a:xfrm>
          <a:prstGeom prst="rect">
            <a:avLst/>
          </a:prstGeom>
          <a:noFill/>
          <a:ln w="9525" cap="flat" cmpd="sng">
            <a:solidFill>
              <a:srgbClr val="FF0000"/>
            </a:solidFill>
            <a:prstDash val="solid"/>
            <a:miter/>
            <a:headEnd type="none" w="med" len="med"/>
            <a:tailEnd type="none" w="med" len="med"/>
          </a:ln>
        </p:spPr>
        <p:txBody>
          <a:bodyPr lIns="91418" tIns="45709" rIns="91418" bIns="45709"/>
          <a:lstStyle>
            <a:lvl1pPr marL="34290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400">
                <a:solidFill>
                  <a:schemeClr val="tx1"/>
                </a:solidFill>
                <a:latin typeface="+mn-lt"/>
                <a:ea typeface="+mn-ea"/>
                <a:cs typeface="+mn-cs"/>
              </a:defRPr>
            </a:lvl1pPr>
            <a:lvl2pPr marL="742950" indent="-285750" algn="l" rtl="0" eaLnBrk="0" fontAlgn="base" hangingPunct="0">
              <a:lnSpc>
                <a:spcPct val="130000"/>
              </a:lnSpc>
              <a:spcBef>
                <a:spcPct val="20000"/>
              </a:spcBef>
              <a:spcAft>
                <a:spcPct val="0"/>
              </a:spcAft>
              <a:buClr>
                <a:srgbClr val="0000FF"/>
              </a:buClr>
              <a:buChar char="•"/>
              <a:defRPr kumimoji="1" sz="2400" b="1">
                <a:solidFill>
                  <a:schemeClr val="tx1"/>
                </a:solidFill>
                <a:latin typeface="+mn-lt"/>
                <a:ea typeface="+mn-ea"/>
              </a:defRPr>
            </a:lvl2pPr>
            <a:lvl3pPr marL="11430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4pPr>
            <a:lvl5pPr marL="20574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5pPr>
          </a:lstStyle>
          <a:p>
            <a:pPr lvl="0">
              <a:lnSpc>
                <a:spcPct val="125000"/>
              </a:lnSpc>
              <a:buNone/>
            </a:pPr>
            <a:r>
              <a:rPr lang="en-US" altLang="zh-CN" sz="1500" dirty="0"/>
              <a:t>CONFIGURATION aequb OF equ2 IS</a:t>
            </a:r>
          </a:p>
          <a:p>
            <a:pPr lvl="0">
              <a:lnSpc>
                <a:spcPct val="125000"/>
              </a:lnSpc>
              <a:buNone/>
            </a:pPr>
            <a:r>
              <a:rPr lang="en-US" altLang="zh-CN" sz="1500" dirty="0"/>
              <a:t>   FOR equation</a:t>
            </a:r>
          </a:p>
          <a:p>
            <a:pPr lvl="0">
              <a:lnSpc>
                <a:spcPct val="125000"/>
              </a:lnSpc>
              <a:buNone/>
            </a:pPr>
            <a:r>
              <a:rPr lang="en-US" altLang="zh-CN" sz="1500" dirty="0"/>
              <a:t>END FOR;</a:t>
            </a:r>
          </a:p>
          <a:p>
            <a:pPr lvl="0">
              <a:lnSpc>
                <a:spcPct val="125000"/>
              </a:lnSpc>
              <a:buNone/>
            </a:pPr>
            <a:r>
              <a:rPr lang="en-US" altLang="zh-CN" sz="1500" dirty="0"/>
              <a:t>END CONFIGURATION;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标题 186369"/>
          <p:cNvSpPr>
            <a:spLocks noGrp="1"/>
          </p:cNvSpPr>
          <p:nvPr>
            <p:ph type="title"/>
          </p:nvPr>
        </p:nvSpPr>
        <p:spPr>
          <a:xfrm>
            <a:off x="690563" y="682625"/>
            <a:ext cx="7762875" cy="293688"/>
          </a:xfrm>
        </p:spPr>
        <p:txBody>
          <a:bodyPr anchor="ctr"/>
          <a:lstStyle/>
          <a:p>
            <a:r>
              <a:rPr lang="en-US" altLang="zh-CN" dirty="0"/>
              <a:t>8. 3.3  VHDL</a:t>
            </a:r>
            <a:r>
              <a:rPr lang="zh-CN" altLang="en-US" dirty="0"/>
              <a:t>的标识符和保留字</a:t>
            </a:r>
          </a:p>
        </p:txBody>
      </p:sp>
      <p:sp>
        <p:nvSpPr>
          <p:cNvPr id="186371" name="文本占位符 186370"/>
          <p:cNvSpPr>
            <a:spLocks noGrp="1"/>
          </p:cNvSpPr>
          <p:nvPr>
            <p:ph type="body" idx="1"/>
          </p:nvPr>
        </p:nvSpPr>
        <p:spPr>
          <a:xfrm>
            <a:off x="319088" y="1131888"/>
            <a:ext cx="8572500" cy="5537200"/>
          </a:xfrm>
        </p:spPr>
        <p:txBody>
          <a:bodyPr/>
          <a:lstStyle/>
          <a:p>
            <a:pPr marL="0" indent="0" defTabSz="917575">
              <a:lnSpc>
                <a:spcPct val="120000"/>
              </a:lnSpc>
            </a:pPr>
            <a:r>
              <a:rPr lang="zh-CN" altLang="en-US" sz="2300" dirty="0">
                <a:solidFill>
                  <a:srgbClr val="0000FF"/>
                </a:solidFill>
              </a:rPr>
              <a:t>标识符</a:t>
            </a:r>
            <a:r>
              <a:rPr lang="zh-CN" altLang="en-US" sz="2300" dirty="0"/>
              <a:t>是设计人员为书写程序所定义的一些词，用来表示常数、变量、信号、端口、子程序、实体和结构体等的名称。</a:t>
            </a:r>
          </a:p>
          <a:p>
            <a:pPr marL="536575" lvl="1" indent="-172720" defTabSz="917575">
              <a:lnSpc>
                <a:spcPct val="120000"/>
              </a:lnSpc>
            </a:pPr>
            <a:r>
              <a:rPr lang="zh-CN" altLang="en-US" sz="1900" dirty="0"/>
              <a:t>由英文字母</a:t>
            </a:r>
            <a:r>
              <a:rPr lang="en-US" altLang="zh-CN" sz="1900" dirty="0"/>
              <a:t>a</a:t>
            </a:r>
            <a:r>
              <a:rPr lang="zh-CN" altLang="en-US" sz="1900" dirty="0"/>
              <a:t>～</a:t>
            </a:r>
            <a:r>
              <a:rPr lang="en-US" altLang="zh-CN" sz="1900" dirty="0"/>
              <a:t>z</a:t>
            </a:r>
            <a:r>
              <a:rPr lang="zh-CN" altLang="en-US" sz="1900" dirty="0"/>
              <a:t>、</a:t>
            </a:r>
            <a:r>
              <a:rPr lang="en-US" altLang="zh-CN" sz="1900" dirty="0"/>
              <a:t>A</a:t>
            </a:r>
            <a:r>
              <a:rPr lang="zh-CN" altLang="en-US" sz="1900" dirty="0"/>
              <a:t>～</a:t>
            </a:r>
            <a:r>
              <a:rPr lang="en-US" altLang="zh-CN" sz="1900" dirty="0"/>
              <a:t>Z</a:t>
            </a:r>
            <a:r>
              <a:rPr lang="zh-CN" altLang="en-US" sz="1900" dirty="0"/>
              <a:t>、数字</a:t>
            </a:r>
            <a:r>
              <a:rPr lang="en-US" altLang="zh-CN" sz="1900" dirty="0"/>
              <a:t>0</a:t>
            </a:r>
            <a:r>
              <a:rPr lang="zh-CN" altLang="en-US" sz="1900" dirty="0"/>
              <a:t>～</a:t>
            </a:r>
            <a:r>
              <a:rPr lang="en-US" altLang="zh-CN" sz="1900" dirty="0"/>
              <a:t>9</a:t>
            </a:r>
            <a:r>
              <a:rPr lang="zh-CN" altLang="en-US" sz="1900" dirty="0"/>
              <a:t>以及下划线</a:t>
            </a:r>
            <a:r>
              <a:rPr lang="en-US" altLang="zh-CN" sz="1900" dirty="0"/>
              <a:t>_</a:t>
            </a:r>
            <a:r>
              <a:rPr lang="zh-CN" altLang="en-US" sz="1900" dirty="0"/>
              <a:t>组成。</a:t>
            </a:r>
          </a:p>
          <a:p>
            <a:pPr marL="536575" lvl="1" indent="-172720" defTabSz="917575">
              <a:lnSpc>
                <a:spcPct val="120000"/>
              </a:lnSpc>
            </a:pPr>
            <a:r>
              <a:rPr lang="zh-CN" altLang="en-US" sz="1900" dirty="0"/>
              <a:t>以字母开头；下划线不能连用、不能放在结尾；保留字不能用作标识符。</a:t>
            </a:r>
          </a:p>
          <a:p>
            <a:pPr marL="536575" lvl="1" indent="-172720" defTabSz="917575">
              <a:lnSpc>
                <a:spcPct val="120000"/>
              </a:lnSpc>
            </a:pPr>
            <a:r>
              <a:rPr lang="zh-CN" altLang="en-US" sz="1900" dirty="0"/>
              <a:t>不区分大小写；但为了区别，一般保留字用大写，标识符用小写。</a:t>
            </a:r>
          </a:p>
          <a:p>
            <a:pPr marL="536575" lvl="1" indent="-172720" defTabSz="917575">
              <a:lnSpc>
                <a:spcPct val="120000"/>
              </a:lnSpc>
            </a:pPr>
            <a:r>
              <a:rPr lang="zh-CN" altLang="en-US" sz="1900" dirty="0"/>
              <a:t>如</a:t>
            </a:r>
            <a:r>
              <a:rPr lang="en-US" altLang="zh-CN" sz="1900" dirty="0"/>
              <a:t>a_h_1</a:t>
            </a:r>
            <a:r>
              <a:rPr lang="zh-CN" altLang="en-US" sz="1900" dirty="0"/>
              <a:t>、</a:t>
            </a:r>
            <a:r>
              <a:rPr lang="en-US" altLang="zh-CN" sz="1900" dirty="0" err="1"/>
              <a:t>show_new_state</a:t>
            </a:r>
            <a:r>
              <a:rPr lang="zh-CN" altLang="en-US" sz="1900" dirty="0"/>
              <a:t>、</a:t>
            </a:r>
            <a:r>
              <a:rPr lang="en-US" altLang="zh-CN" sz="1900" dirty="0"/>
              <a:t>COUNTER_A</a:t>
            </a:r>
            <a:r>
              <a:rPr lang="zh-CN" altLang="en-US" sz="1900" dirty="0"/>
              <a:t>等有效，而</a:t>
            </a:r>
            <a:r>
              <a:rPr lang="en-US" altLang="zh-CN" sz="1900" dirty="0"/>
              <a:t>a%h_1</a:t>
            </a:r>
            <a:r>
              <a:rPr lang="zh-CN" altLang="en-US" sz="1900" dirty="0"/>
              <a:t>、</a:t>
            </a:r>
            <a:r>
              <a:rPr lang="en-US" altLang="zh-CN" sz="1900" dirty="0"/>
              <a:t>COUNTER_</a:t>
            </a:r>
            <a:r>
              <a:rPr lang="zh-CN" altLang="en-US" sz="1900" dirty="0"/>
              <a:t>、</a:t>
            </a:r>
            <a:r>
              <a:rPr lang="en-US" altLang="zh-CN" sz="1900" dirty="0"/>
              <a:t>T_ _1</a:t>
            </a:r>
            <a:r>
              <a:rPr lang="zh-CN" altLang="en-US" sz="1900" dirty="0"/>
              <a:t>、</a:t>
            </a:r>
            <a:r>
              <a:rPr lang="en-US" altLang="zh-CN" sz="1900" dirty="0"/>
              <a:t>2nand</a:t>
            </a:r>
            <a:r>
              <a:rPr lang="zh-CN" altLang="en-US" sz="1900" dirty="0"/>
              <a:t>等非法。</a:t>
            </a:r>
          </a:p>
          <a:p>
            <a:pPr marL="536575" lvl="1" indent="-172720" defTabSz="917575">
              <a:lnSpc>
                <a:spcPct val="120000"/>
              </a:lnSpc>
            </a:pPr>
            <a:r>
              <a:rPr lang="zh-CN" altLang="en-US" sz="1900" dirty="0"/>
              <a:t>为便于阅读和理解，标识符应见名释义，如</a:t>
            </a:r>
            <a:r>
              <a:rPr lang="en-US" altLang="zh-CN" sz="1900" dirty="0" err="1"/>
              <a:t>half_adder</a:t>
            </a:r>
            <a:r>
              <a:rPr lang="zh-CN" altLang="en-US" sz="1900" dirty="0"/>
              <a:t>表示半加器，</a:t>
            </a:r>
            <a:r>
              <a:rPr lang="en-US" altLang="zh-CN" sz="1900" dirty="0"/>
              <a:t>nand_2</a:t>
            </a:r>
            <a:r>
              <a:rPr lang="zh-CN" altLang="en-US" sz="1900" dirty="0"/>
              <a:t>表示二输入与非门，</a:t>
            </a:r>
            <a:r>
              <a:rPr lang="en-US" altLang="zh-CN" sz="1900" dirty="0"/>
              <a:t>max4_1</a:t>
            </a:r>
            <a:r>
              <a:rPr lang="zh-CN" altLang="en-US" sz="1900" dirty="0"/>
              <a:t>表示四选一的多路选择器等。</a:t>
            </a:r>
          </a:p>
          <a:p>
            <a:pPr marL="0" indent="0" defTabSz="917575">
              <a:lnSpc>
                <a:spcPct val="120000"/>
              </a:lnSpc>
            </a:pPr>
            <a:r>
              <a:rPr lang="zh-CN" altLang="en-US" sz="2300" dirty="0">
                <a:solidFill>
                  <a:srgbClr val="0000FF"/>
                </a:solidFill>
              </a:rPr>
              <a:t>保留字</a:t>
            </a:r>
            <a:r>
              <a:rPr lang="zh-CN" altLang="en-US" sz="2300" dirty="0"/>
              <a:t>又称</a:t>
            </a:r>
            <a:r>
              <a:rPr lang="zh-CN" altLang="en-US" sz="2300" dirty="0">
                <a:solidFill>
                  <a:srgbClr val="FF0000"/>
                </a:solidFill>
              </a:rPr>
              <a:t>关键字</a:t>
            </a:r>
            <a:r>
              <a:rPr lang="zh-CN" altLang="en-US" sz="2300" dirty="0"/>
              <a:t>，是具有特殊含义的标识符，只能作为固定的用途，不能用作标识符。</a:t>
            </a:r>
            <a:r>
              <a:rPr lang="zh-CN" altLang="en-US" sz="1800" dirty="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标题 187393"/>
          <p:cNvSpPr>
            <a:spLocks noGrp="1"/>
          </p:cNvSpPr>
          <p:nvPr>
            <p:ph type="title"/>
          </p:nvPr>
        </p:nvSpPr>
        <p:spPr/>
        <p:txBody>
          <a:bodyPr anchor="ctr"/>
          <a:lstStyle/>
          <a:p>
            <a:r>
              <a:rPr lang="en-US" altLang="zh-CN" dirty="0"/>
              <a:t>8.4  </a:t>
            </a:r>
            <a:r>
              <a:rPr lang="zh-CN" altLang="en-US" dirty="0"/>
              <a:t>组合逻辑电路设计举例</a:t>
            </a:r>
            <a:r>
              <a:rPr lang="zh-CN" altLang="en-US" sz="2800" dirty="0"/>
              <a:t> </a:t>
            </a:r>
          </a:p>
        </p:txBody>
      </p:sp>
      <p:sp>
        <p:nvSpPr>
          <p:cNvPr id="187395" name="文本占位符 187394"/>
          <p:cNvSpPr>
            <a:spLocks noGrp="1"/>
          </p:cNvSpPr>
          <p:nvPr>
            <p:ph type="body" idx="1"/>
          </p:nvPr>
        </p:nvSpPr>
        <p:spPr/>
        <p:txBody>
          <a:bodyPr/>
          <a:lstStyle/>
          <a:p>
            <a:r>
              <a:rPr lang="en-US" altLang="zh-CN" dirty="0"/>
              <a:t>8.4.1 </a:t>
            </a:r>
            <a:r>
              <a:rPr lang="zh-CN" altLang="en-US" dirty="0"/>
              <a:t>半加器和全加器的设计 </a:t>
            </a:r>
          </a:p>
          <a:p>
            <a:r>
              <a:rPr lang="en-US" altLang="zh-CN" dirty="0"/>
              <a:t>8.4.2 BCD</a:t>
            </a:r>
            <a:r>
              <a:rPr lang="zh-CN" altLang="en-US" dirty="0"/>
              <a:t>码编码器和七段显示译码器的设计 </a:t>
            </a:r>
          </a:p>
          <a:p>
            <a:r>
              <a:rPr lang="en-US" altLang="zh-CN" dirty="0"/>
              <a:t>8.4.3 </a:t>
            </a:r>
            <a:r>
              <a:rPr lang="zh-CN" altLang="en-US" dirty="0"/>
              <a:t>代码转换器的设计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p:cNvSpPr>
          <p:nvPr>
            <p:ph type="title"/>
          </p:nvPr>
        </p:nvSpPr>
        <p:spPr>
          <a:xfrm>
            <a:off x="685800" y="538163"/>
            <a:ext cx="7772400" cy="298450"/>
          </a:xfrm>
        </p:spPr>
        <p:txBody>
          <a:bodyPr vert="horz" wrap="square" lIns="91440" tIns="45720" rIns="91440" bIns="45720" anchor="ctr"/>
          <a:lstStyle/>
          <a:p>
            <a:pPr eaLnBrk="1" hangingPunct="1"/>
            <a:r>
              <a:rPr lang="en-US" altLang="zh-CN" dirty="0"/>
              <a:t>8.4.1 </a:t>
            </a:r>
            <a:r>
              <a:rPr lang="zh-CN" altLang="en-US" dirty="0"/>
              <a:t>半加器和全加器的设计</a:t>
            </a:r>
          </a:p>
        </p:txBody>
      </p:sp>
      <p:sp>
        <p:nvSpPr>
          <p:cNvPr id="561155" name="Rectangle 3"/>
          <p:cNvSpPr>
            <a:spLocks noGrp="1"/>
          </p:cNvSpPr>
          <p:nvPr>
            <p:ph idx="1"/>
          </p:nvPr>
        </p:nvSpPr>
        <p:spPr/>
        <p:txBody>
          <a:bodyPr vert="horz" wrap="square" lIns="91440" tIns="45720" rIns="91440" bIns="45720" anchor="t"/>
          <a:lstStyle/>
          <a:p>
            <a:pPr eaLnBrk="1" hangingPunct="1"/>
            <a:r>
              <a:rPr lang="zh-CN" altLang="en-US" dirty="0"/>
              <a:t>加法器</a:t>
            </a:r>
          </a:p>
          <a:p>
            <a:pPr lvl="1" eaLnBrk="1" hangingPunct="1"/>
            <a:r>
              <a:rPr lang="zh-CN" altLang="en-US" dirty="0"/>
              <a:t>半加器、全加器</a:t>
            </a:r>
          </a:p>
          <a:p>
            <a:pPr eaLnBrk="1" hangingPunct="1"/>
            <a:r>
              <a:rPr lang="zh-CN" altLang="en-US" dirty="0"/>
              <a:t> 半加器的设计</a:t>
            </a:r>
          </a:p>
          <a:p>
            <a:pPr lvl="1" eaLnBrk="1" hangingPunct="1"/>
            <a:r>
              <a:rPr lang="zh-CN" altLang="en-US" dirty="0"/>
              <a:t>能完成两个一位二进制数的相加运算并求得“和”及“进位”的逻辑电路，称为半加器</a:t>
            </a:r>
            <a:r>
              <a:rPr lang="en-US" altLang="zh-CN" dirty="0"/>
              <a:t>(half adder</a:t>
            </a:r>
            <a:r>
              <a:rPr lang="zh-CN" altLang="en-US" dirty="0"/>
              <a:t>，</a:t>
            </a:r>
            <a:r>
              <a:rPr lang="en-US" altLang="zh-CN" dirty="0"/>
              <a:t>HA)</a:t>
            </a:r>
            <a:r>
              <a:rPr lang="zh-CN" altLang="en-US" dirty="0"/>
              <a:t>。</a:t>
            </a:r>
          </a:p>
        </p:txBody>
      </p:sp>
      <p:pic>
        <p:nvPicPr>
          <p:cNvPr id="136196" name="Picture 7"/>
          <p:cNvPicPr>
            <a:picLocks noChangeAspect="1"/>
          </p:cNvPicPr>
          <p:nvPr/>
        </p:nvPicPr>
        <p:blipFill>
          <a:blip r:embed="rId2"/>
          <a:stretch>
            <a:fillRect/>
          </a:stretch>
        </p:blipFill>
        <p:spPr>
          <a:xfrm>
            <a:off x="827088" y="4149725"/>
            <a:ext cx="6697662" cy="16891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1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11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1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1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p:nvPr/>
        </p:nvSpPr>
        <p:spPr>
          <a:xfrm>
            <a:off x="200025" y="228600"/>
            <a:ext cx="6186488" cy="645160"/>
          </a:xfrm>
          <a:prstGeom prst="rect">
            <a:avLst/>
          </a:prstGeom>
          <a:noFill/>
          <a:ln w="9525">
            <a:noFill/>
          </a:ln>
        </p:spPr>
        <p:txBody>
          <a:bodyPr>
            <a:spAutoFit/>
          </a:bodyPr>
          <a:lstStyle/>
          <a:p>
            <a:pPr>
              <a:spcBef>
                <a:spcPct val="50000"/>
              </a:spcBef>
            </a:pPr>
            <a:r>
              <a:rPr lang="zh-CN" altLang="en-US" sz="3600" b="1" dirty="0">
                <a:solidFill>
                  <a:srgbClr val="FF0000"/>
                </a:solidFill>
                <a:latin typeface="Times New Roman" panose="02020603050405020304" pitchFamily="18" charset="0"/>
                <a:ea typeface="隶书" panose="02010509060101010101" pitchFamily="49" charset="-122"/>
              </a:rPr>
              <a:t>二、  可编程阵列逻辑</a:t>
            </a:r>
            <a:r>
              <a:rPr lang="en-US" altLang="zh-CN" sz="3600" b="1" dirty="0">
                <a:solidFill>
                  <a:srgbClr val="FF0000"/>
                </a:solidFill>
                <a:latin typeface="Times New Roman" panose="02020603050405020304" pitchFamily="18" charset="0"/>
                <a:ea typeface="隶书" panose="02010509060101010101" pitchFamily="49" charset="-122"/>
              </a:rPr>
              <a:t>PA</a:t>
            </a:r>
            <a:r>
              <a:rPr lang="en-US" altLang="zh-CN" sz="3600" b="1" dirty="0">
                <a:solidFill>
                  <a:srgbClr val="FF0000"/>
                </a:solidFill>
                <a:ea typeface="隶书" panose="02010509060101010101" pitchFamily="49" charset="-122"/>
                <a:sym typeface="+mn-ea"/>
              </a:rPr>
              <a:t>L</a:t>
            </a:r>
          </a:p>
        </p:txBody>
      </p:sp>
      <p:sp>
        <p:nvSpPr>
          <p:cNvPr id="64515" name="Text Box 3"/>
          <p:cNvSpPr txBox="1"/>
          <p:nvPr/>
        </p:nvSpPr>
        <p:spPr>
          <a:xfrm>
            <a:off x="725488" y="882650"/>
            <a:ext cx="8022976" cy="1126462"/>
          </a:xfrm>
          <a:prstGeom prst="rect">
            <a:avLst/>
          </a:prstGeom>
          <a:noFill/>
          <a:ln w="9525">
            <a:noFill/>
          </a:ln>
        </p:spPr>
        <p:txBody>
          <a:bodyPr wrap="square">
            <a:spAutoFit/>
          </a:bodyPr>
          <a:lstStyle/>
          <a:p>
            <a:pPr>
              <a:lnSpc>
                <a:spcPct val="120000"/>
              </a:lnSpc>
              <a:spcBef>
                <a:spcPct val="50000"/>
              </a:spcBef>
            </a:pPr>
            <a:r>
              <a:rPr lang="en-US" altLang="zh-CN" sz="2800" b="1" dirty="0">
                <a:solidFill>
                  <a:srgbClr val="0000FF"/>
                </a:solidFill>
                <a:ea typeface="隶书" panose="02010509060101010101" pitchFamily="49" charset="-122"/>
                <a:sym typeface="+mn-ea"/>
              </a:rPr>
              <a:t>PAL</a:t>
            </a:r>
            <a:r>
              <a:rPr lang="zh-CN" altLang="en-US" sz="2800" b="1" u="sng" dirty="0">
                <a:solidFill>
                  <a:srgbClr val="0000FF"/>
                </a:solidFill>
                <a:latin typeface="Times New Roman" panose="02020603050405020304" pitchFamily="18" charset="0"/>
              </a:rPr>
              <a:t>的特点：</a:t>
            </a:r>
            <a:r>
              <a:rPr lang="zh-CN" altLang="en-US" sz="2800" b="1" dirty="0"/>
              <a:t>与阵列可编程</a:t>
            </a:r>
            <a:r>
              <a:rPr lang="zh-CN" altLang="en-US" sz="2800" b="1" dirty="0">
                <a:latin typeface="Times New Roman" panose="02020603050405020304" pitchFamily="18" charset="0"/>
              </a:rPr>
              <a:t>，或阵列固定，工艺简单，易于编程，能够提供更高的速度。</a:t>
            </a:r>
          </a:p>
        </p:txBody>
      </p:sp>
      <p:pic>
        <p:nvPicPr>
          <p:cNvPr id="2" name="图片 -2147482618" descr="..\Tp\e4.tif"/>
          <p:cNvPicPr>
            <a:picLocks noChangeAspect="1"/>
          </p:cNvPicPr>
          <p:nvPr/>
        </p:nvPicPr>
        <p:blipFill>
          <a:blip r:embed="rId3"/>
          <a:stretch>
            <a:fillRect/>
          </a:stretch>
        </p:blipFill>
        <p:spPr>
          <a:xfrm>
            <a:off x="1329055" y="2434590"/>
            <a:ext cx="3339465" cy="2565400"/>
          </a:xfrm>
          <a:prstGeom prst="rect">
            <a:avLst/>
          </a:prstGeom>
          <a:noFill/>
          <a:ln w="9525">
            <a:noFill/>
          </a:ln>
        </p:spPr>
      </p:pic>
      <p:pic>
        <p:nvPicPr>
          <p:cNvPr id="3" name="图片 -2147482617" descr="..\Tp\e5.tif"/>
          <p:cNvPicPr>
            <a:picLocks noChangeAspect="1"/>
          </p:cNvPicPr>
          <p:nvPr/>
        </p:nvPicPr>
        <p:blipFill>
          <a:blip r:embed="rId4"/>
          <a:stretch>
            <a:fillRect/>
          </a:stretch>
        </p:blipFill>
        <p:spPr>
          <a:xfrm>
            <a:off x="5214864" y="2564904"/>
            <a:ext cx="3645027" cy="2088232"/>
          </a:xfrm>
          <a:prstGeom prst="rect">
            <a:avLst/>
          </a:prstGeom>
          <a:noFill/>
          <a:ln w="9525">
            <a:noFill/>
          </a:ln>
        </p:spPr>
      </p:pic>
      <p:graphicFrame>
        <p:nvGraphicFramePr>
          <p:cNvPr id="4" name="对象 3"/>
          <p:cNvGraphicFramePr>
            <a:graphicFrameLocks noChangeAspect="1"/>
          </p:cNvGraphicFramePr>
          <p:nvPr/>
        </p:nvGraphicFramePr>
        <p:xfrm>
          <a:off x="2085975" y="5084763"/>
          <a:ext cx="2230438" cy="549275"/>
        </p:xfrm>
        <a:graphic>
          <a:graphicData uri="http://schemas.openxmlformats.org/presentationml/2006/ole">
            <mc:AlternateContent xmlns:mc="http://schemas.openxmlformats.org/markup-compatibility/2006">
              <mc:Choice xmlns:v="urn:schemas-microsoft-com:vml" Requires="v">
                <p:oleObj spid="_x0000_s26651" name="公式" r:id="rId5" imgW="24688800" imgH="6096000" progId="Equation.3">
                  <p:embed/>
                </p:oleObj>
              </mc:Choice>
              <mc:Fallback>
                <p:oleObj name="公式" r:id="rId5" imgW="24688800" imgH="6096000" progId="Equation.3">
                  <p:embed/>
                  <p:pic>
                    <p:nvPicPr>
                      <p:cNvPr id="0" name="Object 46"/>
                      <p:cNvPicPr>
                        <a:picLocks noChangeAspect="1" noChangeArrowheads="1"/>
                      </p:cNvPicPr>
                      <p:nvPr/>
                    </p:nvPicPr>
                    <p:blipFill>
                      <a:blip r:embed="rId6"/>
                      <a:srcRect/>
                      <a:stretch>
                        <a:fillRect/>
                      </a:stretch>
                    </p:blipFill>
                    <p:spPr bwMode="auto">
                      <a:xfrm>
                        <a:off x="2085975" y="5084763"/>
                        <a:ext cx="22304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2163763" y="5778500"/>
          <a:ext cx="2257425" cy="549275"/>
        </p:xfrm>
        <a:graphic>
          <a:graphicData uri="http://schemas.openxmlformats.org/presentationml/2006/ole">
            <mc:AlternateContent xmlns:mc="http://schemas.openxmlformats.org/markup-compatibility/2006">
              <mc:Choice xmlns:v="urn:schemas-microsoft-com:vml" Requires="v">
                <p:oleObj spid="_x0000_s26652" name="公式" r:id="rId7" imgW="24993600" imgH="6096000" progId="Equation.3">
                  <p:embed/>
                </p:oleObj>
              </mc:Choice>
              <mc:Fallback>
                <p:oleObj name="公式" r:id="rId7" imgW="24993600" imgH="6096000" progId="Equation.3">
                  <p:embed/>
                  <p:pic>
                    <p:nvPicPr>
                      <p:cNvPr id="0" name="对象 3"/>
                      <p:cNvPicPr>
                        <a:picLocks noChangeAspect="1" noChangeArrowheads="1"/>
                      </p:cNvPicPr>
                      <p:nvPr/>
                    </p:nvPicPr>
                    <p:blipFill>
                      <a:blip r:embed="rId8"/>
                      <a:srcRect/>
                      <a:stretch>
                        <a:fillRect/>
                      </a:stretch>
                    </p:blipFill>
                    <p:spPr bwMode="auto">
                      <a:xfrm>
                        <a:off x="2163763" y="5778500"/>
                        <a:ext cx="2257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wipe(left)">
                                      <p:cBhvr>
                                        <p:cTn id="7" dur="500"/>
                                        <p:tgtEl>
                                          <p:spTgt spid="6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0" name="Rectangle 2"/>
          <p:cNvSpPr>
            <a:spLocks noGrp="1"/>
          </p:cNvSpPr>
          <p:nvPr>
            <p:ph type="title"/>
          </p:nvPr>
        </p:nvSpPr>
        <p:spPr/>
        <p:txBody>
          <a:bodyPr vert="horz" wrap="square" lIns="91440" tIns="45720" rIns="91440" bIns="45720" anchor="ctr"/>
          <a:lstStyle/>
          <a:p>
            <a:pPr eaLnBrk="1" hangingPunct="1"/>
            <a:r>
              <a:rPr lang="en-US" altLang="zh-CN" dirty="0"/>
              <a:t>1. </a:t>
            </a:r>
            <a:r>
              <a:rPr lang="zh-CN" altLang="en-US" dirty="0"/>
              <a:t>半加器的设计</a:t>
            </a:r>
          </a:p>
        </p:txBody>
      </p:sp>
      <p:sp>
        <p:nvSpPr>
          <p:cNvPr id="562179" name="Rectangle 3"/>
          <p:cNvSpPr>
            <a:spLocks noGrp="1"/>
          </p:cNvSpPr>
          <p:nvPr>
            <p:ph type="body" sz="half" idx="1"/>
          </p:nvPr>
        </p:nvSpPr>
        <p:spPr>
          <a:xfrm>
            <a:off x="107950" y="981075"/>
            <a:ext cx="8864600" cy="5543550"/>
          </a:xfrm>
        </p:spPr>
        <p:txBody>
          <a:bodyPr vert="horz" wrap="square" lIns="91440" tIns="45720" rIns="91440" bIns="45720" anchor="t"/>
          <a:lstStyle/>
          <a:p>
            <a:pPr marL="0" indent="0" eaLnBrk="1" hangingPunct="1">
              <a:spcBef>
                <a:spcPct val="10000"/>
              </a:spcBef>
            </a:pPr>
            <a:r>
              <a:rPr lang="zh-CN" altLang="en-US" dirty="0"/>
              <a:t>根据功能要求列出真值表</a:t>
            </a:r>
          </a:p>
          <a:p>
            <a:pPr marL="0" indent="0" eaLnBrk="1" hangingPunct="1">
              <a:spcBef>
                <a:spcPct val="10000"/>
              </a:spcBef>
            </a:pPr>
            <a:r>
              <a:rPr lang="zh-CN" altLang="en-US" dirty="0"/>
              <a:t>由真值表写出输出函数的“最小项之和”表达式</a:t>
            </a:r>
          </a:p>
          <a:p>
            <a:pPr marL="0" indent="0" eaLnBrk="1" hangingPunct="1">
              <a:spcBef>
                <a:spcPct val="10000"/>
              </a:spcBef>
            </a:pPr>
            <a:endParaRPr lang="zh-CN" altLang="en-US" dirty="0"/>
          </a:p>
          <a:p>
            <a:pPr marL="0" indent="0" eaLnBrk="1" hangingPunct="1">
              <a:spcBef>
                <a:spcPct val="10000"/>
              </a:spcBef>
            </a:pPr>
            <a:r>
              <a:rPr lang="zh-CN" altLang="en-US" dirty="0"/>
              <a:t>将输出函数为化简为最简“与</a:t>
            </a:r>
            <a:r>
              <a:rPr lang="en-US" altLang="zh-CN" dirty="0"/>
              <a:t>-</a:t>
            </a:r>
            <a:r>
              <a:rPr lang="zh-CN" altLang="en-US" dirty="0"/>
              <a:t>或”式。而</a:t>
            </a:r>
            <a:r>
              <a:rPr lang="en-US" altLang="zh-CN" dirty="0"/>
              <a:t>S</a:t>
            </a:r>
            <a:r>
              <a:rPr lang="zh-CN" altLang="en-US" dirty="0"/>
              <a:t>和</a:t>
            </a:r>
            <a:r>
              <a:rPr lang="en-US" altLang="zh-CN" dirty="0"/>
              <a:t>C</a:t>
            </a:r>
            <a:r>
              <a:rPr lang="zh-CN" altLang="en-US" dirty="0"/>
              <a:t>已经是最简“与</a:t>
            </a:r>
            <a:r>
              <a:rPr lang="en-US" altLang="zh-CN" dirty="0"/>
              <a:t>-</a:t>
            </a:r>
            <a:r>
              <a:rPr lang="zh-CN" altLang="en-US" dirty="0"/>
              <a:t>或”表达式。</a:t>
            </a:r>
          </a:p>
          <a:p>
            <a:pPr marL="0" indent="0" eaLnBrk="1" hangingPunct="1">
              <a:spcBef>
                <a:spcPct val="10000"/>
              </a:spcBef>
            </a:pPr>
            <a:r>
              <a:rPr lang="zh-CN" altLang="en-US" dirty="0"/>
              <a:t>画出逻辑电路图</a:t>
            </a:r>
          </a:p>
          <a:p>
            <a:pPr lvl="1" eaLnBrk="1" hangingPunct="1">
              <a:spcBef>
                <a:spcPct val="10000"/>
              </a:spcBef>
            </a:pPr>
            <a:r>
              <a:rPr lang="zh-CN" altLang="en-US" dirty="0"/>
              <a:t>方案一：</a:t>
            </a:r>
          </a:p>
          <a:p>
            <a:pPr lvl="1" eaLnBrk="1" hangingPunct="1">
              <a:spcBef>
                <a:spcPct val="10000"/>
              </a:spcBef>
            </a:pPr>
            <a:endParaRPr lang="zh-CN" altLang="en-US" dirty="0"/>
          </a:p>
          <a:p>
            <a:pPr lvl="1" eaLnBrk="1" hangingPunct="1">
              <a:spcBef>
                <a:spcPct val="10000"/>
              </a:spcBef>
            </a:pPr>
            <a:r>
              <a:rPr lang="zh-CN" altLang="en-US" dirty="0"/>
              <a:t>方案二：</a:t>
            </a:r>
          </a:p>
          <a:p>
            <a:pPr lvl="1" eaLnBrk="1" hangingPunct="1">
              <a:spcBef>
                <a:spcPct val="10000"/>
              </a:spcBef>
            </a:pPr>
            <a:endParaRPr lang="zh-CN" altLang="en-US" dirty="0"/>
          </a:p>
          <a:p>
            <a:pPr lvl="1" eaLnBrk="1" hangingPunct="1">
              <a:spcBef>
                <a:spcPct val="10000"/>
              </a:spcBef>
            </a:pPr>
            <a:r>
              <a:rPr lang="zh-CN" altLang="en-US" dirty="0"/>
              <a:t>方案三： 异或门实现</a:t>
            </a:r>
          </a:p>
        </p:txBody>
      </p:sp>
      <p:graphicFrame>
        <p:nvGraphicFramePr>
          <p:cNvPr id="54282" name="内容占位符 54281"/>
          <p:cNvGraphicFramePr>
            <a:graphicFrameLocks noGrp="1"/>
          </p:cNvGraphicFramePr>
          <p:nvPr>
            <p:ph sz="half" idx="2"/>
          </p:nvPr>
        </p:nvGraphicFramePr>
        <p:xfrm>
          <a:off x="4443413" y="3402013"/>
          <a:ext cx="4368800" cy="2786063"/>
        </p:xfrm>
        <a:graphic>
          <a:graphicData uri="http://schemas.openxmlformats.org/drawingml/2006/table">
            <a:tbl>
              <a:tblPr/>
              <a:tblGrid>
                <a:gridCol w="1092200">
                  <a:extLst>
                    <a:ext uri="{9D8B030D-6E8A-4147-A177-3AD203B41FA5}">
                      <a16:colId xmlns:a16="http://schemas.microsoft.com/office/drawing/2014/main" val="20000"/>
                    </a:ext>
                  </a:extLst>
                </a:gridCol>
                <a:gridCol w="1092200">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gridCol w="1092200">
                  <a:extLst>
                    <a:ext uri="{9D8B030D-6E8A-4147-A177-3AD203B41FA5}">
                      <a16:colId xmlns:a16="http://schemas.microsoft.com/office/drawing/2014/main" val="20003"/>
                    </a:ext>
                  </a:extLst>
                </a:gridCol>
              </a:tblGrid>
              <a:tr h="5572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A</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S</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C</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572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72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72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72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562213" name="Object 37"/>
          <p:cNvGraphicFramePr/>
          <p:nvPr/>
        </p:nvGraphicFramePr>
        <p:xfrm>
          <a:off x="765175" y="2205038"/>
          <a:ext cx="1574800" cy="404812"/>
        </p:xfrm>
        <a:graphic>
          <a:graphicData uri="http://schemas.openxmlformats.org/presentationml/2006/ole">
            <mc:AlternateContent xmlns:mc="http://schemas.openxmlformats.org/markup-compatibility/2006">
              <mc:Choice xmlns:v="urn:schemas-microsoft-com:vml" Requires="v">
                <p:oleObj spid="_x0000_s19544" r:id="rId3" imgW="837565" imgH="215900" progId="Equation.3">
                  <p:embed/>
                </p:oleObj>
              </mc:Choice>
              <mc:Fallback>
                <p:oleObj r:id="rId3" imgW="837565" imgH="215900" progId="Equation.3">
                  <p:embed/>
                  <p:pic>
                    <p:nvPicPr>
                      <p:cNvPr id="0" name="图片 19505"/>
                      <p:cNvPicPr/>
                      <p:nvPr/>
                    </p:nvPicPr>
                    <p:blipFill>
                      <a:blip r:embed="rId4"/>
                      <a:stretch>
                        <a:fillRect/>
                      </a:stretch>
                    </p:blipFill>
                    <p:spPr>
                      <a:xfrm>
                        <a:off x="765175" y="2205038"/>
                        <a:ext cx="1574800" cy="404812"/>
                      </a:xfrm>
                      <a:prstGeom prst="rect">
                        <a:avLst/>
                      </a:prstGeom>
                      <a:noFill/>
                      <a:ln w="38100">
                        <a:noFill/>
                        <a:miter/>
                      </a:ln>
                    </p:spPr>
                  </p:pic>
                </p:oleObj>
              </mc:Fallback>
            </mc:AlternateContent>
          </a:graphicData>
        </a:graphic>
      </p:graphicFrame>
      <p:graphicFrame>
        <p:nvGraphicFramePr>
          <p:cNvPr id="562214" name="Object 38"/>
          <p:cNvGraphicFramePr/>
          <p:nvPr/>
        </p:nvGraphicFramePr>
        <p:xfrm>
          <a:off x="2897188" y="2232025"/>
          <a:ext cx="954087" cy="333375"/>
        </p:xfrm>
        <a:graphic>
          <a:graphicData uri="http://schemas.openxmlformats.org/presentationml/2006/ole">
            <mc:AlternateContent xmlns:mc="http://schemas.openxmlformats.org/markup-compatibility/2006">
              <mc:Choice xmlns:v="urn:schemas-microsoft-com:vml" Requires="v">
                <p:oleObj spid="_x0000_s19545" r:id="rId5" imgW="508000" imgH="177800" progId="Equation.3">
                  <p:embed/>
                </p:oleObj>
              </mc:Choice>
              <mc:Fallback>
                <p:oleObj r:id="rId5" imgW="508000" imgH="177800" progId="Equation.3">
                  <p:embed/>
                  <p:pic>
                    <p:nvPicPr>
                      <p:cNvPr id="0" name="图片 19506"/>
                      <p:cNvPicPr/>
                      <p:nvPr/>
                    </p:nvPicPr>
                    <p:blipFill>
                      <a:blip r:embed="rId6"/>
                      <a:stretch>
                        <a:fillRect/>
                      </a:stretch>
                    </p:blipFill>
                    <p:spPr>
                      <a:xfrm>
                        <a:off x="2897188" y="2232025"/>
                        <a:ext cx="954087" cy="333375"/>
                      </a:xfrm>
                      <a:prstGeom prst="rect">
                        <a:avLst/>
                      </a:prstGeom>
                      <a:noFill/>
                      <a:ln w="38100">
                        <a:noFill/>
                        <a:miter/>
                      </a:ln>
                    </p:spPr>
                  </p:pic>
                </p:oleObj>
              </mc:Fallback>
            </mc:AlternateContent>
          </a:graphicData>
        </a:graphic>
      </p:graphicFrame>
      <p:sp>
        <p:nvSpPr>
          <p:cNvPr id="54315" name="Rectangle 39"/>
          <p:cNvSpPr/>
          <p:nvPr/>
        </p:nvSpPr>
        <p:spPr>
          <a:xfrm>
            <a:off x="0" y="310673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62216" name="Object 40"/>
          <p:cNvGraphicFramePr/>
          <p:nvPr/>
        </p:nvGraphicFramePr>
        <p:xfrm>
          <a:off x="939800" y="4583113"/>
          <a:ext cx="2840038" cy="501650"/>
        </p:xfrm>
        <a:graphic>
          <a:graphicData uri="http://schemas.openxmlformats.org/presentationml/2006/ole">
            <mc:AlternateContent xmlns:mc="http://schemas.openxmlformats.org/markup-compatibility/2006">
              <mc:Choice xmlns:v="urn:schemas-microsoft-com:vml" Requires="v">
                <p:oleObj spid="_x0000_s19546" r:id="rId7" imgW="1511300" imgH="266700" progId="Equation.3">
                  <p:embed/>
                </p:oleObj>
              </mc:Choice>
              <mc:Fallback>
                <p:oleObj r:id="rId7" imgW="1511300" imgH="266700" progId="Equation.3">
                  <p:embed/>
                  <p:pic>
                    <p:nvPicPr>
                      <p:cNvPr id="0" name="图片 19507"/>
                      <p:cNvPicPr/>
                      <p:nvPr/>
                    </p:nvPicPr>
                    <p:blipFill>
                      <a:blip r:embed="rId8"/>
                      <a:stretch>
                        <a:fillRect/>
                      </a:stretch>
                    </p:blipFill>
                    <p:spPr>
                      <a:xfrm>
                        <a:off x="939800" y="4583113"/>
                        <a:ext cx="2840038" cy="501650"/>
                      </a:xfrm>
                      <a:prstGeom prst="rect">
                        <a:avLst/>
                      </a:prstGeom>
                      <a:noFill/>
                      <a:ln w="38100">
                        <a:noFill/>
                        <a:miter/>
                      </a:ln>
                    </p:spPr>
                  </p:pic>
                </p:oleObj>
              </mc:Fallback>
            </mc:AlternateContent>
          </a:graphicData>
        </a:graphic>
      </p:graphicFrame>
      <p:graphicFrame>
        <p:nvGraphicFramePr>
          <p:cNvPr id="562217" name="Object 41"/>
          <p:cNvGraphicFramePr/>
          <p:nvPr/>
        </p:nvGraphicFramePr>
        <p:xfrm>
          <a:off x="4049713" y="4652963"/>
          <a:ext cx="954087" cy="454025"/>
        </p:xfrm>
        <a:graphic>
          <a:graphicData uri="http://schemas.openxmlformats.org/presentationml/2006/ole">
            <mc:AlternateContent xmlns:mc="http://schemas.openxmlformats.org/markup-compatibility/2006">
              <mc:Choice xmlns:v="urn:schemas-microsoft-com:vml" Requires="v">
                <p:oleObj spid="_x0000_s19547" r:id="rId9" imgW="508000" imgH="241300" progId="Equation.3">
                  <p:embed/>
                </p:oleObj>
              </mc:Choice>
              <mc:Fallback>
                <p:oleObj r:id="rId9" imgW="508000" imgH="241300" progId="Equation.3">
                  <p:embed/>
                  <p:pic>
                    <p:nvPicPr>
                      <p:cNvPr id="0" name="图片 19508"/>
                      <p:cNvPicPr/>
                      <p:nvPr/>
                    </p:nvPicPr>
                    <p:blipFill>
                      <a:blip r:embed="rId10"/>
                      <a:stretch>
                        <a:fillRect/>
                      </a:stretch>
                    </p:blipFill>
                    <p:spPr>
                      <a:xfrm>
                        <a:off x="4049713" y="4652963"/>
                        <a:ext cx="954087" cy="454025"/>
                      </a:xfrm>
                      <a:prstGeom prst="rect">
                        <a:avLst/>
                      </a:prstGeom>
                      <a:noFill/>
                      <a:ln w="38100">
                        <a:noFill/>
                        <a:miter/>
                      </a:ln>
                    </p:spPr>
                  </p:pic>
                </p:oleObj>
              </mc:Fallback>
            </mc:AlternateContent>
          </a:graphicData>
        </a:graphic>
      </p:graphicFrame>
      <p:sp>
        <p:nvSpPr>
          <p:cNvPr id="54316" name="Rectangle 42"/>
          <p:cNvSpPr/>
          <p:nvPr/>
        </p:nvSpPr>
        <p:spPr>
          <a:xfrm>
            <a:off x="0" y="2924175"/>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62219" name="Object 43"/>
          <p:cNvGraphicFramePr/>
          <p:nvPr/>
        </p:nvGraphicFramePr>
        <p:xfrm>
          <a:off x="931863" y="5519738"/>
          <a:ext cx="5584825" cy="501650"/>
        </p:xfrm>
        <a:graphic>
          <a:graphicData uri="http://schemas.openxmlformats.org/presentationml/2006/ole">
            <mc:AlternateContent xmlns:mc="http://schemas.openxmlformats.org/markup-compatibility/2006">
              <mc:Choice xmlns:v="urn:schemas-microsoft-com:vml" Requires="v">
                <p:oleObj spid="_x0000_s19548" r:id="rId11" imgW="2971800" imgH="266700" progId="Equation.3">
                  <p:embed/>
                </p:oleObj>
              </mc:Choice>
              <mc:Fallback>
                <p:oleObj r:id="rId11" imgW="2971800" imgH="266700" progId="Equation.3">
                  <p:embed/>
                  <p:pic>
                    <p:nvPicPr>
                      <p:cNvPr id="0" name="图片 19509"/>
                      <p:cNvPicPr/>
                      <p:nvPr/>
                    </p:nvPicPr>
                    <p:blipFill>
                      <a:blip r:embed="rId12"/>
                      <a:stretch>
                        <a:fillRect/>
                      </a:stretch>
                    </p:blipFill>
                    <p:spPr>
                      <a:xfrm>
                        <a:off x="931863" y="5519738"/>
                        <a:ext cx="5584825" cy="501650"/>
                      </a:xfrm>
                      <a:prstGeom prst="rect">
                        <a:avLst/>
                      </a:prstGeom>
                      <a:noFill/>
                      <a:ln w="38100">
                        <a:noFill/>
                        <a:miter/>
                      </a:ln>
                    </p:spPr>
                  </p:pic>
                </p:oleObj>
              </mc:Fallback>
            </mc:AlternateContent>
          </a:graphicData>
        </a:graphic>
      </p:graphicFrame>
      <p:graphicFrame>
        <p:nvGraphicFramePr>
          <p:cNvPr id="562220" name="Object 44"/>
          <p:cNvGraphicFramePr/>
          <p:nvPr/>
        </p:nvGraphicFramePr>
        <p:xfrm>
          <a:off x="6858000" y="5495925"/>
          <a:ext cx="954088" cy="454025"/>
        </p:xfrm>
        <a:graphic>
          <a:graphicData uri="http://schemas.openxmlformats.org/presentationml/2006/ole">
            <mc:AlternateContent xmlns:mc="http://schemas.openxmlformats.org/markup-compatibility/2006">
              <mc:Choice xmlns:v="urn:schemas-microsoft-com:vml" Requires="v">
                <p:oleObj spid="_x0000_s19549" r:id="rId13" imgW="508000" imgH="241300" progId="Equation.3">
                  <p:embed/>
                </p:oleObj>
              </mc:Choice>
              <mc:Fallback>
                <p:oleObj r:id="rId13" imgW="508000" imgH="241300" progId="Equation.3">
                  <p:embed/>
                  <p:pic>
                    <p:nvPicPr>
                      <p:cNvPr id="0" name="图片 19510"/>
                      <p:cNvPicPr/>
                      <p:nvPr/>
                    </p:nvPicPr>
                    <p:blipFill>
                      <a:blip r:embed="rId14"/>
                      <a:stretch>
                        <a:fillRect/>
                      </a:stretch>
                    </p:blipFill>
                    <p:spPr>
                      <a:xfrm>
                        <a:off x="6858000" y="5495925"/>
                        <a:ext cx="954088" cy="454025"/>
                      </a:xfrm>
                      <a:prstGeom prst="rect">
                        <a:avLst/>
                      </a:prstGeom>
                      <a:noFill/>
                      <a:ln w="38100">
                        <a:noFill/>
                        <a:miter/>
                      </a:ln>
                    </p:spPr>
                  </p:pic>
                </p:oleObj>
              </mc:Fallback>
            </mc:AlternateContent>
          </a:graphicData>
        </a:graphic>
      </p:graphicFrame>
      <p:sp>
        <p:nvSpPr>
          <p:cNvPr id="54317" name="Rectangle 45"/>
          <p:cNvSpPr/>
          <p:nvPr/>
        </p:nvSpPr>
        <p:spPr>
          <a:xfrm>
            <a:off x="0" y="2924175"/>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pic>
        <p:nvPicPr>
          <p:cNvPr id="562222" name="Picture 46"/>
          <p:cNvPicPr>
            <a:picLocks noChangeAspect="1"/>
          </p:cNvPicPr>
          <p:nvPr/>
        </p:nvPicPr>
        <p:blipFill>
          <a:blip r:embed="rId15"/>
          <a:stretch>
            <a:fillRect/>
          </a:stretch>
        </p:blipFill>
        <p:spPr>
          <a:xfrm>
            <a:off x="179388" y="1066800"/>
            <a:ext cx="2781300" cy="2867025"/>
          </a:xfrm>
          <a:prstGeom prst="rect">
            <a:avLst/>
          </a:prstGeom>
          <a:noFill/>
          <a:ln w="28575" cap="flat" cmpd="sng">
            <a:solidFill>
              <a:srgbClr val="006600"/>
            </a:solidFill>
            <a:prstDash val="solid"/>
            <a:miter/>
            <a:headEnd type="none" w="med" len="med"/>
            <a:tailEnd type="none" w="med" len="med"/>
          </a:ln>
        </p:spPr>
      </p:pic>
      <p:pic>
        <p:nvPicPr>
          <p:cNvPr id="562223" name="Picture 47"/>
          <p:cNvPicPr>
            <a:picLocks noChangeAspect="1"/>
          </p:cNvPicPr>
          <p:nvPr/>
        </p:nvPicPr>
        <p:blipFill>
          <a:blip r:embed="rId16"/>
          <a:stretch>
            <a:fillRect/>
          </a:stretch>
        </p:blipFill>
        <p:spPr>
          <a:xfrm>
            <a:off x="3173413" y="1125538"/>
            <a:ext cx="3343275" cy="2914650"/>
          </a:xfrm>
          <a:prstGeom prst="rect">
            <a:avLst/>
          </a:prstGeom>
          <a:noFill/>
          <a:ln w="28575" cap="flat" cmpd="sng">
            <a:solidFill>
              <a:srgbClr val="FF0000"/>
            </a:solidFill>
            <a:prstDash val="solid"/>
            <a:miter/>
            <a:headEnd type="none" w="med" len="med"/>
            <a:tailEnd type="none" w="med" len="med"/>
          </a:ln>
        </p:spPr>
      </p:pic>
      <p:pic>
        <p:nvPicPr>
          <p:cNvPr id="562224" name="Picture 48"/>
          <p:cNvPicPr>
            <a:picLocks noChangeAspect="1"/>
          </p:cNvPicPr>
          <p:nvPr/>
        </p:nvPicPr>
        <p:blipFill>
          <a:blip r:embed="rId17"/>
          <a:stretch>
            <a:fillRect/>
          </a:stretch>
        </p:blipFill>
        <p:spPr>
          <a:xfrm>
            <a:off x="7094538" y="1198563"/>
            <a:ext cx="1581150" cy="2590800"/>
          </a:xfrm>
          <a:prstGeom prst="rect">
            <a:avLst/>
          </a:prstGeom>
          <a:noFill/>
          <a:ln w="28575" cap="flat" cmpd="sng">
            <a:solidFill>
              <a:schemeClr val="accent2"/>
            </a:solidFill>
            <a:prstDash val="solid"/>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2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4282"/>
                                        </p:tgtEl>
                                        <p:attrNameLst>
                                          <p:attrName>style.visibility</p:attrName>
                                        </p:attrNameLst>
                                      </p:cBhvr>
                                      <p:to>
                                        <p:strVal val="visible"/>
                                      </p:to>
                                    </p:set>
                                    <p:animEffect transition="in" filter="wipe(up)">
                                      <p:cBhvr>
                                        <p:cTn id="11" dur="500"/>
                                        <p:tgtEl>
                                          <p:spTgt spid="5428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6217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6221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622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62179">
                                            <p:txEl>
                                              <p:pRg st="3" end="3"/>
                                            </p:txEl>
                                          </p:spTgt>
                                        </p:tgtEl>
                                        <p:attrNameLst>
                                          <p:attrName>style.visibility</p:attrName>
                                        </p:attrNameLst>
                                      </p:cBhvr>
                                      <p:to>
                                        <p:strVal val="visible"/>
                                      </p:to>
                                    </p:set>
                                  </p:childTnLst>
                                </p:cTn>
                              </p:par>
                              <p:par>
                                <p:cTn id="26" presetID="22" presetClass="exit" presetSubtype="1" fill="hold" nodeType="withEffect">
                                  <p:stCondLst>
                                    <p:cond delay="0"/>
                                  </p:stCondLst>
                                  <p:childTnLst>
                                    <p:animEffect transition="out" filter="wipe(up)">
                                      <p:cBhvr>
                                        <p:cTn id="27" dur="500"/>
                                        <p:tgtEl>
                                          <p:spTgt spid="54282"/>
                                        </p:tgtEl>
                                      </p:cBhvr>
                                    </p:animEffect>
                                    <p:set>
                                      <p:cBhvr>
                                        <p:cTn id="28" dur="1" fill="hold">
                                          <p:stCondLst>
                                            <p:cond delay="499"/>
                                          </p:stCondLst>
                                        </p:cTn>
                                        <p:tgtEl>
                                          <p:spTgt spid="5428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62179">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62179">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622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22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22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2179">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622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622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622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62179">
                                            <p:txEl>
                                              <p:pRg st="9" end="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62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p:cNvSpPr>
          <p:nvPr>
            <p:ph type="title"/>
          </p:nvPr>
        </p:nvSpPr>
        <p:spPr/>
        <p:txBody>
          <a:bodyPr vert="horz" wrap="square" lIns="91440" tIns="45720" rIns="91440" bIns="45720" anchor="ctr"/>
          <a:lstStyle/>
          <a:p>
            <a:pPr eaLnBrk="1" hangingPunct="1"/>
            <a:r>
              <a:rPr lang="zh-CN" altLang="en-US" dirty="0"/>
              <a:t>半加器的</a:t>
            </a:r>
            <a:r>
              <a:rPr lang="en-US" altLang="zh-CN" dirty="0"/>
              <a:t>VHDL</a:t>
            </a:r>
            <a:r>
              <a:rPr lang="zh-CN" altLang="en-US" dirty="0"/>
              <a:t>描述 </a:t>
            </a:r>
          </a:p>
        </p:txBody>
      </p:sp>
      <p:sp>
        <p:nvSpPr>
          <p:cNvPr id="563203" name="Rectangle 3"/>
          <p:cNvSpPr>
            <a:spLocks noGrp="1"/>
          </p:cNvSpPr>
          <p:nvPr>
            <p:ph idx="1"/>
          </p:nvPr>
        </p:nvSpPr>
        <p:spPr>
          <a:xfrm>
            <a:off x="481965" y="1607820"/>
            <a:ext cx="7772400" cy="4114800"/>
          </a:xfrm>
        </p:spPr>
        <p:txBody>
          <a:bodyPr vert="horz" wrap="square" lIns="91440" tIns="45720" rIns="91440" bIns="45720" anchor="t"/>
          <a:lstStyle/>
          <a:p>
            <a:pPr eaLnBrk="1" hangingPunct="1">
              <a:lnSpc>
                <a:spcPct val="120000"/>
              </a:lnSpc>
              <a:buNone/>
            </a:pPr>
            <a:r>
              <a:rPr lang="en-US" altLang="zh-CN" sz="2000" dirty="0"/>
              <a:t>ENTITY half_adder IS</a:t>
            </a:r>
          </a:p>
          <a:p>
            <a:pPr eaLnBrk="1" hangingPunct="1">
              <a:lnSpc>
                <a:spcPct val="120000"/>
              </a:lnSpc>
              <a:buNone/>
            </a:pPr>
            <a:r>
              <a:rPr lang="en-US" altLang="zh-CN" sz="2000" dirty="0"/>
              <a:t>     PORT (a,b:IN BIT;    --</a:t>
            </a:r>
            <a:r>
              <a:rPr lang="zh-CN" altLang="en-US" sz="2000" dirty="0"/>
              <a:t>输入信号</a:t>
            </a:r>
          </a:p>
          <a:p>
            <a:pPr eaLnBrk="1" hangingPunct="1">
              <a:lnSpc>
                <a:spcPct val="120000"/>
              </a:lnSpc>
              <a:buNone/>
            </a:pPr>
            <a:r>
              <a:rPr lang="zh-CN" altLang="en-US" sz="2000" dirty="0"/>
              <a:t>                 </a:t>
            </a:r>
            <a:r>
              <a:rPr lang="en-US" altLang="zh-CN" sz="2000" dirty="0"/>
              <a:t>s,c:OUT BIT);  --</a:t>
            </a:r>
            <a:r>
              <a:rPr lang="zh-CN" altLang="en-US" sz="2000" dirty="0"/>
              <a:t>输出信号</a:t>
            </a:r>
          </a:p>
          <a:p>
            <a:pPr eaLnBrk="1" hangingPunct="1">
              <a:lnSpc>
                <a:spcPct val="120000"/>
              </a:lnSpc>
              <a:buNone/>
            </a:pPr>
            <a:r>
              <a:rPr lang="en-US" altLang="zh-CN" sz="2000" dirty="0"/>
              <a:t>END half_adder;</a:t>
            </a:r>
          </a:p>
          <a:p>
            <a:pPr eaLnBrk="1" hangingPunct="1">
              <a:lnSpc>
                <a:spcPct val="120000"/>
              </a:lnSpc>
              <a:buNone/>
            </a:pPr>
            <a:r>
              <a:rPr lang="en-US" altLang="zh-CN" sz="2000" dirty="0"/>
              <a:t>ARCHITECTURE dataflow_h_adder OF half_adder IS</a:t>
            </a:r>
          </a:p>
          <a:p>
            <a:pPr eaLnBrk="1" hangingPunct="1">
              <a:lnSpc>
                <a:spcPct val="120000"/>
              </a:lnSpc>
              <a:buNone/>
            </a:pPr>
            <a:r>
              <a:rPr lang="en-US" altLang="zh-CN" sz="2000" dirty="0"/>
              <a:t>SIGNAL c0,d:BIT;     --</a:t>
            </a:r>
            <a:r>
              <a:rPr lang="zh-CN" altLang="en-US" sz="2000" dirty="0"/>
              <a:t>中间信号</a:t>
            </a:r>
          </a:p>
          <a:p>
            <a:pPr eaLnBrk="1" hangingPunct="1">
              <a:lnSpc>
                <a:spcPct val="120000"/>
              </a:lnSpc>
              <a:buNone/>
            </a:pPr>
            <a:r>
              <a:rPr lang="en-US" altLang="zh-CN" sz="2000" dirty="0"/>
              <a:t>BEGIN </a:t>
            </a:r>
          </a:p>
          <a:p>
            <a:pPr eaLnBrk="1" hangingPunct="1">
              <a:lnSpc>
                <a:spcPct val="120000"/>
              </a:lnSpc>
              <a:buNone/>
            </a:pPr>
            <a:r>
              <a:rPr lang="en-US" altLang="zh-CN" sz="2000" dirty="0"/>
              <a:t>     c0 &lt;= a OR b;</a:t>
            </a:r>
          </a:p>
          <a:p>
            <a:pPr eaLnBrk="1" hangingPunct="1">
              <a:lnSpc>
                <a:spcPct val="120000"/>
              </a:lnSpc>
              <a:buNone/>
            </a:pPr>
            <a:r>
              <a:rPr lang="en-US" altLang="zh-CN" sz="2000" dirty="0"/>
              <a:t>     d &lt;= a NAND b;</a:t>
            </a:r>
          </a:p>
          <a:p>
            <a:pPr eaLnBrk="1" hangingPunct="1">
              <a:lnSpc>
                <a:spcPct val="120000"/>
              </a:lnSpc>
              <a:buNone/>
            </a:pPr>
            <a:r>
              <a:rPr lang="en-US" altLang="zh-CN" sz="2000" dirty="0"/>
              <a:t>     c &lt;= NOT d; </a:t>
            </a:r>
          </a:p>
          <a:p>
            <a:pPr eaLnBrk="1" hangingPunct="1">
              <a:lnSpc>
                <a:spcPct val="120000"/>
              </a:lnSpc>
              <a:buNone/>
            </a:pPr>
            <a:r>
              <a:rPr lang="en-US" altLang="zh-CN" sz="2000" dirty="0"/>
              <a:t>     s &lt;= c0 AND d;</a:t>
            </a:r>
          </a:p>
          <a:p>
            <a:pPr eaLnBrk="1" hangingPunct="1">
              <a:lnSpc>
                <a:spcPct val="120000"/>
              </a:lnSpc>
              <a:buNone/>
            </a:pPr>
            <a:r>
              <a:rPr lang="en-US" altLang="zh-CN" sz="2000" dirty="0"/>
              <a:t>END dataflow_h_adder;</a:t>
            </a:r>
          </a:p>
        </p:txBody>
      </p:sp>
      <p:graphicFrame>
        <p:nvGraphicFramePr>
          <p:cNvPr id="563204" name="Object 4"/>
          <p:cNvGraphicFramePr/>
          <p:nvPr/>
        </p:nvGraphicFramePr>
        <p:xfrm>
          <a:off x="5030153" y="4757103"/>
          <a:ext cx="1765300" cy="454025"/>
        </p:xfrm>
        <a:graphic>
          <a:graphicData uri="http://schemas.openxmlformats.org/presentationml/2006/ole">
            <mc:AlternateContent xmlns:mc="http://schemas.openxmlformats.org/markup-compatibility/2006">
              <mc:Choice xmlns:v="urn:schemas-microsoft-com:vml" Requires="v">
                <p:oleObj spid="_x0000_s20512" r:id="rId3" imgW="939165" imgH="241300" progId="Equation.3">
                  <p:embed/>
                </p:oleObj>
              </mc:Choice>
              <mc:Fallback>
                <p:oleObj r:id="rId3" imgW="939165" imgH="241300" progId="Equation.3">
                  <p:embed/>
                  <p:pic>
                    <p:nvPicPr>
                      <p:cNvPr id="0" name="图片 20497"/>
                      <p:cNvPicPr/>
                      <p:nvPr/>
                    </p:nvPicPr>
                    <p:blipFill>
                      <a:blip r:embed="rId4"/>
                      <a:stretch>
                        <a:fillRect/>
                      </a:stretch>
                    </p:blipFill>
                    <p:spPr>
                      <a:xfrm>
                        <a:off x="5030153" y="4757103"/>
                        <a:ext cx="1765300" cy="454025"/>
                      </a:xfrm>
                      <a:prstGeom prst="rect">
                        <a:avLst/>
                      </a:prstGeom>
                      <a:noFill/>
                      <a:ln w="38100">
                        <a:noFill/>
                        <a:miter/>
                      </a:ln>
                    </p:spPr>
                  </p:pic>
                </p:oleObj>
              </mc:Fallback>
            </mc:AlternateContent>
          </a:graphicData>
        </a:graphic>
      </p:graphicFrame>
      <p:graphicFrame>
        <p:nvGraphicFramePr>
          <p:cNvPr id="563205" name="Object 5"/>
          <p:cNvGraphicFramePr/>
          <p:nvPr/>
        </p:nvGraphicFramePr>
        <p:xfrm>
          <a:off x="5030153" y="5364163"/>
          <a:ext cx="954087" cy="454025"/>
        </p:xfrm>
        <a:graphic>
          <a:graphicData uri="http://schemas.openxmlformats.org/presentationml/2006/ole">
            <mc:AlternateContent xmlns:mc="http://schemas.openxmlformats.org/markup-compatibility/2006">
              <mc:Choice xmlns:v="urn:schemas-microsoft-com:vml" Requires="v">
                <p:oleObj spid="_x0000_s20513" r:id="rId5" imgW="508000" imgH="241300" progId="Equation.3">
                  <p:embed/>
                </p:oleObj>
              </mc:Choice>
              <mc:Fallback>
                <p:oleObj r:id="rId5" imgW="508000" imgH="241300" progId="Equation.3">
                  <p:embed/>
                  <p:pic>
                    <p:nvPicPr>
                      <p:cNvPr id="0" name="图片 20498"/>
                      <p:cNvPicPr/>
                      <p:nvPr/>
                    </p:nvPicPr>
                    <p:blipFill>
                      <a:blip r:embed="rId6"/>
                      <a:stretch>
                        <a:fillRect/>
                      </a:stretch>
                    </p:blipFill>
                    <p:spPr>
                      <a:xfrm>
                        <a:off x="5030153" y="5364163"/>
                        <a:ext cx="954087" cy="454025"/>
                      </a:xfrm>
                      <a:prstGeom prst="rect">
                        <a:avLst/>
                      </a:prstGeom>
                      <a:noFill/>
                      <a:ln w="38100">
                        <a:noFill/>
                        <a:miter/>
                      </a:ln>
                    </p:spPr>
                  </p:pic>
                </p:oleObj>
              </mc:Fallback>
            </mc:AlternateContent>
          </a:graphicData>
        </a:graphic>
      </p:graphicFrame>
      <p:sp>
        <p:nvSpPr>
          <p:cNvPr id="55302" name="Rectangle 6"/>
          <p:cNvSpPr/>
          <p:nvPr/>
        </p:nvSpPr>
        <p:spPr>
          <a:xfrm>
            <a:off x="0" y="2938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标题 188417"/>
          <p:cNvSpPr>
            <a:spLocks noGrp="1"/>
          </p:cNvSpPr>
          <p:nvPr>
            <p:ph type="title"/>
          </p:nvPr>
        </p:nvSpPr>
        <p:spPr>
          <a:xfrm>
            <a:off x="685800" y="64770"/>
            <a:ext cx="7772400" cy="1143000"/>
          </a:xfrm>
        </p:spPr>
        <p:txBody>
          <a:bodyPr anchor="ctr"/>
          <a:lstStyle/>
          <a:p>
            <a:r>
              <a:rPr lang="zh-CN" altLang="en-US" sz="2800" dirty="0"/>
              <a:t>半加器的另一种</a:t>
            </a:r>
            <a:r>
              <a:rPr lang="en-US" altLang="zh-CN" sz="2800" dirty="0"/>
              <a:t>VHDL</a:t>
            </a:r>
            <a:r>
              <a:rPr lang="zh-CN" altLang="en-US" sz="2800" dirty="0"/>
              <a:t>描述</a:t>
            </a:r>
            <a:endParaRPr lang="zh-CN" altLang="en-US" sz="2800" dirty="0">
              <a:solidFill>
                <a:srgbClr val="FF0000"/>
              </a:solidFill>
            </a:endParaRPr>
          </a:p>
        </p:txBody>
      </p:sp>
      <p:sp>
        <p:nvSpPr>
          <p:cNvPr id="188419" name="文本占位符 188418"/>
          <p:cNvSpPr>
            <a:spLocks noGrp="1"/>
          </p:cNvSpPr>
          <p:nvPr>
            <p:ph type="body" idx="1"/>
          </p:nvPr>
        </p:nvSpPr>
        <p:spPr>
          <a:xfrm>
            <a:off x="563245" y="1371600"/>
            <a:ext cx="7772400" cy="4114800"/>
          </a:xfrm>
        </p:spPr>
        <p:txBody>
          <a:bodyPr/>
          <a:lstStyle/>
          <a:p>
            <a:pPr lvl="1">
              <a:lnSpc>
                <a:spcPct val="110000"/>
              </a:lnSpc>
              <a:buNone/>
            </a:pPr>
            <a:r>
              <a:rPr lang="en-US" altLang="zh-CN" sz="1800"/>
              <a:t>LIBRARY IEEE;</a:t>
            </a:r>
          </a:p>
          <a:p>
            <a:pPr lvl="1">
              <a:lnSpc>
                <a:spcPct val="110000"/>
              </a:lnSpc>
              <a:buNone/>
            </a:pPr>
            <a:r>
              <a:rPr lang="en-US" altLang="zh-CN" sz="1800"/>
              <a:t>USE IEEE.STD_LOGIC_1164.ALL;</a:t>
            </a:r>
          </a:p>
          <a:p>
            <a:pPr lvl="1">
              <a:lnSpc>
                <a:spcPct val="110000"/>
              </a:lnSpc>
              <a:buNone/>
            </a:pPr>
            <a:r>
              <a:rPr lang="en-US" altLang="zh-CN" sz="1800"/>
              <a:t>USE IEEE.STD_LOGIC_UNSIGNED.ALL;</a:t>
            </a:r>
          </a:p>
          <a:p>
            <a:pPr lvl="1">
              <a:lnSpc>
                <a:spcPct val="110000"/>
              </a:lnSpc>
              <a:buNone/>
            </a:pPr>
            <a:r>
              <a:rPr lang="en-US" altLang="zh-CN" sz="1800"/>
              <a:t>ENTITY half_adder_1 IS</a:t>
            </a:r>
          </a:p>
          <a:p>
            <a:pPr lvl="1">
              <a:lnSpc>
                <a:spcPct val="110000"/>
              </a:lnSpc>
              <a:buNone/>
            </a:pPr>
            <a:r>
              <a:rPr lang="en-US" altLang="zh-CN" sz="1800"/>
              <a:t>  PORT (</a:t>
            </a:r>
            <a:r>
              <a:rPr lang="en-US" altLang="zh-CN" sz="1800" dirty="0" err="1"/>
              <a:t>a,b:IN</a:t>
            </a:r>
            <a:r>
              <a:rPr lang="en-US" altLang="zh-CN" sz="1800"/>
              <a:t> STD_LOGIC;    --</a:t>
            </a:r>
            <a:r>
              <a:rPr lang="zh-CN" altLang="en-US" sz="1800" dirty="0"/>
              <a:t>输入信号</a:t>
            </a:r>
          </a:p>
          <a:p>
            <a:pPr lvl="1">
              <a:lnSpc>
                <a:spcPct val="110000"/>
              </a:lnSpc>
              <a:buNone/>
            </a:pPr>
            <a:r>
              <a:rPr lang="zh-CN" altLang="en-US" sz="1800" dirty="0"/>
              <a:t>        </a:t>
            </a:r>
            <a:r>
              <a:rPr lang="en-US" altLang="zh-CN" sz="1800" dirty="0" err="1"/>
              <a:t>s,c:OUT</a:t>
            </a:r>
            <a:r>
              <a:rPr lang="en-US" altLang="zh-CN" sz="1800"/>
              <a:t> STD_LOGIC);       --</a:t>
            </a:r>
            <a:r>
              <a:rPr lang="zh-CN" altLang="en-US" sz="1800" dirty="0"/>
              <a:t>输出信号</a:t>
            </a:r>
          </a:p>
          <a:p>
            <a:pPr lvl="1">
              <a:lnSpc>
                <a:spcPct val="110000"/>
              </a:lnSpc>
              <a:buNone/>
            </a:pPr>
            <a:r>
              <a:rPr lang="en-US" altLang="zh-CN" sz="1800"/>
              <a:t>END half_adder_1;</a:t>
            </a:r>
          </a:p>
          <a:p>
            <a:pPr lvl="1">
              <a:lnSpc>
                <a:spcPct val="110000"/>
              </a:lnSpc>
              <a:buNone/>
            </a:pPr>
            <a:r>
              <a:rPr lang="en-US" altLang="zh-CN" sz="1800"/>
              <a:t>ARCHITECTURE </a:t>
            </a:r>
            <a:r>
              <a:rPr lang="en-US" altLang="zh-CN" sz="1800" dirty="0" err="1"/>
              <a:t>behave_h_adder</a:t>
            </a:r>
            <a:r>
              <a:rPr lang="en-US" altLang="zh-CN" sz="1800"/>
              <a:t> OF half_adder_1 IS</a:t>
            </a:r>
          </a:p>
          <a:p>
            <a:pPr lvl="1">
              <a:lnSpc>
                <a:spcPct val="110000"/>
              </a:lnSpc>
              <a:buNone/>
            </a:pPr>
            <a:r>
              <a:rPr lang="en-US" altLang="zh-CN" sz="1800"/>
              <a:t>   SIGNAL temp:STD_LOGIC_VECTOR(1 DOWNTO 0);       --</a:t>
            </a:r>
            <a:r>
              <a:rPr lang="zh-CN" altLang="en-US" sz="1800" dirty="0"/>
              <a:t>中间信号</a:t>
            </a:r>
          </a:p>
          <a:p>
            <a:pPr lvl="1">
              <a:lnSpc>
                <a:spcPct val="110000"/>
              </a:lnSpc>
              <a:buNone/>
            </a:pPr>
            <a:r>
              <a:rPr lang="en-US" altLang="zh-CN" sz="1800"/>
              <a:t>BEGIN </a:t>
            </a:r>
          </a:p>
          <a:p>
            <a:pPr lvl="1">
              <a:lnSpc>
                <a:spcPct val="110000"/>
              </a:lnSpc>
              <a:buNone/>
            </a:pPr>
            <a:r>
              <a:rPr lang="en-US" altLang="zh-CN" sz="1800"/>
              <a:t>    temp&lt;=('0'&amp;a)+('0'&amp;b);</a:t>
            </a:r>
          </a:p>
          <a:p>
            <a:pPr lvl="1">
              <a:lnSpc>
                <a:spcPct val="110000"/>
              </a:lnSpc>
              <a:buNone/>
            </a:pPr>
            <a:r>
              <a:rPr lang="en-US" altLang="zh-CN" sz="1800"/>
              <a:t>    c&lt;=temp(1);</a:t>
            </a:r>
          </a:p>
          <a:p>
            <a:pPr lvl="1">
              <a:lnSpc>
                <a:spcPct val="110000"/>
              </a:lnSpc>
              <a:buNone/>
            </a:pPr>
            <a:r>
              <a:rPr lang="en-US" altLang="zh-CN" sz="1800"/>
              <a:t>    s&lt;=temp(0);</a:t>
            </a:r>
          </a:p>
          <a:p>
            <a:pPr lvl="1">
              <a:lnSpc>
                <a:spcPct val="110000"/>
              </a:lnSpc>
              <a:buNone/>
            </a:pPr>
            <a:r>
              <a:rPr lang="en-US" altLang="zh-CN" sz="1800"/>
              <a:t>END </a:t>
            </a:r>
            <a:r>
              <a:rPr lang="en-US" altLang="zh-CN" sz="1800" dirty="0" err="1"/>
              <a:t>behave_h_adder</a:t>
            </a:r>
            <a:r>
              <a:rPr lang="en-US" altLang="zh-CN" sz="1800"/>
              <a:t>;</a:t>
            </a:r>
          </a:p>
        </p:txBody>
      </p:sp>
      <p:sp>
        <p:nvSpPr>
          <p:cNvPr id="188420" name="文本框 188419"/>
          <p:cNvSpPr txBox="1"/>
          <p:nvPr/>
        </p:nvSpPr>
        <p:spPr>
          <a:xfrm>
            <a:off x="5076825" y="4868863"/>
            <a:ext cx="2519363" cy="457200"/>
          </a:xfrm>
          <a:prstGeom prst="rect">
            <a:avLst/>
          </a:prstGeom>
          <a:noFill/>
          <a:ln w="9525">
            <a:noFill/>
          </a:ln>
        </p:spPr>
        <p:txBody>
          <a:bodyPr>
            <a:spAutoFit/>
          </a:bodyPr>
          <a:lstStyle/>
          <a:p>
            <a:pPr defTabSz="917575">
              <a:buClr>
                <a:schemeClr val="bg1"/>
              </a:buClr>
            </a:pPr>
            <a:r>
              <a:rPr lang="zh-CN" altLang="en-US" dirty="0">
                <a:solidFill>
                  <a:srgbClr val="FF0000"/>
                </a:solidFill>
                <a:latin typeface="宋体" panose="02010600030101010101" pitchFamily="2" charset="-122"/>
              </a:rPr>
              <a:t>其它描述方法？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88420"/>
                                        </p:tgtEl>
                                        <p:attrNameLst>
                                          <p:attrName>style.visibility</p:attrName>
                                        </p:attrNameLst>
                                      </p:cBhvr>
                                      <p:to>
                                        <p:strVal val="visible"/>
                                      </p:to>
                                    </p:set>
                                    <p:anim calcmode="lin" valueType="num">
                                      <p:cBhvr>
                                        <p:cTn id="7" dur="1000" fill="hold"/>
                                        <p:tgtEl>
                                          <p:spTgt spid="188420"/>
                                        </p:tgtEl>
                                        <p:attrNameLst>
                                          <p:attrName>ppt_w</p:attrName>
                                        </p:attrNameLst>
                                      </p:cBhvr>
                                      <p:tavLst>
                                        <p:tav tm="0">
                                          <p:val>
                                            <p:fltVal val="0"/>
                                          </p:val>
                                        </p:tav>
                                        <p:tav tm="100000">
                                          <p:val>
                                            <p:strVal val="#ppt_w"/>
                                          </p:val>
                                        </p:tav>
                                      </p:tavLst>
                                    </p:anim>
                                    <p:anim calcmode="lin" valueType="num">
                                      <p:cBhvr>
                                        <p:cTn id="8" dur="1000" fill="hold"/>
                                        <p:tgtEl>
                                          <p:spTgt spid="188420"/>
                                        </p:tgtEl>
                                        <p:attrNameLst>
                                          <p:attrName>ppt_h</p:attrName>
                                        </p:attrNameLst>
                                      </p:cBhvr>
                                      <p:tavLst>
                                        <p:tav tm="0">
                                          <p:val>
                                            <p:fltVal val="0"/>
                                          </p:val>
                                        </p:tav>
                                        <p:tav tm="100000">
                                          <p:val>
                                            <p:strVal val="#ppt_h"/>
                                          </p:val>
                                        </p:tav>
                                      </p:tavLst>
                                    </p:anim>
                                    <p:anim calcmode="lin" valueType="num">
                                      <p:cBhvr>
                                        <p:cTn id="9" dur="1000" fill="hold"/>
                                        <p:tgtEl>
                                          <p:spTgt spid="18842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8842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p:cNvSpPr>
          <p:nvPr>
            <p:ph type="title"/>
          </p:nvPr>
        </p:nvSpPr>
        <p:spPr>
          <a:xfrm>
            <a:off x="608330" y="228600"/>
            <a:ext cx="7772400" cy="1143000"/>
          </a:xfrm>
        </p:spPr>
        <p:txBody>
          <a:bodyPr vert="horz" wrap="square" lIns="91440" tIns="45720" rIns="91440" bIns="45720" anchor="ctr"/>
          <a:lstStyle/>
          <a:p>
            <a:pPr eaLnBrk="1" hangingPunct="1"/>
            <a:r>
              <a:rPr lang="en-US" altLang="zh-CN" dirty="0"/>
              <a:t>2. </a:t>
            </a:r>
            <a:r>
              <a:rPr lang="zh-CN" altLang="en-US" dirty="0"/>
              <a:t>全加器的设计</a:t>
            </a:r>
          </a:p>
        </p:txBody>
      </p:sp>
      <p:sp>
        <p:nvSpPr>
          <p:cNvPr id="137219" name="Rectangle 3"/>
          <p:cNvSpPr>
            <a:spLocks noGrp="1"/>
          </p:cNvSpPr>
          <p:nvPr>
            <p:ph idx="1"/>
          </p:nvPr>
        </p:nvSpPr>
        <p:spPr>
          <a:xfrm>
            <a:off x="518795" y="1371600"/>
            <a:ext cx="7772400" cy="4114800"/>
          </a:xfrm>
        </p:spPr>
        <p:txBody>
          <a:bodyPr vert="horz" wrap="square" lIns="91440" tIns="45720" rIns="91440" bIns="45720" anchor="t"/>
          <a:lstStyle/>
          <a:p>
            <a:pPr eaLnBrk="1" hangingPunct="1">
              <a:lnSpc>
                <a:spcPct val="140000"/>
              </a:lnSpc>
            </a:pPr>
            <a:r>
              <a:rPr lang="zh-CN" altLang="en-US" dirty="0"/>
              <a:t>能完成将</a:t>
            </a:r>
            <a:r>
              <a:rPr lang="en-US" altLang="zh-CN" dirty="0"/>
              <a:t>2</a:t>
            </a:r>
            <a:r>
              <a:rPr lang="zh-CN" altLang="en-US" dirty="0"/>
              <a:t>个</a:t>
            </a:r>
            <a:r>
              <a:rPr lang="en-US" altLang="zh-CN" dirty="0"/>
              <a:t>1</a:t>
            </a:r>
            <a:r>
              <a:rPr lang="zh-CN" altLang="en-US" dirty="0"/>
              <a:t>位二进制数相加，并考虑低位来的进位，即相当于将</a:t>
            </a:r>
            <a:r>
              <a:rPr lang="en-US" altLang="zh-CN" dirty="0"/>
              <a:t>3</a:t>
            </a:r>
            <a:r>
              <a:rPr lang="zh-CN" altLang="en-US" dirty="0"/>
              <a:t>个</a:t>
            </a:r>
            <a:r>
              <a:rPr lang="en-US" altLang="zh-CN" dirty="0"/>
              <a:t>1</a:t>
            </a:r>
            <a:r>
              <a:rPr lang="zh-CN" altLang="en-US" dirty="0"/>
              <a:t>位二进制数相加的电路，称为全加器</a:t>
            </a:r>
            <a:r>
              <a:rPr lang="en-US" altLang="zh-CN" dirty="0"/>
              <a:t>(full adder, FA)</a:t>
            </a:r>
            <a:r>
              <a:rPr lang="zh-CN" altLang="en-US" dirty="0"/>
              <a:t>。 </a:t>
            </a:r>
          </a:p>
        </p:txBody>
      </p:sp>
      <p:pic>
        <p:nvPicPr>
          <p:cNvPr id="137220" name="Picture 4" descr="LJ84"/>
          <p:cNvPicPr>
            <a:picLocks noChangeAspect="1"/>
          </p:cNvPicPr>
          <p:nvPr/>
        </p:nvPicPr>
        <p:blipFill>
          <a:blip r:embed="rId2"/>
          <a:stretch>
            <a:fillRect/>
          </a:stretch>
        </p:blipFill>
        <p:spPr>
          <a:xfrm>
            <a:off x="29697" y="4149080"/>
            <a:ext cx="8934792" cy="2171899"/>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p:cNvSpPr>
          <p:nvPr>
            <p:ph type="title"/>
          </p:nvPr>
        </p:nvSpPr>
        <p:spPr/>
        <p:txBody>
          <a:bodyPr vert="horz" wrap="square" lIns="91440" tIns="45720" rIns="91440" bIns="45720" anchor="ctr"/>
          <a:lstStyle/>
          <a:p>
            <a:pPr eaLnBrk="1" hangingPunct="1"/>
            <a:r>
              <a:rPr lang="en-US" altLang="zh-CN" dirty="0"/>
              <a:t>2. </a:t>
            </a:r>
            <a:r>
              <a:rPr lang="zh-CN" altLang="en-US" dirty="0"/>
              <a:t>全加器的设计</a:t>
            </a:r>
          </a:p>
        </p:txBody>
      </p:sp>
      <p:sp>
        <p:nvSpPr>
          <p:cNvPr id="565251" name="Rectangle 3"/>
          <p:cNvSpPr>
            <a:spLocks noGrp="1"/>
          </p:cNvSpPr>
          <p:nvPr>
            <p:ph type="body" sz="half" idx="1"/>
          </p:nvPr>
        </p:nvSpPr>
        <p:spPr>
          <a:xfrm>
            <a:off x="228600" y="996950"/>
            <a:ext cx="8915400" cy="5403850"/>
          </a:xfrm>
        </p:spPr>
        <p:txBody>
          <a:bodyPr vert="horz" wrap="square" lIns="91440" tIns="45720" rIns="91440" bIns="45720" anchor="t"/>
          <a:lstStyle/>
          <a:p>
            <a:pPr marL="0" indent="0" eaLnBrk="1" hangingPunct="1"/>
            <a:r>
              <a:rPr lang="zh-CN" altLang="en-US" dirty="0"/>
              <a:t>根据功能要求列出真值表</a:t>
            </a:r>
          </a:p>
          <a:p>
            <a:pPr marL="0" indent="0" eaLnBrk="1" hangingPunct="1"/>
            <a:r>
              <a:rPr lang="zh-CN" altLang="en-US" dirty="0"/>
              <a:t>写出输出函数的“最小项之和”表达式</a:t>
            </a:r>
          </a:p>
          <a:p>
            <a:pPr marL="0" indent="0" eaLnBrk="1" hangingPunct="1">
              <a:buNone/>
            </a:pPr>
            <a:r>
              <a:rPr lang="zh-CN" altLang="en-US" dirty="0"/>
              <a:t>            </a:t>
            </a:r>
            <a:r>
              <a:rPr lang="en-US" altLang="zh-CN" dirty="0"/>
              <a:t>S</a:t>
            </a:r>
            <a:r>
              <a:rPr lang="en-US" altLang="zh-CN" baseline="-25000" dirty="0"/>
              <a:t>i</a:t>
            </a:r>
            <a:r>
              <a:rPr lang="en-US" altLang="zh-CN" dirty="0"/>
              <a:t>=∑m(1, 2, 4, 7)</a:t>
            </a:r>
            <a:r>
              <a:rPr lang="zh-CN" altLang="en-US" dirty="0"/>
              <a:t>，</a:t>
            </a:r>
            <a:r>
              <a:rPr lang="en-US" altLang="zh-CN" dirty="0"/>
              <a:t>C</a:t>
            </a:r>
            <a:r>
              <a:rPr lang="en-US" altLang="zh-CN" baseline="-25000" dirty="0"/>
              <a:t>i</a:t>
            </a:r>
            <a:r>
              <a:rPr lang="en-US" altLang="zh-CN" dirty="0"/>
              <a:t>=∑m(3, 5, 6, 7) </a:t>
            </a:r>
          </a:p>
          <a:p>
            <a:pPr marL="0" indent="0" eaLnBrk="1" hangingPunct="1"/>
            <a:r>
              <a:rPr lang="zh-CN" altLang="en-US" dirty="0"/>
              <a:t>将输出函数化简成最简“与</a:t>
            </a:r>
            <a:r>
              <a:rPr lang="en-US" altLang="zh-CN" dirty="0"/>
              <a:t>-</a:t>
            </a:r>
            <a:r>
              <a:rPr lang="zh-CN" altLang="en-US" dirty="0"/>
              <a:t>或”式。</a:t>
            </a:r>
          </a:p>
        </p:txBody>
      </p:sp>
      <p:graphicFrame>
        <p:nvGraphicFramePr>
          <p:cNvPr id="56326" name="内容占位符 56325"/>
          <p:cNvGraphicFramePr>
            <a:graphicFrameLocks noGrp="1"/>
          </p:cNvGraphicFramePr>
          <p:nvPr>
            <p:ph sz="half" idx="2"/>
          </p:nvPr>
        </p:nvGraphicFramePr>
        <p:xfrm>
          <a:off x="4633913" y="2663825"/>
          <a:ext cx="4367213" cy="3694113"/>
        </p:xfrm>
        <a:graphic>
          <a:graphicData uri="http://schemas.openxmlformats.org/drawingml/2006/table">
            <a:tbl>
              <a:tblPr/>
              <a:tblGrid>
                <a:gridCol w="873125">
                  <a:extLst>
                    <a:ext uri="{9D8B030D-6E8A-4147-A177-3AD203B41FA5}">
                      <a16:colId xmlns:a16="http://schemas.microsoft.com/office/drawing/2014/main" val="20000"/>
                    </a:ext>
                  </a:extLst>
                </a:gridCol>
                <a:gridCol w="874713">
                  <a:extLst>
                    <a:ext uri="{9D8B030D-6E8A-4147-A177-3AD203B41FA5}">
                      <a16:colId xmlns:a16="http://schemas.microsoft.com/office/drawing/2014/main" val="20001"/>
                    </a:ext>
                  </a:extLst>
                </a:gridCol>
                <a:gridCol w="871537">
                  <a:extLst>
                    <a:ext uri="{9D8B030D-6E8A-4147-A177-3AD203B41FA5}">
                      <a16:colId xmlns:a16="http://schemas.microsoft.com/office/drawing/2014/main" val="20002"/>
                    </a:ext>
                  </a:extLst>
                </a:gridCol>
                <a:gridCol w="874713">
                  <a:extLst>
                    <a:ext uri="{9D8B030D-6E8A-4147-A177-3AD203B41FA5}">
                      <a16:colId xmlns:a16="http://schemas.microsoft.com/office/drawing/2014/main" val="20003"/>
                    </a:ext>
                  </a:extLst>
                </a:gridCol>
                <a:gridCol w="873125">
                  <a:extLst>
                    <a:ext uri="{9D8B030D-6E8A-4147-A177-3AD203B41FA5}">
                      <a16:colId xmlns:a16="http://schemas.microsoft.com/office/drawing/2014/main" val="20004"/>
                    </a:ext>
                  </a:extLst>
                </a:gridCol>
              </a:tblGrid>
              <a:tr h="4111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A</a:t>
                      </a:r>
                      <a:r>
                        <a:rPr lang="en-US" altLang="zh-CN" sz="1400" baseline="-30000" dirty="0">
                          <a:ea typeface="宋体" panose="02010600030101010101" pitchFamily="2" charset="-122"/>
                        </a:rPr>
                        <a:t>i</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i</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C</a:t>
                      </a:r>
                      <a:r>
                        <a:rPr lang="en-US" altLang="zh-CN" sz="1400" baseline="-30000" dirty="0">
                          <a:ea typeface="宋体" panose="02010600030101010101" pitchFamily="2" charset="-122"/>
                        </a:rPr>
                        <a:t>i-1</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S</a:t>
                      </a:r>
                      <a:r>
                        <a:rPr lang="en-US" altLang="zh-CN" sz="1400" baseline="-30000" dirty="0">
                          <a:ea typeface="宋体" panose="02010600030101010101" pitchFamily="2" charset="-122"/>
                        </a:rPr>
                        <a:t>i</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C</a:t>
                      </a:r>
                      <a:r>
                        <a:rPr lang="en-US" altLang="zh-CN" sz="1400" baseline="-30000" dirty="0">
                          <a:ea typeface="宋体" panose="02010600030101010101" pitchFamily="2" charset="-122"/>
                        </a:rPr>
                        <a:t>i</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957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16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11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957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116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957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11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565315" name="Object 67"/>
          <p:cNvGraphicFramePr/>
          <p:nvPr/>
        </p:nvGraphicFramePr>
        <p:xfrm>
          <a:off x="496888" y="3284538"/>
          <a:ext cx="5370512" cy="454025"/>
        </p:xfrm>
        <a:graphic>
          <a:graphicData uri="http://schemas.openxmlformats.org/presentationml/2006/ole">
            <mc:AlternateContent xmlns:mc="http://schemas.openxmlformats.org/markup-compatibility/2006">
              <mc:Choice xmlns:v="urn:schemas-microsoft-com:vml" Requires="v">
                <p:oleObj spid="_x0000_s21536" r:id="rId3" imgW="2857500" imgH="241300" progId="Equation.3">
                  <p:embed/>
                </p:oleObj>
              </mc:Choice>
              <mc:Fallback>
                <p:oleObj r:id="rId3" imgW="2857500" imgH="241300" progId="Equation.3">
                  <p:embed/>
                  <p:pic>
                    <p:nvPicPr>
                      <p:cNvPr id="0" name="图片 21521"/>
                      <p:cNvPicPr/>
                      <p:nvPr/>
                    </p:nvPicPr>
                    <p:blipFill>
                      <a:blip r:embed="rId4"/>
                      <a:stretch>
                        <a:fillRect/>
                      </a:stretch>
                    </p:blipFill>
                    <p:spPr>
                      <a:xfrm>
                        <a:off x="496888" y="3284538"/>
                        <a:ext cx="5370512" cy="454025"/>
                      </a:xfrm>
                      <a:prstGeom prst="rect">
                        <a:avLst/>
                      </a:prstGeom>
                      <a:noFill/>
                      <a:ln w="38100">
                        <a:noFill/>
                        <a:miter/>
                      </a:ln>
                    </p:spPr>
                  </p:pic>
                </p:oleObj>
              </mc:Fallback>
            </mc:AlternateContent>
          </a:graphicData>
        </a:graphic>
      </p:graphicFrame>
      <p:graphicFrame>
        <p:nvGraphicFramePr>
          <p:cNvPr id="565316" name="Object 68"/>
          <p:cNvGraphicFramePr/>
          <p:nvPr/>
        </p:nvGraphicFramePr>
        <p:xfrm>
          <a:off x="496888" y="3840163"/>
          <a:ext cx="3149600" cy="404812"/>
        </p:xfrm>
        <a:graphic>
          <a:graphicData uri="http://schemas.openxmlformats.org/presentationml/2006/ole">
            <mc:AlternateContent xmlns:mc="http://schemas.openxmlformats.org/markup-compatibility/2006">
              <mc:Choice xmlns:v="urn:schemas-microsoft-com:vml" Requires="v">
                <p:oleObj spid="_x0000_s21537" r:id="rId5" imgW="1675765" imgH="215900" progId="Equation.3">
                  <p:embed/>
                </p:oleObj>
              </mc:Choice>
              <mc:Fallback>
                <p:oleObj r:id="rId5" imgW="1675765" imgH="215900" progId="Equation.3">
                  <p:embed/>
                  <p:pic>
                    <p:nvPicPr>
                      <p:cNvPr id="0" name="图片 21522"/>
                      <p:cNvPicPr/>
                      <p:nvPr/>
                    </p:nvPicPr>
                    <p:blipFill>
                      <a:blip r:embed="rId6"/>
                      <a:stretch>
                        <a:fillRect/>
                      </a:stretch>
                    </p:blipFill>
                    <p:spPr>
                      <a:xfrm>
                        <a:off x="496888" y="3840163"/>
                        <a:ext cx="3149600" cy="404812"/>
                      </a:xfrm>
                      <a:prstGeom prst="rect">
                        <a:avLst/>
                      </a:prstGeom>
                      <a:noFill/>
                      <a:ln w="38100">
                        <a:noFill/>
                        <a:miter/>
                      </a:ln>
                    </p:spPr>
                  </p:pic>
                </p:oleObj>
              </mc:Fallback>
            </mc:AlternateContent>
          </a:graphicData>
        </a:graphic>
      </p:graphicFrame>
      <p:sp>
        <p:nvSpPr>
          <p:cNvPr id="56389" name="Rectangle 69"/>
          <p:cNvSpPr/>
          <p:nvPr/>
        </p:nvSpPr>
        <p:spPr>
          <a:xfrm>
            <a:off x="0" y="29479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pic>
        <p:nvPicPr>
          <p:cNvPr id="565318" name="Picture 70" descr="Lj85"/>
          <p:cNvPicPr>
            <a:picLocks noChangeAspect="1"/>
          </p:cNvPicPr>
          <p:nvPr/>
        </p:nvPicPr>
        <p:blipFill>
          <a:blip r:embed="rId7"/>
          <a:stretch>
            <a:fillRect/>
          </a:stretch>
        </p:blipFill>
        <p:spPr>
          <a:xfrm>
            <a:off x="539750" y="4581525"/>
            <a:ext cx="5589588" cy="167005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5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6326"/>
                                        </p:tgtEl>
                                        <p:attrNameLst>
                                          <p:attrName>style.visibility</p:attrName>
                                        </p:attrNameLst>
                                      </p:cBhvr>
                                      <p:to>
                                        <p:strVal val="visible"/>
                                      </p:to>
                                    </p:set>
                                    <p:animEffect transition="in" filter="wipe(up)">
                                      <p:cBhvr>
                                        <p:cTn id="11" dur="500"/>
                                        <p:tgtEl>
                                          <p:spTgt spid="563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65251">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65251">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65251">
                                            <p:txEl>
                                              <p:pRg st="3" end="3"/>
                                            </p:txEl>
                                          </p:spTgt>
                                        </p:tgtEl>
                                        <p:attrNameLst>
                                          <p:attrName>style.visibility</p:attrName>
                                        </p:attrNameLst>
                                      </p:cBhvr>
                                      <p:to>
                                        <p:strVal val="visible"/>
                                      </p:to>
                                    </p:set>
                                  </p:childTnLst>
                                </p:cTn>
                              </p:par>
                              <p:par>
                                <p:cTn id="22" presetID="2" presetClass="exit" presetSubtype="4" fill="hold" nodeType="withEffect">
                                  <p:stCondLst>
                                    <p:cond delay="0"/>
                                  </p:stCondLst>
                                  <p:childTnLst>
                                    <p:anim calcmode="lin" valueType="num">
                                      <p:cBhvr additive="base">
                                        <p:cTn id="23" dur="500"/>
                                        <p:tgtEl>
                                          <p:spTgt spid="56326"/>
                                        </p:tgtEl>
                                        <p:attrNameLst>
                                          <p:attrName>ppt_x</p:attrName>
                                        </p:attrNameLst>
                                      </p:cBhvr>
                                      <p:tavLst>
                                        <p:tav tm="0">
                                          <p:val>
                                            <p:strVal val="ppt_x"/>
                                          </p:val>
                                        </p:tav>
                                        <p:tav tm="100000">
                                          <p:val>
                                            <p:strVal val="ppt_x"/>
                                          </p:val>
                                        </p:tav>
                                      </p:tavLst>
                                    </p:anim>
                                    <p:anim calcmode="lin" valueType="num">
                                      <p:cBhvr additive="base">
                                        <p:cTn id="24" dur="500"/>
                                        <p:tgtEl>
                                          <p:spTgt spid="56326"/>
                                        </p:tgtEl>
                                        <p:attrNameLst>
                                          <p:attrName>ppt_y</p:attrName>
                                        </p:attrNameLst>
                                      </p:cBhvr>
                                      <p:tavLst>
                                        <p:tav tm="0">
                                          <p:val>
                                            <p:strVal val="ppt_y"/>
                                          </p:val>
                                        </p:tav>
                                        <p:tav tm="100000">
                                          <p:val>
                                            <p:strVal val="1+ppt_h/2"/>
                                          </p:val>
                                        </p:tav>
                                      </p:tavLst>
                                    </p:anim>
                                    <p:set>
                                      <p:cBhvr>
                                        <p:cTn id="25" dur="1" fill="hold">
                                          <p:stCondLst>
                                            <p:cond delay="499"/>
                                          </p:stCondLst>
                                        </p:cTn>
                                        <p:tgtEl>
                                          <p:spTgt spid="5632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565318"/>
                                        </p:tgtEl>
                                        <p:attrNameLst>
                                          <p:attrName>style.visibility</p:attrName>
                                        </p:attrNameLst>
                                      </p:cBhvr>
                                      <p:to>
                                        <p:strVal val="visible"/>
                                      </p:to>
                                    </p:set>
                                    <p:animEffect transition="in" filter="slide(fromBottom)">
                                      <p:cBhvr>
                                        <p:cTn id="30" dur="500"/>
                                        <p:tgtEl>
                                          <p:spTgt spid="56531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53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5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Rectangle 2"/>
          <p:cNvSpPr>
            <a:spLocks noGrp="1"/>
          </p:cNvSpPr>
          <p:nvPr>
            <p:ph type="title"/>
          </p:nvPr>
        </p:nvSpPr>
        <p:spPr>
          <a:xfrm>
            <a:off x="549910" y="88900"/>
            <a:ext cx="7772400" cy="1143000"/>
          </a:xfrm>
        </p:spPr>
        <p:txBody>
          <a:bodyPr vert="horz" wrap="square" lIns="91440" tIns="45720" rIns="91440" bIns="45720" anchor="ctr"/>
          <a:lstStyle/>
          <a:p>
            <a:pPr eaLnBrk="1" hangingPunct="1"/>
            <a:r>
              <a:rPr lang="en-US" altLang="zh-CN" dirty="0"/>
              <a:t>2. </a:t>
            </a:r>
            <a:r>
              <a:rPr lang="zh-CN" altLang="en-US" dirty="0"/>
              <a:t>全加器的设计</a:t>
            </a:r>
          </a:p>
        </p:txBody>
      </p:sp>
      <p:sp>
        <p:nvSpPr>
          <p:cNvPr id="57351" name="Rectangle 3"/>
          <p:cNvSpPr>
            <a:spLocks noGrp="1"/>
          </p:cNvSpPr>
          <p:nvPr>
            <p:ph idx="1"/>
          </p:nvPr>
        </p:nvSpPr>
        <p:spPr>
          <a:xfrm>
            <a:off x="339725" y="1118235"/>
            <a:ext cx="8643620" cy="4114800"/>
          </a:xfrm>
        </p:spPr>
        <p:txBody>
          <a:bodyPr vert="horz" wrap="square" lIns="91440" tIns="45720" rIns="91440" bIns="45720" anchor="t"/>
          <a:lstStyle/>
          <a:p>
            <a:pPr eaLnBrk="1" hangingPunct="1"/>
            <a:r>
              <a:rPr lang="zh-CN" altLang="en-US" dirty="0"/>
              <a:t>逻辑电路图 </a:t>
            </a:r>
          </a:p>
          <a:p>
            <a:pPr lvl="1" eaLnBrk="1" hangingPunct="1"/>
            <a:r>
              <a:rPr lang="zh-CN" altLang="en-US" dirty="0">
                <a:solidFill>
                  <a:srgbClr val="FF0000"/>
                </a:solidFill>
                <a:hlinkClick r:id="" action="ppaction://noaction"/>
              </a:rPr>
              <a:t>方案一</a:t>
            </a:r>
            <a:r>
              <a:rPr lang="zh-CN" altLang="en-US" dirty="0"/>
              <a:t>： 用“与非”门实现全加器，</a:t>
            </a:r>
            <a:r>
              <a:rPr lang="en-US" altLang="zh-CN" dirty="0"/>
              <a:t>S</a:t>
            </a:r>
            <a:r>
              <a:rPr lang="en-US" altLang="zh-CN" baseline="-25000" dirty="0"/>
              <a:t>i</a:t>
            </a:r>
            <a:r>
              <a:rPr lang="zh-CN" altLang="en-US" dirty="0"/>
              <a:t>和</a:t>
            </a:r>
            <a:r>
              <a:rPr lang="en-US" altLang="zh-CN" dirty="0"/>
              <a:t>C</a:t>
            </a:r>
            <a:r>
              <a:rPr lang="en-US" altLang="zh-CN" baseline="-25000" dirty="0"/>
              <a:t>i</a:t>
            </a:r>
            <a:r>
              <a:rPr lang="zh-CN" altLang="en-US" dirty="0"/>
              <a:t>可变换成：</a:t>
            </a:r>
          </a:p>
          <a:p>
            <a:pPr lvl="1" eaLnBrk="1" hangingPunct="1"/>
            <a:endParaRPr lang="zh-CN" altLang="en-US" dirty="0"/>
          </a:p>
          <a:p>
            <a:pPr lvl="1" eaLnBrk="1" hangingPunct="1"/>
            <a:r>
              <a:rPr lang="zh-CN" altLang="en-US" dirty="0">
                <a:hlinkClick r:id="" action="ppaction://noaction"/>
              </a:rPr>
              <a:t>方案二</a:t>
            </a:r>
            <a:r>
              <a:rPr lang="zh-CN" altLang="en-US" dirty="0"/>
              <a:t>： 用半加器实现全加器， </a:t>
            </a:r>
            <a:r>
              <a:rPr lang="en-US" altLang="zh-CN" dirty="0"/>
              <a:t>S</a:t>
            </a:r>
            <a:r>
              <a:rPr lang="en-US" altLang="zh-CN" baseline="-25000" dirty="0"/>
              <a:t>i</a:t>
            </a:r>
            <a:r>
              <a:rPr lang="zh-CN" altLang="en-US" dirty="0"/>
              <a:t>和</a:t>
            </a:r>
            <a:r>
              <a:rPr lang="en-US" altLang="zh-CN" dirty="0"/>
              <a:t>C</a:t>
            </a:r>
            <a:r>
              <a:rPr lang="en-US" altLang="zh-CN" baseline="-25000" dirty="0"/>
              <a:t>i</a:t>
            </a:r>
            <a:r>
              <a:rPr lang="zh-CN" altLang="en-US" dirty="0"/>
              <a:t>可变换成：</a:t>
            </a:r>
          </a:p>
        </p:txBody>
      </p:sp>
      <p:graphicFrame>
        <p:nvGraphicFramePr>
          <p:cNvPr id="57346" name="Object 4"/>
          <p:cNvGraphicFramePr/>
          <p:nvPr/>
        </p:nvGraphicFramePr>
        <p:xfrm>
          <a:off x="339725" y="2562543"/>
          <a:ext cx="5108575" cy="549275"/>
        </p:xfrm>
        <a:graphic>
          <a:graphicData uri="http://schemas.openxmlformats.org/presentationml/2006/ole">
            <mc:AlternateContent xmlns:mc="http://schemas.openxmlformats.org/markup-compatibility/2006">
              <mc:Choice xmlns:v="urn:schemas-microsoft-com:vml" Requires="v">
                <p:oleObj spid="_x0000_s22588" r:id="rId3" imgW="2717800" imgH="292100" progId="Equation.3">
                  <p:embed/>
                </p:oleObj>
              </mc:Choice>
              <mc:Fallback>
                <p:oleObj r:id="rId3" imgW="2717800" imgH="292100" progId="Equation.3">
                  <p:embed/>
                  <p:pic>
                    <p:nvPicPr>
                      <p:cNvPr id="0" name="图片 22561"/>
                      <p:cNvPicPr/>
                      <p:nvPr/>
                    </p:nvPicPr>
                    <p:blipFill>
                      <a:blip r:embed="rId4"/>
                      <a:stretch>
                        <a:fillRect/>
                      </a:stretch>
                    </p:blipFill>
                    <p:spPr>
                      <a:xfrm>
                        <a:off x="339725" y="2562543"/>
                        <a:ext cx="5108575" cy="549275"/>
                      </a:xfrm>
                      <a:prstGeom prst="rect">
                        <a:avLst/>
                      </a:prstGeom>
                      <a:noFill/>
                      <a:ln w="38100">
                        <a:noFill/>
                        <a:miter/>
                      </a:ln>
                    </p:spPr>
                  </p:pic>
                </p:oleObj>
              </mc:Fallback>
            </mc:AlternateContent>
          </a:graphicData>
        </a:graphic>
      </p:graphicFrame>
      <p:graphicFrame>
        <p:nvGraphicFramePr>
          <p:cNvPr id="57347" name="Object 5"/>
          <p:cNvGraphicFramePr/>
          <p:nvPr/>
        </p:nvGraphicFramePr>
        <p:xfrm>
          <a:off x="5796280" y="2586990"/>
          <a:ext cx="2959100" cy="501650"/>
        </p:xfrm>
        <a:graphic>
          <a:graphicData uri="http://schemas.openxmlformats.org/presentationml/2006/ole">
            <mc:AlternateContent xmlns:mc="http://schemas.openxmlformats.org/markup-compatibility/2006">
              <mc:Choice xmlns:v="urn:schemas-microsoft-com:vml" Requires="v">
                <p:oleObj spid="_x0000_s22589" r:id="rId5" imgW="1574165" imgH="266700" progId="Equation.3">
                  <p:embed/>
                </p:oleObj>
              </mc:Choice>
              <mc:Fallback>
                <p:oleObj r:id="rId5" imgW="1574165" imgH="266700" progId="Equation.3">
                  <p:embed/>
                  <p:pic>
                    <p:nvPicPr>
                      <p:cNvPr id="0" name="图片 22562"/>
                      <p:cNvPicPr/>
                      <p:nvPr/>
                    </p:nvPicPr>
                    <p:blipFill>
                      <a:blip r:embed="rId6"/>
                      <a:stretch>
                        <a:fillRect/>
                      </a:stretch>
                    </p:blipFill>
                    <p:spPr>
                      <a:xfrm>
                        <a:off x="5796280" y="2586990"/>
                        <a:ext cx="2959100" cy="501650"/>
                      </a:xfrm>
                      <a:prstGeom prst="rect">
                        <a:avLst/>
                      </a:prstGeom>
                      <a:noFill/>
                      <a:ln w="38100">
                        <a:noFill/>
                        <a:miter/>
                      </a:ln>
                    </p:spPr>
                  </p:pic>
                </p:oleObj>
              </mc:Fallback>
            </mc:AlternateContent>
          </a:graphicData>
        </a:graphic>
      </p:graphicFrame>
      <p:sp>
        <p:nvSpPr>
          <p:cNvPr id="57352" name="Rectangle 7"/>
          <p:cNvSpPr/>
          <p:nvPr/>
        </p:nvSpPr>
        <p:spPr>
          <a:xfrm>
            <a:off x="0" y="3832225"/>
            <a:ext cx="9144000" cy="0"/>
          </a:xfrm>
          <a:prstGeom prst="rect">
            <a:avLst/>
          </a:prstGeom>
          <a:noFill/>
          <a:ln w="9525">
            <a:noFill/>
          </a:ln>
        </p:spPr>
        <p:txBody>
          <a:bodyPr wrap="none" anchor="ctr">
            <a:spAutoFit/>
          </a:bodyPr>
          <a:lstStyle/>
          <a:p>
            <a:pPr>
              <a:spcBef>
                <a:spcPct val="0"/>
              </a:spcBef>
            </a:pPr>
            <a:endParaRPr lang="zh-CN" altLang="zh-CN" b="0" dirty="0">
              <a:latin typeface="Times New Roman" panose="02020603050405020304" pitchFamily="18" charset="0"/>
            </a:endParaRPr>
          </a:p>
        </p:txBody>
      </p:sp>
      <p:graphicFrame>
        <p:nvGraphicFramePr>
          <p:cNvPr id="57348" name="Object 8"/>
          <p:cNvGraphicFramePr/>
          <p:nvPr/>
        </p:nvGraphicFramePr>
        <p:xfrm>
          <a:off x="1082040" y="3960178"/>
          <a:ext cx="5370513" cy="1431925"/>
        </p:xfrm>
        <a:graphic>
          <a:graphicData uri="http://schemas.openxmlformats.org/presentationml/2006/ole">
            <mc:AlternateContent xmlns:mc="http://schemas.openxmlformats.org/markup-compatibility/2006">
              <mc:Choice xmlns:v="urn:schemas-microsoft-com:vml" Requires="v">
                <p:oleObj spid="_x0000_s22590" r:id="rId7" imgW="2857500" imgH="762000" progId="Equation.3">
                  <p:embed/>
                </p:oleObj>
              </mc:Choice>
              <mc:Fallback>
                <p:oleObj r:id="rId7" imgW="2857500" imgH="762000" progId="Equation.3">
                  <p:embed/>
                  <p:pic>
                    <p:nvPicPr>
                      <p:cNvPr id="0" name="图片 22563"/>
                      <p:cNvPicPr/>
                      <p:nvPr/>
                    </p:nvPicPr>
                    <p:blipFill>
                      <a:blip r:embed="rId8"/>
                      <a:stretch>
                        <a:fillRect/>
                      </a:stretch>
                    </p:blipFill>
                    <p:spPr>
                      <a:xfrm>
                        <a:off x="1082040" y="3960178"/>
                        <a:ext cx="5370513" cy="1431925"/>
                      </a:xfrm>
                      <a:prstGeom prst="rect">
                        <a:avLst/>
                      </a:prstGeom>
                      <a:noFill/>
                      <a:ln w="38100">
                        <a:noFill/>
                        <a:miter/>
                      </a:ln>
                    </p:spPr>
                  </p:pic>
                </p:oleObj>
              </mc:Fallback>
            </mc:AlternateContent>
          </a:graphicData>
        </a:graphic>
      </p:graphicFrame>
      <p:graphicFrame>
        <p:nvGraphicFramePr>
          <p:cNvPr id="57349" name="Object 9"/>
          <p:cNvGraphicFramePr/>
          <p:nvPr/>
        </p:nvGraphicFramePr>
        <p:xfrm>
          <a:off x="1069340" y="5588000"/>
          <a:ext cx="7185025" cy="954088"/>
        </p:xfrm>
        <a:graphic>
          <a:graphicData uri="http://schemas.openxmlformats.org/presentationml/2006/ole">
            <mc:AlternateContent xmlns:mc="http://schemas.openxmlformats.org/markup-compatibility/2006">
              <mc:Choice xmlns:v="urn:schemas-microsoft-com:vml" Requires="v">
                <p:oleObj spid="_x0000_s22591" r:id="rId9" imgW="3822700" imgH="508000" progId="Equation.3">
                  <p:embed/>
                </p:oleObj>
              </mc:Choice>
              <mc:Fallback>
                <p:oleObj r:id="rId9" imgW="3822700" imgH="508000" progId="Equation.3">
                  <p:embed/>
                  <p:pic>
                    <p:nvPicPr>
                      <p:cNvPr id="0" name="图片 22564"/>
                      <p:cNvPicPr/>
                      <p:nvPr/>
                    </p:nvPicPr>
                    <p:blipFill>
                      <a:blip r:embed="rId10"/>
                      <a:stretch>
                        <a:fillRect/>
                      </a:stretch>
                    </p:blipFill>
                    <p:spPr>
                      <a:xfrm>
                        <a:off x="1069340" y="5588000"/>
                        <a:ext cx="7185025" cy="954088"/>
                      </a:xfrm>
                      <a:prstGeom prst="rect">
                        <a:avLst/>
                      </a:prstGeom>
                      <a:noFill/>
                      <a:ln w="38100">
                        <a:noFill/>
                        <a:miter/>
                      </a:ln>
                    </p:spPr>
                  </p:pic>
                </p:oleObj>
              </mc:Fallback>
            </mc:AlternateContent>
          </a:graphicData>
        </a:graphic>
      </p:graphicFrame>
      <p:sp>
        <p:nvSpPr>
          <p:cNvPr id="57353" name="Rectangle 10"/>
          <p:cNvSpPr/>
          <p:nvPr/>
        </p:nvSpPr>
        <p:spPr>
          <a:xfrm>
            <a:off x="549910" y="308864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sp>
        <p:nvSpPr>
          <p:cNvPr id="57354" name="Rectangle 11"/>
          <p:cNvSpPr/>
          <p:nvPr/>
        </p:nvSpPr>
        <p:spPr>
          <a:xfrm>
            <a:off x="4273550" y="3435350"/>
            <a:ext cx="596900" cy="244475"/>
          </a:xfrm>
          <a:prstGeom prst="rect">
            <a:avLst/>
          </a:prstGeom>
          <a:noFill/>
          <a:ln w="9525">
            <a:noFill/>
          </a:ln>
        </p:spPr>
        <p:txBody>
          <a:bodyPr wrap="none" anchor="ctr">
            <a:spAutoFit/>
          </a:bodyPr>
          <a:lstStyle/>
          <a:p>
            <a:pPr algn="ctr">
              <a:spcBef>
                <a:spcPct val="0"/>
              </a:spcBef>
            </a:pPr>
            <a:r>
              <a:rPr lang="en-US" altLang="zh-CN" sz="1000" b="0" dirty="0">
                <a:latin typeface="Times New Roman" panose="02020603050405020304" pitchFamily="18" charset="0"/>
                <a:cs typeface="Times New Roman" panose="02020603050405020304" pitchFamily="18" charset="0"/>
              </a:rPr>
              <a:t>             </a:t>
            </a:r>
            <a:endParaRPr lang="en-US" altLang="zh-CN" b="0" dirty="0">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p:cNvSpPr>
          <p:nvPr>
            <p:ph type="title"/>
          </p:nvPr>
        </p:nvSpPr>
        <p:spPr>
          <a:xfrm>
            <a:off x="407670" y="-1905"/>
            <a:ext cx="7772400" cy="1143000"/>
          </a:xfrm>
        </p:spPr>
        <p:txBody>
          <a:bodyPr vert="horz" wrap="square" lIns="91440" tIns="45720" rIns="91440" bIns="45720" anchor="ctr"/>
          <a:lstStyle/>
          <a:p>
            <a:pPr eaLnBrk="1" hangingPunct="1"/>
            <a:r>
              <a:rPr lang="en-US" altLang="zh-CN" dirty="0"/>
              <a:t>2. </a:t>
            </a:r>
            <a:r>
              <a:rPr lang="zh-CN" altLang="en-US" dirty="0"/>
              <a:t>全加器的设计</a:t>
            </a:r>
          </a:p>
        </p:txBody>
      </p:sp>
      <p:sp>
        <p:nvSpPr>
          <p:cNvPr id="138243" name="Rectangle 3"/>
          <p:cNvSpPr>
            <a:spLocks noGrp="1"/>
          </p:cNvSpPr>
          <p:nvPr>
            <p:ph idx="1"/>
          </p:nvPr>
        </p:nvSpPr>
        <p:spPr/>
        <p:txBody>
          <a:bodyPr vert="horz" wrap="square" lIns="91440" tIns="45720" rIns="91440" bIns="45720" anchor="t"/>
          <a:lstStyle/>
          <a:p>
            <a:pPr eaLnBrk="1" hangingPunct="1"/>
            <a:endParaRPr lang="zh-CN" altLang="zh-CN" dirty="0"/>
          </a:p>
        </p:txBody>
      </p:sp>
      <p:pic>
        <p:nvPicPr>
          <p:cNvPr id="138244" name="Picture 4"/>
          <p:cNvPicPr>
            <a:picLocks noChangeAspect="1"/>
          </p:cNvPicPr>
          <p:nvPr/>
        </p:nvPicPr>
        <p:blipFill>
          <a:blip r:embed="rId2"/>
          <a:stretch>
            <a:fillRect/>
          </a:stretch>
        </p:blipFill>
        <p:spPr>
          <a:xfrm>
            <a:off x="324485" y="1141095"/>
            <a:ext cx="5581650" cy="3343275"/>
          </a:xfrm>
          <a:prstGeom prst="rect">
            <a:avLst/>
          </a:prstGeom>
          <a:noFill/>
          <a:ln w="9525">
            <a:noFill/>
          </a:ln>
        </p:spPr>
      </p:pic>
      <p:pic>
        <p:nvPicPr>
          <p:cNvPr id="138245" name="Picture 5"/>
          <p:cNvPicPr>
            <a:picLocks noChangeAspect="1"/>
          </p:cNvPicPr>
          <p:nvPr/>
        </p:nvPicPr>
        <p:blipFill>
          <a:blip r:embed="rId3"/>
          <a:stretch>
            <a:fillRect/>
          </a:stretch>
        </p:blipFill>
        <p:spPr>
          <a:xfrm>
            <a:off x="5124450" y="3435668"/>
            <a:ext cx="3333750" cy="3019425"/>
          </a:xfrm>
          <a:prstGeom prst="rect">
            <a:avLst/>
          </a:prstGeom>
          <a:noFill/>
          <a:ln w="9525">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p:cNvSpPr>
          <p:nvPr>
            <p:ph type="title"/>
          </p:nvPr>
        </p:nvSpPr>
        <p:spPr>
          <a:xfrm>
            <a:off x="685800" y="549275"/>
            <a:ext cx="8134350" cy="287338"/>
          </a:xfrm>
        </p:spPr>
        <p:txBody>
          <a:bodyPr vert="horz" wrap="square" lIns="91440" tIns="45720" rIns="91440" bIns="45720" anchor="ctr"/>
          <a:lstStyle/>
          <a:p>
            <a:pPr eaLnBrk="1" hangingPunct="1"/>
            <a:r>
              <a:rPr lang="en-US" altLang="zh-CN" dirty="0"/>
              <a:t>8.4.2 BCD</a:t>
            </a:r>
            <a:r>
              <a:rPr lang="zh-CN" altLang="en-US" dirty="0"/>
              <a:t>码编码器和七段显示译码器的设计 </a:t>
            </a:r>
          </a:p>
        </p:txBody>
      </p:sp>
      <p:sp>
        <p:nvSpPr>
          <p:cNvPr id="139267" name="Rectangle 3"/>
          <p:cNvSpPr>
            <a:spLocks noGrp="1"/>
          </p:cNvSpPr>
          <p:nvPr>
            <p:ph idx="1"/>
          </p:nvPr>
        </p:nvSpPr>
        <p:spPr>
          <a:xfrm>
            <a:off x="685800" y="1596390"/>
            <a:ext cx="7772400" cy="4114800"/>
          </a:xfrm>
        </p:spPr>
        <p:txBody>
          <a:bodyPr vert="horz" wrap="square" lIns="91440" tIns="45720" rIns="91440" bIns="45720" anchor="t"/>
          <a:lstStyle/>
          <a:p>
            <a:pPr eaLnBrk="1" hangingPunct="1"/>
            <a:endParaRPr lang="zh-CN" altLang="zh-CN" dirty="0"/>
          </a:p>
        </p:txBody>
      </p:sp>
      <p:pic>
        <p:nvPicPr>
          <p:cNvPr id="139268" name="Picture 4" descr="LJ87"/>
          <p:cNvPicPr>
            <a:picLocks noChangeAspect="1"/>
          </p:cNvPicPr>
          <p:nvPr/>
        </p:nvPicPr>
        <p:blipFill>
          <a:blip r:embed="rId2"/>
          <a:stretch>
            <a:fillRect/>
          </a:stretch>
        </p:blipFill>
        <p:spPr>
          <a:xfrm>
            <a:off x="1219518" y="2582228"/>
            <a:ext cx="5956300" cy="2911475"/>
          </a:xfrm>
          <a:prstGeom prst="rect">
            <a:avLst/>
          </a:prstGeom>
          <a:noFill/>
          <a:ln w="9525">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2"/>
          <p:cNvSpPr>
            <a:spLocks noGrp="1"/>
          </p:cNvSpPr>
          <p:nvPr>
            <p:ph type="title"/>
          </p:nvPr>
        </p:nvSpPr>
        <p:spPr/>
        <p:txBody>
          <a:bodyPr vert="horz" wrap="square" lIns="91440" tIns="45720" rIns="91440" bIns="45720" anchor="ctr"/>
          <a:lstStyle/>
          <a:p>
            <a:pPr eaLnBrk="1" hangingPunct="1"/>
            <a:r>
              <a:rPr lang="en-US" altLang="zh-CN" dirty="0"/>
              <a:t>1. BCD</a:t>
            </a:r>
            <a:r>
              <a:rPr lang="zh-CN" altLang="en-US" dirty="0"/>
              <a:t>码编码器的设计</a:t>
            </a:r>
          </a:p>
        </p:txBody>
      </p:sp>
      <p:sp>
        <p:nvSpPr>
          <p:cNvPr id="569347" name="Rectangle 3"/>
          <p:cNvSpPr>
            <a:spLocks noGrp="1"/>
          </p:cNvSpPr>
          <p:nvPr>
            <p:ph type="body" sz="half" idx="1"/>
          </p:nvPr>
        </p:nvSpPr>
        <p:spPr>
          <a:xfrm>
            <a:off x="107950" y="981075"/>
            <a:ext cx="4367213" cy="5543550"/>
          </a:xfrm>
        </p:spPr>
        <p:txBody>
          <a:bodyPr vert="horz" wrap="square" lIns="91440" tIns="45720" rIns="91440" bIns="45720" anchor="t"/>
          <a:lstStyle/>
          <a:p>
            <a:pPr marL="0" indent="0" eaLnBrk="1" hangingPunct="1"/>
            <a:r>
              <a:rPr lang="zh-CN" altLang="en-US" dirty="0"/>
              <a:t>真值表</a:t>
            </a:r>
          </a:p>
          <a:p>
            <a:pPr marL="0" indent="0" eaLnBrk="1" hangingPunct="1"/>
            <a:r>
              <a:rPr lang="zh-CN" altLang="en-US" dirty="0"/>
              <a:t>函数表达式</a:t>
            </a:r>
          </a:p>
          <a:p>
            <a:pPr marL="0" indent="0" eaLnBrk="1" hangingPunct="1"/>
            <a:r>
              <a:rPr lang="zh-CN" altLang="en-US" dirty="0"/>
              <a:t>函数变换</a:t>
            </a:r>
          </a:p>
          <a:p>
            <a:pPr marL="0" indent="0" eaLnBrk="1" hangingPunct="1"/>
            <a:endParaRPr lang="zh-CN" altLang="en-US" dirty="0"/>
          </a:p>
          <a:p>
            <a:pPr marL="0" indent="0" eaLnBrk="1" hangingPunct="1"/>
            <a:endParaRPr lang="zh-CN" altLang="en-US" dirty="0"/>
          </a:p>
          <a:p>
            <a:pPr marL="0" indent="0" eaLnBrk="1" hangingPunct="1"/>
            <a:endParaRPr lang="zh-CN" altLang="en-US" dirty="0"/>
          </a:p>
          <a:p>
            <a:pPr marL="0" indent="0" eaLnBrk="1" hangingPunct="1"/>
            <a:endParaRPr lang="zh-CN" altLang="en-US" dirty="0"/>
          </a:p>
          <a:p>
            <a:pPr marL="0" indent="0" eaLnBrk="1" hangingPunct="1"/>
            <a:r>
              <a:rPr lang="zh-CN" altLang="en-US" dirty="0"/>
              <a:t>电路图 </a:t>
            </a:r>
          </a:p>
        </p:txBody>
      </p:sp>
      <p:graphicFrame>
        <p:nvGraphicFramePr>
          <p:cNvPr id="58376" name="内容占位符 58375"/>
          <p:cNvGraphicFramePr>
            <a:graphicFrameLocks noGrp="1"/>
          </p:cNvGraphicFramePr>
          <p:nvPr>
            <p:ph sz="quarter" idx="2"/>
          </p:nvPr>
        </p:nvGraphicFramePr>
        <p:xfrm>
          <a:off x="1885950" y="2398713"/>
          <a:ext cx="7080250" cy="3844925"/>
        </p:xfrm>
        <a:graphic>
          <a:graphicData uri="http://schemas.openxmlformats.org/drawingml/2006/table">
            <a:tbl>
              <a:tblPr/>
              <a:tblGrid>
                <a:gridCol w="608013">
                  <a:extLst>
                    <a:ext uri="{9D8B030D-6E8A-4147-A177-3AD203B41FA5}">
                      <a16:colId xmlns:a16="http://schemas.microsoft.com/office/drawing/2014/main" val="20000"/>
                    </a:ext>
                  </a:extLst>
                </a:gridCol>
                <a:gridCol w="463550">
                  <a:extLst>
                    <a:ext uri="{9D8B030D-6E8A-4147-A177-3AD203B41FA5}">
                      <a16:colId xmlns:a16="http://schemas.microsoft.com/office/drawing/2014/main" val="20001"/>
                    </a:ext>
                  </a:extLst>
                </a:gridCol>
                <a:gridCol w="460375">
                  <a:extLst>
                    <a:ext uri="{9D8B030D-6E8A-4147-A177-3AD203B41FA5}">
                      <a16:colId xmlns:a16="http://schemas.microsoft.com/office/drawing/2014/main" val="20002"/>
                    </a:ext>
                  </a:extLst>
                </a:gridCol>
                <a:gridCol w="463550">
                  <a:extLst>
                    <a:ext uri="{9D8B030D-6E8A-4147-A177-3AD203B41FA5}">
                      <a16:colId xmlns:a16="http://schemas.microsoft.com/office/drawing/2014/main" val="20003"/>
                    </a:ext>
                  </a:extLst>
                </a:gridCol>
                <a:gridCol w="461962">
                  <a:extLst>
                    <a:ext uri="{9D8B030D-6E8A-4147-A177-3AD203B41FA5}">
                      <a16:colId xmlns:a16="http://schemas.microsoft.com/office/drawing/2014/main" val="20004"/>
                    </a:ext>
                  </a:extLst>
                </a:gridCol>
                <a:gridCol w="461963">
                  <a:extLst>
                    <a:ext uri="{9D8B030D-6E8A-4147-A177-3AD203B41FA5}">
                      <a16:colId xmlns:a16="http://schemas.microsoft.com/office/drawing/2014/main" val="20005"/>
                    </a:ext>
                  </a:extLst>
                </a:gridCol>
                <a:gridCol w="463550">
                  <a:extLst>
                    <a:ext uri="{9D8B030D-6E8A-4147-A177-3AD203B41FA5}">
                      <a16:colId xmlns:a16="http://schemas.microsoft.com/office/drawing/2014/main" val="20006"/>
                    </a:ext>
                  </a:extLst>
                </a:gridCol>
                <a:gridCol w="461962">
                  <a:extLst>
                    <a:ext uri="{9D8B030D-6E8A-4147-A177-3AD203B41FA5}">
                      <a16:colId xmlns:a16="http://schemas.microsoft.com/office/drawing/2014/main" val="20007"/>
                    </a:ext>
                  </a:extLst>
                </a:gridCol>
                <a:gridCol w="461963">
                  <a:extLst>
                    <a:ext uri="{9D8B030D-6E8A-4147-A177-3AD203B41FA5}">
                      <a16:colId xmlns:a16="http://schemas.microsoft.com/office/drawing/2014/main" val="20008"/>
                    </a:ext>
                  </a:extLst>
                </a:gridCol>
                <a:gridCol w="461962">
                  <a:extLst>
                    <a:ext uri="{9D8B030D-6E8A-4147-A177-3AD203B41FA5}">
                      <a16:colId xmlns:a16="http://schemas.microsoft.com/office/drawing/2014/main" val="20009"/>
                    </a:ext>
                  </a:extLst>
                </a:gridCol>
                <a:gridCol w="463550">
                  <a:extLst>
                    <a:ext uri="{9D8B030D-6E8A-4147-A177-3AD203B41FA5}">
                      <a16:colId xmlns:a16="http://schemas.microsoft.com/office/drawing/2014/main" val="20010"/>
                    </a:ext>
                  </a:extLst>
                </a:gridCol>
                <a:gridCol w="460375">
                  <a:extLst>
                    <a:ext uri="{9D8B030D-6E8A-4147-A177-3AD203B41FA5}">
                      <a16:colId xmlns:a16="http://schemas.microsoft.com/office/drawing/2014/main" val="20011"/>
                    </a:ext>
                  </a:extLst>
                </a:gridCol>
                <a:gridCol w="463550">
                  <a:extLst>
                    <a:ext uri="{9D8B030D-6E8A-4147-A177-3AD203B41FA5}">
                      <a16:colId xmlns:a16="http://schemas.microsoft.com/office/drawing/2014/main" val="20012"/>
                    </a:ext>
                  </a:extLst>
                </a:gridCol>
                <a:gridCol w="460375">
                  <a:extLst>
                    <a:ext uri="{9D8B030D-6E8A-4147-A177-3AD203B41FA5}">
                      <a16:colId xmlns:a16="http://schemas.microsoft.com/office/drawing/2014/main" val="20013"/>
                    </a:ext>
                  </a:extLst>
                </a:gridCol>
                <a:gridCol w="463550">
                  <a:extLst>
                    <a:ext uri="{9D8B030D-6E8A-4147-A177-3AD203B41FA5}">
                      <a16:colId xmlns:a16="http://schemas.microsoft.com/office/drawing/2014/main" val="20014"/>
                    </a:ext>
                  </a:extLst>
                </a:gridCol>
              </a:tblGrid>
              <a:tr h="5588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400" dirty="0">
                          <a:ea typeface="宋体" panose="02010600030101010101" pitchFamily="2" charset="-122"/>
                        </a:rPr>
                        <a:t>数字</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9</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8</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7</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6</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5</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4</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3</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2</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1</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0</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8</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4</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2</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1</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286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86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86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2</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86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3</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6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4</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86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5</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86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6</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86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7</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86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8</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86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9</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69543" name="Rectangle 199"/>
          <p:cNvSpPr/>
          <p:nvPr/>
        </p:nvSpPr>
        <p:spPr>
          <a:xfrm>
            <a:off x="2700338" y="981075"/>
            <a:ext cx="4706937" cy="954088"/>
          </a:xfrm>
          <a:prstGeom prst="rect">
            <a:avLst/>
          </a:prstGeom>
          <a:noFill/>
          <a:ln w="9525">
            <a:noFill/>
          </a:ln>
        </p:spPr>
        <p:txBody>
          <a:bodyPr wrap="none" anchor="ctr">
            <a:spAutoFit/>
          </a:bodyPr>
          <a:lstStyle/>
          <a:p>
            <a:pPr>
              <a:lnSpc>
                <a:spcPct val="140000"/>
              </a:lnSpc>
              <a:spcBef>
                <a:spcPct val="0"/>
              </a:spcBef>
            </a:pPr>
            <a:r>
              <a:rPr lang="en-US" altLang="zh-CN" sz="2000" dirty="0">
                <a:latin typeface="Times New Roman" panose="02020603050405020304" pitchFamily="18" charset="0"/>
              </a:rPr>
              <a:t>B</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3</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5</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7</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9</a:t>
            </a:r>
            <a:r>
              <a:rPr lang="zh-CN" altLang="en-US" sz="2000" dirty="0">
                <a:latin typeface="Times New Roman" panose="02020603050405020304" pitchFamily="18" charset="0"/>
              </a:rPr>
              <a:t>，</a:t>
            </a:r>
            <a:r>
              <a:rPr lang="en-US" altLang="zh-CN" sz="2000" dirty="0">
                <a:latin typeface="Times New Roman" panose="02020603050405020304" pitchFamily="18" charset="0"/>
              </a:rPr>
              <a:t>B</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3</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6</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7</a:t>
            </a:r>
            <a:endParaRPr lang="en-US" altLang="zh-CN" sz="2000" dirty="0">
              <a:latin typeface="Times New Roman" panose="02020603050405020304" pitchFamily="18" charset="0"/>
            </a:endParaRPr>
          </a:p>
          <a:p>
            <a:pPr>
              <a:lnSpc>
                <a:spcPct val="140000"/>
              </a:lnSpc>
              <a:spcBef>
                <a:spcPct val="0"/>
              </a:spcBef>
            </a:pPr>
            <a:r>
              <a:rPr lang="en-US" altLang="zh-CN" sz="2000" dirty="0">
                <a:latin typeface="Times New Roman" panose="02020603050405020304" pitchFamily="18" charset="0"/>
              </a:rPr>
              <a:t>B</a:t>
            </a:r>
            <a:r>
              <a:rPr lang="en-US" altLang="zh-CN" sz="2000" baseline="-25000" dirty="0">
                <a:latin typeface="Times New Roman" panose="02020603050405020304" pitchFamily="18" charset="0"/>
              </a:rPr>
              <a:t>4</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4</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5</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6</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7</a:t>
            </a:r>
            <a:r>
              <a:rPr lang="zh-CN" altLang="en-US" sz="2000" dirty="0">
                <a:latin typeface="Times New Roman" panose="02020603050405020304" pitchFamily="18" charset="0"/>
              </a:rPr>
              <a:t>，       </a:t>
            </a:r>
            <a:r>
              <a:rPr lang="en-US" altLang="zh-CN" sz="2000" dirty="0">
                <a:latin typeface="Times New Roman" panose="02020603050405020304" pitchFamily="18" charset="0"/>
              </a:rPr>
              <a:t>B</a:t>
            </a:r>
            <a:r>
              <a:rPr lang="en-US" altLang="zh-CN" sz="2000" baseline="-25000" dirty="0">
                <a:latin typeface="Times New Roman" panose="02020603050405020304" pitchFamily="18" charset="0"/>
              </a:rPr>
              <a:t>8</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8</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9</a:t>
            </a:r>
            <a:r>
              <a:rPr lang="en-US" altLang="zh-CN" sz="2000" dirty="0">
                <a:latin typeface="Times New Roman" panose="02020603050405020304" pitchFamily="18" charset="0"/>
              </a:rPr>
              <a:t> </a:t>
            </a:r>
          </a:p>
        </p:txBody>
      </p:sp>
      <p:graphicFrame>
        <p:nvGraphicFramePr>
          <p:cNvPr id="58370" name="Object 200"/>
          <p:cNvGraphicFramePr>
            <a:graphicFrameLocks noGrp="1" noChangeAspect="1"/>
          </p:cNvGraphicFramePr>
          <p:nvPr>
            <p:ph sz="quarter" idx="3"/>
          </p:nvPr>
        </p:nvGraphicFramePr>
        <p:xfrm>
          <a:off x="276225" y="2663825"/>
          <a:ext cx="3732213" cy="539750"/>
        </p:xfrm>
        <a:graphic>
          <a:graphicData uri="http://schemas.openxmlformats.org/presentationml/2006/ole">
            <mc:AlternateContent xmlns:mc="http://schemas.openxmlformats.org/markup-compatibility/2006">
              <mc:Choice xmlns:v="urn:schemas-microsoft-com:vml" Requires="v">
                <p:oleObj spid="_x0000_s23612" r:id="rId3" imgW="1955800" imgH="279400" progId="Equation.3">
                  <p:embed/>
                </p:oleObj>
              </mc:Choice>
              <mc:Fallback>
                <p:oleObj r:id="rId3" imgW="1955800" imgH="279400" progId="Equation.3">
                  <p:embed/>
                  <p:pic>
                    <p:nvPicPr>
                      <p:cNvPr id="0" name="图片 23585"/>
                      <p:cNvPicPr/>
                      <p:nvPr/>
                    </p:nvPicPr>
                    <p:blipFill>
                      <a:blip r:embed="rId4"/>
                      <a:stretch>
                        <a:fillRect/>
                      </a:stretch>
                    </p:blipFill>
                    <p:spPr>
                      <a:xfrm>
                        <a:off x="276225" y="2663825"/>
                        <a:ext cx="3732213" cy="539750"/>
                      </a:xfrm>
                      <a:prstGeom prst="rect">
                        <a:avLst/>
                      </a:prstGeom>
                      <a:noFill/>
                      <a:ln w="38100">
                        <a:miter/>
                      </a:ln>
                    </p:spPr>
                  </p:pic>
                </p:oleObj>
              </mc:Fallback>
            </mc:AlternateContent>
          </a:graphicData>
        </a:graphic>
      </p:graphicFrame>
      <p:sp>
        <p:nvSpPr>
          <p:cNvPr id="58572" name="Rectangle 201"/>
          <p:cNvSpPr/>
          <p:nvPr/>
        </p:nvSpPr>
        <p:spPr>
          <a:xfrm>
            <a:off x="0" y="32908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69546" name="Object 202"/>
          <p:cNvGraphicFramePr/>
          <p:nvPr/>
        </p:nvGraphicFramePr>
        <p:xfrm>
          <a:off x="407988" y="3211513"/>
          <a:ext cx="2771775" cy="525462"/>
        </p:xfrm>
        <a:graphic>
          <a:graphicData uri="http://schemas.openxmlformats.org/presentationml/2006/ole">
            <mc:AlternateContent xmlns:mc="http://schemas.openxmlformats.org/markup-compatibility/2006">
              <mc:Choice xmlns:v="urn:schemas-microsoft-com:vml" Requires="v">
                <p:oleObj spid="_x0000_s23613" r:id="rId5" imgW="1459865" imgH="279400" progId="Equation.3">
                  <p:embed/>
                </p:oleObj>
              </mc:Choice>
              <mc:Fallback>
                <p:oleObj r:id="rId5" imgW="1459865" imgH="279400" progId="Equation.3">
                  <p:embed/>
                  <p:pic>
                    <p:nvPicPr>
                      <p:cNvPr id="0" name="图片 23586"/>
                      <p:cNvPicPr/>
                      <p:nvPr/>
                    </p:nvPicPr>
                    <p:blipFill>
                      <a:blip r:embed="rId6"/>
                      <a:stretch>
                        <a:fillRect/>
                      </a:stretch>
                    </p:blipFill>
                    <p:spPr>
                      <a:xfrm>
                        <a:off x="407988" y="3211513"/>
                        <a:ext cx="2771775" cy="525462"/>
                      </a:xfrm>
                      <a:prstGeom prst="rect">
                        <a:avLst/>
                      </a:prstGeom>
                      <a:noFill/>
                      <a:ln w="38100">
                        <a:noFill/>
                        <a:miter/>
                      </a:ln>
                    </p:spPr>
                  </p:pic>
                </p:oleObj>
              </mc:Fallback>
            </mc:AlternateContent>
          </a:graphicData>
        </a:graphic>
      </p:graphicFrame>
      <p:sp>
        <p:nvSpPr>
          <p:cNvPr id="58573" name="Rectangle 203"/>
          <p:cNvSpPr/>
          <p:nvPr/>
        </p:nvSpPr>
        <p:spPr>
          <a:xfrm>
            <a:off x="0" y="32908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69548" name="Object 204"/>
          <p:cNvGraphicFramePr/>
          <p:nvPr/>
        </p:nvGraphicFramePr>
        <p:xfrm>
          <a:off x="420688" y="3840163"/>
          <a:ext cx="2698750" cy="525462"/>
        </p:xfrm>
        <a:graphic>
          <a:graphicData uri="http://schemas.openxmlformats.org/presentationml/2006/ole">
            <mc:AlternateContent xmlns:mc="http://schemas.openxmlformats.org/markup-compatibility/2006">
              <mc:Choice xmlns:v="urn:schemas-microsoft-com:vml" Requires="v">
                <p:oleObj spid="_x0000_s23614" r:id="rId7" imgW="1422400" imgH="279400" progId="Equation.3">
                  <p:embed/>
                </p:oleObj>
              </mc:Choice>
              <mc:Fallback>
                <p:oleObj r:id="rId7" imgW="1422400" imgH="279400" progId="Equation.3">
                  <p:embed/>
                  <p:pic>
                    <p:nvPicPr>
                      <p:cNvPr id="0" name="图片 23587"/>
                      <p:cNvPicPr/>
                      <p:nvPr/>
                    </p:nvPicPr>
                    <p:blipFill>
                      <a:blip r:embed="rId8"/>
                      <a:stretch>
                        <a:fillRect/>
                      </a:stretch>
                    </p:blipFill>
                    <p:spPr>
                      <a:xfrm>
                        <a:off x="420688" y="3840163"/>
                        <a:ext cx="2698750" cy="525462"/>
                      </a:xfrm>
                      <a:prstGeom prst="rect">
                        <a:avLst/>
                      </a:prstGeom>
                      <a:noFill/>
                      <a:ln w="38100">
                        <a:noFill/>
                        <a:miter/>
                      </a:ln>
                    </p:spPr>
                  </p:pic>
                </p:oleObj>
              </mc:Fallback>
            </mc:AlternateContent>
          </a:graphicData>
        </a:graphic>
      </p:graphicFrame>
      <p:sp>
        <p:nvSpPr>
          <p:cNvPr id="58574" name="Rectangle 205"/>
          <p:cNvSpPr/>
          <p:nvPr/>
        </p:nvSpPr>
        <p:spPr>
          <a:xfrm>
            <a:off x="0" y="32908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69550" name="Object 206"/>
          <p:cNvGraphicFramePr/>
          <p:nvPr/>
        </p:nvGraphicFramePr>
        <p:xfrm>
          <a:off x="428625" y="4437063"/>
          <a:ext cx="1647825" cy="525462"/>
        </p:xfrm>
        <a:graphic>
          <a:graphicData uri="http://schemas.openxmlformats.org/presentationml/2006/ole">
            <mc:AlternateContent xmlns:mc="http://schemas.openxmlformats.org/markup-compatibility/2006">
              <mc:Choice xmlns:v="urn:schemas-microsoft-com:vml" Requires="v">
                <p:oleObj spid="_x0000_s23615" r:id="rId9" imgW="862965" imgH="279400" progId="Equation.3">
                  <p:embed/>
                </p:oleObj>
              </mc:Choice>
              <mc:Fallback>
                <p:oleObj r:id="rId9" imgW="862965" imgH="279400" progId="Equation.3">
                  <p:embed/>
                  <p:pic>
                    <p:nvPicPr>
                      <p:cNvPr id="0" name="图片 23588"/>
                      <p:cNvPicPr/>
                      <p:nvPr/>
                    </p:nvPicPr>
                    <p:blipFill>
                      <a:blip r:embed="rId10"/>
                      <a:stretch>
                        <a:fillRect/>
                      </a:stretch>
                    </p:blipFill>
                    <p:spPr>
                      <a:xfrm>
                        <a:off x="428625" y="4437063"/>
                        <a:ext cx="1647825" cy="525462"/>
                      </a:xfrm>
                      <a:prstGeom prst="rect">
                        <a:avLst/>
                      </a:prstGeom>
                      <a:noFill/>
                      <a:ln w="38100">
                        <a:noFill/>
                        <a:miter/>
                      </a:ln>
                    </p:spPr>
                  </p:pic>
                </p:oleObj>
              </mc:Fallback>
            </mc:AlternateContent>
          </a:graphicData>
        </a:graphic>
      </p:graphicFrame>
      <p:pic>
        <p:nvPicPr>
          <p:cNvPr id="569551" name="Picture 207" descr="LJ88"/>
          <p:cNvPicPr>
            <a:picLocks noChangeAspect="1"/>
          </p:cNvPicPr>
          <p:nvPr/>
        </p:nvPicPr>
        <p:blipFill>
          <a:blip r:embed="rId11"/>
          <a:stretch>
            <a:fillRect/>
          </a:stretch>
        </p:blipFill>
        <p:spPr>
          <a:xfrm>
            <a:off x="4427538" y="2008188"/>
            <a:ext cx="4294187" cy="4373562"/>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9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8376"/>
                                        </p:tgtEl>
                                        <p:attrNameLst>
                                          <p:attrName>style.visibility</p:attrName>
                                        </p:attrNameLst>
                                      </p:cBhvr>
                                      <p:to>
                                        <p:strVal val="visible"/>
                                      </p:to>
                                    </p:set>
                                    <p:animEffect transition="in" filter="wipe(left)">
                                      <p:cBhvr>
                                        <p:cTn id="11" dur="500"/>
                                        <p:tgtEl>
                                          <p:spTgt spid="5837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6934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6954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69347">
                                            <p:txEl>
                                              <p:pRg st="2" end="2"/>
                                            </p:txEl>
                                          </p:spTgt>
                                        </p:tgtEl>
                                        <p:attrNameLst>
                                          <p:attrName>style.visibility</p:attrName>
                                        </p:attrNameLst>
                                      </p:cBhvr>
                                      <p:to>
                                        <p:strVal val="visible"/>
                                      </p:to>
                                    </p:set>
                                  </p:childTnLst>
                                </p:cTn>
                              </p:par>
                              <p:par>
                                <p:cTn id="24" presetID="22" presetClass="exit" presetSubtype="1" fill="hold" nodeType="withEffect">
                                  <p:stCondLst>
                                    <p:cond delay="0"/>
                                  </p:stCondLst>
                                  <p:childTnLst>
                                    <p:animEffect transition="out" filter="wipe(up)">
                                      <p:cBhvr>
                                        <p:cTn id="25" dur="500"/>
                                        <p:tgtEl>
                                          <p:spTgt spid="58376"/>
                                        </p:tgtEl>
                                      </p:cBhvr>
                                    </p:animEffect>
                                    <p:set>
                                      <p:cBhvr>
                                        <p:cTn id="26" dur="1" fill="hold">
                                          <p:stCondLst>
                                            <p:cond delay="499"/>
                                          </p:stCondLst>
                                        </p:cTn>
                                        <p:tgtEl>
                                          <p:spTgt spid="5837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95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6955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954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837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69347">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569551"/>
                                        </p:tgtEl>
                                        <p:attrNameLst>
                                          <p:attrName>style.visibility</p:attrName>
                                        </p:attrNameLst>
                                      </p:cBhvr>
                                      <p:to>
                                        <p:strVal val="visible"/>
                                      </p:to>
                                    </p:set>
                                    <p:animEffect transition="in" filter="box(in)">
                                      <p:cBhvr>
                                        <p:cTn id="45" dur="500"/>
                                        <p:tgtEl>
                                          <p:spTgt spid="569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7" grpId="0" build="p"/>
      <p:bldP spid="56954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p:cNvSpPr>
          <p:nvPr>
            <p:ph type="title"/>
          </p:nvPr>
        </p:nvSpPr>
        <p:spPr>
          <a:xfrm>
            <a:off x="619125" y="20320"/>
            <a:ext cx="7772400" cy="1143000"/>
          </a:xfrm>
        </p:spPr>
        <p:txBody>
          <a:bodyPr vert="horz" wrap="square" lIns="91440" tIns="45720" rIns="91440" bIns="45720" anchor="ctr"/>
          <a:lstStyle/>
          <a:p>
            <a:pPr eaLnBrk="1" hangingPunct="1"/>
            <a:r>
              <a:rPr lang="en-US" altLang="zh-CN" dirty="0"/>
              <a:t>BCD</a:t>
            </a:r>
            <a:r>
              <a:rPr lang="zh-CN" altLang="en-US" dirty="0"/>
              <a:t>码编码器的</a:t>
            </a:r>
            <a:r>
              <a:rPr lang="en-US" altLang="zh-CN" dirty="0"/>
              <a:t>VHDL</a:t>
            </a:r>
            <a:r>
              <a:rPr lang="zh-CN" altLang="en-US" dirty="0"/>
              <a:t>描述</a:t>
            </a:r>
          </a:p>
        </p:txBody>
      </p:sp>
      <p:sp>
        <p:nvSpPr>
          <p:cNvPr id="140291" name="Rectangle 3"/>
          <p:cNvSpPr>
            <a:spLocks noGrp="1"/>
          </p:cNvSpPr>
          <p:nvPr>
            <p:ph idx="1"/>
          </p:nvPr>
        </p:nvSpPr>
        <p:spPr>
          <a:xfrm>
            <a:off x="530225" y="1163320"/>
            <a:ext cx="7772400" cy="4114800"/>
          </a:xfrm>
        </p:spPr>
        <p:txBody>
          <a:bodyPr vert="horz" wrap="square" lIns="91440" tIns="45720" rIns="91440" bIns="45720" anchor="t"/>
          <a:lstStyle/>
          <a:p>
            <a:pPr eaLnBrk="1" hangingPunct="1">
              <a:lnSpc>
                <a:spcPct val="110000"/>
              </a:lnSpc>
              <a:buNone/>
            </a:pPr>
            <a:r>
              <a:rPr lang="en-US" altLang="zh-CN" sz="1600" dirty="0"/>
              <a:t>LIBRARY IEEE;         --</a:t>
            </a:r>
            <a:r>
              <a:rPr lang="zh-CN" altLang="en-US" sz="1600" dirty="0"/>
              <a:t>包含库</a:t>
            </a:r>
          </a:p>
          <a:p>
            <a:pPr eaLnBrk="1" hangingPunct="1">
              <a:lnSpc>
                <a:spcPct val="110000"/>
              </a:lnSpc>
              <a:buNone/>
            </a:pPr>
            <a:r>
              <a:rPr lang="en-US" altLang="zh-CN" sz="1600" dirty="0"/>
              <a:t>USE IEEE.STD_LOGIC_1164.ALL;</a:t>
            </a:r>
          </a:p>
          <a:p>
            <a:pPr eaLnBrk="1" hangingPunct="1">
              <a:lnSpc>
                <a:spcPct val="110000"/>
              </a:lnSpc>
              <a:buNone/>
            </a:pPr>
            <a:r>
              <a:rPr lang="en-US" altLang="zh-CN" sz="1600" dirty="0"/>
              <a:t>ENTITY coder_bcd IS</a:t>
            </a:r>
          </a:p>
          <a:p>
            <a:pPr eaLnBrk="1" hangingPunct="1">
              <a:lnSpc>
                <a:spcPct val="110000"/>
              </a:lnSpc>
              <a:buNone/>
            </a:pPr>
            <a:r>
              <a:rPr lang="en-US" altLang="zh-CN" sz="1600" dirty="0"/>
              <a:t>  PORT(coder_in:IN STD_LOGIC_VECTOR(8 DOWNTO 0);--</a:t>
            </a:r>
            <a:r>
              <a:rPr lang="zh-CN" altLang="en-US" sz="1600" dirty="0"/>
              <a:t>编码输入向量</a:t>
            </a:r>
          </a:p>
          <a:p>
            <a:pPr eaLnBrk="1" hangingPunct="1">
              <a:lnSpc>
                <a:spcPct val="110000"/>
              </a:lnSpc>
              <a:buNone/>
            </a:pPr>
            <a:r>
              <a:rPr lang="zh-CN" altLang="en-US" sz="1600" dirty="0"/>
              <a:t>       </a:t>
            </a:r>
            <a:r>
              <a:rPr lang="en-US" altLang="zh-CN" sz="1600" dirty="0"/>
              <a:t>coder_out:OUT STD_LOGIC_VECTOR(3 DOWNTO 0));--BCD</a:t>
            </a:r>
            <a:r>
              <a:rPr lang="zh-CN" altLang="en-US" sz="1600" dirty="0"/>
              <a:t>码输出向量</a:t>
            </a:r>
          </a:p>
          <a:p>
            <a:pPr eaLnBrk="1" hangingPunct="1">
              <a:lnSpc>
                <a:spcPct val="110000"/>
              </a:lnSpc>
              <a:buNone/>
            </a:pPr>
            <a:r>
              <a:rPr lang="en-US" altLang="zh-CN" sz="1600" dirty="0"/>
              <a:t>END encoder_bcd;</a:t>
            </a:r>
          </a:p>
          <a:p>
            <a:pPr eaLnBrk="1" hangingPunct="1">
              <a:lnSpc>
                <a:spcPct val="110000"/>
              </a:lnSpc>
              <a:buNone/>
            </a:pPr>
            <a:r>
              <a:rPr lang="en-US" altLang="zh-CN" sz="1600" dirty="0"/>
              <a:t>ARCHITECTURE behavior_coder_bcd OF coder_bcd IS</a:t>
            </a:r>
          </a:p>
          <a:p>
            <a:pPr eaLnBrk="1" hangingPunct="1">
              <a:lnSpc>
                <a:spcPct val="110000"/>
              </a:lnSpc>
              <a:buNone/>
            </a:pPr>
            <a:r>
              <a:rPr lang="en-US" altLang="zh-CN" sz="1600" dirty="0"/>
              <a:t>BEGIN</a:t>
            </a:r>
          </a:p>
          <a:p>
            <a:pPr eaLnBrk="1" hangingPunct="1">
              <a:lnSpc>
                <a:spcPct val="110000"/>
              </a:lnSpc>
              <a:buNone/>
            </a:pPr>
            <a:r>
              <a:rPr lang="en-US" altLang="zh-CN" sz="1600" dirty="0"/>
              <a:t>    WITH coder_in SELECT</a:t>
            </a:r>
          </a:p>
          <a:p>
            <a:pPr eaLnBrk="1" hangingPunct="1">
              <a:lnSpc>
                <a:spcPct val="110000"/>
              </a:lnSpc>
              <a:buNone/>
            </a:pPr>
            <a:r>
              <a:rPr lang="en-US" altLang="zh-CN" sz="1600" dirty="0"/>
              <a:t>          coder_out&lt;=“0000” WHEN “000000000”,</a:t>
            </a:r>
          </a:p>
          <a:p>
            <a:pPr eaLnBrk="1" hangingPunct="1">
              <a:lnSpc>
                <a:spcPct val="110000"/>
              </a:lnSpc>
              <a:buNone/>
            </a:pPr>
            <a:r>
              <a:rPr lang="en-US" altLang="zh-CN" sz="1600" dirty="0"/>
              <a:t>                               “0001” WHEN “000000001”</a:t>
            </a:r>
            <a:r>
              <a:rPr lang="zh-CN" altLang="en-US" sz="1600" dirty="0"/>
              <a:t>，</a:t>
            </a:r>
          </a:p>
          <a:p>
            <a:pPr eaLnBrk="1" hangingPunct="1">
              <a:lnSpc>
                <a:spcPct val="110000"/>
              </a:lnSpc>
              <a:buNone/>
            </a:pPr>
            <a:r>
              <a:rPr lang="zh-CN" altLang="en-US" sz="1600" dirty="0"/>
              <a:t>                               “</a:t>
            </a:r>
            <a:r>
              <a:rPr lang="en-US" altLang="zh-CN" sz="1600" dirty="0"/>
              <a:t>0010” WHEN “000000010”</a:t>
            </a:r>
            <a:r>
              <a:rPr lang="zh-CN" altLang="en-US" sz="1600" dirty="0"/>
              <a:t>，</a:t>
            </a:r>
          </a:p>
          <a:p>
            <a:pPr eaLnBrk="1" hangingPunct="1">
              <a:lnSpc>
                <a:spcPct val="110000"/>
              </a:lnSpc>
              <a:buNone/>
            </a:pPr>
            <a:r>
              <a:rPr lang="zh-CN" altLang="en-US" sz="1600" dirty="0"/>
              <a:t>                                              </a:t>
            </a:r>
            <a:r>
              <a:rPr lang="en-US" altLang="zh-CN" sz="1600" dirty="0"/>
              <a:t>…...</a:t>
            </a:r>
          </a:p>
          <a:p>
            <a:pPr eaLnBrk="1" hangingPunct="1">
              <a:lnSpc>
                <a:spcPct val="110000"/>
              </a:lnSpc>
              <a:buNone/>
            </a:pPr>
            <a:r>
              <a:rPr lang="en-US" altLang="zh-CN" sz="1600" dirty="0"/>
              <a:t>                               “1001” WHEN “100000000”</a:t>
            </a:r>
            <a:r>
              <a:rPr lang="zh-CN" altLang="en-US" sz="1600" dirty="0"/>
              <a:t>，</a:t>
            </a:r>
          </a:p>
          <a:p>
            <a:pPr eaLnBrk="1" hangingPunct="1">
              <a:lnSpc>
                <a:spcPct val="110000"/>
              </a:lnSpc>
              <a:buNone/>
            </a:pPr>
            <a:r>
              <a:rPr lang="zh-CN" altLang="en-US" sz="1600" dirty="0"/>
              <a:t>                               “</a:t>
            </a:r>
            <a:r>
              <a:rPr lang="en-US" altLang="zh-CN" sz="1600" dirty="0"/>
              <a:t>XXXX” WHEN  OTHERS;  --</a:t>
            </a:r>
            <a:r>
              <a:rPr lang="zh-CN" altLang="en-US" sz="1600" dirty="0"/>
              <a:t>输出不确定</a:t>
            </a:r>
          </a:p>
          <a:p>
            <a:pPr eaLnBrk="1" hangingPunct="1">
              <a:lnSpc>
                <a:spcPct val="110000"/>
              </a:lnSpc>
              <a:buNone/>
            </a:pPr>
            <a:r>
              <a:rPr lang="en-US" altLang="zh-CN" sz="1600" dirty="0"/>
              <a:t>END behavior_coder_bcd;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58" name="Text Box 46"/>
          <p:cNvSpPr txBox="1"/>
          <p:nvPr/>
        </p:nvSpPr>
        <p:spPr>
          <a:xfrm>
            <a:off x="181935" y="192924"/>
            <a:ext cx="7918457" cy="523220"/>
          </a:xfrm>
          <a:prstGeom prst="rect">
            <a:avLst/>
          </a:prstGeom>
          <a:noFill/>
          <a:ln w="9525">
            <a:noFill/>
          </a:ln>
        </p:spPr>
        <p:txBody>
          <a:bodyPr wrap="square">
            <a:spAutoFit/>
          </a:bodyPr>
          <a:lstStyle/>
          <a:p>
            <a:pPr>
              <a:spcBef>
                <a:spcPct val="50000"/>
              </a:spcBef>
            </a:pPr>
            <a:r>
              <a:rPr lang="zh-CN" altLang="en-US" sz="2800" b="1" dirty="0">
                <a:solidFill>
                  <a:srgbClr val="FF0000"/>
                </a:solidFill>
                <a:latin typeface="Times New Roman" panose="02020603050405020304" pitchFamily="18" charset="0"/>
              </a:rPr>
              <a:t>例：用</a:t>
            </a:r>
            <a:r>
              <a:rPr lang="en-US" altLang="zh-CN" sz="2800" b="1" dirty="0">
                <a:solidFill>
                  <a:srgbClr val="FF0000"/>
                </a:solidFill>
                <a:latin typeface="Times New Roman" panose="02020603050405020304" pitchFamily="18" charset="0"/>
              </a:rPr>
              <a:t>PAL</a:t>
            </a:r>
            <a:r>
              <a:rPr lang="zh-CN" altLang="en-US" sz="2800" b="1" dirty="0">
                <a:solidFill>
                  <a:srgbClr val="FF0000"/>
                </a:solidFill>
                <a:latin typeface="Times New Roman" panose="02020603050405020304" pitchFamily="18" charset="0"/>
              </a:rPr>
              <a:t>设计一个</a:t>
            </a:r>
            <a:r>
              <a:rPr lang="en-US" altLang="zh-CN" sz="2800" b="1" dirty="0">
                <a:solidFill>
                  <a:srgbClr val="FF0000"/>
                </a:solidFill>
                <a:latin typeface="Times New Roman" panose="02020603050405020304" pitchFamily="18" charset="0"/>
              </a:rPr>
              <a:t>8421BCD</a:t>
            </a:r>
            <a:r>
              <a:rPr lang="zh-CN" altLang="en-US" sz="2800" b="1" dirty="0">
                <a:solidFill>
                  <a:srgbClr val="FF0000"/>
                </a:solidFill>
                <a:latin typeface="Times New Roman" panose="02020603050405020304" pitchFamily="18" charset="0"/>
              </a:rPr>
              <a:t>码同步计数器。</a:t>
            </a:r>
          </a:p>
        </p:txBody>
      </p:sp>
      <p:graphicFrame>
        <p:nvGraphicFramePr>
          <p:cNvPr id="132193" name="Group 97"/>
          <p:cNvGraphicFramePr>
            <a:graphicFrameLocks noGrp="1"/>
          </p:cNvGraphicFramePr>
          <p:nvPr/>
        </p:nvGraphicFramePr>
        <p:xfrm>
          <a:off x="4465320" y="873760"/>
          <a:ext cx="4262755" cy="5913124"/>
        </p:xfrm>
        <a:graphic>
          <a:graphicData uri="http://schemas.openxmlformats.org/drawingml/2006/table">
            <a:tbl>
              <a:tblPr/>
              <a:tblGrid>
                <a:gridCol w="1543050">
                  <a:extLst>
                    <a:ext uri="{9D8B030D-6E8A-4147-A177-3AD203B41FA5}">
                      <a16:colId xmlns:a16="http://schemas.microsoft.com/office/drawing/2014/main" val="20000"/>
                    </a:ext>
                  </a:extLst>
                </a:gridCol>
                <a:gridCol w="2719705">
                  <a:extLst>
                    <a:ext uri="{9D8B030D-6E8A-4147-A177-3AD203B41FA5}">
                      <a16:colId xmlns:a16="http://schemas.microsoft.com/office/drawing/2014/main" val="20001"/>
                    </a:ext>
                  </a:extLst>
                </a:gridCol>
              </a:tblGrid>
              <a:tr h="518160">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4960">
                <a:tc>
                  <a:txBody>
                    <a:bodyPr/>
                    <a:lstStyle/>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0   0   0   0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0   0   0   1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0   0   1   0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0   0   1   1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0   1   0   0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0   1   0   1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0   1   1   0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0   1   1   1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1   0   0   0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1   0   0   1</a:t>
                      </a:r>
                    </a:p>
                    <a:p>
                      <a:pPr marL="0" marR="0" lvl="0" indent="0" algn="ctr" defTabSz="914400" rtl="0" eaLnBrk="1" fontAlgn="base" latinLnBrk="0" hangingPunct="1">
                        <a:lnSpc>
                          <a:spcPct val="90000"/>
                        </a:lnSpc>
                        <a:spcBef>
                          <a:spcPct val="20000"/>
                        </a:spcBef>
                        <a:spcAft>
                          <a:spcPct val="0"/>
                        </a:spcAft>
                        <a:buClrTx/>
                        <a:buSzTx/>
                        <a:buFontTx/>
                        <a:buNone/>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0        0        0        1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0        0        1        0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0        0        1        1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0        1        0        0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0        1        0        1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0       1        1        0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0        1        1        1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1        0        0        0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1        0        0        1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0        0        0        0</a:t>
                      </a:r>
                    </a:p>
                    <a:p>
                      <a:pPr marL="0" marR="0" lvl="0" indent="0" algn="ctr" defTabSz="914400" rtl="0" eaLnBrk="1" fontAlgn="base" latinLnBrk="0" hangingPunct="1">
                        <a:lnSpc>
                          <a:spcPct val="90000"/>
                        </a:lnSpc>
                        <a:spcBef>
                          <a:spcPct val="20000"/>
                        </a:spcBef>
                        <a:spcAft>
                          <a:spcPct val="0"/>
                        </a:spcAft>
                        <a:buClrTx/>
                        <a:buSzTx/>
                        <a:buFontTx/>
                        <a:buNone/>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412" name="Text Box 20"/>
          <p:cNvSpPr txBox="1"/>
          <p:nvPr/>
        </p:nvSpPr>
        <p:spPr>
          <a:xfrm>
            <a:off x="4465320" y="873760"/>
            <a:ext cx="47244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ea typeface="楷体_GB2312" pitchFamily="49" charset="-122"/>
              </a:rPr>
              <a:t> Q</a:t>
            </a:r>
            <a:r>
              <a:rPr lang="en-US" altLang="zh-CN" b="1" baseline="-25000" dirty="0">
                <a:latin typeface="Times New Roman" panose="02020603050405020304" pitchFamily="18" charset="0"/>
                <a:ea typeface="楷体_GB2312" pitchFamily="49" charset="-122"/>
              </a:rPr>
              <a:t>4</a:t>
            </a:r>
            <a:r>
              <a:rPr lang="en-US" altLang="zh-CN" b="1" dirty="0">
                <a:latin typeface="Times New Roman" panose="02020603050405020304" pitchFamily="18" charset="0"/>
                <a:ea typeface="楷体_GB2312" pitchFamily="49" charset="-122"/>
              </a:rPr>
              <a:t>Q</a:t>
            </a:r>
            <a:r>
              <a:rPr lang="en-US" altLang="zh-CN" b="1" baseline="-25000" dirty="0">
                <a:latin typeface="Times New Roman" panose="02020603050405020304" pitchFamily="18" charset="0"/>
                <a:ea typeface="楷体_GB2312" pitchFamily="49" charset="-122"/>
              </a:rPr>
              <a:t>3</a:t>
            </a:r>
            <a:r>
              <a:rPr lang="en-US" altLang="zh-CN" b="1" dirty="0">
                <a:latin typeface="Times New Roman" panose="02020603050405020304" pitchFamily="18" charset="0"/>
                <a:ea typeface="楷体_GB2312" pitchFamily="49" charset="-122"/>
              </a:rPr>
              <a:t>Q</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Q</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   Q</a:t>
            </a:r>
            <a:r>
              <a:rPr lang="en-US" altLang="zh-CN" b="1" baseline="-25000" dirty="0">
                <a:latin typeface="Times New Roman" panose="02020603050405020304" pitchFamily="18" charset="0"/>
                <a:ea typeface="楷体_GB2312" pitchFamily="49" charset="-122"/>
              </a:rPr>
              <a:t>4       </a:t>
            </a:r>
            <a:r>
              <a:rPr lang="en-US" altLang="zh-CN" b="1" dirty="0">
                <a:latin typeface="Times New Roman" panose="02020603050405020304" pitchFamily="18" charset="0"/>
                <a:ea typeface="楷体_GB2312" pitchFamily="49" charset="-122"/>
              </a:rPr>
              <a:t>Q</a:t>
            </a:r>
            <a:r>
              <a:rPr lang="en-US" altLang="zh-CN" b="1" baseline="-25000" dirty="0">
                <a:latin typeface="Times New Roman" panose="02020603050405020304" pitchFamily="18" charset="0"/>
                <a:ea typeface="楷体_GB2312" pitchFamily="49" charset="-122"/>
              </a:rPr>
              <a:t>3     </a:t>
            </a:r>
            <a:r>
              <a:rPr lang="en-US" altLang="zh-CN" b="1" dirty="0">
                <a:latin typeface="Times New Roman" panose="02020603050405020304" pitchFamily="18" charset="0"/>
                <a:ea typeface="楷体_GB2312" pitchFamily="49" charset="-122"/>
              </a:rPr>
              <a:t>Q</a:t>
            </a:r>
            <a:r>
              <a:rPr lang="en-US" altLang="zh-CN" b="1" baseline="-25000" dirty="0">
                <a:latin typeface="Times New Roman" panose="02020603050405020304" pitchFamily="18" charset="0"/>
                <a:ea typeface="楷体_GB2312" pitchFamily="49" charset="-122"/>
              </a:rPr>
              <a:t>2      </a:t>
            </a:r>
            <a:r>
              <a:rPr lang="en-US" altLang="zh-CN" b="1" dirty="0">
                <a:latin typeface="Times New Roman" panose="02020603050405020304" pitchFamily="18" charset="0"/>
                <a:ea typeface="楷体_GB2312" pitchFamily="49" charset="-122"/>
              </a:rPr>
              <a:t>Q</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     </a:t>
            </a:r>
          </a:p>
        </p:txBody>
      </p:sp>
      <p:sp>
        <p:nvSpPr>
          <p:cNvPr id="14372" name="Text Box 111"/>
          <p:cNvSpPr txBox="1"/>
          <p:nvPr/>
        </p:nvSpPr>
        <p:spPr>
          <a:xfrm>
            <a:off x="6386830" y="762635"/>
            <a:ext cx="685800" cy="366713"/>
          </a:xfrm>
          <a:prstGeom prst="rect">
            <a:avLst/>
          </a:prstGeom>
          <a:noFill/>
          <a:ln w="9525">
            <a:noFill/>
          </a:ln>
        </p:spPr>
        <p:txBody>
          <a:bodyPr>
            <a:spAutoFit/>
          </a:bodyPr>
          <a:lstStyle/>
          <a:p>
            <a:pPr>
              <a:spcBef>
                <a:spcPct val="50000"/>
              </a:spcBef>
            </a:pPr>
            <a:r>
              <a:rPr lang="en-US" altLang="zh-CN" sz="1800" b="1" dirty="0">
                <a:latin typeface="Times New Roman" panose="02020603050405020304" pitchFamily="18" charset="0"/>
                <a:ea typeface="楷体_GB2312" pitchFamily="49" charset="-122"/>
              </a:rPr>
              <a:t>n+1</a:t>
            </a:r>
          </a:p>
        </p:txBody>
      </p:sp>
      <p:sp>
        <p:nvSpPr>
          <p:cNvPr id="5" name="Text Box 111"/>
          <p:cNvSpPr txBox="1"/>
          <p:nvPr/>
        </p:nvSpPr>
        <p:spPr>
          <a:xfrm>
            <a:off x="7072630" y="762635"/>
            <a:ext cx="685800" cy="366713"/>
          </a:xfrm>
          <a:prstGeom prst="rect">
            <a:avLst/>
          </a:prstGeom>
          <a:noFill/>
          <a:ln w="9525">
            <a:noFill/>
          </a:ln>
        </p:spPr>
        <p:txBody>
          <a:bodyPr>
            <a:spAutoFit/>
          </a:bodyPr>
          <a:lstStyle/>
          <a:p>
            <a:pPr>
              <a:spcBef>
                <a:spcPct val="50000"/>
              </a:spcBef>
            </a:pPr>
            <a:r>
              <a:rPr lang="en-US" altLang="zh-CN" sz="1800" b="1" dirty="0">
                <a:latin typeface="Times New Roman" panose="02020603050405020304" pitchFamily="18" charset="0"/>
                <a:ea typeface="楷体_GB2312" pitchFamily="49" charset="-122"/>
              </a:rPr>
              <a:t>n+1</a:t>
            </a:r>
          </a:p>
        </p:txBody>
      </p:sp>
      <p:sp>
        <p:nvSpPr>
          <p:cNvPr id="6" name="Text Box 111"/>
          <p:cNvSpPr txBox="1"/>
          <p:nvPr/>
        </p:nvSpPr>
        <p:spPr>
          <a:xfrm>
            <a:off x="7664450" y="762635"/>
            <a:ext cx="685800" cy="366713"/>
          </a:xfrm>
          <a:prstGeom prst="rect">
            <a:avLst/>
          </a:prstGeom>
          <a:noFill/>
          <a:ln w="9525">
            <a:noFill/>
          </a:ln>
        </p:spPr>
        <p:txBody>
          <a:bodyPr>
            <a:spAutoFit/>
          </a:bodyPr>
          <a:lstStyle/>
          <a:p>
            <a:pPr>
              <a:spcBef>
                <a:spcPct val="50000"/>
              </a:spcBef>
            </a:pPr>
            <a:r>
              <a:rPr lang="en-US" altLang="zh-CN" sz="1800" b="1" dirty="0">
                <a:latin typeface="Times New Roman" panose="02020603050405020304" pitchFamily="18" charset="0"/>
                <a:ea typeface="楷体_GB2312" pitchFamily="49" charset="-122"/>
              </a:rPr>
              <a:t>n+1</a:t>
            </a:r>
          </a:p>
        </p:txBody>
      </p:sp>
      <p:sp>
        <p:nvSpPr>
          <p:cNvPr id="7" name="Text Box 111"/>
          <p:cNvSpPr txBox="1"/>
          <p:nvPr/>
        </p:nvSpPr>
        <p:spPr>
          <a:xfrm>
            <a:off x="8275955" y="762635"/>
            <a:ext cx="685800" cy="366713"/>
          </a:xfrm>
          <a:prstGeom prst="rect">
            <a:avLst/>
          </a:prstGeom>
          <a:noFill/>
          <a:ln w="9525">
            <a:noFill/>
          </a:ln>
        </p:spPr>
        <p:txBody>
          <a:bodyPr>
            <a:spAutoFit/>
          </a:bodyPr>
          <a:lstStyle/>
          <a:p>
            <a:pPr>
              <a:spcBef>
                <a:spcPct val="50000"/>
              </a:spcBef>
            </a:pPr>
            <a:r>
              <a:rPr lang="en-US" altLang="zh-CN" sz="1800" b="1" dirty="0">
                <a:latin typeface="Times New Roman" panose="02020603050405020304" pitchFamily="18" charset="0"/>
                <a:ea typeface="楷体_GB2312" pitchFamily="49" charset="-122"/>
              </a:rPr>
              <a:t>n+1</a:t>
            </a:r>
          </a:p>
        </p:txBody>
      </p:sp>
      <p:graphicFrame>
        <p:nvGraphicFramePr>
          <p:cNvPr id="10252" name="Object 46"/>
          <p:cNvGraphicFramePr>
            <a:graphicFrameLocks noChangeAspect="1"/>
          </p:cNvGraphicFramePr>
          <p:nvPr/>
        </p:nvGraphicFramePr>
        <p:xfrm>
          <a:off x="520065" y="2147570"/>
          <a:ext cx="1294765" cy="494665"/>
        </p:xfrm>
        <a:graphic>
          <a:graphicData uri="http://schemas.openxmlformats.org/presentationml/2006/ole">
            <mc:AlternateContent xmlns:mc="http://schemas.openxmlformats.org/markup-compatibility/2006">
              <mc:Choice xmlns:v="urn:schemas-microsoft-com:vml" Requires="v">
                <p:oleObj spid="_x0000_s4175" r:id="rId3" imgW="596900" imgH="228600" progId="Equation.3">
                  <p:embed/>
                </p:oleObj>
              </mc:Choice>
              <mc:Fallback>
                <p:oleObj r:id="rId3" imgW="596900" imgH="228600" progId="Equation.3">
                  <p:embed/>
                  <p:pic>
                    <p:nvPicPr>
                      <p:cNvPr id="0" name="图片 3081"/>
                      <p:cNvPicPr/>
                      <p:nvPr/>
                    </p:nvPicPr>
                    <p:blipFill>
                      <a:blip r:embed="rId4"/>
                      <a:stretch>
                        <a:fillRect/>
                      </a:stretch>
                    </p:blipFill>
                    <p:spPr>
                      <a:xfrm>
                        <a:off x="520065" y="2147570"/>
                        <a:ext cx="1294765" cy="494665"/>
                      </a:xfrm>
                      <a:prstGeom prst="rect">
                        <a:avLst/>
                      </a:prstGeom>
                      <a:noFill/>
                      <a:ln w="38100">
                        <a:noFill/>
                        <a:miter/>
                      </a:ln>
                    </p:spPr>
                  </p:pic>
                </p:oleObj>
              </mc:Fallback>
            </mc:AlternateContent>
          </a:graphicData>
        </a:graphic>
      </p:graphicFrame>
      <p:graphicFrame>
        <p:nvGraphicFramePr>
          <p:cNvPr id="8" name="Object 46"/>
          <p:cNvGraphicFramePr>
            <a:graphicFrameLocks noChangeAspect="1"/>
          </p:cNvGraphicFramePr>
          <p:nvPr/>
        </p:nvGraphicFramePr>
        <p:xfrm>
          <a:off x="519748" y="2815908"/>
          <a:ext cx="2919730" cy="521970"/>
        </p:xfrm>
        <a:graphic>
          <a:graphicData uri="http://schemas.openxmlformats.org/presentationml/2006/ole">
            <mc:AlternateContent xmlns:mc="http://schemas.openxmlformats.org/markup-compatibility/2006">
              <mc:Choice xmlns:v="urn:schemas-microsoft-com:vml" Requires="v">
                <p:oleObj spid="_x0000_s4176" r:id="rId5" imgW="1346200" imgH="241300" progId="Equation.3">
                  <p:embed/>
                </p:oleObj>
              </mc:Choice>
              <mc:Fallback>
                <p:oleObj r:id="rId5" imgW="1346200" imgH="241300" progId="Equation.3">
                  <p:embed/>
                  <p:pic>
                    <p:nvPicPr>
                      <p:cNvPr id="0" name="图片 3081"/>
                      <p:cNvPicPr/>
                      <p:nvPr/>
                    </p:nvPicPr>
                    <p:blipFill>
                      <a:blip r:embed="rId6"/>
                      <a:stretch>
                        <a:fillRect/>
                      </a:stretch>
                    </p:blipFill>
                    <p:spPr>
                      <a:xfrm>
                        <a:off x="519748" y="2815908"/>
                        <a:ext cx="2919730" cy="521970"/>
                      </a:xfrm>
                      <a:prstGeom prst="rect">
                        <a:avLst/>
                      </a:prstGeom>
                      <a:noFill/>
                      <a:ln w="38100">
                        <a:noFill/>
                        <a:miter/>
                      </a:ln>
                    </p:spPr>
                  </p:pic>
                </p:oleObj>
              </mc:Fallback>
            </mc:AlternateContent>
          </a:graphicData>
        </a:graphic>
      </p:graphicFrame>
      <p:graphicFrame>
        <p:nvGraphicFramePr>
          <p:cNvPr id="10" name="Object 46"/>
          <p:cNvGraphicFramePr>
            <a:graphicFrameLocks noChangeAspect="1"/>
          </p:cNvGraphicFramePr>
          <p:nvPr/>
        </p:nvGraphicFramePr>
        <p:xfrm>
          <a:off x="520700" y="3569018"/>
          <a:ext cx="3855085" cy="521970"/>
        </p:xfrm>
        <a:graphic>
          <a:graphicData uri="http://schemas.openxmlformats.org/presentationml/2006/ole">
            <mc:AlternateContent xmlns:mc="http://schemas.openxmlformats.org/markup-compatibility/2006">
              <mc:Choice xmlns:v="urn:schemas-microsoft-com:vml" Requires="v">
                <p:oleObj spid="_x0000_s4177" r:id="rId7" imgW="1777365" imgH="241300" progId="Equation.3">
                  <p:embed/>
                </p:oleObj>
              </mc:Choice>
              <mc:Fallback>
                <p:oleObj r:id="rId7" imgW="1777365" imgH="241300" progId="Equation.3">
                  <p:embed/>
                  <p:pic>
                    <p:nvPicPr>
                      <p:cNvPr id="0" name="图片 3081"/>
                      <p:cNvPicPr/>
                      <p:nvPr/>
                    </p:nvPicPr>
                    <p:blipFill>
                      <a:blip r:embed="rId8"/>
                      <a:stretch>
                        <a:fillRect/>
                      </a:stretch>
                    </p:blipFill>
                    <p:spPr>
                      <a:xfrm>
                        <a:off x="520700" y="3569018"/>
                        <a:ext cx="3855085" cy="521970"/>
                      </a:xfrm>
                      <a:prstGeom prst="rect">
                        <a:avLst/>
                      </a:prstGeom>
                      <a:noFill/>
                      <a:ln w="38100">
                        <a:noFill/>
                        <a:miter/>
                      </a:ln>
                    </p:spPr>
                  </p:pic>
                </p:oleObj>
              </mc:Fallback>
            </mc:AlternateContent>
          </a:graphicData>
        </a:graphic>
      </p:graphicFrame>
      <p:graphicFrame>
        <p:nvGraphicFramePr>
          <p:cNvPr id="12" name="Object 46"/>
          <p:cNvGraphicFramePr>
            <a:graphicFrameLocks noChangeAspect="1"/>
          </p:cNvGraphicFramePr>
          <p:nvPr/>
        </p:nvGraphicFramePr>
        <p:xfrm>
          <a:off x="520383" y="4321493"/>
          <a:ext cx="3249930" cy="521970"/>
        </p:xfrm>
        <a:graphic>
          <a:graphicData uri="http://schemas.openxmlformats.org/presentationml/2006/ole">
            <mc:AlternateContent xmlns:mc="http://schemas.openxmlformats.org/markup-compatibility/2006">
              <mc:Choice xmlns:v="urn:schemas-microsoft-com:vml" Requires="v">
                <p:oleObj spid="_x0000_s4178" r:id="rId9" imgW="1498600" imgH="241300" progId="Equation.3">
                  <p:embed/>
                </p:oleObj>
              </mc:Choice>
              <mc:Fallback>
                <p:oleObj r:id="rId9" imgW="1498600" imgH="241300" progId="Equation.3">
                  <p:embed/>
                  <p:pic>
                    <p:nvPicPr>
                      <p:cNvPr id="0" name="图片 3081"/>
                      <p:cNvPicPr/>
                      <p:nvPr/>
                    </p:nvPicPr>
                    <p:blipFill>
                      <a:blip r:embed="rId10"/>
                      <a:stretch>
                        <a:fillRect/>
                      </a:stretch>
                    </p:blipFill>
                    <p:spPr>
                      <a:xfrm>
                        <a:off x="520383" y="4321493"/>
                        <a:ext cx="3249930" cy="521970"/>
                      </a:xfrm>
                      <a:prstGeom prst="rect">
                        <a:avLst/>
                      </a:prstGeom>
                      <a:noFill/>
                      <a:ln w="38100">
                        <a:noFill/>
                        <a:miter/>
                      </a:ln>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p:cNvSpPr>
          <p:nvPr>
            <p:ph type="title"/>
          </p:nvPr>
        </p:nvSpPr>
        <p:spPr>
          <a:xfrm>
            <a:off x="685800" y="111125"/>
            <a:ext cx="7772400" cy="298450"/>
          </a:xfrm>
        </p:spPr>
        <p:txBody>
          <a:bodyPr vert="horz" wrap="square" lIns="91440" tIns="45720" rIns="91440" bIns="45720" anchor="ctr"/>
          <a:lstStyle/>
          <a:p>
            <a:pPr eaLnBrk="1" hangingPunct="1"/>
            <a:r>
              <a:rPr lang="zh-CN" altLang="en-US" dirty="0"/>
              <a:t>选择信号赋值语句（ </a:t>
            </a:r>
            <a:r>
              <a:rPr lang="en-US" altLang="zh-CN" sz="2800" dirty="0"/>
              <a:t>WITH</a:t>
            </a:r>
            <a:r>
              <a:rPr lang="zh-CN" altLang="en-US" sz="2800" dirty="0"/>
              <a:t>语句</a:t>
            </a:r>
            <a:r>
              <a:rPr lang="zh-CN" altLang="en-US" dirty="0"/>
              <a:t>） </a:t>
            </a:r>
          </a:p>
        </p:txBody>
      </p:sp>
      <p:sp>
        <p:nvSpPr>
          <p:cNvPr id="571395" name="Rectangle 3"/>
          <p:cNvSpPr>
            <a:spLocks noGrp="1"/>
          </p:cNvSpPr>
          <p:nvPr>
            <p:ph idx="1"/>
          </p:nvPr>
        </p:nvSpPr>
        <p:spPr>
          <a:xfrm>
            <a:off x="382270" y="522605"/>
            <a:ext cx="7772400" cy="4114800"/>
          </a:xfrm>
        </p:spPr>
        <p:txBody>
          <a:bodyPr vert="horz" wrap="square" lIns="91440" tIns="45720" rIns="91440" bIns="45720" anchor="t"/>
          <a:lstStyle/>
          <a:p>
            <a:pPr eaLnBrk="1" hangingPunct="1">
              <a:lnSpc>
                <a:spcPct val="120000"/>
              </a:lnSpc>
            </a:pPr>
            <a:r>
              <a:rPr lang="zh-CN" altLang="en-US" dirty="0"/>
              <a:t>与</a:t>
            </a:r>
            <a:r>
              <a:rPr lang="en-US" altLang="zh-CN" dirty="0"/>
              <a:t>CASE</a:t>
            </a:r>
            <a:r>
              <a:rPr lang="zh-CN" altLang="en-US" dirty="0"/>
              <a:t>语句类似，以选择表达式的不同取值为选择条件，将多个表达式的值赋给赋值目标。但注意：</a:t>
            </a:r>
            <a:r>
              <a:rPr lang="en-US" altLang="zh-CN" dirty="0"/>
              <a:t>CASE</a:t>
            </a:r>
            <a:r>
              <a:rPr lang="zh-CN" altLang="en-US" dirty="0"/>
              <a:t>语句属于顺序描述语句，应放在</a:t>
            </a:r>
            <a:r>
              <a:rPr lang="en-US" altLang="zh-CN" dirty="0"/>
              <a:t>PROCESS</a:t>
            </a:r>
            <a:r>
              <a:rPr lang="zh-CN" altLang="en-US" dirty="0"/>
              <a:t>语句中，而</a:t>
            </a:r>
            <a:r>
              <a:rPr lang="en-US" altLang="zh-CN" dirty="0"/>
              <a:t>WITH</a:t>
            </a:r>
            <a:r>
              <a:rPr lang="zh-CN" altLang="en-US" dirty="0"/>
              <a:t>语句属于并行描述语句。格式为：</a:t>
            </a:r>
          </a:p>
          <a:p>
            <a:pPr eaLnBrk="1" hangingPunct="1">
              <a:lnSpc>
                <a:spcPct val="120000"/>
              </a:lnSpc>
              <a:buNone/>
            </a:pPr>
            <a:r>
              <a:rPr lang="zh-CN" altLang="en-US" sz="1800" i="1" dirty="0"/>
              <a:t>                        </a:t>
            </a:r>
            <a:r>
              <a:rPr lang="en-US" altLang="zh-CN" sz="1800" i="1" dirty="0"/>
              <a:t>WITH </a:t>
            </a:r>
            <a:r>
              <a:rPr lang="zh-CN" altLang="en-US" sz="1800" i="1" dirty="0"/>
              <a:t>选择表达式 </a:t>
            </a:r>
            <a:r>
              <a:rPr lang="en-US" altLang="zh-CN" sz="1800" i="1" dirty="0"/>
              <a:t>SELECT</a:t>
            </a:r>
          </a:p>
          <a:p>
            <a:pPr eaLnBrk="1" hangingPunct="1">
              <a:lnSpc>
                <a:spcPct val="120000"/>
              </a:lnSpc>
              <a:buNone/>
            </a:pPr>
            <a:r>
              <a:rPr lang="en-US" altLang="zh-CN" sz="1800" i="1" dirty="0"/>
              <a:t>                                   </a:t>
            </a:r>
            <a:r>
              <a:rPr lang="zh-CN" altLang="en-US" sz="1800" i="1" dirty="0"/>
              <a:t>赋值目标</a:t>
            </a:r>
            <a:r>
              <a:rPr lang="en-US" altLang="zh-CN" sz="1800" i="1" dirty="0"/>
              <a:t>&lt;=</a:t>
            </a:r>
            <a:r>
              <a:rPr lang="zh-CN" altLang="en-US" sz="1800" i="1" dirty="0"/>
              <a:t>表达式</a:t>
            </a:r>
            <a:r>
              <a:rPr lang="en-US" altLang="zh-CN" sz="1800" i="1" dirty="0"/>
              <a:t>1 WHEN </a:t>
            </a:r>
            <a:r>
              <a:rPr lang="zh-CN" altLang="en-US" sz="1800" i="1" dirty="0"/>
              <a:t>选择值</a:t>
            </a:r>
            <a:r>
              <a:rPr lang="en-US" altLang="zh-CN" sz="1800" i="1" dirty="0"/>
              <a:t>1</a:t>
            </a:r>
            <a:r>
              <a:rPr lang="zh-CN" altLang="en-US" sz="1800" i="1" dirty="0"/>
              <a:t>，</a:t>
            </a:r>
          </a:p>
          <a:p>
            <a:pPr eaLnBrk="1" hangingPunct="1">
              <a:lnSpc>
                <a:spcPct val="120000"/>
              </a:lnSpc>
              <a:buNone/>
            </a:pPr>
            <a:r>
              <a:rPr lang="zh-CN" altLang="en-US" sz="1800" i="1" dirty="0"/>
              <a:t>                                   表达式</a:t>
            </a:r>
            <a:r>
              <a:rPr lang="en-US" altLang="zh-CN" sz="1800" i="1" dirty="0"/>
              <a:t>2 WHEN </a:t>
            </a:r>
            <a:r>
              <a:rPr lang="zh-CN" altLang="en-US" sz="1800" i="1" dirty="0"/>
              <a:t>选择值</a:t>
            </a:r>
            <a:r>
              <a:rPr lang="en-US" altLang="zh-CN" sz="1800" i="1" dirty="0"/>
              <a:t>2</a:t>
            </a:r>
            <a:r>
              <a:rPr lang="zh-CN" altLang="en-US" sz="1800" i="1" dirty="0"/>
              <a:t>，</a:t>
            </a:r>
          </a:p>
          <a:p>
            <a:pPr eaLnBrk="1" hangingPunct="1">
              <a:lnSpc>
                <a:spcPct val="120000"/>
              </a:lnSpc>
              <a:buNone/>
            </a:pPr>
            <a:r>
              <a:rPr lang="zh-CN" altLang="en-US" sz="1800" i="1" dirty="0"/>
              <a:t>                                                </a:t>
            </a:r>
            <a:r>
              <a:rPr lang="en-US" altLang="zh-CN" sz="1800" i="1" dirty="0"/>
              <a:t>……</a:t>
            </a:r>
          </a:p>
          <a:p>
            <a:pPr eaLnBrk="1" hangingPunct="1">
              <a:lnSpc>
                <a:spcPct val="120000"/>
              </a:lnSpc>
              <a:buNone/>
            </a:pPr>
            <a:r>
              <a:rPr lang="en-US" altLang="zh-CN" sz="1800" i="1" dirty="0"/>
              <a:t>                                   </a:t>
            </a:r>
            <a:r>
              <a:rPr lang="zh-CN" altLang="en-US" sz="1800" i="1" dirty="0"/>
              <a:t>表达式</a:t>
            </a:r>
            <a:r>
              <a:rPr lang="en-US" altLang="zh-CN" sz="1800" i="1" dirty="0"/>
              <a:t>n WHEN </a:t>
            </a:r>
            <a:r>
              <a:rPr lang="zh-CN" altLang="en-US" sz="1800" i="1" dirty="0"/>
              <a:t>选择值</a:t>
            </a:r>
            <a:r>
              <a:rPr lang="en-US" altLang="zh-CN" sz="1800" i="1" dirty="0"/>
              <a:t>n/OTHERS; </a:t>
            </a:r>
          </a:p>
          <a:p>
            <a:pPr eaLnBrk="1" hangingPunct="1">
              <a:lnSpc>
                <a:spcPct val="120000"/>
              </a:lnSpc>
            </a:pPr>
            <a:r>
              <a:rPr lang="zh-CN" altLang="en-US" dirty="0">
                <a:solidFill>
                  <a:schemeClr val="accent2"/>
                </a:solidFill>
              </a:rPr>
              <a:t>应注意：</a:t>
            </a:r>
            <a:r>
              <a:rPr lang="zh-CN" altLang="en-US" sz="1800" dirty="0"/>
              <a:t>①不允许有选择值重叠现象；②不允许有选择值涵盖不全的情况，如选择值不需要列全，则“选择值</a:t>
            </a:r>
            <a:r>
              <a:rPr lang="en-US" altLang="zh-CN" sz="1800" dirty="0"/>
              <a:t>n”</a:t>
            </a:r>
            <a:r>
              <a:rPr lang="zh-CN" altLang="en-US" sz="1800" dirty="0"/>
              <a:t>用“</a:t>
            </a:r>
            <a:r>
              <a:rPr lang="en-US" altLang="zh-CN" sz="1800" dirty="0"/>
              <a:t>OTHERS”</a:t>
            </a:r>
            <a:r>
              <a:rPr lang="zh-CN" altLang="en-US" sz="1800" dirty="0"/>
              <a:t>代替；③每个子句以“</a:t>
            </a:r>
            <a:r>
              <a:rPr lang="en-US" altLang="zh-CN" sz="1800" dirty="0"/>
              <a:t>,”</a:t>
            </a:r>
            <a:r>
              <a:rPr lang="zh-CN" altLang="en-US" sz="1800" dirty="0"/>
              <a:t>结束，最后一个子句以“</a:t>
            </a:r>
            <a:r>
              <a:rPr lang="en-US" altLang="zh-CN" sz="1800" dirty="0"/>
              <a:t>;”</a:t>
            </a:r>
            <a:r>
              <a:rPr lang="zh-CN" altLang="en-US" sz="1800" dirty="0"/>
              <a:t>结束。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1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13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13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13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13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13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1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p:cNvSpPr>
          <p:nvPr>
            <p:ph type="title"/>
          </p:nvPr>
        </p:nvSpPr>
        <p:spPr>
          <a:xfrm>
            <a:off x="685800" y="466725"/>
            <a:ext cx="7772400" cy="298450"/>
          </a:xfrm>
        </p:spPr>
        <p:txBody>
          <a:bodyPr vert="horz" wrap="square" lIns="91440" tIns="45720" rIns="91440" bIns="45720" anchor="ctr"/>
          <a:lstStyle/>
          <a:p>
            <a:pPr eaLnBrk="1" hangingPunct="1"/>
            <a:r>
              <a:rPr lang="zh-CN" altLang="en-US" dirty="0"/>
              <a:t>条件信号赋值语句 </a:t>
            </a:r>
          </a:p>
        </p:txBody>
      </p:sp>
      <p:sp>
        <p:nvSpPr>
          <p:cNvPr id="572419" name="Rectangle 3"/>
          <p:cNvSpPr>
            <a:spLocks noGrp="1"/>
          </p:cNvSpPr>
          <p:nvPr>
            <p:ph idx="1"/>
          </p:nvPr>
        </p:nvSpPr>
        <p:spPr>
          <a:xfrm>
            <a:off x="508000" y="1371600"/>
            <a:ext cx="7772400" cy="4114800"/>
          </a:xfrm>
        </p:spPr>
        <p:txBody>
          <a:bodyPr vert="horz" wrap="square" lIns="91440" tIns="45720" rIns="91440" bIns="45720" anchor="t"/>
          <a:lstStyle/>
          <a:p>
            <a:pPr eaLnBrk="1" hangingPunct="1"/>
            <a:r>
              <a:rPr lang="zh-CN" altLang="en-US" dirty="0"/>
              <a:t>与</a:t>
            </a:r>
            <a:r>
              <a:rPr lang="en-US" altLang="zh-CN" dirty="0"/>
              <a:t>WITH</a:t>
            </a:r>
            <a:r>
              <a:rPr lang="zh-CN" altLang="en-US" dirty="0"/>
              <a:t>语句同属并行信号赋值语句，它根据不同的赋值条件，选择表达式中的值赋给赋值目标。</a:t>
            </a:r>
            <a:r>
              <a:rPr lang="zh-CN" altLang="en-US" dirty="0">
                <a:solidFill>
                  <a:schemeClr val="accent2"/>
                </a:solidFill>
              </a:rPr>
              <a:t>格式为：</a:t>
            </a:r>
          </a:p>
          <a:p>
            <a:pPr eaLnBrk="1" hangingPunct="1">
              <a:buNone/>
            </a:pPr>
            <a:r>
              <a:rPr lang="zh-CN" altLang="en-US" sz="2000" dirty="0"/>
              <a:t>       </a:t>
            </a:r>
            <a:r>
              <a:rPr lang="zh-CN" altLang="en-US" sz="2000" i="1" dirty="0"/>
              <a:t> 赋值目标</a:t>
            </a:r>
            <a:r>
              <a:rPr lang="en-US" altLang="zh-CN" sz="2000" i="1" dirty="0"/>
              <a:t>&lt;=</a:t>
            </a:r>
            <a:r>
              <a:rPr lang="zh-CN" altLang="en-US" sz="2000" i="1" dirty="0"/>
              <a:t>表达式</a:t>
            </a:r>
            <a:r>
              <a:rPr lang="en-US" altLang="zh-CN" sz="2000" i="1" dirty="0"/>
              <a:t>1 WHEN </a:t>
            </a:r>
            <a:r>
              <a:rPr lang="zh-CN" altLang="en-US" sz="2000" i="1" dirty="0"/>
              <a:t>赋值条件</a:t>
            </a:r>
            <a:r>
              <a:rPr lang="en-US" altLang="zh-CN" sz="2000" i="1" dirty="0"/>
              <a:t>1 ELSE</a:t>
            </a:r>
          </a:p>
          <a:p>
            <a:pPr eaLnBrk="1" hangingPunct="1">
              <a:buNone/>
            </a:pPr>
            <a:r>
              <a:rPr lang="en-US" altLang="zh-CN" sz="2000" i="1" dirty="0"/>
              <a:t>                           </a:t>
            </a:r>
            <a:r>
              <a:rPr lang="zh-CN" altLang="en-US" sz="2000" i="1" dirty="0"/>
              <a:t>表达式</a:t>
            </a:r>
            <a:r>
              <a:rPr lang="en-US" altLang="zh-CN" sz="2000" i="1" dirty="0"/>
              <a:t>2 WHEN </a:t>
            </a:r>
            <a:r>
              <a:rPr lang="zh-CN" altLang="en-US" sz="2000" i="1" dirty="0"/>
              <a:t>赋值条件</a:t>
            </a:r>
            <a:r>
              <a:rPr lang="en-US" altLang="zh-CN" sz="2000" i="1" dirty="0"/>
              <a:t>2 ELSE</a:t>
            </a:r>
          </a:p>
          <a:p>
            <a:pPr eaLnBrk="1" hangingPunct="1">
              <a:buNone/>
            </a:pPr>
            <a:r>
              <a:rPr lang="en-US" altLang="zh-CN" sz="2000" i="1" dirty="0"/>
              <a:t>                                               ……</a:t>
            </a:r>
          </a:p>
          <a:p>
            <a:pPr eaLnBrk="1" hangingPunct="1">
              <a:buNone/>
            </a:pPr>
            <a:r>
              <a:rPr lang="en-US" altLang="zh-CN" sz="2000" i="1" dirty="0"/>
              <a:t>                           </a:t>
            </a:r>
            <a:r>
              <a:rPr lang="zh-CN" altLang="en-US" sz="2000" i="1" dirty="0"/>
              <a:t>表达式</a:t>
            </a:r>
            <a:r>
              <a:rPr lang="en-US" altLang="zh-CN" sz="2000" i="1" dirty="0"/>
              <a:t>n WHEN </a:t>
            </a:r>
            <a:r>
              <a:rPr lang="zh-CN" altLang="en-US" sz="2000" i="1" dirty="0"/>
              <a:t>赋值条件</a:t>
            </a:r>
            <a:r>
              <a:rPr lang="en-US" altLang="zh-CN" sz="2000" i="1" dirty="0"/>
              <a:t>n ELSE</a:t>
            </a:r>
          </a:p>
          <a:p>
            <a:pPr eaLnBrk="1" hangingPunct="1">
              <a:buNone/>
            </a:pPr>
            <a:r>
              <a:rPr lang="en-US" altLang="zh-CN" sz="2000" i="1" dirty="0"/>
              <a:t>                           </a:t>
            </a:r>
            <a:r>
              <a:rPr lang="zh-CN" altLang="en-US" sz="2000" i="1" dirty="0"/>
              <a:t>表达式</a:t>
            </a:r>
            <a:r>
              <a:rPr lang="en-US" altLang="zh-CN" sz="2000" i="1" dirty="0"/>
              <a:t>n+1</a:t>
            </a:r>
            <a:r>
              <a:rPr lang="zh-CN" altLang="en-US" sz="2000" i="1" dirty="0"/>
              <a:t>；</a:t>
            </a:r>
          </a:p>
          <a:p>
            <a:pPr eaLnBrk="1" hangingPunct="1"/>
            <a:r>
              <a:rPr lang="zh-CN" altLang="en-US" dirty="0"/>
              <a:t>与</a:t>
            </a:r>
            <a:r>
              <a:rPr lang="en-US" altLang="zh-CN" dirty="0"/>
              <a:t>IF</a:t>
            </a:r>
            <a:r>
              <a:rPr lang="zh-CN" altLang="en-US" dirty="0"/>
              <a:t>语句类似，但注意</a:t>
            </a:r>
            <a:r>
              <a:rPr lang="en-US" altLang="zh-CN" dirty="0"/>
              <a:t>IF</a:t>
            </a:r>
            <a:r>
              <a:rPr lang="zh-CN" altLang="en-US" dirty="0"/>
              <a:t>语句属于顺序描述语句，而条件信号赋值语句属于并行描述语句。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2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24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24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2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2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24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24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p:cNvSpPr>
          <p:nvPr>
            <p:ph type="title"/>
          </p:nvPr>
        </p:nvSpPr>
        <p:spPr>
          <a:xfrm>
            <a:off x="685800" y="549275"/>
            <a:ext cx="8134350" cy="287338"/>
          </a:xfrm>
        </p:spPr>
        <p:txBody>
          <a:bodyPr vert="horz" wrap="square" lIns="91440" tIns="45720" rIns="91440" bIns="45720" anchor="ctr"/>
          <a:lstStyle/>
          <a:p>
            <a:pPr eaLnBrk="1" hangingPunct="1"/>
            <a:r>
              <a:rPr lang="zh-CN" altLang="en-US" sz="2800" dirty="0"/>
              <a:t>用条件赋值语句实现的二输入与非门的</a:t>
            </a:r>
            <a:r>
              <a:rPr lang="en-US" altLang="zh-CN" sz="2800" dirty="0"/>
              <a:t>VHDL</a:t>
            </a:r>
            <a:r>
              <a:rPr lang="zh-CN" altLang="en-US" sz="2800" dirty="0"/>
              <a:t>描述 </a:t>
            </a:r>
          </a:p>
        </p:txBody>
      </p:sp>
      <p:sp>
        <p:nvSpPr>
          <p:cNvPr id="573443" name="Rectangle 3"/>
          <p:cNvSpPr>
            <a:spLocks noGrp="1"/>
          </p:cNvSpPr>
          <p:nvPr>
            <p:ph idx="1"/>
          </p:nvPr>
        </p:nvSpPr>
        <p:spPr>
          <a:xfrm>
            <a:off x="606425" y="1371600"/>
            <a:ext cx="7772400" cy="4114800"/>
          </a:xfrm>
        </p:spPr>
        <p:txBody>
          <a:bodyPr vert="horz" wrap="square" lIns="91440" tIns="45720" rIns="91440" bIns="45720" anchor="t"/>
          <a:lstStyle/>
          <a:p>
            <a:pPr eaLnBrk="1" hangingPunct="1">
              <a:lnSpc>
                <a:spcPct val="110000"/>
              </a:lnSpc>
              <a:buNone/>
            </a:pPr>
            <a:r>
              <a:rPr lang="en-US" altLang="zh-CN" sz="2000" dirty="0"/>
              <a:t>ENTITY nand_2 IS       </a:t>
            </a:r>
          </a:p>
          <a:p>
            <a:pPr eaLnBrk="1" hangingPunct="1">
              <a:lnSpc>
                <a:spcPct val="110000"/>
              </a:lnSpc>
              <a:buNone/>
            </a:pPr>
            <a:r>
              <a:rPr lang="en-US" altLang="zh-CN" sz="2000" dirty="0"/>
              <a:t>     PORT(a,b:IN BIT;   </a:t>
            </a:r>
          </a:p>
          <a:p>
            <a:pPr eaLnBrk="1" hangingPunct="1">
              <a:lnSpc>
                <a:spcPct val="110000"/>
              </a:lnSpc>
              <a:buNone/>
            </a:pPr>
            <a:r>
              <a:rPr lang="en-US" altLang="zh-CN" sz="2000" dirty="0"/>
              <a:t>                f:OUT BIT);   </a:t>
            </a:r>
          </a:p>
          <a:p>
            <a:pPr eaLnBrk="1" hangingPunct="1">
              <a:lnSpc>
                <a:spcPct val="110000"/>
              </a:lnSpc>
              <a:buNone/>
            </a:pPr>
            <a:r>
              <a:rPr lang="en-US" altLang="zh-CN" sz="2000" dirty="0"/>
              <a:t>END nand_2;</a:t>
            </a:r>
          </a:p>
          <a:p>
            <a:pPr eaLnBrk="1" hangingPunct="1">
              <a:lnSpc>
                <a:spcPct val="110000"/>
              </a:lnSpc>
              <a:buNone/>
            </a:pPr>
            <a:r>
              <a:rPr lang="en-US" altLang="zh-CN" sz="2000" dirty="0"/>
              <a:t>ARCHITECTURE behavior OF nand_2 IS</a:t>
            </a:r>
          </a:p>
          <a:p>
            <a:pPr eaLnBrk="1" hangingPunct="1">
              <a:lnSpc>
                <a:spcPct val="110000"/>
              </a:lnSpc>
              <a:buNone/>
            </a:pPr>
            <a:r>
              <a:rPr lang="en-US" altLang="zh-CN" sz="2000" dirty="0"/>
              <a:t>     SIGNAL s:BIT_VECTOR(1 DOWNTO 0);</a:t>
            </a:r>
          </a:p>
          <a:p>
            <a:pPr eaLnBrk="1" hangingPunct="1">
              <a:lnSpc>
                <a:spcPct val="110000"/>
              </a:lnSpc>
              <a:buNone/>
            </a:pPr>
            <a:r>
              <a:rPr lang="en-US" altLang="zh-CN" sz="2000" dirty="0"/>
              <a:t>BEGIN</a:t>
            </a:r>
          </a:p>
          <a:p>
            <a:pPr eaLnBrk="1" hangingPunct="1">
              <a:lnSpc>
                <a:spcPct val="110000"/>
              </a:lnSpc>
              <a:buNone/>
            </a:pPr>
            <a:r>
              <a:rPr lang="en-US" altLang="zh-CN" sz="2000" dirty="0"/>
              <a:t>     s&lt;=a&amp;b;</a:t>
            </a:r>
          </a:p>
          <a:p>
            <a:pPr eaLnBrk="1" hangingPunct="1">
              <a:lnSpc>
                <a:spcPct val="110000"/>
              </a:lnSpc>
              <a:buNone/>
            </a:pPr>
            <a:r>
              <a:rPr lang="en-US" altLang="zh-CN" sz="2000" dirty="0"/>
              <a:t>     f&lt;= ‘1’ WHEN s&lt;=“00” ELSE</a:t>
            </a:r>
          </a:p>
          <a:p>
            <a:pPr eaLnBrk="1" hangingPunct="1">
              <a:lnSpc>
                <a:spcPct val="110000"/>
              </a:lnSpc>
              <a:buNone/>
            </a:pPr>
            <a:r>
              <a:rPr lang="en-US" altLang="zh-CN" sz="2000" dirty="0"/>
              <a:t>            ‘1’ WHEN s&lt;=“01” ELSE</a:t>
            </a:r>
          </a:p>
          <a:p>
            <a:pPr eaLnBrk="1" hangingPunct="1">
              <a:lnSpc>
                <a:spcPct val="110000"/>
              </a:lnSpc>
              <a:buNone/>
            </a:pPr>
            <a:r>
              <a:rPr lang="en-US" altLang="zh-CN" sz="2000" dirty="0"/>
              <a:t>            ‘1’ WHEN s&lt;=“10” ELSE</a:t>
            </a:r>
          </a:p>
          <a:p>
            <a:pPr eaLnBrk="1" hangingPunct="1">
              <a:lnSpc>
                <a:spcPct val="110000"/>
              </a:lnSpc>
              <a:buNone/>
            </a:pPr>
            <a:r>
              <a:rPr lang="en-US" altLang="zh-CN" sz="2000" dirty="0"/>
              <a:t>            ‘0’;</a:t>
            </a:r>
          </a:p>
          <a:p>
            <a:pPr eaLnBrk="1" hangingPunct="1">
              <a:lnSpc>
                <a:spcPct val="110000"/>
              </a:lnSpc>
              <a:buNone/>
            </a:pPr>
            <a:r>
              <a:rPr lang="en-US" altLang="zh-CN" sz="2000" dirty="0"/>
              <a:t>END behavior;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p:cNvSpPr>
          <p:nvPr>
            <p:ph type="title"/>
          </p:nvPr>
        </p:nvSpPr>
        <p:spPr>
          <a:xfrm>
            <a:off x="685800" y="466725"/>
            <a:ext cx="7772400" cy="298450"/>
          </a:xfrm>
        </p:spPr>
        <p:txBody>
          <a:bodyPr vert="horz" wrap="square" lIns="91440" tIns="45720" rIns="91440" bIns="45720" anchor="ctr"/>
          <a:lstStyle/>
          <a:p>
            <a:pPr eaLnBrk="1" hangingPunct="1"/>
            <a:r>
              <a:rPr lang="en-US" altLang="zh-CN" sz="3600" dirty="0"/>
              <a:t>2. BCD</a:t>
            </a:r>
            <a:r>
              <a:rPr lang="zh-CN" altLang="en-US" sz="3600" dirty="0"/>
              <a:t>码七段显示译码器的设计</a:t>
            </a:r>
            <a:r>
              <a:rPr lang="zh-CN" altLang="en-US" dirty="0"/>
              <a:t> </a:t>
            </a:r>
          </a:p>
        </p:txBody>
      </p:sp>
      <p:sp>
        <p:nvSpPr>
          <p:cNvPr id="144387" name="Rectangle 3"/>
          <p:cNvSpPr>
            <a:spLocks noGrp="1"/>
          </p:cNvSpPr>
          <p:nvPr>
            <p:ph idx="1"/>
          </p:nvPr>
        </p:nvSpPr>
        <p:spPr/>
        <p:txBody>
          <a:bodyPr vert="horz" wrap="square" lIns="91440" tIns="45720" rIns="91440" bIns="45720" anchor="t"/>
          <a:lstStyle/>
          <a:p>
            <a:pPr eaLnBrk="1" hangingPunct="1"/>
            <a:endParaRPr lang="zh-CN" altLang="zh-CN" dirty="0"/>
          </a:p>
        </p:txBody>
      </p:sp>
      <p:pic>
        <p:nvPicPr>
          <p:cNvPr id="144388" name="Picture 4" descr="LJ87"/>
          <p:cNvPicPr>
            <a:picLocks noChangeAspect="1"/>
          </p:cNvPicPr>
          <p:nvPr/>
        </p:nvPicPr>
        <p:blipFill>
          <a:blip r:embed="rId2"/>
          <a:stretch>
            <a:fillRect/>
          </a:stretch>
        </p:blipFill>
        <p:spPr>
          <a:xfrm>
            <a:off x="1303338" y="2582863"/>
            <a:ext cx="5956300" cy="2911475"/>
          </a:xfrm>
          <a:prstGeom prst="rect">
            <a:avLst/>
          </a:prstGeom>
          <a:noFill/>
          <a:ln w="9525">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p:cNvSpPr>
          <p:nvPr>
            <p:ph type="title"/>
          </p:nvPr>
        </p:nvSpPr>
        <p:spPr>
          <a:xfrm>
            <a:off x="685800" y="466725"/>
            <a:ext cx="7772400" cy="298450"/>
          </a:xfrm>
        </p:spPr>
        <p:txBody>
          <a:bodyPr vert="horz" wrap="square" lIns="91440" tIns="45720" rIns="91440" bIns="45720" anchor="ctr"/>
          <a:lstStyle/>
          <a:p>
            <a:pPr eaLnBrk="1" hangingPunct="1"/>
            <a:r>
              <a:rPr lang="zh-CN" altLang="en-US" dirty="0"/>
              <a:t>七段</a:t>
            </a:r>
            <a:r>
              <a:rPr lang="en-US" altLang="zh-CN" dirty="0"/>
              <a:t>LED</a:t>
            </a:r>
            <a:r>
              <a:rPr lang="zh-CN" altLang="en-US" dirty="0"/>
              <a:t>显示器</a:t>
            </a:r>
          </a:p>
        </p:txBody>
      </p:sp>
      <p:sp>
        <p:nvSpPr>
          <p:cNvPr id="145411" name="Rectangle 3"/>
          <p:cNvSpPr>
            <a:spLocks noGrp="1"/>
          </p:cNvSpPr>
          <p:nvPr>
            <p:ph idx="1"/>
          </p:nvPr>
        </p:nvSpPr>
        <p:spPr/>
        <p:txBody>
          <a:bodyPr vert="horz" wrap="square" lIns="91440" tIns="45720" rIns="91440" bIns="45720" anchor="t"/>
          <a:lstStyle/>
          <a:p>
            <a:pPr eaLnBrk="1" hangingPunct="1"/>
            <a:endParaRPr lang="zh-CN" altLang="zh-CN" dirty="0"/>
          </a:p>
        </p:txBody>
      </p:sp>
      <p:pic>
        <p:nvPicPr>
          <p:cNvPr id="575492" name="Picture 4" descr="Lj89"/>
          <p:cNvPicPr>
            <a:picLocks noChangeAspect="1"/>
          </p:cNvPicPr>
          <p:nvPr/>
        </p:nvPicPr>
        <p:blipFill>
          <a:blip r:embed="rId2"/>
          <a:stretch>
            <a:fillRect/>
          </a:stretch>
        </p:blipFill>
        <p:spPr>
          <a:xfrm>
            <a:off x="989013" y="1881188"/>
            <a:ext cx="7112000" cy="32035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75492"/>
                                        </p:tgtEl>
                                        <p:attrNameLst>
                                          <p:attrName>style.visibility</p:attrName>
                                        </p:attrNameLst>
                                      </p:cBhvr>
                                      <p:to>
                                        <p:strVal val="visible"/>
                                      </p:to>
                                    </p:set>
                                    <p:animEffect transition="in" filter="diamond(in)">
                                      <p:cBhvr>
                                        <p:cTn id="7" dur="2000"/>
                                        <p:tgtEl>
                                          <p:spTgt spid="575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p:cNvSpPr>
          <p:nvPr>
            <p:ph type="title"/>
          </p:nvPr>
        </p:nvSpPr>
        <p:spPr>
          <a:xfrm>
            <a:off x="685800" y="164783"/>
            <a:ext cx="7772400" cy="298450"/>
          </a:xfrm>
        </p:spPr>
        <p:txBody>
          <a:bodyPr vert="horz" wrap="square" lIns="91440" tIns="45720" rIns="91440" bIns="45720" anchor="ctr"/>
          <a:lstStyle/>
          <a:p>
            <a:pPr eaLnBrk="1" hangingPunct="1"/>
            <a:r>
              <a:rPr lang="en-US" altLang="zh-CN" sz="3600" dirty="0"/>
              <a:t>2. BCD</a:t>
            </a:r>
            <a:r>
              <a:rPr lang="zh-CN" altLang="en-US" sz="3600" dirty="0"/>
              <a:t>码七段显示译码器的设计</a:t>
            </a:r>
          </a:p>
        </p:txBody>
      </p:sp>
      <p:sp>
        <p:nvSpPr>
          <p:cNvPr id="576515" name="Rectangle 3"/>
          <p:cNvSpPr>
            <a:spLocks noGrp="1"/>
          </p:cNvSpPr>
          <p:nvPr>
            <p:ph type="body" sz="half" idx="1"/>
          </p:nvPr>
        </p:nvSpPr>
        <p:spPr>
          <a:xfrm>
            <a:off x="107950" y="981075"/>
            <a:ext cx="8864600" cy="5543550"/>
          </a:xfrm>
        </p:spPr>
        <p:txBody>
          <a:bodyPr vert="horz" wrap="square" lIns="91440" tIns="45720" rIns="91440" bIns="45720" anchor="t"/>
          <a:lstStyle/>
          <a:p>
            <a:pPr marL="0" indent="0" eaLnBrk="1" hangingPunct="1"/>
            <a:r>
              <a:rPr lang="zh-CN" altLang="en-US" dirty="0"/>
              <a:t>真值表</a:t>
            </a:r>
          </a:p>
          <a:p>
            <a:pPr marL="0" indent="0" eaLnBrk="1" hangingPunct="1"/>
            <a:endParaRPr lang="en-US" altLang="zh-CN" dirty="0"/>
          </a:p>
        </p:txBody>
      </p:sp>
      <p:graphicFrame>
        <p:nvGraphicFramePr>
          <p:cNvPr id="146436" name="内容占位符 146435"/>
          <p:cNvGraphicFramePr>
            <a:graphicFrameLocks noGrp="1"/>
          </p:cNvGraphicFramePr>
          <p:nvPr>
            <p:ph sz="half" idx="2"/>
          </p:nvPr>
        </p:nvGraphicFramePr>
        <p:xfrm>
          <a:off x="244475" y="1530350"/>
          <a:ext cx="8583613" cy="4975225"/>
        </p:xfrm>
        <a:graphic>
          <a:graphicData uri="http://schemas.openxmlformats.org/drawingml/2006/table">
            <a:tbl>
              <a:tblPr/>
              <a:tblGrid>
                <a:gridCol w="715963">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715962">
                  <a:extLst>
                    <a:ext uri="{9D8B030D-6E8A-4147-A177-3AD203B41FA5}">
                      <a16:colId xmlns:a16="http://schemas.microsoft.com/office/drawing/2014/main" val="20002"/>
                    </a:ext>
                  </a:extLst>
                </a:gridCol>
                <a:gridCol w="714375">
                  <a:extLst>
                    <a:ext uri="{9D8B030D-6E8A-4147-A177-3AD203B41FA5}">
                      <a16:colId xmlns:a16="http://schemas.microsoft.com/office/drawing/2014/main" val="20003"/>
                    </a:ext>
                  </a:extLst>
                </a:gridCol>
                <a:gridCol w="715963">
                  <a:extLst>
                    <a:ext uri="{9D8B030D-6E8A-4147-A177-3AD203B41FA5}">
                      <a16:colId xmlns:a16="http://schemas.microsoft.com/office/drawing/2014/main" val="20004"/>
                    </a:ext>
                  </a:extLst>
                </a:gridCol>
                <a:gridCol w="715962">
                  <a:extLst>
                    <a:ext uri="{9D8B030D-6E8A-4147-A177-3AD203B41FA5}">
                      <a16:colId xmlns:a16="http://schemas.microsoft.com/office/drawing/2014/main" val="20005"/>
                    </a:ext>
                  </a:extLst>
                </a:gridCol>
                <a:gridCol w="714375">
                  <a:extLst>
                    <a:ext uri="{9D8B030D-6E8A-4147-A177-3AD203B41FA5}">
                      <a16:colId xmlns:a16="http://schemas.microsoft.com/office/drawing/2014/main" val="20006"/>
                    </a:ext>
                  </a:extLst>
                </a:gridCol>
                <a:gridCol w="715963">
                  <a:extLst>
                    <a:ext uri="{9D8B030D-6E8A-4147-A177-3AD203B41FA5}">
                      <a16:colId xmlns:a16="http://schemas.microsoft.com/office/drawing/2014/main" val="20007"/>
                    </a:ext>
                  </a:extLst>
                </a:gridCol>
                <a:gridCol w="714375">
                  <a:extLst>
                    <a:ext uri="{9D8B030D-6E8A-4147-A177-3AD203B41FA5}">
                      <a16:colId xmlns:a16="http://schemas.microsoft.com/office/drawing/2014/main" val="20008"/>
                    </a:ext>
                  </a:extLst>
                </a:gridCol>
                <a:gridCol w="715962">
                  <a:extLst>
                    <a:ext uri="{9D8B030D-6E8A-4147-A177-3AD203B41FA5}">
                      <a16:colId xmlns:a16="http://schemas.microsoft.com/office/drawing/2014/main" val="20009"/>
                    </a:ext>
                  </a:extLst>
                </a:gridCol>
                <a:gridCol w="714375">
                  <a:extLst>
                    <a:ext uri="{9D8B030D-6E8A-4147-A177-3AD203B41FA5}">
                      <a16:colId xmlns:a16="http://schemas.microsoft.com/office/drawing/2014/main" val="20010"/>
                    </a:ext>
                  </a:extLst>
                </a:gridCol>
                <a:gridCol w="715963">
                  <a:extLst>
                    <a:ext uri="{9D8B030D-6E8A-4147-A177-3AD203B41FA5}">
                      <a16:colId xmlns:a16="http://schemas.microsoft.com/office/drawing/2014/main" val="20011"/>
                    </a:ext>
                  </a:extLst>
                </a:gridCol>
              </a:tblGrid>
              <a:tr h="5080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zh-CN" altLang="en-US" sz="1400" dirty="0">
                          <a:ea typeface="宋体" panose="02010600030101010101" pitchFamily="2" charset="-122"/>
                        </a:rPr>
                        <a:t>数字</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8</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4</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2</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1</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a</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b</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c</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e</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f</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g</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488">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2</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4487">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3</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29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4</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4488">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5</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29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6</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4487">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7</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29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8</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44488">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9</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429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44487">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429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15</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6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46436"/>
                                        </p:tgtEl>
                                        <p:attrNameLst>
                                          <p:attrName>style.visibility</p:attrName>
                                        </p:attrNameLst>
                                      </p:cBhvr>
                                      <p:to>
                                        <p:strVal val="visible"/>
                                      </p:to>
                                    </p:set>
                                    <p:animEffect transition="in" filter="wipe(left)">
                                      <p:cBhvr>
                                        <p:cTn id="11" dur="1000"/>
                                        <p:tgtEl>
                                          <p:spTgt spid="146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1" name="Rectangle 2"/>
          <p:cNvSpPr>
            <a:spLocks noGrp="1"/>
          </p:cNvSpPr>
          <p:nvPr>
            <p:ph type="title"/>
          </p:nvPr>
        </p:nvSpPr>
        <p:spPr>
          <a:xfrm>
            <a:off x="426720" y="187325"/>
            <a:ext cx="8609330" cy="298450"/>
          </a:xfrm>
        </p:spPr>
        <p:txBody>
          <a:bodyPr vert="horz" wrap="square" lIns="91440" tIns="45720" rIns="91440" bIns="45720" anchor="ctr"/>
          <a:lstStyle/>
          <a:p>
            <a:pPr eaLnBrk="1" hangingPunct="1"/>
            <a:r>
              <a:rPr lang="en-US" altLang="zh-CN" dirty="0"/>
              <a:t>2. BCD</a:t>
            </a:r>
            <a:r>
              <a:rPr lang="zh-CN" altLang="en-US" dirty="0"/>
              <a:t>码七段显示译码器的设计</a:t>
            </a:r>
          </a:p>
        </p:txBody>
      </p:sp>
      <p:sp>
        <p:nvSpPr>
          <p:cNvPr id="577539" name="Rectangle 3"/>
          <p:cNvSpPr>
            <a:spLocks noGrp="1"/>
          </p:cNvSpPr>
          <p:nvPr>
            <p:ph idx="1"/>
          </p:nvPr>
        </p:nvSpPr>
        <p:spPr>
          <a:xfrm>
            <a:off x="685800" y="859155"/>
            <a:ext cx="7772400" cy="4114800"/>
          </a:xfrm>
        </p:spPr>
        <p:txBody>
          <a:bodyPr vert="horz" wrap="square" lIns="91440" tIns="45720" rIns="91440" bIns="45720" anchor="t"/>
          <a:lstStyle/>
          <a:p>
            <a:pPr eaLnBrk="1" hangingPunct="1"/>
            <a:r>
              <a:rPr lang="zh-CN" altLang="en-US" dirty="0"/>
              <a:t>函数表达式并化简</a:t>
            </a:r>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r>
              <a:rPr lang="zh-CN" altLang="en-US" dirty="0"/>
              <a:t>逻辑电路图 </a:t>
            </a:r>
          </a:p>
        </p:txBody>
      </p:sp>
      <p:graphicFrame>
        <p:nvGraphicFramePr>
          <p:cNvPr id="577540" name="Object 4"/>
          <p:cNvGraphicFramePr/>
          <p:nvPr/>
        </p:nvGraphicFramePr>
        <p:xfrm>
          <a:off x="827088" y="1797368"/>
          <a:ext cx="3389312" cy="477837"/>
        </p:xfrm>
        <a:graphic>
          <a:graphicData uri="http://schemas.openxmlformats.org/presentationml/2006/ole">
            <mc:AlternateContent xmlns:mc="http://schemas.openxmlformats.org/markup-compatibility/2006">
              <mc:Choice xmlns:v="urn:schemas-microsoft-com:vml" Requires="v">
                <p:oleObj spid="_x0000_s24678" r:id="rId3" imgW="1803400" imgH="254000" progId="Equation.3">
                  <p:embed/>
                </p:oleObj>
              </mc:Choice>
              <mc:Fallback>
                <p:oleObj r:id="rId3" imgW="1803400" imgH="254000" progId="Equation.3">
                  <p:embed/>
                  <p:pic>
                    <p:nvPicPr>
                      <p:cNvPr id="0" name="图片 24633"/>
                      <p:cNvPicPr/>
                      <p:nvPr/>
                    </p:nvPicPr>
                    <p:blipFill>
                      <a:blip r:embed="rId4"/>
                      <a:stretch>
                        <a:fillRect/>
                      </a:stretch>
                    </p:blipFill>
                    <p:spPr>
                      <a:xfrm>
                        <a:off x="827088" y="1797368"/>
                        <a:ext cx="3389312" cy="477837"/>
                      </a:xfrm>
                      <a:prstGeom prst="rect">
                        <a:avLst/>
                      </a:prstGeom>
                      <a:noFill/>
                      <a:ln w="38100">
                        <a:noFill/>
                        <a:miter/>
                      </a:ln>
                    </p:spPr>
                  </p:pic>
                </p:oleObj>
              </mc:Fallback>
            </mc:AlternateContent>
          </a:graphicData>
        </a:graphic>
      </p:graphicFrame>
      <p:graphicFrame>
        <p:nvGraphicFramePr>
          <p:cNvPr id="577541" name="Object 5"/>
          <p:cNvGraphicFramePr/>
          <p:nvPr/>
        </p:nvGraphicFramePr>
        <p:xfrm>
          <a:off x="827088" y="2274888"/>
          <a:ext cx="2578100" cy="454025"/>
        </p:xfrm>
        <a:graphic>
          <a:graphicData uri="http://schemas.openxmlformats.org/presentationml/2006/ole">
            <mc:AlternateContent xmlns:mc="http://schemas.openxmlformats.org/markup-compatibility/2006">
              <mc:Choice xmlns:v="urn:schemas-microsoft-com:vml" Requires="v">
                <p:oleObj spid="_x0000_s24679" r:id="rId5" imgW="1371600" imgH="241300" progId="Equation.3">
                  <p:embed/>
                </p:oleObj>
              </mc:Choice>
              <mc:Fallback>
                <p:oleObj r:id="rId5" imgW="1371600" imgH="241300" progId="Equation.3">
                  <p:embed/>
                  <p:pic>
                    <p:nvPicPr>
                      <p:cNvPr id="0" name="图片 24634"/>
                      <p:cNvPicPr/>
                      <p:nvPr/>
                    </p:nvPicPr>
                    <p:blipFill>
                      <a:blip r:embed="rId6"/>
                      <a:stretch>
                        <a:fillRect/>
                      </a:stretch>
                    </p:blipFill>
                    <p:spPr>
                      <a:xfrm>
                        <a:off x="827088" y="2274888"/>
                        <a:ext cx="2578100" cy="454025"/>
                      </a:xfrm>
                      <a:prstGeom prst="rect">
                        <a:avLst/>
                      </a:prstGeom>
                      <a:noFill/>
                      <a:ln w="38100">
                        <a:noFill/>
                        <a:miter/>
                      </a:ln>
                    </p:spPr>
                  </p:pic>
                </p:oleObj>
              </mc:Fallback>
            </mc:AlternateContent>
          </a:graphicData>
        </a:graphic>
      </p:graphicFrame>
      <p:graphicFrame>
        <p:nvGraphicFramePr>
          <p:cNvPr id="577542" name="Object 6"/>
          <p:cNvGraphicFramePr/>
          <p:nvPr/>
        </p:nvGraphicFramePr>
        <p:xfrm>
          <a:off x="827088" y="2757488"/>
          <a:ext cx="1931987" cy="454025"/>
        </p:xfrm>
        <a:graphic>
          <a:graphicData uri="http://schemas.openxmlformats.org/presentationml/2006/ole">
            <mc:AlternateContent xmlns:mc="http://schemas.openxmlformats.org/markup-compatibility/2006">
              <mc:Choice xmlns:v="urn:schemas-microsoft-com:vml" Requires="v">
                <p:oleObj spid="_x0000_s24680" r:id="rId7" imgW="1028065" imgH="241300" progId="Equation.3">
                  <p:embed/>
                </p:oleObj>
              </mc:Choice>
              <mc:Fallback>
                <p:oleObj r:id="rId7" imgW="1028065" imgH="241300" progId="Equation.3">
                  <p:embed/>
                  <p:pic>
                    <p:nvPicPr>
                      <p:cNvPr id="0" name="图片 24635"/>
                      <p:cNvPicPr/>
                      <p:nvPr/>
                    </p:nvPicPr>
                    <p:blipFill>
                      <a:blip r:embed="rId8"/>
                      <a:stretch>
                        <a:fillRect/>
                      </a:stretch>
                    </p:blipFill>
                    <p:spPr>
                      <a:xfrm>
                        <a:off x="827088" y="2757488"/>
                        <a:ext cx="1931987" cy="454025"/>
                      </a:xfrm>
                      <a:prstGeom prst="rect">
                        <a:avLst/>
                      </a:prstGeom>
                      <a:noFill/>
                      <a:ln w="38100">
                        <a:noFill/>
                        <a:miter/>
                      </a:ln>
                    </p:spPr>
                  </p:pic>
                </p:oleObj>
              </mc:Fallback>
            </mc:AlternateContent>
          </a:graphicData>
        </a:graphic>
      </p:graphicFrame>
      <p:graphicFrame>
        <p:nvGraphicFramePr>
          <p:cNvPr id="577543" name="Object 7"/>
          <p:cNvGraphicFramePr/>
          <p:nvPr/>
        </p:nvGraphicFramePr>
        <p:xfrm>
          <a:off x="827088" y="3241675"/>
          <a:ext cx="4057650" cy="454025"/>
        </p:xfrm>
        <a:graphic>
          <a:graphicData uri="http://schemas.openxmlformats.org/presentationml/2006/ole">
            <mc:AlternateContent xmlns:mc="http://schemas.openxmlformats.org/markup-compatibility/2006">
              <mc:Choice xmlns:v="urn:schemas-microsoft-com:vml" Requires="v">
                <p:oleObj spid="_x0000_s24681" r:id="rId9" imgW="2159000" imgH="241300" progId="Equation.3">
                  <p:embed/>
                </p:oleObj>
              </mc:Choice>
              <mc:Fallback>
                <p:oleObj r:id="rId9" imgW="2159000" imgH="241300" progId="Equation.3">
                  <p:embed/>
                  <p:pic>
                    <p:nvPicPr>
                      <p:cNvPr id="0" name="图片 24636"/>
                      <p:cNvPicPr/>
                      <p:nvPr/>
                    </p:nvPicPr>
                    <p:blipFill>
                      <a:blip r:embed="rId10"/>
                      <a:stretch>
                        <a:fillRect/>
                      </a:stretch>
                    </p:blipFill>
                    <p:spPr>
                      <a:xfrm>
                        <a:off x="827088" y="3241675"/>
                        <a:ext cx="4057650" cy="454025"/>
                      </a:xfrm>
                      <a:prstGeom prst="rect">
                        <a:avLst/>
                      </a:prstGeom>
                      <a:noFill/>
                      <a:ln w="38100">
                        <a:noFill/>
                        <a:miter/>
                      </a:ln>
                    </p:spPr>
                  </p:pic>
                </p:oleObj>
              </mc:Fallback>
            </mc:AlternateContent>
          </a:graphicData>
        </a:graphic>
      </p:graphicFrame>
      <p:graphicFrame>
        <p:nvGraphicFramePr>
          <p:cNvPr id="577544" name="Object 8"/>
          <p:cNvGraphicFramePr/>
          <p:nvPr/>
        </p:nvGraphicFramePr>
        <p:xfrm>
          <a:off x="827088" y="3767138"/>
          <a:ext cx="2005012" cy="454025"/>
        </p:xfrm>
        <a:graphic>
          <a:graphicData uri="http://schemas.openxmlformats.org/presentationml/2006/ole">
            <mc:AlternateContent xmlns:mc="http://schemas.openxmlformats.org/markup-compatibility/2006">
              <mc:Choice xmlns:v="urn:schemas-microsoft-com:vml" Requires="v">
                <p:oleObj spid="_x0000_s24682" r:id="rId11" imgW="1066800" imgH="241300" progId="Equation.3">
                  <p:embed/>
                </p:oleObj>
              </mc:Choice>
              <mc:Fallback>
                <p:oleObj r:id="rId11" imgW="1066800" imgH="241300" progId="Equation.3">
                  <p:embed/>
                  <p:pic>
                    <p:nvPicPr>
                      <p:cNvPr id="0" name="图片 24637"/>
                      <p:cNvPicPr/>
                      <p:nvPr/>
                    </p:nvPicPr>
                    <p:blipFill>
                      <a:blip r:embed="rId12"/>
                      <a:stretch>
                        <a:fillRect/>
                      </a:stretch>
                    </p:blipFill>
                    <p:spPr>
                      <a:xfrm>
                        <a:off x="827088" y="3767138"/>
                        <a:ext cx="2005012" cy="454025"/>
                      </a:xfrm>
                      <a:prstGeom prst="rect">
                        <a:avLst/>
                      </a:prstGeom>
                      <a:noFill/>
                      <a:ln w="38100">
                        <a:noFill/>
                        <a:miter/>
                      </a:ln>
                    </p:spPr>
                  </p:pic>
                </p:oleObj>
              </mc:Fallback>
            </mc:AlternateContent>
          </a:graphicData>
        </a:graphic>
      </p:graphicFrame>
      <p:graphicFrame>
        <p:nvGraphicFramePr>
          <p:cNvPr id="577545" name="Object 9"/>
          <p:cNvGraphicFramePr/>
          <p:nvPr/>
        </p:nvGraphicFramePr>
        <p:xfrm>
          <a:off x="849313" y="4249738"/>
          <a:ext cx="3484562" cy="477837"/>
        </p:xfrm>
        <a:graphic>
          <a:graphicData uri="http://schemas.openxmlformats.org/presentationml/2006/ole">
            <mc:AlternateContent xmlns:mc="http://schemas.openxmlformats.org/markup-compatibility/2006">
              <mc:Choice xmlns:v="urn:schemas-microsoft-com:vml" Requires="v">
                <p:oleObj spid="_x0000_s24683" r:id="rId13" imgW="1854200" imgH="254000" progId="Equation.3">
                  <p:embed/>
                </p:oleObj>
              </mc:Choice>
              <mc:Fallback>
                <p:oleObj r:id="rId13" imgW="1854200" imgH="254000" progId="Equation.3">
                  <p:embed/>
                  <p:pic>
                    <p:nvPicPr>
                      <p:cNvPr id="0" name="图片 24638"/>
                      <p:cNvPicPr/>
                      <p:nvPr/>
                    </p:nvPicPr>
                    <p:blipFill>
                      <a:blip r:embed="rId14"/>
                      <a:stretch>
                        <a:fillRect/>
                      </a:stretch>
                    </p:blipFill>
                    <p:spPr>
                      <a:xfrm>
                        <a:off x="849313" y="4249738"/>
                        <a:ext cx="3484562" cy="477837"/>
                      </a:xfrm>
                      <a:prstGeom prst="rect">
                        <a:avLst/>
                      </a:prstGeom>
                      <a:noFill/>
                      <a:ln w="38100">
                        <a:noFill/>
                        <a:miter/>
                      </a:ln>
                    </p:spPr>
                  </p:pic>
                </p:oleObj>
              </mc:Fallback>
            </mc:AlternateContent>
          </a:graphicData>
        </a:graphic>
      </p:graphicFrame>
      <p:graphicFrame>
        <p:nvGraphicFramePr>
          <p:cNvPr id="577546" name="Object 10"/>
          <p:cNvGraphicFramePr/>
          <p:nvPr/>
        </p:nvGraphicFramePr>
        <p:xfrm>
          <a:off x="849313" y="4751388"/>
          <a:ext cx="3506787" cy="477837"/>
        </p:xfrm>
        <a:graphic>
          <a:graphicData uri="http://schemas.openxmlformats.org/presentationml/2006/ole">
            <mc:AlternateContent xmlns:mc="http://schemas.openxmlformats.org/markup-compatibility/2006">
              <mc:Choice xmlns:v="urn:schemas-microsoft-com:vml" Requires="v">
                <p:oleObj spid="_x0000_s24684" r:id="rId15" imgW="1866265" imgH="254000" progId="Equation.3">
                  <p:embed/>
                </p:oleObj>
              </mc:Choice>
              <mc:Fallback>
                <p:oleObj r:id="rId15" imgW="1866265" imgH="254000" progId="Equation.3">
                  <p:embed/>
                  <p:pic>
                    <p:nvPicPr>
                      <p:cNvPr id="0" name="图片 24639"/>
                      <p:cNvPicPr/>
                      <p:nvPr/>
                    </p:nvPicPr>
                    <p:blipFill>
                      <a:blip r:embed="rId16"/>
                      <a:stretch>
                        <a:fillRect/>
                      </a:stretch>
                    </p:blipFill>
                    <p:spPr>
                      <a:xfrm>
                        <a:off x="849313" y="4751388"/>
                        <a:ext cx="3506787" cy="477837"/>
                      </a:xfrm>
                      <a:prstGeom prst="rect">
                        <a:avLst/>
                      </a:prstGeom>
                      <a:noFill/>
                      <a:ln w="38100">
                        <a:noFill/>
                        <a:miter/>
                      </a:ln>
                    </p:spPr>
                  </p:pic>
                </p:oleObj>
              </mc:Fallback>
            </mc:AlternateContent>
          </a:graphicData>
        </a:graphic>
      </p:graphicFrame>
      <p:sp>
        <p:nvSpPr>
          <p:cNvPr id="59403" name="Rectangle 11"/>
          <p:cNvSpPr/>
          <p:nvPr/>
        </p:nvSpPr>
        <p:spPr>
          <a:xfrm>
            <a:off x="0" y="330041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pic>
        <p:nvPicPr>
          <p:cNvPr id="577548" name="Picture 12" descr="LJ90"/>
          <p:cNvPicPr>
            <a:picLocks noChangeAspect="1"/>
          </p:cNvPicPr>
          <p:nvPr/>
        </p:nvPicPr>
        <p:blipFill>
          <a:blip r:embed="rId17"/>
          <a:stretch>
            <a:fillRect/>
          </a:stretch>
        </p:blipFill>
        <p:spPr>
          <a:xfrm>
            <a:off x="2287588" y="2472690"/>
            <a:ext cx="6856412" cy="26638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7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77540"/>
                                        </p:tgtEl>
                                        <p:attrNameLst>
                                          <p:attrName>style.visibility</p:attrName>
                                        </p:attrNameLst>
                                      </p:cBhvr>
                                      <p:to>
                                        <p:strVal val="visible"/>
                                      </p:to>
                                    </p:set>
                                    <p:animEffect transition="in" filter="wipe(left)">
                                      <p:cBhvr>
                                        <p:cTn id="11" dur="500"/>
                                        <p:tgtEl>
                                          <p:spTgt spid="577540"/>
                                        </p:tgtEl>
                                      </p:cBhvr>
                                    </p:animEffect>
                                  </p:childTnLst>
                                </p:cTn>
                              </p:par>
                              <p:par>
                                <p:cTn id="12" presetID="22" presetClass="entr" presetSubtype="8" fill="hold" nodeType="withEffect">
                                  <p:stCondLst>
                                    <p:cond delay="0"/>
                                  </p:stCondLst>
                                  <p:childTnLst>
                                    <p:set>
                                      <p:cBhvr>
                                        <p:cTn id="13" dur="1" fill="hold">
                                          <p:stCondLst>
                                            <p:cond delay="0"/>
                                          </p:stCondLst>
                                        </p:cTn>
                                        <p:tgtEl>
                                          <p:spTgt spid="577541"/>
                                        </p:tgtEl>
                                        <p:attrNameLst>
                                          <p:attrName>style.visibility</p:attrName>
                                        </p:attrNameLst>
                                      </p:cBhvr>
                                      <p:to>
                                        <p:strVal val="visible"/>
                                      </p:to>
                                    </p:set>
                                    <p:animEffect transition="in" filter="wipe(left)">
                                      <p:cBhvr>
                                        <p:cTn id="14" dur="500"/>
                                        <p:tgtEl>
                                          <p:spTgt spid="577541"/>
                                        </p:tgtEl>
                                      </p:cBhvr>
                                    </p:animEffect>
                                  </p:childTnLst>
                                </p:cTn>
                              </p:par>
                              <p:par>
                                <p:cTn id="15" presetID="22" presetClass="entr" presetSubtype="8" fill="hold" nodeType="withEffect">
                                  <p:stCondLst>
                                    <p:cond delay="0"/>
                                  </p:stCondLst>
                                  <p:childTnLst>
                                    <p:set>
                                      <p:cBhvr>
                                        <p:cTn id="16" dur="1" fill="hold">
                                          <p:stCondLst>
                                            <p:cond delay="0"/>
                                          </p:stCondLst>
                                        </p:cTn>
                                        <p:tgtEl>
                                          <p:spTgt spid="577542"/>
                                        </p:tgtEl>
                                        <p:attrNameLst>
                                          <p:attrName>style.visibility</p:attrName>
                                        </p:attrNameLst>
                                      </p:cBhvr>
                                      <p:to>
                                        <p:strVal val="visible"/>
                                      </p:to>
                                    </p:set>
                                    <p:animEffect transition="in" filter="wipe(left)">
                                      <p:cBhvr>
                                        <p:cTn id="17" dur="500"/>
                                        <p:tgtEl>
                                          <p:spTgt spid="577542"/>
                                        </p:tgtEl>
                                      </p:cBhvr>
                                    </p:animEffect>
                                  </p:childTnLst>
                                </p:cTn>
                              </p:par>
                              <p:par>
                                <p:cTn id="18" presetID="22" presetClass="entr" presetSubtype="8" fill="hold" nodeType="withEffect">
                                  <p:stCondLst>
                                    <p:cond delay="0"/>
                                  </p:stCondLst>
                                  <p:childTnLst>
                                    <p:set>
                                      <p:cBhvr>
                                        <p:cTn id="19" dur="1" fill="hold">
                                          <p:stCondLst>
                                            <p:cond delay="0"/>
                                          </p:stCondLst>
                                        </p:cTn>
                                        <p:tgtEl>
                                          <p:spTgt spid="577543"/>
                                        </p:tgtEl>
                                        <p:attrNameLst>
                                          <p:attrName>style.visibility</p:attrName>
                                        </p:attrNameLst>
                                      </p:cBhvr>
                                      <p:to>
                                        <p:strVal val="visible"/>
                                      </p:to>
                                    </p:set>
                                    <p:animEffect transition="in" filter="wipe(left)">
                                      <p:cBhvr>
                                        <p:cTn id="20" dur="500"/>
                                        <p:tgtEl>
                                          <p:spTgt spid="577543"/>
                                        </p:tgtEl>
                                      </p:cBhvr>
                                    </p:animEffect>
                                  </p:childTnLst>
                                </p:cTn>
                              </p:par>
                              <p:par>
                                <p:cTn id="21" presetID="22" presetClass="entr" presetSubtype="8" fill="hold" nodeType="withEffect">
                                  <p:stCondLst>
                                    <p:cond delay="0"/>
                                  </p:stCondLst>
                                  <p:childTnLst>
                                    <p:set>
                                      <p:cBhvr>
                                        <p:cTn id="22" dur="1" fill="hold">
                                          <p:stCondLst>
                                            <p:cond delay="0"/>
                                          </p:stCondLst>
                                        </p:cTn>
                                        <p:tgtEl>
                                          <p:spTgt spid="577544"/>
                                        </p:tgtEl>
                                        <p:attrNameLst>
                                          <p:attrName>style.visibility</p:attrName>
                                        </p:attrNameLst>
                                      </p:cBhvr>
                                      <p:to>
                                        <p:strVal val="visible"/>
                                      </p:to>
                                    </p:set>
                                    <p:animEffect transition="in" filter="wipe(left)">
                                      <p:cBhvr>
                                        <p:cTn id="23" dur="500"/>
                                        <p:tgtEl>
                                          <p:spTgt spid="577544"/>
                                        </p:tgtEl>
                                      </p:cBhvr>
                                    </p:animEffect>
                                  </p:childTnLst>
                                </p:cTn>
                              </p:par>
                              <p:par>
                                <p:cTn id="24" presetID="22" presetClass="entr" presetSubtype="8" fill="hold" nodeType="withEffect">
                                  <p:stCondLst>
                                    <p:cond delay="0"/>
                                  </p:stCondLst>
                                  <p:childTnLst>
                                    <p:set>
                                      <p:cBhvr>
                                        <p:cTn id="25" dur="1" fill="hold">
                                          <p:stCondLst>
                                            <p:cond delay="0"/>
                                          </p:stCondLst>
                                        </p:cTn>
                                        <p:tgtEl>
                                          <p:spTgt spid="577545"/>
                                        </p:tgtEl>
                                        <p:attrNameLst>
                                          <p:attrName>style.visibility</p:attrName>
                                        </p:attrNameLst>
                                      </p:cBhvr>
                                      <p:to>
                                        <p:strVal val="visible"/>
                                      </p:to>
                                    </p:set>
                                    <p:animEffect transition="in" filter="wipe(left)">
                                      <p:cBhvr>
                                        <p:cTn id="26" dur="500"/>
                                        <p:tgtEl>
                                          <p:spTgt spid="577545"/>
                                        </p:tgtEl>
                                      </p:cBhvr>
                                    </p:animEffect>
                                  </p:childTnLst>
                                </p:cTn>
                              </p:par>
                              <p:par>
                                <p:cTn id="27" presetID="22" presetClass="entr" presetSubtype="8" fill="hold" nodeType="withEffect">
                                  <p:stCondLst>
                                    <p:cond delay="0"/>
                                  </p:stCondLst>
                                  <p:childTnLst>
                                    <p:set>
                                      <p:cBhvr>
                                        <p:cTn id="28" dur="1" fill="hold">
                                          <p:stCondLst>
                                            <p:cond delay="0"/>
                                          </p:stCondLst>
                                        </p:cTn>
                                        <p:tgtEl>
                                          <p:spTgt spid="577546"/>
                                        </p:tgtEl>
                                        <p:attrNameLst>
                                          <p:attrName>style.visibility</p:attrName>
                                        </p:attrNameLst>
                                      </p:cBhvr>
                                      <p:to>
                                        <p:strVal val="visible"/>
                                      </p:to>
                                    </p:set>
                                    <p:animEffect transition="in" filter="wipe(left)">
                                      <p:cBhvr>
                                        <p:cTn id="29" dur="500"/>
                                        <p:tgtEl>
                                          <p:spTgt spid="57754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77539">
                                            <p:txEl>
                                              <p:pRg st="8" end="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77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39"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p:cNvSpPr>
          <p:nvPr>
            <p:ph type="title"/>
          </p:nvPr>
        </p:nvSpPr>
        <p:spPr>
          <a:xfrm>
            <a:off x="541655" y="111760"/>
            <a:ext cx="8350250" cy="1143000"/>
          </a:xfrm>
        </p:spPr>
        <p:txBody>
          <a:bodyPr vert="horz" wrap="square" lIns="91440" tIns="45720" rIns="91440" bIns="45720" anchor="ctr"/>
          <a:lstStyle/>
          <a:p>
            <a:pPr eaLnBrk="1" hangingPunct="1"/>
            <a:r>
              <a:rPr lang="en-US" altLang="zh-CN" sz="4000" dirty="0"/>
              <a:t>BCD</a:t>
            </a:r>
            <a:r>
              <a:rPr lang="zh-CN" altLang="en-US" sz="4000" dirty="0"/>
              <a:t>码七段显示译码器的</a:t>
            </a:r>
            <a:r>
              <a:rPr lang="en-US" altLang="zh-CN" sz="4000" dirty="0"/>
              <a:t>VHDL</a:t>
            </a:r>
            <a:r>
              <a:rPr lang="zh-CN" altLang="en-US" sz="4000" dirty="0"/>
              <a:t>描述</a:t>
            </a:r>
            <a:r>
              <a:rPr lang="zh-CN" altLang="en-US" dirty="0"/>
              <a:t> </a:t>
            </a:r>
          </a:p>
        </p:txBody>
      </p:sp>
      <p:sp>
        <p:nvSpPr>
          <p:cNvPr id="578563" name="Rectangle 3"/>
          <p:cNvSpPr>
            <a:spLocks noGrp="1"/>
          </p:cNvSpPr>
          <p:nvPr>
            <p:ph idx="1"/>
          </p:nvPr>
        </p:nvSpPr>
        <p:spPr>
          <a:xfrm>
            <a:off x="541655" y="1447165"/>
            <a:ext cx="7772400" cy="4114800"/>
          </a:xfrm>
        </p:spPr>
        <p:txBody>
          <a:bodyPr vert="horz" wrap="square" lIns="91440" tIns="45720" rIns="91440" bIns="45720" anchor="t"/>
          <a:lstStyle/>
          <a:p>
            <a:pPr eaLnBrk="1" hangingPunct="1">
              <a:lnSpc>
                <a:spcPct val="110000"/>
              </a:lnSpc>
              <a:buNone/>
            </a:pPr>
            <a:r>
              <a:rPr lang="en-US" altLang="zh-CN" sz="1600" dirty="0"/>
              <a:t>LIBRARY IEEE; </a:t>
            </a:r>
          </a:p>
          <a:p>
            <a:pPr eaLnBrk="1" hangingPunct="1">
              <a:lnSpc>
                <a:spcPct val="110000"/>
              </a:lnSpc>
              <a:buNone/>
            </a:pPr>
            <a:r>
              <a:rPr lang="en-US" altLang="zh-CN" sz="1600" dirty="0"/>
              <a:t>USE IEEE.STD_LOGIC_1164.ALL;</a:t>
            </a:r>
          </a:p>
          <a:p>
            <a:pPr eaLnBrk="1" hangingPunct="1">
              <a:lnSpc>
                <a:spcPct val="110000"/>
              </a:lnSpc>
              <a:buNone/>
            </a:pPr>
            <a:r>
              <a:rPr lang="en-US" altLang="zh-CN" sz="1600" dirty="0"/>
              <a:t>ENTITY decoder_bcd_display IS</a:t>
            </a:r>
          </a:p>
          <a:p>
            <a:pPr eaLnBrk="1" hangingPunct="1">
              <a:lnSpc>
                <a:spcPct val="110000"/>
              </a:lnSpc>
              <a:buNone/>
            </a:pPr>
            <a:r>
              <a:rPr lang="en-US" altLang="zh-CN" sz="1600" dirty="0"/>
              <a:t>   	   PORT(decoder_in:IN STD_LOGIC_VECTOR(3 DOWNTO 0);   --BCD</a:t>
            </a:r>
            <a:r>
              <a:rPr lang="zh-CN" altLang="en-US" sz="1600" dirty="0"/>
              <a:t>码输入向量</a:t>
            </a:r>
          </a:p>
          <a:p>
            <a:pPr eaLnBrk="1" hangingPunct="1">
              <a:lnSpc>
                <a:spcPct val="110000"/>
              </a:lnSpc>
              <a:buNone/>
            </a:pPr>
            <a:r>
              <a:rPr lang="zh-CN" altLang="en-US" sz="1600" dirty="0"/>
              <a:t>                     </a:t>
            </a:r>
            <a:r>
              <a:rPr lang="en-US" altLang="zh-CN" sz="1600" dirty="0"/>
              <a:t>decoder_out:OUT STD_LOGIC_VECTOR(6 DOWNTO 0));--</a:t>
            </a:r>
            <a:r>
              <a:rPr lang="zh-CN" altLang="en-US" sz="1600" dirty="0"/>
              <a:t>七段码输出向量</a:t>
            </a:r>
          </a:p>
          <a:p>
            <a:pPr eaLnBrk="1" hangingPunct="1">
              <a:lnSpc>
                <a:spcPct val="110000"/>
              </a:lnSpc>
              <a:buNone/>
            </a:pPr>
            <a:r>
              <a:rPr lang="en-US" altLang="zh-CN" sz="1600" dirty="0"/>
              <a:t>END decoder_bcd_display;</a:t>
            </a:r>
          </a:p>
          <a:p>
            <a:pPr eaLnBrk="1" hangingPunct="1">
              <a:lnSpc>
                <a:spcPct val="110000"/>
              </a:lnSpc>
              <a:buNone/>
            </a:pPr>
            <a:r>
              <a:rPr lang="en-US" altLang="zh-CN" sz="1600" dirty="0"/>
              <a:t>ARCHITECTURE behavior_decoder_bcd_display OF decoder_bcd_display IS</a:t>
            </a:r>
          </a:p>
          <a:p>
            <a:pPr eaLnBrk="1" hangingPunct="1">
              <a:lnSpc>
                <a:spcPct val="110000"/>
              </a:lnSpc>
              <a:buNone/>
            </a:pPr>
            <a:r>
              <a:rPr lang="en-US" altLang="zh-CN" sz="1600" dirty="0"/>
              <a:t>BEGIN</a:t>
            </a:r>
          </a:p>
          <a:p>
            <a:pPr eaLnBrk="1" hangingPunct="1">
              <a:lnSpc>
                <a:spcPct val="110000"/>
              </a:lnSpc>
              <a:buNone/>
            </a:pPr>
            <a:r>
              <a:rPr lang="en-US" altLang="zh-CN" sz="1600" dirty="0"/>
              <a:t>       WITH decoder_in SELECT </a:t>
            </a:r>
          </a:p>
          <a:p>
            <a:pPr eaLnBrk="1" hangingPunct="1">
              <a:lnSpc>
                <a:spcPct val="110000"/>
              </a:lnSpc>
              <a:buNone/>
            </a:pPr>
            <a:r>
              <a:rPr lang="en-US" altLang="zh-CN" sz="1600" dirty="0"/>
              <a:t>            decoder_out&lt;=“1111110” WHEN “0000”,</a:t>
            </a:r>
          </a:p>
          <a:p>
            <a:pPr eaLnBrk="1" hangingPunct="1">
              <a:lnSpc>
                <a:spcPct val="110000"/>
              </a:lnSpc>
              <a:buNone/>
            </a:pPr>
            <a:r>
              <a:rPr lang="en-US" altLang="zh-CN" sz="1600" dirty="0"/>
              <a:t>                                      “0110000” WHEN “0001”,</a:t>
            </a:r>
          </a:p>
          <a:p>
            <a:pPr eaLnBrk="1" hangingPunct="1">
              <a:lnSpc>
                <a:spcPct val="110000"/>
              </a:lnSpc>
              <a:buNone/>
            </a:pPr>
            <a:r>
              <a:rPr lang="en-US" altLang="zh-CN" sz="1600" dirty="0"/>
              <a:t>                                      “1101101” WHEN “0010”,</a:t>
            </a:r>
          </a:p>
          <a:p>
            <a:pPr eaLnBrk="1" hangingPunct="1">
              <a:lnSpc>
                <a:spcPct val="110000"/>
              </a:lnSpc>
              <a:buNone/>
            </a:pPr>
            <a:r>
              <a:rPr lang="en-US" altLang="zh-CN" sz="1600" dirty="0"/>
              <a:t>                                                       ……</a:t>
            </a:r>
          </a:p>
          <a:p>
            <a:pPr eaLnBrk="1" hangingPunct="1">
              <a:lnSpc>
                <a:spcPct val="110000"/>
              </a:lnSpc>
              <a:buNone/>
            </a:pPr>
            <a:r>
              <a:rPr lang="en-US" altLang="zh-CN" sz="1600" dirty="0"/>
              <a:t>                                      “1110011” WHEN “1001”,</a:t>
            </a:r>
          </a:p>
          <a:p>
            <a:pPr eaLnBrk="1" hangingPunct="1">
              <a:lnSpc>
                <a:spcPct val="110000"/>
              </a:lnSpc>
              <a:buNone/>
            </a:pPr>
            <a:r>
              <a:rPr lang="en-US" altLang="zh-CN" sz="1600" dirty="0"/>
              <a:t>                                      “XXXXXXX” WHEN  OTHERS; </a:t>
            </a:r>
          </a:p>
          <a:p>
            <a:pPr eaLnBrk="1" hangingPunct="1">
              <a:lnSpc>
                <a:spcPct val="110000"/>
              </a:lnSpc>
              <a:buNone/>
            </a:pPr>
            <a:r>
              <a:rPr lang="en-US" altLang="zh-CN" sz="1600" dirty="0"/>
              <a:t>END behavior_decoder_bcd_display;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8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p:cNvSpPr>
          <p:nvPr>
            <p:ph type="title"/>
          </p:nvPr>
        </p:nvSpPr>
        <p:spPr>
          <a:xfrm>
            <a:off x="685800" y="538163"/>
            <a:ext cx="7772400" cy="298450"/>
          </a:xfrm>
        </p:spPr>
        <p:txBody>
          <a:bodyPr vert="horz" wrap="square" lIns="91440" tIns="45720" rIns="91440" bIns="45720" anchor="ctr"/>
          <a:lstStyle/>
          <a:p>
            <a:pPr eaLnBrk="1" hangingPunct="1"/>
            <a:r>
              <a:rPr lang="en-US" altLang="zh-CN" dirty="0"/>
              <a:t>8.4.3 </a:t>
            </a:r>
            <a:r>
              <a:rPr lang="zh-CN" altLang="en-US" dirty="0"/>
              <a:t>代码转换器的设计</a:t>
            </a:r>
          </a:p>
        </p:txBody>
      </p:sp>
      <p:sp>
        <p:nvSpPr>
          <p:cNvPr id="579587" name="Rectangle 3"/>
          <p:cNvSpPr>
            <a:spLocks noGrp="1"/>
          </p:cNvSpPr>
          <p:nvPr>
            <p:ph type="body" sz="half" idx="1"/>
          </p:nvPr>
        </p:nvSpPr>
        <p:spPr>
          <a:xfrm>
            <a:off x="34925" y="996950"/>
            <a:ext cx="7656513" cy="5403850"/>
          </a:xfrm>
        </p:spPr>
        <p:txBody>
          <a:bodyPr vert="horz" wrap="square" lIns="91440" tIns="45720" rIns="91440" bIns="45720" anchor="t"/>
          <a:lstStyle/>
          <a:p>
            <a:pPr marL="0" indent="0" eaLnBrk="1" hangingPunct="1"/>
            <a:r>
              <a:rPr lang="en-US" altLang="zh-CN" dirty="0"/>
              <a:t>1. 8421BCD</a:t>
            </a:r>
            <a:r>
              <a:rPr lang="zh-CN" altLang="en-US" dirty="0"/>
              <a:t>码到余</a:t>
            </a:r>
            <a:r>
              <a:rPr lang="en-US" altLang="zh-CN" dirty="0"/>
              <a:t>3</a:t>
            </a:r>
            <a:r>
              <a:rPr lang="zh-CN" altLang="en-US" dirty="0"/>
              <a:t>码的代码转换器的设计</a:t>
            </a:r>
          </a:p>
          <a:p>
            <a:pPr lvl="1" eaLnBrk="1" hangingPunct="1"/>
            <a:r>
              <a:rPr lang="zh-CN" altLang="en-US" sz="2000" dirty="0"/>
              <a:t>真值表</a:t>
            </a:r>
            <a:r>
              <a:rPr lang="zh-CN" altLang="en-US" dirty="0"/>
              <a:t> </a:t>
            </a:r>
          </a:p>
        </p:txBody>
      </p:sp>
      <p:graphicFrame>
        <p:nvGraphicFramePr>
          <p:cNvPr id="148484" name="内容占位符 148483"/>
          <p:cNvGraphicFramePr>
            <a:graphicFrameLocks noGrp="1"/>
          </p:cNvGraphicFramePr>
          <p:nvPr>
            <p:ph sz="half" idx="2"/>
          </p:nvPr>
        </p:nvGraphicFramePr>
        <p:xfrm>
          <a:off x="1808163" y="1125538"/>
          <a:ext cx="7300913" cy="5024438"/>
        </p:xfrm>
        <a:graphic>
          <a:graphicData uri="http://schemas.openxmlformats.org/drawingml/2006/table">
            <a:tbl>
              <a:tblPr/>
              <a:tblGrid>
                <a:gridCol w="811213">
                  <a:extLst>
                    <a:ext uri="{9D8B030D-6E8A-4147-A177-3AD203B41FA5}">
                      <a16:colId xmlns:a16="http://schemas.microsoft.com/office/drawing/2014/main" val="20000"/>
                    </a:ext>
                  </a:extLst>
                </a:gridCol>
                <a:gridCol w="811212">
                  <a:extLst>
                    <a:ext uri="{9D8B030D-6E8A-4147-A177-3AD203B41FA5}">
                      <a16:colId xmlns:a16="http://schemas.microsoft.com/office/drawing/2014/main" val="20001"/>
                    </a:ext>
                  </a:extLst>
                </a:gridCol>
                <a:gridCol w="811213">
                  <a:extLst>
                    <a:ext uri="{9D8B030D-6E8A-4147-A177-3AD203B41FA5}">
                      <a16:colId xmlns:a16="http://schemas.microsoft.com/office/drawing/2014/main" val="20002"/>
                    </a:ext>
                  </a:extLst>
                </a:gridCol>
                <a:gridCol w="811212">
                  <a:extLst>
                    <a:ext uri="{9D8B030D-6E8A-4147-A177-3AD203B41FA5}">
                      <a16:colId xmlns:a16="http://schemas.microsoft.com/office/drawing/2014/main" val="20003"/>
                    </a:ext>
                  </a:extLst>
                </a:gridCol>
                <a:gridCol w="811213">
                  <a:extLst>
                    <a:ext uri="{9D8B030D-6E8A-4147-A177-3AD203B41FA5}">
                      <a16:colId xmlns:a16="http://schemas.microsoft.com/office/drawing/2014/main" val="20004"/>
                    </a:ext>
                  </a:extLst>
                </a:gridCol>
                <a:gridCol w="811212">
                  <a:extLst>
                    <a:ext uri="{9D8B030D-6E8A-4147-A177-3AD203B41FA5}">
                      <a16:colId xmlns:a16="http://schemas.microsoft.com/office/drawing/2014/main" val="20005"/>
                    </a:ext>
                  </a:extLst>
                </a:gridCol>
                <a:gridCol w="811213">
                  <a:extLst>
                    <a:ext uri="{9D8B030D-6E8A-4147-A177-3AD203B41FA5}">
                      <a16:colId xmlns:a16="http://schemas.microsoft.com/office/drawing/2014/main" val="20006"/>
                    </a:ext>
                  </a:extLst>
                </a:gridCol>
                <a:gridCol w="811212">
                  <a:extLst>
                    <a:ext uri="{9D8B030D-6E8A-4147-A177-3AD203B41FA5}">
                      <a16:colId xmlns:a16="http://schemas.microsoft.com/office/drawing/2014/main" val="20007"/>
                    </a:ext>
                  </a:extLst>
                </a:gridCol>
                <a:gridCol w="811213">
                  <a:extLst>
                    <a:ext uri="{9D8B030D-6E8A-4147-A177-3AD203B41FA5}">
                      <a16:colId xmlns:a16="http://schemas.microsoft.com/office/drawing/2014/main" val="20008"/>
                    </a:ext>
                  </a:extLst>
                </a:gridCol>
              </a:tblGrid>
              <a:tr h="334963">
                <a:tc rowSpan="2">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400" dirty="0">
                          <a:ea typeface="宋体" panose="02010600030101010101" pitchFamily="2" charset="-122"/>
                        </a:rPr>
                        <a:t>数字</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gridSpan="4">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BCD</a:t>
                      </a:r>
                      <a:r>
                        <a:rPr lang="zh-CN" altLang="en-US" sz="1400" dirty="0">
                          <a:ea typeface="宋体" panose="02010600030101010101" pitchFamily="2" charset="-122"/>
                        </a:rPr>
                        <a:t>码</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4">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400" dirty="0">
                          <a:ea typeface="宋体" panose="02010600030101010101" pitchFamily="2" charset="-122"/>
                        </a:rPr>
                        <a:t>余</a:t>
                      </a:r>
                      <a:r>
                        <a:rPr lang="en-US" altLang="zh-CN" sz="1400" dirty="0">
                          <a:ea typeface="宋体" panose="02010600030101010101" pitchFamily="2" charset="-122"/>
                        </a:rPr>
                        <a:t>3</a:t>
                      </a:r>
                      <a:r>
                        <a:rPr lang="zh-CN" altLang="en-US" sz="1400" dirty="0">
                          <a:ea typeface="宋体" panose="02010600030101010101" pitchFamily="2" charset="-122"/>
                        </a:rPr>
                        <a:t>码</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334962">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8</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4</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2</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1</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E</a:t>
                      </a:r>
                      <a:r>
                        <a:rPr lang="en-US" altLang="zh-CN" sz="1400" baseline="-30000" dirty="0">
                          <a:ea typeface="宋体" panose="02010600030101010101" pitchFamily="2" charset="-122"/>
                        </a:rPr>
                        <a:t>4</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E</a:t>
                      </a:r>
                      <a:r>
                        <a:rPr lang="en-US" altLang="zh-CN" sz="1400" baseline="-30000" dirty="0">
                          <a:ea typeface="宋体" panose="02010600030101010101" pitchFamily="2" charset="-122"/>
                        </a:rPr>
                        <a:t>3</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E</a:t>
                      </a:r>
                      <a:r>
                        <a:rPr lang="en-US" altLang="zh-CN" sz="1400" baseline="-30000" dirty="0">
                          <a:ea typeface="宋体" panose="02010600030101010101" pitchFamily="2" charset="-122"/>
                        </a:rPr>
                        <a:t>2</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E</a:t>
                      </a:r>
                      <a:r>
                        <a:rPr lang="en-US" altLang="zh-CN" sz="1400" baseline="-30000" dirty="0">
                          <a:ea typeface="宋体" panose="02010600030101010101" pitchFamily="2" charset="-122"/>
                        </a:rPr>
                        <a:t>1</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349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2</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3</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4</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5</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6</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496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7</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49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8</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496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9</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49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496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latin typeface="Courier New" panose="02070309020205020404" pitchFamily="49" charset="0"/>
                          <a:ea typeface="宋体" panose="02010600030101010101" pitchFamily="2" charset="-122"/>
                        </a:rPr>
                        <a:t>……</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endParaRPr lang="zh-CN"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endParaRPr lang="zh-CN"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349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15</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9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9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8484"/>
                                        </p:tgtEl>
                                        <p:attrNameLst>
                                          <p:attrName>style.visibility</p:attrName>
                                        </p:attrNameLst>
                                      </p:cBhvr>
                                      <p:to>
                                        <p:strVal val="visible"/>
                                      </p:to>
                                    </p:set>
                                    <p:animEffect transition="in" filter="wipe(up)">
                                      <p:cBhvr>
                                        <p:cTn id="15" dur="500"/>
                                        <p:tgtEl>
                                          <p:spTgt spid="148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7"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Rectangle 2"/>
          <p:cNvSpPr>
            <a:spLocks noGrp="1"/>
          </p:cNvSpPr>
          <p:nvPr>
            <p:ph type="title"/>
          </p:nvPr>
        </p:nvSpPr>
        <p:spPr>
          <a:xfrm>
            <a:off x="120650" y="255905"/>
            <a:ext cx="8766810" cy="298450"/>
          </a:xfrm>
        </p:spPr>
        <p:txBody>
          <a:bodyPr vert="horz" wrap="square" lIns="91440" tIns="45720" rIns="91440" bIns="45720" anchor="ctr"/>
          <a:lstStyle/>
          <a:p>
            <a:pPr eaLnBrk="1" hangingPunct="1"/>
            <a:r>
              <a:rPr lang="en-US" altLang="zh-CN" sz="3600" dirty="0"/>
              <a:t>1. 8421BCD</a:t>
            </a:r>
            <a:r>
              <a:rPr lang="zh-CN" altLang="en-US" sz="3600" dirty="0"/>
              <a:t>码到余</a:t>
            </a:r>
            <a:r>
              <a:rPr lang="en-US" altLang="zh-CN" sz="3600" dirty="0"/>
              <a:t>3</a:t>
            </a:r>
            <a:r>
              <a:rPr lang="zh-CN" altLang="en-US" sz="3600" dirty="0"/>
              <a:t>码的代码转换器的设计</a:t>
            </a:r>
          </a:p>
        </p:txBody>
      </p:sp>
      <p:sp>
        <p:nvSpPr>
          <p:cNvPr id="580611" name="Rectangle 3"/>
          <p:cNvSpPr>
            <a:spLocks noGrp="1"/>
          </p:cNvSpPr>
          <p:nvPr>
            <p:ph idx="1"/>
          </p:nvPr>
        </p:nvSpPr>
        <p:spPr>
          <a:xfrm>
            <a:off x="226060" y="1166495"/>
            <a:ext cx="7772400" cy="4114800"/>
          </a:xfrm>
        </p:spPr>
        <p:txBody>
          <a:bodyPr vert="horz" wrap="square" lIns="91440" tIns="45720" rIns="91440" bIns="45720" anchor="t"/>
          <a:lstStyle/>
          <a:p>
            <a:pPr eaLnBrk="1" hangingPunct="1"/>
            <a:r>
              <a:rPr lang="zh-CN" altLang="en-US" dirty="0"/>
              <a:t>函数表达式化简</a:t>
            </a:r>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r>
              <a:rPr lang="zh-CN" altLang="en-US" dirty="0"/>
              <a:t>逻辑电路图  </a:t>
            </a:r>
          </a:p>
        </p:txBody>
      </p:sp>
      <p:graphicFrame>
        <p:nvGraphicFramePr>
          <p:cNvPr id="580612" name="Object 4"/>
          <p:cNvGraphicFramePr/>
          <p:nvPr/>
        </p:nvGraphicFramePr>
        <p:xfrm>
          <a:off x="630238" y="1762125"/>
          <a:ext cx="2720975" cy="430213"/>
        </p:xfrm>
        <a:graphic>
          <a:graphicData uri="http://schemas.openxmlformats.org/presentationml/2006/ole">
            <mc:AlternateContent xmlns:mc="http://schemas.openxmlformats.org/markup-compatibility/2006">
              <mc:Choice xmlns:v="urn:schemas-microsoft-com:vml" Requires="v">
                <p:oleObj spid="_x0000_s25660" r:id="rId3" imgW="1447800" imgH="228600" progId="Equation.3">
                  <p:embed/>
                </p:oleObj>
              </mc:Choice>
              <mc:Fallback>
                <p:oleObj r:id="rId3" imgW="1447800" imgH="228600" progId="Equation.3">
                  <p:embed/>
                  <p:pic>
                    <p:nvPicPr>
                      <p:cNvPr id="0" name="图片 25633"/>
                      <p:cNvPicPr/>
                      <p:nvPr/>
                    </p:nvPicPr>
                    <p:blipFill>
                      <a:blip r:embed="rId4"/>
                      <a:stretch>
                        <a:fillRect/>
                      </a:stretch>
                    </p:blipFill>
                    <p:spPr>
                      <a:xfrm>
                        <a:off x="630238" y="1762125"/>
                        <a:ext cx="2720975" cy="430213"/>
                      </a:xfrm>
                      <a:prstGeom prst="rect">
                        <a:avLst/>
                      </a:prstGeom>
                      <a:noFill/>
                      <a:ln w="38100">
                        <a:noFill/>
                        <a:miter/>
                      </a:ln>
                    </p:spPr>
                  </p:pic>
                </p:oleObj>
              </mc:Fallback>
            </mc:AlternateContent>
          </a:graphicData>
        </a:graphic>
      </p:graphicFrame>
      <p:graphicFrame>
        <p:nvGraphicFramePr>
          <p:cNvPr id="580613" name="Object 5"/>
          <p:cNvGraphicFramePr/>
          <p:nvPr/>
        </p:nvGraphicFramePr>
        <p:xfrm>
          <a:off x="685483" y="2230120"/>
          <a:ext cx="3365500" cy="477838"/>
        </p:xfrm>
        <a:graphic>
          <a:graphicData uri="http://schemas.openxmlformats.org/presentationml/2006/ole">
            <mc:AlternateContent xmlns:mc="http://schemas.openxmlformats.org/markup-compatibility/2006">
              <mc:Choice xmlns:v="urn:schemas-microsoft-com:vml" Requires="v">
                <p:oleObj spid="_x0000_s25661" r:id="rId5" imgW="1790700" imgH="254000" progId="Equation.3">
                  <p:embed/>
                </p:oleObj>
              </mc:Choice>
              <mc:Fallback>
                <p:oleObj r:id="rId5" imgW="1790700" imgH="254000" progId="Equation.3">
                  <p:embed/>
                  <p:pic>
                    <p:nvPicPr>
                      <p:cNvPr id="0" name="图片 25634"/>
                      <p:cNvPicPr/>
                      <p:nvPr/>
                    </p:nvPicPr>
                    <p:blipFill>
                      <a:blip r:embed="rId6"/>
                      <a:stretch>
                        <a:fillRect/>
                      </a:stretch>
                    </p:blipFill>
                    <p:spPr>
                      <a:xfrm>
                        <a:off x="685483" y="2230120"/>
                        <a:ext cx="3365500" cy="477838"/>
                      </a:xfrm>
                      <a:prstGeom prst="rect">
                        <a:avLst/>
                      </a:prstGeom>
                      <a:noFill/>
                      <a:ln w="38100">
                        <a:noFill/>
                        <a:miter/>
                      </a:ln>
                    </p:spPr>
                  </p:pic>
                </p:oleObj>
              </mc:Fallback>
            </mc:AlternateContent>
          </a:graphicData>
        </a:graphic>
      </p:graphicFrame>
      <p:graphicFrame>
        <p:nvGraphicFramePr>
          <p:cNvPr id="580614" name="Object 6"/>
          <p:cNvGraphicFramePr/>
          <p:nvPr/>
        </p:nvGraphicFramePr>
        <p:xfrm>
          <a:off x="630238" y="2708275"/>
          <a:ext cx="2171700" cy="454025"/>
        </p:xfrm>
        <a:graphic>
          <a:graphicData uri="http://schemas.openxmlformats.org/presentationml/2006/ole">
            <mc:AlternateContent xmlns:mc="http://schemas.openxmlformats.org/markup-compatibility/2006">
              <mc:Choice xmlns:v="urn:schemas-microsoft-com:vml" Requires="v">
                <p:oleObj spid="_x0000_s25662" r:id="rId7" imgW="1155700" imgH="241300" progId="Equation.3">
                  <p:embed/>
                </p:oleObj>
              </mc:Choice>
              <mc:Fallback>
                <p:oleObj r:id="rId7" imgW="1155700" imgH="241300" progId="Equation.3">
                  <p:embed/>
                  <p:pic>
                    <p:nvPicPr>
                      <p:cNvPr id="0" name="图片 25635"/>
                      <p:cNvPicPr/>
                      <p:nvPr/>
                    </p:nvPicPr>
                    <p:blipFill>
                      <a:blip r:embed="rId8"/>
                      <a:stretch>
                        <a:fillRect/>
                      </a:stretch>
                    </p:blipFill>
                    <p:spPr>
                      <a:xfrm>
                        <a:off x="630238" y="2708275"/>
                        <a:ext cx="2171700" cy="454025"/>
                      </a:xfrm>
                      <a:prstGeom prst="rect">
                        <a:avLst/>
                      </a:prstGeom>
                      <a:noFill/>
                      <a:ln w="38100">
                        <a:noFill/>
                        <a:miter/>
                      </a:ln>
                    </p:spPr>
                  </p:pic>
                </p:oleObj>
              </mc:Fallback>
            </mc:AlternateContent>
          </a:graphicData>
        </a:graphic>
      </p:graphicFrame>
      <p:graphicFrame>
        <p:nvGraphicFramePr>
          <p:cNvPr id="580615" name="Object 7"/>
          <p:cNvGraphicFramePr/>
          <p:nvPr/>
        </p:nvGraphicFramePr>
        <p:xfrm>
          <a:off x="676275" y="3190875"/>
          <a:ext cx="930275" cy="454025"/>
        </p:xfrm>
        <a:graphic>
          <a:graphicData uri="http://schemas.openxmlformats.org/presentationml/2006/ole">
            <mc:AlternateContent xmlns:mc="http://schemas.openxmlformats.org/markup-compatibility/2006">
              <mc:Choice xmlns:v="urn:schemas-microsoft-com:vml" Requires="v">
                <p:oleObj spid="_x0000_s25663" r:id="rId9" imgW="495300" imgH="241300" progId="Equation.3">
                  <p:embed/>
                </p:oleObj>
              </mc:Choice>
              <mc:Fallback>
                <p:oleObj r:id="rId9" imgW="495300" imgH="241300" progId="Equation.3">
                  <p:embed/>
                  <p:pic>
                    <p:nvPicPr>
                      <p:cNvPr id="0" name="图片 25636"/>
                      <p:cNvPicPr/>
                      <p:nvPr/>
                    </p:nvPicPr>
                    <p:blipFill>
                      <a:blip r:embed="rId10"/>
                      <a:stretch>
                        <a:fillRect/>
                      </a:stretch>
                    </p:blipFill>
                    <p:spPr>
                      <a:xfrm>
                        <a:off x="676275" y="3190875"/>
                        <a:ext cx="930275" cy="454025"/>
                      </a:xfrm>
                      <a:prstGeom prst="rect">
                        <a:avLst/>
                      </a:prstGeom>
                      <a:noFill/>
                      <a:ln w="38100">
                        <a:noFill/>
                        <a:miter/>
                      </a:ln>
                    </p:spPr>
                  </p:pic>
                </p:oleObj>
              </mc:Fallback>
            </mc:AlternateContent>
          </a:graphicData>
        </a:graphic>
      </p:graphicFrame>
      <p:pic>
        <p:nvPicPr>
          <p:cNvPr id="580616" name="Picture 8" descr="LJ91"/>
          <p:cNvPicPr>
            <a:picLocks noChangeAspect="1"/>
          </p:cNvPicPr>
          <p:nvPr/>
        </p:nvPicPr>
        <p:blipFill>
          <a:blip r:embed="rId11"/>
          <a:stretch>
            <a:fillRect/>
          </a:stretch>
        </p:blipFill>
        <p:spPr>
          <a:xfrm>
            <a:off x="4340225" y="1052513"/>
            <a:ext cx="4408488" cy="3663950"/>
          </a:xfrm>
          <a:prstGeom prst="rect">
            <a:avLst/>
          </a:prstGeom>
          <a:noFill/>
          <a:ln w="9525">
            <a:noFill/>
          </a:ln>
        </p:spPr>
      </p:pic>
      <p:pic>
        <p:nvPicPr>
          <p:cNvPr id="580617" name="Picture 9" descr="LJ92"/>
          <p:cNvPicPr>
            <a:picLocks noChangeAspect="1"/>
          </p:cNvPicPr>
          <p:nvPr/>
        </p:nvPicPr>
        <p:blipFill>
          <a:blip r:embed="rId12"/>
          <a:stretch>
            <a:fillRect/>
          </a:stretch>
        </p:blipFill>
        <p:spPr>
          <a:xfrm>
            <a:off x="1500188" y="3716338"/>
            <a:ext cx="6837362" cy="2689225"/>
          </a:xfrm>
          <a:prstGeom prst="rect">
            <a:avLst/>
          </a:prstGeom>
          <a:noFill/>
          <a:ln w="28575" cap="rnd" cmpd="sng">
            <a:solidFill>
              <a:srgbClr val="FF0000"/>
            </a:solidFill>
            <a:prstDash val="sysDot"/>
            <a:miter/>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580616"/>
                                        </p:tgtEl>
                                        <p:attrNameLst>
                                          <p:attrName>style.visibility</p:attrName>
                                        </p:attrNameLst>
                                      </p:cBhvr>
                                      <p:to>
                                        <p:strVal val="visible"/>
                                      </p:to>
                                    </p:set>
                                    <p:animEffect transition="in" filter="box(in)">
                                      <p:cBhvr>
                                        <p:cTn id="11" dur="500"/>
                                        <p:tgtEl>
                                          <p:spTgt spid="58061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8061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8061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8061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806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80611">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nodeType="clickEffect">
                                  <p:stCondLst>
                                    <p:cond delay="0"/>
                                  </p:stCondLst>
                                  <p:childTnLst>
                                    <p:set>
                                      <p:cBhvr>
                                        <p:cTn id="29" dur="1" fill="hold">
                                          <p:stCondLst>
                                            <p:cond delay="0"/>
                                          </p:stCondLst>
                                        </p:cTn>
                                        <p:tgtEl>
                                          <p:spTgt spid="580617"/>
                                        </p:tgtEl>
                                        <p:attrNameLst>
                                          <p:attrName>style.visibility</p:attrName>
                                        </p:attrNameLst>
                                      </p:cBhvr>
                                      <p:to>
                                        <p:strVal val="visible"/>
                                      </p:to>
                                    </p:set>
                                    <p:animEffect transition="in" filter="diamond(in)">
                                      <p:cBhvr>
                                        <p:cTn id="30" dur="2000"/>
                                        <p:tgtEl>
                                          <p:spTgt spid="580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58" name="Text Box 46"/>
          <p:cNvSpPr txBox="1"/>
          <p:nvPr/>
        </p:nvSpPr>
        <p:spPr>
          <a:xfrm>
            <a:off x="467544" y="487697"/>
            <a:ext cx="6986587" cy="521970"/>
          </a:xfrm>
          <a:prstGeom prst="rect">
            <a:avLst/>
          </a:prstGeom>
          <a:noFill/>
          <a:ln w="9525">
            <a:noFill/>
          </a:ln>
        </p:spPr>
        <p:txBody>
          <a:bodyPr>
            <a:spAutoFit/>
          </a:bodyPr>
          <a:lstStyle/>
          <a:p>
            <a:pPr>
              <a:spcBef>
                <a:spcPct val="50000"/>
              </a:spcBef>
            </a:pPr>
            <a:r>
              <a:rPr lang="zh-CN" altLang="en-US" sz="2800" b="1" dirty="0">
                <a:solidFill>
                  <a:srgbClr val="FF0000"/>
                </a:solidFill>
                <a:latin typeface="Times New Roman" panose="02020603050405020304" pitchFamily="18" charset="0"/>
              </a:rPr>
              <a:t>用</a:t>
            </a:r>
            <a:r>
              <a:rPr lang="en-US" altLang="zh-CN" sz="2800" b="1" dirty="0">
                <a:solidFill>
                  <a:srgbClr val="FF0000"/>
                </a:solidFill>
                <a:latin typeface="Times New Roman" panose="02020603050405020304" pitchFamily="18" charset="0"/>
              </a:rPr>
              <a:t>PAL</a:t>
            </a:r>
            <a:r>
              <a:rPr lang="zh-CN" altLang="en-US" sz="2800" b="1" dirty="0">
                <a:solidFill>
                  <a:srgbClr val="FF0000"/>
                </a:solidFill>
                <a:latin typeface="Times New Roman" panose="02020603050405020304" pitchFamily="18" charset="0"/>
              </a:rPr>
              <a:t>实现的</a:t>
            </a:r>
            <a:r>
              <a:rPr lang="en-US" altLang="zh-CN" sz="2800" b="1" dirty="0">
                <a:solidFill>
                  <a:srgbClr val="FF0000"/>
                </a:solidFill>
                <a:latin typeface="Times New Roman" panose="02020603050405020304" pitchFamily="18" charset="0"/>
              </a:rPr>
              <a:t>8421BCD</a:t>
            </a:r>
            <a:r>
              <a:rPr lang="zh-CN" altLang="en-US" sz="2800" b="1" dirty="0">
                <a:solidFill>
                  <a:srgbClr val="FF0000"/>
                </a:solidFill>
                <a:latin typeface="Times New Roman" panose="02020603050405020304" pitchFamily="18" charset="0"/>
              </a:rPr>
              <a:t>码同步</a:t>
            </a:r>
            <a:r>
              <a:rPr lang="zh-CN" altLang="en-US" sz="2800" b="1" dirty="0">
                <a:latin typeface="Times New Roman" panose="02020603050405020304" pitchFamily="18" charset="0"/>
              </a:rPr>
              <a:t>计数器。</a:t>
            </a:r>
          </a:p>
        </p:txBody>
      </p:sp>
      <p:pic>
        <p:nvPicPr>
          <p:cNvPr id="4" name="图片 -2147482622" descr="..\Tp\e6.tif"/>
          <p:cNvPicPr>
            <a:picLocks noChangeAspect="1"/>
          </p:cNvPicPr>
          <p:nvPr/>
        </p:nvPicPr>
        <p:blipFill>
          <a:blip r:embed="rId3"/>
          <a:stretch>
            <a:fillRect/>
          </a:stretch>
        </p:blipFill>
        <p:spPr>
          <a:xfrm>
            <a:off x="944952" y="980728"/>
            <a:ext cx="3849370" cy="5327650"/>
          </a:xfrm>
          <a:prstGeom prst="rect">
            <a:avLst/>
          </a:prstGeom>
          <a:noFill/>
          <a:ln w="9525">
            <a:noFill/>
          </a:ln>
        </p:spPr>
      </p:pic>
      <p:graphicFrame>
        <p:nvGraphicFramePr>
          <p:cNvPr id="10252" name="Object 46"/>
          <p:cNvGraphicFramePr>
            <a:graphicFrameLocks noChangeAspect="1"/>
          </p:cNvGraphicFramePr>
          <p:nvPr/>
        </p:nvGraphicFramePr>
        <p:xfrm>
          <a:off x="5343208" y="1925955"/>
          <a:ext cx="1102360" cy="494665"/>
        </p:xfrm>
        <a:graphic>
          <a:graphicData uri="http://schemas.openxmlformats.org/presentationml/2006/ole">
            <mc:AlternateContent xmlns:mc="http://schemas.openxmlformats.org/markup-compatibility/2006">
              <mc:Choice xmlns:v="urn:schemas-microsoft-com:vml" Requires="v">
                <p:oleObj spid="_x0000_s5199" r:id="rId4" imgW="508000" imgH="228600" progId="Equation.3">
                  <p:embed/>
                </p:oleObj>
              </mc:Choice>
              <mc:Fallback>
                <p:oleObj r:id="rId4" imgW="508000" imgH="228600" progId="Equation.3">
                  <p:embed/>
                  <p:pic>
                    <p:nvPicPr>
                      <p:cNvPr id="0" name="图片 3081"/>
                      <p:cNvPicPr/>
                      <p:nvPr/>
                    </p:nvPicPr>
                    <p:blipFill>
                      <a:blip r:embed="rId5"/>
                      <a:stretch>
                        <a:fillRect/>
                      </a:stretch>
                    </p:blipFill>
                    <p:spPr>
                      <a:xfrm>
                        <a:off x="5343208" y="1925955"/>
                        <a:ext cx="1102360" cy="494665"/>
                      </a:xfrm>
                      <a:prstGeom prst="rect">
                        <a:avLst/>
                      </a:prstGeom>
                      <a:noFill/>
                      <a:ln w="38100">
                        <a:noFill/>
                        <a:miter/>
                      </a:ln>
                    </p:spPr>
                  </p:pic>
                </p:oleObj>
              </mc:Fallback>
            </mc:AlternateContent>
          </a:graphicData>
        </a:graphic>
      </p:graphicFrame>
      <p:graphicFrame>
        <p:nvGraphicFramePr>
          <p:cNvPr id="8" name="Object 46"/>
          <p:cNvGraphicFramePr>
            <a:graphicFrameLocks noChangeAspect="1"/>
          </p:cNvGraphicFramePr>
          <p:nvPr/>
        </p:nvGraphicFramePr>
        <p:xfrm>
          <a:off x="5343526" y="2711768"/>
          <a:ext cx="2727325" cy="521970"/>
        </p:xfrm>
        <a:graphic>
          <a:graphicData uri="http://schemas.openxmlformats.org/presentationml/2006/ole">
            <mc:AlternateContent xmlns:mc="http://schemas.openxmlformats.org/markup-compatibility/2006">
              <mc:Choice xmlns:v="urn:schemas-microsoft-com:vml" Requires="v">
                <p:oleObj spid="_x0000_s5200" r:id="rId6" imgW="1257300" imgH="241300" progId="Equation.3">
                  <p:embed/>
                </p:oleObj>
              </mc:Choice>
              <mc:Fallback>
                <p:oleObj r:id="rId6" imgW="1257300" imgH="241300" progId="Equation.3">
                  <p:embed/>
                  <p:pic>
                    <p:nvPicPr>
                      <p:cNvPr id="0" name="图片 3081"/>
                      <p:cNvPicPr/>
                      <p:nvPr/>
                    </p:nvPicPr>
                    <p:blipFill>
                      <a:blip r:embed="rId7"/>
                      <a:stretch>
                        <a:fillRect/>
                      </a:stretch>
                    </p:blipFill>
                    <p:spPr>
                      <a:xfrm>
                        <a:off x="5343526" y="2711768"/>
                        <a:ext cx="2727325" cy="521970"/>
                      </a:xfrm>
                      <a:prstGeom prst="rect">
                        <a:avLst/>
                      </a:prstGeom>
                      <a:noFill/>
                      <a:ln w="38100">
                        <a:noFill/>
                        <a:miter/>
                      </a:ln>
                    </p:spPr>
                  </p:pic>
                </p:oleObj>
              </mc:Fallback>
            </mc:AlternateContent>
          </a:graphicData>
        </a:graphic>
      </p:graphicFrame>
      <p:graphicFrame>
        <p:nvGraphicFramePr>
          <p:cNvPr id="10" name="Object 46"/>
          <p:cNvGraphicFramePr>
            <a:graphicFrameLocks noChangeAspect="1"/>
          </p:cNvGraphicFramePr>
          <p:nvPr/>
        </p:nvGraphicFramePr>
        <p:xfrm>
          <a:off x="5343208" y="3525838"/>
          <a:ext cx="3662680" cy="521970"/>
        </p:xfrm>
        <a:graphic>
          <a:graphicData uri="http://schemas.openxmlformats.org/presentationml/2006/ole">
            <mc:AlternateContent xmlns:mc="http://schemas.openxmlformats.org/markup-compatibility/2006">
              <mc:Choice xmlns:v="urn:schemas-microsoft-com:vml" Requires="v">
                <p:oleObj spid="_x0000_s5201" r:id="rId8" imgW="1688465" imgH="241300" progId="Equation.3">
                  <p:embed/>
                </p:oleObj>
              </mc:Choice>
              <mc:Fallback>
                <p:oleObj r:id="rId8" imgW="1688465" imgH="241300" progId="Equation.3">
                  <p:embed/>
                  <p:pic>
                    <p:nvPicPr>
                      <p:cNvPr id="0" name="图片 3081"/>
                      <p:cNvPicPr/>
                      <p:nvPr/>
                    </p:nvPicPr>
                    <p:blipFill>
                      <a:blip r:embed="rId9"/>
                      <a:stretch>
                        <a:fillRect/>
                      </a:stretch>
                    </p:blipFill>
                    <p:spPr>
                      <a:xfrm>
                        <a:off x="5343208" y="3525838"/>
                        <a:ext cx="3662680" cy="521970"/>
                      </a:xfrm>
                      <a:prstGeom prst="rect">
                        <a:avLst/>
                      </a:prstGeom>
                      <a:noFill/>
                      <a:ln w="38100">
                        <a:noFill/>
                        <a:miter/>
                      </a:ln>
                    </p:spPr>
                  </p:pic>
                </p:oleObj>
              </mc:Fallback>
            </mc:AlternateContent>
          </a:graphicData>
        </a:graphic>
      </p:graphicFrame>
      <p:graphicFrame>
        <p:nvGraphicFramePr>
          <p:cNvPr id="12" name="Object 46"/>
          <p:cNvGraphicFramePr>
            <a:graphicFrameLocks noChangeAspect="1"/>
          </p:cNvGraphicFramePr>
          <p:nvPr/>
        </p:nvGraphicFramePr>
        <p:xfrm>
          <a:off x="5413376" y="4389438"/>
          <a:ext cx="3057525" cy="521970"/>
        </p:xfrm>
        <a:graphic>
          <a:graphicData uri="http://schemas.openxmlformats.org/presentationml/2006/ole">
            <mc:AlternateContent xmlns:mc="http://schemas.openxmlformats.org/markup-compatibility/2006">
              <mc:Choice xmlns:v="urn:schemas-microsoft-com:vml" Requires="v">
                <p:oleObj spid="_x0000_s5202" r:id="rId10" imgW="1409700" imgH="241300" progId="Equation.3">
                  <p:embed/>
                </p:oleObj>
              </mc:Choice>
              <mc:Fallback>
                <p:oleObj r:id="rId10" imgW="1409700" imgH="241300" progId="Equation.3">
                  <p:embed/>
                  <p:pic>
                    <p:nvPicPr>
                      <p:cNvPr id="0" name="图片 3081"/>
                      <p:cNvPicPr/>
                      <p:nvPr/>
                    </p:nvPicPr>
                    <p:blipFill>
                      <a:blip r:embed="rId11"/>
                      <a:stretch>
                        <a:fillRect/>
                      </a:stretch>
                    </p:blipFill>
                    <p:spPr>
                      <a:xfrm>
                        <a:off x="5413376" y="4389438"/>
                        <a:ext cx="3057525" cy="521970"/>
                      </a:xfrm>
                      <a:prstGeom prst="rect">
                        <a:avLst/>
                      </a:prstGeom>
                      <a:noFill/>
                      <a:ln w="38100">
                        <a:noFill/>
                        <a:miter/>
                      </a:ln>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p:cNvSpPr>
          <p:nvPr>
            <p:ph type="title"/>
          </p:nvPr>
        </p:nvSpPr>
        <p:spPr>
          <a:xfrm>
            <a:off x="129540" y="172720"/>
            <a:ext cx="8884920" cy="298450"/>
          </a:xfrm>
        </p:spPr>
        <p:txBody>
          <a:bodyPr vert="horz" wrap="square" lIns="91440" tIns="45720" rIns="91440" bIns="45720" anchor="ctr"/>
          <a:lstStyle/>
          <a:p>
            <a:pPr eaLnBrk="1" hangingPunct="1"/>
            <a:r>
              <a:rPr lang="en-US" altLang="zh-CN" sz="3600" dirty="0"/>
              <a:t>8421</a:t>
            </a:r>
            <a:r>
              <a:rPr lang="zh-CN" altLang="en-US" sz="3600" dirty="0"/>
              <a:t>码到余</a:t>
            </a:r>
            <a:r>
              <a:rPr lang="en-US" altLang="zh-CN" sz="3600" dirty="0"/>
              <a:t>3</a:t>
            </a:r>
            <a:r>
              <a:rPr lang="zh-CN" altLang="en-US" sz="3600" dirty="0"/>
              <a:t>码的代码转换器的</a:t>
            </a:r>
            <a:r>
              <a:rPr lang="en-US" altLang="zh-CN" sz="3600" dirty="0"/>
              <a:t>VHDL</a:t>
            </a:r>
            <a:r>
              <a:rPr lang="zh-CN" altLang="en-US" sz="3600" dirty="0"/>
              <a:t>描述</a:t>
            </a:r>
          </a:p>
        </p:txBody>
      </p:sp>
      <p:sp>
        <p:nvSpPr>
          <p:cNvPr id="149507" name="Rectangle 3"/>
          <p:cNvSpPr>
            <a:spLocks noGrp="1"/>
          </p:cNvSpPr>
          <p:nvPr>
            <p:ph idx="1"/>
          </p:nvPr>
        </p:nvSpPr>
        <p:spPr>
          <a:xfrm>
            <a:off x="238125" y="828675"/>
            <a:ext cx="7772400" cy="4114800"/>
          </a:xfrm>
        </p:spPr>
        <p:txBody>
          <a:bodyPr vert="horz" wrap="square" lIns="91440" tIns="45720" rIns="91440" bIns="45720" anchor="t"/>
          <a:lstStyle/>
          <a:p>
            <a:pPr eaLnBrk="1" hangingPunct="1">
              <a:lnSpc>
                <a:spcPct val="120000"/>
              </a:lnSpc>
              <a:buNone/>
            </a:pPr>
            <a:r>
              <a:rPr lang="en-US" altLang="zh-CN" sz="1600" dirty="0"/>
              <a:t>LIBRARY IEEE; </a:t>
            </a:r>
          </a:p>
          <a:p>
            <a:pPr eaLnBrk="1" hangingPunct="1">
              <a:lnSpc>
                <a:spcPct val="120000"/>
              </a:lnSpc>
              <a:buNone/>
            </a:pPr>
            <a:r>
              <a:rPr lang="en-US" altLang="zh-CN" sz="1600" dirty="0"/>
              <a:t>USE IEEE.STD_LOGIC_1164.ALL;</a:t>
            </a:r>
          </a:p>
          <a:p>
            <a:pPr eaLnBrk="1" hangingPunct="1">
              <a:lnSpc>
                <a:spcPct val="120000"/>
              </a:lnSpc>
              <a:buNone/>
            </a:pPr>
            <a:r>
              <a:rPr lang="en-US" altLang="zh-CN" sz="1600" dirty="0"/>
              <a:t>ENTITY converter_bcd_remainder3 IS</a:t>
            </a:r>
          </a:p>
          <a:p>
            <a:pPr eaLnBrk="1" hangingPunct="1">
              <a:lnSpc>
                <a:spcPct val="120000"/>
              </a:lnSpc>
              <a:buNone/>
            </a:pPr>
            <a:r>
              <a:rPr lang="en-US" altLang="zh-CN" sz="1600" dirty="0"/>
              <a:t>   	   PORT(converter_in:IN STD_LOGIC_VECTOR(3 DOWNTO 0);   --BCD</a:t>
            </a:r>
            <a:r>
              <a:rPr lang="zh-CN" altLang="en-US" sz="1600" dirty="0"/>
              <a:t>码输入向量</a:t>
            </a:r>
          </a:p>
          <a:p>
            <a:pPr eaLnBrk="1" hangingPunct="1">
              <a:lnSpc>
                <a:spcPct val="120000"/>
              </a:lnSpc>
              <a:buNone/>
            </a:pPr>
            <a:r>
              <a:rPr lang="zh-CN" altLang="en-US" sz="1600" dirty="0"/>
              <a:t>            </a:t>
            </a:r>
            <a:r>
              <a:rPr lang="en-US" altLang="zh-CN" sz="1600" dirty="0"/>
              <a:t>converter_out:OUT STD_LOGIC_VECTOR(3 DOWNTO 0));--</a:t>
            </a:r>
            <a:r>
              <a:rPr lang="zh-CN" altLang="en-US" sz="1600" dirty="0"/>
              <a:t>余</a:t>
            </a:r>
            <a:r>
              <a:rPr lang="en-US" altLang="zh-CN" sz="1600" dirty="0"/>
              <a:t>3</a:t>
            </a:r>
            <a:r>
              <a:rPr lang="zh-CN" altLang="en-US" sz="1600" dirty="0"/>
              <a:t>码输出向量</a:t>
            </a:r>
          </a:p>
          <a:p>
            <a:pPr eaLnBrk="1" hangingPunct="1">
              <a:lnSpc>
                <a:spcPct val="120000"/>
              </a:lnSpc>
              <a:buNone/>
            </a:pPr>
            <a:r>
              <a:rPr lang="en-US" altLang="zh-CN" sz="1600" dirty="0"/>
              <a:t>END converter_bcd_remainder3;</a:t>
            </a:r>
          </a:p>
          <a:p>
            <a:pPr eaLnBrk="1" hangingPunct="1">
              <a:lnSpc>
                <a:spcPct val="120000"/>
              </a:lnSpc>
              <a:buNone/>
            </a:pPr>
            <a:r>
              <a:rPr lang="en-US" altLang="zh-CN" sz="1600" dirty="0"/>
              <a:t>ARCHITECTURE behavior_ converter_bcd_remainder3 OF converter_bcd_remainder3 IS</a:t>
            </a:r>
          </a:p>
          <a:p>
            <a:pPr eaLnBrk="1" hangingPunct="1">
              <a:lnSpc>
                <a:spcPct val="120000"/>
              </a:lnSpc>
              <a:buNone/>
            </a:pPr>
            <a:r>
              <a:rPr lang="en-US" altLang="zh-CN" sz="1600" dirty="0"/>
              <a:t>BEGIN</a:t>
            </a:r>
          </a:p>
          <a:p>
            <a:pPr eaLnBrk="1" hangingPunct="1">
              <a:lnSpc>
                <a:spcPct val="120000"/>
              </a:lnSpc>
              <a:buNone/>
            </a:pPr>
            <a:r>
              <a:rPr lang="en-US" altLang="zh-CN" sz="1600" dirty="0"/>
              <a:t>       WITH converter_in SELECT </a:t>
            </a:r>
          </a:p>
          <a:p>
            <a:pPr eaLnBrk="1" hangingPunct="1">
              <a:lnSpc>
                <a:spcPct val="120000"/>
              </a:lnSpc>
              <a:buNone/>
            </a:pPr>
            <a:r>
              <a:rPr lang="en-US" altLang="zh-CN" sz="1600" dirty="0"/>
              <a:t>              converter_out&lt;=“0011” WHEN “0000”,</a:t>
            </a:r>
          </a:p>
          <a:p>
            <a:pPr eaLnBrk="1" hangingPunct="1">
              <a:lnSpc>
                <a:spcPct val="120000"/>
              </a:lnSpc>
              <a:buNone/>
            </a:pPr>
            <a:r>
              <a:rPr lang="en-US" altLang="zh-CN" sz="1600" dirty="0"/>
              <a:t>                                          “0100” WHEN “0001”,</a:t>
            </a:r>
          </a:p>
          <a:p>
            <a:pPr eaLnBrk="1" hangingPunct="1">
              <a:lnSpc>
                <a:spcPct val="120000"/>
              </a:lnSpc>
              <a:buNone/>
            </a:pPr>
            <a:r>
              <a:rPr lang="en-US" altLang="zh-CN" sz="1600" dirty="0"/>
              <a:t>                                                        ……</a:t>
            </a:r>
          </a:p>
          <a:p>
            <a:pPr eaLnBrk="1" hangingPunct="1">
              <a:lnSpc>
                <a:spcPct val="120000"/>
              </a:lnSpc>
              <a:buNone/>
            </a:pPr>
            <a:r>
              <a:rPr lang="en-US" altLang="zh-CN" sz="1600" dirty="0"/>
              <a:t>                                           “1100” WHEN “1001”,</a:t>
            </a:r>
          </a:p>
          <a:p>
            <a:pPr eaLnBrk="1" hangingPunct="1">
              <a:lnSpc>
                <a:spcPct val="120000"/>
              </a:lnSpc>
              <a:buNone/>
            </a:pPr>
            <a:r>
              <a:rPr lang="en-US" altLang="zh-CN" sz="1600" dirty="0"/>
              <a:t>                                           “XXXX” WHEN  OTHERS; </a:t>
            </a:r>
          </a:p>
          <a:p>
            <a:pPr eaLnBrk="1" hangingPunct="1">
              <a:lnSpc>
                <a:spcPct val="120000"/>
              </a:lnSpc>
              <a:buNone/>
            </a:pPr>
            <a:r>
              <a:rPr lang="en-US" altLang="zh-CN" sz="1600" dirty="0"/>
              <a:t>END behavior_converter_bcd_remainder3;</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p:cNvSpPr>
          <p:nvPr>
            <p:ph type="title"/>
          </p:nvPr>
        </p:nvSpPr>
        <p:spPr>
          <a:xfrm>
            <a:off x="-127635" y="108585"/>
            <a:ext cx="9249410" cy="287655"/>
          </a:xfrm>
        </p:spPr>
        <p:txBody>
          <a:bodyPr vert="horz" wrap="square" lIns="91440" tIns="45720" rIns="91440" bIns="45720" anchor="ctr"/>
          <a:lstStyle/>
          <a:p>
            <a:pPr eaLnBrk="1" hangingPunct="1"/>
            <a:r>
              <a:rPr lang="en-US" altLang="zh-CN" sz="3600" dirty="0"/>
              <a:t>2. 4</a:t>
            </a:r>
            <a:r>
              <a:rPr lang="zh-CN" altLang="en-US" sz="3600" dirty="0"/>
              <a:t>位二进制码到</a:t>
            </a:r>
            <a:r>
              <a:rPr lang="en-US" altLang="zh-CN" sz="3600" dirty="0"/>
              <a:t>Gray</a:t>
            </a:r>
            <a:r>
              <a:rPr lang="zh-CN" altLang="en-US" sz="3600" dirty="0"/>
              <a:t>码的代码转换器的设计</a:t>
            </a:r>
            <a:r>
              <a:rPr lang="zh-CN" altLang="en-US" dirty="0"/>
              <a:t> </a:t>
            </a:r>
          </a:p>
        </p:txBody>
      </p:sp>
      <p:sp>
        <p:nvSpPr>
          <p:cNvPr id="150531" name="Rectangle 3"/>
          <p:cNvSpPr>
            <a:spLocks noGrp="1"/>
          </p:cNvSpPr>
          <p:nvPr>
            <p:ph idx="1"/>
          </p:nvPr>
        </p:nvSpPr>
        <p:spPr>
          <a:xfrm>
            <a:off x="391795" y="838200"/>
            <a:ext cx="7772400" cy="4114800"/>
          </a:xfrm>
        </p:spPr>
        <p:txBody>
          <a:bodyPr vert="horz" wrap="square" lIns="91440" tIns="45720" rIns="91440" bIns="45720" anchor="t"/>
          <a:lstStyle/>
          <a:p>
            <a:pPr eaLnBrk="1" hangingPunct="1"/>
            <a:r>
              <a:rPr lang="zh-CN" altLang="en-US" dirty="0"/>
              <a:t>设输入的</a:t>
            </a:r>
            <a:r>
              <a:rPr lang="en-US" altLang="zh-CN" dirty="0"/>
              <a:t>4</a:t>
            </a:r>
            <a:r>
              <a:rPr lang="zh-CN" altLang="en-US" dirty="0"/>
              <a:t>位二进制码用</a:t>
            </a:r>
            <a:r>
              <a:rPr lang="en-US" altLang="zh-CN" dirty="0"/>
              <a:t>B</a:t>
            </a:r>
            <a:r>
              <a:rPr lang="en-US" altLang="zh-CN" baseline="-25000" dirty="0"/>
              <a:t>4</a:t>
            </a:r>
            <a:r>
              <a:rPr lang="zh-CN" altLang="en-US" dirty="0"/>
              <a:t>，</a:t>
            </a:r>
            <a:r>
              <a:rPr lang="en-US" altLang="zh-CN" dirty="0"/>
              <a:t>B</a:t>
            </a:r>
            <a:r>
              <a:rPr lang="en-US" altLang="zh-CN" baseline="-25000" dirty="0"/>
              <a:t>3</a:t>
            </a:r>
            <a:r>
              <a:rPr lang="zh-CN" altLang="en-US" dirty="0"/>
              <a:t>，</a:t>
            </a:r>
            <a:r>
              <a:rPr lang="en-US" altLang="zh-CN" dirty="0"/>
              <a:t>B</a:t>
            </a:r>
            <a:r>
              <a:rPr lang="en-US" altLang="zh-CN" baseline="-25000" dirty="0"/>
              <a:t>2</a:t>
            </a:r>
            <a:r>
              <a:rPr lang="zh-CN" altLang="en-US" dirty="0"/>
              <a:t>，</a:t>
            </a:r>
            <a:r>
              <a:rPr lang="en-US" altLang="zh-CN" dirty="0"/>
              <a:t>B</a:t>
            </a:r>
            <a:r>
              <a:rPr lang="en-US" altLang="zh-CN" baseline="-25000" dirty="0"/>
              <a:t>1</a:t>
            </a:r>
            <a:r>
              <a:rPr lang="zh-CN" altLang="en-US" dirty="0"/>
              <a:t>表示；输出的</a:t>
            </a:r>
            <a:r>
              <a:rPr lang="en-US" altLang="zh-CN" dirty="0"/>
              <a:t>Gray</a:t>
            </a:r>
            <a:r>
              <a:rPr lang="zh-CN" altLang="en-US" dirty="0"/>
              <a:t>码用</a:t>
            </a:r>
            <a:r>
              <a:rPr lang="en-US" altLang="zh-CN" dirty="0"/>
              <a:t>G</a:t>
            </a:r>
            <a:r>
              <a:rPr lang="en-US" altLang="zh-CN" baseline="-25000" dirty="0"/>
              <a:t>4</a:t>
            </a:r>
            <a:r>
              <a:rPr lang="zh-CN" altLang="en-US" dirty="0"/>
              <a:t>，</a:t>
            </a:r>
            <a:r>
              <a:rPr lang="en-US" altLang="zh-CN" dirty="0"/>
              <a:t>G</a:t>
            </a:r>
            <a:r>
              <a:rPr lang="en-US" altLang="zh-CN" baseline="-25000" dirty="0"/>
              <a:t>3</a:t>
            </a:r>
            <a:r>
              <a:rPr lang="zh-CN" altLang="en-US" dirty="0"/>
              <a:t>，</a:t>
            </a:r>
            <a:r>
              <a:rPr lang="en-US" altLang="zh-CN" dirty="0"/>
              <a:t>G</a:t>
            </a:r>
            <a:r>
              <a:rPr lang="en-US" altLang="zh-CN" baseline="-25000" dirty="0"/>
              <a:t>2</a:t>
            </a:r>
            <a:r>
              <a:rPr lang="zh-CN" altLang="en-US" dirty="0"/>
              <a:t>，</a:t>
            </a:r>
            <a:r>
              <a:rPr lang="en-US" altLang="zh-CN" dirty="0"/>
              <a:t>G</a:t>
            </a:r>
            <a:r>
              <a:rPr lang="en-US" altLang="zh-CN" baseline="-25000" dirty="0"/>
              <a:t>1</a:t>
            </a:r>
            <a:r>
              <a:rPr lang="zh-CN" altLang="en-US" dirty="0"/>
              <a:t>表示。由第</a:t>
            </a:r>
            <a:r>
              <a:rPr lang="en-US" altLang="zh-CN" dirty="0"/>
              <a:t>1</a:t>
            </a:r>
            <a:r>
              <a:rPr lang="zh-CN" altLang="en-US" dirty="0"/>
              <a:t>章中对</a:t>
            </a:r>
            <a:r>
              <a:rPr lang="en-US" altLang="zh-CN" dirty="0"/>
              <a:t>Gray</a:t>
            </a:r>
            <a:r>
              <a:rPr lang="zh-CN" altLang="en-US" dirty="0"/>
              <a:t>码的介绍可知，</a:t>
            </a:r>
            <a:r>
              <a:rPr lang="en-US" altLang="zh-CN" dirty="0"/>
              <a:t>Gray</a:t>
            </a:r>
            <a:r>
              <a:rPr lang="zh-CN" altLang="en-US" dirty="0"/>
              <a:t>码与二进制码之间的关系为</a:t>
            </a:r>
          </a:p>
          <a:p>
            <a:pPr eaLnBrk="1" hangingPunct="1">
              <a:buNone/>
            </a:pPr>
            <a:r>
              <a:rPr lang="zh-CN" altLang="en-US" dirty="0"/>
              <a:t>          </a:t>
            </a:r>
            <a:r>
              <a:rPr lang="en-US" altLang="zh-CN" i="1" dirty="0"/>
              <a:t>G</a:t>
            </a:r>
            <a:r>
              <a:rPr lang="en-US" altLang="zh-CN" i="1" baseline="-25000" dirty="0"/>
              <a:t>4</a:t>
            </a:r>
            <a:r>
              <a:rPr lang="en-US" altLang="zh-CN" i="1" dirty="0"/>
              <a:t>=B</a:t>
            </a:r>
            <a:r>
              <a:rPr lang="en-US" altLang="zh-CN" i="1" baseline="-25000" dirty="0"/>
              <a:t>4</a:t>
            </a:r>
            <a:r>
              <a:rPr lang="zh-CN" altLang="en-US" i="1" dirty="0"/>
              <a:t>，</a:t>
            </a:r>
            <a:r>
              <a:rPr lang="en-US" altLang="zh-CN" i="1" dirty="0"/>
              <a:t>G</a:t>
            </a:r>
            <a:r>
              <a:rPr lang="en-US" altLang="zh-CN" i="1" baseline="-25000" dirty="0"/>
              <a:t>3</a:t>
            </a:r>
            <a:r>
              <a:rPr lang="en-US" altLang="zh-CN" i="1" dirty="0"/>
              <a:t>=B</a:t>
            </a:r>
            <a:r>
              <a:rPr lang="en-US" altLang="zh-CN" i="1" baseline="-25000" dirty="0"/>
              <a:t>4</a:t>
            </a:r>
            <a:r>
              <a:rPr lang="en-US" altLang="zh-CN" i="1" dirty="0"/>
              <a:t>⊕B</a:t>
            </a:r>
            <a:r>
              <a:rPr lang="en-US" altLang="zh-CN" i="1" baseline="-25000" dirty="0"/>
              <a:t>3</a:t>
            </a:r>
          </a:p>
          <a:p>
            <a:pPr eaLnBrk="1" hangingPunct="1">
              <a:buNone/>
            </a:pPr>
            <a:r>
              <a:rPr lang="en-US" altLang="zh-CN" i="1" dirty="0"/>
              <a:t>          G</a:t>
            </a:r>
            <a:r>
              <a:rPr lang="en-US" altLang="zh-CN" i="1" baseline="-25000" dirty="0"/>
              <a:t>2</a:t>
            </a:r>
            <a:r>
              <a:rPr lang="en-US" altLang="zh-CN" i="1" dirty="0"/>
              <a:t>=B</a:t>
            </a:r>
            <a:r>
              <a:rPr lang="en-US" altLang="zh-CN" i="1" baseline="-25000" dirty="0"/>
              <a:t>3</a:t>
            </a:r>
            <a:r>
              <a:rPr lang="en-US" altLang="zh-CN" i="1" dirty="0"/>
              <a:t>⊕B</a:t>
            </a:r>
            <a:r>
              <a:rPr lang="en-US" altLang="zh-CN" i="1" baseline="-25000" dirty="0"/>
              <a:t>2</a:t>
            </a:r>
            <a:r>
              <a:rPr lang="zh-CN" altLang="en-US" i="1" dirty="0"/>
              <a:t>，</a:t>
            </a:r>
            <a:r>
              <a:rPr lang="en-US" altLang="zh-CN" i="1" dirty="0"/>
              <a:t>G</a:t>
            </a:r>
            <a:r>
              <a:rPr lang="en-US" altLang="zh-CN" i="1" baseline="-25000" dirty="0"/>
              <a:t>1</a:t>
            </a:r>
            <a:r>
              <a:rPr lang="en-US" altLang="zh-CN" i="1" dirty="0"/>
              <a:t>=B</a:t>
            </a:r>
            <a:r>
              <a:rPr lang="en-US" altLang="zh-CN" i="1" baseline="-25000" dirty="0"/>
              <a:t>2</a:t>
            </a:r>
            <a:r>
              <a:rPr lang="en-US" altLang="zh-CN" i="1" dirty="0"/>
              <a:t>⊕B</a:t>
            </a:r>
            <a:r>
              <a:rPr lang="en-US" altLang="zh-CN" i="1" baseline="-25000" dirty="0"/>
              <a:t>1</a:t>
            </a:r>
          </a:p>
          <a:p>
            <a:pPr eaLnBrk="1" hangingPunct="1"/>
            <a:r>
              <a:rPr lang="zh-CN" altLang="en-US" dirty="0"/>
              <a:t>据此，可选用“异或”门设计该电路，逻辑电路图如图所示。</a:t>
            </a:r>
          </a:p>
        </p:txBody>
      </p:sp>
      <p:pic>
        <p:nvPicPr>
          <p:cNvPr id="150532" name="Picture 4" descr="LJ93"/>
          <p:cNvPicPr>
            <a:picLocks noChangeAspect="1"/>
          </p:cNvPicPr>
          <p:nvPr/>
        </p:nvPicPr>
        <p:blipFill>
          <a:blip r:embed="rId2"/>
          <a:stretch>
            <a:fillRect/>
          </a:stretch>
        </p:blipFill>
        <p:spPr>
          <a:xfrm>
            <a:off x="4814888" y="4773295"/>
            <a:ext cx="3817937" cy="1666875"/>
          </a:xfrm>
          <a:prstGeom prst="rect">
            <a:avLst/>
          </a:prstGeom>
          <a:noFill/>
          <a:ln w="9525">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p:cNvSpPr>
          <p:nvPr>
            <p:ph type="title"/>
          </p:nvPr>
        </p:nvSpPr>
        <p:spPr>
          <a:xfrm>
            <a:off x="468313" y="404813"/>
            <a:ext cx="8207375" cy="360362"/>
          </a:xfrm>
        </p:spPr>
        <p:txBody>
          <a:bodyPr vert="horz" wrap="square" lIns="91440" tIns="45720" rIns="91440" bIns="45720" anchor="ctr"/>
          <a:lstStyle/>
          <a:p>
            <a:pPr eaLnBrk="1" hangingPunct="1"/>
            <a:r>
              <a:rPr lang="en-US" altLang="zh-CN" sz="2800" dirty="0"/>
              <a:t>4</a:t>
            </a:r>
            <a:r>
              <a:rPr lang="zh-CN" altLang="en-US" sz="2800" dirty="0"/>
              <a:t>位二进制码到</a:t>
            </a:r>
            <a:r>
              <a:rPr lang="en-US" altLang="zh-CN" sz="2800" dirty="0"/>
              <a:t>Gray</a:t>
            </a:r>
            <a:r>
              <a:rPr lang="zh-CN" altLang="en-US" sz="2800" dirty="0"/>
              <a:t>码的代码转换器的</a:t>
            </a:r>
            <a:r>
              <a:rPr lang="en-US" altLang="zh-CN" sz="2800" dirty="0"/>
              <a:t>VHDL</a:t>
            </a:r>
            <a:r>
              <a:rPr lang="zh-CN" altLang="en-US" sz="2800" dirty="0"/>
              <a:t>描述</a:t>
            </a:r>
          </a:p>
        </p:txBody>
      </p:sp>
      <p:sp>
        <p:nvSpPr>
          <p:cNvPr id="151555" name="Rectangle 3"/>
          <p:cNvSpPr>
            <a:spLocks noGrp="1"/>
          </p:cNvSpPr>
          <p:nvPr>
            <p:ph idx="1"/>
          </p:nvPr>
        </p:nvSpPr>
        <p:spPr/>
        <p:txBody>
          <a:bodyPr vert="horz" wrap="square" lIns="91440" tIns="45720" rIns="91440" bIns="45720" anchor="t"/>
          <a:lstStyle/>
          <a:p>
            <a:pPr eaLnBrk="1" hangingPunct="1">
              <a:buNone/>
            </a:pPr>
            <a:r>
              <a:rPr lang="en-US" altLang="zh-CN" sz="2000" dirty="0"/>
              <a:t>ENTITY binary_gray IS</a:t>
            </a:r>
          </a:p>
          <a:p>
            <a:pPr eaLnBrk="1" hangingPunct="1">
              <a:buNone/>
            </a:pPr>
            <a:r>
              <a:rPr lang="en-US" altLang="zh-CN" sz="2000" dirty="0"/>
              <a:t>    PORT(b1,b2,b3,b4:IN BIT;</a:t>
            </a:r>
          </a:p>
          <a:p>
            <a:pPr eaLnBrk="1" hangingPunct="1">
              <a:buNone/>
            </a:pPr>
            <a:r>
              <a:rPr lang="en-US" altLang="zh-CN" sz="2000" dirty="0"/>
              <a:t>               g1,g2,g3,g4:OUT BIT);</a:t>
            </a:r>
          </a:p>
          <a:p>
            <a:pPr eaLnBrk="1" hangingPunct="1">
              <a:buNone/>
            </a:pPr>
            <a:r>
              <a:rPr lang="en-US" altLang="zh-CN" sz="2000" dirty="0"/>
              <a:t>END binary_gray;</a:t>
            </a:r>
          </a:p>
          <a:p>
            <a:pPr eaLnBrk="1" hangingPunct="1">
              <a:buNone/>
            </a:pPr>
            <a:r>
              <a:rPr lang="en-US" altLang="zh-CN" sz="2000" dirty="0"/>
              <a:t>ARCHITECTURE rtl_ binary_gray OF binary_bray IS</a:t>
            </a:r>
          </a:p>
          <a:p>
            <a:pPr eaLnBrk="1" hangingPunct="1">
              <a:buNone/>
            </a:pPr>
            <a:r>
              <a:rPr lang="en-US" altLang="zh-CN" sz="2000" dirty="0"/>
              <a:t>BEGIN</a:t>
            </a:r>
          </a:p>
          <a:p>
            <a:pPr eaLnBrk="1" hangingPunct="1">
              <a:buNone/>
            </a:pPr>
            <a:r>
              <a:rPr lang="en-US" altLang="zh-CN" sz="2000" dirty="0"/>
              <a:t>      g4&lt;=b4;</a:t>
            </a:r>
          </a:p>
          <a:p>
            <a:pPr eaLnBrk="1" hangingPunct="1">
              <a:buNone/>
            </a:pPr>
            <a:r>
              <a:rPr lang="en-US" altLang="zh-CN" sz="2000" dirty="0"/>
              <a:t>      g3&lt;=b4 XOR b3;</a:t>
            </a:r>
          </a:p>
          <a:p>
            <a:pPr eaLnBrk="1" hangingPunct="1">
              <a:buNone/>
            </a:pPr>
            <a:r>
              <a:rPr lang="en-US" altLang="zh-CN" sz="2000" dirty="0"/>
              <a:t>      g2&lt;=b3 XOR b2;</a:t>
            </a:r>
          </a:p>
          <a:p>
            <a:pPr eaLnBrk="1" hangingPunct="1">
              <a:buNone/>
            </a:pPr>
            <a:r>
              <a:rPr lang="en-US" altLang="zh-CN" sz="2000" dirty="0"/>
              <a:t>      g1&lt;=b2 XOR b1;</a:t>
            </a:r>
          </a:p>
          <a:p>
            <a:pPr eaLnBrk="1" hangingPunct="1">
              <a:buNone/>
            </a:pPr>
            <a:r>
              <a:rPr lang="en-US" altLang="zh-CN" sz="2000" dirty="0"/>
              <a:t>END rtl_binary_gray_1;</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en-US" altLang="zh-CN" dirty="0"/>
              <a:t>8</a:t>
            </a:r>
            <a:r>
              <a:rPr lang="en-US" altLang="zh-CN" dirty="0">
                <a:latin typeface="宋体" pitchFamily="2" charset="-122"/>
              </a:rPr>
              <a:t>.5</a:t>
            </a:r>
            <a:r>
              <a:rPr lang="en-US" altLang="zh-CN" dirty="0"/>
              <a:t> VHDL</a:t>
            </a:r>
            <a:r>
              <a:rPr lang="zh-CN" altLang="en-US" dirty="0">
                <a:latin typeface="宋体" pitchFamily="2" charset="-122"/>
              </a:rPr>
              <a:t>时序电路设计</a:t>
            </a:r>
            <a:r>
              <a:rPr lang="zh-CN" altLang="en-US" dirty="0"/>
              <a:t> </a:t>
            </a:r>
          </a:p>
        </p:txBody>
      </p:sp>
      <p:sp>
        <p:nvSpPr>
          <p:cNvPr id="156675" name="Rectangle 3"/>
          <p:cNvSpPr>
            <a:spLocks noGrp="1" noChangeArrowheads="1"/>
          </p:cNvSpPr>
          <p:nvPr>
            <p:ph type="body" idx="1"/>
          </p:nvPr>
        </p:nvSpPr>
        <p:spPr/>
        <p:txBody>
          <a:bodyPr/>
          <a:lstStyle/>
          <a:p>
            <a:pPr eaLnBrk="1" hangingPunct="1">
              <a:lnSpc>
                <a:spcPct val="150000"/>
              </a:lnSpc>
              <a:buFontTx/>
              <a:buNone/>
            </a:pPr>
            <a:r>
              <a:rPr lang="en-US" altLang="zh-CN" b="1" dirty="0"/>
              <a:t>8.5.1 </a:t>
            </a:r>
            <a:r>
              <a:rPr lang="zh-CN" altLang="en-US" b="1" dirty="0"/>
              <a:t>电路的时钟控制 </a:t>
            </a:r>
          </a:p>
          <a:p>
            <a:pPr algn="just" eaLnBrk="1" hangingPunct="1">
              <a:lnSpc>
                <a:spcPct val="150000"/>
              </a:lnSpc>
              <a:buFontTx/>
              <a:buNone/>
            </a:pPr>
            <a:r>
              <a:rPr lang="en-US" altLang="zh-CN" b="1" dirty="0"/>
              <a:t>8.5.2 </a:t>
            </a:r>
            <a:r>
              <a:rPr lang="zh-CN" altLang="en-US" b="1" dirty="0"/>
              <a:t>状态图的</a:t>
            </a:r>
            <a:r>
              <a:rPr lang="en-US" altLang="zh-CN" b="1" dirty="0"/>
              <a:t>VHDL</a:t>
            </a:r>
            <a:r>
              <a:rPr lang="zh-CN" altLang="en-US" b="1" dirty="0"/>
              <a:t>描述</a:t>
            </a:r>
          </a:p>
          <a:p>
            <a:pPr eaLnBrk="1" hangingPunct="1">
              <a:lnSpc>
                <a:spcPct val="150000"/>
              </a:lnSpc>
              <a:buFontTx/>
              <a:buNone/>
            </a:pPr>
            <a:endParaRPr lang="en-US" altLang="zh-CN" b="1" dirty="0"/>
          </a:p>
        </p:txBody>
      </p:sp>
      <p:pic>
        <p:nvPicPr>
          <p:cNvPr id="156676" name="Picture 4" descr="0021">
            <a:hlinkClick r:id="" action="ppaction://hlinkshowjump?jump=firs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111875"/>
            <a:ext cx="914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01516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43" name="Rectangle 3"/>
          <p:cNvSpPr>
            <a:spLocks noGrp="1" noChangeArrowheads="1"/>
          </p:cNvSpPr>
          <p:nvPr>
            <p:ph type="body" idx="1"/>
          </p:nvPr>
        </p:nvSpPr>
        <p:spPr>
          <a:xfrm>
            <a:off x="685800" y="914400"/>
            <a:ext cx="7772400" cy="1143000"/>
          </a:xfrm>
        </p:spPr>
        <p:txBody>
          <a:bodyPr/>
          <a:lstStyle/>
          <a:p>
            <a:pPr eaLnBrk="1" hangingPunct="1">
              <a:buSzPct val="120000"/>
              <a:buFontTx/>
              <a:buNone/>
            </a:pPr>
            <a:r>
              <a:rPr lang="zh-CN" altLang="en-US" sz="2000" b="1" dirty="0">
                <a:solidFill>
                  <a:schemeClr val="accent2"/>
                </a:solidFill>
              </a:rPr>
              <a:t>上升沿：</a:t>
            </a:r>
            <a:r>
              <a:rPr lang="en-US" altLang="zh-CN" sz="2000" b="1" dirty="0" err="1"/>
              <a:t>clk’EVENT</a:t>
            </a:r>
            <a:r>
              <a:rPr lang="en-US" altLang="zh-CN" sz="2000" b="1" dirty="0"/>
              <a:t> AND </a:t>
            </a:r>
            <a:r>
              <a:rPr lang="en-US" altLang="zh-CN" sz="2000" b="1" dirty="0" err="1"/>
              <a:t>clk</a:t>
            </a:r>
            <a:r>
              <a:rPr lang="en-US" altLang="zh-CN" sz="2000" b="1" dirty="0"/>
              <a:t>=‘1’</a:t>
            </a:r>
          </a:p>
          <a:p>
            <a:pPr eaLnBrk="1" hangingPunct="1">
              <a:buSzPct val="120000"/>
              <a:buFontTx/>
              <a:buNone/>
            </a:pPr>
            <a:r>
              <a:rPr lang="zh-CN" altLang="en-US" sz="2000" b="1" dirty="0">
                <a:solidFill>
                  <a:schemeClr val="accent2"/>
                </a:solidFill>
              </a:rPr>
              <a:t>下降沿：</a:t>
            </a:r>
            <a:r>
              <a:rPr lang="en-US" altLang="zh-CN" sz="2000" b="1" dirty="0" err="1"/>
              <a:t>clk’EVENT</a:t>
            </a:r>
            <a:r>
              <a:rPr lang="en-US" altLang="zh-CN" sz="2000" b="1" dirty="0"/>
              <a:t> AND </a:t>
            </a:r>
            <a:r>
              <a:rPr lang="en-US" altLang="zh-CN" sz="2000" b="1" dirty="0" err="1"/>
              <a:t>clk</a:t>
            </a:r>
            <a:r>
              <a:rPr lang="en-US" altLang="zh-CN" sz="2000" b="1" dirty="0"/>
              <a:t>=‘0’</a:t>
            </a:r>
          </a:p>
          <a:p>
            <a:pPr eaLnBrk="1" hangingPunct="1">
              <a:buClr>
                <a:schemeClr val="accent2"/>
              </a:buClr>
              <a:buSzPct val="120000"/>
              <a:buFontTx/>
              <a:buNone/>
            </a:pPr>
            <a:endParaRPr lang="en-US" altLang="zh-CN" sz="2000" b="1" dirty="0"/>
          </a:p>
          <a:p>
            <a:pPr eaLnBrk="1" hangingPunct="1">
              <a:buFontTx/>
              <a:buNone/>
            </a:pPr>
            <a:endParaRPr lang="en-US" altLang="zh-CN" sz="2000" b="1" dirty="0"/>
          </a:p>
        </p:txBody>
      </p:sp>
      <p:sp>
        <p:nvSpPr>
          <p:cNvPr id="675844" name="Rectangle 4"/>
          <p:cNvSpPr>
            <a:spLocks noChangeArrowheads="1"/>
          </p:cNvSpPr>
          <p:nvPr/>
        </p:nvSpPr>
        <p:spPr bwMode="auto">
          <a:xfrm>
            <a:off x="685800" y="2068513"/>
            <a:ext cx="822960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90000"/>
              </a:lnSpc>
              <a:buClr>
                <a:schemeClr val="accent2"/>
              </a:buClr>
              <a:buSzPct val="170000"/>
              <a:buFontTx/>
              <a:buChar char="•"/>
            </a:pPr>
            <a:r>
              <a:rPr lang="en-US" altLang="zh-CN" sz="2000" b="1"/>
              <a:t>   PROCESS</a:t>
            </a:r>
            <a:r>
              <a:rPr lang="zh-CN" altLang="en-US" sz="2000" b="1"/>
              <a:t>（时钟信号名</a:t>
            </a:r>
            <a:r>
              <a:rPr lang="en-US" altLang="zh-CN" sz="2000" b="1"/>
              <a:t>[</a:t>
            </a:r>
            <a:r>
              <a:rPr lang="zh-CN" altLang="en-US" sz="2000" b="1"/>
              <a:t>，其它敏感信号</a:t>
            </a:r>
            <a:r>
              <a:rPr lang="en-US" altLang="zh-CN" sz="2000" b="1"/>
              <a:t>]</a:t>
            </a:r>
            <a:r>
              <a:rPr lang="zh-CN" altLang="en-US" sz="2000" b="1"/>
              <a:t>）</a:t>
            </a:r>
          </a:p>
          <a:p>
            <a:pPr algn="l">
              <a:lnSpc>
                <a:spcPct val="90000"/>
              </a:lnSpc>
              <a:buSzPct val="120000"/>
            </a:pPr>
            <a:r>
              <a:rPr lang="zh-CN" altLang="en-US" sz="2000" b="1"/>
              <a:t>     </a:t>
            </a:r>
            <a:r>
              <a:rPr lang="en-US" altLang="zh-CN" sz="2000" b="1"/>
              <a:t>BEGIN</a:t>
            </a:r>
          </a:p>
          <a:p>
            <a:pPr algn="l">
              <a:lnSpc>
                <a:spcPct val="90000"/>
              </a:lnSpc>
              <a:buSzPct val="120000"/>
            </a:pPr>
            <a:r>
              <a:rPr lang="en-US" altLang="zh-CN" sz="2000" b="1"/>
              <a:t>     IF </a:t>
            </a:r>
            <a:r>
              <a:rPr lang="zh-CN" altLang="en-US" sz="2000" b="1"/>
              <a:t>时钟边沿表达式 </a:t>
            </a:r>
            <a:r>
              <a:rPr lang="en-US" altLang="zh-CN" sz="2000" b="1"/>
              <a:t>THEN</a:t>
            </a:r>
          </a:p>
          <a:p>
            <a:pPr algn="l">
              <a:lnSpc>
                <a:spcPct val="90000"/>
              </a:lnSpc>
              <a:buSzPct val="120000"/>
            </a:pPr>
            <a:r>
              <a:rPr lang="en-US" altLang="zh-CN" sz="2000" b="1"/>
              <a:t>          {</a:t>
            </a:r>
            <a:r>
              <a:rPr lang="zh-CN" altLang="en-US" sz="2000" b="1"/>
              <a:t>语句；</a:t>
            </a:r>
            <a:r>
              <a:rPr lang="en-US" altLang="zh-CN" sz="2000" b="1"/>
              <a:t>}</a:t>
            </a:r>
          </a:p>
          <a:p>
            <a:pPr algn="l">
              <a:lnSpc>
                <a:spcPct val="90000"/>
              </a:lnSpc>
              <a:buSzPct val="120000"/>
            </a:pPr>
            <a:r>
              <a:rPr lang="en-US" altLang="zh-CN" sz="2000" b="1"/>
              <a:t>     END IF</a:t>
            </a:r>
            <a:r>
              <a:rPr lang="zh-CN" altLang="en-US" sz="2000" b="1"/>
              <a:t>；</a:t>
            </a:r>
          </a:p>
          <a:p>
            <a:pPr algn="l">
              <a:lnSpc>
                <a:spcPct val="90000"/>
              </a:lnSpc>
              <a:buSzPct val="120000"/>
            </a:pPr>
            <a:r>
              <a:rPr lang="zh-CN" altLang="en-US" sz="2000" b="1"/>
              <a:t>    </a:t>
            </a:r>
            <a:r>
              <a:rPr lang="en-US" altLang="zh-CN" sz="2000" b="1"/>
              <a:t>END PROCESS</a:t>
            </a:r>
            <a:r>
              <a:rPr lang="zh-CN" altLang="en-US" sz="2000" b="1">
                <a:latin typeface="宋体" pitchFamily="2" charset="-122"/>
              </a:rPr>
              <a:t>；</a:t>
            </a:r>
            <a:r>
              <a:rPr lang="zh-CN" altLang="en-US" sz="2000" b="1"/>
              <a:t>  </a:t>
            </a:r>
            <a:endParaRPr lang="zh-CN" altLang="en-US" sz="2000" b="1">
              <a:latin typeface="宋体" pitchFamily="2" charset="-122"/>
            </a:endParaRPr>
          </a:p>
        </p:txBody>
      </p:sp>
      <p:sp>
        <p:nvSpPr>
          <p:cNvPr id="675845" name="Rectangle 5"/>
          <p:cNvSpPr>
            <a:spLocks noChangeArrowheads="1"/>
          </p:cNvSpPr>
          <p:nvPr/>
        </p:nvSpPr>
        <p:spPr bwMode="auto">
          <a:xfrm>
            <a:off x="685800" y="4630738"/>
            <a:ext cx="7391400" cy="207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90000"/>
              </a:lnSpc>
              <a:buClr>
                <a:schemeClr val="accent2"/>
              </a:buClr>
              <a:buSzPct val="170000"/>
              <a:buFontTx/>
              <a:buChar char="•"/>
            </a:pPr>
            <a:r>
              <a:rPr lang="en-US" altLang="zh-CN" sz="2000" b="1"/>
              <a:t>PROCESS</a:t>
            </a:r>
          </a:p>
          <a:p>
            <a:pPr algn="l">
              <a:lnSpc>
                <a:spcPct val="90000"/>
              </a:lnSpc>
              <a:buFont typeface="Wingdings" pitchFamily="2" charset="2"/>
              <a:buNone/>
            </a:pPr>
            <a:r>
              <a:rPr lang="en-US" altLang="zh-CN" sz="2000" b="1"/>
              <a:t>     BEGIN</a:t>
            </a:r>
          </a:p>
          <a:p>
            <a:pPr algn="l">
              <a:lnSpc>
                <a:spcPct val="90000"/>
              </a:lnSpc>
            </a:pPr>
            <a:r>
              <a:rPr lang="en-US" altLang="zh-CN" sz="2000" b="1"/>
              <a:t>         WAIT ON </a:t>
            </a:r>
            <a:r>
              <a:rPr lang="zh-CN" altLang="en-US" sz="2000" b="1"/>
              <a:t>时钟信号名 </a:t>
            </a:r>
            <a:r>
              <a:rPr lang="en-US" altLang="zh-CN" sz="2000" b="1"/>
              <a:t>UNIT </a:t>
            </a:r>
            <a:r>
              <a:rPr lang="zh-CN" altLang="en-US" sz="2000" b="1"/>
              <a:t>时钟边沿表达式</a:t>
            </a:r>
          </a:p>
          <a:p>
            <a:pPr algn="l">
              <a:lnSpc>
                <a:spcPct val="90000"/>
              </a:lnSpc>
            </a:pPr>
            <a:r>
              <a:rPr lang="zh-CN" altLang="en-US" sz="2000" b="1"/>
              <a:t>          </a:t>
            </a:r>
            <a:r>
              <a:rPr lang="en-US" altLang="zh-CN" sz="2000" b="1"/>
              <a:t>{</a:t>
            </a:r>
            <a:r>
              <a:rPr lang="zh-CN" altLang="en-US" sz="2000" b="1"/>
              <a:t>语句；</a:t>
            </a:r>
            <a:r>
              <a:rPr lang="en-US" altLang="zh-CN" sz="2000" b="1"/>
              <a:t>}</a:t>
            </a:r>
          </a:p>
          <a:p>
            <a:pPr algn="l">
              <a:lnSpc>
                <a:spcPct val="90000"/>
              </a:lnSpc>
            </a:pPr>
            <a:r>
              <a:rPr lang="en-US" altLang="zh-CN" sz="2000" b="1"/>
              <a:t>    END PROCESS</a:t>
            </a:r>
            <a:r>
              <a:rPr lang="zh-CN" altLang="en-US" sz="2000" b="1">
                <a:latin typeface="宋体" pitchFamily="2" charset="-122"/>
              </a:rPr>
              <a:t>；</a:t>
            </a:r>
          </a:p>
        </p:txBody>
      </p:sp>
      <p:sp>
        <p:nvSpPr>
          <p:cNvPr id="157701" name="Rectangle 6"/>
          <p:cNvSpPr>
            <a:spLocks noChangeArrowheads="1"/>
          </p:cNvSpPr>
          <p:nvPr/>
        </p:nvSpPr>
        <p:spPr bwMode="auto">
          <a:xfrm>
            <a:off x="768350" y="404813"/>
            <a:ext cx="31967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chemeClr val="tx2"/>
                </a:solidFill>
              </a:rPr>
              <a:t>8.5.1   </a:t>
            </a:r>
            <a:r>
              <a:rPr lang="zh-CN" altLang="en-US" b="1" dirty="0">
                <a:solidFill>
                  <a:srgbClr val="FF3300"/>
                </a:solidFill>
              </a:rPr>
              <a:t>电路的时钟控制</a:t>
            </a:r>
          </a:p>
        </p:txBody>
      </p:sp>
    </p:spTree>
    <p:extLst>
      <p:ext uri="{BB962C8B-B14F-4D97-AF65-F5344CB8AC3E}">
        <p14:creationId xmlns:p14="http://schemas.microsoft.com/office/powerpoint/2010/main" val="2903289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75843">
                                            <p:txEl>
                                              <p:pRg st="0" end="0"/>
                                            </p:txEl>
                                          </p:spTgt>
                                        </p:tgtEl>
                                        <p:attrNameLst>
                                          <p:attrName>style.visibility</p:attrName>
                                        </p:attrNameLst>
                                      </p:cBhvr>
                                      <p:to>
                                        <p:strVal val="visible"/>
                                      </p:to>
                                    </p:set>
                                    <p:anim calcmode="lin" valueType="num">
                                      <p:cBhvr additive="base">
                                        <p:cTn id="7" dur="500" fill="hold"/>
                                        <p:tgtEl>
                                          <p:spTgt spid="6758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758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75843">
                                            <p:txEl>
                                              <p:pRg st="1" end="1"/>
                                            </p:txEl>
                                          </p:spTgt>
                                        </p:tgtEl>
                                        <p:attrNameLst>
                                          <p:attrName>style.visibility</p:attrName>
                                        </p:attrNameLst>
                                      </p:cBhvr>
                                      <p:to>
                                        <p:strVal val="visible"/>
                                      </p:to>
                                    </p:set>
                                    <p:anim calcmode="lin" valueType="num">
                                      <p:cBhvr additive="base">
                                        <p:cTn id="13" dur="500" fill="hold"/>
                                        <p:tgtEl>
                                          <p:spTgt spid="6758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758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75844"/>
                                        </p:tgtEl>
                                        <p:attrNameLst>
                                          <p:attrName>style.visibility</p:attrName>
                                        </p:attrNameLst>
                                      </p:cBhvr>
                                      <p:to>
                                        <p:strVal val="visible"/>
                                      </p:to>
                                    </p:set>
                                    <p:anim calcmode="lin" valueType="num">
                                      <p:cBhvr additive="base">
                                        <p:cTn id="19" dur="500" fill="hold"/>
                                        <p:tgtEl>
                                          <p:spTgt spid="675844"/>
                                        </p:tgtEl>
                                        <p:attrNameLst>
                                          <p:attrName>ppt_x</p:attrName>
                                        </p:attrNameLst>
                                      </p:cBhvr>
                                      <p:tavLst>
                                        <p:tav tm="0">
                                          <p:val>
                                            <p:strVal val="#ppt_x"/>
                                          </p:val>
                                        </p:tav>
                                        <p:tav tm="100000">
                                          <p:val>
                                            <p:strVal val="#ppt_x"/>
                                          </p:val>
                                        </p:tav>
                                      </p:tavLst>
                                    </p:anim>
                                    <p:anim calcmode="lin" valueType="num">
                                      <p:cBhvr additive="base">
                                        <p:cTn id="20" dur="500" fill="hold"/>
                                        <p:tgtEl>
                                          <p:spTgt spid="67584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758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3" grpId="0" build="p" autoUpdateAnimBg="0"/>
      <p:bldP spid="675844" grpId="0" autoUpdateAnimBg="0"/>
      <p:bldP spid="675845"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685800" y="609600"/>
            <a:ext cx="7772400" cy="685800"/>
          </a:xfrm>
        </p:spPr>
        <p:txBody>
          <a:bodyPr/>
          <a:lstStyle/>
          <a:p>
            <a:pPr eaLnBrk="1" hangingPunct="1"/>
            <a:r>
              <a:rPr lang="zh-CN" altLang="en-US" sz="2400">
                <a:solidFill>
                  <a:srgbClr val="FF3300"/>
                </a:solidFill>
              </a:rPr>
              <a:t>复位</a:t>
            </a:r>
            <a:r>
              <a:rPr lang="en-US" altLang="zh-CN" sz="2400">
                <a:solidFill>
                  <a:srgbClr val="FF3300"/>
                </a:solidFill>
              </a:rPr>
              <a:t>/</a:t>
            </a:r>
            <a:r>
              <a:rPr lang="zh-CN" altLang="en-US" sz="2400">
                <a:solidFill>
                  <a:srgbClr val="FF3300"/>
                </a:solidFill>
              </a:rPr>
              <a:t>置位方式</a:t>
            </a:r>
          </a:p>
        </p:txBody>
      </p:sp>
      <p:sp>
        <p:nvSpPr>
          <p:cNvPr id="676867" name="Rectangle 3"/>
          <p:cNvSpPr>
            <a:spLocks noGrp="1" noChangeArrowheads="1"/>
          </p:cNvSpPr>
          <p:nvPr>
            <p:ph type="body" idx="1"/>
          </p:nvPr>
        </p:nvSpPr>
        <p:spPr>
          <a:xfrm>
            <a:off x="685800" y="1447800"/>
            <a:ext cx="7924800" cy="4648200"/>
          </a:xfrm>
        </p:spPr>
        <p:txBody>
          <a:bodyPr/>
          <a:lstStyle/>
          <a:p>
            <a:pPr eaLnBrk="1" hangingPunct="1">
              <a:buFontTx/>
              <a:buNone/>
            </a:pPr>
            <a:r>
              <a:rPr lang="zh-CN" altLang="en-US" sz="2000" b="1">
                <a:solidFill>
                  <a:schemeClr val="accent2"/>
                </a:solidFill>
              </a:rPr>
              <a:t>同步复位</a:t>
            </a:r>
            <a:r>
              <a:rPr lang="en-US" altLang="zh-CN" sz="2000" b="1">
                <a:solidFill>
                  <a:schemeClr val="accent2"/>
                </a:solidFill>
              </a:rPr>
              <a:t>/</a:t>
            </a:r>
            <a:r>
              <a:rPr lang="zh-CN" altLang="en-US" sz="2000" b="1">
                <a:solidFill>
                  <a:schemeClr val="accent2"/>
                </a:solidFill>
              </a:rPr>
              <a:t>置位方法</a:t>
            </a:r>
            <a:r>
              <a:rPr lang="en-US" altLang="zh-CN" sz="2000" b="1">
                <a:solidFill>
                  <a:schemeClr val="accent2"/>
                </a:solidFill>
              </a:rPr>
              <a:t>1</a:t>
            </a:r>
          </a:p>
          <a:p>
            <a:pPr algn="just" eaLnBrk="1" hangingPunct="1">
              <a:buFontTx/>
              <a:buNone/>
            </a:pPr>
            <a:r>
              <a:rPr lang="en-US" altLang="zh-CN" sz="2000" b="1"/>
              <a:t>PROCESS</a:t>
            </a:r>
            <a:r>
              <a:rPr lang="zh-CN" altLang="en-US" sz="2000" b="1"/>
              <a:t>（时钟信号名）</a:t>
            </a:r>
          </a:p>
          <a:p>
            <a:pPr algn="just" eaLnBrk="1" hangingPunct="1">
              <a:buFontTx/>
              <a:buNone/>
            </a:pPr>
            <a:r>
              <a:rPr lang="en-US" altLang="zh-CN" sz="2000" b="1"/>
              <a:t>BEGIN </a:t>
            </a:r>
          </a:p>
          <a:p>
            <a:pPr algn="just" eaLnBrk="1" hangingPunct="1">
              <a:buFontTx/>
              <a:buNone/>
            </a:pPr>
            <a:r>
              <a:rPr lang="en-US" altLang="zh-CN" sz="2000" b="1"/>
              <a:t>  </a:t>
            </a:r>
            <a:r>
              <a:rPr lang="en-US" altLang="zh-CN" sz="1800" b="1"/>
              <a:t>IF </a:t>
            </a:r>
            <a:r>
              <a:rPr lang="zh-CN" altLang="en-US" sz="1800" b="1"/>
              <a:t>时钟边沿表达式 </a:t>
            </a:r>
            <a:r>
              <a:rPr lang="en-US" altLang="zh-CN" sz="1800" b="1"/>
              <a:t>AND </a:t>
            </a:r>
            <a:r>
              <a:rPr lang="zh-CN" altLang="en-US" sz="1800" b="1"/>
              <a:t>复位</a:t>
            </a:r>
            <a:r>
              <a:rPr lang="en-US" altLang="zh-CN" sz="1800" b="1"/>
              <a:t>/</a:t>
            </a:r>
            <a:r>
              <a:rPr lang="zh-CN" altLang="en-US" sz="1800" b="1"/>
              <a:t>置位条件表达式  </a:t>
            </a:r>
            <a:r>
              <a:rPr lang="en-US" altLang="zh-CN" sz="1800" b="1"/>
              <a:t>THEN</a:t>
            </a:r>
          </a:p>
          <a:p>
            <a:pPr algn="just" eaLnBrk="1" hangingPunct="1">
              <a:buFontTx/>
              <a:buNone/>
            </a:pPr>
            <a:r>
              <a:rPr lang="en-US" altLang="zh-CN" sz="2000" b="1"/>
              <a:t>       [</a:t>
            </a:r>
            <a:r>
              <a:rPr lang="zh-CN" altLang="en-US" sz="2000" b="1"/>
              <a:t>复位</a:t>
            </a:r>
            <a:r>
              <a:rPr lang="en-US" altLang="zh-CN" sz="2000" b="1"/>
              <a:t>/</a:t>
            </a:r>
            <a:r>
              <a:rPr lang="zh-CN" altLang="en-US" sz="2000" b="1"/>
              <a:t>置位语句；</a:t>
            </a:r>
            <a:r>
              <a:rPr lang="en-US" altLang="zh-CN" sz="2000" b="1"/>
              <a:t>]</a:t>
            </a:r>
          </a:p>
          <a:p>
            <a:pPr algn="just" eaLnBrk="1" hangingPunct="1">
              <a:buFontTx/>
              <a:buNone/>
            </a:pPr>
            <a:r>
              <a:rPr lang="en-US" altLang="zh-CN" sz="2000" b="1"/>
              <a:t>  ELSE</a:t>
            </a:r>
          </a:p>
          <a:p>
            <a:pPr algn="just" eaLnBrk="1" hangingPunct="1">
              <a:buFontTx/>
              <a:buNone/>
            </a:pPr>
            <a:r>
              <a:rPr lang="en-US" altLang="zh-CN" sz="2000" b="1"/>
              <a:t>        [</a:t>
            </a:r>
            <a:r>
              <a:rPr lang="zh-CN" altLang="en-US" sz="2000" b="1"/>
              <a:t>其它执行语句；</a:t>
            </a:r>
            <a:r>
              <a:rPr lang="en-US" altLang="zh-CN" sz="2000" b="1"/>
              <a:t>]</a:t>
            </a:r>
          </a:p>
          <a:p>
            <a:pPr algn="just" eaLnBrk="1" hangingPunct="1">
              <a:buFontTx/>
              <a:buNone/>
            </a:pPr>
            <a:r>
              <a:rPr lang="en-US" altLang="zh-CN" sz="2000" b="1"/>
              <a:t>  END IF;</a:t>
            </a:r>
          </a:p>
          <a:p>
            <a:pPr algn="just" eaLnBrk="1" hangingPunct="1">
              <a:buFontTx/>
              <a:buNone/>
            </a:pPr>
            <a:r>
              <a:rPr lang="en-US" altLang="zh-CN" sz="2000" b="1"/>
              <a:t>END PROCESS;</a:t>
            </a:r>
          </a:p>
        </p:txBody>
      </p:sp>
    </p:spTree>
    <p:extLst>
      <p:ext uri="{BB962C8B-B14F-4D97-AF65-F5344CB8AC3E}">
        <p14:creationId xmlns:p14="http://schemas.microsoft.com/office/powerpoint/2010/main" val="686664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6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7"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685800" y="609600"/>
            <a:ext cx="7772400" cy="685800"/>
          </a:xfrm>
          <a:noFill/>
        </p:spPr>
        <p:txBody>
          <a:bodyPr/>
          <a:lstStyle/>
          <a:p>
            <a:pPr eaLnBrk="1" hangingPunct="1"/>
            <a:r>
              <a:rPr lang="zh-CN" altLang="en-US" sz="2400">
                <a:solidFill>
                  <a:srgbClr val="FF3300"/>
                </a:solidFill>
              </a:rPr>
              <a:t>复位</a:t>
            </a:r>
            <a:r>
              <a:rPr lang="en-US" altLang="zh-CN" sz="2400">
                <a:solidFill>
                  <a:srgbClr val="FF3300"/>
                </a:solidFill>
              </a:rPr>
              <a:t>/</a:t>
            </a:r>
            <a:r>
              <a:rPr lang="zh-CN" altLang="en-US" sz="2400">
                <a:solidFill>
                  <a:srgbClr val="FF3300"/>
                </a:solidFill>
              </a:rPr>
              <a:t>置位方式</a:t>
            </a:r>
          </a:p>
        </p:txBody>
      </p:sp>
      <p:sp>
        <p:nvSpPr>
          <p:cNvPr id="677891" name="Rectangle 3"/>
          <p:cNvSpPr>
            <a:spLocks noGrp="1" noChangeArrowheads="1"/>
          </p:cNvSpPr>
          <p:nvPr>
            <p:ph type="body" idx="1"/>
          </p:nvPr>
        </p:nvSpPr>
        <p:spPr>
          <a:xfrm>
            <a:off x="685800" y="1447800"/>
            <a:ext cx="7924800" cy="4648200"/>
          </a:xfrm>
          <a:noFill/>
        </p:spPr>
        <p:txBody>
          <a:bodyPr/>
          <a:lstStyle/>
          <a:p>
            <a:pPr eaLnBrk="1" hangingPunct="1">
              <a:buFontTx/>
              <a:buNone/>
            </a:pPr>
            <a:r>
              <a:rPr lang="zh-CN" altLang="en-US" sz="2000" b="1">
                <a:solidFill>
                  <a:schemeClr val="accent2"/>
                </a:solidFill>
              </a:rPr>
              <a:t>同步复位</a:t>
            </a:r>
            <a:r>
              <a:rPr lang="en-US" altLang="zh-CN" sz="2000" b="1">
                <a:solidFill>
                  <a:schemeClr val="accent2"/>
                </a:solidFill>
              </a:rPr>
              <a:t>/</a:t>
            </a:r>
            <a:r>
              <a:rPr lang="zh-CN" altLang="en-US" sz="2000" b="1">
                <a:solidFill>
                  <a:schemeClr val="accent2"/>
                </a:solidFill>
              </a:rPr>
              <a:t>置位方法</a:t>
            </a:r>
            <a:r>
              <a:rPr lang="en-US" altLang="zh-CN" sz="2000" b="1">
                <a:solidFill>
                  <a:schemeClr val="accent2"/>
                </a:solidFill>
              </a:rPr>
              <a:t>2</a:t>
            </a:r>
            <a:endParaRPr lang="en-US" altLang="zh-CN" sz="2000" b="1"/>
          </a:p>
          <a:p>
            <a:pPr algn="just" eaLnBrk="1" hangingPunct="1">
              <a:buFontTx/>
              <a:buNone/>
            </a:pPr>
            <a:r>
              <a:rPr lang="en-US" altLang="zh-CN" sz="2000" b="1"/>
              <a:t>PROCESS </a:t>
            </a:r>
          </a:p>
          <a:p>
            <a:pPr algn="just" eaLnBrk="1" hangingPunct="1">
              <a:buFontTx/>
              <a:buNone/>
            </a:pPr>
            <a:r>
              <a:rPr lang="en-US" altLang="zh-CN" sz="2000" b="1"/>
              <a:t>BEGIN</a:t>
            </a:r>
          </a:p>
          <a:p>
            <a:pPr algn="just" eaLnBrk="1" hangingPunct="1">
              <a:buFontTx/>
              <a:buNone/>
            </a:pPr>
            <a:r>
              <a:rPr lang="en-US" altLang="zh-CN" sz="2000" b="1"/>
              <a:t>      WAIT ON </a:t>
            </a:r>
            <a:r>
              <a:rPr lang="zh-CN" altLang="en-US" sz="2000" b="1"/>
              <a:t>时钟信号名 </a:t>
            </a:r>
            <a:r>
              <a:rPr lang="en-US" altLang="zh-CN" sz="2000" b="1"/>
              <a:t>UNIT </a:t>
            </a:r>
            <a:r>
              <a:rPr lang="zh-CN" altLang="en-US" sz="2000" b="1"/>
              <a:t>时钟边沿表达式</a:t>
            </a:r>
          </a:p>
          <a:p>
            <a:pPr algn="just" eaLnBrk="1" hangingPunct="1">
              <a:buFontTx/>
              <a:buNone/>
            </a:pPr>
            <a:r>
              <a:rPr lang="zh-CN" altLang="en-US" sz="2000" b="1"/>
              <a:t>       </a:t>
            </a:r>
            <a:r>
              <a:rPr lang="en-US" altLang="zh-CN" sz="2000" b="1"/>
              <a:t>IF </a:t>
            </a:r>
            <a:r>
              <a:rPr lang="zh-CN" altLang="en-US" sz="2000" b="1"/>
              <a:t>复位</a:t>
            </a:r>
            <a:r>
              <a:rPr lang="en-US" altLang="zh-CN" sz="2000" b="1"/>
              <a:t>/</a:t>
            </a:r>
            <a:r>
              <a:rPr lang="zh-CN" altLang="en-US" sz="2000" b="1"/>
              <a:t>置位条件表达式 </a:t>
            </a:r>
            <a:r>
              <a:rPr lang="en-US" altLang="zh-CN" sz="2000" b="1"/>
              <a:t>THEN</a:t>
            </a:r>
          </a:p>
          <a:p>
            <a:pPr algn="just" eaLnBrk="1" hangingPunct="1">
              <a:buFontTx/>
              <a:buNone/>
            </a:pPr>
            <a:r>
              <a:rPr lang="en-US" altLang="zh-CN" sz="2000" b="1"/>
              <a:t>             [</a:t>
            </a:r>
            <a:r>
              <a:rPr lang="zh-CN" altLang="en-US" sz="2000" b="1"/>
              <a:t>复位</a:t>
            </a:r>
            <a:r>
              <a:rPr lang="en-US" altLang="zh-CN" sz="2000" b="1"/>
              <a:t>/</a:t>
            </a:r>
            <a:r>
              <a:rPr lang="zh-CN" altLang="en-US" sz="2000" b="1"/>
              <a:t>置位语句；</a:t>
            </a:r>
            <a:r>
              <a:rPr lang="en-US" altLang="zh-CN" sz="2000" b="1"/>
              <a:t>]</a:t>
            </a:r>
          </a:p>
          <a:p>
            <a:pPr algn="just" eaLnBrk="1" hangingPunct="1">
              <a:buFontTx/>
              <a:buNone/>
            </a:pPr>
            <a:r>
              <a:rPr lang="en-US" altLang="zh-CN" sz="2000" b="1"/>
              <a:t>       ELSE</a:t>
            </a:r>
          </a:p>
          <a:p>
            <a:pPr algn="just" eaLnBrk="1" hangingPunct="1">
              <a:buFontTx/>
              <a:buNone/>
            </a:pPr>
            <a:r>
              <a:rPr lang="en-US" altLang="zh-CN" sz="2000" b="1"/>
              <a:t>             [</a:t>
            </a:r>
            <a:r>
              <a:rPr lang="zh-CN" altLang="en-US" sz="2000" b="1"/>
              <a:t>其它执行语句；</a:t>
            </a:r>
            <a:r>
              <a:rPr lang="en-US" altLang="zh-CN" sz="2000" b="1"/>
              <a:t>]</a:t>
            </a:r>
          </a:p>
          <a:p>
            <a:pPr algn="just" eaLnBrk="1" hangingPunct="1">
              <a:buFontTx/>
              <a:buNone/>
            </a:pPr>
            <a:r>
              <a:rPr lang="en-US" altLang="zh-CN" sz="2000" b="1"/>
              <a:t>       END IF;</a:t>
            </a:r>
          </a:p>
          <a:p>
            <a:pPr eaLnBrk="1" hangingPunct="1">
              <a:buFontTx/>
              <a:buNone/>
            </a:pPr>
            <a:r>
              <a:rPr lang="en-US" altLang="zh-CN" sz="2000" b="1"/>
              <a:t>   END  PROCESS; </a:t>
            </a:r>
          </a:p>
        </p:txBody>
      </p:sp>
    </p:spTree>
    <p:extLst>
      <p:ext uri="{BB962C8B-B14F-4D97-AF65-F5344CB8AC3E}">
        <p14:creationId xmlns:p14="http://schemas.microsoft.com/office/powerpoint/2010/main" val="1744391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7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1"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685800" y="6096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lang="zh-CN" altLang="en-US" b="1">
                <a:solidFill>
                  <a:srgbClr val="FF3300"/>
                </a:solidFill>
              </a:rPr>
              <a:t>复位</a:t>
            </a:r>
            <a:r>
              <a:rPr lang="en-US" altLang="zh-CN" b="1">
                <a:solidFill>
                  <a:srgbClr val="FF3300"/>
                </a:solidFill>
              </a:rPr>
              <a:t>/</a:t>
            </a:r>
            <a:r>
              <a:rPr lang="zh-CN" altLang="en-US" b="1">
                <a:solidFill>
                  <a:srgbClr val="FF3300"/>
                </a:solidFill>
              </a:rPr>
              <a:t>置位方式</a:t>
            </a:r>
          </a:p>
        </p:txBody>
      </p:sp>
      <p:sp>
        <p:nvSpPr>
          <p:cNvPr id="678915" name="Rectangle 3"/>
          <p:cNvSpPr>
            <a:spLocks noChangeArrowheads="1"/>
          </p:cNvSpPr>
          <p:nvPr/>
        </p:nvSpPr>
        <p:spPr bwMode="auto">
          <a:xfrm>
            <a:off x="611188" y="1196975"/>
            <a:ext cx="7924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lnSpc>
                <a:spcPct val="125000"/>
              </a:lnSpc>
              <a:spcBef>
                <a:spcPct val="20000"/>
              </a:spcBef>
              <a:buFontTx/>
              <a:buChar char="•"/>
            </a:pPr>
            <a:r>
              <a:rPr lang="zh-CN" altLang="en-US" b="1">
                <a:solidFill>
                  <a:schemeClr val="accent2"/>
                </a:solidFill>
              </a:rPr>
              <a:t>异步复位</a:t>
            </a:r>
            <a:r>
              <a:rPr lang="en-US" altLang="zh-CN" b="1">
                <a:solidFill>
                  <a:schemeClr val="accent2"/>
                </a:solidFill>
              </a:rPr>
              <a:t>/</a:t>
            </a:r>
            <a:r>
              <a:rPr lang="zh-CN" altLang="en-US" b="1">
                <a:solidFill>
                  <a:schemeClr val="accent2"/>
                </a:solidFill>
              </a:rPr>
              <a:t>置位方法</a:t>
            </a:r>
            <a:endParaRPr lang="zh-CN" altLang="en-US" b="1"/>
          </a:p>
          <a:p>
            <a:pPr marL="342900" indent="-342900" algn="just">
              <a:lnSpc>
                <a:spcPct val="125000"/>
              </a:lnSpc>
              <a:spcBef>
                <a:spcPct val="20000"/>
              </a:spcBef>
            </a:pPr>
            <a:r>
              <a:rPr lang="zh-CN" altLang="en-US" b="1"/>
              <a:t>    </a:t>
            </a:r>
            <a:r>
              <a:rPr lang="en-US" altLang="zh-CN" b="1"/>
              <a:t>PROCESS</a:t>
            </a:r>
            <a:r>
              <a:rPr lang="zh-CN" altLang="en-US" b="1"/>
              <a:t>（时钟信号，复位</a:t>
            </a:r>
            <a:r>
              <a:rPr lang="en-US" altLang="zh-CN" b="1"/>
              <a:t>/</a:t>
            </a:r>
            <a:r>
              <a:rPr lang="zh-CN" altLang="en-US" b="1"/>
              <a:t>置位信号）</a:t>
            </a:r>
          </a:p>
          <a:p>
            <a:pPr marL="342900" indent="-342900" algn="just">
              <a:lnSpc>
                <a:spcPct val="125000"/>
              </a:lnSpc>
              <a:spcBef>
                <a:spcPct val="20000"/>
              </a:spcBef>
            </a:pPr>
            <a:r>
              <a:rPr lang="zh-CN" altLang="en-US" b="1"/>
              <a:t>    </a:t>
            </a:r>
            <a:r>
              <a:rPr lang="en-US" altLang="zh-CN" b="1"/>
              <a:t>BEGIN </a:t>
            </a:r>
          </a:p>
          <a:p>
            <a:pPr marL="342900" indent="-342900" algn="just">
              <a:lnSpc>
                <a:spcPct val="125000"/>
              </a:lnSpc>
              <a:spcBef>
                <a:spcPct val="20000"/>
              </a:spcBef>
            </a:pPr>
            <a:r>
              <a:rPr lang="en-US" altLang="zh-CN" b="1"/>
              <a:t>         IF </a:t>
            </a:r>
            <a:r>
              <a:rPr lang="zh-CN" altLang="en-US" b="1"/>
              <a:t>复位</a:t>
            </a:r>
            <a:r>
              <a:rPr lang="en-US" altLang="zh-CN" b="1"/>
              <a:t>/</a:t>
            </a:r>
            <a:r>
              <a:rPr lang="zh-CN" altLang="en-US" b="1"/>
              <a:t>置位条件表达式 </a:t>
            </a:r>
            <a:r>
              <a:rPr lang="en-US" altLang="zh-CN" b="1"/>
              <a:t>THEN </a:t>
            </a:r>
          </a:p>
          <a:p>
            <a:pPr marL="342900" indent="-342900" algn="just">
              <a:lnSpc>
                <a:spcPct val="125000"/>
              </a:lnSpc>
              <a:spcBef>
                <a:spcPct val="20000"/>
              </a:spcBef>
            </a:pPr>
            <a:r>
              <a:rPr lang="en-US" altLang="zh-CN" b="1"/>
              <a:t>              [</a:t>
            </a:r>
            <a:r>
              <a:rPr lang="zh-CN" altLang="en-US" b="1"/>
              <a:t>复位</a:t>
            </a:r>
            <a:r>
              <a:rPr lang="en-US" altLang="zh-CN" b="1"/>
              <a:t>/</a:t>
            </a:r>
            <a:r>
              <a:rPr lang="zh-CN" altLang="en-US" b="1"/>
              <a:t>置位语句；</a:t>
            </a:r>
            <a:r>
              <a:rPr lang="en-US" altLang="zh-CN" b="1"/>
              <a:t>]</a:t>
            </a:r>
          </a:p>
          <a:p>
            <a:pPr marL="342900" indent="-342900" algn="just">
              <a:lnSpc>
                <a:spcPct val="125000"/>
              </a:lnSpc>
              <a:spcBef>
                <a:spcPct val="20000"/>
              </a:spcBef>
            </a:pPr>
            <a:r>
              <a:rPr lang="en-US" altLang="zh-CN" b="1"/>
              <a:t>         ELSIF </a:t>
            </a:r>
            <a:r>
              <a:rPr lang="zh-CN" altLang="en-US" b="1"/>
              <a:t>时钟边沿表达式 </a:t>
            </a:r>
            <a:r>
              <a:rPr lang="en-US" altLang="zh-CN" b="1"/>
              <a:t>THEN </a:t>
            </a:r>
          </a:p>
          <a:p>
            <a:pPr marL="342900" indent="-342900" algn="just">
              <a:lnSpc>
                <a:spcPct val="125000"/>
              </a:lnSpc>
              <a:spcBef>
                <a:spcPct val="20000"/>
              </a:spcBef>
            </a:pPr>
            <a:r>
              <a:rPr lang="en-US" altLang="zh-CN" b="1"/>
              <a:t>              [</a:t>
            </a:r>
            <a:r>
              <a:rPr lang="zh-CN" altLang="en-US" b="1"/>
              <a:t>其它执行语句；</a:t>
            </a:r>
            <a:r>
              <a:rPr lang="en-US" altLang="zh-CN" b="1"/>
              <a:t>]</a:t>
            </a:r>
          </a:p>
          <a:p>
            <a:pPr marL="342900" indent="-342900" algn="just">
              <a:lnSpc>
                <a:spcPct val="125000"/>
              </a:lnSpc>
              <a:spcBef>
                <a:spcPct val="20000"/>
              </a:spcBef>
            </a:pPr>
            <a:r>
              <a:rPr lang="en-US" altLang="zh-CN" b="1"/>
              <a:t>         END IF;</a:t>
            </a:r>
          </a:p>
          <a:p>
            <a:pPr marL="342900" indent="-342900" algn="l">
              <a:lnSpc>
                <a:spcPct val="125000"/>
              </a:lnSpc>
              <a:spcBef>
                <a:spcPct val="20000"/>
              </a:spcBef>
            </a:pPr>
            <a:r>
              <a:rPr lang="en-US" altLang="zh-CN" b="1"/>
              <a:t>     END PROCESS; </a:t>
            </a:r>
          </a:p>
        </p:txBody>
      </p:sp>
    </p:spTree>
    <p:extLst>
      <p:ext uri="{BB962C8B-B14F-4D97-AF65-F5344CB8AC3E}">
        <p14:creationId xmlns:p14="http://schemas.microsoft.com/office/powerpoint/2010/main" val="2032312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89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5"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35496" y="609600"/>
            <a:ext cx="45720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90000"/>
              </a:lnSpc>
            </a:pPr>
            <a:r>
              <a:rPr lang="zh-CN" altLang="en-US" b="1" dirty="0">
                <a:solidFill>
                  <a:srgbClr val="FF3300"/>
                </a:solidFill>
              </a:rPr>
              <a:t>例：</a:t>
            </a:r>
            <a:r>
              <a:rPr lang="en-US" altLang="zh-CN" b="1" dirty="0">
                <a:solidFill>
                  <a:srgbClr val="FF3300"/>
                </a:solidFill>
              </a:rPr>
              <a:t>  Moore</a:t>
            </a:r>
            <a:r>
              <a:rPr lang="zh-CN" altLang="en-US" b="1" dirty="0">
                <a:solidFill>
                  <a:srgbClr val="FF3300"/>
                </a:solidFill>
              </a:rPr>
              <a:t>型电路的描述</a:t>
            </a:r>
          </a:p>
        </p:txBody>
      </p:sp>
      <p:sp>
        <p:nvSpPr>
          <p:cNvPr id="679956" name="Text Box 20"/>
          <p:cNvSpPr txBox="1">
            <a:spLocks noChangeArrowheads="1"/>
          </p:cNvSpPr>
          <p:nvPr/>
        </p:nvSpPr>
        <p:spPr bwMode="auto">
          <a:xfrm>
            <a:off x="35496" y="1628800"/>
            <a:ext cx="8736012" cy="553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90000"/>
              </a:lnSpc>
            </a:pPr>
            <a:r>
              <a:rPr lang="en-US" altLang="zh-CN" b="1" dirty="0"/>
              <a:t>library </a:t>
            </a:r>
            <a:r>
              <a:rPr lang="en-US" altLang="zh-CN" b="1" dirty="0" err="1"/>
              <a:t>ieee</a:t>
            </a:r>
            <a:r>
              <a:rPr lang="en-US" altLang="zh-CN" b="1" dirty="0"/>
              <a:t>;</a:t>
            </a:r>
          </a:p>
          <a:p>
            <a:pPr algn="just" eaLnBrk="1" hangingPunct="1">
              <a:lnSpc>
                <a:spcPct val="90000"/>
              </a:lnSpc>
            </a:pPr>
            <a:r>
              <a:rPr lang="en-US" altLang="zh-CN" b="1" dirty="0"/>
              <a:t>use ieee.std_logic_1164.all;</a:t>
            </a:r>
          </a:p>
          <a:p>
            <a:pPr algn="l" eaLnBrk="1" hangingPunct="1">
              <a:lnSpc>
                <a:spcPct val="90000"/>
              </a:lnSpc>
            </a:pPr>
            <a:r>
              <a:rPr lang="en-US" altLang="zh-CN" b="1" dirty="0"/>
              <a:t>--use </a:t>
            </a:r>
            <a:r>
              <a:rPr lang="en-US" altLang="zh-CN" b="1" dirty="0" err="1"/>
              <a:t>ieee.std_logic_unsigned.all</a:t>
            </a:r>
            <a:r>
              <a:rPr lang="en-US" altLang="zh-CN" b="1" dirty="0"/>
              <a:t>;</a:t>
            </a:r>
          </a:p>
          <a:p>
            <a:pPr algn="just" eaLnBrk="1" hangingPunct="1">
              <a:lnSpc>
                <a:spcPct val="90000"/>
              </a:lnSpc>
            </a:pPr>
            <a:r>
              <a:rPr lang="en-US" altLang="zh-CN" b="1" dirty="0"/>
              <a:t>entity </a:t>
            </a:r>
            <a:r>
              <a:rPr lang="en-US" altLang="zh-CN" b="1" dirty="0" err="1"/>
              <a:t>moore</a:t>
            </a:r>
            <a:r>
              <a:rPr lang="en-US" altLang="zh-CN" b="1" dirty="0"/>
              <a:t> is</a:t>
            </a:r>
          </a:p>
          <a:p>
            <a:pPr algn="just" eaLnBrk="1" hangingPunct="1">
              <a:lnSpc>
                <a:spcPct val="90000"/>
              </a:lnSpc>
            </a:pPr>
            <a:r>
              <a:rPr lang="en-US" altLang="zh-CN" b="1" dirty="0"/>
              <a:t>  port(</a:t>
            </a:r>
            <a:r>
              <a:rPr lang="en-US" altLang="zh-CN" b="1" dirty="0" err="1"/>
              <a:t>clk,datain,reset:in</a:t>
            </a:r>
            <a:r>
              <a:rPr lang="en-US" altLang="zh-CN" b="1" dirty="0"/>
              <a:t> </a:t>
            </a:r>
            <a:r>
              <a:rPr lang="en-US" altLang="zh-CN" b="1" dirty="0" err="1"/>
              <a:t>std_logic</a:t>
            </a:r>
            <a:r>
              <a:rPr lang="en-US" altLang="zh-CN" b="1" dirty="0"/>
              <a:t>;</a:t>
            </a:r>
          </a:p>
          <a:p>
            <a:pPr algn="just" eaLnBrk="1" hangingPunct="1">
              <a:lnSpc>
                <a:spcPct val="90000"/>
              </a:lnSpc>
            </a:pPr>
            <a:r>
              <a:rPr lang="en-US" altLang="zh-CN" b="1" dirty="0"/>
              <a:t>       </a:t>
            </a:r>
            <a:r>
              <a:rPr lang="en-US" altLang="zh-CN" b="1" dirty="0" err="1"/>
              <a:t>dataout:out</a:t>
            </a:r>
            <a:r>
              <a:rPr lang="en-US" altLang="zh-CN" b="1" dirty="0"/>
              <a:t> </a:t>
            </a:r>
            <a:r>
              <a:rPr lang="en-US" altLang="zh-CN" b="1" dirty="0" err="1"/>
              <a:t>std_logic_vector</a:t>
            </a:r>
            <a:r>
              <a:rPr lang="en-US" altLang="zh-CN" b="1" dirty="0"/>
              <a:t>(1 </a:t>
            </a:r>
            <a:r>
              <a:rPr lang="en-US" altLang="zh-CN" b="1" dirty="0" err="1"/>
              <a:t>downto</a:t>
            </a:r>
            <a:r>
              <a:rPr lang="en-US" altLang="zh-CN" b="1" dirty="0"/>
              <a:t> 0));</a:t>
            </a:r>
          </a:p>
          <a:p>
            <a:pPr algn="just" eaLnBrk="1" hangingPunct="1">
              <a:lnSpc>
                <a:spcPct val="90000"/>
              </a:lnSpc>
            </a:pPr>
            <a:r>
              <a:rPr lang="en-US" altLang="zh-CN" b="1" dirty="0"/>
              <a:t>end </a:t>
            </a:r>
            <a:r>
              <a:rPr lang="en-US" altLang="zh-CN" b="1" dirty="0" err="1"/>
              <a:t>moore</a:t>
            </a:r>
            <a:r>
              <a:rPr lang="en-US" altLang="zh-CN" b="1" dirty="0"/>
              <a:t>;</a:t>
            </a:r>
          </a:p>
          <a:p>
            <a:pPr algn="l" eaLnBrk="1" hangingPunct="1">
              <a:lnSpc>
                <a:spcPct val="90000"/>
              </a:lnSpc>
            </a:pPr>
            <a:r>
              <a:rPr lang="en-US" altLang="zh-CN" b="1" dirty="0"/>
              <a:t> architecture a of </a:t>
            </a:r>
            <a:r>
              <a:rPr lang="en-US" altLang="zh-CN" b="1" dirty="0" err="1"/>
              <a:t>moore</a:t>
            </a:r>
            <a:r>
              <a:rPr lang="en-US" altLang="zh-CN" b="1" dirty="0"/>
              <a:t> is</a:t>
            </a:r>
          </a:p>
          <a:p>
            <a:pPr algn="just" eaLnBrk="1" hangingPunct="1">
              <a:lnSpc>
                <a:spcPct val="90000"/>
              </a:lnSpc>
            </a:pPr>
            <a:r>
              <a:rPr lang="en-US" altLang="zh-CN" b="1" dirty="0"/>
              <a:t>type </a:t>
            </a:r>
            <a:r>
              <a:rPr lang="en-US" altLang="zh-CN" b="1" dirty="0" err="1"/>
              <a:t>state_type</a:t>
            </a:r>
            <a:r>
              <a:rPr lang="en-US" altLang="zh-CN" b="1" dirty="0"/>
              <a:t> is (s1,s2,s3,s4);    --</a:t>
            </a:r>
            <a:r>
              <a:rPr lang="zh-CN" altLang="en-US" b="1" dirty="0"/>
              <a:t>用户自己定义的枚举类型</a:t>
            </a:r>
          </a:p>
          <a:p>
            <a:pPr algn="l" eaLnBrk="1" hangingPunct="1">
              <a:lnSpc>
                <a:spcPct val="90000"/>
              </a:lnSpc>
            </a:pPr>
            <a:r>
              <a:rPr lang="zh-CN" altLang="en-US" b="1" dirty="0"/>
              <a:t>   </a:t>
            </a:r>
            <a:r>
              <a:rPr lang="en-US" altLang="zh-CN" b="1" dirty="0"/>
              <a:t>signal </a:t>
            </a:r>
            <a:r>
              <a:rPr lang="en-US" altLang="zh-CN" b="1" dirty="0" err="1"/>
              <a:t>state:state_type</a:t>
            </a:r>
            <a:r>
              <a:rPr lang="en-US" altLang="zh-CN" b="1" dirty="0"/>
              <a:t>;              --</a:t>
            </a:r>
            <a:r>
              <a:rPr lang="zh-CN" altLang="en-US" b="1" dirty="0">
                <a:latin typeface="宋体" pitchFamily="2" charset="-122"/>
              </a:rPr>
              <a:t>信号声明</a:t>
            </a:r>
            <a:r>
              <a:rPr lang="zh-CN" altLang="en-US" b="1" dirty="0"/>
              <a:t> </a:t>
            </a:r>
          </a:p>
          <a:p>
            <a:pPr algn="l" eaLnBrk="1" hangingPunct="1">
              <a:lnSpc>
                <a:spcPct val="90000"/>
              </a:lnSpc>
            </a:pPr>
            <a:r>
              <a:rPr lang="zh-CN" altLang="en-US" b="1" dirty="0">
                <a:solidFill>
                  <a:schemeClr val="accent2"/>
                </a:solidFill>
              </a:rPr>
              <a:t>注： </a:t>
            </a:r>
            <a:r>
              <a:rPr lang="en-US" altLang="zh-CN" b="1" dirty="0">
                <a:solidFill>
                  <a:schemeClr val="accent2"/>
                </a:solidFill>
              </a:rPr>
              <a:t>unsigned</a:t>
            </a:r>
            <a:r>
              <a:rPr lang="zh-CN" altLang="en-US" b="1" dirty="0">
                <a:solidFill>
                  <a:schemeClr val="accent2"/>
                </a:solidFill>
              </a:rPr>
              <a:t>包包含</a:t>
            </a:r>
            <a:r>
              <a:rPr lang="en-US" altLang="zh-CN" b="1" dirty="0" err="1">
                <a:solidFill>
                  <a:schemeClr val="accent2"/>
                </a:solidFill>
              </a:rPr>
              <a:t>std_logic</a:t>
            </a:r>
            <a:r>
              <a:rPr lang="zh-CN" altLang="en-US" b="1" dirty="0">
                <a:solidFill>
                  <a:schemeClr val="accent2"/>
                </a:solidFill>
              </a:rPr>
              <a:t>类型的算术运算及与整型的运算。</a:t>
            </a:r>
          </a:p>
        </p:txBody>
      </p:sp>
      <p:pic>
        <p:nvPicPr>
          <p:cNvPr id="161796" name="Picture 22" descr="LJ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476250"/>
            <a:ext cx="3311525"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39552" y="60751"/>
            <a:ext cx="6768752" cy="954107"/>
          </a:xfrm>
          <a:prstGeom prst="rect">
            <a:avLst/>
          </a:prstGeom>
          <a:noFill/>
        </p:spPr>
        <p:txBody>
          <a:bodyPr wrap="square" rtlCol="0">
            <a:spAutoFit/>
          </a:bodyPr>
          <a:lstStyle/>
          <a:p>
            <a:r>
              <a:rPr lang="en-US" altLang="zh-CN" sz="3200" b="1" dirty="0"/>
              <a:t>8.5.2 </a:t>
            </a:r>
            <a:r>
              <a:rPr lang="zh-CN" altLang="en-US" sz="3200" b="1" dirty="0"/>
              <a:t>状态图的</a:t>
            </a:r>
            <a:r>
              <a:rPr lang="en-US" altLang="zh-CN" sz="3200" b="1" dirty="0"/>
              <a:t>VHDL</a:t>
            </a:r>
            <a:r>
              <a:rPr lang="zh-CN" altLang="en-US" sz="3200" b="1" dirty="0"/>
              <a:t>描述</a:t>
            </a:r>
          </a:p>
          <a:p>
            <a:endParaRPr lang="zh-CN" altLang="en-US" dirty="0"/>
          </a:p>
        </p:txBody>
      </p:sp>
    </p:spTree>
    <p:extLst>
      <p:ext uri="{BB962C8B-B14F-4D97-AF65-F5344CB8AC3E}">
        <p14:creationId xmlns:p14="http://schemas.microsoft.com/office/powerpoint/2010/main" val="1454365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99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56"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304800" y="212725"/>
            <a:ext cx="8839200" cy="679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just">
              <a:spcBef>
                <a:spcPct val="0"/>
              </a:spcBef>
            </a:pPr>
            <a:r>
              <a:rPr lang="en-US" altLang="zh-CN" sz="2000" b="1"/>
              <a:t>begin</a:t>
            </a:r>
          </a:p>
          <a:p>
            <a:pPr indent="266700" algn="just" eaLnBrk="0" hangingPunct="0">
              <a:spcBef>
                <a:spcPct val="0"/>
              </a:spcBef>
            </a:pPr>
            <a:r>
              <a:rPr lang="en-US" altLang="zh-CN" sz="2000" b="1"/>
              <a:t>  demo_process:process(clk,reset)        --</a:t>
            </a:r>
            <a:r>
              <a:rPr lang="zh-CN" altLang="en-US" sz="2000" b="1">
                <a:solidFill>
                  <a:schemeClr val="accent2"/>
                </a:solidFill>
              </a:rPr>
              <a:t>状态转移进程，</a:t>
            </a:r>
            <a:r>
              <a:rPr lang="en-US" altLang="zh-CN" sz="2000" b="1">
                <a:solidFill>
                  <a:schemeClr val="accent2"/>
                </a:solidFill>
              </a:rPr>
              <a:t>clk,reset</a:t>
            </a:r>
            <a:r>
              <a:rPr lang="zh-CN" altLang="en-US" sz="2000" b="1">
                <a:solidFill>
                  <a:schemeClr val="accent2"/>
                </a:solidFill>
              </a:rPr>
              <a:t>为敏感信号</a:t>
            </a:r>
          </a:p>
          <a:p>
            <a:pPr indent="266700" algn="just" eaLnBrk="0" hangingPunct="0">
              <a:spcBef>
                <a:spcPct val="0"/>
              </a:spcBef>
            </a:pPr>
            <a:r>
              <a:rPr lang="zh-CN" altLang="en-US" sz="2000" b="1"/>
              <a:t>         </a:t>
            </a:r>
            <a:r>
              <a:rPr lang="en-US" altLang="zh-CN" sz="2000" b="1"/>
              <a:t>begin</a:t>
            </a:r>
          </a:p>
          <a:p>
            <a:pPr indent="266700" algn="just" eaLnBrk="0" hangingPunct="0">
              <a:spcBef>
                <a:spcPct val="0"/>
              </a:spcBef>
            </a:pPr>
            <a:r>
              <a:rPr lang="en-US" altLang="zh-CN" sz="2000" b="1"/>
              <a:t>           if reset='1' then   state&lt;=s1;       --</a:t>
            </a:r>
            <a:r>
              <a:rPr lang="zh-CN" altLang="en-US" sz="2000" b="1"/>
              <a:t>初始状态为</a:t>
            </a:r>
            <a:r>
              <a:rPr lang="en-US" altLang="zh-CN" sz="2000" b="1"/>
              <a:t>s1</a:t>
            </a:r>
            <a:r>
              <a:rPr lang="zh-CN" altLang="en-US" sz="2000" b="1"/>
              <a:t>，</a:t>
            </a:r>
            <a:r>
              <a:rPr lang="zh-CN" altLang="en-US" sz="2000" b="1">
                <a:solidFill>
                  <a:schemeClr val="accent2"/>
                </a:solidFill>
              </a:rPr>
              <a:t>异步</a:t>
            </a:r>
            <a:r>
              <a:rPr lang="zh-CN" altLang="en-US" sz="2000" b="1"/>
              <a:t>设置</a:t>
            </a:r>
          </a:p>
          <a:p>
            <a:pPr indent="266700" algn="just" eaLnBrk="0" hangingPunct="0">
              <a:spcBef>
                <a:spcPct val="0"/>
              </a:spcBef>
            </a:pPr>
            <a:r>
              <a:rPr lang="zh-CN" altLang="en-US" sz="2000" b="1"/>
              <a:t>           </a:t>
            </a:r>
            <a:r>
              <a:rPr lang="en-US" altLang="zh-CN" sz="2000" b="1"/>
              <a:t>elsif clk'event and clk='1' then  --</a:t>
            </a:r>
            <a:r>
              <a:rPr lang="zh-CN" altLang="en-US" sz="2000" b="1"/>
              <a:t>当</a:t>
            </a:r>
            <a:r>
              <a:rPr lang="en-US" altLang="zh-CN" sz="2000" b="1"/>
              <a:t>clk</a:t>
            </a:r>
            <a:r>
              <a:rPr lang="zh-CN" altLang="en-US" sz="2000" b="1">
                <a:solidFill>
                  <a:schemeClr val="accent2"/>
                </a:solidFill>
              </a:rPr>
              <a:t>上升沿</a:t>
            </a:r>
            <a:r>
              <a:rPr lang="zh-CN" altLang="en-US" sz="2000" b="1"/>
              <a:t>到来时执行下面的语句</a:t>
            </a:r>
          </a:p>
          <a:p>
            <a:pPr indent="266700" algn="just" eaLnBrk="0" hangingPunct="0">
              <a:spcBef>
                <a:spcPct val="0"/>
              </a:spcBef>
            </a:pPr>
            <a:r>
              <a:rPr lang="zh-CN" altLang="en-US" sz="2000" b="1"/>
              <a:t>                </a:t>
            </a:r>
            <a:r>
              <a:rPr lang="en-US" altLang="zh-CN" sz="2000" b="1"/>
              <a:t>case state is</a:t>
            </a:r>
          </a:p>
          <a:p>
            <a:pPr indent="266700" algn="just" eaLnBrk="0" hangingPunct="0">
              <a:spcBef>
                <a:spcPct val="0"/>
              </a:spcBef>
            </a:pPr>
            <a:r>
              <a:rPr lang="en-US" altLang="zh-CN" sz="2000" b="1"/>
              <a:t>                   when s1 =&gt; if datain='1' then </a:t>
            </a:r>
          </a:p>
          <a:p>
            <a:pPr indent="266700" algn="just" eaLnBrk="0" hangingPunct="0">
              <a:spcBef>
                <a:spcPct val="0"/>
              </a:spcBef>
            </a:pPr>
            <a:r>
              <a:rPr lang="en-US" altLang="zh-CN" sz="2000" b="1"/>
              <a:t>                                           state&lt;=s2;</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s2 =&gt; if datain='0' then </a:t>
            </a:r>
          </a:p>
          <a:p>
            <a:pPr indent="266700" algn="just" eaLnBrk="0" hangingPunct="0">
              <a:spcBef>
                <a:spcPct val="0"/>
              </a:spcBef>
            </a:pPr>
            <a:r>
              <a:rPr lang="en-US" altLang="zh-CN" sz="2000" b="1"/>
              <a:t>                                           state&lt;=s3;</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s3 =&gt; if datain='1' then </a:t>
            </a:r>
          </a:p>
          <a:p>
            <a:pPr indent="266700" algn="just" eaLnBrk="0" hangingPunct="0">
              <a:spcBef>
                <a:spcPct val="0"/>
              </a:spcBef>
            </a:pPr>
            <a:r>
              <a:rPr lang="en-US" altLang="zh-CN" sz="2000" b="1"/>
              <a:t>                                           state&lt;=s4;</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s4 =&gt; if datain='0' then </a:t>
            </a:r>
          </a:p>
          <a:p>
            <a:pPr indent="266700" algn="just" eaLnBrk="0" hangingPunct="0">
              <a:spcBef>
                <a:spcPct val="0"/>
              </a:spcBef>
            </a:pPr>
            <a:r>
              <a:rPr lang="en-US" altLang="zh-CN" sz="2000" b="1"/>
              <a:t>                                           state&lt;=s1;</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end case;</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end process;</a:t>
            </a:r>
          </a:p>
          <a:p>
            <a:pPr indent="266700" algn="l" eaLnBrk="0" hangingPunct="0">
              <a:spcBef>
                <a:spcPct val="0"/>
              </a:spcBef>
            </a:pPr>
            <a:endParaRPr lang="en-US" altLang="zh-CN" sz="2000" b="1"/>
          </a:p>
        </p:txBody>
      </p:sp>
    </p:spTree>
    <p:extLst>
      <p:ext uri="{BB962C8B-B14F-4D97-AF65-F5344CB8AC3E}">
        <p14:creationId xmlns:p14="http://schemas.microsoft.com/office/powerpoint/2010/main" val="3797736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p:nvPr/>
        </p:nvSpPr>
        <p:spPr>
          <a:xfrm>
            <a:off x="200025" y="228600"/>
            <a:ext cx="6343650" cy="645160"/>
          </a:xfrm>
          <a:prstGeom prst="rect">
            <a:avLst/>
          </a:prstGeom>
          <a:noFill/>
          <a:ln w="9525">
            <a:noFill/>
          </a:ln>
        </p:spPr>
        <p:txBody>
          <a:bodyPr>
            <a:spAutoFit/>
          </a:bodyPr>
          <a:lstStyle/>
          <a:p>
            <a:pPr>
              <a:spcBef>
                <a:spcPct val="50000"/>
              </a:spcBef>
            </a:pPr>
            <a:r>
              <a:rPr lang="zh-CN" altLang="en-US" sz="3600" b="1" dirty="0">
                <a:solidFill>
                  <a:srgbClr val="FF0000"/>
                </a:solidFill>
                <a:latin typeface="Times New Roman" panose="02020603050405020304" pitchFamily="18" charset="0"/>
                <a:ea typeface="隶书" panose="02010509060101010101" pitchFamily="49" charset="-122"/>
              </a:rPr>
              <a:t>三、 复杂可编程逻辑</a:t>
            </a:r>
            <a:r>
              <a:rPr lang="en-US" altLang="zh-CN" sz="3600" b="1" dirty="0">
                <a:solidFill>
                  <a:srgbClr val="FF0000"/>
                </a:solidFill>
                <a:latin typeface="Times New Roman" panose="02020603050405020304" pitchFamily="18" charset="0"/>
                <a:ea typeface="隶书" panose="02010509060101010101" pitchFamily="49" charset="-122"/>
              </a:rPr>
              <a:t>CPLD</a:t>
            </a:r>
          </a:p>
        </p:txBody>
      </p:sp>
      <p:sp>
        <p:nvSpPr>
          <p:cNvPr id="66563" name="Text Box 3"/>
          <p:cNvSpPr txBox="1"/>
          <p:nvPr/>
        </p:nvSpPr>
        <p:spPr>
          <a:xfrm>
            <a:off x="638175" y="871538"/>
            <a:ext cx="7545388" cy="2330895"/>
          </a:xfrm>
          <a:prstGeom prst="rect">
            <a:avLst/>
          </a:prstGeom>
          <a:noFill/>
          <a:ln w="9525">
            <a:noFill/>
          </a:ln>
        </p:spPr>
        <p:txBody>
          <a:bodyPr>
            <a:spAutoFit/>
          </a:bodyPr>
          <a:lstStyle/>
          <a:p>
            <a:pPr>
              <a:lnSpc>
                <a:spcPct val="120000"/>
              </a:lnSpc>
              <a:spcBef>
                <a:spcPct val="50000"/>
              </a:spcBef>
            </a:pPr>
            <a:r>
              <a:rPr lang="zh-CN" altLang="en-US" sz="2800" b="1" u="sng" dirty="0">
                <a:solidFill>
                  <a:srgbClr val="0000FF"/>
                </a:solidFill>
                <a:latin typeface="Times New Roman" panose="02020603050405020304" pitchFamily="18" charset="0"/>
              </a:rPr>
              <a:t>CPLD的基本结构：高密度可编程逻辑器件，包含多个类似于</a:t>
            </a:r>
            <a:r>
              <a:rPr lang="en-US" altLang="zh-CN" sz="2800" b="1" u="sng" dirty="0">
                <a:solidFill>
                  <a:srgbClr val="0000FF"/>
                </a:solidFill>
                <a:latin typeface="Times New Roman" panose="02020603050405020304" pitchFamily="18" charset="0"/>
              </a:rPr>
              <a:t>PAL</a:t>
            </a:r>
            <a:r>
              <a:rPr lang="zh-CN" altLang="en-US" sz="2800" b="1" u="sng" dirty="0">
                <a:solidFill>
                  <a:srgbClr val="0000FF"/>
                </a:solidFill>
                <a:latin typeface="Times New Roman" panose="02020603050405020304" pitchFamily="18" charset="0"/>
              </a:rPr>
              <a:t>、</a:t>
            </a:r>
            <a:r>
              <a:rPr lang="en-US" altLang="zh-CN" sz="2800" b="1" u="sng" dirty="0">
                <a:solidFill>
                  <a:srgbClr val="0000FF"/>
                </a:solidFill>
                <a:latin typeface="Times New Roman" panose="02020603050405020304" pitchFamily="18" charset="0"/>
              </a:rPr>
              <a:t>PLA</a:t>
            </a:r>
            <a:r>
              <a:rPr lang="zh-CN" altLang="en-US" sz="2800" b="1" u="sng" dirty="0">
                <a:solidFill>
                  <a:srgbClr val="0000FF"/>
                </a:solidFill>
                <a:latin typeface="Times New Roman" panose="02020603050405020304" pitchFamily="18" charset="0"/>
              </a:rPr>
              <a:t>的电路块，并通过内部连线资源把这些电路块连接起来。</a:t>
            </a:r>
            <a:endParaRPr lang="en-US" altLang="zh-CN" sz="2800" b="1" u="sng" dirty="0">
              <a:solidFill>
                <a:srgbClr val="0000FF"/>
              </a:solidFill>
              <a:latin typeface="Times New Roman" panose="02020603050405020304" pitchFamily="18" charset="0"/>
            </a:endParaRPr>
          </a:p>
          <a:p>
            <a:pPr>
              <a:lnSpc>
                <a:spcPct val="120000"/>
              </a:lnSpc>
              <a:spcBef>
                <a:spcPct val="50000"/>
              </a:spcBef>
            </a:pPr>
            <a:endParaRPr lang="zh-CN" altLang="en-US" sz="2800" b="1" dirty="0">
              <a:latin typeface="Times New Roman" panose="02020603050405020304" pitchFamily="18" charset="0"/>
            </a:endParaRPr>
          </a:p>
        </p:txBody>
      </p:sp>
      <p:pic>
        <p:nvPicPr>
          <p:cNvPr id="2" name="图片 -2147482623" descr="..\Tp\e7.tif"/>
          <p:cNvPicPr>
            <a:picLocks noChangeAspect="1"/>
          </p:cNvPicPr>
          <p:nvPr/>
        </p:nvPicPr>
        <p:blipFill>
          <a:blip r:embed="rId2"/>
          <a:stretch>
            <a:fillRect/>
          </a:stretch>
        </p:blipFill>
        <p:spPr>
          <a:xfrm>
            <a:off x="2085340" y="2964815"/>
            <a:ext cx="4940935" cy="271716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box(out)">
                                      <p:cBhvr>
                                        <p:cTn id="7" dur="500"/>
                                        <p:tgtEl>
                                          <p:spTgt spid="66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152400" y="1600200"/>
            <a:ext cx="87630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just">
              <a:spcBef>
                <a:spcPct val="0"/>
              </a:spcBef>
            </a:pPr>
            <a:r>
              <a:rPr lang="en-US" altLang="zh-CN" b="1"/>
              <a:t>output_p:process(state)         --</a:t>
            </a:r>
            <a:r>
              <a:rPr lang="zh-CN" altLang="en-US" b="1">
                <a:solidFill>
                  <a:schemeClr val="accent2"/>
                </a:solidFill>
              </a:rPr>
              <a:t>输出变化进程，状态为敏感信号</a:t>
            </a:r>
          </a:p>
          <a:p>
            <a:pPr indent="266700" algn="just" eaLnBrk="0" hangingPunct="0">
              <a:spcBef>
                <a:spcPct val="0"/>
              </a:spcBef>
            </a:pPr>
            <a:r>
              <a:rPr lang="zh-CN" altLang="en-US" b="1"/>
              <a:t>          </a:t>
            </a:r>
            <a:r>
              <a:rPr lang="en-US" altLang="zh-CN" b="1"/>
              <a:t>begin</a:t>
            </a:r>
          </a:p>
          <a:p>
            <a:pPr indent="266700" algn="just" eaLnBrk="0" hangingPunct="0">
              <a:spcBef>
                <a:spcPct val="0"/>
              </a:spcBef>
            </a:pPr>
            <a:r>
              <a:rPr lang="en-US" altLang="zh-CN" b="1"/>
              <a:t>              case state is</a:t>
            </a:r>
          </a:p>
          <a:p>
            <a:pPr indent="266700" algn="just" eaLnBrk="0" hangingPunct="0">
              <a:spcBef>
                <a:spcPct val="0"/>
              </a:spcBef>
            </a:pPr>
            <a:r>
              <a:rPr lang="en-US" altLang="zh-CN" b="1"/>
              <a:t>                 when s1=&gt;dataout&lt;="01";</a:t>
            </a:r>
          </a:p>
          <a:p>
            <a:pPr indent="266700" algn="just" eaLnBrk="0" hangingPunct="0">
              <a:spcBef>
                <a:spcPct val="0"/>
              </a:spcBef>
            </a:pPr>
            <a:r>
              <a:rPr lang="en-US" altLang="zh-CN" b="1"/>
              <a:t>                 when s2=&gt;dataout&lt;="10";</a:t>
            </a:r>
          </a:p>
          <a:p>
            <a:pPr indent="266700" algn="just" eaLnBrk="0" hangingPunct="0">
              <a:spcBef>
                <a:spcPct val="0"/>
              </a:spcBef>
            </a:pPr>
            <a:r>
              <a:rPr lang="en-US" altLang="zh-CN" b="1"/>
              <a:t>                 when s3=&gt;dataout&lt;="11";</a:t>
            </a:r>
          </a:p>
          <a:p>
            <a:pPr indent="266700" algn="just" eaLnBrk="0" hangingPunct="0">
              <a:spcBef>
                <a:spcPct val="0"/>
              </a:spcBef>
            </a:pPr>
            <a:r>
              <a:rPr lang="en-US" altLang="zh-CN" b="1"/>
              <a:t>                 when s4=&gt;dataout&lt;="00";</a:t>
            </a:r>
          </a:p>
          <a:p>
            <a:pPr indent="266700" algn="just" eaLnBrk="0" hangingPunct="0">
              <a:spcBef>
                <a:spcPct val="0"/>
              </a:spcBef>
            </a:pPr>
            <a:r>
              <a:rPr lang="en-US" altLang="zh-CN" b="1"/>
              <a:t>               end case;</a:t>
            </a:r>
          </a:p>
          <a:p>
            <a:pPr indent="266700" algn="just" eaLnBrk="0" hangingPunct="0">
              <a:spcBef>
                <a:spcPct val="0"/>
              </a:spcBef>
            </a:pPr>
            <a:r>
              <a:rPr lang="en-US" altLang="zh-CN" b="1"/>
              <a:t>           end process;</a:t>
            </a:r>
          </a:p>
          <a:p>
            <a:pPr indent="266700" algn="just" eaLnBrk="0" hangingPunct="0">
              <a:spcBef>
                <a:spcPct val="0"/>
              </a:spcBef>
            </a:pPr>
            <a:r>
              <a:rPr lang="en-US" altLang="zh-CN" b="1"/>
              <a:t>end a;</a:t>
            </a:r>
          </a:p>
          <a:p>
            <a:pPr indent="266700" algn="l" eaLnBrk="0" hangingPunct="0">
              <a:spcBef>
                <a:spcPct val="0"/>
              </a:spcBef>
            </a:pPr>
            <a:endParaRPr lang="en-US" altLang="zh-CN" b="1"/>
          </a:p>
        </p:txBody>
      </p:sp>
    </p:spTree>
    <p:extLst>
      <p:ext uri="{BB962C8B-B14F-4D97-AF65-F5344CB8AC3E}">
        <p14:creationId xmlns:p14="http://schemas.microsoft.com/office/powerpoint/2010/main" val="22167036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8" name="Picture 29" descr="LJ2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333375"/>
            <a:ext cx="4392612" cy="234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66" name="Text Box 2"/>
          <p:cNvSpPr txBox="1">
            <a:spLocks noChangeArrowheads="1"/>
          </p:cNvSpPr>
          <p:nvPr/>
        </p:nvSpPr>
        <p:spPr bwMode="auto">
          <a:xfrm>
            <a:off x="395288" y="765175"/>
            <a:ext cx="421163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90000"/>
              </a:lnSpc>
            </a:pPr>
            <a:r>
              <a:rPr lang="zh-CN" altLang="en-US" b="1" dirty="0">
                <a:solidFill>
                  <a:srgbClr val="FF3300"/>
                </a:solidFill>
              </a:rPr>
              <a:t>例：</a:t>
            </a:r>
            <a:r>
              <a:rPr lang="en-US" altLang="zh-CN" b="1" dirty="0">
                <a:solidFill>
                  <a:srgbClr val="FF3300"/>
                </a:solidFill>
              </a:rPr>
              <a:t> Mealy</a:t>
            </a:r>
            <a:r>
              <a:rPr lang="zh-CN" altLang="en-US" b="1" dirty="0">
                <a:solidFill>
                  <a:srgbClr val="FF3300"/>
                </a:solidFill>
              </a:rPr>
              <a:t>型电路的描述</a:t>
            </a:r>
          </a:p>
        </p:txBody>
      </p:sp>
      <p:sp>
        <p:nvSpPr>
          <p:cNvPr id="164867" name="Rectangle 28"/>
          <p:cNvSpPr>
            <a:spLocks noChangeArrowheads="1"/>
          </p:cNvSpPr>
          <p:nvPr/>
        </p:nvSpPr>
        <p:spPr bwMode="auto">
          <a:xfrm>
            <a:off x="250825" y="1341438"/>
            <a:ext cx="8763000" cy="531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just">
              <a:lnSpc>
                <a:spcPct val="130000"/>
              </a:lnSpc>
              <a:spcBef>
                <a:spcPct val="0"/>
              </a:spcBef>
            </a:pPr>
            <a:r>
              <a:rPr lang="en-US" altLang="zh-CN" b="1"/>
              <a:t>library ieee;</a:t>
            </a:r>
          </a:p>
          <a:p>
            <a:pPr indent="266700" algn="just" eaLnBrk="0" hangingPunct="0">
              <a:lnSpc>
                <a:spcPct val="130000"/>
              </a:lnSpc>
              <a:spcBef>
                <a:spcPct val="0"/>
              </a:spcBef>
            </a:pPr>
            <a:r>
              <a:rPr lang="en-US" altLang="zh-CN" b="1"/>
              <a:t>use ieee.std_logic_1164.all;</a:t>
            </a:r>
          </a:p>
          <a:p>
            <a:pPr indent="266700" algn="just" eaLnBrk="0" hangingPunct="0">
              <a:lnSpc>
                <a:spcPct val="130000"/>
              </a:lnSpc>
              <a:spcBef>
                <a:spcPct val="0"/>
              </a:spcBef>
            </a:pPr>
            <a:r>
              <a:rPr lang="en-US" altLang="zh-CN" b="1"/>
              <a:t>--use ieee.std_logic_unsigned.all;</a:t>
            </a:r>
          </a:p>
          <a:p>
            <a:pPr indent="266700" algn="just" eaLnBrk="0" hangingPunct="0">
              <a:lnSpc>
                <a:spcPct val="130000"/>
              </a:lnSpc>
              <a:spcBef>
                <a:spcPct val="0"/>
              </a:spcBef>
            </a:pPr>
            <a:r>
              <a:rPr lang="en-US" altLang="zh-CN" b="1"/>
              <a:t>entity mealy is</a:t>
            </a:r>
          </a:p>
          <a:p>
            <a:pPr indent="266700" algn="just" eaLnBrk="0" hangingPunct="0">
              <a:lnSpc>
                <a:spcPct val="130000"/>
              </a:lnSpc>
              <a:spcBef>
                <a:spcPct val="0"/>
              </a:spcBef>
            </a:pPr>
            <a:r>
              <a:rPr lang="en-US" altLang="zh-CN" b="1"/>
              <a:t>  port(clk,datain,reset:in std_logic;</a:t>
            </a:r>
          </a:p>
          <a:p>
            <a:pPr indent="266700" algn="just" eaLnBrk="0" hangingPunct="0">
              <a:lnSpc>
                <a:spcPct val="130000"/>
              </a:lnSpc>
              <a:spcBef>
                <a:spcPct val="0"/>
              </a:spcBef>
            </a:pPr>
            <a:r>
              <a:rPr lang="en-US" altLang="zh-CN" b="1"/>
              <a:t>       dataout:out std_logic_vector(1 downto 0));</a:t>
            </a:r>
          </a:p>
          <a:p>
            <a:pPr indent="266700" algn="just" eaLnBrk="0" hangingPunct="0">
              <a:lnSpc>
                <a:spcPct val="130000"/>
              </a:lnSpc>
              <a:spcBef>
                <a:spcPct val="0"/>
              </a:spcBef>
            </a:pPr>
            <a:r>
              <a:rPr lang="en-US" altLang="zh-CN" b="1"/>
              <a:t>end mealy;</a:t>
            </a:r>
          </a:p>
          <a:p>
            <a:pPr indent="266700" algn="just" eaLnBrk="0" hangingPunct="0">
              <a:lnSpc>
                <a:spcPct val="130000"/>
              </a:lnSpc>
              <a:spcBef>
                <a:spcPct val="0"/>
              </a:spcBef>
            </a:pPr>
            <a:r>
              <a:rPr lang="en-US" altLang="zh-CN" b="1"/>
              <a:t>architecture a of mealy is</a:t>
            </a:r>
          </a:p>
          <a:p>
            <a:pPr indent="266700" algn="just" eaLnBrk="0" hangingPunct="0">
              <a:lnSpc>
                <a:spcPct val="130000"/>
              </a:lnSpc>
              <a:spcBef>
                <a:spcPct val="0"/>
              </a:spcBef>
            </a:pPr>
            <a:r>
              <a:rPr lang="en-US" altLang="zh-CN" b="1"/>
              <a:t>type state_type is (s1,s2,s3,s4);          --</a:t>
            </a:r>
            <a:r>
              <a:rPr lang="zh-CN" altLang="en-US" b="1"/>
              <a:t>用户自己定义的枚举类型</a:t>
            </a:r>
          </a:p>
          <a:p>
            <a:pPr indent="266700" algn="just" eaLnBrk="0" hangingPunct="0">
              <a:lnSpc>
                <a:spcPct val="130000"/>
              </a:lnSpc>
              <a:spcBef>
                <a:spcPct val="0"/>
              </a:spcBef>
            </a:pPr>
            <a:r>
              <a:rPr lang="en-US" altLang="zh-CN" b="1"/>
              <a:t>signal state:state_type;                        --</a:t>
            </a:r>
            <a:r>
              <a:rPr lang="zh-CN" altLang="en-US" b="1"/>
              <a:t>信号声明</a:t>
            </a:r>
          </a:p>
          <a:p>
            <a:pPr indent="266700" algn="l" eaLnBrk="0" hangingPunct="0">
              <a:lnSpc>
                <a:spcPct val="130000"/>
              </a:lnSpc>
              <a:spcBef>
                <a:spcPct val="0"/>
              </a:spcBef>
            </a:pPr>
            <a:endParaRPr lang="en-US" altLang="zh-CN" b="1"/>
          </a:p>
        </p:txBody>
      </p:sp>
    </p:spTree>
    <p:extLst>
      <p:ext uri="{BB962C8B-B14F-4D97-AF65-F5344CB8AC3E}">
        <p14:creationId xmlns:p14="http://schemas.microsoft.com/office/powerpoint/2010/main" val="1498588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152400" y="228600"/>
            <a:ext cx="91440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just">
              <a:spcBef>
                <a:spcPct val="0"/>
              </a:spcBef>
            </a:pPr>
            <a:r>
              <a:rPr lang="en-US" altLang="zh-CN" sz="2000" b="1"/>
              <a:t>begin</a:t>
            </a:r>
          </a:p>
          <a:p>
            <a:pPr indent="266700" algn="just" eaLnBrk="0" hangingPunct="0">
              <a:spcBef>
                <a:spcPct val="0"/>
              </a:spcBef>
            </a:pPr>
            <a:r>
              <a:rPr lang="en-US" altLang="zh-CN" sz="2000" b="1"/>
              <a:t>  demo_process:process(clk,reset)       --</a:t>
            </a:r>
            <a:r>
              <a:rPr lang="zh-CN" altLang="en-US" sz="2000" b="1"/>
              <a:t>状态转移进程</a:t>
            </a:r>
          </a:p>
          <a:p>
            <a:pPr indent="266700" algn="just" eaLnBrk="0" hangingPunct="0">
              <a:spcBef>
                <a:spcPct val="0"/>
              </a:spcBef>
            </a:pPr>
            <a:r>
              <a:rPr lang="zh-CN" altLang="en-US" sz="2000" b="1"/>
              <a:t>         </a:t>
            </a:r>
            <a:r>
              <a:rPr lang="en-US" altLang="zh-CN" sz="2000" b="1"/>
              <a:t>begin</a:t>
            </a:r>
          </a:p>
          <a:p>
            <a:pPr indent="266700" algn="just" eaLnBrk="0" hangingPunct="0">
              <a:spcBef>
                <a:spcPct val="0"/>
              </a:spcBef>
            </a:pPr>
            <a:r>
              <a:rPr lang="en-US" altLang="zh-CN" sz="2000" b="1"/>
              <a:t>           if reset='1' then   state&lt;=s1;      --</a:t>
            </a:r>
            <a:r>
              <a:rPr lang="zh-CN" altLang="en-US" sz="2000" b="1"/>
              <a:t>初始状态为</a:t>
            </a:r>
            <a:r>
              <a:rPr lang="en-US" altLang="zh-CN" sz="2000" b="1"/>
              <a:t>s1</a:t>
            </a:r>
            <a:r>
              <a:rPr lang="zh-CN" altLang="en-US" sz="2000" b="1"/>
              <a:t>，异步设置</a:t>
            </a:r>
          </a:p>
          <a:p>
            <a:pPr indent="266700" algn="just" eaLnBrk="0" hangingPunct="0">
              <a:spcBef>
                <a:spcPct val="0"/>
              </a:spcBef>
            </a:pPr>
            <a:r>
              <a:rPr lang="zh-CN" altLang="en-US" sz="2000" b="1"/>
              <a:t>           </a:t>
            </a:r>
            <a:r>
              <a:rPr lang="en-US" altLang="zh-CN" sz="2000" b="1"/>
              <a:t>elsif clk‘event and clk=’1‘ then      --clk</a:t>
            </a:r>
            <a:r>
              <a:rPr lang="zh-CN" altLang="en-US" sz="2000" b="1"/>
              <a:t>上升沿       </a:t>
            </a:r>
          </a:p>
          <a:p>
            <a:pPr indent="266700" algn="just" eaLnBrk="0" hangingPunct="0">
              <a:spcBef>
                <a:spcPct val="0"/>
              </a:spcBef>
            </a:pPr>
            <a:r>
              <a:rPr lang="zh-CN" altLang="en-US" sz="2000" b="1"/>
              <a:t>           </a:t>
            </a:r>
            <a:r>
              <a:rPr lang="en-US" altLang="zh-CN" sz="2000" b="1"/>
              <a:t>case state is</a:t>
            </a:r>
          </a:p>
          <a:p>
            <a:pPr indent="266700" algn="just" eaLnBrk="0" hangingPunct="0">
              <a:spcBef>
                <a:spcPct val="0"/>
              </a:spcBef>
            </a:pPr>
            <a:r>
              <a:rPr lang="en-US" altLang="zh-CN" sz="2000" b="1"/>
              <a:t>                   when s1=&gt;if datain='1' then </a:t>
            </a:r>
          </a:p>
          <a:p>
            <a:pPr indent="266700" algn="just" eaLnBrk="0" hangingPunct="0">
              <a:spcBef>
                <a:spcPct val="0"/>
              </a:spcBef>
            </a:pPr>
            <a:r>
              <a:rPr lang="en-US" altLang="zh-CN" sz="2000" b="1"/>
              <a:t>                                        state&lt;=s2;</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s2=&gt;if datain='0' then </a:t>
            </a:r>
          </a:p>
          <a:p>
            <a:pPr indent="266700" algn="just" eaLnBrk="0" hangingPunct="0">
              <a:spcBef>
                <a:spcPct val="0"/>
              </a:spcBef>
            </a:pPr>
            <a:r>
              <a:rPr lang="en-US" altLang="zh-CN" sz="2000" b="1"/>
              <a:t>                                         state&lt;=s3;</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s3=&gt;if datain='1' then </a:t>
            </a:r>
          </a:p>
          <a:p>
            <a:pPr indent="266700" algn="just" eaLnBrk="0" hangingPunct="0">
              <a:spcBef>
                <a:spcPct val="0"/>
              </a:spcBef>
            </a:pPr>
            <a:r>
              <a:rPr lang="en-US" altLang="zh-CN" sz="2000" b="1"/>
              <a:t>                                        state&lt;=s4;</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s4=&gt;if datain='0' then </a:t>
            </a:r>
          </a:p>
          <a:p>
            <a:pPr indent="266700" algn="just" eaLnBrk="0" hangingPunct="0">
              <a:spcBef>
                <a:spcPct val="0"/>
              </a:spcBef>
            </a:pPr>
            <a:r>
              <a:rPr lang="en-US" altLang="zh-CN" sz="2000" b="1"/>
              <a:t>                                       state&lt;=s1;</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end case;</a:t>
            </a:r>
          </a:p>
          <a:p>
            <a:pPr indent="266700" algn="just" eaLnBrk="0" hangingPunct="0">
              <a:spcBef>
                <a:spcPct val="0"/>
              </a:spcBef>
            </a:pPr>
            <a:r>
              <a:rPr lang="en-US" altLang="zh-CN" sz="2000" b="1"/>
              <a:t>             end if;</a:t>
            </a:r>
          </a:p>
          <a:p>
            <a:pPr indent="266700" algn="just" eaLnBrk="0" hangingPunct="0">
              <a:spcBef>
                <a:spcPct val="0"/>
              </a:spcBef>
            </a:pPr>
            <a:r>
              <a:rPr lang="en-US" altLang="zh-CN" sz="2000"/>
              <a:t>  </a:t>
            </a:r>
            <a:r>
              <a:rPr lang="en-US" altLang="zh-CN" sz="2000" b="1"/>
              <a:t>end process;</a:t>
            </a:r>
          </a:p>
          <a:p>
            <a:pPr indent="266700" algn="l" eaLnBrk="0" hangingPunct="0">
              <a:spcBef>
                <a:spcPct val="0"/>
              </a:spcBef>
            </a:pPr>
            <a:r>
              <a:rPr lang="en-US" altLang="zh-CN" sz="1000"/>
              <a:t> </a:t>
            </a:r>
            <a:r>
              <a:rPr lang="en-US" altLang="zh-CN" sz="1400"/>
              <a:t> </a:t>
            </a:r>
            <a:endParaRPr lang="en-US" altLang="zh-CN"/>
          </a:p>
        </p:txBody>
      </p:sp>
    </p:spTree>
    <p:extLst>
      <p:ext uri="{BB962C8B-B14F-4D97-AF65-F5344CB8AC3E}">
        <p14:creationId xmlns:p14="http://schemas.microsoft.com/office/powerpoint/2010/main" val="24812215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0" y="533400"/>
            <a:ext cx="9144000" cy="58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just">
              <a:spcBef>
                <a:spcPct val="0"/>
              </a:spcBef>
            </a:pPr>
            <a:r>
              <a:rPr lang="en-US" altLang="zh-CN" sz="2000" b="1"/>
              <a:t>output_p:process(state)             --</a:t>
            </a:r>
            <a:r>
              <a:rPr lang="zh-CN" altLang="en-US" sz="2000" b="1"/>
              <a:t>输出变化进程，状态为敏感信号</a:t>
            </a:r>
          </a:p>
          <a:p>
            <a:pPr indent="266700" algn="just" eaLnBrk="0" hangingPunct="0">
              <a:spcBef>
                <a:spcPct val="0"/>
              </a:spcBef>
            </a:pPr>
            <a:r>
              <a:rPr lang="zh-CN" altLang="en-US" sz="2000" b="1"/>
              <a:t>          </a:t>
            </a:r>
            <a:r>
              <a:rPr lang="en-US" altLang="zh-CN" sz="2000" b="1"/>
              <a:t>begin</a:t>
            </a:r>
          </a:p>
          <a:p>
            <a:pPr indent="266700" algn="just" eaLnBrk="0" hangingPunct="0">
              <a:spcBef>
                <a:spcPct val="0"/>
              </a:spcBef>
            </a:pPr>
            <a:r>
              <a:rPr lang="en-US" altLang="zh-CN" sz="2000" b="1"/>
              <a:t>           case state is</a:t>
            </a:r>
          </a:p>
          <a:p>
            <a:pPr indent="266700" algn="just" eaLnBrk="0" hangingPunct="0">
              <a:spcBef>
                <a:spcPct val="0"/>
              </a:spcBef>
            </a:pPr>
            <a:r>
              <a:rPr lang="en-US" altLang="zh-CN" sz="2000" b="1"/>
              <a:t>            when s1=&gt; if datain='1' then dataout&lt;="01"; --</a:t>
            </a:r>
            <a:r>
              <a:rPr lang="zh-CN" altLang="en-US" sz="2000" b="1"/>
              <a:t>输出取决于输入与现态</a:t>
            </a:r>
          </a:p>
          <a:p>
            <a:pPr indent="266700" algn="just" eaLnBrk="0" hangingPunct="0">
              <a:spcBef>
                <a:spcPct val="0"/>
              </a:spcBef>
            </a:pPr>
            <a:r>
              <a:rPr lang="zh-CN" altLang="en-US" sz="2000" b="1"/>
              <a:t>                               </a:t>
            </a:r>
            <a:r>
              <a:rPr lang="en-US" altLang="zh-CN" sz="2000" b="1"/>
              <a:t>else  dataout&lt;="00";</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s2=&gt; if datain='0' then dataout&lt;="10";</a:t>
            </a:r>
          </a:p>
          <a:p>
            <a:pPr indent="266700" algn="just" eaLnBrk="0" hangingPunct="0">
              <a:spcBef>
                <a:spcPct val="0"/>
              </a:spcBef>
            </a:pPr>
            <a:r>
              <a:rPr lang="en-US" altLang="zh-CN" sz="2000" b="1"/>
              <a:t>                               else  dataout&lt;="00";</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s3=&gt; if datain='1' then dataout&lt;="11";</a:t>
            </a:r>
          </a:p>
          <a:p>
            <a:pPr indent="266700" algn="just" eaLnBrk="0" hangingPunct="0">
              <a:spcBef>
                <a:spcPct val="0"/>
              </a:spcBef>
            </a:pPr>
            <a:r>
              <a:rPr lang="en-US" altLang="zh-CN" sz="2000" b="1"/>
              <a:t>                               else  dataout&lt;="00";</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s4=&gt; if datain='0' then dataout&lt;="00";</a:t>
            </a:r>
          </a:p>
          <a:p>
            <a:pPr indent="266700" algn="just" eaLnBrk="0" hangingPunct="0">
              <a:spcBef>
                <a:spcPct val="0"/>
              </a:spcBef>
            </a:pPr>
            <a:r>
              <a:rPr lang="en-US" altLang="zh-CN" sz="2000" b="1"/>
              <a:t>                               else  dataout&lt;="01";</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end case;</a:t>
            </a:r>
          </a:p>
          <a:p>
            <a:pPr indent="266700" algn="just" eaLnBrk="0" hangingPunct="0">
              <a:spcBef>
                <a:spcPct val="0"/>
              </a:spcBef>
            </a:pPr>
            <a:r>
              <a:rPr lang="en-US" altLang="zh-CN" sz="2000" b="1"/>
              <a:t>         end process;</a:t>
            </a:r>
          </a:p>
          <a:p>
            <a:pPr indent="266700" algn="just" eaLnBrk="0" hangingPunct="0">
              <a:spcBef>
                <a:spcPct val="0"/>
              </a:spcBef>
            </a:pPr>
            <a:r>
              <a:rPr lang="en-US" altLang="zh-CN" sz="2000" b="1"/>
              <a:t>end a;</a:t>
            </a:r>
          </a:p>
          <a:p>
            <a:pPr indent="266700" algn="l" eaLnBrk="0" hangingPunct="0">
              <a:spcBef>
                <a:spcPct val="0"/>
              </a:spcBef>
            </a:pPr>
            <a:endParaRPr lang="en-US" altLang="zh-CN" sz="2000" b="1"/>
          </a:p>
        </p:txBody>
      </p:sp>
    </p:spTree>
    <p:extLst>
      <p:ext uri="{BB962C8B-B14F-4D97-AF65-F5344CB8AC3E}">
        <p14:creationId xmlns:p14="http://schemas.microsoft.com/office/powerpoint/2010/main" val="18850179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323528" y="332656"/>
            <a:ext cx="8496944" cy="1143000"/>
          </a:xfrm>
        </p:spPr>
        <p:txBody>
          <a:bodyPr/>
          <a:lstStyle/>
          <a:p>
            <a:pPr eaLnBrk="1" hangingPunct="1"/>
            <a:r>
              <a:rPr lang="en-US" altLang="zh-CN" dirty="0"/>
              <a:t>8.5.3 </a:t>
            </a:r>
            <a:r>
              <a:rPr lang="zh-CN" altLang="en-US" dirty="0"/>
              <a:t>同步时序逻辑电路设计举例 </a:t>
            </a:r>
          </a:p>
        </p:txBody>
      </p:sp>
      <p:sp>
        <p:nvSpPr>
          <p:cNvPr id="167939" name="Rectangle 3"/>
          <p:cNvSpPr>
            <a:spLocks noGrp="1" noChangeArrowheads="1"/>
          </p:cNvSpPr>
          <p:nvPr>
            <p:ph type="body" idx="1"/>
          </p:nvPr>
        </p:nvSpPr>
        <p:spPr/>
        <p:txBody>
          <a:bodyPr/>
          <a:lstStyle/>
          <a:p>
            <a:pPr eaLnBrk="1" hangingPunct="1">
              <a:lnSpc>
                <a:spcPct val="150000"/>
              </a:lnSpc>
              <a:buFontTx/>
              <a:buNone/>
            </a:pPr>
            <a:r>
              <a:rPr lang="en-US" altLang="zh-CN" b="1"/>
              <a:t>		</a:t>
            </a:r>
            <a:r>
              <a:rPr lang="zh-CN" altLang="en-US" b="1"/>
              <a:t>一般设计方法要比分析方法复杂一些，对于前面讲的设计步骤，应根据实际情况灵活运用。下面举几个设计实例。 </a:t>
            </a:r>
          </a:p>
        </p:txBody>
      </p:sp>
      <p:pic>
        <p:nvPicPr>
          <p:cNvPr id="167940" name="Picture 4" descr="0021">
            <a:hlinkClick r:id="" action="ppaction://hlinkshowjump?jump=firs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111875"/>
            <a:ext cx="914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23105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685800" y="609600"/>
            <a:ext cx="8134350" cy="1143000"/>
          </a:xfrm>
        </p:spPr>
        <p:txBody>
          <a:bodyPr/>
          <a:lstStyle/>
          <a:p>
            <a:pPr algn="l" eaLnBrk="1" hangingPunct="1"/>
            <a:r>
              <a:rPr lang="zh-CN" altLang="en-US" sz="2400" dirty="0"/>
              <a:t>例</a:t>
            </a:r>
            <a:r>
              <a:rPr lang="en-US" altLang="zh-CN" sz="2400" dirty="0"/>
              <a:t>: </a:t>
            </a:r>
            <a:r>
              <a:rPr lang="zh-CN" altLang="en-US" sz="2400" dirty="0"/>
              <a:t>将“</a:t>
            </a:r>
            <a:r>
              <a:rPr lang="en-US" altLang="zh-CN" sz="2400" dirty="0"/>
              <a:t>111…”</a:t>
            </a:r>
            <a:r>
              <a:rPr lang="zh-CN" altLang="en-US" sz="2400" dirty="0"/>
              <a:t>序列检测器的问题进一步完成设计 </a:t>
            </a:r>
          </a:p>
        </p:txBody>
      </p:sp>
      <p:sp>
        <p:nvSpPr>
          <p:cNvPr id="40965" name="Rectangle 3"/>
          <p:cNvSpPr>
            <a:spLocks noGrp="1" noChangeArrowheads="1"/>
          </p:cNvSpPr>
          <p:nvPr>
            <p:ph type="body" sz="half" idx="1"/>
          </p:nvPr>
        </p:nvSpPr>
        <p:spPr>
          <a:xfrm>
            <a:off x="611188" y="1844675"/>
            <a:ext cx="3810000" cy="4114800"/>
          </a:xfrm>
        </p:spPr>
        <p:txBody>
          <a:bodyPr/>
          <a:lstStyle/>
          <a:p>
            <a:pPr marL="0" indent="0" eaLnBrk="1" hangingPunct="1">
              <a:buFontTx/>
              <a:buNone/>
            </a:pPr>
            <a:r>
              <a:rPr lang="zh-CN" altLang="en-US" b="1" dirty="0"/>
              <a:t>解  </a:t>
            </a:r>
            <a:r>
              <a:rPr lang="en-US" altLang="zh-CN" b="1" dirty="0"/>
              <a:t>:</a:t>
            </a:r>
            <a:r>
              <a:rPr lang="zh-CN" altLang="en-US" b="1" dirty="0"/>
              <a:t>已经得到该检测器的原始状态表。 </a:t>
            </a:r>
          </a:p>
        </p:txBody>
      </p:sp>
      <p:sp>
        <p:nvSpPr>
          <p:cNvPr id="438278" name="AutoShape 6"/>
          <p:cNvSpPr>
            <a:spLocks noChangeArrowheads="1"/>
          </p:cNvSpPr>
          <p:nvPr/>
        </p:nvSpPr>
        <p:spPr bwMode="auto">
          <a:xfrm>
            <a:off x="3995738" y="4076700"/>
            <a:ext cx="1143000" cy="533400"/>
          </a:xfrm>
          <a:custGeom>
            <a:avLst/>
            <a:gdLst>
              <a:gd name="T0" fmla="*/ 857250 w 21600"/>
              <a:gd name="T1" fmla="*/ 0 h 21600"/>
              <a:gd name="T2" fmla="*/ 0 w 21600"/>
              <a:gd name="T3" fmla="*/ 266700 h 21600"/>
              <a:gd name="T4" fmla="*/ 857250 w 21600"/>
              <a:gd name="T5" fmla="*/ 533400 h 21600"/>
              <a:gd name="T6" fmla="*/ 1143000 w 21600"/>
              <a:gd name="T7" fmla="*/ 2667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38279" name="Text Box 7"/>
          <p:cNvSpPr txBox="1">
            <a:spLocks noChangeArrowheads="1"/>
          </p:cNvSpPr>
          <p:nvPr/>
        </p:nvSpPr>
        <p:spPr bwMode="auto">
          <a:xfrm>
            <a:off x="4067175"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FF5050"/>
                </a:solidFill>
              </a:rPr>
              <a:t>化简</a:t>
            </a:r>
          </a:p>
        </p:txBody>
      </p:sp>
      <p:graphicFrame>
        <p:nvGraphicFramePr>
          <p:cNvPr id="40962" name="Object 8"/>
          <p:cNvGraphicFramePr>
            <a:graphicFrameLocks noGrp="1" noChangeAspect="1"/>
          </p:cNvGraphicFramePr>
          <p:nvPr>
            <p:ph sz="quarter" idx="3"/>
          </p:nvPr>
        </p:nvGraphicFramePr>
        <p:xfrm>
          <a:off x="323850" y="2708275"/>
          <a:ext cx="3621088" cy="3744913"/>
        </p:xfrm>
        <a:graphic>
          <a:graphicData uri="http://schemas.openxmlformats.org/presentationml/2006/ole">
            <mc:AlternateContent xmlns:mc="http://schemas.openxmlformats.org/markup-compatibility/2006">
              <mc:Choice xmlns:v="urn:schemas-microsoft-com:vml" Requires="v">
                <p:oleObj spid="_x0000_s27660" name="Visio" r:id="rId3" imgW="3378403" imgH="3493313" progId="Visio.Drawing.11">
                  <p:embed/>
                </p:oleObj>
              </mc:Choice>
              <mc:Fallback>
                <p:oleObj name="Visio" r:id="rId3" imgW="3378403" imgH="349331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708275"/>
                        <a:ext cx="3621088" cy="374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3" name="Object 10"/>
          <p:cNvGraphicFramePr>
            <a:graphicFrameLocks noChangeAspect="1"/>
          </p:cNvGraphicFramePr>
          <p:nvPr/>
        </p:nvGraphicFramePr>
        <p:xfrm>
          <a:off x="4787900" y="2205038"/>
          <a:ext cx="3968750" cy="4103687"/>
        </p:xfrm>
        <a:graphic>
          <a:graphicData uri="http://schemas.openxmlformats.org/presentationml/2006/ole">
            <mc:AlternateContent xmlns:mc="http://schemas.openxmlformats.org/markup-compatibility/2006">
              <mc:Choice xmlns:v="urn:schemas-microsoft-com:vml" Requires="v">
                <p:oleObj spid="_x0000_s27661" name="Visio" r:id="rId5" imgW="3378403" imgH="3493313" progId="Visio.Drawing.11">
                  <p:embed/>
                </p:oleObj>
              </mc:Choice>
              <mc:Fallback>
                <p:oleObj name="Visio" r:id="rId5" imgW="3378403" imgH="3493313"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2205038"/>
                        <a:ext cx="3968750" cy="410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65140041"/>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82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8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8" grpId="0" animBg="1"/>
      <p:bldP spid="438279"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8"/>
          <p:cNvSpPr>
            <a:spLocks noGrp="1" noChangeArrowheads="1"/>
          </p:cNvSpPr>
          <p:nvPr>
            <p:ph type="body" sz="half" idx="1"/>
          </p:nvPr>
        </p:nvSpPr>
        <p:spPr>
          <a:xfrm>
            <a:off x="287190" y="188640"/>
            <a:ext cx="4176712" cy="3959225"/>
          </a:xfrm>
        </p:spPr>
        <p:txBody>
          <a:bodyPr/>
          <a:lstStyle/>
          <a:p>
            <a:pPr marL="0" indent="0" eaLnBrk="1" hangingPunct="1">
              <a:lnSpc>
                <a:spcPct val="140000"/>
              </a:lnSpc>
              <a:buFontTx/>
              <a:buNone/>
            </a:pPr>
            <a:r>
              <a:rPr lang="en-US" altLang="zh-CN" b="1" dirty="0"/>
              <a:t>  </a:t>
            </a:r>
            <a:r>
              <a:rPr lang="zh-CN" altLang="en-US" sz="2800" b="1" dirty="0"/>
              <a:t>简化状态表共</a:t>
            </a:r>
            <a:r>
              <a:rPr lang="en-US" altLang="zh-CN" sz="2800" b="1" dirty="0"/>
              <a:t>3</a:t>
            </a:r>
            <a:r>
              <a:rPr lang="zh-CN" altLang="en-US" sz="2800" b="1" dirty="0"/>
              <a:t>个状态，所以需要两位触发器</a:t>
            </a:r>
            <a:r>
              <a:rPr lang="en-US" altLang="zh-CN" sz="2800" b="1" dirty="0"/>
              <a:t>Q</a:t>
            </a:r>
            <a:r>
              <a:rPr lang="en-US" altLang="zh-CN" sz="2800" b="1" baseline="-25000" dirty="0"/>
              <a:t>1</a:t>
            </a:r>
            <a:r>
              <a:rPr lang="zh-CN" altLang="en-US" sz="2800" b="1" dirty="0"/>
              <a:t>和</a:t>
            </a:r>
            <a:r>
              <a:rPr lang="en-US" altLang="zh-CN" sz="2800" b="1" dirty="0"/>
              <a:t>Q</a:t>
            </a:r>
            <a:r>
              <a:rPr lang="en-US" altLang="zh-CN" sz="2800" b="1" baseline="-25000" dirty="0"/>
              <a:t>0</a:t>
            </a:r>
            <a:r>
              <a:rPr lang="zh-CN" altLang="en-US" sz="2800" b="1" dirty="0"/>
              <a:t>。根据状态分配的原则，一种较简单的分案如图</a:t>
            </a:r>
            <a:r>
              <a:rPr lang="en-US" altLang="zh-CN" sz="2800" b="1" dirty="0"/>
              <a:t>5-52</a:t>
            </a:r>
            <a:r>
              <a:rPr lang="zh-CN" altLang="en-US" sz="2800" b="1" dirty="0"/>
              <a:t>所示。根据这个状态分配方案可得二进制状态表</a:t>
            </a:r>
            <a:r>
              <a:rPr lang="en-US" altLang="zh-CN" sz="2800" b="1" dirty="0"/>
              <a:t>(Y-Z</a:t>
            </a:r>
            <a:r>
              <a:rPr lang="zh-CN" altLang="en-US" sz="2800" b="1" dirty="0"/>
              <a:t>矩阵</a:t>
            </a:r>
            <a:r>
              <a:rPr lang="en-US" altLang="zh-CN" sz="2800" b="1" dirty="0"/>
              <a:t>)</a:t>
            </a:r>
            <a:r>
              <a:rPr lang="zh-CN" altLang="en-US" sz="2800" b="1" dirty="0"/>
              <a:t>如表</a:t>
            </a:r>
            <a:r>
              <a:rPr lang="en-US" altLang="zh-CN" sz="2800" b="1" dirty="0"/>
              <a:t>5-31</a:t>
            </a:r>
            <a:r>
              <a:rPr lang="zh-CN" altLang="en-US" sz="2800" b="1" dirty="0"/>
              <a:t>所示。 </a:t>
            </a:r>
          </a:p>
        </p:txBody>
      </p:sp>
      <p:sp>
        <p:nvSpPr>
          <p:cNvPr id="41988" name="Text Box 1025"/>
          <p:cNvSpPr txBox="1">
            <a:spLocks noChangeArrowheads="1"/>
          </p:cNvSpPr>
          <p:nvPr/>
        </p:nvSpPr>
        <p:spPr bwMode="auto">
          <a:xfrm>
            <a:off x="1908175" y="33575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grpSp>
        <p:nvGrpSpPr>
          <p:cNvPr id="41989" name="Group 1062"/>
          <p:cNvGrpSpPr>
            <a:grpSpLocks/>
          </p:cNvGrpSpPr>
          <p:nvPr/>
        </p:nvGrpSpPr>
        <p:grpSpPr bwMode="auto">
          <a:xfrm>
            <a:off x="1404143" y="4399012"/>
            <a:ext cx="2592388" cy="2165350"/>
            <a:chOff x="1066" y="2795"/>
            <a:chExt cx="1633" cy="1364"/>
          </a:xfrm>
        </p:grpSpPr>
        <p:grpSp>
          <p:nvGrpSpPr>
            <p:cNvPr id="41990" name="Group 1061"/>
            <p:cNvGrpSpPr>
              <a:grpSpLocks/>
            </p:cNvGrpSpPr>
            <p:nvPr/>
          </p:nvGrpSpPr>
          <p:grpSpPr bwMode="auto">
            <a:xfrm>
              <a:off x="1383" y="3158"/>
              <a:ext cx="907" cy="681"/>
              <a:chOff x="1383" y="3158"/>
              <a:chExt cx="907" cy="681"/>
            </a:xfrm>
          </p:grpSpPr>
          <p:sp>
            <p:nvSpPr>
              <p:cNvPr id="41999" name="Rectangle 1030"/>
              <p:cNvSpPr>
                <a:spLocks noChangeArrowheads="1"/>
              </p:cNvSpPr>
              <p:nvPr/>
            </p:nvSpPr>
            <p:spPr bwMode="auto">
              <a:xfrm>
                <a:off x="1837" y="3499"/>
                <a:ext cx="45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ct val="20000"/>
                  </a:spcBef>
                </a:pPr>
                <a:endParaRPr lang="zh-CN" altLang="zh-CN" sz="2000"/>
              </a:p>
            </p:txBody>
          </p:sp>
          <p:sp>
            <p:nvSpPr>
              <p:cNvPr id="42000" name="Rectangle 1029"/>
              <p:cNvSpPr>
                <a:spLocks noChangeArrowheads="1"/>
              </p:cNvSpPr>
              <p:nvPr/>
            </p:nvSpPr>
            <p:spPr bwMode="auto">
              <a:xfrm>
                <a:off x="1383" y="3499"/>
                <a:ext cx="45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ct val="20000"/>
                  </a:spcBef>
                </a:pPr>
                <a:r>
                  <a:rPr lang="en-US" altLang="zh-CN" sz="2000"/>
                  <a:t>B</a:t>
                </a:r>
              </a:p>
            </p:txBody>
          </p:sp>
          <p:sp>
            <p:nvSpPr>
              <p:cNvPr id="42001" name="Rectangle 1028"/>
              <p:cNvSpPr>
                <a:spLocks noChangeArrowheads="1"/>
              </p:cNvSpPr>
              <p:nvPr/>
            </p:nvSpPr>
            <p:spPr bwMode="auto">
              <a:xfrm>
                <a:off x="1837" y="3158"/>
                <a:ext cx="45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ct val="20000"/>
                  </a:spcBef>
                </a:pPr>
                <a:r>
                  <a:rPr lang="en-US" altLang="zh-CN" sz="2000"/>
                  <a:t>C</a:t>
                </a:r>
              </a:p>
            </p:txBody>
          </p:sp>
          <p:sp>
            <p:nvSpPr>
              <p:cNvPr id="42002" name="Rectangle 1027"/>
              <p:cNvSpPr>
                <a:spLocks noChangeArrowheads="1"/>
              </p:cNvSpPr>
              <p:nvPr/>
            </p:nvSpPr>
            <p:spPr bwMode="auto">
              <a:xfrm>
                <a:off x="1383" y="3158"/>
                <a:ext cx="454"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ct val="20000"/>
                  </a:spcBef>
                </a:pPr>
                <a:r>
                  <a:rPr lang="en-US" altLang="zh-CN" sz="2000"/>
                  <a:t>A</a:t>
                </a:r>
              </a:p>
            </p:txBody>
          </p:sp>
          <p:sp>
            <p:nvSpPr>
              <p:cNvPr id="42003" name="Line 1031"/>
              <p:cNvSpPr>
                <a:spLocks noChangeShapeType="1"/>
              </p:cNvSpPr>
              <p:nvPr/>
            </p:nvSpPr>
            <p:spPr bwMode="auto">
              <a:xfrm>
                <a:off x="1383" y="3158"/>
                <a:ext cx="90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4" name="Line 1032"/>
              <p:cNvSpPr>
                <a:spLocks noChangeShapeType="1"/>
              </p:cNvSpPr>
              <p:nvPr/>
            </p:nvSpPr>
            <p:spPr bwMode="auto">
              <a:xfrm>
                <a:off x="1383" y="3499"/>
                <a:ext cx="90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5" name="Line 1033"/>
              <p:cNvSpPr>
                <a:spLocks noChangeShapeType="1"/>
              </p:cNvSpPr>
              <p:nvPr/>
            </p:nvSpPr>
            <p:spPr bwMode="auto">
              <a:xfrm>
                <a:off x="1383" y="3839"/>
                <a:ext cx="90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6" name="Line 1034"/>
              <p:cNvSpPr>
                <a:spLocks noChangeShapeType="1"/>
              </p:cNvSpPr>
              <p:nvPr/>
            </p:nvSpPr>
            <p:spPr bwMode="auto">
              <a:xfrm>
                <a:off x="1383" y="3158"/>
                <a:ext cx="0" cy="68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7" name="Line 1035"/>
              <p:cNvSpPr>
                <a:spLocks noChangeShapeType="1"/>
              </p:cNvSpPr>
              <p:nvPr/>
            </p:nvSpPr>
            <p:spPr bwMode="auto">
              <a:xfrm>
                <a:off x="1837" y="3158"/>
                <a:ext cx="0" cy="6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8" name="Line 1036"/>
              <p:cNvSpPr>
                <a:spLocks noChangeShapeType="1"/>
              </p:cNvSpPr>
              <p:nvPr/>
            </p:nvSpPr>
            <p:spPr bwMode="auto">
              <a:xfrm>
                <a:off x="2290" y="3158"/>
                <a:ext cx="0" cy="68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991" name="Line 1053"/>
            <p:cNvSpPr>
              <a:spLocks noChangeShapeType="1"/>
            </p:cNvSpPr>
            <p:nvPr/>
          </p:nvSpPr>
          <p:spPr bwMode="auto">
            <a:xfrm>
              <a:off x="1111" y="2931"/>
              <a:ext cx="272"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2" name="Text Box 1054"/>
            <p:cNvSpPr txBox="1">
              <a:spLocks noChangeArrowheads="1"/>
            </p:cNvSpPr>
            <p:nvPr/>
          </p:nvSpPr>
          <p:spPr bwMode="auto">
            <a:xfrm>
              <a:off x="1202" y="2795"/>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Q</a:t>
              </a:r>
              <a:r>
                <a:rPr lang="en-US" altLang="zh-CN" baseline="-25000"/>
                <a:t>1</a:t>
              </a:r>
            </a:p>
          </p:txBody>
        </p:sp>
        <p:sp>
          <p:nvSpPr>
            <p:cNvPr id="41993" name="Text Box 1055"/>
            <p:cNvSpPr txBox="1">
              <a:spLocks noChangeArrowheads="1"/>
            </p:cNvSpPr>
            <p:nvPr/>
          </p:nvSpPr>
          <p:spPr bwMode="auto">
            <a:xfrm>
              <a:off x="1066" y="2958"/>
              <a:ext cx="22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Q</a:t>
              </a:r>
              <a:r>
                <a:rPr lang="en-US" altLang="zh-CN" baseline="-25000"/>
                <a:t>0</a:t>
              </a:r>
            </a:p>
          </p:txBody>
        </p:sp>
        <p:sp>
          <p:nvSpPr>
            <p:cNvPr id="41994" name="Text Box 1056"/>
            <p:cNvSpPr txBox="1">
              <a:spLocks noChangeArrowheads="1"/>
            </p:cNvSpPr>
            <p:nvPr/>
          </p:nvSpPr>
          <p:spPr bwMode="auto">
            <a:xfrm>
              <a:off x="1090" y="3566"/>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1</a:t>
              </a:r>
              <a:endParaRPr lang="en-US" altLang="zh-CN" baseline="-25000"/>
            </a:p>
          </p:txBody>
        </p:sp>
        <p:sp>
          <p:nvSpPr>
            <p:cNvPr id="41995" name="Text Box 1057"/>
            <p:cNvSpPr txBox="1">
              <a:spLocks noChangeArrowheads="1"/>
            </p:cNvSpPr>
            <p:nvPr/>
          </p:nvSpPr>
          <p:spPr bwMode="auto">
            <a:xfrm>
              <a:off x="1111" y="3249"/>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0</a:t>
              </a:r>
              <a:endParaRPr lang="en-US" altLang="zh-CN" baseline="-25000"/>
            </a:p>
          </p:txBody>
        </p:sp>
        <p:sp>
          <p:nvSpPr>
            <p:cNvPr id="41996" name="Text Box 1058"/>
            <p:cNvSpPr txBox="1">
              <a:spLocks noChangeArrowheads="1"/>
            </p:cNvSpPr>
            <p:nvPr/>
          </p:nvSpPr>
          <p:spPr bwMode="auto">
            <a:xfrm>
              <a:off x="1565" y="2886"/>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0</a:t>
              </a:r>
              <a:endParaRPr lang="en-US" altLang="zh-CN" baseline="-25000"/>
            </a:p>
          </p:txBody>
        </p:sp>
        <p:sp>
          <p:nvSpPr>
            <p:cNvPr id="41997" name="Text Box 1059"/>
            <p:cNvSpPr txBox="1">
              <a:spLocks noChangeArrowheads="1"/>
            </p:cNvSpPr>
            <p:nvPr/>
          </p:nvSpPr>
          <p:spPr bwMode="auto">
            <a:xfrm>
              <a:off x="1927" y="2886"/>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1</a:t>
              </a:r>
              <a:endParaRPr lang="en-US" altLang="zh-CN" baseline="-25000"/>
            </a:p>
          </p:txBody>
        </p:sp>
        <p:sp>
          <p:nvSpPr>
            <p:cNvPr id="41998" name="Text Box 1060"/>
            <p:cNvSpPr txBox="1">
              <a:spLocks noChangeArrowheads="1"/>
            </p:cNvSpPr>
            <p:nvPr/>
          </p:nvSpPr>
          <p:spPr bwMode="auto">
            <a:xfrm>
              <a:off x="1111" y="3929"/>
              <a:ext cx="15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a:t>图</a:t>
              </a:r>
              <a:r>
                <a:rPr lang="en-US" altLang="zh-CN"/>
                <a:t>5-52  </a:t>
              </a:r>
              <a:r>
                <a:rPr lang="zh-CN" altLang="en-US"/>
                <a:t>状态分配</a:t>
              </a:r>
              <a:endParaRPr lang="zh-CN" altLang="en-US" baseline="-25000"/>
            </a:p>
          </p:txBody>
        </p:sp>
      </p:grpSp>
      <p:graphicFrame>
        <p:nvGraphicFramePr>
          <p:cNvPr id="41986" name="Object 1065"/>
          <p:cNvGraphicFramePr>
            <a:graphicFrameLocks noGrp="1" noChangeAspect="1"/>
          </p:cNvGraphicFramePr>
          <p:nvPr>
            <p:ph sz="half" idx="2"/>
            <p:extLst>
              <p:ext uri="{D42A27DB-BD31-4B8C-83A1-F6EECF244321}">
                <p14:modId xmlns:p14="http://schemas.microsoft.com/office/powerpoint/2010/main" val="3215729384"/>
              </p:ext>
            </p:extLst>
          </p:nvPr>
        </p:nvGraphicFramePr>
        <p:xfrm>
          <a:off x="4211960" y="347664"/>
          <a:ext cx="5162550" cy="5616575"/>
        </p:xfrm>
        <a:graphic>
          <a:graphicData uri="http://schemas.openxmlformats.org/presentationml/2006/ole">
            <mc:AlternateContent xmlns:mc="http://schemas.openxmlformats.org/markup-compatibility/2006">
              <mc:Choice xmlns:v="urn:schemas-microsoft-com:vml" Requires="v">
                <p:oleObj spid="_x0000_s28679" name="Visio" r:id="rId3" imgW="4184599" imgH="4551883" progId="Visio.Drawing.11">
                  <p:embed/>
                </p:oleObj>
              </mc:Choice>
              <mc:Fallback>
                <p:oleObj name="Visio" r:id="rId3" imgW="4184599" imgH="4551883"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347664"/>
                        <a:ext cx="516255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04162879"/>
      </p:ext>
    </p:extLst>
  </p:cSld>
  <p:clrMapOvr>
    <a:masterClrMapping/>
  </p:clrMapOvr>
  <p:transition spd="med">
    <p:zo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6"/>
          <p:cNvSpPr txBox="1">
            <a:spLocks noChangeArrowheads="1"/>
          </p:cNvSpPr>
          <p:nvPr/>
        </p:nvSpPr>
        <p:spPr bwMode="auto">
          <a:xfrm>
            <a:off x="457200" y="609600"/>
            <a:ext cx="8382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135000"/>
              </a:lnSpc>
            </a:pPr>
            <a:r>
              <a:rPr lang="en-US" altLang="zh-CN" b="1"/>
              <a:t>   </a:t>
            </a:r>
            <a:r>
              <a:rPr lang="zh-CN" altLang="en-US" b="1"/>
              <a:t>若选用</a:t>
            </a:r>
            <a:r>
              <a:rPr lang="en-US" altLang="zh-CN" b="1"/>
              <a:t>JK</a:t>
            </a:r>
            <a:r>
              <a:rPr lang="zh-CN" altLang="en-US" b="1"/>
              <a:t>触发器作为存储元件。如用表格法，可根据</a:t>
            </a:r>
            <a:r>
              <a:rPr lang="en-US" altLang="zh-CN" b="1"/>
              <a:t>JK</a:t>
            </a:r>
            <a:r>
              <a:rPr lang="zh-CN" altLang="en-US" b="1"/>
              <a:t>触发器的激励表，得到电路的激励矩阵如表</a:t>
            </a:r>
            <a:r>
              <a:rPr lang="en-US" altLang="zh-CN" b="1"/>
              <a:t>5-32</a:t>
            </a:r>
            <a:r>
              <a:rPr lang="zh-CN" altLang="en-US" b="1"/>
              <a:t>所示。 </a:t>
            </a:r>
          </a:p>
        </p:txBody>
      </p:sp>
      <p:graphicFrame>
        <p:nvGraphicFramePr>
          <p:cNvPr id="43010" name="Object 2"/>
          <p:cNvGraphicFramePr>
            <a:graphicFrameLocks noGrp="1" noChangeAspect="1"/>
          </p:cNvGraphicFramePr>
          <p:nvPr>
            <p:ph/>
          </p:nvPr>
        </p:nvGraphicFramePr>
        <p:xfrm>
          <a:off x="2555875" y="2708275"/>
          <a:ext cx="3475038" cy="3529013"/>
        </p:xfrm>
        <a:graphic>
          <a:graphicData uri="http://schemas.openxmlformats.org/presentationml/2006/ole">
            <mc:AlternateContent xmlns:mc="http://schemas.openxmlformats.org/markup-compatibility/2006">
              <mc:Choice xmlns:v="urn:schemas-microsoft-com:vml" Requires="v">
                <p:oleObj spid="_x0000_s29703" name="Visio" r:id="rId3" imgW="2218944" imgH="2254910" progId="Visio.Drawing.11">
                  <p:embed/>
                </p:oleObj>
              </mc:Choice>
              <mc:Fallback>
                <p:oleObj name="Visio" r:id="rId3" imgW="2218944" imgH="225491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708275"/>
                        <a:ext cx="3475038" cy="352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2" name="Text Box 4"/>
          <p:cNvSpPr txBox="1">
            <a:spLocks noChangeArrowheads="1"/>
          </p:cNvSpPr>
          <p:nvPr/>
        </p:nvSpPr>
        <p:spPr bwMode="auto">
          <a:xfrm>
            <a:off x="2771775" y="1916113"/>
            <a:ext cx="381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表</a:t>
            </a:r>
            <a:r>
              <a:rPr lang="en-US" altLang="zh-CN" b="1"/>
              <a:t>5-32  </a:t>
            </a:r>
            <a:r>
              <a:rPr lang="zh-CN" altLang="en-US" b="1"/>
              <a:t>激励矩阵</a:t>
            </a:r>
            <a:r>
              <a:rPr lang="en-US" altLang="zh-CN" b="1"/>
              <a:t>J</a:t>
            </a:r>
            <a:r>
              <a:rPr lang="en-US" altLang="zh-CN" b="1" baseline="-25000"/>
              <a:t>1</a:t>
            </a:r>
            <a:r>
              <a:rPr lang="en-US" altLang="zh-CN" b="1"/>
              <a:t>K</a:t>
            </a:r>
            <a:r>
              <a:rPr lang="en-US" altLang="zh-CN" b="1" baseline="-25000"/>
              <a:t>1</a:t>
            </a:r>
            <a:r>
              <a:rPr lang="en-US" altLang="zh-CN" b="1"/>
              <a:t>,J</a:t>
            </a:r>
            <a:r>
              <a:rPr lang="en-US" altLang="zh-CN" b="1" baseline="-25000"/>
              <a:t>0</a:t>
            </a:r>
            <a:r>
              <a:rPr lang="en-US" altLang="zh-CN" b="1"/>
              <a:t>K</a:t>
            </a:r>
            <a:r>
              <a:rPr lang="en-US" altLang="zh-CN" b="1" baseline="-25000"/>
              <a:t>0</a:t>
            </a:r>
          </a:p>
        </p:txBody>
      </p:sp>
    </p:spTree>
    <p:extLst>
      <p:ext uri="{BB962C8B-B14F-4D97-AF65-F5344CB8AC3E}">
        <p14:creationId xmlns:p14="http://schemas.microsoft.com/office/powerpoint/2010/main" val="1264436897"/>
      </p:ext>
    </p:extLst>
  </p:cSld>
  <p:clrMapOvr>
    <a:masterClrMapping/>
  </p:clrMapOvr>
  <p:transition spd="med">
    <p:zo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Rectangle 5"/>
          <p:cNvSpPr>
            <a:spLocks noGrp="1" noChangeArrowheads="1"/>
          </p:cNvSpPr>
          <p:nvPr>
            <p:ph type="body" idx="1"/>
          </p:nvPr>
        </p:nvSpPr>
        <p:spPr>
          <a:xfrm>
            <a:off x="457200" y="457200"/>
            <a:ext cx="8458200" cy="1066800"/>
          </a:xfrm>
        </p:spPr>
        <p:txBody>
          <a:bodyPr/>
          <a:lstStyle/>
          <a:p>
            <a:pPr eaLnBrk="1" hangingPunct="1">
              <a:buFontTx/>
              <a:buNone/>
            </a:pPr>
            <a:r>
              <a:rPr lang="en-US" altLang="zh-CN" b="1"/>
              <a:t>	</a:t>
            </a:r>
            <a:r>
              <a:rPr lang="zh-CN" altLang="en-US" b="1"/>
              <a:t>分别画出各激励函数</a:t>
            </a:r>
            <a:r>
              <a:rPr lang="en-US" altLang="zh-CN" b="1"/>
              <a:t>J1</a:t>
            </a:r>
            <a:r>
              <a:rPr lang="zh-CN" altLang="en-US" b="1"/>
              <a:t>，</a:t>
            </a:r>
            <a:r>
              <a:rPr lang="en-US" altLang="zh-CN" b="1"/>
              <a:t>K1</a:t>
            </a:r>
            <a:r>
              <a:rPr lang="zh-CN" altLang="en-US" b="1"/>
              <a:t>，</a:t>
            </a:r>
            <a:r>
              <a:rPr lang="en-US" altLang="zh-CN" b="1"/>
              <a:t>J0</a:t>
            </a:r>
            <a:r>
              <a:rPr lang="zh-CN" altLang="en-US" b="1"/>
              <a:t>，</a:t>
            </a:r>
            <a:r>
              <a:rPr lang="en-US" altLang="zh-CN" b="1"/>
              <a:t>K0</a:t>
            </a:r>
            <a:r>
              <a:rPr lang="zh-CN" altLang="en-US" b="1"/>
              <a:t>和输出函数</a:t>
            </a:r>
            <a:r>
              <a:rPr lang="en-US" altLang="zh-CN" b="1"/>
              <a:t>Z</a:t>
            </a:r>
            <a:r>
              <a:rPr lang="zh-CN" altLang="en-US" b="1"/>
              <a:t>的卡诺图如图</a:t>
            </a:r>
            <a:r>
              <a:rPr lang="en-US" altLang="zh-CN" b="1"/>
              <a:t>5-53</a:t>
            </a:r>
            <a:r>
              <a:rPr lang="zh-CN" altLang="en-US" b="1"/>
              <a:t>所示。 </a:t>
            </a:r>
          </a:p>
        </p:txBody>
      </p:sp>
      <p:sp>
        <p:nvSpPr>
          <p:cNvPr id="44040" name="Text Box 7"/>
          <p:cNvSpPr txBox="1">
            <a:spLocks noChangeArrowheads="1"/>
          </p:cNvSpPr>
          <p:nvPr/>
        </p:nvSpPr>
        <p:spPr bwMode="auto">
          <a:xfrm>
            <a:off x="990600" y="37338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t>由卡诺图可得激励函数和输出函数为： </a:t>
            </a:r>
          </a:p>
        </p:txBody>
      </p:sp>
      <p:sp>
        <p:nvSpPr>
          <p:cNvPr id="44041" name="Rectangle 9"/>
          <p:cNvSpPr>
            <a:spLocks noChangeArrowheads="1"/>
          </p:cNvSpPr>
          <p:nvPr/>
        </p:nvSpPr>
        <p:spPr bwMode="auto">
          <a:xfrm>
            <a:off x="433070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4034" name="Object 1"/>
          <p:cNvGraphicFramePr>
            <a:graphicFrameLocks noChangeAspect="1"/>
          </p:cNvGraphicFramePr>
          <p:nvPr/>
        </p:nvGraphicFramePr>
        <p:xfrm>
          <a:off x="1103313" y="4402138"/>
          <a:ext cx="1298575" cy="576262"/>
        </p:xfrm>
        <a:graphic>
          <a:graphicData uri="http://schemas.openxmlformats.org/presentationml/2006/ole">
            <mc:AlternateContent xmlns:mc="http://schemas.openxmlformats.org/markup-compatibility/2006">
              <mc:Choice xmlns:v="urn:schemas-microsoft-com:vml" Requires="v">
                <p:oleObj spid="_x0000_s30747" name="Equation" r:id="rId3" imgW="457200" imgH="203040" progId="Equation.DSMT4">
                  <p:embed/>
                </p:oleObj>
              </mc:Choice>
              <mc:Fallback>
                <p:oleObj name="Equation" r:id="rId3" imgW="45720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3" y="4402138"/>
                        <a:ext cx="1298575"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2" name="Rectangle 11"/>
          <p:cNvSpPr>
            <a:spLocks noChangeArrowheads="1"/>
          </p:cNvSpPr>
          <p:nvPr/>
        </p:nvSpPr>
        <p:spPr bwMode="auto">
          <a:xfrm>
            <a:off x="4383088"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4035" name="Object 2"/>
          <p:cNvGraphicFramePr>
            <a:graphicFrameLocks noChangeAspect="1"/>
          </p:cNvGraphicFramePr>
          <p:nvPr/>
        </p:nvGraphicFramePr>
        <p:xfrm>
          <a:off x="3217863" y="4343400"/>
          <a:ext cx="1030287" cy="655638"/>
        </p:xfrm>
        <a:graphic>
          <a:graphicData uri="http://schemas.openxmlformats.org/presentationml/2006/ole">
            <mc:AlternateContent xmlns:mc="http://schemas.openxmlformats.org/markup-compatibility/2006">
              <mc:Choice xmlns:v="urn:schemas-microsoft-com:vml" Requires="v">
                <p:oleObj spid="_x0000_s30748" name="Equation" r:id="rId5" imgW="368280" imgH="228600" progId="Equation.DSMT4">
                  <p:embed/>
                </p:oleObj>
              </mc:Choice>
              <mc:Fallback>
                <p:oleObj name="Equation" r:id="rId5" imgW="3682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7863" y="4343400"/>
                        <a:ext cx="1030287"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3" name="Rectangle 15"/>
          <p:cNvSpPr>
            <a:spLocks noChangeArrowheads="1"/>
          </p:cNvSpPr>
          <p:nvPr/>
        </p:nvSpPr>
        <p:spPr bwMode="auto">
          <a:xfrm>
            <a:off x="0" y="330676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0"/>
              </a:spcBef>
            </a:pPr>
            <a:r>
              <a:rPr lang="en-US" altLang="zh-CN" sz="1000">
                <a:latin typeface="宋体" pitchFamily="2" charset="-122"/>
              </a:rPr>
              <a:t> ,   ,   </a:t>
            </a:r>
            <a:endParaRPr lang="en-US" altLang="zh-CN"/>
          </a:p>
        </p:txBody>
      </p:sp>
      <p:graphicFrame>
        <p:nvGraphicFramePr>
          <p:cNvPr id="44036" name="Object 3"/>
          <p:cNvGraphicFramePr>
            <a:graphicFrameLocks noChangeAspect="1"/>
          </p:cNvGraphicFramePr>
          <p:nvPr/>
        </p:nvGraphicFramePr>
        <p:xfrm>
          <a:off x="1093788" y="5013325"/>
          <a:ext cx="1265237" cy="627063"/>
        </p:xfrm>
        <a:graphic>
          <a:graphicData uri="http://schemas.openxmlformats.org/presentationml/2006/ole">
            <mc:AlternateContent xmlns:mc="http://schemas.openxmlformats.org/markup-compatibility/2006">
              <mc:Choice xmlns:v="urn:schemas-microsoft-com:vml" Requires="v">
                <p:oleObj spid="_x0000_s30749" name="Equation" r:id="rId7" imgW="469800" imgH="228600" progId="Equation.DSMT4">
                  <p:embed/>
                </p:oleObj>
              </mc:Choice>
              <mc:Fallback>
                <p:oleObj name="Equation" r:id="rId7" imgW="4698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788" y="5013325"/>
                        <a:ext cx="1265237"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7" name="Object 4"/>
          <p:cNvGraphicFramePr>
            <a:graphicFrameLocks noChangeAspect="1"/>
          </p:cNvGraphicFramePr>
          <p:nvPr/>
        </p:nvGraphicFramePr>
        <p:xfrm>
          <a:off x="3203575" y="5084763"/>
          <a:ext cx="917575" cy="517525"/>
        </p:xfrm>
        <a:graphic>
          <a:graphicData uri="http://schemas.openxmlformats.org/presentationml/2006/ole">
            <mc:AlternateContent xmlns:mc="http://schemas.openxmlformats.org/markup-compatibility/2006">
              <mc:Choice xmlns:v="urn:schemas-microsoft-com:vml" Requires="v">
                <p:oleObj spid="_x0000_s30750" name="Equation" r:id="rId9" imgW="355320" imgH="203040" progId="Equation.DSMT4">
                  <p:embed/>
                </p:oleObj>
              </mc:Choice>
              <mc:Fallback>
                <p:oleObj name="Equation" r:id="rId9" imgW="35532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575" y="5084763"/>
                        <a:ext cx="91757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8" name="Object 5"/>
          <p:cNvGraphicFramePr>
            <a:graphicFrameLocks noChangeAspect="1"/>
          </p:cNvGraphicFramePr>
          <p:nvPr/>
        </p:nvGraphicFramePr>
        <p:xfrm>
          <a:off x="1187450" y="5734050"/>
          <a:ext cx="1152525" cy="555625"/>
        </p:xfrm>
        <a:graphic>
          <a:graphicData uri="http://schemas.openxmlformats.org/presentationml/2006/ole">
            <mc:AlternateContent xmlns:mc="http://schemas.openxmlformats.org/markup-compatibility/2006">
              <mc:Choice xmlns:v="urn:schemas-microsoft-com:vml" Requires="v">
                <p:oleObj spid="_x0000_s30751" name="Equation" r:id="rId11" imgW="419040" imgH="203040" progId="Equation.DSMT4">
                  <p:embed/>
                </p:oleObj>
              </mc:Choice>
              <mc:Fallback>
                <p:oleObj name="Equation" r:id="rId11" imgW="419040" imgH="203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450" y="5734050"/>
                        <a:ext cx="1152525"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4" name="Rectangle 17"/>
          <p:cNvSpPr>
            <a:spLocks noChangeArrowheads="1"/>
          </p:cNvSpPr>
          <p:nvPr/>
        </p:nvSpPr>
        <p:spPr bwMode="auto">
          <a:xfrm>
            <a:off x="4318000"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4045" name="Text Box 19"/>
          <p:cNvSpPr txBox="1">
            <a:spLocks noChangeArrowheads="1"/>
          </p:cNvSpPr>
          <p:nvPr/>
        </p:nvSpPr>
        <p:spPr bwMode="auto">
          <a:xfrm>
            <a:off x="4267200" y="44958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a:t>，</a:t>
            </a:r>
          </a:p>
        </p:txBody>
      </p:sp>
      <p:pic>
        <p:nvPicPr>
          <p:cNvPr id="44046" name="Picture 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68313" y="1700213"/>
            <a:ext cx="806450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99666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30" name="Text Box 6"/>
          <p:cNvSpPr txBox="1">
            <a:spLocks noChangeArrowheads="1"/>
          </p:cNvSpPr>
          <p:nvPr/>
        </p:nvSpPr>
        <p:spPr bwMode="auto">
          <a:xfrm>
            <a:off x="838200" y="762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如用代数法，则可根据</a:t>
            </a:r>
            <a:r>
              <a:rPr lang="en-US" altLang="zh-CN" b="1"/>
              <a:t>Y-Z</a:t>
            </a:r>
            <a:r>
              <a:rPr lang="zh-CN" altLang="en-US" b="1"/>
              <a:t>矩阵先写出电路的次态方程 </a:t>
            </a:r>
            <a:r>
              <a:rPr lang="en-US" altLang="zh-CN" b="1"/>
              <a:t>:</a:t>
            </a:r>
          </a:p>
        </p:txBody>
      </p:sp>
      <p:sp>
        <p:nvSpPr>
          <p:cNvPr id="45068" name="Rectangle 8"/>
          <p:cNvSpPr>
            <a:spLocks noChangeArrowheads="1"/>
          </p:cNvSpPr>
          <p:nvPr/>
        </p:nvSpPr>
        <p:spPr bwMode="auto">
          <a:xfrm>
            <a:off x="4110038" y="332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16802" name="Object 2"/>
          <p:cNvGraphicFramePr>
            <a:graphicFrameLocks noChangeAspect="1"/>
          </p:cNvGraphicFramePr>
          <p:nvPr/>
        </p:nvGraphicFramePr>
        <p:xfrm>
          <a:off x="1047750" y="1447800"/>
          <a:ext cx="2444750" cy="596900"/>
        </p:xfrm>
        <a:graphic>
          <a:graphicData uri="http://schemas.openxmlformats.org/presentationml/2006/ole">
            <mc:AlternateContent xmlns:mc="http://schemas.openxmlformats.org/markup-compatibility/2006">
              <mc:Choice xmlns:v="urn:schemas-microsoft-com:vml" Requires="v">
                <p:oleObj spid="_x0000_s31791" name="Equation" r:id="rId3" imgW="888840" imgH="215640" progId="Equation.DSMT4">
                  <p:embed/>
                </p:oleObj>
              </mc:Choice>
              <mc:Fallback>
                <p:oleObj name="Equation" r:id="rId3" imgW="888840" imgH="215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750" y="1447800"/>
                        <a:ext cx="244475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9" name="Rectangle 10"/>
          <p:cNvSpPr>
            <a:spLocks noChangeArrowheads="1"/>
          </p:cNvSpPr>
          <p:nvPr/>
        </p:nvSpPr>
        <p:spPr bwMode="auto">
          <a:xfrm>
            <a:off x="4192588"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16803" name="Object 3"/>
          <p:cNvGraphicFramePr>
            <a:graphicFrameLocks noChangeAspect="1"/>
          </p:cNvGraphicFramePr>
          <p:nvPr/>
        </p:nvGraphicFramePr>
        <p:xfrm>
          <a:off x="5076825" y="1371600"/>
          <a:ext cx="2087563" cy="641350"/>
        </p:xfrm>
        <a:graphic>
          <a:graphicData uri="http://schemas.openxmlformats.org/presentationml/2006/ole">
            <mc:AlternateContent xmlns:mc="http://schemas.openxmlformats.org/markup-compatibility/2006">
              <mc:Choice xmlns:v="urn:schemas-microsoft-com:vml" Requires="v">
                <p:oleObj spid="_x0000_s31792" name="Equation" r:id="rId5" imgW="761760" imgH="228600" progId="Equation.DSMT4">
                  <p:embed/>
                </p:oleObj>
              </mc:Choice>
              <mc:Fallback>
                <p:oleObj name="Equation" r:id="rId5" imgW="76176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1371600"/>
                        <a:ext cx="2087563"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435" name="Text Box 11"/>
          <p:cNvSpPr txBox="1">
            <a:spLocks noChangeArrowheads="1"/>
          </p:cNvSpPr>
          <p:nvPr/>
        </p:nvSpPr>
        <p:spPr bwMode="auto">
          <a:xfrm>
            <a:off x="990600" y="22860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latin typeface="宋体" pitchFamily="2" charset="-122"/>
              </a:rPr>
              <a:t>因</a:t>
            </a:r>
            <a:r>
              <a:rPr lang="en-US" altLang="zh-CN" b="1">
                <a:latin typeface="宋体" pitchFamily="2" charset="-122"/>
              </a:rPr>
              <a:t>JK</a:t>
            </a:r>
            <a:r>
              <a:rPr lang="zh-CN" altLang="en-US" b="1">
                <a:latin typeface="宋体" pitchFamily="2" charset="-122"/>
              </a:rPr>
              <a:t>触发器的次态方程为</a:t>
            </a:r>
            <a:r>
              <a:rPr lang="zh-CN" altLang="en-US" b="1"/>
              <a:t> ：</a:t>
            </a:r>
          </a:p>
        </p:txBody>
      </p:sp>
      <p:sp>
        <p:nvSpPr>
          <p:cNvPr id="45071" name="Rectangle 13"/>
          <p:cNvSpPr>
            <a:spLocks noChangeArrowheads="1"/>
          </p:cNvSpPr>
          <p:nvPr/>
        </p:nvSpPr>
        <p:spPr bwMode="auto">
          <a:xfrm>
            <a:off x="4119563"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16804" name="Object 4"/>
          <p:cNvGraphicFramePr>
            <a:graphicFrameLocks noChangeAspect="1"/>
          </p:cNvGraphicFramePr>
          <p:nvPr/>
        </p:nvGraphicFramePr>
        <p:xfrm>
          <a:off x="5141913" y="2209800"/>
          <a:ext cx="2093912" cy="598488"/>
        </p:xfrm>
        <a:graphic>
          <a:graphicData uri="http://schemas.openxmlformats.org/presentationml/2006/ole">
            <mc:AlternateContent xmlns:mc="http://schemas.openxmlformats.org/markup-compatibility/2006">
              <mc:Choice xmlns:v="urn:schemas-microsoft-com:vml" Requires="v">
                <p:oleObj spid="_x0000_s31793" name="Equation" r:id="rId7" imgW="812520" imgH="228600" progId="Equation.DSMT4">
                  <p:embed/>
                </p:oleObj>
              </mc:Choice>
              <mc:Fallback>
                <p:oleObj name="Equation" r:id="rId7" imgW="81252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1913" y="2209800"/>
                        <a:ext cx="2093912"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438" name="Text Box 14"/>
          <p:cNvSpPr txBox="1">
            <a:spLocks noChangeArrowheads="1"/>
          </p:cNvSpPr>
          <p:nvPr/>
        </p:nvSpPr>
        <p:spPr bwMode="auto">
          <a:xfrm>
            <a:off x="971550" y="2924175"/>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latin typeface="宋体" pitchFamily="2" charset="-122"/>
              </a:rPr>
              <a:t>将电路次态方程转换成如下形式</a:t>
            </a:r>
            <a:r>
              <a:rPr lang="zh-CN" altLang="en-US" b="1"/>
              <a:t> ：</a:t>
            </a:r>
          </a:p>
        </p:txBody>
      </p:sp>
      <p:sp>
        <p:nvSpPr>
          <p:cNvPr id="45073" name="Rectangle 16"/>
          <p:cNvSpPr>
            <a:spLocks noChangeArrowheads="1"/>
          </p:cNvSpPr>
          <p:nvPr/>
        </p:nvSpPr>
        <p:spPr bwMode="auto">
          <a:xfrm>
            <a:off x="3506788"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5074" name="Rectangle 18"/>
          <p:cNvSpPr>
            <a:spLocks noChangeArrowheads="1"/>
          </p:cNvSpPr>
          <p:nvPr/>
        </p:nvSpPr>
        <p:spPr bwMode="auto">
          <a:xfrm>
            <a:off x="3805238"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16805" name="Object 5"/>
          <p:cNvGraphicFramePr>
            <a:graphicFrameLocks noChangeAspect="1"/>
          </p:cNvGraphicFramePr>
          <p:nvPr/>
        </p:nvGraphicFramePr>
        <p:xfrm>
          <a:off x="1235075" y="3505200"/>
          <a:ext cx="5767388" cy="658813"/>
        </p:xfrm>
        <a:graphic>
          <a:graphicData uri="http://schemas.openxmlformats.org/presentationml/2006/ole">
            <mc:AlternateContent xmlns:mc="http://schemas.openxmlformats.org/markup-compatibility/2006">
              <mc:Choice xmlns:v="urn:schemas-microsoft-com:vml" Requires="v">
                <p:oleObj spid="_x0000_s31794" name="Equation" r:id="rId9" imgW="2120760" imgH="228600" progId="Equation.DSMT4">
                  <p:embed/>
                </p:oleObj>
              </mc:Choice>
              <mc:Fallback>
                <p:oleObj name="Equation" r:id="rId9" imgW="212076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5075" y="3505200"/>
                        <a:ext cx="5767388"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06" name="Object 6"/>
          <p:cNvGraphicFramePr>
            <a:graphicFrameLocks noChangeAspect="1"/>
          </p:cNvGraphicFramePr>
          <p:nvPr/>
        </p:nvGraphicFramePr>
        <p:xfrm>
          <a:off x="1276350" y="4292600"/>
          <a:ext cx="3943350" cy="627063"/>
        </p:xfrm>
        <a:graphic>
          <a:graphicData uri="http://schemas.openxmlformats.org/presentationml/2006/ole">
            <mc:AlternateContent xmlns:mc="http://schemas.openxmlformats.org/markup-compatibility/2006">
              <mc:Choice xmlns:v="urn:schemas-microsoft-com:vml" Requires="v">
                <p:oleObj spid="_x0000_s31795" name="Equation" r:id="rId11" imgW="1523880" imgH="228600" progId="Equation.DSMT4">
                  <p:embed/>
                </p:oleObj>
              </mc:Choice>
              <mc:Fallback>
                <p:oleObj name="Equation" r:id="rId11" imgW="152388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6350" y="4292600"/>
                        <a:ext cx="3943350"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443" name="Text Box 19"/>
          <p:cNvSpPr txBox="1">
            <a:spLocks noChangeArrowheads="1"/>
          </p:cNvSpPr>
          <p:nvPr/>
        </p:nvSpPr>
        <p:spPr bwMode="auto">
          <a:xfrm>
            <a:off x="914400" y="51054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t>与</a:t>
            </a:r>
            <a:r>
              <a:rPr lang="en-US" altLang="zh-CN" b="1"/>
              <a:t>JK</a:t>
            </a:r>
            <a:r>
              <a:rPr lang="zh-CN" altLang="en-US" b="1"/>
              <a:t>触发器次态方程相比较就得激励函数</a:t>
            </a:r>
            <a:r>
              <a:rPr lang="en-US" altLang="zh-CN" b="1"/>
              <a:t>: </a:t>
            </a:r>
          </a:p>
        </p:txBody>
      </p:sp>
      <p:graphicFrame>
        <p:nvGraphicFramePr>
          <p:cNvPr id="716807" name="Object 7"/>
          <p:cNvGraphicFramePr>
            <a:graphicFrameLocks noChangeAspect="1"/>
          </p:cNvGraphicFramePr>
          <p:nvPr/>
        </p:nvGraphicFramePr>
        <p:xfrm>
          <a:off x="5200650" y="5699125"/>
          <a:ext cx="955675" cy="523875"/>
        </p:xfrm>
        <a:graphic>
          <a:graphicData uri="http://schemas.openxmlformats.org/presentationml/2006/ole">
            <mc:AlternateContent xmlns:mc="http://schemas.openxmlformats.org/markup-compatibility/2006">
              <mc:Choice xmlns:v="urn:schemas-microsoft-com:vml" Requires="v">
                <p:oleObj spid="_x0000_s31796" name="Equation" r:id="rId13" imgW="355320" imgH="203040" progId="Equation.DSMT4">
                  <p:embed/>
                </p:oleObj>
              </mc:Choice>
              <mc:Fallback>
                <p:oleObj name="Equation" r:id="rId13" imgW="355320" imgH="2030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00650" y="5699125"/>
                        <a:ext cx="955675"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3"/>
          <p:cNvGrpSpPr>
            <a:grpSpLocks/>
          </p:cNvGrpSpPr>
          <p:nvPr/>
        </p:nvGrpSpPr>
        <p:grpSpPr bwMode="auto">
          <a:xfrm>
            <a:off x="3703638" y="5638800"/>
            <a:ext cx="1479550" cy="573088"/>
            <a:chOff x="2333" y="3552"/>
            <a:chExt cx="932" cy="361"/>
          </a:xfrm>
        </p:grpSpPr>
        <p:graphicFrame>
          <p:nvGraphicFramePr>
            <p:cNvPr id="45066" name="Object 10"/>
            <p:cNvGraphicFramePr>
              <a:graphicFrameLocks noChangeAspect="1"/>
            </p:cNvGraphicFramePr>
            <p:nvPr/>
          </p:nvGraphicFramePr>
          <p:xfrm>
            <a:off x="2333" y="3552"/>
            <a:ext cx="750" cy="361"/>
          </p:xfrm>
          <a:graphic>
            <a:graphicData uri="http://schemas.openxmlformats.org/presentationml/2006/ole">
              <mc:AlternateContent xmlns:mc="http://schemas.openxmlformats.org/markup-compatibility/2006">
                <mc:Choice xmlns:v="urn:schemas-microsoft-com:vml" Requires="v">
                  <p:oleObj spid="_x0000_s31797" name="Equation" r:id="rId15" imgW="469800" imgH="228600" progId="Equation.DSMT4">
                    <p:embed/>
                  </p:oleObj>
                </mc:Choice>
                <mc:Fallback>
                  <p:oleObj name="Equation" r:id="rId15" imgW="46980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33" y="3552"/>
                          <a:ext cx="750" cy="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81" name="Text Box 25"/>
            <p:cNvSpPr txBox="1">
              <a:spLocks noChangeArrowheads="1"/>
            </p:cNvSpPr>
            <p:nvPr/>
          </p:nvSpPr>
          <p:spPr bwMode="auto">
            <a:xfrm>
              <a:off x="3062" y="3601"/>
              <a:ext cx="2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a:t>
              </a:r>
            </a:p>
          </p:txBody>
        </p:sp>
      </p:grpSp>
      <p:grpSp>
        <p:nvGrpSpPr>
          <p:cNvPr id="3" name="Group 34"/>
          <p:cNvGrpSpPr>
            <a:grpSpLocks/>
          </p:cNvGrpSpPr>
          <p:nvPr/>
        </p:nvGrpSpPr>
        <p:grpSpPr bwMode="auto">
          <a:xfrm>
            <a:off x="2355850" y="5589588"/>
            <a:ext cx="1300163" cy="593725"/>
            <a:chOff x="1484" y="3521"/>
            <a:chExt cx="819" cy="374"/>
          </a:xfrm>
        </p:grpSpPr>
        <p:graphicFrame>
          <p:nvGraphicFramePr>
            <p:cNvPr id="45065" name="Object 9"/>
            <p:cNvGraphicFramePr>
              <a:graphicFrameLocks noChangeAspect="1"/>
            </p:cNvGraphicFramePr>
            <p:nvPr/>
          </p:nvGraphicFramePr>
          <p:xfrm>
            <a:off x="1484" y="3521"/>
            <a:ext cx="605" cy="374"/>
          </p:xfrm>
          <a:graphic>
            <a:graphicData uri="http://schemas.openxmlformats.org/presentationml/2006/ole">
              <mc:AlternateContent xmlns:mc="http://schemas.openxmlformats.org/markup-compatibility/2006">
                <mc:Choice xmlns:v="urn:schemas-microsoft-com:vml" Requires="v">
                  <p:oleObj spid="_x0000_s31798" name="Equation" r:id="rId17" imgW="368280" imgH="228600" progId="Equation.DSMT4">
                    <p:embed/>
                  </p:oleObj>
                </mc:Choice>
                <mc:Fallback>
                  <p:oleObj name="Equation" r:id="rId17" imgW="368280" imgH="2286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84" y="3521"/>
                          <a:ext cx="605" cy="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80" name="Text Box 26"/>
            <p:cNvSpPr txBox="1">
              <a:spLocks noChangeArrowheads="1"/>
            </p:cNvSpPr>
            <p:nvPr/>
          </p:nvSpPr>
          <p:spPr bwMode="auto">
            <a:xfrm>
              <a:off x="2050" y="3552"/>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a:t>
              </a:r>
            </a:p>
          </p:txBody>
        </p:sp>
      </p:grpSp>
      <p:grpSp>
        <p:nvGrpSpPr>
          <p:cNvPr id="4" name="Group 31"/>
          <p:cNvGrpSpPr>
            <a:grpSpLocks/>
          </p:cNvGrpSpPr>
          <p:nvPr/>
        </p:nvGrpSpPr>
        <p:grpSpPr bwMode="auto">
          <a:xfrm>
            <a:off x="795338" y="5638800"/>
            <a:ext cx="1574800" cy="563563"/>
            <a:chOff x="501" y="3552"/>
            <a:chExt cx="992" cy="355"/>
          </a:xfrm>
        </p:grpSpPr>
        <p:graphicFrame>
          <p:nvGraphicFramePr>
            <p:cNvPr id="45064" name="Object 8"/>
            <p:cNvGraphicFramePr>
              <a:graphicFrameLocks noChangeAspect="1"/>
            </p:cNvGraphicFramePr>
            <p:nvPr/>
          </p:nvGraphicFramePr>
          <p:xfrm>
            <a:off x="501" y="3576"/>
            <a:ext cx="767" cy="331"/>
          </p:xfrm>
          <a:graphic>
            <a:graphicData uri="http://schemas.openxmlformats.org/presentationml/2006/ole">
              <mc:AlternateContent xmlns:mc="http://schemas.openxmlformats.org/markup-compatibility/2006">
                <mc:Choice xmlns:v="urn:schemas-microsoft-com:vml" Requires="v">
                  <p:oleObj spid="_x0000_s31799" name="Equation" r:id="rId19" imgW="457200" imgH="203040" progId="Equation.DSMT4">
                    <p:embed/>
                  </p:oleObj>
                </mc:Choice>
                <mc:Fallback>
                  <p:oleObj name="Equation" r:id="rId19" imgW="457200" imgH="20304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1" y="3576"/>
                          <a:ext cx="767" cy="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79" name="Text Box 27"/>
            <p:cNvSpPr txBox="1">
              <a:spLocks noChangeArrowheads="1"/>
            </p:cNvSpPr>
            <p:nvPr/>
          </p:nvSpPr>
          <p:spPr bwMode="auto">
            <a:xfrm>
              <a:off x="1290" y="3552"/>
              <a:ext cx="2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a:t>
              </a:r>
            </a:p>
          </p:txBody>
        </p:sp>
      </p:grpSp>
    </p:spTree>
    <p:extLst>
      <p:ext uri="{BB962C8B-B14F-4D97-AF65-F5344CB8AC3E}">
        <p14:creationId xmlns:p14="http://schemas.microsoft.com/office/powerpoint/2010/main" val="1657046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9430"/>
                                        </p:tgtEl>
                                        <p:attrNameLst>
                                          <p:attrName>style.visibility</p:attrName>
                                        </p:attrNameLst>
                                      </p:cBhvr>
                                      <p:to>
                                        <p:strVal val="visible"/>
                                      </p:to>
                                    </p:set>
                                    <p:animEffect transition="in" filter="blinds(horizontal)">
                                      <p:cBhvr>
                                        <p:cTn id="7" dur="500"/>
                                        <p:tgtEl>
                                          <p:spTgt spid="3594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6802"/>
                                        </p:tgtEl>
                                        <p:attrNameLst>
                                          <p:attrName>style.visibility</p:attrName>
                                        </p:attrNameLst>
                                      </p:cBhvr>
                                      <p:to>
                                        <p:strVal val="visible"/>
                                      </p:to>
                                    </p:set>
                                    <p:animEffect transition="in" filter="blinds(horizontal)">
                                      <p:cBhvr>
                                        <p:cTn id="12" dur="500"/>
                                        <p:tgtEl>
                                          <p:spTgt spid="7168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6803"/>
                                        </p:tgtEl>
                                        <p:attrNameLst>
                                          <p:attrName>style.visibility</p:attrName>
                                        </p:attrNameLst>
                                      </p:cBhvr>
                                      <p:to>
                                        <p:strVal val="visible"/>
                                      </p:to>
                                    </p:set>
                                    <p:animEffect transition="in" filter="blinds(horizontal)">
                                      <p:cBhvr>
                                        <p:cTn id="17" dur="500"/>
                                        <p:tgtEl>
                                          <p:spTgt spid="7168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9435"/>
                                        </p:tgtEl>
                                        <p:attrNameLst>
                                          <p:attrName>style.visibility</p:attrName>
                                        </p:attrNameLst>
                                      </p:cBhvr>
                                      <p:to>
                                        <p:strVal val="visible"/>
                                      </p:to>
                                    </p:set>
                                    <p:animEffect transition="in" filter="blinds(horizontal)">
                                      <p:cBhvr>
                                        <p:cTn id="22" dur="500"/>
                                        <p:tgtEl>
                                          <p:spTgt spid="3594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16804"/>
                                        </p:tgtEl>
                                        <p:attrNameLst>
                                          <p:attrName>style.visibility</p:attrName>
                                        </p:attrNameLst>
                                      </p:cBhvr>
                                      <p:to>
                                        <p:strVal val="visible"/>
                                      </p:to>
                                    </p:set>
                                    <p:animEffect transition="in" filter="blinds(horizontal)">
                                      <p:cBhvr>
                                        <p:cTn id="27" dur="500"/>
                                        <p:tgtEl>
                                          <p:spTgt spid="7168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9438"/>
                                        </p:tgtEl>
                                        <p:attrNameLst>
                                          <p:attrName>style.visibility</p:attrName>
                                        </p:attrNameLst>
                                      </p:cBhvr>
                                      <p:to>
                                        <p:strVal val="visible"/>
                                      </p:to>
                                    </p:set>
                                    <p:animEffect transition="in" filter="blinds(horizontal)">
                                      <p:cBhvr>
                                        <p:cTn id="32" dur="500"/>
                                        <p:tgtEl>
                                          <p:spTgt spid="3594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16805"/>
                                        </p:tgtEl>
                                        <p:attrNameLst>
                                          <p:attrName>style.visibility</p:attrName>
                                        </p:attrNameLst>
                                      </p:cBhvr>
                                      <p:to>
                                        <p:strVal val="visible"/>
                                      </p:to>
                                    </p:set>
                                    <p:animEffect transition="in" filter="blinds(horizontal)">
                                      <p:cBhvr>
                                        <p:cTn id="37" dur="500"/>
                                        <p:tgtEl>
                                          <p:spTgt spid="7168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16806"/>
                                        </p:tgtEl>
                                        <p:attrNameLst>
                                          <p:attrName>style.visibility</p:attrName>
                                        </p:attrNameLst>
                                      </p:cBhvr>
                                      <p:to>
                                        <p:strVal val="visible"/>
                                      </p:to>
                                    </p:set>
                                    <p:animEffect transition="in" filter="blinds(horizontal)">
                                      <p:cBhvr>
                                        <p:cTn id="42" dur="500"/>
                                        <p:tgtEl>
                                          <p:spTgt spid="7168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59443"/>
                                        </p:tgtEl>
                                        <p:attrNameLst>
                                          <p:attrName>style.visibility</p:attrName>
                                        </p:attrNameLst>
                                      </p:cBhvr>
                                      <p:to>
                                        <p:strVal val="visible"/>
                                      </p:to>
                                    </p:set>
                                    <p:animEffect transition="in" filter="blinds(horizontal)">
                                      <p:cBhvr>
                                        <p:cTn id="47" dur="500"/>
                                        <p:tgtEl>
                                          <p:spTgt spid="3594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blinds(horizontal)">
                                      <p:cBhvr>
                                        <p:cTn id="57" dur="500"/>
                                        <p:tgtEl>
                                          <p:spTgt spid="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linds(horizontal)">
                                      <p:cBhvr>
                                        <p:cTn id="62" dur="500"/>
                                        <p:tgtEl>
                                          <p:spTgt spid="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716807"/>
                                        </p:tgtEl>
                                        <p:attrNameLst>
                                          <p:attrName>style.visibility</p:attrName>
                                        </p:attrNameLst>
                                      </p:cBhvr>
                                      <p:to>
                                        <p:strVal val="visible"/>
                                      </p:to>
                                    </p:set>
                                    <p:animEffect transition="in" filter="blinds(horizontal)">
                                      <p:cBhvr>
                                        <p:cTn id="67" dur="500"/>
                                        <p:tgtEl>
                                          <p:spTgt spid="716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0" grpId="0"/>
      <p:bldP spid="359435" grpId="0"/>
      <p:bldP spid="359438" grpId="0"/>
      <p:bldP spid="35944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p:nvPr/>
        </p:nvSpPr>
        <p:spPr>
          <a:xfrm>
            <a:off x="200025" y="228600"/>
            <a:ext cx="7521575" cy="645160"/>
          </a:xfrm>
          <a:prstGeom prst="rect">
            <a:avLst/>
          </a:prstGeom>
          <a:noFill/>
          <a:ln w="9525">
            <a:noFill/>
          </a:ln>
        </p:spPr>
        <p:txBody>
          <a:bodyPr>
            <a:spAutoFit/>
          </a:bodyPr>
          <a:lstStyle/>
          <a:p>
            <a:pPr>
              <a:spcBef>
                <a:spcPct val="50000"/>
              </a:spcBef>
            </a:pPr>
            <a:r>
              <a:rPr lang="zh-CN" altLang="en-US" sz="3600" b="1" dirty="0">
                <a:solidFill>
                  <a:srgbClr val="FF0000"/>
                </a:solidFill>
                <a:latin typeface="Times New Roman" panose="02020603050405020304" pitchFamily="18" charset="0"/>
                <a:ea typeface="隶书" panose="02010509060101010101" pitchFamily="49" charset="-122"/>
              </a:rPr>
              <a:t>四、现场可编程门阵列</a:t>
            </a:r>
            <a:r>
              <a:rPr lang="en-US" altLang="zh-CN" sz="3600" b="1" dirty="0">
                <a:solidFill>
                  <a:srgbClr val="FF0000"/>
                </a:solidFill>
                <a:latin typeface="Times New Roman" panose="02020603050405020304" pitchFamily="18" charset="0"/>
                <a:ea typeface="隶书" panose="02010509060101010101" pitchFamily="49" charset="-122"/>
              </a:rPr>
              <a:t>FPGA</a:t>
            </a:r>
          </a:p>
        </p:txBody>
      </p:sp>
      <p:sp>
        <p:nvSpPr>
          <p:cNvPr id="129079" name="Text Box 55"/>
          <p:cNvSpPr txBox="1"/>
          <p:nvPr/>
        </p:nvSpPr>
        <p:spPr>
          <a:xfrm>
            <a:off x="539552" y="1124744"/>
            <a:ext cx="8075240" cy="4401205"/>
          </a:xfrm>
          <a:prstGeom prst="rect">
            <a:avLst/>
          </a:prstGeom>
          <a:noFill/>
          <a:ln w="38100">
            <a:noFill/>
          </a:ln>
        </p:spPr>
        <p:txBody>
          <a:bodyPr wrap="square">
            <a:spAutoFit/>
          </a:bodyPr>
          <a:lstStyle/>
          <a:p>
            <a:pPr>
              <a:lnSpc>
                <a:spcPct val="125000"/>
              </a:lnSpc>
            </a:pPr>
            <a:r>
              <a:rPr lang="en-US" altLang="zh-CN" sz="3200" b="1" dirty="0">
                <a:ea typeface="楷体_GB2312" pitchFamily="49" charset="-122"/>
                <a:cs typeface="Times New Roman" panose="02020603050405020304" pitchFamily="18" charset="0"/>
              </a:rPr>
              <a:t>FPGA</a:t>
            </a:r>
            <a:r>
              <a:rPr lang="zh-CN" altLang="en-US" sz="3200" b="1" dirty="0">
                <a:ea typeface="楷体_GB2312" pitchFamily="49" charset="-122"/>
                <a:cs typeface="Times New Roman" panose="02020603050405020304" pitchFamily="18" charset="0"/>
              </a:rPr>
              <a:t>与</a:t>
            </a:r>
            <a:r>
              <a:rPr lang="en-US" altLang="zh-CN" sz="3200" b="1" dirty="0">
                <a:ea typeface="楷体_GB2312" pitchFamily="49" charset="-122"/>
                <a:cs typeface="Times New Roman" panose="02020603050405020304" pitchFamily="18" charset="0"/>
              </a:rPr>
              <a:t>CPLD</a:t>
            </a:r>
            <a:r>
              <a:rPr lang="zh-CN" altLang="en-US" sz="3200" b="1" dirty="0">
                <a:ea typeface="楷体_GB2312" pitchFamily="49" charset="-122"/>
                <a:cs typeface="Times New Roman" panose="02020603050405020304" pitchFamily="18" charset="0"/>
              </a:rPr>
              <a:t>的辨别和分类主要是根据其结结构特点和工作原理。</a:t>
            </a:r>
          </a:p>
          <a:p>
            <a:pPr>
              <a:lnSpc>
                <a:spcPct val="125000"/>
              </a:lnSpc>
            </a:pPr>
            <a:r>
              <a:rPr lang="en-US" altLang="zh-CN" sz="3200" b="1" dirty="0">
                <a:solidFill>
                  <a:srgbClr val="FF5050"/>
                </a:solidFill>
                <a:ea typeface="楷体_GB2312" pitchFamily="49" charset="-122"/>
                <a:cs typeface="Times New Roman" panose="02020603050405020304" pitchFamily="18" charset="0"/>
              </a:rPr>
              <a:t>CPLD</a:t>
            </a:r>
            <a:r>
              <a:rPr lang="zh-CN" altLang="en-US" sz="3200" b="1" dirty="0">
                <a:ea typeface="楷体_GB2312" pitchFamily="49" charset="-122"/>
                <a:cs typeface="Times New Roman" panose="02020603050405020304" pitchFamily="18" charset="0"/>
              </a:rPr>
              <a:t>：以乘积项结构方式构成逻辑行为的器件称为</a:t>
            </a:r>
            <a:r>
              <a:rPr lang="en-US" altLang="zh-CN" sz="3200" b="1" dirty="0">
                <a:ea typeface="楷体_GB2312" pitchFamily="49" charset="-122"/>
                <a:cs typeface="Times New Roman" panose="02020603050405020304" pitchFamily="18" charset="0"/>
              </a:rPr>
              <a:t>CPLD</a:t>
            </a:r>
            <a:r>
              <a:rPr lang="zh-CN" altLang="en-US" sz="3200" b="1" dirty="0">
                <a:ea typeface="楷体_GB2312" pitchFamily="49" charset="-122"/>
                <a:cs typeface="Times New Roman" panose="02020603050405020304" pitchFamily="18" charset="0"/>
              </a:rPr>
              <a:t>。</a:t>
            </a:r>
            <a:endParaRPr lang="en-US" altLang="zh-CN" sz="3200" b="1" dirty="0">
              <a:ea typeface="楷体_GB2312" pitchFamily="49" charset="-122"/>
              <a:cs typeface="Times New Roman" panose="02020603050405020304" pitchFamily="18" charset="0"/>
            </a:endParaRPr>
          </a:p>
          <a:p>
            <a:pPr>
              <a:lnSpc>
                <a:spcPct val="125000"/>
              </a:lnSpc>
            </a:pPr>
            <a:r>
              <a:rPr lang="en-US" altLang="zh-CN" sz="3200" b="1" dirty="0">
                <a:solidFill>
                  <a:srgbClr val="FF5050"/>
                </a:solidFill>
                <a:ea typeface="楷体_GB2312" pitchFamily="49" charset="-122"/>
                <a:cs typeface="Times New Roman" panose="02020603050405020304" pitchFamily="18" charset="0"/>
              </a:rPr>
              <a:t>FPGA</a:t>
            </a:r>
            <a:r>
              <a:rPr lang="zh-CN" altLang="en-US" sz="3200" b="1" dirty="0">
                <a:ea typeface="楷体_GB2312" pitchFamily="49" charset="-122"/>
                <a:cs typeface="Times New Roman" panose="02020603050405020304" pitchFamily="18" charset="0"/>
              </a:rPr>
              <a:t>：以查表法结构方式构成逻辑行为的器件称为</a:t>
            </a:r>
            <a:r>
              <a:rPr lang="en-US" altLang="zh-CN" sz="3200" b="1" dirty="0">
                <a:ea typeface="楷体_GB2312" pitchFamily="49" charset="-122"/>
                <a:cs typeface="Times New Roman" panose="02020603050405020304" pitchFamily="18" charset="0"/>
              </a:rPr>
              <a:t>FPGA</a:t>
            </a:r>
            <a:r>
              <a:rPr lang="zh-CN" altLang="en-US" sz="3200" b="1" dirty="0">
                <a:ea typeface="楷体_GB2312" pitchFamily="49" charset="-122"/>
                <a:cs typeface="Times New Roman" panose="02020603050405020304" pitchFamily="18" charset="0"/>
              </a:rPr>
              <a:t>，</a:t>
            </a:r>
          </a:p>
          <a:p>
            <a:pPr>
              <a:lnSpc>
                <a:spcPct val="125000"/>
              </a:lnSpc>
            </a:pPr>
            <a:r>
              <a:rPr lang="zh-CN" altLang="en-US" sz="3200" b="1" dirty="0">
                <a:ea typeface="楷体_GB2312" pitchFamily="49" charset="-122"/>
                <a:cs typeface="Times New Roman" panose="02020603050405020304" pitchFamily="18" charset="0"/>
              </a:rPr>
              <a:t>    </a:t>
            </a:r>
          </a:p>
        </p:txBody>
      </p:sp>
      <p:sp>
        <p:nvSpPr>
          <p:cNvPr id="13327" name="Line 109"/>
          <p:cNvSpPr/>
          <p:nvPr/>
        </p:nvSpPr>
        <p:spPr>
          <a:xfrm>
            <a:off x="1981200" y="3116"/>
            <a:ext cx="304800" cy="0"/>
          </a:xfrm>
          <a:prstGeom prst="line">
            <a:avLst/>
          </a:prstGeom>
          <a:ln w="9525"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79"/>
                                        </p:tgtEl>
                                        <p:attrNameLst>
                                          <p:attrName>style.visibility</p:attrName>
                                        </p:attrNameLst>
                                      </p:cBhvr>
                                      <p:to>
                                        <p:strVal val="visible"/>
                                      </p:to>
                                    </p:set>
                                    <p:animEffect transition="in" filter="blinds(horizontal)">
                                      <p:cBhvr>
                                        <p:cTn id="7" dur="500"/>
                                        <p:tgtEl>
                                          <p:spTgt spid="129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7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4"/>
          <p:cNvSpPr>
            <a:spLocks noGrp="1" noChangeArrowheads="1"/>
          </p:cNvSpPr>
          <p:nvPr>
            <p:ph type="body" idx="1"/>
          </p:nvPr>
        </p:nvSpPr>
        <p:spPr>
          <a:xfrm>
            <a:off x="47625" y="116632"/>
            <a:ext cx="8286750" cy="2438400"/>
          </a:xfrm>
        </p:spPr>
        <p:txBody>
          <a:bodyPr/>
          <a:lstStyle/>
          <a:p>
            <a:pPr eaLnBrk="1" hangingPunct="1">
              <a:lnSpc>
                <a:spcPct val="120000"/>
              </a:lnSpc>
              <a:buFontTx/>
              <a:buNone/>
            </a:pPr>
            <a:r>
              <a:rPr lang="en-US" altLang="zh-CN" b="1" dirty="0"/>
              <a:t>		</a:t>
            </a:r>
            <a:r>
              <a:rPr lang="zh-CN" altLang="en-US" sz="2800" b="1" dirty="0"/>
              <a:t>结果与表格法一致，根据激励函数和输出函数可得逻辑图如图</a:t>
            </a:r>
            <a:r>
              <a:rPr lang="en-US" altLang="zh-CN" sz="2800" b="1" dirty="0"/>
              <a:t>5-54</a:t>
            </a:r>
            <a:r>
              <a:rPr lang="zh-CN" altLang="en-US" sz="2800" b="1" dirty="0"/>
              <a:t>所示。从这个逻辑图可推出实际的电路状态图如图</a:t>
            </a:r>
            <a:r>
              <a:rPr lang="en-US" altLang="zh-CN" sz="2800" b="1" dirty="0"/>
              <a:t>5-55</a:t>
            </a:r>
            <a:r>
              <a:rPr lang="zh-CN" altLang="en-US" sz="2800" b="1" dirty="0"/>
              <a:t>所示。该状态图表明，当电路进入无效状态</a:t>
            </a:r>
            <a:r>
              <a:rPr lang="en-US" altLang="zh-CN" sz="2800" b="1" dirty="0"/>
              <a:t>11</a:t>
            </a:r>
            <a:r>
              <a:rPr lang="zh-CN" altLang="en-US" sz="2800" b="1" dirty="0"/>
              <a:t>后，若</a:t>
            </a:r>
            <a:r>
              <a:rPr lang="en-US" altLang="zh-CN" sz="2800" b="1" dirty="0"/>
              <a:t>x=1</a:t>
            </a:r>
            <a:r>
              <a:rPr lang="zh-CN" altLang="en-US" sz="2800" b="1" dirty="0"/>
              <a:t>则次态转入</a:t>
            </a:r>
            <a:r>
              <a:rPr lang="en-US" altLang="zh-CN" sz="2800" b="1" dirty="0"/>
              <a:t>10</a:t>
            </a:r>
            <a:r>
              <a:rPr lang="zh-CN" altLang="en-US" sz="2800" b="1" dirty="0"/>
              <a:t>；若</a:t>
            </a:r>
            <a:r>
              <a:rPr lang="en-US" altLang="zh-CN" sz="2800" b="1" dirty="0"/>
              <a:t>x=0</a:t>
            </a:r>
            <a:r>
              <a:rPr lang="zh-CN" altLang="en-US" sz="2800" b="1" dirty="0"/>
              <a:t>则次态     转入</a:t>
            </a:r>
            <a:r>
              <a:rPr lang="en-US" altLang="zh-CN" sz="2800" b="1" dirty="0"/>
              <a:t>00</a:t>
            </a:r>
            <a:r>
              <a:rPr lang="zh-CN" altLang="en-US" sz="2800" b="1" dirty="0"/>
              <a:t>，因此这个电路是能够自启动的 </a:t>
            </a:r>
          </a:p>
        </p:txBody>
      </p:sp>
      <p:sp>
        <p:nvSpPr>
          <p:cNvPr id="168963" name="Rectangle 6"/>
          <p:cNvSpPr>
            <a:spLocks noChangeArrowheads="1"/>
          </p:cNvSpPr>
          <p:nvPr/>
        </p:nvSpPr>
        <p:spPr bwMode="auto">
          <a:xfrm>
            <a:off x="3636963"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68964" name="Rectangle 8"/>
          <p:cNvSpPr>
            <a:spLocks noChangeArrowheads="1"/>
          </p:cNvSpPr>
          <p:nvPr/>
        </p:nvSpPr>
        <p:spPr bwMode="auto">
          <a:xfrm>
            <a:off x="3886200" y="2833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68965" name="Text Box 10"/>
          <p:cNvSpPr txBox="1">
            <a:spLocks noChangeArrowheads="1"/>
          </p:cNvSpPr>
          <p:nvPr/>
        </p:nvSpPr>
        <p:spPr bwMode="auto">
          <a:xfrm>
            <a:off x="699542" y="6035062"/>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sz="2000" b="1" dirty="0"/>
              <a:t>图</a:t>
            </a:r>
            <a:r>
              <a:rPr lang="en-US" altLang="zh-CN" sz="2000" b="1" dirty="0"/>
              <a:t>5-54  </a:t>
            </a:r>
            <a:r>
              <a:rPr lang="zh-CN" altLang="en-US" sz="2000" b="1" dirty="0"/>
              <a:t>例</a:t>
            </a:r>
            <a:r>
              <a:rPr lang="en-US" altLang="zh-CN" sz="2000" b="1" dirty="0"/>
              <a:t>5.9</a:t>
            </a:r>
            <a:r>
              <a:rPr lang="zh-CN" altLang="en-US" sz="2000" b="1" dirty="0"/>
              <a:t>逻辑图 </a:t>
            </a:r>
          </a:p>
        </p:txBody>
      </p:sp>
      <p:sp>
        <p:nvSpPr>
          <p:cNvPr id="168966" name="Text Box 11"/>
          <p:cNvSpPr txBox="1">
            <a:spLocks noChangeArrowheads="1"/>
          </p:cNvSpPr>
          <p:nvPr/>
        </p:nvSpPr>
        <p:spPr bwMode="auto">
          <a:xfrm>
            <a:off x="5464780" y="5667156"/>
            <a:ext cx="320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sz="2000" b="1" dirty="0"/>
              <a:t>图</a:t>
            </a:r>
            <a:r>
              <a:rPr lang="en-US" altLang="zh-CN" sz="2000" b="1" dirty="0"/>
              <a:t>5-55  </a:t>
            </a:r>
            <a:r>
              <a:rPr lang="zh-CN" altLang="en-US" sz="2000" b="1" dirty="0"/>
              <a:t>图</a:t>
            </a:r>
            <a:r>
              <a:rPr lang="en-US" altLang="zh-CN" sz="2000" b="1" dirty="0"/>
              <a:t>5-54</a:t>
            </a:r>
            <a:r>
              <a:rPr lang="zh-CN" altLang="en-US" sz="2000" b="1" dirty="0"/>
              <a:t>的状态图 </a:t>
            </a:r>
          </a:p>
        </p:txBody>
      </p:sp>
      <p:pic>
        <p:nvPicPr>
          <p:cNvPr id="168967" name="Pictur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398618"/>
            <a:ext cx="3960812" cy="226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6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090" y="3141662"/>
            <a:ext cx="287972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4814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Text Box 7"/>
          <p:cNvSpPr txBox="1">
            <a:spLocks noChangeArrowheads="1"/>
          </p:cNvSpPr>
          <p:nvPr/>
        </p:nvSpPr>
        <p:spPr bwMode="auto">
          <a:xfrm>
            <a:off x="457200" y="6858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latin typeface="宋体" pitchFamily="2" charset="-122"/>
              </a:rPr>
              <a:t>本例中若改用</a:t>
            </a:r>
            <a:r>
              <a:rPr lang="en-US" altLang="zh-CN" b="1">
                <a:latin typeface="宋体" pitchFamily="2" charset="-122"/>
              </a:rPr>
              <a:t>D</a:t>
            </a:r>
            <a:r>
              <a:rPr lang="zh-CN" altLang="en-US" b="1">
                <a:latin typeface="宋体" pitchFamily="2" charset="-122"/>
              </a:rPr>
              <a:t>触发器，则由于</a:t>
            </a:r>
            <a:r>
              <a:rPr lang="en-US" altLang="zh-CN" b="1">
                <a:latin typeface="宋体" pitchFamily="2" charset="-122"/>
              </a:rPr>
              <a:t>D</a:t>
            </a:r>
            <a:r>
              <a:rPr lang="zh-CN" altLang="en-US" b="1">
                <a:latin typeface="宋体" pitchFamily="2" charset="-122"/>
              </a:rPr>
              <a:t>触发器的次态方程为</a:t>
            </a:r>
            <a:r>
              <a:rPr lang="zh-CN" altLang="en-US" b="1"/>
              <a:t> </a:t>
            </a:r>
            <a:r>
              <a:rPr lang="en-US" altLang="zh-CN" b="1"/>
              <a:t>:</a:t>
            </a:r>
          </a:p>
        </p:txBody>
      </p:sp>
      <p:sp>
        <p:nvSpPr>
          <p:cNvPr id="46086" name="Rectangle 9"/>
          <p:cNvSpPr>
            <a:spLocks noChangeArrowheads="1"/>
          </p:cNvSpPr>
          <p:nvPr/>
        </p:nvSpPr>
        <p:spPr bwMode="auto">
          <a:xfrm>
            <a:off x="4313238" y="332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6082" name="Object 1"/>
          <p:cNvGraphicFramePr>
            <a:graphicFrameLocks noChangeAspect="1"/>
          </p:cNvGraphicFramePr>
          <p:nvPr/>
        </p:nvGraphicFramePr>
        <p:xfrm>
          <a:off x="839788" y="1325563"/>
          <a:ext cx="1558925" cy="506412"/>
        </p:xfrm>
        <a:graphic>
          <a:graphicData uri="http://schemas.openxmlformats.org/presentationml/2006/ole">
            <mc:AlternateContent xmlns:mc="http://schemas.openxmlformats.org/markup-compatibility/2006">
              <mc:Choice xmlns:v="urn:schemas-microsoft-com:vml" Requires="v">
                <p:oleObj spid="_x0000_s32785" name="Equation" r:id="rId3" imgW="469800" imgH="215640" progId="Equation.DSMT4">
                  <p:embed/>
                </p:oleObj>
              </mc:Choice>
              <mc:Fallback>
                <p:oleObj name="Equation" r:id="rId3" imgW="469800" imgH="215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788" y="1325563"/>
                        <a:ext cx="1558925"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7" name="Text Box 11"/>
          <p:cNvSpPr txBox="1">
            <a:spLocks noChangeArrowheads="1"/>
          </p:cNvSpPr>
          <p:nvPr/>
        </p:nvSpPr>
        <p:spPr bwMode="auto">
          <a:xfrm>
            <a:off x="609600" y="21336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6088" name="Text Box 12"/>
          <p:cNvSpPr txBox="1">
            <a:spLocks noChangeArrowheads="1"/>
          </p:cNvSpPr>
          <p:nvPr/>
        </p:nvSpPr>
        <p:spPr bwMode="auto">
          <a:xfrm>
            <a:off x="2555875" y="1412875"/>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latin typeface="宋体" pitchFamily="2" charset="-122"/>
              </a:rPr>
              <a:t>即电路的次态方程就是</a:t>
            </a:r>
            <a:r>
              <a:rPr lang="en-US" altLang="zh-CN" b="1">
                <a:latin typeface="宋体" pitchFamily="2" charset="-122"/>
              </a:rPr>
              <a:t>D</a:t>
            </a:r>
            <a:r>
              <a:rPr lang="zh-CN" altLang="en-US" b="1">
                <a:latin typeface="宋体" pitchFamily="2" charset="-122"/>
              </a:rPr>
              <a:t>触发器的激励方程： </a:t>
            </a:r>
          </a:p>
        </p:txBody>
      </p:sp>
      <p:sp>
        <p:nvSpPr>
          <p:cNvPr id="46089" name="Rectangle 14"/>
          <p:cNvSpPr>
            <a:spLocks noChangeArrowheads="1"/>
          </p:cNvSpPr>
          <p:nvPr/>
        </p:nvSpPr>
        <p:spPr bwMode="auto">
          <a:xfrm>
            <a:off x="3929063" y="3303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6083" name="Object 2"/>
          <p:cNvGraphicFramePr>
            <a:graphicFrameLocks noChangeAspect="1"/>
          </p:cNvGraphicFramePr>
          <p:nvPr/>
        </p:nvGraphicFramePr>
        <p:xfrm>
          <a:off x="827088" y="2133600"/>
          <a:ext cx="3373437" cy="657225"/>
        </p:xfrm>
        <a:graphic>
          <a:graphicData uri="http://schemas.openxmlformats.org/presentationml/2006/ole">
            <mc:AlternateContent xmlns:mc="http://schemas.openxmlformats.org/markup-compatibility/2006">
              <mc:Choice xmlns:v="urn:schemas-microsoft-com:vml" Requires="v">
                <p:oleObj spid="_x0000_s32786" name="Equation" r:id="rId5" imgW="1282680" imgH="253800" progId="Equation.DSMT4">
                  <p:embed/>
                </p:oleObj>
              </mc:Choice>
              <mc:Fallback>
                <p:oleObj name="Equation" r:id="rId5" imgW="128268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133600"/>
                        <a:ext cx="3373437"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0" name="Rectangle 16"/>
          <p:cNvSpPr>
            <a:spLocks noChangeArrowheads="1"/>
          </p:cNvSpPr>
          <p:nvPr/>
        </p:nvSpPr>
        <p:spPr bwMode="auto">
          <a:xfrm>
            <a:off x="4240213"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6084" name="Object 3"/>
          <p:cNvGraphicFramePr>
            <a:graphicFrameLocks noChangeAspect="1"/>
          </p:cNvGraphicFramePr>
          <p:nvPr/>
        </p:nvGraphicFramePr>
        <p:xfrm>
          <a:off x="5394325" y="2190750"/>
          <a:ext cx="1787525" cy="617538"/>
        </p:xfrm>
        <a:graphic>
          <a:graphicData uri="http://schemas.openxmlformats.org/presentationml/2006/ole">
            <mc:AlternateContent xmlns:mc="http://schemas.openxmlformats.org/markup-compatibility/2006">
              <mc:Choice xmlns:v="urn:schemas-microsoft-com:vml" Requires="v">
                <p:oleObj spid="_x0000_s32787" name="Equation" r:id="rId7" imgW="672840" imgH="228600" progId="Equation.DSMT4">
                  <p:embed/>
                </p:oleObj>
              </mc:Choice>
              <mc:Fallback>
                <p:oleObj name="Equation" r:id="rId7" imgW="67284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4325" y="2190750"/>
                        <a:ext cx="1787525"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1" name="Text Box 17"/>
          <p:cNvSpPr txBox="1">
            <a:spLocks noChangeArrowheads="1"/>
          </p:cNvSpPr>
          <p:nvPr/>
        </p:nvSpPr>
        <p:spPr bwMode="auto">
          <a:xfrm>
            <a:off x="762000" y="2895600"/>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t>逻辑图如图</a:t>
            </a:r>
            <a:r>
              <a:rPr lang="en-US" altLang="zh-CN" b="1"/>
              <a:t>5-56</a:t>
            </a:r>
            <a:r>
              <a:rPr lang="zh-CN" altLang="en-US" b="1"/>
              <a:t>所示。 </a:t>
            </a:r>
          </a:p>
        </p:txBody>
      </p:sp>
      <p:sp>
        <p:nvSpPr>
          <p:cNvPr id="46092" name="Rectangle 19"/>
          <p:cNvSpPr>
            <a:spLocks noChangeArrowheads="1"/>
          </p:cNvSpPr>
          <p:nvPr/>
        </p:nvSpPr>
        <p:spPr bwMode="auto">
          <a:xfrm>
            <a:off x="3351213" y="2816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6093" name="Text Box 20"/>
          <p:cNvSpPr txBox="1">
            <a:spLocks noChangeArrowheads="1"/>
          </p:cNvSpPr>
          <p:nvPr/>
        </p:nvSpPr>
        <p:spPr bwMode="auto">
          <a:xfrm>
            <a:off x="838200" y="6019800"/>
            <a:ext cx="41148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just">
              <a:spcBef>
                <a:spcPct val="0"/>
              </a:spcBef>
            </a:pPr>
            <a:r>
              <a:rPr kumimoji="0" lang="zh-CN" altLang="en-US" sz="1800" b="1"/>
              <a:t>图</a:t>
            </a:r>
            <a:r>
              <a:rPr kumimoji="0" lang="en-US" altLang="zh-CN" sz="1800" b="1"/>
              <a:t>5-56 </a:t>
            </a:r>
            <a:r>
              <a:rPr kumimoji="0" lang="zh-CN" altLang="en-US" sz="1800" b="1"/>
              <a:t>用</a:t>
            </a:r>
            <a:r>
              <a:rPr kumimoji="0" lang="en-US" altLang="zh-CN" sz="1800" b="1"/>
              <a:t>D</a:t>
            </a:r>
            <a:r>
              <a:rPr kumimoji="0" lang="zh-CN" altLang="en-US" sz="1800" b="1"/>
              <a:t>触发器组成的序列检测器</a:t>
            </a:r>
          </a:p>
        </p:txBody>
      </p:sp>
      <p:pic>
        <p:nvPicPr>
          <p:cNvPr id="46094" name="Picture 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2275" y="3500438"/>
            <a:ext cx="4608513"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6675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7"/>
          <p:cNvSpPr txBox="1">
            <a:spLocks noChangeArrowheads="1"/>
          </p:cNvSpPr>
          <p:nvPr/>
        </p:nvSpPr>
        <p:spPr bwMode="auto">
          <a:xfrm>
            <a:off x="468313" y="476250"/>
            <a:ext cx="8077200" cy="575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b="1"/>
              <a:t> </a:t>
            </a:r>
            <a:r>
              <a:rPr lang="zh-CN" altLang="en-US" b="1"/>
              <a:t>这个电路用</a:t>
            </a:r>
            <a:r>
              <a:rPr lang="en-US" altLang="zh-CN" b="1"/>
              <a:t>VHDL</a:t>
            </a:r>
            <a:r>
              <a:rPr lang="zh-CN" altLang="en-US" b="1"/>
              <a:t>语言的状态图描述方法描述如下： </a:t>
            </a:r>
            <a:r>
              <a:rPr lang="en-US" altLang="zh-CN" b="1"/>
              <a:t>library ieee;</a:t>
            </a:r>
          </a:p>
          <a:p>
            <a:pPr algn="l" eaLnBrk="1" hangingPunct="1"/>
            <a:r>
              <a:rPr lang="en-US" altLang="zh-CN" b="1"/>
              <a:t>use ieee.std_logic_1164.all;</a:t>
            </a:r>
          </a:p>
          <a:p>
            <a:pPr algn="l" eaLnBrk="1" hangingPunct="1"/>
            <a:r>
              <a:rPr lang="en-US" altLang="zh-CN" b="1"/>
              <a:t>use ieee.std_logic_unsigned.all;</a:t>
            </a:r>
          </a:p>
          <a:p>
            <a:pPr algn="l" eaLnBrk="1" hangingPunct="1"/>
            <a:r>
              <a:rPr lang="en-US" altLang="zh-CN" b="1"/>
              <a:t>entity sequence_detector is</a:t>
            </a:r>
          </a:p>
          <a:p>
            <a:pPr algn="l" eaLnBrk="1" hangingPunct="1"/>
            <a:r>
              <a:rPr lang="en-US" altLang="zh-CN" b="1"/>
              <a:t>   port(clk,x,RD: in std_logic;</a:t>
            </a:r>
          </a:p>
          <a:p>
            <a:pPr algn="l" eaLnBrk="1" hangingPunct="1"/>
            <a:r>
              <a:rPr lang="en-US" altLang="zh-CN" b="1"/>
              <a:t>                       Z: out std_logic);</a:t>
            </a:r>
          </a:p>
          <a:p>
            <a:pPr algn="l" eaLnBrk="1" hangingPunct="1"/>
            <a:r>
              <a:rPr lang="en-US" altLang="zh-CN" b="1"/>
              <a:t>end  sequence_detector;</a:t>
            </a:r>
          </a:p>
          <a:p>
            <a:pPr algn="l" eaLnBrk="1" hangingPunct="1"/>
            <a:r>
              <a:rPr lang="en-US" altLang="zh-CN" b="1"/>
              <a:t>architecture one of sequence_detector is</a:t>
            </a:r>
          </a:p>
          <a:p>
            <a:pPr algn="l" eaLnBrk="1" hangingPunct="1"/>
            <a:r>
              <a:rPr lang="en-US" altLang="zh-CN" b="1"/>
              <a:t>type state_type is (A,B,C);   --</a:t>
            </a:r>
            <a:r>
              <a:rPr lang="zh-CN" altLang="en-US" b="1"/>
              <a:t>用户自己定义的枚举类型</a:t>
            </a:r>
          </a:p>
          <a:p>
            <a:pPr algn="l" eaLnBrk="1" hangingPunct="1"/>
            <a:r>
              <a:rPr lang="en-US" altLang="zh-CN" b="1"/>
              <a:t>signal state:state_type;                      --</a:t>
            </a:r>
            <a:r>
              <a:rPr lang="zh-CN" altLang="en-US" b="1"/>
              <a:t>信号声明</a:t>
            </a:r>
          </a:p>
        </p:txBody>
      </p:sp>
    </p:spTree>
    <p:extLst>
      <p:ext uri="{BB962C8B-B14F-4D97-AF65-F5344CB8AC3E}">
        <p14:creationId xmlns:p14="http://schemas.microsoft.com/office/powerpoint/2010/main" val="27162181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4"/>
          <p:cNvSpPr>
            <a:spLocks noGrp="1" noChangeArrowheads="1"/>
          </p:cNvSpPr>
          <p:nvPr>
            <p:ph type="body" idx="1"/>
          </p:nvPr>
        </p:nvSpPr>
        <p:spPr>
          <a:xfrm>
            <a:off x="609600" y="533400"/>
            <a:ext cx="8066088" cy="6064250"/>
          </a:xfrm>
        </p:spPr>
        <p:txBody>
          <a:bodyPr/>
          <a:lstStyle/>
          <a:p>
            <a:pPr eaLnBrk="1" hangingPunct="1">
              <a:lnSpc>
                <a:spcPct val="105000"/>
              </a:lnSpc>
              <a:spcBef>
                <a:spcPct val="0"/>
              </a:spcBef>
              <a:buFontTx/>
              <a:buNone/>
            </a:pPr>
            <a:r>
              <a:rPr lang="en-US" altLang="zh-CN" sz="1800" b="1"/>
              <a:t>begin</a:t>
            </a:r>
          </a:p>
          <a:p>
            <a:pPr eaLnBrk="1" hangingPunct="1">
              <a:lnSpc>
                <a:spcPct val="105000"/>
              </a:lnSpc>
              <a:spcBef>
                <a:spcPct val="0"/>
              </a:spcBef>
              <a:buFontTx/>
              <a:buNone/>
            </a:pPr>
            <a:r>
              <a:rPr lang="en-US" altLang="zh-CN" sz="1800" b="1"/>
              <a:t>  process(clk,RD)                          --</a:t>
            </a:r>
            <a:r>
              <a:rPr lang="zh-CN" altLang="en-US" sz="1800" b="1"/>
              <a:t>状态转移进程，</a:t>
            </a:r>
            <a:r>
              <a:rPr lang="en-US" altLang="zh-CN" sz="1800" b="1"/>
              <a:t>clk,RD</a:t>
            </a:r>
            <a:r>
              <a:rPr lang="zh-CN" altLang="en-US" sz="1800" b="1"/>
              <a:t>为敏感信号</a:t>
            </a:r>
          </a:p>
          <a:p>
            <a:pPr eaLnBrk="1" hangingPunct="1">
              <a:lnSpc>
                <a:spcPct val="105000"/>
              </a:lnSpc>
              <a:spcBef>
                <a:spcPct val="0"/>
              </a:spcBef>
              <a:buFontTx/>
              <a:buNone/>
            </a:pPr>
            <a:r>
              <a:rPr lang="zh-CN" altLang="en-US" sz="1800" b="1"/>
              <a:t>         </a:t>
            </a:r>
            <a:r>
              <a:rPr lang="en-US" altLang="zh-CN" sz="1800" b="1"/>
              <a:t>begin</a:t>
            </a:r>
          </a:p>
          <a:p>
            <a:pPr eaLnBrk="1" hangingPunct="1">
              <a:lnSpc>
                <a:spcPct val="105000"/>
              </a:lnSpc>
              <a:spcBef>
                <a:spcPct val="0"/>
              </a:spcBef>
              <a:buFontTx/>
              <a:buNone/>
            </a:pPr>
            <a:r>
              <a:rPr lang="en-US" altLang="zh-CN" sz="1800" b="1"/>
              <a:t>           if  RD='0' then   state&lt;=A;      --</a:t>
            </a:r>
            <a:r>
              <a:rPr lang="zh-CN" altLang="en-US" sz="1800" b="1"/>
              <a:t>初始状态为</a:t>
            </a:r>
            <a:r>
              <a:rPr lang="en-US" altLang="zh-CN" sz="1800" b="1"/>
              <a:t>A</a:t>
            </a:r>
          </a:p>
          <a:p>
            <a:pPr eaLnBrk="1" hangingPunct="1">
              <a:lnSpc>
                <a:spcPct val="105000"/>
              </a:lnSpc>
              <a:spcBef>
                <a:spcPct val="0"/>
              </a:spcBef>
              <a:buFontTx/>
              <a:buNone/>
            </a:pPr>
            <a:r>
              <a:rPr lang="en-US" altLang="zh-CN" sz="1800" b="1"/>
              <a:t>           elsif clk'event and clk='0' then      --</a:t>
            </a:r>
            <a:r>
              <a:rPr lang="zh-CN" altLang="en-US" sz="1800" b="1"/>
              <a:t>当</a:t>
            </a:r>
            <a:r>
              <a:rPr lang="en-US" altLang="zh-CN" sz="1800" b="1"/>
              <a:t>clk</a:t>
            </a:r>
            <a:r>
              <a:rPr lang="zh-CN" altLang="en-US" sz="1800" b="1"/>
              <a:t>下降沿到来时执行下面的语句</a:t>
            </a:r>
          </a:p>
          <a:p>
            <a:pPr eaLnBrk="1" hangingPunct="1">
              <a:lnSpc>
                <a:spcPct val="105000"/>
              </a:lnSpc>
              <a:spcBef>
                <a:spcPct val="0"/>
              </a:spcBef>
              <a:buFontTx/>
              <a:buNone/>
            </a:pPr>
            <a:r>
              <a:rPr lang="zh-CN" altLang="en-US" sz="1800" b="1"/>
              <a:t>                </a:t>
            </a:r>
            <a:r>
              <a:rPr lang="en-US" altLang="zh-CN" sz="1800" b="1"/>
              <a:t>case state is</a:t>
            </a:r>
          </a:p>
          <a:p>
            <a:pPr eaLnBrk="1" hangingPunct="1">
              <a:lnSpc>
                <a:spcPct val="105000"/>
              </a:lnSpc>
              <a:spcBef>
                <a:spcPct val="0"/>
              </a:spcBef>
              <a:buFontTx/>
              <a:buNone/>
            </a:pPr>
            <a:r>
              <a:rPr lang="en-US" altLang="zh-CN" sz="1800" b="1"/>
              <a:t>                   when A=&gt;if  x=‘1’ then </a:t>
            </a:r>
          </a:p>
          <a:p>
            <a:pPr eaLnBrk="1" hangingPunct="1">
              <a:lnSpc>
                <a:spcPct val="105000"/>
              </a:lnSpc>
              <a:spcBef>
                <a:spcPct val="0"/>
              </a:spcBef>
              <a:buFontTx/>
              <a:buNone/>
            </a:pPr>
            <a:r>
              <a:rPr lang="en-US" altLang="zh-CN" sz="1800" b="1"/>
              <a:t>                                   state&lt;=B;</a:t>
            </a:r>
          </a:p>
          <a:p>
            <a:pPr eaLnBrk="1" hangingPunct="1">
              <a:lnSpc>
                <a:spcPct val="105000"/>
              </a:lnSpc>
              <a:spcBef>
                <a:spcPct val="0"/>
              </a:spcBef>
              <a:buFontTx/>
              <a:buNone/>
            </a:pPr>
            <a:r>
              <a:rPr lang="en-US" altLang="zh-CN" sz="1800" b="1"/>
              <a:t>                                     end if;</a:t>
            </a:r>
          </a:p>
          <a:p>
            <a:pPr eaLnBrk="1" hangingPunct="1">
              <a:lnSpc>
                <a:spcPct val="105000"/>
              </a:lnSpc>
              <a:spcBef>
                <a:spcPct val="0"/>
              </a:spcBef>
              <a:buFontTx/>
              <a:buNone/>
            </a:pPr>
            <a:r>
              <a:rPr lang="en-US" altLang="zh-CN" sz="1800" b="1"/>
              <a:t>                   when B=&gt;if  x =‘1’ then </a:t>
            </a:r>
          </a:p>
          <a:p>
            <a:pPr eaLnBrk="1" hangingPunct="1">
              <a:lnSpc>
                <a:spcPct val="105000"/>
              </a:lnSpc>
              <a:spcBef>
                <a:spcPct val="0"/>
              </a:spcBef>
              <a:buFontTx/>
              <a:buNone/>
            </a:pPr>
            <a:r>
              <a:rPr lang="en-US" altLang="zh-CN" sz="1800" b="1"/>
              <a:t>                                   state&lt;=C;</a:t>
            </a:r>
          </a:p>
          <a:p>
            <a:pPr eaLnBrk="1" hangingPunct="1">
              <a:lnSpc>
                <a:spcPct val="105000"/>
              </a:lnSpc>
              <a:spcBef>
                <a:spcPct val="0"/>
              </a:spcBef>
              <a:buFontTx/>
              <a:buNone/>
            </a:pPr>
            <a:r>
              <a:rPr lang="en-US" altLang="zh-CN" sz="1800" b="1"/>
              <a:t>                             else   state&lt;=A;</a:t>
            </a:r>
          </a:p>
          <a:p>
            <a:pPr eaLnBrk="1" hangingPunct="1">
              <a:lnSpc>
                <a:spcPct val="105000"/>
              </a:lnSpc>
              <a:spcBef>
                <a:spcPct val="0"/>
              </a:spcBef>
              <a:buFontTx/>
              <a:buNone/>
            </a:pPr>
            <a:r>
              <a:rPr lang="en-US" altLang="zh-CN" sz="1800" b="1"/>
              <a:t>                                    end if;</a:t>
            </a:r>
          </a:p>
          <a:p>
            <a:pPr eaLnBrk="1" hangingPunct="1">
              <a:lnSpc>
                <a:spcPct val="105000"/>
              </a:lnSpc>
              <a:spcBef>
                <a:spcPct val="0"/>
              </a:spcBef>
              <a:buFontTx/>
              <a:buNone/>
            </a:pPr>
            <a:r>
              <a:rPr lang="en-US" altLang="zh-CN" sz="1800" b="1"/>
              <a:t>                   when C=&gt;if  x =‘0’ then</a:t>
            </a:r>
          </a:p>
          <a:p>
            <a:pPr eaLnBrk="1" hangingPunct="1">
              <a:lnSpc>
                <a:spcPct val="105000"/>
              </a:lnSpc>
              <a:spcBef>
                <a:spcPct val="0"/>
              </a:spcBef>
              <a:buFontTx/>
              <a:buNone/>
            </a:pPr>
            <a:r>
              <a:rPr lang="en-US" altLang="zh-CN" sz="1800" b="1"/>
              <a:t>                            state&lt;=A;</a:t>
            </a:r>
          </a:p>
          <a:p>
            <a:pPr eaLnBrk="1" hangingPunct="1">
              <a:lnSpc>
                <a:spcPct val="105000"/>
              </a:lnSpc>
              <a:spcBef>
                <a:spcPct val="0"/>
              </a:spcBef>
              <a:buFontTx/>
              <a:buNone/>
            </a:pPr>
            <a:r>
              <a:rPr lang="en-US" altLang="zh-CN" sz="1800" b="1"/>
              <a:t>                                   end if;</a:t>
            </a:r>
          </a:p>
          <a:p>
            <a:pPr eaLnBrk="1" hangingPunct="1">
              <a:lnSpc>
                <a:spcPct val="105000"/>
              </a:lnSpc>
              <a:spcBef>
                <a:spcPct val="0"/>
              </a:spcBef>
              <a:buFontTx/>
              <a:buNone/>
            </a:pPr>
            <a:r>
              <a:rPr lang="en-US" altLang="zh-CN" sz="1800" b="1"/>
              <a:t>                    end case;</a:t>
            </a:r>
          </a:p>
          <a:p>
            <a:pPr eaLnBrk="1" hangingPunct="1">
              <a:lnSpc>
                <a:spcPct val="105000"/>
              </a:lnSpc>
              <a:spcBef>
                <a:spcPct val="0"/>
              </a:spcBef>
              <a:buFontTx/>
              <a:buNone/>
            </a:pPr>
            <a:r>
              <a:rPr lang="en-US" altLang="zh-CN" sz="1800" b="1"/>
              <a:t>           end if;</a:t>
            </a:r>
          </a:p>
          <a:p>
            <a:pPr eaLnBrk="1" hangingPunct="1">
              <a:lnSpc>
                <a:spcPct val="105000"/>
              </a:lnSpc>
              <a:spcBef>
                <a:spcPct val="0"/>
              </a:spcBef>
              <a:buFontTx/>
              <a:buNone/>
            </a:pPr>
            <a:r>
              <a:rPr lang="en-US" altLang="zh-CN" sz="1800" b="1"/>
              <a:t>  end process;</a:t>
            </a:r>
          </a:p>
        </p:txBody>
      </p:sp>
    </p:spTree>
    <p:extLst>
      <p:ext uri="{BB962C8B-B14F-4D97-AF65-F5344CB8AC3E}">
        <p14:creationId xmlns:p14="http://schemas.microsoft.com/office/powerpoint/2010/main" val="259366601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p:cNvSpPr>
            <a:spLocks noGrp="1" noChangeArrowheads="1"/>
          </p:cNvSpPr>
          <p:nvPr>
            <p:ph type="body" idx="1"/>
          </p:nvPr>
        </p:nvSpPr>
        <p:spPr>
          <a:xfrm>
            <a:off x="533400" y="533400"/>
            <a:ext cx="7772400" cy="5562600"/>
          </a:xfrm>
        </p:spPr>
        <p:txBody>
          <a:bodyPr/>
          <a:lstStyle/>
          <a:p>
            <a:pPr algn="just" eaLnBrk="1" hangingPunct="1">
              <a:buFontTx/>
              <a:buNone/>
            </a:pPr>
            <a:r>
              <a:rPr lang="en-US" altLang="zh-CN"/>
              <a:t>            </a:t>
            </a:r>
          </a:p>
        </p:txBody>
      </p:sp>
      <p:sp>
        <p:nvSpPr>
          <p:cNvPr id="172035" name="Text Box 4"/>
          <p:cNvSpPr txBox="1">
            <a:spLocks noChangeArrowheads="1"/>
          </p:cNvSpPr>
          <p:nvPr/>
        </p:nvSpPr>
        <p:spPr bwMode="auto">
          <a:xfrm>
            <a:off x="381000" y="533400"/>
            <a:ext cx="8610600"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b="1"/>
              <a:t> output_p:process(state)  --</a:t>
            </a:r>
            <a:r>
              <a:rPr lang="zh-CN" altLang="en-US" b="1"/>
              <a:t>输出变化进程，状态为敏感信号</a:t>
            </a:r>
          </a:p>
          <a:p>
            <a:pPr algn="l" eaLnBrk="1" hangingPunct="1"/>
            <a:r>
              <a:rPr lang="zh-CN" altLang="en-US" b="1"/>
              <a:t>          </a:t>
            </a:r>
            <a:r>
              <a:rPr lang="en-US" altLang="zh-CN" b="1"/>
              <a:t>begin</a:t>
            </a:r>
          </a:p>
          <a:p>
            <a:pPr algn="l" eaLnBrk="1" hangingPunct="1"/>
            <a:r>
              <a:rPr lang="en-US" altLang="zh-CN" b="1"/>
              <a:t>           case state is</a:t>
            </a:r>
          </a:p>
          <a:p>
            <a:pPr algn="l" eaLnBrk="1" hangingPunct="1"/>
            <a:r>
              <a:rPr lang="en-US" altLang="zh-CN" b="1"/>
              <a:t>              when  C=&gt; if  x=‘1’ then </a:t>
            </a:r>
          </a:p>
          <a:p>
            <a:pPr algn="l" eaLnBrk="1" hangingPunct="1"/>
            <a:r>
              <a:rPr lang="en-US" altLang="zh-CN" b="1"/>
              <a:t>                                   Z&lt;=‘1’;     --</a:t>
            </a:r>
            <a:r>
              <a:rPr lang="zh-CN" altLang="en-US" b="1"/>
              <a:t>输出值取决于输入值与现态</a:t>
            </a:r>
          </a:p>
          <a:p>
            <a:pPr algn="l" eaLnBrk="1" hangingPunct="1"/>
            <a:r>
              <a:rPr lang="zh-CN" altLang="en-US" b="1"/>
              <a:t>                                   </a:t>
            </a:r>
            <a:r>
              <a:rPr lang="en-US" altLang="zh-CN" b="1"/>
              <a:t>else  Z&lt;=‘0’;</a:t>
            </a:r>
          </a:p>
          <a:p>
            <a:pPr algn="l" eaLnBrk="1" hangingPunct="1"/>
            <a:r>
              <a:rPr lang="en-US" altLang="zh-CN" b="1"/>
              <a:t>                               end if;</a:t>
            </a:r>
          </a:p>
          <a:p>
            <a:pPr algn="l" eaLnBrk="1" hangingPunct="1"/>
            <a:r>
              <a:rPr lang="en-US" altLang="zh-CN" b="1"/>
              <a:t>              when  others=&gt;Z&lt;=‘0’</a:t>
            </a:r>
            <a:r>
              <a:rPr lang="zh-CN" altLang="en-US" b="1"/>
              <a:t>；          </a:t>
            </a:r>
            <a:r>
              <a:rPr lang="en-US" altLang="zh-CN" b="1"/>
              <a:t>--</a:t>
            </a:r>
            <a:r>
              <a:rPr lang="zh-CN" altLang="en-US" b="1"/>
              <a:t>其余情况输出为零</a:t>
            </a:r>
          </a:p>
          <a:p>
            <a:pPr algn="l" eaLnBrk="1" hangingPunct="1"/>
            <a:r>
              <a:rPr lang="zh-CN" altLang="en-US" b="1"/>
              <a:t>           </a:t>
            </a:r>
            <a:r>
              <a:rPr lang="en-US" altLang="zh-CN" b="1"/>
              <a:t>end case;</a:t>
            </a:r>
          </a:p>
          <a:p>
            <a:pPr algn="l" eaLnBrk="1" hangingPunct="1"/>
            <a:r>
              <a:rPr lang="en-US" altLang="zh-CN" b="1"/>
              <a:t>  end process;</a:t>
            </a:r>
          </a:p>
          <a:p>
            <a:pPr algn="l" eaLnBrk="1" hangingPunct="1"/>
            <a:r>
              <a:rPr lang="en-US" altLang="zh-CN" b="1"/>
              <a:t>end one;</a:t>
            </a:r>
          </a:p>
        </p:txBody>
      </p:sp>
    </p:spTree>
    <p:extLst>
      <p:ext uri="{BB962C8B-B14F-4D97-AF65-F5344CB8AC3E}">
        <p14:creationId xmlns:p14="http://schemas.microsoft.com/office/powerpoint/2010/main" val="27125493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3"/>
          <p:cNvSpPr>
            <a:spLocks noGrp="1" noChangeArrowheads="1"/>
          </p:cNvSpPr>
          <p:nvPr>
            <p:ph type="body" idx="1"/>
          </p:nvPr>
        </p:nvSpPr>
        <p:spPr>
          <a:xfrm>
            <a:off x="468313" y="476250"/>
            <a:ext cx="7772400" cy="2895600"/>
          </a:xfrm>
        </p:spPr>
        <p:txBody>
          <a:bodyPr/>
          <a:lstStyle/>
          <a:p>
            <a:pPr algn="just" eaLnBrk="1" hangingPunct="1">
              <a:buFontTx/>
              <a:buNone/>
            </a:pPr>
            <a:r>
              <a:rPr lang="en-US" altLang="zh-CN" sz="2000" b="1"/>
              <a:t>  </a:t>
            </a:r>
            <a:r>
              <a:rPr lang="zh-CN" altLang="en-US" sz="2000" b="1">
                <a:solidFill>
                  <a:srgbClr val="FF6699"/>
                </a:solidFill>
              </a:rPr>
              <a:t>说明</a:t>
            </a:r>
            <a:r>
              <a:rPr lang="zh-CN" altLang="en-US" sz="2000" b="1"/>
              <a:t>：该测试向量的时间仿真图如图</a:t>
            </a:r>
            <a:r>
              <a:rPr lang="en-US" altLang="zh-CN" sz="2000" b="1"/>
              <a:t>5-57 </a:t>
            </a:r>
            <a:r>
              <a:rPr lang="zh-CN" altLang="en-US" sz="2000" b="1"/>
              <a:t>所示，这是</a:t>
            </a:r>
            <a:r>
              <a:rPr lang="en-US" altLang="zh-CN" sz="2000" b="1"/>
              <a:t>Mealy</a:t>
            </a:r>
            <a:r>
              <a:rPr lang="zh-CN" altLang="en-US" sz="2000" b="1"/>
              <a:t>型时序电路，</a:t>
            </a:r>
            <a:r>
              <a:rPr lang="en-US" altLang="zh-CN" sz="2000" b="1"/>
              <a:t>X</a:t>
            </a:r>
            <a:r>
              <a:rPr lang="zh-CN" altLang="en-US" sz="2000" b="1"/>
              <a:t>输入变量的变化直接影响到输出变量</a:t>
            </a:r>
            <a:r>
              <a:rPr lang="en-US" altLang="zh-CN" sz="2000" b="1"/>
              <a:t>Z</a:t>
            </a:r>
            <a:r>
              <a:rPr lang="zh-CN" altLang="en-US" sz="2000" b="1"/>
              <a:t>，而状态的变化会等到时钟有效边沿到来时才发生。还可注意到，此电路是“</a:t>
            </a:r>
            <a:r>
              <a:rPr lang="en-US" altLang="zh-CN" sz="2000" b="1"/>
              <a:t>111…”</a:t>
            </a:r>
            <a:r>
              <a:rPr lang="zh-CN" altLang="en-US" sz="2000" b="1"/>
              <a:t>序列检测器，即检测到</a:t>
            </a:r>
            <a:r>
              <a:rPr lang="en-US" altLang="zh-CN" sz="2000" b="1"/>
              <a:t>3</a:t>
            </a:r>
            <a:r>
              <a:rPr lang="zh-CN" altLang="en-US" sz="2000" b="1"/>
              <a:t>个及</a:t>
            </a:r>
            <a:r>
              <a:rPr lang="en-US" altLang="zh-CN" sz="2000" b="1"/>
              <a:t>3</a:t>
            </a:r>
            <a:r>
              <a:rPr lang="zh-CN" altLang="en-US" sz="2000" b="1"/>
              <a:t>个以上连续的“</a:t>
            </a:r>
            <a:r>
              <a:rPr lang="en-US" altLang="zh-CN" sz="2000" b="1"/>
              <a:t>1”</a:t>
            </a:r>
            <a:r>
              <a:rPr lang="zh-CN" altLang="en-US" sz="2000" b="1"/>
              <a:t>，输出</a:t>
            </a:r>
            <a:r>
              <a:rPr lang="en-US" altLang="zh-CN" sz="2000" b="1"/>
              <a:t>Z=1</a:t>
            </a:r>
            <a:r>
              <a:rPr lang="zh-CN" altLang="en-US" sz="2000" b="1"/>
              <a:t>，但从时间仿真图中看到第二个脉冲的有效边沿后就出现</a:t>
            </a:r>
            <a:r>
              <a:rPr lang="en-US" altLang="zh-CN" sz="2000" b="1"/>
              <a:t>Z=1</a:t>
            </a:r>
            <a:r>
              <a:rPr lang="zh-CN" altLang="en-US" sz="2000" b="1"/>
              <a:t>，这就是</a:t>
            </a:r>
            <a:r>
              <a:rPr lang="en-US" altLang="zh-CN" sz="2000" b="1"/>
              <a:t>Mealy </a:t>
            </a:r>
            <a:r>
              <a:rPr lang="zh-CN" altLang="en-US" sz="2000" b="1"/>
              <a:t>型电路的特点，这时实际上已进入第</a:t>
            </a:r>
            <a:r>
              <a:rPr lang="en-US" altLang="zh-CN" sz="2000" b="1"/>
              <a:t>3</a:t>
            </a:r>
            <a:r>
              <a:rPr lang="zh-CN" altLang="en-US" sz="2000" b="1"/>
              <a:t>个节拍段，也就是第</a:t>
            </a:r>
            <a:r>
              <a:rPr lang="en-US" altLang="zh-CN" sz="2000" b="1"/>
              <a:t>3</a:t>
            </a:r>
            <a:r>
              <a:rPr lang="zh-CN" altLang="en-US" sz="2000" b="1"/>
              <a:t>个“</a:t>
            </a:r>
            <a:r>
              <a:rPr lang="en-US" altLang="zh-CN" sz="2000" b="1"/>
              <a:t>1”</a:t>
            </a:r>
            <a:r>
              <a:rPr lang="zh-CN" altLang="en-US" sz="2000" b="1"/>
              <a:t>已经出现，</a:t>
            </a:r>
            <a:r>
              <a:rPr lang="en-US" altLang="zh-CN" sz="2000" b="1"/>
              <a:t>Z</a:t>
            </a:r>
            <a:r>
              <a:rPr lang="zh-CN" altLang="en-US" sz="2000" b="1"/>
              <a:t>的变化与输入</a:t>
            </a:r>
            <a:r>
              <a:rPr lang="en-US" altLang="zh-CN" sz="2000" b="1"/>
              <a:t>X</a:t>
            </a:r>
            <a:r>
              <a:rPr lang="zh-CN" altLang="en-US" sz="2000" b="1"/>
              <a:t>同步，所以有</a:t>
            </a:r>
            <a:r>
              <a:rPr lang="en-US" altLang="zh-CN" sz="2000" b="1"/>
              <a:t>Z=1</a:t>
            </a:r>
            <a:r>
              <a:rPr lang="zh-CN" altLang="en-US" sz="2000" b="1"/>
              <a:t>。。</a:t>
            </a:r>
          </a:p>
          <a:p>
            <a:pPr eaLnBrk="1" hangingPunct="1">
              <a:buFontTx/>
              <a:buNone/>
            </a:pPr>
            <a:endParaRPr lang="en-US" altLang="zh-CN" sz="2000" b="1"/>
          </a:p>
        </p:txBody>
      </p:sp>
      <p:sp>
        <p:nvSpPr>
          <p:cNvPr id="173059" name="Rectangle 5"/>
          <p:cNvSpPr>
            <a:spLocks noChangeArrowheads="1"/>
          </p:cNvSpPr>
          <p:nvPr/>
        </p:nvSpPr>
        <p:spPr bwMode="auto">
          <a:xfrm>
            <a:off x="3019425" y="2635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73060" name="Text Box 6"/>
          <p:cNvSpPr txBox="1">
            <a:spLocks noChangeArrowheads="1"/>
          </p:cNvSpPr>
          <p:nvPr/>
        </p:nvSpPr>
        <p:spPr bwMode="auto">
          <a:xfrm>
            <a:off x="1908175" y="5949950"/>
            <a:ext cx="5068888" cy="301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just">
              <a:spcBef>
                <a:spcPct val="0"/>
              </a:spcBef>
            </a:pPr>
            <a:r>
              <a:rPr kumimoji="0" lang="zh-CN" altLang="en-US" sz="1800" b="1"/>
              <a:t>图</a:t>
            </a:r>
            <a:r>
              <a:rPr kumimoji="0" lang="en-US" altLang="zh-CN" sz="1800" b="1"/>
              <a:t>5-57  “111…”</a:t>
            </a:r>
            <a:r>
              <a:rPr kumimoji="0" lang="zh-CN" altLang="en-US" sz="1800" b="1"/>
              <a:t>序列检测器的时间仿真图</a:t>
            </a:r>
          </a:p>
          <a:p>
            <a:pPr algn="just">
              <a:spcBef>
                <a:spcPct val="0"/>
              </a:spcBef>
            </a:pPr>
            <a:endParaRPr kumimoji="0" lang="en-US" altLang="zh-CN" sz="1800" b="1"/>
          </a:p>
        </p:txBody>
      </p:sp>
      <p:pic>
        <p:nvPicPr>
          <p:cNvPr id="173061" name="Pictur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789363"/>
            <a:ext cx="8532813" cy="202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9365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684213" y="404813"/>
            <a:ext cx="7918450" cy="1811337"/>
          </a:xfrm>
        </p:spPr>
        <p:txBody>
          <a:bodyPr/>
          <a:lstStyle/>
          <a:p>
            <a:pPr algn="l" eaLnBrk="1" hangingPunct="1">
              <a:lnSpc>
                <a:spcPct val="115000"/>
              </a:lnSpc>
            </a:pPr>
            <a:r>
              <a:rPr lang="zh-CN" altLang="en-US" sz="2400" dirty="0"/>
              <a:t>例</a:t>
            </a:r>
            <a:r>
              <a:rPr lang="en-US" altLang="zh-CN" sz="2400" dirty="0"/>
              <a:t>: </a:t>
            </a:r>
            <a:r>
              <a:rPr lang="zh-CN" altLang="en-US" sz="2400" dirty="0"/>
              <a:t>设计一个自动售饮料机的逻辑电路，它的投币口每次只能投入一枚五角或一元的硬币。投入一元五角硬币后机器自动给出一杯饮料；投入两元</a:t>
            </a:r>
            <a:r>
              <a:rPr lang="en-US" altLang="zh-CN" sz="2400" dirty="0"/>
              <a:t>(</a:t>
            </a:r>
            <a:r>
              <a:rPr lang="zh-CN" altLang="en-US" sz="2400" dirty="0"/>
              <a:t>两枚一元</a:t>
            </a:r>
            <a:r>
              <a:rPr lang="en-US" altLang="zh-CN" sz="2400" dirty="0"/>
              <a:t>)</a:t>
            </a:r>
            <a:r>
              <a:rPr lang="zh-CN" altLang="en-US" sz="2400" dirty="0"/>
              <a:t>硬币后，在给出饮料的同时找回一枚五角的硬币。 </a:t>
            </a:r>
          </a:p>
        </p:txBody>
      </p:sp>
      <p:sp>
        <p:nvSpPr>
          <p:cNvPr id="174083" name="Rectangle 3"/>
          <p:cNvSpPr>
            <a:spLocks noGrp="1" noChangeArrowheads="1"/>
          </p:cNvSpPr>
          <p:nvPr>
            <p:ph type="body" idx="1"/>
          </p:nvPr>
        </p:nvSpPr>
        <p:spPr>
          <a:xfrm>
            <a:off x="468312" y="2349500"/>
            <a:ext cx="8208143" cy="4114800"/>
          </a:xfrm>
        </p:spPr>
        <p:txBody>
          <a:bodyPr/>
          <a:lstStyle/>
          <a:p>
            <a:pPr eaLnBrk="1" hangingPunct="1">
              <a:buFontTx/>
              <a:buNone/>
            </a:pPr>
            <a:r>
              <a:rPr lang="zh-CN" altLang="en-US" sz="2800" b="1" dirty="0"/>
              <a:t>解：  取投币信号为输入逻辑变量，投入一枚一元硬币时用</a:t>
            </a:r>
            <a:r>
              <a:rPr lang="en-US" altLang="zh-CN" sz="2800" b="1" dirty="0"/>
              <a:t>A=1</a:t>
            </a:r>
            <a:r>
              <a:rPr lang="zh-CN" altLang="en-US" sz="2800" b="1" dirty="0"/>
              <a:t>表示，未投入时</a:t>
            </a:r>
            <a:r>
              <a:rPr lang="en-US" altLang="zh-CN" sz="2800" b="1" dirty="0"/>
              <a:t>A=0</a:t>
            </a:r>
            <a:r>
              <a:rPr lang="zh-CN" altLang="en-US" sz="2800" b="1" dirty="0"/>
              <a:t>；投入一枚五角硬币用</a:t>
            </a:r>
            <a:r>
              <a:rPr lang="en-US" altLang="zh-CN" sz="2800" b="1" dirty="0"/>
              <a:t>B=1</a:t>
            </a:r>
            <a:r>
              <a:rPr lang="zh-CN" altLang="en-US" sz="2800" b="1" dirty="0"/>
              <a:t>表示，未投入时</a:t>
            </a:r>
            <a:r>
              <a:rPr lang="en-US" altLang="zh-CN" sz="2800" b="1" dirty="0"/>
              <a:t>B=0</a:t>
            </a:r>
            <a:r>
              <a:rPr lang="zh-CN" altLang="en-US" sz="2800" b="1" dirty="0"/>
              <a:t>。给出饮料和找钱为两个输出变量，分别以</a:t>
            </a:r>
            <a:r>
              <a:rPr lang="en-US" altLang="zh-CN" sz="2800" b="1" dirty="0"/>
              <a:t>Y</a:t>
            </a:r>
            <a:r>
              <a:rPr lang="zh-CN" altLang="en-US" sz="2800" b="1" dirty="0"/>
              <a:t>，</a:t>
            </a:r>
            <a:r>
              <a:rPr lang="en-US" altLang="zh-CN" sz="2800" b="1" dirty="0"/>
              <a:t>Z</a:t>
            </a:r>
            <a:r>
              <a:rPr lang="zh-CN" altLang="en-US" sz="2800" b="1" dirty="0"/>
              <a:t>表示。给出饮料时</a:t>
            </a:r>
            <a:r>
              <a:rPr lang="en-US" altLang="zh-CN" sz="2800" b="1" dirty="0"/>
              <a:t>Y=1</a:t>
            </a:r>
            <a:r>
              <a:rPr lang="zh-CN" altLang="en-US" sz="2800" b="1" dirty="0"/>
              <a:t>，不给时</a:t>
            </a:r>
            <a:r>
              <a:rPr lang="en-US" altLang="zh-CN" sz="2800" b="1" dirty="0"/>
              <a:t>Y=0</a:t>
            </a:r>
            <a:r>
              <a:rPr lang="zh-CN" altLang="en-US" sz="2800" b="1" dirty="0"/>
              <a:t>；找回一枚五角硬币时</a:t>
            </a:r>
            <a:r>
              <a:rPr lang="en-US" altLang="zh-CN" sz="2800" b="1" dirty="0"/>
              <a:t>Z=1</a:t>
            </a:r>
            <a:r>
              <a:rPr lang="zh-CN" altLang="en-US" sz="2800" b="1" dirty="0"/>
              <a:t>，不找时</a:t>
            </a:r>
            <a:r>
              <a:rPr lang="en-US" altLang="zh-CN" sz="2800" b="1" dirty="0"/>
              <a:t>Z=0</a:t>
            </a:r>
            <a:r>
              <a:rPr lang="zh-CN" altLang="en-US" sz="2800" b="1" dirty="0"/>
              <a:t>。 </a:t>
            </a:r>
          </a:p>
          <a:p>
            <a:pPr eaLnBrk="1" hangingPunct="1">
              <a:buFontTx/>
              <a:buNone/>
            </a:pPr>
            <a:r>
              <a:rPr lang="zh-CN" altLang="en-US" sz="2800" b="1" dirty="0"/>
              <a:t>		假定通过传感器产生的投币信号</a:t>
            </a:r>
            <a:r>
              <a:rPr lang="en-US" altLang="zh-CN" sz="2800" b="1" dirty="0"/>
              <a:t>(A=1</a:t>
            </a:r>
            <a:r>
              <a:rPr lang="zh-CN" altLang="en-US" sz="2800" b="1" dirty="0"/>
              <a:t>或</a:t>
            </a:r>
            <a:r>
              <a:rPr lang="en-US" altLang="zh-CN" sz="2800" b="1" dirty="0"/>
              <a:t>B=1)</a:t>
            </a:r>
            <a:r>
              <a:rPr lang="zh-CN" altLang="en-US" sz="2800" b="1" dirty="0"/>
              <a:t>在电路转入新状态的同时也随之消失，否则将被误认作又一次投币信号。 </a:t>
            </a:r>
          </a:p>
        </p:txBody>
      </p:sp>
    </p:spTree>
    <p:extLst>
      <p:ext uri="{BB962C8B-B14F-4D97-AF65-F5344CB8AC3E}">
        <p14:creationId xmlns:p14="http://schemas.microsoft.com/office/powerpoint/2010/main" val="1796795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4"/>
          <p:cNvSpPr>
            <a:spLocks noGrp="1" noChangeArrowheads="1"/>
          </p:cNvSpPr>
          <p:nvPr>
            <p:ph type="body" idx="1"/>
          </p:nvPr>
        </p:nvSpPr>
        <p:spPr>
          <a:xfrm>
            <a:off x="457200" y="457200"/>
            <a:ext cx="8382000" cy="3505200"/>
          </a:xfrm>
        </p:spPr>
        <p:txBody>
          <a:bodyPr/>
          <a:lstStyle/>
          <a:p>
            <a:pPr eaLnBrk="1" hangingPunct="1">
              <a:buFontTx/>
              <a:buNone/>
            </a:pPr>
            <a:r>
              <a:rPr lang="en-US" altLang="zh-CN" b="1"/>
              <a:t>		</a:t>
            </a:r>
            <a:r>
              <a:rPr lang="zh-CN" altLang="en-US" b="1"/>
              <a:t>设未投币前电路的初始状态为</a:t>
            </a:r>
            <a:r>
              <a:rPr lang="en-US" altLang="zh-CN" b="1"/>
              <a:t>S</a:t>
            </a:r>
            <a:r>
              <a:rPr lang="en-US" altLang="zh-CN" b="1" baseline="-25000"/>
              <a:t>0</a:t>
            </a:r>
            <a:r>
              <a:rPr lang="zh-CN" altLang="en-US" b="1"/>
              <a:t>，投入五角硬币以后为</a:t>
            </a:r>
            <a:r>
              <a:rPr lang="en-US" altLang="zh-CN" b="1"/>
              <a:t>S</a:t>
            </a:r>
            <a:r>
              <a:rPr lang="en-US" altLang="zh-CN" b="1" baseline="-25000"/>
              <a:t>1</a:t>
            </a:r>
            <a:r>
              <a:rPr lang="zh-CN" altLang="en-US" b="1"/>
              <a:t>，投入一元硬币</a:t>
            </a:r>
            <a:r>
              <a:rPr lang="en-US" altLang="zh-CN" b="1"/>
              <a:t>(</a:t>
            </a:r>
            <a:r>
              <a:rPr lang="zh-CN" altLang="en-US" b="1"/>
              <a:t>包括投入一枚一元硬币和投入两枚五角硬币的情况</a:t>
            </a:r>
            <a:r>
              <a:rPr lang="en-US" altLang="zh-CN" b="1"/>
              <a:t>)</a:t>
            </a:r>
            <a:r>
              <a:rPr lang="zh-CN" altLang="en-US" b="1"/>
              <a:t>以后为</a:t>
            </a:r>
            <a:r>
              <a:rPr lang="en-US" altLang="zh-CN" b="1"/>
              <a:t>S</a:t>
            </a:r>
            <a:r>
              <a:rPr lang="en-US" altLang="zh-CN" b="1" baseline="-25000"/>
              <a:t>2</a:t>
            </a:r>
            <a:r>
              <a:rPr lang="zh-CN" altLang="en-US" b="1"/>
              <a:t>。再投入一枚五角硬币后电路返回</a:t>
            </a:r>
            <a:r>
              <a:rPr lang="en-US" altLang="zh-CN" b="1"/>
              <a:t>S</a:t>
            </a:r>
            <a:r>
              <a:rPr lang="en-US" altLang="zh-CN" b="1" baseline="-25000"/>
              <a:t>0</a:t>
            </a:r>
            <a:r>
              <a:rPr lang="zh-CN" altLang="en-US" b="1"/>
              <a:t>，同时输出为</a:t>
            </a:r>
            <a:r>
              <a:rPr lang="en-US" altLang="zh-CN" b="1"/>
              <a:t>Y=1</a:t>
            </a:r>
            <a:r>
              <a:rPr lang="zh-CN" altLang="en-US" b="1"/>
              <a:t>，</a:t>
            </a:r>
            <a:r>
              <a:rPr lang="en-US" altLang="zh-CN" b="1"/>
              <a:t>Z=0</a:t>
            </a:r>
            <a:r>
              <a:rPr lang="zh-CN" altLang="en-US" b="1"/>
              <a:t>；如果投入的是一枚一元硬币，则电路也应返回</a:t>
            </a:r>
            <a:r>
              <a:rPr lang="en-US" altLang="zh-CN" b="1"/>
              <a:t>S</a:t>
            </a:r>
            <a:r>
              <a:rPr lang="en-US" altLang="zh-CN" b="1" baseline="-25000"/>
              <a:t>0</a:t>
            </a:r>
            <a:r>
              <a:rPr lang="zh-CN" altLang="en-US" b="1"/>
              <a:t>，同时输出为</a:t>
            </a:r>
            <a:r>
              <a:rPr lang="en-US" altLang="zh-CN" b="1"/>
              <a:t>Y=1</a:t>
            </a:r>
            <a:r>
              <a:rPr lang="zh-CN" altLang="en-US" b="1"/>
              <a:t>，</a:t>
            </a:r>
            <a:r>
              <a:rPr lang="en-US" altLang="zh-CN" b="1"/>
              <a:t>Z=1</a:t>
            </a:r>
            <a:r>
              <a:rPr lang="zh-CN" altLang="en-US" b="1"/>
              <a:t>。因此，电路的状态数</a:t>
            </a:r>
            <a:r>
              <a:rPr lang="en-US" altLang="zh-CN" b="1"/>
              <a:t>M=3</a:t>
            </a:r>
            <a:r>
              <a:rPr lang="zh-CN" altLang="en-US" b="1"/>
              <a:t>已足够。根据以上分析，可得自动售饮料机的逻辑电路的状态图如图</a:t>
            </a:r>
            <a:r>
              <a:rPr lang="en-US" altLang="zh-CN" b="1"/>
              <a:t>5-58</a:t>
            </a:r>
            <a:r>
              <a:rPr lang="zh-CN" altLang="en-US" b="1"/>
              <a:t>所示。 </a:t>
            </a:r>
          </a:p>
        </p:txBody>
      </p:sp>
    </p:spTree>
    <p:extLst>
      <p:ext uri="{BB962C8B-B14F-4D97-AF65-F5344CB8AC3E}">
        <p14:creationId xmlns:p14="http://schemas.microsoft.com/office/powerpoint/2010/main" val="166111416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3"/>
          <p:cNvSpPr>
            <a:spLocks noGrp="1" noChangeArrowheads="1"/>
          </p:cNvSpPr>
          <p:nvPr>
            <p:ph type="body" idx="1"/>
          </p:nvPr>
        </p:nvSpPr>
        <p:spPr>
          <a:xfrm>
            <a:off x="533400" y="533400"/>
            <a:ext cx="7772400" cy="5562600"/>
          </a:xfrm>
        </p:spPr>
        <p:txBody>
          <a:bodyPr/>
          <a:lstStyle/>
          <a:p>
            <a:pPr eaLnBrk="1" hangingPunct="1">
              <a:buFontTx/>
              <a:buNone/>
            </a:pPr>
            <a:r>
              <a:rPr lang="en-US" altLang="zh-CN"/>
              <a:t>            </a:t>
            </a:r>
          </a:p>
          <a:p>
            <a:pPr eaLnBrk="1" hangingPunct="1">
              <a:buFontTx/>
              <a:buNone/>
            </a:pPr>
            <a:endParaRPr lang="en-US" altLang="zh-CN"/>
          </a:p>
        </p:txBody>
      </p:sp>
      <p:sp>
        <p:nvSpPr>
          <p:cNvPr id="176131" name="Rectangle 7"/>
          <p:cNvSpPr>
            <a:spLocks noChangeArrowheads="1"/>
          </p:cNvSpPr>
          <p:nvPr/>
        </p:nvSpPr>
        <p:spPr bwMode="auto">
          <a:xfrm>
            <a:off x="3714750" y="2770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76132" name="Text Box 8"/>
          <p:cNvSpPr txBox="1">
            <a:spLocks noChangeArrowheads="1"/>
          </p:cNvSpPr>
          <p:nvPr/>
        </p:nvSpPr>
        <p:spPr bwMode="auto">
          <a:xfrm>
            <a:off x="250825" y="3789363"/>
            <a:ext cx="381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t>图</a:t>
            </a:r>
            <a:r>
              <a:rPr lang="en-US" altLang="zh-CN" sz="2000" b="1"/>
              <a:t>5-58  </a:t>
            </a:r>
            <a:r>
              <a:rPr lang="zh-CN" altLang="en-US" sz="2000" b="1"/>
              <a:t>例</a:t>
            </a:r>
            <a:r>
              <a:rPr lang="en-US" altLang="zh-CN" sz="2000" b="1"/>
              <a:t>5.17</a:t>
            </a:r>
            <a:r>
              <a:rPr lang="zh-CN" altLang="en-US" sz="2000" b="1"/>
              <a:t>的状态图 </a:t>
            </a:r>
          </a:p>
        </p:txBody>
      </p:sp>
      <p:pic>
        <p:nvPicPr>
          <p:cNvPr id="176134" name="Picture 4" descr="LJ2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765175"/>
            <a:ext cx="3313113"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6137" name="Object 9"/>
          <p:cNvGraphicFramePr>
            <a:graphicFrameLocks noChangeAspect="1"/>
          </p:cNvGraphicFramePr>
          <p:nvPr/>
        </p:nvGraphicFramePr>
        <p:xfrm>
          <a:off x="4067175" y="692150"/>
          <a:ext cx="4392613" cy="3052763"/>
        </p:xfrm>
        <a:graphic>
          <a:graphicData uri="http://schemas.openxmlformats.org/presentationml/2006/ole">
            <mc:AlternateContent xmlns:mc="http://schemas.openxmlformats.org/markup-compatibility/2006">
              <mc:Choice xmlns:v="urn:schemas-microsoft-com:vml" Requires="v">
                <p:oleObj spid="_x0000_s33799" name="Visio" r:id="rId4" imgW="3695090" imgH="2572093" progId="Visio.Drawing.11">
                  <p:embed/>
                </p:oleObj>
              </mc:Choice>
              <mc:Fallback>
                <p:oleObj name="Visio" r:id="rId4" imgW="3695090" imgH="257209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5" y="692150"/>
                        <a:ext cx="4392613" cy="305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268671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6"/>
          <p:cNvSpPr txBox="1">
            <a:spLocks noChangeArrowheads="1"/>
          </p:cNvSpPr>
          <p:nvPr/>
        </p:nvSpPr>
        <p:spPr bwMode="auto">
          <a:xfrm>
            <a:off x="468313" y="476250"/>
            <a:ext cx="80010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125000"/>
              </a:lnSpc>
              <a:spcBef>
                <a:spcPct val="0"/>
              </a:spcBef>
            </a:pPr>
            <a:r>
              <a:rPr lang="en-US" altLang="zh-CN" b="1"/>
              <a:t>       </a:t>
            </a:r>
            <a:r>
              <a:rPr lang="zh-CN" altLang="en-US" b="1"/>
              <a:t>因为正常工作中不会出现</a:t>
            </a:r>
            <a:r>
              <a:rPr lang="en-US" altLang="zh-CN" b="1"/>
              <a:t>AB=11</a:t>
            </a:r>
            <a:r>
              <a:rPr lang="zh-CN" altLang="en-US" b="1"/>
              <a:t>的情况，所以这时次态和输出均为无关项。又因该状态表已为最简形式，所以不必再进行化简过程。</a:t>
            </a:r>
          </a:p>
          <a:p>
            <a:pPr algn="l" eaLnBrk="1" hangingPunct="1">
              <a:lnSpc>
                <a:spcPct val="125000"/>
              </a:lnSpc>
              <a:spcBef>
                <a:spcPct val="0"/>
              </a:spcBef>
            </a:pPr>
            <a:r>
              <a:rPr lang="zh-CN" altLang="en-US" b="1">
                <a:cs typeface="Times New Roman" pitchFamily="18" charset="0"/>
              </a:rPr>
              <a:t>      状态分配。由于状态表中有</a:t>
            </a:r>
            <a:r>
              <a:rPr lang="en-US" altLang="zh-CN" b="1">
                <a:cs typeface="Times New Roman" pitchFamily="18" charset="0"/>
              </a:rPr>
              <a:t>3</a:t>
            </a:r>
            <a:r>
              <a:rPr lang="zh-CN" altLang="en-US" b="1">
                <a:cs typeface="Times New Roman" pitchFamily="18" charset="0"/>
              </a:rPr>
              <a:t>个状态，取触发器的位数</a:t>
            </a:r>
            <a:r>
              <a:rPr lang="en-US" altLang="zh-CN" b="1">
                <a:cs typeface="Times New Roman" pitchFamily="18" charset="0"/>
              </a:rPr>
              <a:t>n=2</a:t>
            </a:r>
            <a:r>
              <a:rPr lang="zh-CN" altLang="en-US" b="1">
                <a:cs typeface="Times New Roman" pitchFamily="18" charset="0"/>
              </a:rPr>
              <a:t>，即</a:t>
            </a:r>
            <a:r>
              <a:rPr lang="en-US" altLang="zh-CN" b="1">
                <a:cs typeface="Times New Roman" pitchFamily="18" charset="0"/>
              </a:rPr>
              <a:t>Q1Q0</a:t>
            </a:r>
            <a:r>
              <a:rPr lang="zh-CN" altLang="en-US" b="1">
                <a:cs typeface="Times New Roman" pitchFamily="18" charset="0"/>
              </a:rPr>
              <a:t>就满足要求，假如令</a:t>
            </a:r>
            <a:r>
              <a:rPr lang="en-US" altLang="zh-CN" b="1">
                <a:cs typeface="Times New Roman" pitchFamily="18" charset="0"/>
              </a:rPr>
              <a:t>S0=00</a:t>
            </a:r>
            <a:r>
              <a:rPr lang="zh-CN" altLang="en-US" b="1">
                <a:cs typeface="Times New Roman" pitchFamily="18" charset="0"/>
              </a:rPr>
              <a:t>，</a:t>
            </a:r>
            <a:r>
              <a:rPr lang="en-US" altLang="zh-CN" b="1">
                <a:cs typeface="Times New Roman" pitchFamily="18" charset="0"/>
              </a:rPr>
              <a:t>S1=01</a:t>
            </a:r>
            <a:r>
              <a:rPr lang="zh-CN" altLang="en-US" b="1">
                <a:cs typeface="Times New Roman" pitchFamily="18" charset="0"/>
              </a:rPr>
              <a:t>，</a:t>
            </a:r>
            <a:r>
              <a:rPr lang="en-US" altLang="zh-CN" b="1">
                <a:cs typeface="Times New Roman" pitchFamily="18" charset="0"/>
              </a:rPr>
              <a:t>S2=10</a:t>
            </a:r>
            <a:r>
              <a:rPr lang="zh-CN" altLang="en-US" b="1">
                <a:cs typeface="Times New Roman" pitchFamily="18" charset="0"/>
              </a:rPr>
              <a:t>，</a:t>
            </a:r>
            <a:r>
              <a:rPr lang="en-US" altLang="zh-CN" b="1">
                <a:cs typeface="Times New Roman" pitchFamily="18" charset="0"/>
              </a:rPr>
              <a:t>Q1Q0=11</a:t>
            </a:r>
            <a:r>
              <a:rPr lang="zh-CN" altLang="en-US" b="1">
                <a:cs typeface="Times New Roman" pitchFamily="18" charset="0"/>
              </a:rPr>
              <a:t>作无关状态，则得二进制状态表</a:t>
            </a:r>
            <a:r>
              <a:rPr lang="en-US" altLang="zh-CN" b="1">
                <a:cs typeface="Times New Roman" pitchFamily="18" charset="0"/>
              </a:rPr>
              <a:t>(Y-Z</a:t>
            </a:r>
            <a:r>
              <a:rPr lang="zh-CN" altLang="en-US" b="1">
                <a:cs typeface="Times New Roman" pitchFamily="18" charset="0"/>
              </a:rPr>
              <a:t>矩阵</a:t>
            </a:r>
            <a:r>
              <a:rPr lang="en-US" altLang="zh-CN" b="1">
                <a:cs typeface="Times New Roman" pitchFamily="18" charset="0"/>
              </a:rPr>
              <a:t>)</a:t>
            </a:r>
            <a:r>
              <a:rPr lang="zh-CN" altLang="en-US" b="1">
                <a:cs typeface="Times New Roman" pitchFamily="18" charset="0"/>
              </a:rPr>
              <a:t>如表</a:t>
            </a:r>
            <a:r>
              <a:rPr lang="en-US" altLang="zh-CN" b="1">
                <a:cs typeface="Times New Roman" pitchFamily="18" charset="0"/>
              </a:rPr>
              <a:t>5-34</a:t>
            </a:r>
            <a:r>
              <a:rPr lang="zh-CN" altLang="en-US" b="1">
                <a:cs typeface="Times New Roman" pitchFamily="18" charset="0"/>
              </a:rPr>
              <a:t>所示。</a:t>
            </a:r>
            <a:r>
              <a:rPr lang="zh-CN" altLang="en-US" b="1"/>
              <a:t> </a:t>
            </a:r>
          </a:p>
        </p:txBody>
      </p:sp>
      <p:sp>
        <p:nvSpPr>
          <p:cNvPr id="177158" name="Rectangle 6"/>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7157" name="Object 5"/>
          <p:cNvGraphicFramePr>
            <a:graphicFrameLocks noChangeAspect="1"/>
          </p:cNvGraphicFramePr>
          <p:nvPr/>
        </p:nvGraphicFramePr>
        <p:xfrm>
          <a:off x="1908175" y="3429000"/>
          <a:ext cx="5329238" cy="3146425"/>
        </p:xfrm>
        <a:graphic>
          <a:graphicData uri="http://schemas.openxmlformats.org/presentationml/2006/ole">
            <mc:AlternateContent xmlns:mc="http://schemas.openxmlformats.org/markup-compatibility/2006">
              <mc:Choice xmlns:v="urn:schemas-microsoft-com:vml" Requires="v">
                <p:oleObj spid="_x0000_s34823" name="Visio" r:id="rId3" imgW="3659086" imgH="2129066" progId="Visio.Drawing.11">
                  <p:embed/>
                </p:oleObj>
              </mc:Choice>
              <mc:Fallback>
                <p:oleObj name="Visio" r:id="rId3" imgW="3659086" imgH="212906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429000"/>
                        <a:ext cx="5329238" cy="314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49182839"/>
      </p:ext>
    </p:extLst>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9512</Words>
  <Application>Microsoft Office PowerPoint</Application>
  <PresentationFormat>全屏显示(4:3)</PresentationFormat>
  <Paragraphs>1739</Paragraphs>
  <Slides>121</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5</vt:i4>
      </vt:variant>
      <vt:variant>
        <vt:lpstr>幻灯片标题</vt:lpstr>
      </vt:variant>
      <vt:variant>
        <vt:i4>121</vt:i4>
      </vt:variant>
    </vt:vector>
  </HeadingPairs>
  <TitlesOfParts>
    <vt:vector size="135" baseType="lpstr">
      <vt:lpstr>楷体_GB2312</vt:lpstr>
      <vt:lpstr>隶书</vt:lpstr>
      <vt:lpstr>宋体</vt:lpstr>
      <vt:lpstr>Arial</vt:lpstr>
      <vt:lpstr>Courier New</vt:lpstr>
      <vt:lpstr>Times New Roman</vt:lpstr>
      <vt:lpstr>Wingdings</vt:lpstr>
      <vt:lpstr>默认设计模板</vt:lpstr>
      <vt:lpstr>1_默认设计模板</vt:lpstr>
      <vt:lpstr>Equation.3</vt:lpstr>
      <vt:lpstr>公式</vt:lpstr>
      <vt:lpstr>Microsoft Word Picture</vt:lpstr>
      <vt:lpstr>Visio</vt:lpstr>
      <vt:lpstr>Equation</vt:lpstr>
      <vt:lpstr>第8章  可编程逻辑器件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2.基本可编程逻辑单元CLB（查找表） </vt:lpstr>
      <vt:lpstr>PowerPoint 演示文稿</vt:lpstr>
      <vt:lpstr>PowerPoint 演示文稿</vt:lpstr>
      <vt:lpstr>PowerPoint 演示文稿</vt:lpstr>
      <vt:lpstr>PowerPoint 演示文稿</vt:lpstr>
      <vt:lpstr>8.3  VHDL描述基础</vt:lpstr>
      <vt:lpstr>1. VHDL的产生与发展</vt:lpstr>
      <vt:lpstr>2. VHDL的特点</vt:lpstr>
      <vt:lpstr>8.3.2  VHDL描述的基本结构</vt:lpstr>
      <vt:lpstr>例：二输入与非门的VHDL描述。</vt:lpstr>
      <vt:lpstr>1. 实体</vt:lpstr>
      <vt:lpstr>信号类别PORT(a,b:IN BIT; f:OUT BIT)</vt:lpstr>
      <vt:lpstr>信号类型PORT(a,b:IN BIT; f:OUT BIT) </vt:lpstr>
      <vt:lpstr>信号类型</vt:lpstr>
      <vt:lpstr>2. 结构体</vt:lpstr>
      <vt:lpstr>结构体的描述方式 </vt:lpstr>
      <vt:lpstr>数据流描述 </vt:lpstr>
      <vt:lpstr>行为描述</vt:lpstr>
      <vt:lpstr>PROCESS语句 </vt:lpstr>
      <vt:lpstr>变量</vt:lpstr>
      <vt:lpstr>信号</vt:lpstr>
      <vt:lpstr>信号与变量的比较</vt:lpstr>
      <vt:lpstr>CASE语句</vt:lpstr>
      <vt:lpstr>IF语句</vt:lpstr>
      <vt:lpstr>IF语句</vt:lpstr>
      <vt:lpstr>结构描述</vt:lpstr>
      <vt:lpstr>结构描述</vt:lpstr>
      <vt:lpstr>3. 库和程序包 </vt:lpstr>
      <vt:lpstr>1）VHDL库</vt:lpstr>
      <vt:lpstr>1）VHDL库</vt:lpstr>
      <vt:lpstr>2）VHDL程序包 </vt:lpstr>
      <vt:lpstr>库和程序包举例</vt:lpstr>
      <vt:lpstr>库和程序包举例</vt:lpstr>
      <vt:lpstr>4．配置 </vt:lpstr>
      <vt:lpstr>配置举例</vt:lpstr>
      <vt:lpstr>配置举例</vt:lpstr>
      <vt:lpstr>8. 3.3  VHDL的标识符和保留字</vt:lpstr>
      <vt:lpstr>8.4  组合逻辑电路设计举例 </vt:lpstr>
      <vt:lpstr>8.4.1 半加器和全加器的设计</vt:lpstr>
      <vt:lpstr>1. 半加器的设计</vt:lpstr>
      <vt:lpstr>半加器的VHDL描述 </vt:lpstr>
      <vt:lpstr>半加器的另一种VHDL描述</vt:lpstr>
      <vt:lpstr>2. 全加器的设计</vt:lpstr>
      <vt:lpstr>2. 全加器的设计</vt:lpstr>
      <vt:lpstr>2. 全加器的设计</vt:lpstr>
      <vt:lpstr>2. 全加器的设计</vt:lpstr>
      <vt:lpstr>8.4.2 BCD码编码器和七段显示译码器的设计 </vt:lpstr>
      <vt:lpstr>1. BCD码编码器的设计</vt:lpstr>
      <vt:lpstr>BCD码编码器的VHDL描述</vt:lpstr>
      <vt:lpstr>选择信号赋值语句（ WITH语句） </vt:lpstr>
      <vt:lpstr>条件信号赋值语句 </vt:lpstr>
      <vt:lpstr>用条件赋值语句实现的二输入与非门的VHDL描述 </vt:lpstr>
      <vt:lpstr>2. BCD码七段显示译码器的设计 </vt:lpstr>
      <vt:lpstr>七段LED显示器</vt:lpstr>
      <vt:lpstr>2. BCD码七段显示译码器的设计</vt:lpstr>
      <vt:lpstr>2. BCD码七段显示译码器的设计</vt:lpstr>
      <vt:lpstr>BCD码七段显示译码器的VHDL描述 </vt:lpstr>
      <vt:lpstr>8.4.3 代码转换器的设计</vt:lpstr>
      <vt:lpstr>1. 8421BCD码到余3码的代码转换器的设计</vt:lpstr>
      <vt:lpstr>8421码到余3码的代码转换器的VHDL描述</vt:lpstr>
      <vt:lpstr>2. 4位二进制码到Gray码的代码转换器的设计 </vt:lpstr>
      <vt:lpstr>4位二进制码到Gray码的代码转换器的VHDL描述</vt:lpstr>
      <vt:lpstr>8.5 VHDL时序电路设计 </vt:lpstr>
      <vt:lpstr>PowerPoint 演示文稿</vt:lpstr>
      <vt:lpstr>复位/置位方式</vt:lpstr>
      <vt:lpstr>复位/置位方式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8.5.3 同步时序逻辑电路设计举例 </vt:lpstr>
      <vt:lpstr>例: 将“111…”序列检测器的问题进一步完成设计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 设计一个自动售饮料机的逻辑电路，它的投币口每次只能投入一枚五角或一元的硬币。投入一元五角硬币后机器自动给出一杯饮料；投入两元(两枚一元)硬币后，在给出饮料的同时找回一枚五角的硬币。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 试设计一个带有进位输出端的十三进制计数器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常用时序逻辑功能器件</dc:title>
  <dc:creator>程永山</dc:creator>
  <cp:lastModifiedBy>Jason</cp:lastModifiedBy>
  <cp:revision>44</cp:revision>
  <dcterms:created xsi:type="dcterms:W3CDTF">2003-05-04T08:11:00Z</dcterms:created>
  <dcterms:modified xsi:type="dcterms:W3CDTF">2018-12-23T13:04:13Z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