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9" r:id="rId4"/>
    <p:sldId id="266" r:id="rId5"/>
    <p:sldId id="267" r:id="rId6"/>
    <p:sldId id="268" r:id="rId7"/>
    <p:sldId id="257" r:id="rId8"/>
    <p:sldId id="258" r:id="rId9"/>
    <p:sldId id="260" r:id="rId10"/>
    <p:sldId id="269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840-909E-4535-B04F-418457CF6CCD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51D5-F03E-47B8-A20B-CDB692BC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1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840-909E-4535-B04F-418457CF6CCD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51D5-F03E-47B8-A20B-CDB692BC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65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840-909E-4535-B04F-418457CF6CCD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51D5-F03E-47B8-A20B-CDB692BC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83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840-909E-4535-B04F-418457CF6CCD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51D5-F03E-47B8-A20B-CDB692BCFE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3379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840-909E-4535-B04F-418457CF6CCD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51D5-F03E-47B8-A20B-CDB692BC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772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840-909E-4535-B04F-418457CF6CCD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51D5-F03E-47B8-A20B-CDB692BC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5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840-909E-4535-B04F-418457CF6CCD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51D5-F03E-47B8-A20B-CDB692BC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427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840-909E-4535-B04F-418457CF6CCD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51D5-F03E-47B8-A20B-CDB692BC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422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840-909E-4535-B04F-418457CF6CCD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51D5-F03E-47B8-A20B-CDB692BC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13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840-909E-4535-B04F-418457CF6CCD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51D5-F03E-47B8-A20B-CDB692BC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17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840-909E-4535-B04F-418457CF6CCD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51D5-F03E-47B8-A20B-CDB692BC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6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840-909E-4535-B04F-418457CF6CCD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51D5-F03E-47B8-A20B-CDB692BC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41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840-909E-4535-B04F-418457CF6CCD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51D5-F03E-47B8-A20B-CDB692BC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46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840-909E-4535-B04F-418457CF6CCD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51D5-F03E-47B8-A20B-CDB692BC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66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840-909E-4535-B04F-418457CF6CCD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51D5-F03E-47B8-A20B-CDB692BC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7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840-909E-4535-B04F-418457CF6CCD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51D5-F03E-47B8-A20B-CDB692BC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2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2840-909E-4535-B04F-418457CF6CCD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651D5-F03E-47B8-A20B-CDB692BC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7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5B2840-909E-4535-B04F-418457CF6CCD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51D5-F03E-47B8-A20B-CDB692BCFE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740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C9BDC-D033-4CF2-B1CC-D7CBCD4B6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468" y="878888"/>
            <a:ext cx="9144000" cy="97210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百余年的差距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C5E21C-A8C5-4F4A-9422-467321258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899" y="1778816"/>
            <a:ext cx="9144000" cy="1337245"/>
          </a:xfrm>
        </p:spPr>
        <p:txBody>
          <a:bodyPr>
            <a:normAutofit/>
          </a:bodyPr>
          <a:lstStyle/>
          <a:p>
            <a:r>
              <a:rPr lang="en-US" altLang="zh-CN" dirty="0"/>
              <a:t>                                                      </a:t>
            </a:r>
            <a:r>
              <a:rPr lang="zh-CN" altLang="en-US" sz="4400" dirty="0"/>
              <a:t>（</a:t>
            </a:r>
            <a:r>
              <a:rPr lang="en-US" altLang="zh-CN" sz="4400" dirty="0"/>
              <a:t>1640-1900</a:t>
            </a:r>
            <a:r>
              <a:rPr lang="zh-CN" altLang="en-US" sz="4400" dirty="0"/>
              <a:t>）</a:t>
            </a:r>
            <a:endParaRPr lang="en-US" altLang="zh-CN" sz="4400" dirty="0"/>
          </a:p>
          <a:p>
            <a:r>
              <a:rPr lang="zh-CN" altLang="en-US" dirty="0"/>
              <a:t>                                                                      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F751F2-95F5-4A14-BD92-F31B727D436D}"/>
              </a:ext>
            </a:extLst>
          </p:cNvPr>
          <p:cNvSpPr txBox="1"/>
          <p:nvPr/>
        </p:nvSpPr>
        <p:spPr>
          <a:xfrm>
            <a:off x="4048217" y="506027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</a:t>
            </a:r>
            <a:r>
              <a:rPr lang="zh-CN" altLang="en-US" dirty="0"/>
              <a:t>：纯属个人观点，勿喷谢谢</a:t>
            </a:r>
          </a:p>
        </p:txBody>
      </p:sp>
    </p:spTree>
    <p:extLst>
      <p:ext uri="{BB962C8B-B14F-4D97-AF65-F5344CB8AC3E}">
        <p14:creationId xmlns:p14="http://schemas.microsoft.com/office/powerpoint/2010/main" val="122684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852566-69C9-4667-A14D-1F2AFC9943B4}"/>
              </a:ext>
            </a:extLst>
          </p:cNvPr>
          <p:cNvSpPr txBox="1"/>
          <p:nvPr/>
        </p:nvSpPr>
        <p:spPr>
          <a:xfrm>
            <a:off x="523783" y="204186"/>
            <a:ext cx="77235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近代工业呢？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59485B-CCBB-494E-AFD3-932246932AD7}"/>
              </a:ext>
            </a:extLst>
          </p:cNvPr>
          <p:cNvSpPr txBox="1"/>
          <p:nvPr/>
        </p:nvSpPr>
        <p:spPr>
          <a:xfrm>
            <a:off x="2290438" y="1136341"/>
            <a:ext cx="8922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第一次工业革命：</a:t>
            </a:r>
            <a:r>
              <a:rPr lang="en-US" altLang="zh-CN" sz="3200" dirty="0"/>
              <a:t>1760-1840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67CFFE-E2AF-4925-8B10-4F16C3E472A0}"/>
              </a:ext>
            </a:extLst>
          </p:cNvPr>
          <p:cNvSpPr txBox="1"/>
          <p:nvPr/>
        </p:nvSpPr>
        <p:spPr>
          <a:xfrm>
            <a:off x="2290438" y="1802167"/>
            <a:ext cx="6640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洋务运动：       </a:t>
            </a:r>
            <a:r>
              <a:rPr lang="en-US" altLang="zh-CN" sz="3600" dirty="0"/>
              <a:t>1861-1895</a:t>
            </a:r>
            <a:endParaRPr lang="zh-CN" altLang="en-US" sz="36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9D63B37-BA41-40E1-ACBC-4355D4E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20" y="3669949"/>
            <a:ext cx="5302391" cy="295260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5473072-5747-49DF-A16F-886EF079E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20" y="137825"/>
            <a:ext cx="5242675" cy="332868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B3D8D40-6852-4982-A278-586DA85633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32" y="98841"/>
            <a:ext cx="4530294" cy="336616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54056AB-0362-4A8B-B874-2B04D061D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32" y="3680748"/>
            <a:ext cx="4305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6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AB5189-A166-4B56-AECF-0144EF7F2039}"/>
              </a:ext>
            </a:extLst>
          </p:cNvPr>
          <p:cNvSpPr txBox="1"/>
          <p:nvPr/>
        </p:nvSpPr>
        <p:spPr>
          <a:xfrm>
            <a:off x="932154" y="985421"/>
            <a:ext cx="87445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北洋水师，或称作北洋舰队、北洋海军，是中国清朝后期建立的一支近代化海军舰队，同时也是中国清代政府建立的四支近代海军中实力最强、规模最大的一支。实力曾是东亚第一，世界第九（这里采用当年</a:t>
            </a:r>
            <a:r>
              <a:rPr lang="en-US" altLang="zh-CN" sz="2400" dirty="0"/>
              <a:t>《</a:t>
            </a:r>
            <a:r>
              <a:rPr lang="zh-CN" altLang="en-US" sz="2400" dirty="0"/>
              <a:t>美国海军年鉴</a:t>
            </a:r>
            <a:r>
              <a:rPr lang="en-US" altLang="zh-CN" sz="2400" dirty="0"/>
              <a:t>》</a:t>
            </a:r>
            <a:r>
              <a:rPr lang="zh-CN" altLang="en-US" sz="2400" dirty="0"/>
              <a:t>的排名，前八名分别为：英、法、俄、普</a:t>
            </a:r>
            <a:r>
              <a:rPr lang="en-US" altLang="zh-CN" sz="2400" dirty="0"/>
              <a:t>(</a:t>
            </a:r>
            <a:r>
              <a:rPr lang="zh-CN" altLang="en-US" sz="2400" dirty="0"/>
              <a:t>鲁士</a:t>
            </a:r>
            <a:r>
              <a:rPr lang="en-US" altLang="zh-CN" sz="2400" dirty="0"/>
              <a:t>)</a:t>
            </a:r>
            <a:r>
              <a:rPr lang="zh-CN" altLang="en-US" sz="2400" dirty="0"/>
              <a:t>、西、 奥</a:t>
            </a:r>
            <a:r>
              <a:rPr lang="en-US" altLang="zh-CN" sz="2400" dirty="0"/>
              <a:t>(</a:t>
            </a:r>
            <a:r>
              <a:rPr lang="zh-CN" altLang="en-US" sz="2400" dirty="0"/>
              <a:t>斯曼</a:t>
            </a:r>
            <a:r>
              <a:rPr lang="en-US" altLang="zh-CN" sz="2400" dirty="0"/>
              <a:t>)</a:t>
            </a:r>
            <a:r>
              <a:rPr lang="zh-CN" altLang="en-US" sz="2400" dirty="0"/>
              <a:t>、意、美 ）。</a:t>
            </a:r>
            <a:r>
              <a:rPr lang="en-US" altLang="zh-CN" sz="2400" dirty="0"/>
              <a:t>1888.12.17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688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BB32ED-8B84-4800-B298-564C7B2BDFCE}"/>
              </a:ext>
            </a:extLst>
          </p:cNvPr>
          <p:cNvSpPr txBox="1"/>
          <p:nvPr/>
        </p:nvSpPr>
        <p:spPr>
          <a:xfrm>
            <a:off x="1100831" y="612559"/>
            <a:ext cx="5184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镇南关大捷</a:t>
            </a:r>
            <a:r>
              <a:rPr lang="en-US" altLang="zh-CN" sz="2000" dirty="0"/>
              <a:t>1888.3-4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11110E8-2464-49F5-8C9B-029D002C2186}"/>
              </a:ext>
            </a:extLst>
          </p:cNvPr>
          <p:cNvSpPr txBox="1"/>
          <p:nvPr/>
        </p:nvSpPr>
        <p:spPr>
          <a:xfrm>
            <a:off x="1100831" y="1526960"/>
            <a:ext cx="8025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取得 了中法开战以来最大的一次胜利，极大地鼓舞了中越两国军民的斗志，沉重打击了法国侵略者的嚣张气焰，从根本上改变了中法战争的形势。消息传至巴黎，导致茹费理内阁倒台。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AC0B09-C59D-46C9-9DC2-BA3EF7E14B4C}"/>
              </a:ext>
            </a:extLst>
          </p:cNvPr>
          <p:cNvSpPr txBox="1"/>
          <p:nvPr/>
        </p:nvSpPr>
        <p:spPr>
          <a:xfrm>
            <a:off x="2618911" y="3303135"/>
            <a:ext cx="514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只可惜签订了</a:t>
            </a:r>
            <a:r>
              <a:rPr lang="en-US" altLang="zh-CN" sz="2800" dirty="0"/>
              <a:t>《</a:t>
            </a:r>
            <a:r>
              <a:rPr lang="zh-CN" altLang="en-US" sz="2800" dirty="0"/>
              <a:t>天津条约</a:t>
            </a:r>
            <a:r>
              <a:rPr lang="en-US" altLang="zh-CN" sz="2800" dirty="0"/>
              <a:t>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29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BADDBD-DC56-4B5D-AC03-5A871355A4CB}"/>
              </a:ext>
            </a:extLst>
          </p:cNvPr>
          <p:cNvSpPr txBox="1"/>
          <p:nvPr/>
        </p:nvSpPr>
        <p:spPr>
          <a:xfrm>
            <a:off x="692459" y="630314"/>
            <a:ext cx="3968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中法战争</a:t>
            </a:r>
            <a:r>
              <a:rPr lang="en-US" altLang="zh-CN" dirty="0"/>
              <a:t>1883-1885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67D67C-EE03-4B2A-A3D5-A739FBC0DFD8}"/>
              </a:ext>
            </a:extLst>
          </p:cNvPr>
          <p:cNvSpPr txBox="1"/>
          <p:nvPr/>
        </p:nvSpPr>
        <p:spPr>
          <a:xfrm>
            <a:off x="692459" y="1606858"/>
            <a:ext cx="2840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山西之战             </a:t>
            </a:r>
            <a:endParaRPr lang="en-US" altLang="zh-CN" sz="3600" dirty="0"/>
          </a:p>
          <a:p>
            <a:r>
              <a:rPr lang="zh-CN" altLang="en-US" sz="3600" dirty="0"/>
              <a:t>北黎冲突</a:t>
            </a:r>
            <a:endParaRPr lang="en-US" altLang="zh-CN" sz="3600" dirty="0"/>
          </a:p>
          <a:p>
            <a:r>
              <a:rPr lang="zh-CN" altLang="en-US" sz="3600" dirty="0"/>
              <a:t>镇南关战役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5F2733-8503-4396-99AF-522CCE111257}"/>
              </a:ext>
            </a:extLst>
          </p:cNvPr>
          <p:cNvSpPr txBox="1"/>
          <p:nvPr/>
        </p:nvSpPr>
        <p:spPr>
          <a:xfrm>
            <a:off x="4740675" y="559293"/>
            <a:ext cx="64008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战争过程中，法海陆两军虽于多数战役占上风，但均无法取得底定全局的战略性大胜</a:t>
            </a:r>
            <a:r>
              <a:rPr lang="en-US" altLang="zh-CN" sz="2800" dirty="0"/>
              <a:t>:</a:t>
            </a:r>
            <a:r>
              <a:rPr lang="zh-CN" altLang="en-US" sz="2800" dirty="0"/>
              <a:t>法国远东舰队虽于海战赢得全胜，并一度攻占基隆，却因沪尾</a:t>
            </a:r>
            <a:r>
              <a:rPr lang="en-US" altLang="zh-CN" sz="2800" dirty="0"/>
              <a:t>(</a:t>
            </a:r>
            <a:r>
              <a:rPr lang="zh-CN" altLang="en-US" sz="2800" dirty="0"/>
              <a:t>今台北县淡水镇</a:t>
            </a:r>
            <a:r>
              <a:rPr lang="en-US" altLang="zh-CN" sz="2800" dirty="0"/>
              <a:t>)</a:t>
            </a:r>
            <a:r>
              <a:rPr lang="zh-CN" altLang="en-US" sz="2800" dirty="0"/>
              <a:t>一役受挫及疫病流行，无法达成拿下台湾岛的战略目的</a:t>
            </a:r>
            <a:r>
              <a:rPr lang="en-US" altLang="zh-CN" sz="2800" dirty="0"/>
              <a:t>;</a:t>
            </a:r>
            <a:r>
              <a:rPr lang="zh-CN" altLang="en-US" sz="2800" dirty="0"/>
              <a:t>而清军虽于初期陆海皆遭惨败，导致由恭亲王奕䜣领班的军机处被全面撤换</a:t>
            </a:r>
            <a:r>
              <a:rPr lang="en-US" altLang="zh-CN" sz="2800" dirty="0"/>
              <a:t>(</a:t>
            </a:r>
            <a:r>
              <a:rPr lang="zh-CN" altLang="en-US" sz="2800" dirty="0"/>
              <a:t>甲申易枢</a:t>
            </a:r>
            <a:r>
              <a:rPr lang="en-US" altLang="zh-CN" sz="2800" dirty="0"/>
              <a:t>)</a:t>
            </a:r>
            <a:r>
              <a:rPr lang="zh-CN" altLang="en-US" sz="2800" dirty="0"/>
              <a:t>，但后期台湾及杭州湾防卫成功，且有冯子材统率各部于镇南关之役给法国陆军带来较重伤亡，导致费里政权垮台。</a:t>
            </a:r>
          </a:p>
        </p:txBody>
      </p:sp>
    </p:spTree>
    <p:extLst>
      <p:ext uri="{BB962C8B-B14F-4D97-AF65-F5344CB8AC3E}">
        <p14:creationId xmlns:p14="http://schemas.microsoft.com/office/powerpoint/2010/main" val="319392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B69B55-B0C0-4CC9-961B-B6B8A23F4DED}"/>
              </a:ext>
            </a:extLst>
          </p:cNvPr>
          <p:cNvSpPr txBox="1"/>
          <p:nvPr/>
        </p:nvSpPr>
        <p:spPr>
          <a:xfrm>
            <a:off x="550416" y="1198485"/>
            <a:ext cx="93570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中国在这次反侵略战争中，本有机会能取得最后胜利，但由于清统治者的懦弱、妥协，胜利的成果才被葬送，使得中国不败而败，法国不胜而胜。</a:t>
            </a:r>
            <a:endParaRPr lang="en-US" altLang="zh-CN" sz="2400" dirty="0"/>
          </a:p>
          <a:p>
            <a:r>
              <a:rPr lang="zh-CN" altLang="en-US" sz="2400" dirty="0"/>
              <a:t>其次，清政府之所以对法议和，客观上也是因为英美等国的态度，他们担心中国一旦取得对法战争的全面胜利，就会进一步增强中国人民反对外国侵略者的决心，清政府也可能不再如以前那样驯服了，而且危及自己在华的侵略利益。英外交大臣就曾说</a:t>
            </a:r>
            <a:r>
              <a:rPr lang="en-US" altLang="zh-CN" sz="2400" dirty="0"/>
              <a:t>:"</a:t>
            </a:r>
            <a:r>
              <a:rPr lang="zh-CN" altLang="en-US" sz="2400" dirty="0"/>
              <a:t>中国的任何胜利，一般都会对欧洲人发生严重后果。</a:t>
            </a:r>
            <a:r>
              <a:rPr lang="en-US" altLang="zh-CN" sz="2400" dirty="0"/>
              <a:t>"</a:t>
            </a:r>
            <a:r>
              <a:rPr lang="zh-CN" altLang="en-US" sz="2400" dirty="0"/>
              <a:t>因此，他们极力施加影响，迫使清政府尽快对法妥协。</a:t>
            </a:r>
          </a:p>
        </p:txBody>
      </p:sp>
    </p:spTree>
    <p:extLst>
      <p:ext uri="{BB962C8B-B14F-4D97-AF65-F5344CB8AC3E}">
        <p14:creationId xmlns:p14="http://schemas.microsoft.com/office/powerpoint/2010/main" val="26224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1AC42-9FBF-47B4-87A2-3989B2DE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CA804-6684-40B9-A71E-414F984D9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中法德意美日奥英俄</a:t>
            </a:r>
          </a:p>
        </p:txBody>
      </p:sp>
    </p:spTree>
    <p:extLst>
      <p:ext uri="{BB962C8B-B14F-4D97-AF65-F5344CB8AC3E}">
        <p14:creationId xmlns:p14="http://schemas.microsoft.com/office/powerpoint/2010/main" val="695498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1000E-DE57-4A2E-92C2-0AE3EEC7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58327"/>
          </a:xfrm>
        </p:spPr>
        <p:txBody>
          <a:bodyPr/>
          <a:lstStyle/>
          <a:p>
            <a:r>
              <a:rPr lang="zh-CN" altLang="en-US" sz="5400" dirty="0"/>
              <a:t>为什么从</a:t>
            </a:r>
            <a:r>
              <a:rPr lang="en-US" altLang="zh-CN" sz="5400" dirty="0"/>
              <a:t>17</a:t>
            </a:r>
            <a:r>
              <a:rPr lang="zh-CN" altLang="en-US" sz="5400" dirty="0"/>
              <a:t>世纪中叶开始？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C69B5-CC96-462A-89DD-EABA47A17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876713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文艺复兴（</a:t>
            </a:r>
            <a:r>
              <a:rPr lang="en-US" altLang="zh-CN" sz="4400" dirty="0"/>
              <a:t>14</a:t>
            </a:r>
            <a:r>
              <a:rPr lang="zh-CN" altLang="en-US" sz="4400" dirty="0"/>
              <a:t>世纪</a:t>
            </a:r>
            <a:r>
              <a:rPr lang="en-US" altLang="zh-CN" sz="4400" dirty="0"/>
              <a:t>-17</a:t>
            </a:r>
            <a:r>
              <a:rPr lang="zh-CN" altLang="en-US" sz="4400" dirty="0"/>
              <a:t>世纪）</a:t>
            </a:r>
            <a:endParaRPr lang="en-US" altLang="zh-CN" sz="4400" dirty="0"/>
          </a:p>
          <a:p>
            <a:r>
              <a:rPr lang="zh-CN" altLang="en-US" sz="4400" dirty="0"/>
              <a:t>中国海禁（</a:t>
            </a:r>
            <a:r>
              <a:rPr lang="en-US" altLang="zh-CN" sz="4400" dirty="0"/>
              <a:t>1368-1842</a:t>
            </a:r>
            <a:r>
              <a:rPr lang="zh-CN" altLang="en-US" sz="4400" dirty="0"/>
              <a:t>）</a:t>
            </a:r>
            <a:endParaRPr lang="en-US" altLang="zh-CN" sz="4400" dirty="0"/>
          </a:p>
        </p:txBody>
      </p:sp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27F072E1-E3F5-41E4-8710-AAE3238CCEF4}"/>
              </a:ext>
            </a:extLst>
          </p:cNvPr>
          <p:cNvSpPr txBox="1"/>
          <p:nvPr/>
        </p:nvSpPr>
        <p:spPr>
          <a:xfrm>
            <a:off x="3373515" y="4341180"/>
            <a:ext cx="4358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1640-1740</a:t>
            </a:r>
            <a:endParaRPr lang="zh-CN" altLang="en-US" sz="4400" dirty="0"/>
          </a:p>
        </p:txBody>
      </p:sp>
      <p:sp>
        <p:nvSpPr>
          <p:cNvPr id="5" name="文本框 4">
            <a:hlinkClick r:id="rId3" action="ppaction://hlinksldjump"/>
            <a:extLst>
              <a:ext uri="{FF2B5EF4-FFF2-40B4-BE49-F238E27FC236}">
                <a16:creationId xmlns:a16="http://schemas.microsoft.com/office/drawing/2014/main" id="{F8348E0A-9733-4374-BB21-182DC69B8F15}"/>
              </a:ext>
            </a:extLst>
          </p:cNvPr>
          <p:cNvSpPr txBox="1"/>
          <p:nvPr/>
        </p:nvSpPr>
        <p:spPr>
          <a:xfrm>
            <a:off x="3373515" y="5075620"/>
            <a:ext cx="31515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1740-1900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1100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EFDCA-006B-4AFF-A23A-7DB136A0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651291"/>
          </a:xfrm>
        </p:spPr>
        <p:txBody>
          <a:bodyPr/>
          <a:lstStyle/>
          <a:p>
            <a:r>
              <a:rPr lang="zh-CN" altLang="en-US" sz="2400" dirty="0"/>
              <a:t>明代：设了广州，宁波，泉州等市舶司，但实行的是朝贡贸易。对外           </a:t>
            </a:r>
            <a:br>
              <a:rPr lang="en-US" altLang="zh-CN" sz="2400" dirty="0"/>
            </a:br>
            <a:r>
              <a:rPr lang="en-US" altLang="zh-CN" sz="2400" dirty="0"/>
              <a:t>          </a:t>
            </a:r>
            <a:r>
              <a:rPr lang="zh-CN" altLang="en-US" sz="2400" dirty="0"/>
              <a:t>方来使发给凭证，限两三年以至更长时间来华一次，须在港口</a:t>
            </a:r>
            <a:br>
              <a:rPr lang="en-US" altLang="zh-CN" sz="2400" dirty="0"/>
            </a:br>
            <a:r>
              <a:rPr lang="en-US" altLang="zh-CN" sz="2400" dirty="0"/>
              <a:t>          </a:t>
            </a:r>
            <a:r>
              <a:rPr lang="zh-CN" altLang="en-US" sz="2400" dirty="0"/>
              <a:t>堪合凭证，所有商货运京师开市。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zh-CN" altLang="en-US" sz="2400" dirty="0"/>
              <a:t>外贸中心福建关税收入最高四五万两（约合</a:t>
            </a:r>
            <a:r>
              <a:rPr lang="en-US" altLang="zh-CN" sz="2400" dirty="0"/>
              <a:t>280</a:t>
            </a:r>
            <a:r>
              <a:rPr lang="zh-CN" altLang="en-US" sz="2400" dirty="0"/>
              <a:t>万</a:t>
            </a:r>
            <a:r>
              <a:rPr lang="en-US" altLang="zh-CN" sz="2400" dirty="0"/>
              <a:t>-350</a:t>
            </a:r>
            <a:r>
              <a:rPr lang="zh-CN" altLang="en-US" sz="2400" dirty="0"/>
              <a:t>万人民币）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88651-36C8-40CE-8770-A63F82684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28548"/>
            <a:ext cx="8946541" cy="426128"/>
          </a:xfrm>
        </p:spPr>
        <p:txBody>
          <a:bodyPr/>
          <a:lstStyle/>
          <a:p>
            <a:r>
              <a:rPr lang="zh-CN" altLang="en-US" dirty="0"/>
              <a:t>南宋绍兴十年（</a:t>
            </a:r>
            <a:r>
              <a:rPr lang="en-US" altLang="zh-CN" dirty="0"/>
              <a:t>1140</a:t>
            </a:r>
            <a:r>
              <a:rPr lang="zh-CN" altLang="en-US" dirty="0"/>
              <a:t>）广州市舶司的税收达</a:t>
            </a:r>
            <a:r>
              <a:rPr lang="en-US" altLang="zh-CN" dirty="0"/>
              <a:t>110</a:t>
            </a:r>
            <a:r>
              <a:rPr lang="zh-CN" altLang="en-US" dirty="0"/>
              <a:t>万贯（合折</a:t>
            </a:r>
            <a:r>
              <a:rPr lang="en-US" altLang="zh-CN" dirty="0"/>
              <a:t>3300</a:t>
            </a:r>
            <a:r>
              <a:rPr lang="zh-CN" altLang="en-US" dirty="0"/>
              <a:t>万人民币）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4537B5-2E8A-40AA-8116-57B8B4AB37B6}"/>
              </a:ext>
            </a:extLst>
          </p:cNvPr>
          <p:cNvSpPr txBox="1"/>
          <p:nvPr/>
        </p:nvSpPr>
        <p:spPr>
          <a:xfrm>
            <a:off x="1473369" y="2454675"/>
            <a:ext cx="7750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虽然整个明代有白银流入</a:t>
            </a:r>
            <a:r>
              <a:rPr lang="en-US" altLang="zh-CN" sz="2400" dirty="0"/>
              <a:t>3</a:t>
            </a:r>
            <a:r>
              <a:rPr lang="zh-CN" altLang="en-US" sz="2400" dirty="0"/>
              <a:t>亿万两（一说</a:t>
            </a:r>
            <a:r>
              <a:rPr lang="en-US" altLang="zh-CN" sz="2400" dirty="0"/>
              <a:t>5</a:t>
            </a:r>
            <a:r>
              <a:rPr lang="zh-CN" altLang="en-US" sz="2400" dirty="0"/>
              <a:t>亿），但出售商品却是丝绸、瓷器、茶叶、蔗糖等，也就是说，明朝的海外贸易，卖出去的是各种产品货物，买进来的货物寥寥，得到的只是白银等贵金属。</a:t>
            </a:r>
            <a:endParaRPr lang="en-US" altLang="zh-CN" sz="2400" dirty="0"/>
          </a:p>
          <a:p>
            <a:r>
              <a:rPr lang="zh-CN" altLang="en-US" sz="2400" dirty="0"/>
              <a:t>可以看出因为海禁，基本上没有科技文化的交流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C1048F-7622-45F4-8BB6-4AF8205FB7E7}"/>
              </a:ext>
            </a:extLst>
          </p:cNvPr>
          <p:cNvSpPr txBox="1"/>
          <p:nvPr/>
        </p:nvSpPr>
        <p:spPr>
          <a:xfrm>
            <a:off x="1473369" y="5090564"/>
            <a:ext cx="6604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但是，人家有资本呀，当时的明朝科技依旧领先世界一二百年，军事实力也是世界数一数二。</a:t>
            </a:r>
          </a:p>
        </p:txBody>
      </p:sp>
    </p:spTree>
    <p:extLst>
      <p:ext uri="{BB962C8B-B14F-4D97-AF65-F5344CB8AC3E}">
        <p14:creationId xmlns:p14="http://schemas.microsoft.com/office/powerpoint/2010/main" val="39247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2BF9C-E4AA-45BB-9D78-C98F7F48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92919"/>
            <a:ext cx="9404723" cy="2290483"/>
          </a:xfrm>
        </p:spPr>
        <p:txBody>
          <a:bodyPr/>
          <a:lstStyle/>
          <a:p>
            <a:r>
              <a:rPr lang="zh-CN" altLang="en-US" sz="2400" dirty="0"/>
              <a:t>清代：最初严厉禁海，平定三藩之乱收回台湾之后，于</a:t>
            </a:r>
            <a:r>
              <a:rPr lang="en-US" altLang="zh-CN" sz="2400" dirty="0"/>
              <a:t>1684</a:t>
            </a:r>
            <a:r>
              <a:rPr lang="zh-CN" altLang="en-US" sz="2400" dirty="0"/>
              <a:t>年开海</a:t>
            </a:r>
            <a:br>
              <a:rPr lang="en-US" altLang="zh-CN" sz="2400" dirty="0"/>
            </a:br>
            <a:r>
              <a:rPr lang="en-US" altLang="zh-CN" sz="2400" dirty="0"/>
              <a:t>          </a:t>
            </a:r>
            <a:r>
              <a:rPr lang="zh-CN" altLang="en-US" sz="2400" dirty="0"/>
              <a:t>禁，指定澳门，漳州，宁波（后移定海），江南云台山四处为</a:t>
            </a:r>
            <a:br>
              <a:rPr lang="en-US" altLang="zh-CN" sz="2400" dirty="0"/>
            </a:br>
            <a:r>
              <a:rPr lang="en-US" altLang="zh-CN" sz="2400" dirty="0"/>
              <a:t>          </a:t>
            </a:r>
            <a:r>
              <a:rPr lang="zh-CN" altLang="en-US" sz="2400" dirty="0"/>
              <a:t>外贸口岸。期间，于</a:t>
            </a:r>
            <a:r>
              <a:rPr lang="en-US" altLang="zh-CN" sz="2400" dirty="0"/>
              <a:t>1717——1727</a:t>
            </a:r>
            <a:r>
              <a:rPr lang="zh-CN" altLang="en-US" sz="2400" dirty="0"/>
              <a:t>年禁止对南洋的贸易。到 </a:t>
            </a:r>
            <a:br>
              <a:rPr lang="en-US" altLang="zh-CN" sz="2400" dirty="0"/>
            </a:br>
            <a:r>
              <a:rPr lang="en-US" altLang="zh-CN" sz="2400" dirty="0"/>
              <a:t>          1757</a:t>
            </a:r>
            <a:r>
              <a:rPr lang="zh-CN" altLang="en-US" sz="2400" dirty="0"/>
              <a:t>年，又改为广州一口通商，封闭其他三个口岸。清随明制，</a:t>
            </a:r>
            <a:br>
              <a:rPr lang="en-US" altLang="zh-CN" sz="2400" dirty="0"/>
            </a:br>
            <a:r>
              <a:rPr lang="en-US" altLang="zh-CN" sz="2400" dirty="0"/>
              <a:t>          </a:t>
            </a:r>
            <a:r>
              <a:rPr lang="zh-CN" altLang="en-US" sz="2400" dirty="0"/>
              <a:t>也是限制对外贸易，主要有这么几项：限制通使；歧视出海华</a:t>
            </a:r>
            <a:br>
              <a:rPr lang="en-US" altLang="zh-CN" sz="2400" dirty="0"/>
            </a:br>
            <a:r>
              <a:rPr lang="en-US" altLang="zh-CN" sz="2400" dirty="0"/>
              <a:t>          </a:t>
            </a:r>
            <a:r>
              <a:rPr lang="zh-CN" altLang="en-US" sz="2400" dirty="0"/>
              <a:t>商；限制商船规模；限制出口商品；严管来华外商。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E1852-D2D0-4E26-B7EF-1DC1ADA2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34323"/>
            <a:ext cx="8946541" cy="215727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dirty="0"/>
              <a:t>1689—1711</a:t>
            </a:r>
            <a:r>
              <a:rPr lang="zh-CN" altLang="en-US" sz="2800" dirty="0"/>
              <a:t>年的</a:t>
            </a:r>
            <a:r>
              <a:rPr lang="en-US" altLang="zh-CN" sz="2800" dirty="0"/>
              <a:t>23</a:t>
            </a:r>
            <a:r>
              <a:rPr lang="zh-CN" altLang="en-US" sz="2800" dirty="0"/>
              <a:t>年间，总计</a:t>
            </a:r>
            <a:r>
              <a:rPr lang="en-US" altLang="zh-CN" sz="2800" dirty="0"/>
              <a:t>1791</a:t>
            </a:r>
            <a:r>
              <a:rPr lang="zh-CN" altLang="en-US" sz="2800" dirty="0"/>
              <a:t>艘，年均约</a:t>
            </a:r>
            <a:r>
              <a:rPr lang="en-US" altLang="zh-CN" sz="2800" dirty="0"/>
              <a:t>78</a:t>
            </a:r>
            <a:r>
              <a:rPr lang="zh-CN" altLang="en-US" sz="2800" dirty="0"/>
              <a:t>艘。明末赴日中国商船数，</a:t>
            </a:r>
            <a:r>
              <a:rPr lang="en-US" altLang="zh-CN" sz="2800" dirty="0"/>
              <a:t>1634—1644</a:t>
            </a:r>
            <a:r>
              <a:rPr lang="zh-CN" altLang="en-US" sz="2800" dirty="0"/>
              <a:t>年间，年均</a:t>
            </a:r>
            <a:r>
              <a:rPr lang="en-US" altLang="zh-CN" sz="2800" dirty="0"/>
              <a:t>57</a:t>
            </a:r>
            <a:r>
              <a:rPr lang="zh-CN" altLang="en-US" sz="2800" dirty="0"/>
              <a:t>艘。</a:t>
            </a:r>
            <a:endParaRPr lang="en-US" altLang="zh-CN" sz="2800" dirty="0"/>
          </a:p>
          <a:p>
            <a:r>
              <a:rPr lang="zh-CN" altLang="en-US" sz="2800" dirty="0"/>
              <a:t>乾隆十年</a:t>
            </a:r>
            <a:r>
              <a:rPr lang="en-US" altLang="zh-CN" sz="2800" dirty="0"/>
              <a:t>(1745)</a:t>
            </a:r>
            <a:r>
              <a:rPr lang="zh-CN" altLang="en-US" sz="2800" dirty="0"/>
              <a:t>四港贸易总值达到</a:t>
            </a:r>
            <a:r>
              <a:rPr lang="en-US" altLang="zh-CN" sz="2800" dirty="0"/>
              <a:t>3657</a:t>
            </a:r>
            <a:r>
              <a:rPr lang="zh-CN" altLang="en-US" sz="2800" dirty="0"/>
              <a:t>万</a:t>
            </a:r>
            <a:r>
              <a:rPr lang="en-US" altLang="zh-CN" sz="2800" dirty="0"/>
              <a:t>1777</a:t>
            </a:r>
            <a:r>
              <a:rPr lang="zh-CN" altLang="en-US" sz="2800" dirty="0"/>
              <a:t>两，比明代的最高年份增加</a:t>
            </a:r>
            <a:r>
              <a:rPr lang="en-US" altLang="zh-CN" sz="2800" dirty="0"/>
              <a:t>35</a:t>
            </a:r>
            <a:r>
              <a:rPr lang="zh-CN" altLang="en-US" sz="2800" dirty="0"/>
              <a:t>．</a:t>
            </a:r>
            <a:r>
              <a:rPr lang="en-US" altLang="zh-CN" sz="2800" dirty="0"/>
              <a:t>5</a:t>
            </a:r>
            <a:r>
              <a:rPr lang="zh-CN" altLang="en-US" sz="2800" dirty="0"/>
              <a:t>倍。就以粤海关一处的贸易而言，雍正七年</a:t>
            </a:r>
            <a:r>
              <a:rPr lang="en-US" altLang="zh-CN" sz="2800" dirty="0"/>
              <a:t>(1729)</a:t>
            </a:r>
            <a:r>
              <a:rPr lang="zh-CN" altLang="en-US" sz="2800" dirty="0"/>
              <a:t>的贸易值为</a:t>
            </a:r>
            <a:r>
              <a:rPr lang="en-US" altLang="zh-CN" sz="2800" dirty="0"/>
              <a:t>1110</a:t>
            </a:r>
            <a:r>
              <a:rPr lang="zh-CN" altLang="en-US" sz="2800" dirty="0"/>
              <a:t>万</a:t>
            </a:r>
            <a:r>
              <a:rPr lang="en-US" altLang="zh-CN" sz="2800" dirty="0"/>
              <a:t>5800</a:t>
            </a:r>
            <a:r>
              <a:rPr lang="zh-CN" altLang="en-US" sz="2800" dirty="0"/>
              <a:t>两，比明代的最高年份也增长</a:t>
            </a:r>
            <a:r>
              <a:rPr lang="en-US" altLang="zh-CN" sz="2800" dirty="0"/>
              <a:t>10.1</a:t>
            </a:r>
            <a:r>
              <a:rPr lang="zh-CN" altLang="en-US" sz="2800" dirty="0"/>
              <a:t>倍。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5467D5-AA14-4EF8-882E-DE31028FF01D}"/>
              </a:ext>
            </a:extLst>
          </p:cNvPr>
          <p:cNvSpPr txBox="1"/>
          <p:nvPr/>
        </p:nvSpPr>
        <p:spPr>
          <a:xfrm rot="624540">
            <a:off x="1349419" y="2956266"/>
            <a:ext cx="89486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据</a:t>
            </a:r>
            <a:r>
              <a:rPr lang="en-US" altLang="zh-CN" sz="3200" dirty="0"/>
              <a:t>1830</a:t>
            </a:r>
            <a:r>
              <a:rPr lang="zh-CN" altLang="en-US" sz="3200" dirty="0"/>
              <a:t>年英国东印度公司的报告，从福建广东开往南洋的商船有</a:t>
            </a:r>
            <a:r>
              <a:rPr lang="en-US" altLang="zh-CN" sz="3200" dirty="0"/>
              <a:t>200</a:t>
            </a:r>
            <a:r>
              <a:rPr lang="zh-CN" altLang="en-US" sz="3200" dirty="0"/>
              <a:t>余艘，连同小商船不下</a:t>
            </a:r>
            <a:r>
              <a:rPr lang="en-US" altLang="zh-CN" sz="3200" dirty="0"/>
              <a:t>300</a:t>
            </a:r>
            <a:r>
              <a:rPr lang="zh-CN" altLang="en-US" sz="3200" dirty="0"/>
              <a:t>艘，约合</a:t>
            </a:r>
            <a:r>
              <a:rPr lang="en-US" altLang="zh-CN" sz="3200" dirty="0"/>
              <a:t>6~7</a:t>
            </a:r>
            <a:r>
              <a:rPr lang="zh-CN" altLang="en-US" sz="3200" dirty="0"/>
              <a:t>万吨。主要出口丝，茶，糖，瓷器，药材，进口大米，香料，水产品等。而直接输往英国的茶叶，在</a:t>
            </a:r>
            <a:r>
              <a:rPr lang="en-US" altLang="zh-CN" sz="3200" dirty="0"/>
              <a:t>1784</a:t>
            </a:r>
            <a:r>
              <a:rPr lang="zh-CN" altLang="en-US" sz="3200" dirty="0"/>
              <a:t>年英国降低茶税之后，</a:t>
            </a:r>
            <a:r>
              <a:rPr lang="en-US" altLang="zh-CN" sz="3200" dirty="0"/>
              <a:t>50</a:t>
            </a:r>
            <a:r>
              <a:rPr lang="zh-CN" altLang="en-US" sz="3200" dirty="0"/>
              <a:t>年内增加了</a:t>
            </a:r>
            <a:r>
              <a:rPr lang="en-US" altLang="zh-CN" sz="3200" dirty="0"/>
              <a:t>3</a:t>
            </a:r>
            <a:r>
              <a:rPr lang="zh-CN" altLang="en-US" sz="3200" dirty="0"/>
              <a:t>倍，</a:t>
            </a:r>
            <a:r>
              <a:rPr lang="en-US" altLang="zh-CN" sz="3200" dirty="0"/>
              <a:t>1830——1833</a:t>
            </a:r>
            <a:r>
              <a:rPr lang="zh-CN" altLang="en-US" sz="3200" dirty="0"/>
              <a:t>年，平均每年达</a:t>
            </a:r>
            <a:r>
              <a:rPr lang="en-US" altLang="zh-CN" sz="3200" dirty="0"/>
              <a:t>561.7</a:t>
            </a:r>
            <a:r>
              <a:rPr lang="zh-CN" altLang="en-US" sz="3200" dirty="0"/>
              <a:t>万两。 </a:t>
            </a:r>
          </a:p>
        </p:txBody>
      </p:sp>
    </p:spTree>
    <p:extLst>
      <p:ext uri="{BB962C8B-B14F-4D97-AF65-F5344CB8AC3E}">
        <p14:creationId xmlns:p14="http://schemas.microsoft.com/office/powerpoint/2010/main" val="24211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E6DD-7092-44F9-9CFE-EEAF7839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9134"/>
          </a:xfrm>
        </p:spPr>
        <p:txBody>
          <a:bodyPr/>
          <a:lstStyle/>
          <a:p>
            <a:r>
              <a:rPr lang="zh-CN" altLang="en-US" dirty="0"/>
              <a:t>为啥海禁越禁越富裕？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868D0-2135-463A-AFB1-A8FEA3D9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511382"/>
            <a:ext cx="9715859" cy="149814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、西方对中国丝，茶，糖，瓷器，药材的需求增加。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、明清两代的人口增长，经济规模扩大。</a:t>
            </a:r>
            <a:endParaRPr lang="en-US" altLang="zh-CN" sz="3200" dirty="0"/>
          </a:p>
          <a:p>
            <a:endParaRPr lang="zh-CN" altLang="en-US" dirty="0"/>
          </a:p>
        </p:txBody>
      </p:sp>
      <p:pic>
        <p:nvPicPr>
          <p:cNvPr id="5" name="图形 4" descr="箭头: 直">
            <a:extLst>
              <a:ext uri="{FF2B5EF4-FFF2-40B4-BE49-F238E27FC236}">
                <a16:creationId xmlns:a16="http://schemas.microsoft.com/office/drawing/2014/main" id="{7DE60694-3744-49F5-8900-2EE9E49B6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9915" y="2393363"/>
            <a:ext cx="2933701" cy="2933701"/>
          </a:xfrm>
          <a:prstGeom prst="rect">
            <a:avLst/>
          </a:prstGeom>
        </p:spPr>
      </p:pic>
      <p:pic>
        <p:nvPicPr>
          <p:cNvPr id="9" name="图形 8" descr="箭头: 轻微弯曲">
            <a:extLst>
              <a:ext uri="{FF2B5EF4-FFF2-40B4-BE49-F238E27FC236}">
                <a16:creationId xmlns:a16="http://schemas.microsoft.com/office/drawing/2014/main" id="{D9AE56D4-BCAC-422C-B848-0E7395EED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4770" y="4135288"/>
            <a:ext cx="3467942" cy="20669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5E755CE-DCD2-4EA8-8492-7510F71C87EE}"/>
              </a:ext>
            </a:extLst>
          </p:cNvPr>
          <p:cNvSpPr txBox="1"/>
          <p:nvPr/>
        </p:nvSpPr>
        <p:spPr>
          <a:xfrm>
            <a:off x="1162050" y="3153009"/>
            <a:ext cx="6762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/>
              <a:t>中国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7C66A6-2DEE-48ED-BF73-2322AFD9222A}"/>
              </a:ext>
            </a:extLst>
          </p:cNvPr>
          <p:cNvSpPr txBox="1"/>
          <p:nvPr/>
        </p:nvSpPr>
        <p:spPr>
          <a:xfrm>
            <a:off x="10419157" y="3124198"/>
            <a:ext cx="8088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/>
              <a:t>西方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C7A711-9AEE-4C0F-9F69-7083E965E232}"/>
              </a:ext>
            </a:extLst>
          </p:cNvPr>
          <p:cNvSpPr txBox="1"/>
          <p:nvPr/>
        </p:nvSpPr>
        <p:spPr>
          <a:xfrm>
            <a:off x="2985935" y="3491563"/>
            <a:ext cx="9496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白银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F2EF0A-D011-4A4B-8FB4-5D0C4975DD1E}"/>
              </a:ext>
            </a:extLst>
          </p:cNvPr>
          <p:cNvSpPr txBox="1"/>
          <p:nvPr/>
        </p:nvSpPr>
        <p:spPr>
          <a:xfrm>
            <a:off x="8532813" y="3572738"/>
            <a:ext cx="11274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丝绸</a:t>
            </a:r>
            <a:endParaRPr lang="en-US" altLang="zh-CN" sz="3600" dirty="0"/>
          </a:p>
          <a:p>
            <a:r>
              <a:rPr lang="zh-CN" altLang="en-US" sz="3600" dirty="0"/>
              <a:t>茶叶</a:t>
            </a:r>
            <a:endParaRPr lang="en-US" altLang="zh-CN" sz="3600" dirty="0"/>
          </a:p>
          <a:p>
            <a:r>
              <a:rPr lang="zh-CN" altLang="en-US" sz="3600" dirty="0"/>
              <a:t>瓷器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D181E1F-94CD-4182-8892-D072B5D47A58}"/>
              </a:ext>
            </a:extLst>
          </p:cNvPr>
          <p:cNvSpPr/>
          <p:nvPr/>
        </p:nvSpPr>
        <p:spPr>
          <a:xfrm flipH="1">
            <a:off x="12260061" y="-22860"/>
            <a:ext cx="45719" cy="4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6A087B-3FDA-4768-8F95-C1ED1CC6C7D1}"/>
              </a:ext>
            </a:extLst>
          </p:cNvPr>
          <p:cNvSpPr/>
          <p:nvPr/>
        </p:nvSpPr>
        <p:spPr>
          <a:xfrm>
            <a:off x="2094374" y="3757404"/>
            <a:ext cx="290225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9600" b="1" i="1" cap="none" spc="0" dirty="0">
                <a:ln/>
                <a:solidFill>
                  <a:schemeClr val="accent3"/>
                </a:solidFill>
                <a:effectLst/>
                <a:hlinkClick r:id="rId6" action="ppaction://hlinksldjump"/>
              </a:rPr>
              <a:t>？</a:t>
            </a:r>
            <a:endParaRPr lang="zh-CN" altLang="en-US" sz="9600" b="1" i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539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DC5395-37A4-4433-96F3-955472D54758}"/>
              </a:ext>
            </a:extLst>
          </p:cNvPr>
          <p:cNvSpPr txBox="1"/>
          <p:nvPr/>
        </p:nvSpPr>
        <p:spPr>
          <a:xfrm>
            <a:off x="745722" y="692458"/>
            <a:ext cx="68269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1638</a:t>
            </a:r>
            <a:r>
              <a:rPr lang="zh-CN" altLang="en-US" sz="2400" dirty="0"/>
              <a:t>年，后金改国号为清。</a:t>
            </a:r>
            <a:endParaRPr lang="en-US" altLang="zh-CN" sz="2400" dirty="0"/>
          </a:p>
          <a:p>
            <a:r>
              <a:rPr lang="en-US" altLang="zh-CN" sz="2400" dirty="0"/>
              <a:t>1644</a:t>
            </a:r>
            <a:r>
              <a:rPr lang="zh-CN" altLang="en-US" sz="2400" dirty="0"/>
              <a:t>年，明亡。</a:t>
            </a:r>
            <a:endParaRPr lang="en-US" altLang="zh-CN" sz="2400" dirty="0"/>
          </a:p>
          <a:p>
            <a:r>
              <a:rPr lang="en-US" altLang="zh-CN" sz="2400" dirty="0"/>
              <a:t>1645-1661</a:t>
            </a:r>
            <a:r>
              <a:rPr lang="zh-CN" altLang="en-US" sz="2400" dirty="0"/>
              <a:t>，平定南明。</a:t>
            </a:r>
            <a:endParaRPr lang="en-US" altLang="zh-CN" sz="2400" dirty="0"/>
          </a:p>
          <a:p>
            <a:r>
              <a:rPr lang="en-US" altLang="zh-CN" sz="2400" dirty="0"/>
              <a:t>1667-1669</a:t>
            </a:r>
            <a:r>
              <a:rPr lang="zh-CN" altLang="en-US" sz="2400" dirty="0"/>
              <a:t>，灭鳌拜。</a:t>
            </a:r>
            <a:endParaRPr lang="en-US" altLang="zh-CN" sz="2400" dirty="0"/>
          </a:p>
          <a:p>
            <a:r>
              <a:rPr lang="en-US" altLang="zh-CN" sz="2400" dirty="0"/>
              <a:t>1673-1681</a:t>
            </a:r>
            <a:r>
              <a:rPr lang="zh-CN" altLang="en-US" sz="2400" dirty="0"/>
              <a:t>，三藩之乱。</a:t>
            </a:r>
            <a:endParaRPr lang="en-US" altLang="zh-CN" sz="2400" dirty="0"/>
          </a:p>
          <a:p>
            <a:r>
              <a:rPr lang="en-US" altLang="zh-CN" sz="2400" dirty="0"/>
              <a:t>1681-1684</a:t>
            </a:r>
            <a:r>
              <a:rPr lang="zh-CN" altLang="en-US" sz="2400" dirty="0"/>
              <a:t>，收复台湾。</a:t>
            </a:r>
            <a:endParaRPr lang="en-US" altLang="zh-CN" sz="2400" dirty="0"/>
          </a:p>
          <a:p>
            <a:r>
              <a:rPr lang="en-US" altLang="zh-CN" sz="2400" dirty="0"/>
              <a:t>1685-1689</a:t>
            </a:r>
            <a:r>
              <a:rPr lang="zh-CN" altLang="en-US" sz="2400" dirty="0"/>
              <a:t>，抗击沙俄，签订</a:t>
            </a:r>
            <a:r>
              <a:rPr lang="en-US" altLang="zh-CN" sz="2400" dirty="0"/>
              <a:t>《</a:t>
            </a:r>
            <a:r>
              <a:rPr lang="zh-CN" altLang="en-US" sz="2400" dirty="0"/>
              <a:t>中俄尼布楚条约</a:t>
            </a:r>
            <a:r>
              <a:rPr lang="en-US" altLang="zh-CN" sz="2400" dirty="0"/>
              <a:t>》</a:t>
            </a:r>
          </a:p>
          <a:p>
            <a:r>
              <a:rPr lang="en-US" altLang="zh-CN" sz="2400" dirty="0"/>
              <a:t>1687-1696</a:t>
            </a:r>
            <a:r>
              <a:rPr lang="zh-CN" altLang="en-US" sz="2400" dirty="0"/>
              <a:t>，平定准噶尔。</a:t>
            </a:r>
            <a:endParaRPr lang="en-US" altLang="zh-CN" sz="2400" dirty="0"/>
          </a:p>
          <a:p>
            <a:r>
              <a:rPr lang="en-US" altLang="zh-CN" sz="2400" dirty="0"/>
              <a:t>1732</a:t>
            </a:r>
            <a:r>
              <a:rPr lang="zh-CN" altLang="en-US" sz="2400" dirty="0"/>
              <a:t>年，设立军机处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4136AF-168B-4383-B47A-562B22C88D7A}"/>
              </a:ext>
            </a:extLst>
          </p:cNvPr>
          <p:cNvSpPr txBox="1"/>
          <p:nvPr/>
        </p:nvSpPr>
        <p:spPr>
          <a:xfrm>
            <a:off x="2148396" y="4483222"/>
            <a:ext cx="6205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/>
              <a:t>巩固统治</a:t>
            </a:r>
          </a:p>
        </p:txBody>
      </p:sp>
    </p:spTree>
    <p:extLst>
      <p:ext uri="{BB962C8B-B14F-4D97-AF65-F5344CB8AC3E}">
        <p14:creationId xmlns:p14="http://schemas.microsoft.com/office/powerpoint/2010/main" val="181089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59B519-8361-4B39-B1A8-502BC1E935F4}"/>
              </a:ext>
            </a:extLst>
          </p:cNvPr>
          <p:cNvSpPr txBox="1"/>
          <p:nvPr/>
        </p:nvSpPr>
        <p:spPr>
          <a:xfrm>
            <a:off x="1047565" y="976543"/>
            <a:ext cx="958788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zh-CN" altLang="en-US" sz="4400" dirty="0"/>
              <a:t>英国</a:t>
            </a:r>
            <a:r>
              <a:rPr lang="en-US" altLang="zh-CN" sz="4400" dirty="0"/>
              <a:t>   1640-1688 </a:t>
            </a:r>
            <a:r>
              <a:rPr lang="zh-CN" altLang="en-US" sz="4400" dirty="0"/>
              <a:t>资产阶级革命</a:t>
            </a:r>
            <a:endParaRPr lang="en-US" altLang="zh-CN" sz="4400" dirty="0"/>
          </a:p>
          <a:p>
            <a:r>
              <a:rPr lang="zh-CN" altLang="en-US" sz="4400" dirty="0"/>
              <a:t> 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F4145B-B0E0-445F-AA6C-7DEA491EB537}"/>
              </a:ext>
            </a:extLst>
          </p:cNvPr>
          <p:cNvSpPr txBox="1"/>
          <p:nvPr/>
        </p:nvSpPr>
        <p:spPr>
          <a:xfrm>
            <a:off x="834502" y="2792425"/>
            <a:ext cx="10413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新的政治体系确立，打破封建制度。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C15609-BBC2-4B34-AA47-97F316131016}"/>
              </a:ext>
            </a:extLst>
          </p:cNvPr>
          <p:cNvSpPr/>
          <p:nvPr/>
        </p:nvSpPr>
        <p:spPr>
          <a:xfrm>
            <a:off x="6728390" y="4458784"/>
            <a:ext cx="1576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linkClick r:id="rId2" action="ppaction://hlinksldjump"/>
              </a:rPr>
              <a:t>但是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147074-BCD6-453C-87CE-B9AE15573FB0}"/>
              </a:ext>
            </a:extLst>
          </p:cNvPr>
          <p:cNvSpPr txBox="1"/>
          <p:nvPr/>
        </p:nvSpPr>
        <p:spPr>
          <a:xfrm>
            <a:off x="1376039" y="4012508"/>
            <a:ext cx="23437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虽然当时世界依旧是以封建君主专制为大背景</a:t>
            </a:r>
          </a:p>
        </p:txBody>
      </p:sp>
    </p:spTree>
    <p:extLst>
      <p:ext uri="{BB962C8B-B14F-4D97-AF65-F5344CB8AC3E}">
        <p14:creationId xmlns:p14="http://schemas.microsoft.com/office/powerpoint/2010/main" val="28365151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623C02-54CF-420E-9FE9-4CDE26D2E5F0}"/>
              </a:ext>
            </a:extLst>
          </p:cNvPr>
          <p:cNvSpPr txBox="1"/>
          <p:nvPr/>
        </p:nvSpPr>
        <p:spPr>
          <a:xfrm>
            <a:off x="142045" y="1171854"/>
            <a:ext cx="114521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俄国           </a:t>
            </a:r>
            <a:r>
              <a:rPr lang="en-US" altLang="zh-CN" sz="2800" dirty="0"/>
              <a:t>1861-1881</a:t>
            </a:r>
            <a:r>
              <a:rPr lang="zh-CN" altLang="en-US" sz="2800" dirty="0"/>
              <a:t>亚历山大二世改革       君主专制</a:t>
            </a:r>
            <a:endParaRPr lang="en-US" altLang="zh-CN" sz="2800" dirty="0"/>
          </a:p>
          <a:p>
            <a:r>
              <a:rPr lang="zh-CN" altLang="en-US" sz="2800" dirty="0"/>
              <a:t>美国           </a:t>
            </a:r>
            <a:r>
              <a:rPr lang="en-US" altLang="zh-CN" sz="2800" dirty="0"/>
              <a:t>1775-1783</a:t>
            </a:r>
            <a:r>
              <a:rPr lang="zh-CN" altLang="en-US" sz="2800" dirty="0"/>
              <a:t>美国独立战争              总统共和制</a:t>
            </a:r>
            <a:endParaRPr lang="en-US" altLang="zh-CN" sz="2800" dirty="0"/>
          </a:p>
          <a:p>
            <a:r>
              <a:rPr lang="zh-CN" altLang="en-US" sz="2800" dirty="0"/>
              <a:t>法国           </a:t>
            </a:r>
            <a:r>
              <a:rPr lang="en-US" altLang="zh-CN" sz="2800" dirty="0"/>
              <a:t>1794-1830</a:t>
            </a:r>
            <a:r>
              <a:rPr lang="zh-CN" altLang="en-US" sz="2800" dirty="0"/>
              <a:t>法国大革命                  半总统共和制</a:t>
            </a:r>
            <a:endParaRPr lang="en-US" altLang="zh-CN" sz="2800" dirty="0"/>
          </a:p>
          <a:p>
            <a:r>
              <a:rPr lang="zh-CN" altLang="en-US" sz="2800" dirty="0"/>
              <a:t>日本           </a:t>
            </a:r>
            <a:r>
              <a:rPr lang="en-US" altLang="zh-CN" sz="2800" dirty="0"/>
              <a:t>1853-1889</a:t>
            </a:r>
            <a:r>
              <a:rPr lang="zh-CN" altLang="en-US" sz="2800" dirty="0"/>
              <a:t>明治维新                     二元制君主立宪制</a:t>
            </a:r>
            <a:endParaRPr lang="en-US" altLang="zh-CN" sz="2800" dirty="0"/>
          </a:p>
          <a:p>
            <a:r>
              <a:rPr lang="zh-CN" altLang="en-US" sz="2800" dirty="0"/>
              <a:t>奥匈帝国    </a:t>
            </a:r>
            <a:r>
              <a:rPr lang="en-US" altLang="zh-CN" sz="2800" dirty="0"/>
              <a:t>1786</a:t>
            </a:r>
            <a:r>
              <a:rPr lang="zh-CN" altLang="en-US" sz="2800" dirty="0"/>
              <a:t>年建国                                  二元制君主立宪制</a:t>
            </a:r>
            <a:endParaRPr lang="en-US" altLang="zh-CN" sz="2800" dirty="0"/>
          </a:p>
          <a:p>
            <a:r>
              <a:rPr lang="zh-CN" altLang="en-US" sz="2800" dirty="0"/>
              <a:t>德国           </a:t>
            </a:r>
            <a:r>
              <a:rPr lang="en-US" altLang="zh-CN" sz="2800" dirty="0"/>
              <a:t>1871</a:t>
            </a:r>
            <a:r>
              <a:rPr lang="zh-CN" altLang="en-US" sz="2800" dirty="0"/>
              <a:t>年德意志统一                       二元制君主立宪制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837456-FECA-4094-9F35-7ADF13A5FD3A}"/>
              </a:ext>
            </a:extLst>
          </p:cNvPr>
          <p:cNvSpPr txBox="1"/>
          <p:nvPr/>
        </p:nvSpPr>
        <p:spPr>
          <a:xfrm>
            <a:off x="1100831" y="4962617"/>
            <a:ext cx="4705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加强封建君主专制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5D9102-10B4-4AFE-9728-2F0CAF371499}"/>
              </a:ext>
            </a:extLst>
          </p:cNvPr>
          <p:cNvSpPr txBox="1"/>
          <p:nvPr/>
        </p:nvSpPr>
        <p:spPr>
          <a:xfrm>
            <a:off x="7803471" y="4624062"/>
            <a:ext cx="3116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1911</a:t>
            </a:r>
            <a:endParaRPr lang="zh-CN" altLang="en-US" sz="6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960D1C-FA0F-40C1-AE39-4ABB37B80859}"/>
              </a:ext>
            </a:extLst>
          </p:cNvPr>
          <p:cNvSpPr txBox="1"/>
          <p:nvPr/>
        </p:nvSpPr>
        <p:spPr>
          <a:xfrm>
            <a:off x="452760" y="4808728"/>
            <a:ext cx="6764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而我们的大清帝国呢？</a:t>
            </a:r>
          </a:p>
        </p:txBody>
      </p:sp>
    </p:spTree>
    <p:extLst>
      <p:ext uri="{BB962C8B-B14F-4D97-AF65-F5344CB8AC3E}">
        <p14:creationId xmlns:p14="http://schemas.microsoft.com/office/powerpoint/2010/main" val="124270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82" fill="hold">
                                          <p:stCondLst>
                                            <p:cond delay="18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2" decel="50000" autoRev="1" fill="hold">
                                          <p:stCondLst>
                                            <p:cond delay="18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4" fill="hold">
                                          <p:stCondLst>
                                            <p:cond delay="3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nodeType="withEffect">
                                  <p:stCondLst>
                                    <p:cond delay="47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1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1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7" decel="50000" autoRev="1" fill="hold">
                                          <p:stCondLst>
                                            <p:cond delay="1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fill="hold">
                                          <p:stCondLst>
                                            <p:cond delay="25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8" presetClass="entr" presetSubtype="0" accel="50000" fill="hold" nodeType="withEffect">
                                  <p:stCondLst>
                                    <p:cond delay="8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1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82" fill="hold">
                                          <p:stCondLst>
                                            <p:cond delay="18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2" decel="50000" autoRev="1" fill="hold">
                                          <p:stCondLst>
                                            <p:cond delay="18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4" fill="hold">
                                          <p:stCondLst>
                                            <p:cond delay="3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8" presetClass="entr" presetSubtype="0" accel="50000" fill="hold" nodeType="withEffect">
                                  <p:stCondLst>
                                    <p:cond delay="11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1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82" fill="hold">
                                          <p:stCondLst>
                                            <p:cond delay="18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2" decel="50000" autoRev="1" fill="hold">
                                          <p:stCondLst>
                                            <p:cond delay="18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4" fill="hold">
                                          <p:stCondLst>
                                            <p:cond delay="3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8" presetClass="entr" presetSubtype="0" accel="50000" fill="hold" nodeType="withEffect">
                                  <p:stCondLst>
                                    <p:cond delay="154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4" dur="3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18" fill="hold">
                                          <p:stCondLst>
                                            <p:cond delay="31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9" decel="50000" autoRev="1" fill="hold">
                                          <p:stCondLst>
                                            <p:cond delay="31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5" fill="hold">
                                          <p:stCondLst>
                                            <p:cond delay="60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42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2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/>
      <p:bldP spid="5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313</TotalTime>
  <Words>1021</Words>
  <Application>Microsoft Office PowerPoint</Application>
  <PresentationFormat>宽屏</PresentationFormat>
  <Paragraphs>67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Century Gothic</vt:lpstr>
      <vt:lpstr>Wingdings 3</vt:lpstr>
      <vt:lpstr>离子</vt:lpstr>
      <vt:lpstr>百余年的差距</vt:lpstr>
      <vt:lpstr>PowerPoint 演示文稿</vt:lpstr>
      <vt:lpstr>为什么从17世纪中叶开始？</vt:lpstr>
      <vt:lpstr>明代：设了广州，宁波，泉州等市舶司，但实行的是朝贡贸易。对外                      方来使发给凭证，限两三年以至更长时间来华一次，须在港口           堪合凭证，所有商货运京师开市。    外贸中心福建关税收入最高四五万两（约合280万-350万人民币）   </vt:lpstr>
      <vt:lpstr>清代：最初严厉禁海，平定三藩之乱收回台湾之后，于1684年开海           禁，指定澳门，漳州，宁波（后移定海），江南云台山四处为           外贸口岸。期间，于1717——1727年禁止对南洋的贸易。到            1757年，又改为广州一口通商，封闭其他三个口岸。清随明制，           也是限制对外贸易，主要有这么几项：限制通使；歧视出海华           商；限制商船规模；限制出口商品；严管来华外商。</vt:lpstr>
      <vt:lpstr>为啥海禁越禁越富裕？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百余年的差距</dc:title>
  <dc:creator>孙建行</dc:creator>
  <cp:lastModifiedBy>孙建行</cp:lastModifiedBy>
  <cp:revision>32</cp:revision>
  <dcterms:created xsi:type="dcterms:W3CDTF">2017-10-08T12:38:18Z</dcterms:created>
  <dcterms:modified xsi:type="dcterms:W3CDTF">2017-10-11T10:35:34Z</dcterms:modified>
</cp:coreProperties>
</file>