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849" r:id="rId4"/>
    <p:sldId id="651" r:id="rId5"/>
    <p:sldId id="325" r:id="rId6"/>
    <p:sldId id="511" r:id="rId7"/>
    <p:sldId id="703" r:id="rId8"/>
    <p:sldId id="579" r:id="rId9"/>
    <p:sldId id="647" r:id="rId10"/>
    <p:sldId id="648" r:id="rId11"/>
    <p:sldId id="799" r:id="rId12"/>
    <p:sldId id="752" r:id="rId13"/>
    <p:sldId id="514" r:id="rId14"/>
    <p:sldId id="753" r:id="rId15"/>
    <p:sldId id="581" r:id="rId16"/>
    <p:sldId id="582" r:id="rId17"/>
    <p:sldId id="583" r:id="rId18"/>
    <p:sldId id="517" r:id="rId19"/>
    <p:sldId id="584" r:id="rId20"/>
    <p:sldId id="800" r:id="rId21"/>
    <p:sldId id="509" r:id="rId22"/>
    <p:sldId id="598" r:id="rId23"/>
    <p:sldId id="602" r:id="rId24"/>
    <p:sldId id="537" r:id="rId25"/>
    <p:sldId id="603" r:id="rId26"/>
    <p:sldId id="599" r:id="rId27"/>
    <p:sldId id="801" r:id="rId28"/>
    <p:sldId id="600" r:id="rId29"/>
    <p:sldId id="643" r:id="rId30"/>
    <p:sldId id="534" r:id="rId31"/>
    <p:sldId id="590" r:id="rId32"/>
    <p:sldId id="593" r:id="rId33"/>
    <p:sldId id="612" r:id="rId34"/>
    <p:sldId id="613" r:id="rId35"/>
    <p:sldId id="510" r:id="rId36"/>
    <p:sldId id="538" r:id="rId37"/>
    <p:sldId id="539" r:id="rId38"/>
    <p:sldId id="540" r:id="rId39"/>
    <p:sldId id="610" r:id="rId40"/>
    <p:sldId id="644" r:id="rId41"/>
    <p:sldId id="645" r:id="rId42"/>
    <p:sldId id="498" r:id="rId43"/>
    <p:sldId id="614" r:id="rId44"/>
    <p:sldId id="637" r:id="rId4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9DB9"/>
    <a:srgbClr val="00CC99"/>
    <a:srgbClr val="00CC66"/>
    <a:srgbClr val="00CC00"/>
    <a:srgbClr val="33CC33"/>
    <a:srgbClr val="00FF00"/>
    <a:srgbClr val="FFFF00"/>
    <a:srgbClr val="DDDDDD"/>
    <a:srgbClr val="00FFFF"/>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753"/>
        <p:guide pos="65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3.wmf"/><Relationship Id="rId7" Type="http://schemas.openxmlformats.org/officeDocument/2006/relationships/image" Target="../media/image59.wmf"/><Relationship Id="rId6" Type="http://schemas.openxmlformats.org/officeDocument/2006/relationships/image" Target="../media/image51.wmf"/><Relationship Id="rId5" Type="http://schemas.openxmlformats.org/officeDocument/2006/relationships/image" Target="../media/image58.wmf"/><Relationship Id="rId4" Type="http://schemas.openxmlformats.org/officeDocument/2006/relationships/image" Target="../media/image49.wmf"/><Relationship Id="rId3" Type="http://schemas.openxmlformats.org/officeDocument/2006/relationships/image" Target="../media/image57.wmf"/><Relationship Id="rId2" Type="http://schemas.openxmlformats.org/officeDocument/2006/relationships/image" Target="../media/image47.wmf"/><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3.wmf"/><Relationship Id="rId7" Type="http://schemas.openxmlformats.org/officeDocument/2006/relationships/image" Target="../media/image92.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3.wmf"/><Relationship Id="rId7" Type="http://schemas.openxmlformats.org/officeDocument/2006/relationships/image" Target="../media/image11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18.wmf"/><Relationship Id="rId8" Type="http://schemas.openxmlformats.org/officeDocument/2006/relationships/image" Target="../media/image117.wmf"/><Relationship Id="rId7" Type="http://schemas.openxmlformats.org/officeDocument/2006/relationships/image" Target="../media/image116.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4.vml.rels><?xml version="1.0" encoding="UTF-8" standalone="yes"?>
<Relationships xmlns="http://schemas.openxmlformats.org/package/2006/relationships"><Relationship Id="rId7" Type="http://schemas.openxmlformats.org/officeDocument/2006/relationships/image" Target="../media/image138.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45.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0.wmf"/><Relationship Id="rId7" Type="http://schemas.openxmlformats.org/officeDocument/2006/relationships/image" Target="../media/image66.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0.wmf"/><Relationship Id="rId1" Type="http://schemas.openxmlformats.org/officeDocument/2006/relationships/image" Target="../media/image139.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65.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79.wmf"/><Relationship Id="rId3" Type="http://schemas.openxmlformats.org/officeDocument/2006/relationships/image" Target="../media/image162.wmf"/><Relationship Id="rId2" Type="http://schemas.openxmlformats.org/officeDocument/2006/relationships/image" Target="../media/image77.wmf"/><Relationship Id="rId1" Type="http://schemas.openxmlformats.org/officeDocument/2006/relationships/image" Target="../media/image69.w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133.wmf"/><Relationship Id="rId4" Type="http://schemas.openxmlformats.org/officeDocument/2006/relationships/image" Target="../media/image169.wmf"/><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image" Target="../media/image39.wmf"/><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image" Target="../media/image44.wmf"/><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4.wmf"/><Relationship Id="rId8" Type="http://schemas.openxmlformats.org/officeDocument/2006/relationships/image" Target="../media/image53.wmf"/><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0" Type="http://schemas.openxmlformats.org/officeDocument/2006/relationships/image" Target="../media/image55.wmf"/><Relationship Id="rId1" Type="http://schemas.openxmlformats.org/officeDocument/2006/relationships/image" Target="../media/image4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indent="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1025"/>
          <p:cNvSpPr/>
          <p:nvPr/>
        </p:nvSpPr>
        <p:spPr>
          <a:xfrm>
            <a:off x="250825" y="265113"/>
            <a:ext cx="8626475" cy="6330950"/>
          </a:xfrm>
          <a:prstGeom prst="rect">
            <a:avLst/>
          </a:prstGeom>
          <a:noFill/>
          <a:ln w="19050" cap="flat" cmpd="sng">
            <a:solidFill>
              <a:srgbClr val="006699">
                <a:alpha val="25000"/>
              </a:srgbClr>
            </a:solidFill>
            <a:prstDash val="solid"/>
            <a:miter/>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051" name="动作按钮: 前进或下一项 1026">
            <a:hlinkClick r:id="" action="ppaction://hlinkshowjump?jump=previousslide"/>
          </p:cNvPr>
          <p:cNvSpPr/>
          <p:nvPr userDrawn="1"/>
        </p:nvSpPr>
        <p:spPr>
          <a:xfrm flipH="1">
            <a:off x="7239000" y="6645275"/>
            <a:ext cx="501650" cy="168275"/>
          </a:xfrm>
          <a:prstGeom prst="actionButtonForwardNext">
            <a:avLst/>
          </a:prstGeom>
          <a:solidFill>
            <a:srgbClr val="126072"/>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052" name="动作按钮: 前进或下一项 1027">
            <a:hlinkClick r:id="" action="ppaction://hlinkshowjump?jump=nextslide"/>
          </p:cNvPr>
          <p:cNvSpPr/>
          <p:nvPr userDrawn="1"/>
        </p:nvSpPr>
        <p:spPr>
          <a:xfrm>
            <a:off x="8391525" y="6645275"/>
            <a:ext cx="501650" cy="168275"/>
          </a:xfrm>
          <a:prstGeom prst="actionButtonForwardNext">
            <a:avLst/>
          </a:prstGeom>
          <a:solidFill>
            <a:srgbClr val="126072"/>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2053" name="动作按钮: 第一张 1028">
            <a:hlinkClick r:id="" action="ppaction://hlinkshowjump?jump=firstslide"/>
          </p:cNvPr>
          <p:cNvSpPr/>
          <p:nvPr userDrawn="1"/>
        </p:nvSpPr>
        <p:spPr>
          <a:xfrm>
            <a:off x="7812088" y="6645275"/>
            <a:ext cx="504825" cy="161925"/>
          </a:xfrm>
          <a:prstGeom prst="actionButtonHome">
            <a:avLst/>
          </a:prstGeom>
          <a:solidFill>
            <a:srgbClr val="126072"/>
          </a:solid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wmf"/><Relationship Id="rId7" Type="http://schemas.openxmlformats.org/officeDocument/2006/relationships/oleObject" Target="../embeddings/oleObject23.bin"/><Relationship Id="rId6" Type="http://schemas.openxmlformats.org/officeDocument/2006/relationships/oleObject" Target="../embeddings/oleObject22.bin"/><Relationship Id="rId5" Type="http://schemas.openxmlformats.org/officeDocument/2006/relationships/image" Target="../media/image25.wmf"/><Relationship Id="rId4" Type="http://schemas.openxmlformats.org/officeDocument/2006/relationships/oleObject" Target="../embeddings/oleObject21.bin"/><Relationship Id="rId3" Type="http://schemas.openxmlformats.org/officeDocument/2006/relationships/oleObject" Target="../embeddings/oleObject20.bin"/><Relationship Id="rId2" Type="http://schemas.openxmlformats.org/officeDocument/2006/relationships/image" Target="../media/image24.wmf"/><Relationship Id="rId10" Type="http://schemas.openxmlformats.org/officeDocument/2006/relationships/vmlDrawing" Target="../drawings/vmlDrawing6.vml"/><Relationship Id="rId1"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35.wmf"/><Relationship Id="rId7" Type="http://schemas.openxmlformats.org/officeDocument/2006/relationships/oleObject" Target="../embeddings/oleObject27.bin"/><Relationship Id="rId6" Type="http://schemas.openxmlformats.org/officeDocument/2006/relationships/image" Target="../media/image34.wmf"/><Relationship Id="rId5" Type="http://schemas.openxmlformats.org/officeDocument/2006/relationships/oleObject" Target="../embeddings/oleObject26.bin"/><Relationship Id="rId4" Type="http://schemas.openxmlformats.org/officeDocument/2006/relationships/image" Target="../media/image33.wmf"/><Relationship Id="rId3" Type="http://schemas.openxmlformats.org/officeDocument/2006/relationships/oleObject" Target="../embeddings/oleObject25.bin"/><Relationship Id="rId20" Type="http://schemas.openxmlformats.org/officeDocument/2006/relationships/vmlDrawing" Target="../drawings/vmlDrawing7.vml"/><Relationship Id="rId2" Type="http://schemas.openxmlformats.org/officeDocument/2006/relationships/image" Target="../media/image32.wmf"/><Relationship Id="rId19" Type="http://schemas.openxmlformats.org/officeDocument/2006/relationships/slideLayout" Target="../slideLayouts/slideLayout7.xml"/><Relationship Id="rId18" Type="http://schemas.openxmlformats.org/officeDocument/2006/relationships/image" Target="../media/image40.wmf"/><Relationship Id="rId17" Type="http://schemas.openxmlformats.org/officeDocument/2006/relationships/oleObject" Target="../embeddings/oleObject32.bin"/><Relationship Id="rId16" Type="http://schemas.openxmlformats.org/officeDocument/2006/relationships/image" Target="../media/image39.wmf"/><Relationship Id="rId15" Type="http://schemas.openxmlformats.org/officeDocument/2006/relationships/oleObject" Target="../embeddings/oleObject31.bin"/><Relationship Id="rId14" Type="http://schemas.openxmlformats.org/officeDocument/2006/relationships/image" Target="../media/image38.wmf"/><Relationship Id="rId13" Type="http://schemas.openxmlformats.org/officeDocument/2006/relationships/oleObject" Target="../embeddings/oleObject30.bin"/><Relationship Id="rId12" Type="http://schemas.openxmlformats.org/officeDocument/2006/relationships/image" Target="../media/image37.wmf"/><Relationship Id="rId11" Type="http://schemas.openxmlformats.org/officeDocument/2006/relationships/oleObject" Target="../embeddings/oleObject29.bin"/><Relationship Id="rId10" Type="http://schemas.openxmlformats.org/officeDocument/2006/relationships/image" Target="../media/image36.wmf"/><Relationship Id="rId1"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3.wmf"/><Relationship Id="rId7" Type="http://schemas.openxmlformats.org/officeDocument/2006/relationships/oleObject" Target="../embeddings/oleObject36.bin"/><Relationship Id="rId6" Type="http://schemas.openxmlformats.org/officeDocument/2006/relationships/image" Target="../media/image43.wmf"/><Relationship Id="rId5" Type="http://schemas.openxmlformats.org/officeDocument/2006/relationships/oleObject" Target="../embeddings/oleObject35.bin"/><Relationship Id="rId4" Type="http://schemas.openxmlformats.org/officeDocument/2006/relationships/image" Target="../media/image42.wmf"/><Relationship Id="rId3" Type="http://schemas.openxmlformats.org/officeDocument/2006/relationships/oleObject" Target="../embeddings/oleObject34.bin"/><Relationship Id="rId20" Type="http://schemas.openxmlformats.org/officeDocument/2006/relationships/vmlDrawing" Target="../drawings/vmlDrawing8.vml"/><Relationship Id="rId2" Type="http://schemas.openxmlformats.org/officeDocument/2006/relationships/image" Target="../media/image41.wmf"/><Relationship Id="rId19" Type="http://schemas.openxmlformats.org/officeDocument/2006/relationships/slideLayout" Target="../slideLayouts/slideLayout7.xml"/><Relationship Id="rId18" Type="http://schemas.openxmlformats.org/officeDocument/2006/relationships/image" Target="../media/image45.wmf"/><Relationship Id="rId17" Type="http://schemas.openxmlformats.org/officeDocument/2006/relationships/oleObject" Target="../embeddings/oleObject41.bin"/><Relationship Id="rId16" Type="http://schemas.openxmlformats.org/officeDocument/2006/relationships/image" Target="../media/image44.wmf"/><Relationship Id="rId15" Type="http://schemas.openxmlformats.org/officeDocument/2006/relationships/oleObject" Target="../embeddings/oleObject40.bin"/><Relationship Id="rId14" Type="http://schemas.openxmlformats.org/officeDocument/2006/relationships/image" Target="../media/image36.wmf"/><Relationship Id="rId13" Type="http://schemas.openxmlformats.org/officeDocument/2006/relationships/oleObject" Target="../embeddings/oleObject39.bin"/><Relationship Id="rId12" Type="http://schemas.openxmlformats.org/officeDocument/2006/relationships/image" Target="../media/image35.wmf"/><Relationship Id="rId11" Type="http://schemas.openxmlformats.org/officeDocument/2006/relationships/oleObject" Target="../embeddings/oleObject38.bin"/><Relationship Id="rId10" Type="http://schemas.openxmlformats.org/officeDocument/2006/relationships/image" Target="../media/image34.wmf"/><Relationship Id="rId1"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49.wmf"/><Relationship Id="rId7" Type="http://schemas.openxmlformats.org/officeDocument/2006/relationships/oleObject" Target="../embeddings/oleObject45.bin"/><Relationship Id="rId6" Type="http://schemas.openxmlformats.org/officeDocument/2006/relationships/image" Target="../media/image48.wmf"/><Relationship Id="rId5" Type="http://schemas.openxmlformats.org/officeDocument/2006/relationships/oleObject" Target="../embeddings/oleObject44.bin"/><Relationship Id="rId4" Type="http://schemas.openxmlformats.org/officeDocument/2006/relationships/image" Target="../media/image47.wmf"/><Relationship Id="rId3" Type="http://schemas.openxmlformats.org/officeDocument/2006/relationships/oleObject" Target="../embeddings/oleObject43.bin"/><Relationship Id="rId23" Type="http://schemas.openxmlformats.org/officeDocument/2006/relationships/vmlDrawing" Target="../drawings/vmlDrawing9.vml"/><Relationship Id="rId22" Type="http://schemas.openxmlformats.org/officeDocument/2006/relationships/slideLayout" Target="../slideLayouts/slideLayout7.xml"/><Relationship Id="rId21" Type="http://schemas.openxmlformats.org/officeDocument/2006/relationships/audio" Target="../media/audio1.wav"/><Relationship Id="rId20" Type="http://schemas.openxmlformats.org/officeDocument/2006/relationships/image" Target="../media/image55.wmf"/><Relationship Id="rId2" Type="http://schemas.openxmlformats.org/officeDocument/2006/relationships/image" Target="../media/image46.wmf"/><Relationship Id="rId19" Type="http://schemas.openxmlformats.org/officeDocument/2006/relationships/oleObject" Target="../embeddings/oleObject51.bin"/><Relationship Id="rId18" Type="http://schemas.openxmlformats.org/officeDocument/2006/relationships/image" Target="../media/image54.wmf"/><Relationship Id="rId17" Type="http://schemas.openxmlformats.org/officeDocument/2006/relationships/oleObject" Target="../embeddings/oleObject50.bin"/><Relationship Id="rId16" Type="http://schemas.openxmlformats.org/officeDocument/2006/relationships/image" Target="../media/image53.wmf"/><Relationship Id="rId15" Type="http://schemas.openxmlformats.org/officeDocument/2006/relationships/oleObject" Target="../embeddings/oleObject49.bin"/><Relationship Id="rId14" Type="http://schemas.openxmlformats.org/officeDocument/2006/relationships/image" Target="../media/image52.wmf"/><Relationship Id="rId13" Type="http://schemas.openxmlformats.org/officeDocument/2006/relationships/oleObject" Target="../embeddings/oleObject48.bin"/><Relationship Id="rId12" Type="http://schemas.openxmlformats.org/officeDocument/2006/relationships/image" Target="../media/image51.wmf"/><Relationship Id="rId11" Type="http://schemas.openxmlformats.org/officeDocument/2006/relationships/oleObject" Target="../embeddings/oleObject47.bin"/><Relationship Id="rId10" Type="http://schemas.openxmlformats.org/officeDocument/2006/relationships/image" Target="../media/image50.wmf"/><Relationship Id="rId1" Type="http://schemas.openxmlformats.org/officeDocument/2006/relationships/oleObject" Target="../embeddings/oleObject42.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49.wmf"/><Relationship Id="rId7" Type="http://schemas.openxmlformats.org/officeDocument/2006/relationships/oleObject" Target="../embeddings/oleObject55.bin"/><Relationship Id="rId6" Type="http://schemas.openxmlformats.org/officeDocument/2006/relationships/image" Target="../media/image57.wmf"/><Relationship Id="rId5" Type="http://schemas.openxmlformats.org/officeDocument/2006/relationships/oleObject" Target="../embeddings/oleObject54.bin"/><Relationship Id="rId4" Type="http://schemas.openxmlformats.org/officeDocument/2006/relationships/image" Target="../media/image47.wmf"/><Relationship Id="rId3" Type="http://schemas.openxmlformats.org/officeDocument/2006/relationships/oleObject" Target="../embeddings/oleObject53.bin"/><Relationship Id="rId21" Type="http://schemas.openxmlformats.org/officeDocument/2006/relationships/vmlDrawing" Target="../drawings/vmlDrawing10.vml"/><Relationship Id="rId20" Type="http://schemas.openxmlformats.org/officeDocument/2006/relationships/slideLayout" Target="../slideLayouts/slideLayout7.xml"/><Relationship Id="rId2" Type="http://schemas.openxmlformats.org/officeDocument/2006/relationships/image" Target="../media/image56.wmf"/><Relationship Id="rId19" Type="http://schemas.openxmlformats.org/officeDocument/2006/relationships/audio" Target="../media/audio1.wav"/><Relationship Id="rId18" Type="http://schemas.openxmlformats.org/officeDocument/2006/relationships/image" Target="../media/image60.wmf"/><Relationship Id="rId17" Type="http://schemas.openxmlformats.org/officeDocument/2006/relationships/oleObject" Target="../embeddings/oleObject60.bin"/><Relationship Id="rId16" Type="http://schemas.openxmlformats.org/officeDocument/2006/relationships/image" Target="../media/image53.wmf"/><Relationship Id="rId15" Type="http://schemas.openxmlformats.org/officeDocument/2006/relationships/oleObject" Target="../embeddings/oleObject59.bin"/><Relationship Id="rId14" Type="http://schemas.openxmlformats.org/officeDocument/2006/relationships/image" Target="../media/image59.wmf"/><Relationship Id="rId13" Type="http://schemas.openxmlformats.org/officeDocument/2006/relationships/oleObject" Target="../embeddings/oleObject58.bin"/><Relationship Id="rId12" Type="http://schemas.openxmlformats.org/officeDocument/2006/relationships/image" Target="../media/image51.wmf"/><Relationship Id="rId11" Type="http://schemas.openxmlformats.org/officeDocument/2006/relationships/oleObject" Target="../embeddings/oleObject57.bin"/><Relationship Id="rId10" Type="http://schemas.openxmlformats.org/officeDocument/2006/relationships/image" Target="../media/image58.wmf"/><Relationship Id="rId1" Type="http://schemas.openxmlformats.org/officeDocument/2006/relationships/oleObject" Target="../embeddings/oleObject52.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62.wmf"/><Relationship Id="rId3" Type="http://schemas.openxmlformats.org/officeDocument/2006/relationships/oleObject" Target="../embeddings/oleObject62.bin"/><Relationship Id="rId2" Type="http://schemas.openxmlformats.org/officeDocument/2006/relationships/image" Target="../media/image61.wmf"/><Relationship Id="rId1" Type="http://schemas.openxmlformats.org/officeDocument/2006/relationships/oleObject" Target="../embeddings/oleObject6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33.xml"/><Relationship Id="rId2" Type="http://schemas.openxmlformats.org/officeDocument/2006/relationships/slide" Target="slide19.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image" Target="../media/image66.wmf"/><Relationship Id="rId7" Type="http://schemas.openxmlformats.org/officeDocument/2006/relationships/oleObject" Target="../embeddings/oleObject66.bin"/><Relationship Id="rId6" Type="http://schemas.openxmlformats.org/officeDocument/2006/relationships/image" Target="../media/image65.wmf"/><Relationship Id="rId5" Type="http://schemas.openxmlformats.org/officeDocument/2006/relationships/oleObject" Target="../embeddings/oleObject65.bin"/><Relationship Id="rId4" Type="http://schemas.openxmlformats.org/officeDocument/2006/relationships/image" Target="../media/image64.wmf"/><Relationship Id="rId3" Type="http://schemas.openxmlformats.org/officeDocument/2006/relationships/oleObject" Target="../embeddings/oleObject64.bin"/><Relationship Id="rId2" Type="http://schemas.openxmlformats.org/officeDocument/2006/relationships/image" Target="../media/image63.wmf"/><Relationship Id="rId11" Type="http://schemas.openxmlformats.org/officeDocument/2006/relationships/vmlDrawing" Target="../drawings/vmlDrawing12.vml"/><Relationship Id="rId10" Type="http://schemas.openxmlformats.org/officeDocument/2006/relationships/slideLayout" Target="../slideLayouts/slideLayout7.xml"/><Relationship Id="rId1" Type="http://schemas.openxmlformats.org/officeDocument/2006/relationships/oleObject" Target="../embeddings/oleObject63.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1.jpeg"/><Relationship Id="rId7" Type="http://schemas.openxmlformats.org/officeDocument/2006/relationships/image" Target="../media/image70.jpeg"/><Relationship Id="rId6" Type="http://schemas.openxmlformats.org/officeDocument/2006/relationships/image" Target="../media/image69.wmf"/><Relationship Id="rId5" Type="http://schemas.openxmlformats.org/officeDocument/2006/relationships/oleObject" Target="../embeddings/oleObject69.bin"/><Relationship Id="rId4" Type="http://schemas.openxmlformats.org/officeDocument/2006/relationships/image" Target="../media/image68.wmf"/><Relationship Id="rId3" Type="http://schemas.openxmlformats.org/officeDocument/2006/relationships/oleObject" Target="../embeddings/oleObject68.bin"/><Relationship Id="rId2" Type="http://schemas.openxmlformats.org/officeDocument/2006/relationships/image" Target="../media/image67.wmf"/><Relationship Id="rId10" Type="http://schemas.openxmlformats.org/officeDocument/2006/relationships/vmlDrawing" Target="../drawings/vmlDrawing13.vml"/><Relationship Id="rId1" Type="http://schemas.openxmlformats.org/officeDocument/2006/relationships/oleObject" Target="../embeddings/oleObject67.bin"/></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6.jpeg"/><Relationship Id="rId5" Type="http://schemas.openxmlformats.org/officeDocument/2006/relationships/image" Target="../media/image75.jpeg"/><Relationship Id="rId4" Type="http://schemas.openxmlformats.org/officeDocument/2006/relationships/image" Target="../media/image74.jpeg"/><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 Target="slide3.xml"/></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7.xml"/><Relationship Id="rId6" Type="http://schemas.openxmlformats.org/officeDocument/2006/relationships/image" Target="../media/image79.wmf"/><Relationship Id="rId5" Type="http://schemas.openxmlformats.org/officeDocument/2006/relationships/oleObject" Target="../embeddings/oleObject72.bin"/><Relationship Id="rId4" Type="http://schemas.openxmlformats.org/officeDocument/2006/relationships/image" Target="../media/image78.wmf"/><Relationship Id="rId3" Type="http://schemas.openxmlformats.org/officeDocument/2006/relationships/oleObject" Target="../embeddings/oleObject71.bin"/><Relationship Id="rId2" Type="http://schemas.openxmlformats.org/officeDocument/2006/relationships/image" Target="../media/image77.wmf"/><Relationship Id="rId1"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83.wmf"/><Relationship Id="rId7" Type="http://schemas.openxmlformats.org/officeDocument/2006/relationships/oleObject" Target="../embeddings/oleObject76.bin"/><Relationship Id="rId6" Type="http://schemas.openxmlformats.org/officeDocument/2006/relationships/image" Target="../media/image82.wmf"/><Relationship Id="rId5" Type="http://schemas.openxmlformats.org/officeDocument/2006/relationships/oleObject" Target="../embeddings/oleObject75.bin"/><Relationship Id="rId4" Type="http://schemas.openxmlformats.org/officeDocument/2006/relationships/image" Target="../media/image81.wmf"/><Relationship Id="rId3" Type="http://schemas.openxmlformats.org/officeDocument/2006/relationships/oleObject" Target="../embeddings/oleObject74.bin"/><Relationship Id="rId2" Type="http://schemas.openxmlformats.org/officeDocument/2006/relationships/image" Target="../media/image80.wmf"/><Relationship Id="rId14" Type="http://schemas.openxmlformats.org/officeDocument/2006/relationships/vmlDrawing" Target="../drawings/vmlDrawing15.vml"/><Relationship Id="rId13" Type="http://schemas.openxmlformats.org/officeDocument/2006/relationships/slideLayout" Target="../slideLayouts/slideLayout2.xml"/><Relationship Id="rId12" Type="http://schemas.openxmlformats.org/officeDocument/2006/relationships/image" Target="../media/image85.wmf"/><Relationship Id="rId11" Type="http://schemas.openxmlformats.org/officeDocument/2006/relationships/oleObject" Target="../embeddings/oleObject78.bin"/><Relationship Id="rId10" Type="http://schemas.openxmlformats.org/officeDocument/2006/relationships/image" Target="../media/image84.wmf"/><Relationship Id="rId1" Type="http://schemas.openxmlformats.org/officeDocument/2006/relationships/oleObject" Target="../embeddings/oleObject73.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6.jpeg"/></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89.wmf"/><Relationship Id="rId7" Type="http://schemas.openxmlformats.org/officeDocument/2006/relationships/oleObject" Target="../embeddings/oleObject82.bin"/><Relationship Id="rId6" Type="http://schemas.openxmlformats.org/officeDocument/2006/relationships/image" Target="../media/image88.wmf"/><Relationship Id="rId5" Type="http://schemas.openxmlformats.org/officeDocument/2006/relationships/oleObject" Target="../embeddings/oleObject81.bin"/><Relationship Id="rId4" Type="http://schemas.openxmlformats.org/officeDocument/2006/relationships/image" Target="../media/image87.wmf"/><Relationship Id="rId3" Type="http://schemas.openxmlformats.org/officeDocument/2006/relationships/oleObject" Target="../embeddings/oleObject80.bin"/><Relationship Id="rId2" Type="http://schemas.openxmlformats.org/officeDocument/2006/relationships/image" Target="../media/image82.wmf"/><Relationship Id="rId19" Type="http://schemas.openxmlformats.org/officeDocument/2006/relationships/vmlDrawing" Target="../drawings/vmlDrawing16.vml"/><Relationship Id="rId18" Type="http://schemas.openxmlformats.org/officeDocument/2006/relationships/slideLayout" Target="../slideLayouts/slideLayout12.xml"/><Relationship Id="rId17" Type="http://schemas.openxmlformats.org/officeDocument/2006/relationships/audio" Target="../media/audio2.wav"/><Relationship Id="rId16" Type="http://schemas.openxmlformats.org/officeDocument/2006/relationships/image" Target="../media/image93.wmf"/><Relationship Id="rId15" Type="http://schemas.openxmlformats.org/officeDocument/2006/relationships/oleObject" Target="../embeddings/oleObject86.bin"/><Relationship Id="rId14" Type="http://schemas.openxmlformats.org/officeDocument/2006/relationships/image" Target="../media/image92.wmf"/><Relationship Id="rId13" Type="http://schemas.openxmlformats.org/officeDocument/2006/relationships/oleObject" Target="../embeddings/oleObject85.bin"/><Relationship Id="rId12" Type="http://schemas.openxmlformats.org/officeDocument/2006/relationships/image" Target="../media/image91.wmf"/><Relationship Id="rId11" Type="http://schemas.openxmlformats.org/officeDocument/2006/relationships/oleObject" Target="../embeddings/oleObject84.bin"/><Relationship Id="rId10" Type="http://schemas.openxmlformats.org/officeDocument/2006/relationships/image" Target="../media/image90.wmf"/><Relationship Id="rId1" Type="http://schemas.openxmlformats.org/officeDocument/2006/relationships/oleObject" Target="../embeddings/oleObject79.bin"/></Relationships>
</file>

<file path=ppt/slides/_rels/slide27.xml.rels><?xml version="1.0" encoding="UTF-8" standalone="yes"?>
<Relationships xmlns="http://schemas.openxmlformats.org/package/2006/relationships"><Relationship Id="rId9" Type="http://schemas.openxmlformats.org/officeDocument/2006/relationships/image" Target="../media/image98.wmf"/><Relationship Id="rId8" Type="http://schemas.openxmlformats.org/officeDocument/2006/relationships/oleObject" Target="../embeddings/oleObject90.bin"/><Relationship Id="rId7" Type="http://schemas.openxmlformats.org/officeDocument/2006/relationships/image" Target="../media/image97.wmf"/><Relationship Id="rId6" Type="http://schemas.openxmlformats.org/officeDocument/2006/relationships/oleObject" Target="../embeddings/oleObject89.bin"/><Relationship Id="rId5" Type="http://schemas.openxmlformats.org/officeDocument/2006/relationships/image" Target="../media/image96.wmf"/><Relationship Id="rId4" Type="http://schemas.openxmlformats.org/officeDocument/2006/relationships/oleObject" Target="../embeddings/oleObject88.bin"/><Relationship Id="rId3" Type="http://schemas.openxmlformats.org/officeDocument/2006/relationships/image" Target="../media/image95.wmf"/><Relationship Id="rId2" Type="http://schemas.openxmlformats.org/officeDocument/2006/relationships/oleObject" Target="../embeddings/oleObject87.bin"/><Relationship Id="rId15" Type="http://schemas.openxmlformats.org/officeDocument/2006/relationships/vmlDrawing" Target="../drawings/vmlDrawing17.vml"/><Relationship Id="rId14" Type="http://schemas.openxmlformats.org/officeDocument/2006/relationships/slideLayout" Target="../slideLayouts/slideLayout12.xml"/><Relationship Id="rId13" Type="http://schemas.openxmlformats.org/officeDocument/2006/relationships/image" Target="../media/image100.wmf"/><Relationship Id="rId12" Type="http://schemas.openxmlformats.org/officeDocument/2006/relationships/oleObject" Target="../embeddings/oleObject92.bin"/><Relationship Id="rId11" Type="http://schemas.openxmlformats.org/officeDocument/2006/relationships/image" Target="../media/image99.wmf"/><Relationship Id="rId10" Type="http://schemas.openxmlformats.org/officeDocument/2006/relationships/oleObject" Target="../embeddings/oleObject91.bin"/><Relationship Id="rId1" Type="http://schemas.openxmlformats.org/officeDocument/2006/relationships/image" Target="../media/image94.png"/></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104.wmf"/><Relationship Id="rId7" Type="http://schemas.openxmlformats.org/officeDocument/2006/relationships/oleObject" Target="../embeddings/oleObject96.bin"/><Relationship Id="rId6" Type="http://schemas.openxmlformats.org/officeDocument/2006/relationships/image" Target="../media/image103.wmf"/><Relationship Id="rId5" Type="http://schemas.openxmlformats.org/officeDocument/2006/relationships/oleObject" Target="../embeddings/oleObject95.bin"/><Relationship Id="rId4" Type="http://schemas.openxmlformats.org/officeDocument/2006/relationships/image" Target="../media/image102.wmf"/><Relationship Id="rId3" Type="http://schemas.openxmlformats.org/officeDocument/2006/relationships/oleObject" Target="../embeddings/oleObject94.bin"/><Relationship Id="rId2" Type="http://schemas.openxmlformats.org/officeDocument/2006/relationships/image" Target="../media/image101.wmf"/><Relationship Id="rId12" Type="http://schemas.openxmlformats.org/officeDocument/2006/relationships/vmlDrawing" Target="../drawings/vmlDrawing18.vml"/><Relationship Id="rId11" Type="http://schemas.openxmlformats.org/officeDocument/2006/relationships/slideLayout" Target="../slideLayouts/slideLayout7.xml"/><Relationship Id="rId10" Type="http://schemas.openxmlformats.org/officeDocument/2006/relationships/image" Target="../media/image105.wmf"/><Relationship Id="rId1" Type="http://schemas.openxmlformats.org/officeDocument/2006/relationships/oleObject" Target="../embeddings/oleObject93.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09.wmf"/><Relationship Id="rId7" Type="http://schemas.openxmlformats.org/officeDocument/2006/relationships/oleObject" Target="../embeddings/oleObject101.bin"/><Relationship Id="rId6" Type="http://schemas.openxmlformats.org/officeDocument/2006/relationships/image" Target="../media/image108.wmf"/><Relationship Id="rId5" Type="http://schemas.openxmlformats.org/officeDocument/2006/relationships/oleObject" Target="../embeddings/oleObject100.bin"/><Relationship Id="rId4" Type="http://schemas.openxmlformats.org/officeDocument/2006/relationships/image" Target="../media/image107.wmf"/><Relationship Id="rId3" Type="http://schemas.openxmlformats.org/officeDocument/2006/relationships/oleObject" Target="../embeddings/oleObject99.bin"/><Relationship Id="rId2" Type="http://schemas.openxmlformats.org/officeDocument/2006/relationships/image" Target="../media/image106.wmf"/><Relationship Id="rId18" Type="http://schemas.openxmlformats.org/officeDocument/2006/relationships/vmlDrawing" Target="../drawings/vmlDrawing19.vml"/><Relationship Id="rId17" Type="http://schemas.openxmlformats.org/officeDocument/2006/relationships/slideLayout" Target="../slideLayouts/slideLayout7.xml"/><Relationship Id="rId16" Type="http://schemas.openxmlformats.org/officeDocument/2006/relationships/image" Target="../media/image113.wmf"/><Relationship Id="rId15" Type="http://schemas.openxmlformats.org/officeDocument/2006/relationships/oleObject" Target="../embeddings/oleObject105.bin"/><Relationship Id="rId14" Type="http://schemas.openxmlformats.org/officeDocument/2006/relationships/image" Target="../media/image112.wmf"/><Relationship Id="rId13" Type="http://schemas.openxmlformats.org/officeDocument/2006/relationships/oleObject" Target="../embeddings/oleObject104.bin"/><Relationship Id="rId12" Type="http://schemas.openxmlformats.org/officeDocument/2006/relationships/image" Target="../media/image111.wmf"/><Relationship Id="rId11" Type="http://schemas.openxmlformats.org/officeDocument/2006/relationships/oleObject" Target="../embeddings/oleObject103.bin"/><Relationship Id="rId10" Type="http://schemas.openxmlformats.org/officeDocument/2006/relationships/image" Target="../media/image110.wmf"/><Relationship Id="rId1" Type="http://schemas.openxmlformats.org/officeDocument/2006/relationships/oleObject" Target="../embeddings/oleObject9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09.wmf"/><Relationship Id="rId7" Type="http://schemas.openxmlformats.org/officeDocument/2006/relationships/oleObject" Target="../embeddings/oleObject109.bin"/><Relationship Id="rId6" Type="http://schemas.openxmlformats.org/officeDocument/2006/relationships/image" Target="../media/image108.wmf"/><Relationship Id="rId5" Type="http://schemas.openxmlformats.org/officeDocument/2006/relationships/oleObject" Target="../embeddings/oleObject108.bin"/><Relationship Id="rId4" Type="http://schemas.openxmlformats.org/officeDocument/2006/relationships/image" Target="../media/image107.wmf"/><Relationship Id="rId3" Type="http://schemas.openxmlformats.org/officeDocument/2006/relationships/oleObject" Target="../embeddings/oleObject107.bin"/><Relationship Id="rId20" Type="http://schemas.openxmlformats.org/officeDocument/2006/relationships/vmlDrawing" Target="../drawings/vmlDrawing20.vml"/><Relationship Id="rId2" Type="http://schemas.openxmlformats.org/officeDocument/2006/relationships/image" Target="../media/image106.wmf"/><Relationship Id="rId19" Type="http://schemas.openxmlformats.org/officeDocument/2006/relationships/slideLayout" Target="../slideLayouts/slideLayout7.xml"/><Relationship Id="rId18" Type="http://schemas.openxmlformats.org/officeDocument/2006/relationships/image" Target="../media/image118.wmf"/><Relationship Id="rId17" Type="http://schemas.openxmlformats.org/officeDocument/2006/relationships/oleObject" Target="../embeddings/oleObject114.bin"/><Relationship Id="rId16" Type="http://schemas.openxmlformats.org/officeDocument/2006/relationships/image" Target="../media/image117.wmf"/><Relationship Id="rId15" Type="http://schemas.openxmlformats.org/officeDocument/2006/relationships/oleObject" Target="../embeddings/oleObject113.bin"/><Relationship Id="rId14" Type="http://schemas.openxmlformats.org/officeDocument/2006/relationships/image" Target="../media/image116.wmf"/><Relationship Id="rId13" Type="http://schemas.openxmlformats.org/officeDocument/2006/relationships/oleObject" Target="../embeddings/oleObject112.bin"/><Relationship Id="rId12" Type="http://schemas.openxmlformats.org/officeDocument/2006/relationships/image" Target="../media/image115.wmf"/><Relationship Id="rId11" Type="http://schemas.openxmlformats.org/officeDocument/2006/relationships/oleObject" Target="../embeddings/oleObject111.bin"/><Relationship Id="rId10" Type="http://schemas.openxmlformats.org/officeDocument/2006/relationships/image" Target="../media/image114.wmf"/><Relationship Id="rId1" Type="http://schemas.openxmlformats.org/officeDocument/2006/relationships/oleObject" Target="../embeddings/oleObject106.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22.wmf"/><Relationship Id="rId7" Type="http://schemas.openxmlformats.org/officeDocument/2006/relationships/oleObject" Target="../embeddings/oleObject118.bin"/><Relationship Id="rId6" Type="http://schemas.openxmlformats.org/officeDocument/2006/relationships/image" Target="../media/image121.wmf"/><Relationship Id="rId5" Type="http://schemas.openxmlformats.org/officeDocument/2006/relationships/oleObject" Target="../embeddings/oleObject117.bin"/><Relationship Id="rId4" Type="http://schemas.openxmlformats.org/officeDocument/2006/relationships/image" Target="../media/image120.wmf"/><Relationship Id="rId3" Type="http://schemas.openxmlformats.org/officeDocument/2006/relationships/oleObject" Target="../embeddings/oleObject116.bin"/><Relationship Id="rId2" Type="http://schemas.openxmlformats.org/officeDocument/2006/relationships/image" Target="../media/image119.wmf"/><Relationship Id="rId14" Type="http://schemas.openxmlformats.org/officeDocument/2006/relationships/vmlDrawing" Target="../drawings/vmlDrawing21.vml"/><Relationship Id="rId13" Type="http://schemas.openxmlformats.org/officeDocument/2006/relationships/slideLayout" Target="../slideLayouts/slideLayout7.xml"/><Relationship Id="rId12" Type="http://schemas.openxmlformats.org/officeDocument/2006/relationships/image" Target="../media/image124.wmf"/><Relationship Id="rId11" Type="http://schemas.openxmlformats.org/officeDocument/2006/relationships/oleObject" Target="../embeddings/oleObject120.bin"/><Relationship Id="rId10" Type="http://schemas.openxmlformats.org/officeDocument/2006/relationships/image" Target="../media/image123.wmf"/><Relationship Id="rId1" Type="http://schemas.openxmlformats.org/officeDocument/2006/relationships/oleObject" Target="../embeddings/oleObject115.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126.wmf"/><Relationship Id="rId3" Type="http://schemas.openxmlformats.org/officeDocument/2006/relationships/oleObject" Target="../embeddings/oleObject122.bin"/><Relationship Id="rId2" Type="http://schemas.openxmlformats.org/officeDocument/2006/relationships/image" Target="../media/image125.wmf"/><Relationship Id="rId1" Type="http://schemas.openxmlformats.org/officeDocument/2006/relationships/oleObject" Target="../embeddings/oleObject12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130.wmf"/><Relationship Id="rId7" Type="http://schemas.openxmlformats.org/officeDocument/2006/relationships/oleObject" Target="../embeddings/oleObject126.bin"/><Relationship Id="rId6" Type="http://schemas.openxmlformats.org/officeDocument/2006/relationships/image" Target="../media/image129.wmf"/><Relationship Id="rId5" Type="http://schemas.openxmlformats.org/officeDocument/2006/relationships/oleObject" Target="../embeddings/oleObject125.bin"/><Relationship Id="rId4" Type="http://schemas.openxmlformats.org/officeDocument/2006/relationships/image" Target="../media/image128.wmf"/><Relationship Id="rId3" Type="http://schemas.openxmlformats.org/officeDocument/2006/relationships/oleObject" Target="../embeddings/oleObject124.bin"/><Relationship Id="rId2" Type="http://schemas.openxmlformats.org/officeDocument/2006/relationships/image" Target="../media/image127.wmf"/><Relationship Id="rId12" Type="http://schemas.openxmlformats.org/officeDocument/2006/relationships/vmlDrawing" Target="../drawings/vmlDrawing23.vml"/><Relationship Id="rId11" Type="http://schemas.openxmlformats.org/officeDocument/2006/relationships/slideLayout" Target="../slideLayouts/slideLayout7.xml"/><Relationship Id="rId10" Type="http://schemas.openxmlformats.org/officeDocument/2006/relationships/image" Target="../media/image131.wmf"/><Relationship Id="rId1" Type="http://schemas.openxmlformats.org/officeDocument/2006/relationships/oleObject" Target="../embeddings/oleObject123.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35.wmf"/><Relationship Id="rId7" Type="http://schemas.openxmlformats.org/officeDocument/2006/relationships/oleObject" Target="../embeddings/oleObject131.bin"/><Relationship Id="rId6" Type="http://schemas.openxmlformats.org/officeDocument/2006/relationships/image" Target="../media/image134.wmf"/><Relationship Id="rId5" Type="http://schemas.openxmlformats.org/officeDocument/2006/relationships/oleObject" Target="../embeddings/oleObject130.bin"/><Relationship Id="rId4" Type="http://schemas.openxmlformats.org/officeDocument/2006/relationships/image" Target="../media/image133.wmf"/><Relationship Id="rId3" Type="http://schemas.openxmlformats.org/officeDocument/2006/relationships/oleObject" Target="../embeddings/oleObject129.bin"/><Relationship Id="rId2" Type="http://schemas.openxmlformats.org/officeDocument/2006/relationships/image" Target="../media/image132.wmf"/><Relationship Id="rId16" Type="http://schemas.openxmlformats.org/officeDocument/2006/relationships/vmlDrawing" Target="../drawings/vmlDrawing24.vml"/><Relationship Id="rId15" Type="http://schemas.openxmlformats.org/officeDocument/2006/relationships/slideLayout" Target="../slideLayouts/slideLayout7.xml"/><Relationship Id="rId14" Type="http://schemas.openxmlformats.org/officeDocument/2006/relationships/image" Target="../media/image138.wmf"/><Relationship Id="rId13" Type="http://schemas.openxmlformats.org/officeDocument/2006/relationships/oleObject" Target="../embeddings/oleObject134.bin"/><Relationship Id="rId12" Type="http://schemas.openxmlformats.org/officeDocument/2006/relationships/image" Target="../media/image137.wmf"/><Relationship Id="rId11" Type="http://schemas.openxmlformats.org/officeDocument/2006/relationships/oleObject" Target="../embeddings/oleObject133.bin"/><Relationship Id="rId10" Type="http://schemas.openxmlformats.org/officeDocument/2006/relationships/image" Target="../media/image136.wmf"/><Relationship Id="rId1" Type="http://schemas.openxmlformats.org/officeDocument/2006/relationships/oleObject" Target="../embeddings/oleObject128.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42.wmf"/><Relationship Id="rId7" Type="http://schemas.openxmlformats.org/officeDocument/2006/relationships/oleObject" Target="../embeddings/oleObject138.bin"/><Relationship Id="rId6" Type="http://schemas.openxmlformats.org/officeDocument/2006/relationships/image" Target="../media/image141.wmf"/><Relationship Id="rId5" Type="http://schemas.openxmlformats.org/officeDocument/2006/relationships/oleObject" Target="../embeddings/oleObject137.bin"/><Relationship Id="rId4" Type="http://schemas.openxmlformats.org/officeDocument/2006/relationships/image" Target="../media/image140.wmf"/><Relationship Id="rId3" Type="http://schemas.openxmlformats.org/officeDocument/2006/relationships/oleObject" Target="../embeddings/oleObject136.bin"/><Relationship Id="rId2" Type="http://schemas.openxmlformats.org/officeDocument/2006/relationships/image" Target="../media/image139.wmf"/><Relationship Id="rId16" Type="http://schemas.openxmlformats.org/officeDocument/2006/relationships/vmlDrawing" Target="../drawings/vmlDrawing25.vml"/><Relationship Id="rId15" Type="http://schemas.openxmlformats.org/officeDocument/2006/relationships/slideLayout" Target="../slideLayouts/slideLayout7.xml"/><Relationship Id="rId14" Type="http://schemas.openxmlformats.org/officeDocument/2006/relationships/image" Target="../media/image145.wmf"/><Relationship Id="rId13" Type="http://schemas.openxmlformats.org/officeDocument/2006/relationships/oleObject" Target="../embeddings/oleObject141.bin"/><Relationship Id="rId12" Type="http://schemas.openxmlformats.org/officeDocument/2006/relationships/image" Target="../media/image144.wmf"/><Relationship Id="rId11" Type="http://schemas.openxmlformats.org/officeDocument/2006/relationships/oleObject" Target="../embeddings/oleObject140.bin"/><Relationship Id="rId10" Type="http://schemas.openxmlformats.org/officeDocument/2006/relationships/image" Target="../media/image143.wmf"/><Relationship Id="rId1" Type="http://schemas.openxmlformats.org/officeDocument/2006/relationships/oleObject" Target="../embeddings/oleObject135.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47.wmf"/><Relationship Id="rId7" Type="http://schemas.openxmlformats.org/officeDocument/2006/relationships/oleObject" Target="../embeddings/oleObject145.bin"/><Relationship Id="rId6" Type="http://schemas.openxmlformats.org/officeDocument/2006/relationships/image" Target="../media/image146.wmf"/><Relationship Id="rId5" Type="http://schemas.openxmlformats.org/officeDocument/2006/relationships/oleObject" Target="../embeddings/oleObject144.bin"/><Relationship Id="rId4" Type="http://schemas.openxmlformats.org/officeDocument/2006/relationships/image" Target="../media/image140.wmf"/><Relationship Id="rId3" Type="http://schemas.openxmlformats.org/officeDocument/2006/relationships/oleObject" Target="../embeddings/oleObject143.bin"/><Relationship Id="rId2" Type="http://schemas.openxmlformats.org/officeDocument/2006/relationships/image" Target="../media/image139.wmf"/><Relationship Id="rId18" Type="http://schemas.openxmlformats.org/officeDocument/2006/relationships/vmlDrawing" Target="../drawings/vmlDrawing26.vml"/><Relationship Id="rId17" Type="http://schemas.openxmlformats.org/officeDocument/2006/relationships/slideLayout" Target="../slideLayouts/slideLayout7.xml"/><Relationship Id="rId16" Type="http://schemas.openxmlformats.org/officeDocument/2006/relationships/image" Target="../media/image150.wmf"/><Relationship Id="rId15" Type="http://schemas.openxmlformats.org/officeDocument/2006/relationships/oleObject" Target="../embeddings/oleObject149.bin"/><Relationship Id="rId14" Type="http://schemas.openxmlformats.org/officeDocument/2006/relationships/image" Target="../media/image66.wmf"/><Relationship Id="rId13" Type="http://schemas.openxmlformats.org/officeDocument/2006/relationships/oleObject" Target="../embeddings/oleObject148.bin"/><Relationship Id="rId12" Type="http://schemas.openxmlformats.org/officeDocument/2006/relationships/image" Target="../media/image149.wmf"/><Relationship Id="rId11" Type="http://schemas.openxmlformats.org/officeDocument/2006/relationships/oleObject" Target="../embeddings/oleObject147.bin"/><Relationship Id="rId10" Type="http://schemas.openxmlformats.org/officeDocument/2006/relationships/image" Target="../media/image148.wmf"/><Relationship Id="rId1" Type="http://schemas.openxmlformats.org/officeDocument/2006/relationships/oleObject" Target="../embeddings/oleObject142.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54.bin"/><Relationship Id="rId8" Type="http://schemas.openxmlformats.org/officeDocument/2006/relationships/image" Target="../media/image154.wmf"/><Relationship Id="rId7" Type="http://schemas.openxmlformats.org/officeDocument/2006/relationships/oleObject" Target="../embeddings/oleObject153.bin"/><Relationship Id="rId6" Type="http://schemas.openxmlformats.org/officeDocument/2006/relationships/image" Target="../media/image153.wmf"/><Relationship Id="rId5" Type="http://schemas.openxmlformats.org/officeDocument/2006/relationships/oleObject" Target="../embeddings/oleObject152.bin"/><Relationship Id="rId4" Type="http://schemas.openxmlformats.org/officeDocument/2006/relationships/image" Target="../media/image152.wmf"/><Relationship Id="rId3" Type="http://schemas.openxmlformats.org/officeDocument/2006/relationships/oleObject" Target="../embeddings/oleObject151.bin"/><Relationship Id="rId2" Type="http://schemas.openxmlformats.org/officeDocument/2006/relationships/image" Target="../media/image151.wmf"/><Relationship Id="rId14" Type="http://schemas.openxmlformats.org/officeDocument/2006/relationships/vmlDrawing" Target="../drawings/vmlDrawing27.vml"/><Relationship Id="rId13" Type="http://schemas.openxmlformats.org/officeDocument/2006/relationships/slideLayout" Target="../slideLayouts/slideLayout7.xml"/><Relationship Id="rId12" Type="http://schemas.openxmlformats.org/officeDocument/2006/relationships/image" Target="../media/image156.wmf"/><Relationship Id="rId11" Type="http://schemas.openxmlformats.org/officeDocument/2006/relationships/oleObject" Target="../embeddings/oleObject155.bin"/><Relationship Id="rId10" Type="http://schemas.openxmlformats.org/officeDocument/2006/relationships/image" Target="../media/image155.wmf"/><Relationship Id="rId1" Type="http://schemas.openxmlformats.org/officeDocument/2006/relationships/oleObject" Target="../embeddings/oleObject150.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60.wmf"/><Relationship Id="rId7" Type="http://schemas.openxmlformats.org/officeDocument/2006/relationships/oleObject" Target="../embeddings/oleObject159.bin"/><Relationship Id="rId6" Type="http://schemas.openxmlformats.org/officeDocument/2006/relationships/image" Target="../media/image159.wmf"/><Relationship Id="rId5" Type="http://schemas.openxmlformats.org/officeDocument/2006/relationships/oleObject" Target="../embeddings/oleObject158.bin"/><Relationship Id="rId4" Type="http://schemas.openxmlformats.org/officeDocument/2006/relationships/image" Target="../media/image158.wmf"/><Relationship Id="rId3" Type="http://schemas.openxmlformats.org/officeDocument/2006/relationships/oleObject" Target="../embeddings/oleObject157.bin"/><Relationship Id="rId2" Type="http://schemas.openxmlformats.org/officeDocument/2006/relationships/image" Target="../media/image157.wmf"/><Relationship Id="rId12" Type="http://schemas.openxmlformats.org/officeDocument/2006/relationships/vmlDrawing" Target="../drawings/vmlDrawing28.vml"/><Relationship Id="rId11" Type="http://schemas.openxmlformats.org/officeDocument/2006/relationships/slideLayout" Target="../slideLayouts/slideLayout7.xml"/><Relationship Id="rId10" Type="http://schemas.openxmlformats.org/officeDocument/2006/relationships/image" Target="../media/image161.wmf"/><Relationship Id="rId1" Type="http://schemas.openxmlformats.org/officeDocument/2006/relationships/oleObject" Target="../embeddings/oleObject156.bin"/></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163.bin"/><Relationship Id="rId4" Type="http://schemas.openxmlformats.org/officeDocument/2006/relationships/image" Target="../media/image3.wmf"/><Relationship Id="rId3" Type="http://schemas.openxmlformats.org/officeDocument/2006/relationships/oleObject" Target="../embeddings/oleObject162.bin"/><Relationship Id="rId2" Type="http://schemas.openxmlformats.org/officeDocument/2006/relationships/image" Target="../media/image2.wmf"/><Relationship Id="rId1" Type="http://schemas.openxmlformats.org/officeDocument/2006/relationships/oleObject" Target="../embeddings/oleObject161.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68.bin"/><Relationship Id="rId8" Type="http://schemas.openxmlformats.org/officeDocument/2006/relationships/image" Target="../media/image79.wmf"/><Relationship Id="rId7" Type="http://schemas.openxmlformats.org/officeDocument/2006/relationships/oleObject" Target="../embeddings/oleObject167.bin"/><Relationship Id="rId6" Type="http://schemas.openxmlformats.org/officeDocument/2006/relationships/image" Target="../media/image162.wmf"/><Relationship Id="rId5" Type="http://schemas.openxmlformats.org/officeDocument/2006/relationships/oleObject" Target="../embeddings/oleObject166.bin"/><Relationship Id="rId4" Type="http://schemas.openxmlformats.org/officeDocument/2006/relationships/image" Target="../media/image77.wmf"/><Relationship Id="rId3" Type="http://schemas.openxmlformats.org/officeDocument/2006/relationships/oleObject" Target="../embeddings/oleObject165.bin"/><Relationship Id="rId2" Type="http://schemas.openxmlformats.org/officeDocument/2006/relationships/image" Target="../media/image69.wmf"/><Relationship Id="rId16" Type="http://schemas.openxmlformats.org/officeDocument/2006/relationships/vmlDrawing" Target="../drawings/vmlDrawing30.vml"/><Relationship Id="rId15" Type="http://schemas.openxmlformats.org/officeDocument/2006/relationships/slideLayout" Target="../slideLayouts/slideLayout7.xml"/><Relationship Id="rId14" Type="http://schemas.openxmlformats.org/officeDocument/2006/relationships/image" Target="../media/image165.wmf"/><Relationship Id="rId13" Type="http://schemas.openxmlformats.org/officeDocument/2006/relationships/oleObject" Target="../embeddings/oleObject170.bin"/><Relationship Id="rId12" Type="http://schemas.openxmlformats.org/officeDocument/2006/relationships/image" Target="../media/image164.wmf"/><Relationship Id="rId11" Type="http://schemas.openxmlformats.org/officeDocument/2006/relationships/oleObject" Target="../embeddings/oleObject169.bin"/><Relationship Id="rId10" Type="http://schemas.openxmlformats.org/officeDocument/2006/relationships/image" Target="../media/image163.wmf"/><Relationship Id="rId1" Type="http://schemas.openxmlformats.org/officeDocument/2006/relationships/oleObject" Target="../embeddings/oleObject164.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75.bin"/><Relationship Id="rId8" Type="http://schemas.openxmlformats.org/officeDocument/2006/relationships/image" Target="../media/image169.wmf"/><Relationship Id="rId7" Type="http://schemas.openxmlformats.org/officeDocument/2006/relationships/oleObject" Target="../embeddings/oleObject174.bin"/><Relationship Id="rId6" Type="http://schemas.openxmlformats.org/officeDocument/2006/relationships/image" Target="../media/image168.wmf"/><Relationship Id="rId5" Type="http://schemas.openxmlformats.org/officeDocument/2006/relationships/oleObject" Target="../embeddings/oleObject173.bin"/><Relationship Id="rId4" Type="http://schemas.openxmlformats.org/officeDocument/2006/relationships/image" Target="../media/image167.wmf"/><Relationship Id="rId3" Type="http://schemas.openxmlformats.org/officeDocument/2006/relationships/oleObject" Target="../embeddings/oleObject172.bin"/><Relationship Id="rId2" Type="http://schemas.openxmlformats.org/officeDocument/2006/relationships/image" Target="../media/image166.wmf"/><Relationship Id="rId12" Type="http://schemas.openxmlformats.org/officeDocument/2006/relationships/vmlDrawing" Target="../drawings/vmlDrawing31.vml"/><Relationship Id="rId11" Type="http://schemas.openxmlformats.org/officeDocument/2006/relationships/slideLayout" Target="../slideLayouts/slideLayout7.xml"/><Relationship Id="rId10" Type="http://schemas.openxmlformats.org/officeDocument/2006/relationships/image" Target="../media/image133.wmf"/><Relationship Id="rId1" Type="http://schemas.openxmlformats.org/officeDocument/2006/relationships/oleObject" Target="../embeddings/oleObject171.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2.wmf"/><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wmf"/><Relationship Id="rId7" Type="http://schemas.openxmlformats.org/officeDocument/2006/relationships/oleObject" Target="../embeddings/oleObject10.bin"/><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0" Type="http://schemas.openxmlformats.org/officeDocument/2006/relationships/vmlDrawing" Target="../drawings/vmlDrawing3.vml"/><Relationship Id="rId1"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4.wmf"/><Relationship Id="rId7" Type="http://schemas.openxmlformats.org/officeDocument/2006/relationships/oleObject" Target="../embeddings/oleObject14.bin"/><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6" Type="http://schemas.openxmlformats.org/officeDocument/2006/relationships/vmlDrawing" Target="../drawings/vmlDrawing4.vml"/><Relationship Id="rId15" Type="http://schemas.openxmlformats.org/officeDocument/2006/relationships/slideLayout" Target="../slideLayouts/slideLayout7.xml"/><Relationship Id="rId14" Type="http://schemas.openxmlformats.org/officeDocument/2006/relationships/image" Target="../media/image17.wmf"/><Relationship Id="rId13" Type="http://schemas.openxmlformats.org/officeDocument/2006/relationships/oleObject" Target="../embeddings/oleObject17.bin"/><Relationship Id="rId12" Type="http://schemas.openxmlformats.org/officeDocument/2006/relationships/image" Target="../media/image16.wmf"/><Relationship Id="rId11" Type="http://schemas.openxmlformats.org/officeDocument/2006/relationships/oleObject" Target="../embeddings/oleObject16.bin"/><Relationship Id="rId10" Type="http://schemas.openxmlformats.org/officeDocument/2006/relationships/image" Target="../media/image15.wmf"/><Relationship Id="rId1"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png"/><Relationship Id="rId3" Type="http://schemas.openxmlformats.org/officeDocument/2006/relationships/image" Target="../media/image19.wmf"/><Relationship Id="rId2" Type="http://schemas.openxmlformats.org/officeDocument/2006/relationships/oleObject" Target="../embeddings/oleObject18.bin"/><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3"/>
          <p:cNvSpPr>
            <a:spLocks noGrp="1"/>
          </p:cNvSpPr>
          <p:nvPr>
            <p:ph type="ctrTitle"/>
          </p:nvPr>
        </p:nvSpPr>
        <p:spPr>
          <a:xfrm>
            <a:off x="685800" y="3076575"/>
            <a:ext cx="7772400" cy="1795780"/>
          </a:xfrm>
          <a:noFill/>
          <a:ln>
            <a:noFill/>
          </a:ln>
        </p:spPr>
        <p:txBody>
          <a:bodyPr wrap="square" anchor="t">
            <a:spAutoFit/>
          </a:bodyPr>
          <a:p>
            <a:pPr defTabSz="914400"/>
            <a:r>
              <a:rPr lang="zh-CN" altLang="en-US" sz="5400" b="1" kern="1200" baseline="0" dirty="0">
                <a:latin typeface="华文行楷" pitchFamily="2" charset="-122"/>
                <a:ea typeface="华文行楷" pitchFamily="2" charset="-122"/>
                <a:cs typeface="+mj-cs"/>
                <a:sym typeface="华文行楷" pitchFamily="2" charset="-122"/>
              </a:rPr>
              <a:t>第七章 </a:t>
            </a:r>
            <a:r>
              <a:rPr lang="zh-CN" altLang="en-US" sz="5400" b="1" kern="1200" baseline="0" dirty="0">
                <a:latin typeface="隶书" pitchFamily="1" charset="-122"/>
                <a:ea typeface="隶书" pitchFamily="1" charset="-122"/>
                <a:cs typeface="+mj-cs"/>
              </a:rPr>
              <a:t>静电场中导体和电场能量</a:t>
            </a:r>
            <a:endParaRPr lang="zh-CN" altLang="en-US" sz="5400" b="1" kern="1200" baseline="0" dirty="0">
              <a:latin typeface="华文行楷" pitchFamily="2" charset="-122"/>
              <a:ea typeface="华文行楷" pitchFamily="2" charset="-122"/>
              <a:cs typeface="+mj-cs"/>
              <a:sym typeface="华文行楷" pitchFamily="2" charset="-122"/>
            </a:endParaRPr>
          </a:p>
        </p:txBody>
      </p:sp>
      <p:sp>
        <p:nvSpPr>
          <p:cNvPr id="3074" name="TextBox 4"/>
          <p:cNvSpPr/>
          <p:nvPr/>
        </p:nvSpPr>
        <p:spPr>
          <a:xfrm>
            <a:off x="5429250" y="5500688"/>
            <a:ext cx="3143250" cy="831850"/>
          </a:xfrm>
          <a:prstGeom prst="rect">
            <a:avLst/>
          </a:prstGeom>
          <a:noFill/>
          <a:ln w="9525">
            <a:noFill/>
          </a:ln>
        </p:spPr>
        <p:txBody>
          <a:bodyPr wrap="square" anchor="t">
            <a:spAutoFit/>
          </a:bodyPr>
          <a:p>
            <a:pPr lvl="0" indent="0" algn="ctr"/>
            <a:r>
              <a:rPr lang="zh-CN" altLang="en-US" dirty="0">
                <a:solidFill>
                  <a:srgbClr val="000000"/>
                </a:solidFill>
                <a:latin typeface="华文新魏" pitchFamily="2" charset="-122"/>
                <a:ea typeface="华文新魏" pitchFamily="2" charset="-122"/>
                <a:sym typeface="华文新魏" pitchFamily="2" charset="-122"/>
              </a:rPr>
              <a:t>北京邮电大学</a:t>
            </a:r>
            <a:endParaRPr lang="en-US" altLang="x-none" dirty="0">
              <a:solidFill>
                <a:srgbClr val="000000"/>
              </a:solidFill>
              <a:latin typeface="华文新魏" pitchFamily="2" charset="-122"/>
              <a:ea typeface="华文新魏" pitchFamily="2" charset="-122"/>
              <a:sym typeface="华文新魏" pitchFamily="2" charset="-122"/>
            </a:endParaRPr>
          </a:p>
          <a:p>
            <a:pPr lvl="0" indent="0" algn="ctr"/>
            <a:r>
              <a:rPr lang="zh-CN" altLang="en-US" dirty="0">
                <a:solidFill>
                  <a:srgbClr val="000000"/>
                </a:solidFill>
                <a:latin typeface="华文新魏" pitchFamily="2" charset="-122"/>
                <a:ea typeface="华文新魏" pitchFamily="2" charset="-122"/>
                <a:sym typeface="华文新魏" pitchFamily="2" charset="-122"/>
              </a:rPr>
              <a:t>    </a:t>
            </a:r>
            <a:r>
              <a:rPr lang="en-US" altLang="x-none" dirty="0">
                <a:solidFill>
                  <a:srgbClr val="000000"/>
                </a:solidFill>
                <a:latin typeface="华文新魏" pitchFamily="2" charset="-122"/>
                <a:ea typeface="华文新魏" pitchFamily="2" charset="-122"/>
                <a:sym typeface="华文新魏" pitchFamily="2" charset="-122"/>
              </a:rPr>
              <a:t>	</a:t>
            </a:r>
            <a:r>
              <a:rPr lang="zh-CN" altLang="en-US" dirty="0">
                <a:solidFill>
                  <a:srgbClr val="000000"/>
                </a:solidFill>
                <a:latin typeface="华文新魏" pitchFamily="2" charset="-122"/>
                <a:ea typeface="华文新魏" pitchFamily="2" charset="-122"/>
                <a:sym typeface="华文新魏" pitchFamily="2" charset="-122"/>
              </a:rPr>
              <a:t>理学院物理系</a:t>
            </a:r>
            <a:endParaRPr lang="zh-CN" altLang="en-US" dirty="0">
              <a:solidFill>
                <a:srgbClr val="000000"/>
              </a:solidFill>
              <a:latin typeface="华文新魏" pitchFamily="2" charset="-122"/>
              <a:ea typeface="华文新魏" pitchFamily="2" charset="-122"/>
              <a:sym typeface="华文新魏" pitchFamily="2" charset="-122"/>
            </a:endParaRPr>
          </a:p>
        </p:txBody>
      </p:sp>
      <p:sp>
        <p:nvSpPr>
          <p:cNvPr id="3075" name="灯片编号占位符 3"/>
          <p:cNvSpPr>
            <a:spLocks noGrp="1"/>
          </p:cNvSpPr>
          <p:nvPr>
            <p:ph type="sldNum" sz="quarter"/>
          </p:nvPr>
        </p:nvSpPr>
        <p:spPr>
          <a:xfrm>
            <a:off x="8382000" y="6429375"/>
            <a:ext cx="762000" cy="365125"/>
          </a:xfrm>
          <a:prstGeom prst="rect">
            <a:avLst/>
          </a:prstGeom>
          <a:noFill/>
          <a:ln w="9525">
            <a:noFill/>
          </a:ln>
        </p:spPr>
        <p:txBody>
          <a:bodyPr anchor="t"/>
          <a:p>
            <a:pPr lvl="0" indent="0">
              <a:buFont typeface="Arial" panose="020B0604020202020204" pitchFamily="34" charset="0"/>
              <a:buChar char="•"/>
            </a:pPr>
            <a:fld id="{9A0DB2DC-4C9A-4742-B13C-FB6460FD3503}" type="slidenum">
              <a:rPr lang="zh-CN" altLang="en-US" dirty="0">
                <a:latin typeface="Times New Roman" panose="02020603050405020304" pitchFamily="2" charset="0"/>
                <a:ea typeface="宋体" panose="02010600030101010101" pitchFamily="2" charset="-122"/>
              </a:rPr>
            </a:fld>
            <a:endParaRPr lang="zh-CN" altLang="en-US" dirty="0">
              <a:latin typeface="Times New Roman" panose="02020603050405020304" pitchFamily="2" charset="0"/>
              <a:ea typeface="宋体" panose="02010600030101010101" pitchFamily="2" charset="-122"/>
            </a:endParaRPr>
          </a:p>
        </p:txBody>
      </p:sp>
      <p:pic>
        <p:nvPicPr>
          <p:cNvPr id="3076" name="图片 9" descr="logo.jpg"/>
          <p:cNvPicPr>
            <a:picLocks noChangeAspect="1"/>
          </p:cNvPicPr>
          <p:nvPr/>
        </p:nvPicPr>
        <p:blipFill>
          <a:blip r:embed="rId1"/>
          <a:stretch>
            <a:fillRect/>
          </a:stretch>
        </p:blipFill>
        <p:spPr>
          <a:xfrm>
            <a:off x="0" y="0"/>
            <a:ext cx="9144000" cy="16668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1266" name="组合 11265"/>
          <p:cNvGrpSpPr/>
          <p:nvPr/>
        </p:nvGrpSpPr>
        <p:grpSpPr>
          <a:xfrm>
            <a:off x="6307138" y="1974850"/>
            <a:ext cx="2016125" cy="1216025"/>
            <a:chOff x="0" y="0"/>
            <a:chExt cx="1270" cy="766"/>
          </a:xfrm>
        </p:grpSpPr>
        <p:sp>
          <p:nvSpPr>
            <p:cNvPr id="12290" name="直接连接符 11266"/>
            <p:cNvSpPr/>
            <p:nvPr/>
          </p:nvSpPr>
          <p:spPr>
            <a:xfrm>
              <a:off x="0" y="0"/>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291" name="直接连接符 11267"/>
            <p:cNvSpPr/>
            <p:nvPr/>
          </p:nvSpPr>
          <p:spPr>
            <a:xfrm>
              <a:off x="0" y="191"/>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292" name="直接连接符 11268"/>
            <p:cNvSpPr/>
            <p:nvPr/>
          </p:nvSpPr>
          <p:spPr>
            <a:xfrm>
              <a:off x="0" y="383"/>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293" name="直接连接符 11269"/>
            <p:cNvSpPr/>
            <p:nvPr/>
          </p:nvSpPr>
          <p:spPr>
            <a:xfrm>
              <a:off x="0" y="574"/>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294" name="直接连接符 11270"/>
            <p:cNvSpPr/>
            <p:nvPr/>
          </p:nvSpPr>
          <p:spPr>
            <a:xfrm>
              <a:off x="0" y="766"/>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11272" name="文本框 11271"/>
          <p:cNvSpPr txBox="1"/>
          <p:nvPr/>
        </p:nvSpPr>
        <p:spPr>
          <a:xfrm>
            <a:off x="250825" y="260350"/>
            <a:ext cx="4960938" cy="457200"/>
          </a:xfrm>
          <a:prstGeom prst="rect">
            <a:avLst/>
          </a:prstGeom>
          <a:noFill/>
          <a:ln w="9525">
            <a:noFill/>
          </a:ln>
        </p:spPr>
        <p:txBody>
          <a:bodyPr wrap="square" anchor="t">
            <a:spAutoFit/>
          </a:bodyPr>
          <a:p>
            <a:pPr lvl="0" indent="0"/>
            <a:r>
              <a:rPr lang="zh-CN" altLang="en-US" sz="2400" b="1" dirty="0">
                <a:latin typeface="Times New Roman" panose="02020603050405020304" pitchFamily="2" charset="0"/>
                <a:ea typeface="宋体" panose="02010600030101010101" pitchFamily="2" charset="-122"/>
              </a:rPr>
              <a:t>三、 静电感应与静电屏蔽</a:t>
            </a:r>
            <a:endParaRPr lang="zh-CN" altLang="en-US" sz="2400" b="1" dirty="0">
              <a:latin typeface="Times New Roman" panose="02020603050405020304" pitchFamily="2" charset="0"/>
              <a:ea typeface="宋体" panose="02010600030101010101" pitchFamily="2" charset="-122"/>
            </a:endParaRPr>
          </a:p>
        </p:txBody>
      </p:sp>
      <p:sp>
        <p:nvSpPr>
          <p:cNvPr id="11273" name="矩形 11272"/>
          <p:cNvSpPr/>
          <p:nvPr/>
        </p:nvSpPr>
        <p:spPr>
          <a:xfrm>
            <a:off x="931863" y="3908425"/>
            <a:ext cx="6945312" cy="457200"/>
          </a:xfrm>
          <a:prstGeom prst="rect">
            <a:avLst/>
          </a:prstGeom>
          <a:noFill/>
          <a:ln w="9525">
            <a:noFill/>
          </a:ln>
        </p:spPr>
        <p:txBody>
          <a:bodyPr wrap="square" anchor="t">
            <a:spAutoFit/>
          </a:bodyPr>
          <a:p>
            <a:pPr lvl="0" indent="0"/>
            <a:r>
              <a:rPr lang="zh-CN" altLang="en-US" sz="2400" b="1" dirty="0">
                <a:latin typeface="Times New Roman" panose="02020603050405020304" pitchFamily="2" charset="0"/>
                <a:ea typeface="仿宋_GB2312" pitchFamily="1" charset="-122"/>
              </a:rPr>
              <a:t>在外电场的作用下，导体中出现电荷重新分布。</a:t>
            </a:r>
            <a:endParaRPr lang="zh-CN" altLang="en-US" sz="2400" b="1" dirty="0">
              <a:latin typeface="Times New Roman" panose="02020603050405020304" pitchFamily="2" charset="0"/>
              <a:ea typeface="仿宋_GB2312" pitchFamily="1" charset="-122"/>
            </a:endParaRPr>
          </a:p>
        </p:txBody>
      </p:sp>
      <p:sp>
        <p:nvSpPr>
          <p:cNvPr id="11274" name="文本框 11273"/>
          <p:cNvSpPr txBox="1"/>
          <p:nvPr/>
        </p:nvSpPr>
        <p:spPr>
          <a:xfrm>
            <a:off x="723900" y="811213"/>
            <a:ext cx="1800225" cy="457200"/>
          </a:xfrm>
          <a:prstGeom prst="rect">
            <a:avLst/>
          </a:prstGeom>
          <a:noFill/>
          <a:ln w="9525">
            <a:noFill/>
          </a:ln>
        </p:spPr>
        <p:txBody>
          <a:bodyPr wrap="square" anchor="t">
            <a:spAutoFit/>
          </a:bodyPr>
          <a:p>
            <a:pPr lvl="0" indent="0">
              <a:buClrTx/>
              <a:buSzPct val="60000"/>
              <a:buFont typeface="Wingdings" panose="05000000000000000000" pitchFamily="2" charset="2"/>
              <a:buNone/>
            </a:pPr>
            <a:r>
              <a:rPr lang="zh-CN" altLang="en-US" sz="2400" b="1" dirty="0">
                <a:latin typeface="Times New Roman" panose="02020603050405020304" pitchFamily="2" charset="0"/>
                <a:ea typeface="仿宋_GB2312" pitchFamily="1" charset="-122"/>
              </a:rPr>
              <a:t>1. 静电感应</a:t>
            </a:r>
            <a:endParaRPr lang="zh-CN" altLang="en-US" sz="2400" b="1" dirty="0">
              <a:latin typeface="Times New Roman" panose="02020603050405020304" pitchFamily="2" charset="0"/>
              <a:ea typeface="仿宋_GB2312" pitchFamily="1" charset="-122"/>
            </a:endParaRPr>
          </a:p>
        </p:txBody>
      </p:sp>
      <p:grpSp>
        <p:nvGrpSpPr>
          <p:cNvPr id="11275" name="组合 11274"/>
          <p:cNvGrpSpPr/>
          <p:nvPr/>
        </p:nvGrpSpPr>
        <p:grpSpPr>
          <a:xfrm>
            <a:off x="1390650" y="1598613"/>
            <a:ext cx="1582738" cy="1935162"/>
            <a:chOff x="0" y="0"/>
            <a:chExt cx="997" cy="1219"/>
          </a:xfrm>
        </p:grpSpPr>
        <p:sp>
          <p:nvSpPr>
            <p:cNvPr id="12299" name="未知"/>
            <p:cNvSpPr/>
            <p:nvPr/>
          </p:nvSpPr>
          <p:spPr>
            <a:xfrm>
              <a:off x="0" y="6"/>
              <a:ext cx="997" cy="45"/>
            </a:xfrm>
            <a:custGeom>
              <a:avLst/>
              <a:gdLst/>
              <a:ahLst/>
              <a:cxnLst/>
              <a:pathLst>
                <a:path w="997" h="45">
                  <a:moveTo>
                    <a:pt x="0" y="0"/>
                  </a:moveTo>
                  <a:lnTo>
                    <a:pt x="90" y="45"/>
                  </a:lnTo>
                  <a:lnTo>
                    <a:pt x="317" y="0"/>
                  </a:lnTo>
                  <a:lnTo>
                    <a:pt x="453" y="45"/>
                  </a:lnTo>
                  <a:lnTo>
                    <a:pt x="635" y="0"/>
                  </a:lnTo>
                  <a:lnTo>
                    <a:pt x="861" y="45"/>
                  </a:lnTo>
                  <a:lnTo>
                    <a:pt x="997" y="0"/>
                  </a:lnTo>
                </a:path>
              </a:pathLst>
            </a:custGeom>
            <a:noFill/>
            <a:ln w="38100" cap="flat" cmpd="sng">
              <a:solidFill>
                <a:schemeClr val="tx1"/>
              </a:solidFill>
              <a:prstDash val="solid"/>
              <a:round/>
              <a:headEnd type="none" w="med" len="med"/>
              <a:tailEnd type="none" w="med" len="med"/>
            </a:ln>
          </p:spPr>
          <p:txBody>
            <a:bodyPr/>
            <a:p>
              <a:endParaRPr lang="zh-CN" altLang="en-US"/>
            </a:p>
          </p:txBody>
        </p:sp>
        <p:grpSp>
          <p:nvGrpSpPr>
            <p:cNvPr id="12300" name="组合 11276"/>
            <p:cNvGrpSpPr/>
            <p:nvPr/>
          </p:nvGrpSpPr>
          <p:grpSpPr>
            <a:xfrm>
              <a:off x="0" y="0"/>
              <a:ext cx="997" cy="1219"/>
              <a:chOff x="0" y="0"/>
              <a:chExt cx="997" cy="1219"/>
            </a:xfrm>
          </p:grpSpPr>
          <p:grpSp>
            <p:nvGrpSpPr>
              <p:cNvPr id="12301" name="组合 11277"/>
              <p:cNvGrpSpPr/>
              <p:nvPr/>
            </p:nvGrpSpPr>
            <p:grpSpPr>
              <a:xfrm>
                <a:off x="0" y="0"/>
                <a:ext cx="997" cy="1179"/>
                <a:chOff x="0" y="0"/>
                <a:chExt cx="997" cy="1179"/>
              </a:xfrm>
            </p:grpSpPr>
            <p:sp>
              <p:nvSpPr>
                <p:cNvPr id="12302" name="直接连接符 11278"/>
                <p:cNvSpPr/>
                <p:nvPr/>
              </p:nvSpPr>
              <p:spPr>
                <a:xfrm>
                  <a:off x="0" y="0"/>
                  <a:ext cx="0" cy="1179"/>
                </a:xfrm>
                <a:prstGeom prst="line">
                  <a:avLst/>
                </a:prstGeom>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03" name="直接连接符 11279"/>
                <p:cNvSpPr/>
                <p:nvPr/>
              </p:nvSpPr>
              <p:spPr>
                <a:xfrm>
                  <a:off x="997" y="0"/>
                  <a:ext cx="0" cy="1179"/>
                </a:xfrm>
                <a:prstGeom prst="line">
                  <a:avLst/>
                </a:prstGeom>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12304" name="未知"/>
              <p:cNvSpPr/>
              <p:nvPr/>
            </p:nvSpPr>
            <p:spPr>
              <a:xfrm>
                <a:off x="0" y="1174"/>
                <a:ext cx="997" cy="45"/>
              </a:xfrm>
              <a:custGeom>
                <a:avLst/>
                <a:gdLst/>
                <a:ahLst/>
                <a:cxnLst/>
                <a:pathLst>
                  <a:path w="997" h="45">
                    <a:moveTo>
                      <a:pt x="0" y="0"/>
                    </a:moveTo>
                    <a:lnTo>
                      <a:pt x="90" y="45"/>
                    </a:lnTo>
                    <a:lnTo>
                      <a:pt x="317" y="0"/>
                    </a:lnTo>
                    <a:lnTo>
                      <a:pt x="453" y="45"/>
                    </a:lnTo>
                    <a:lnTo>
                      <a:pt x="635" y="0"/>
                    </a:lnTo>
                    <a:lnTo>
                      <a:pt x="861" y="45"/>
                    </a:lnTo>
                    <a:lnTo>
                      <a:pt x="997" y="0"/>
                    </a:lnTo>
                  </a:path>
                </a:pathLst>
              </a:custGeom>
              <a:noFill/>
              <a:ln w="38100" cap="flat" cmpd="sng">
                <a:solidFill>
                  <a:schemeClr val="tx1"/>
                </a:solidFill>
                <a:prstDash val="solid"/>
                <a:round/>
                <a:headEnd type="none" w="med" len="med"/>
                <a:tailEnd type="none" w="med" len="med"/>
              </a:ln>
            </p:spPr>
            <p:txBody>
              <a:bodyPr/>
              <a:p>
                <a:endParaRPr lang="zh-CN" altLang="en-US"/>
              </a:p>
            </p:txBody>
          </p:sp>
        </p:grpSp>
      </p:grpSp>
      <p:grpSp>
        <p:nvGrpSpPr>
          <p:cNvPr id="11282" name="组合 11281"/>
          <p:cNvGrpSpPr>
            <a:grpSpLocks noChangeAspect="1"/>
          </p:cNvGrpSpPr>
          <p:nvPr/>
        </p:nvGrpSpPr>
        <p:grpSpPr>
          <a:xfrm>
            <a:off x="2262188" y="1701800"/>
            <a:ext cx="388937" cy="195263"/>
            <a:chOff x="0" y="0"/>
            <a:chExt cx="272" cy="136"/>
          </a:xfrm>
        </p:grpSpPr>
        <p:sp>
          <p:nvSpPr>
            <p:cNvPr id="12306" name="椭圆 11282"/>
            <p:cNvSpPr>
              <a:spLocks noChangeAspect="1"/>
            </p:cNvSpPr>
            <p:nvPr/>
          </p:nvSpPr>
          <p:spPr>
            <a:xfrm>
              <a:off x="136" y="0"/>
              <a:ext cx="136" cy="136"/>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07" name="直接连接符 11283"/>
            <p:cNvSpPr>
              <a:spLocks noChangeAspect="1"/>
            </p:cNvSpPr>
            <p:nvPr/>
          </p:nvSpPr>
          <p:spPr>
            <a:xfrm>
              <a:off x="159" y="68"/>
              <a:ext cx="91"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08" name="直接连接符 11284"/>
            <p:cNvSpPr>
              <a:spLocks noChangeAspect="1"/>
            </p:cNvSpPr>
            <p:nvPr/>
          </p:nvSpPr>
          <p:spPr>
            <a:xfrm flipH="1">
              <a:off x="0" y="67"/>
              <a:ext cx="136" cy="0"/>
            </a:xfrm>
            <a:prstGeom prst="line">
              <a:avLst/>
            </a:prstGeom>
            <a:ln w="19050" cap="flat" cmpd="sng">
              <a:solidFill>
                <a:srgbClr val="FF99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286" name="组合 11285"/>
          <p:cNvGrpSpPr/>
          <p:nvPr/>
        </p:nvGrpSpPr>
        <p:grpSpPr>
          <a:xfrm>
            <a:off x="1179513" y="1966913"/>
            <a:ext cx="2016125" cy="1216025"/>
            <a:chOff x="0" y="0"/>
            <a:chExt cx="1270" cy="766"/>
          </a:xfrm>
        </p:grpSpPr>
        <p:sp>
          <p:nvSpPr>
            <p:cNvPr id="12310" name="直接连接符 11286"/>
            <p:cNvSpPr/>
            <p:nvPr/>
          </p:nvSpPr>
          <p:spPr>
            <a:xfrm>
              <a:off x="0" y="0"/>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11" name="直接连接符 11287"/>
            <p:cNvSpPr/>
            <p:nvPr/>
          </p:nvSpPr>
          <p:spPr>
            <a:xfrm>
              <a:off x="0" y="191"/>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12" name="直接连接符 11288"/>
            <p:cNvSpPr/>
            <p:nvPr/>
          </p:nvSpPr>
          <p:spPr>
            <a:xfrm>
              <a:off x="0" y="383"/>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13" name="直接连接符 11289"/>
            <p:cNvSpPr/>
            <p:nvPr/>
          </p:nvSpPr>
          <p:spPr>
            <a:xfrm>
              <a:off x="0" y="574"/>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14" name="直接连接符 11290"/>
            <p:cNvSpPr/>
            <p:nvPr/>
          </p:nvSpPr>
          <p:spPr>
            <a:xfrm>
              <a:off x="0" y="766"/>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292" name="组合 11291"/>
          <p:cNvGrpSpPr>
            <a:grpSpLocks noChangeAspect="1"/>
          </p:cNvGrpSpPr>
          <p:nvPr/>
        </p:nvGrpSpPr>
        <p:grpSpPr>
          <a:xfrm>
            <a:off x="1606550" y="2016125"/>
            <a:ext cx="388938" cy="195263"/>
            <a:chOff x="0" y="0"/>
            <a:chExt cx="272" cy="136"/>
          </a:xfrm>
        </p:grpSpPr>
        <p:sp>
          <p:nvSpPr>
            <p:cNvPr id="12316" name="椭圆 11292"/>
            <p:cNvSpPr>
              <a:spLocks noChangeAspect="1"/>
            </p:cNvSpPr>
            <p:nvPr/>
          </p:nvSpPr>
          <p:spPr>
            <a:xfrm>
              <a:off x="136" y="0"/>
              <a:ext cx="136" cy="136"/>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17" name="直接连接符 11293"/>
            <p:cNvSpPr>
              <a:spLocks noChangeAspect="1"/>
            </p:cNvSpPr>
            <p:nvPr/>
          </p:nvSpPr>
          <p:spPr>
            <a:xfrm>
              <a:off x="159" y="68"/>
              <a:ext cx="91"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18" name="直接连接符 11294"/>
            <p:cNvSpPr>
              <a:spLocks noChangeAspect="1"/>
            </p:cNvSpPr>
            <p:nvPr/>
          </p:nvSpPr>
          <p:spPr>
            <a:xfrm flipH="1">
              <a:off x="0" y="67"/>
              <a:ext cx="136" cy="0"/>
            </a:xfrm>
            <a:prstGeom prst="line">
              <a:avLst/>
            </a:prstGeom>
            <a:ln w="19050" cap="flat" cmpd="sng">
              <a:solidFill>
                <a:srgbClr val="FF99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296" name="组合 11295"/>
          <p:cNvGrpSpPr>
            <a:grpSpLocks noChangeAspect="1"/>
          </p:cNvGrpSpPr>
          <p:nvPr/>
        </p:nvGrpSpPr>
        <p:grpSpPr>
          <a:xfrm>
            <a:off x="2411413" y="2016125"/>
            <a:ext cx="388937" cy="195263"/>
            <a:chOff x="0" y="0"/>
            <a:chExt cx="272" cy="136"/>
          </a:xfrm>
        </p:grpSpPr>
        <p:sp>
          <p:nvSpPr>
            <p:cNvPr id="12320" name="椭圆 11296"/>
            <p:cNvSpPr>
              <a:spLocks noChangeAspect="1"/>
            </p:cNvSpPr>
            <p:nvPr/>
          </p:nvSpPr>
          <p:spPr>
            <a:xfrm>
              <a:off x="136" y="0"/>
              <a:ext cx="136" cy="136"/>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21" name="直接连接符 11297"/>
            <p:cNvSpPr>
              <a:spLocks noChangeAspect="1"/>
            </p:cNvSpPr>
            <p:nvPr/>
          </p:nvSpPr>
          <p:spPr>
            <a:xfrm>
              <a:off x="159" y="68"/>
              <a:ext cx="91"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22" name="直接连接符 11298"/>
            <p:cNvSpPr>
              <a:spLocks noChangeAspect="1"/>
            </p:cNvSpPr>
            <p:nvPr/>
          </p:nvSpPr>
          <p:spPr>
            <a:xfrm flipH="1">
              <a:off x="0" y="67"/>
              <a:ext cx="136" cy="0"/>
            </a:xfrm>
            <a:prstGeom prst="line">
              <a:avLst/>
            </a:prstGeom>
            <a:ln w="19050" cap="flat" cmpd="sng">
              <a:solidFill>
                <a:srgbClr val="FF99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300" name="组合 11299"/>
          <p:cNvGrpSpPr>
            <a:grpSpLocks noChangeAspect="1"/>
          </p:cNvGrpSpPr>
          <p:nvPr/>
        </p:nvGrpSpPr>
        <p:grpSpPr>
          <a:xfrm>
            <a:off x="1606550" y="2620963"/>
            <a:ext cx="388938" cy="195262"/>
            <a:chOff x="0" y="0"/>
            <a:chExt cx="272" cy="136"/>
          </a:xfrm>
        </p:grpSpPr>
        <p:sp>
          <p:nvSpPr>
            <p:cNvPr id="12324" name="椭圆 11300"/>
            <p:cNvSpPr>
              <a:spLocks noChangeAspect="1"/>
            </p:cNvSpPr>
            <p:nvPr/>
          </p:nvSpPr>
          <p:spPr>
            <a:xfrm>
              <a:off x="136" y="0"/>
              <a:ext cx="136" cy="136"/>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25" name="直接连接符 11301"/>
            <p:cNvSpPr>
              <a:spLocks noChangeAspect="1"/>
            </p:cNvSpPr>
            <p:nvPr/>
          </p:nvSpPr>
          <p:spPr>
            <a:xfrm>
              <a:off x="159" y="68"/>
              <a:ext cx="91"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26" name="直接连接符 11302"/>
            <p:cNvSpPr>
              <a:spLocks noChangeAspect="1"/>
            </p:cNvSpPr>
            <p:nvPr/>
          </p:nvSpPr>
          <p:spPr>
            <a:xfrm flipH="1">
              <a:off x="0" y="67"/>
              <a:ext cx="136" cy="0"/>
            </a:xfrm>
            <a:prstGeom prst="line">
              <a:avLst/>
            </a:prstGeom>
            <a:ln w="19050" cap="flat" cmpd="sng">
              <a:solidFill>
                <a:srgbClr val="FF99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304" name="组合 11303"/>
          <p:cNvGrpSpPr>
            <a:grpSpLocks noChangeAspect="1"/>
          </p:cNvGrpSpPr>
          <p:nvPr/>
        </p:nvGrpSpPr>
        <p:grpSpPr>
          <a:xfrm>
            <a:off x="1822450" y="2332038"/>
            <a:ext cx="388938" cy="195262"/>
            <a:chOff x="0" y="0"/>
            <a:chExt cx="272" cy="136"/>
          </a:xfrm>
        </p:grpSpPr>
        <p:sp>
          <p:nvSpPr>
            <p:cNvPr id="12328" name="椭圆 11304"/>
            <p:cNvSpPr>
              <a:spLocks noChangeAspect="1"/>
            </p:cNvSpPr>
            <p:nvPr/>
          </p:nvSpPr>
          <p:spPr>
            <a:xfrm>
              <a:off x="136" y="0"/>
              <a:ext cx="136" cy="136"/>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29" name="直接连接符 11305"/>
            <p:cNvSpPr>
              <a:spLocks noChangeAspect="1"/>
            </p:cNvSpPr>
            <p:nvPr/>
          </p:nvSpPr>
          <p:spPr>
            <a:xfrm>
              <a:off x="159" y="68"/>
              <a:ext cx="91"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30" name="直接连接符 11306"/>
            <p:cNvSpPr>
              <a:spLocks noChangeAspect="1"/>
            </p:cNvSpPr>
            <p:nvPr/>
          </p:nvSpPr>
          <p:spPr>
            <a:xfrm flipH="1">
              <a:off x="0" y="67"/>
              <a:ext cx="136" cy="0"/>
            </a:xfrm>
            <a:prstGeom prst="line">
              <a:avLst/>
            </a:prstGeom>
            <a:ln w="19050" cap="flat" cmpd="sng">
              <a:solidFill>
                <a:srgbClr val="FF99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308" name="组合 11307"/>
          <p:cNvGrpSpPr>
            <a:grpSpLocks noChangeAspect="1"/>
          </p:cNvGrpSpPr>
          <p:nvPr/>
        </p:nvGrpSpPr>
        <p:grpSpPr>
          <a:xfrm>
            <a:off x="2254250" y="2620963"/>
            <a:ext cx="388938" cy="195262"/>
            <a:chOff x="0" y="0"/>
            <a:chExt cx="272" cy="136"/>
          </a:xfrm>
        </p:grpSpPr>
        <p:sp>
          <p:nvSpPr>
            <p:cNvPr id="12332" name="椭圆 11308"/>
            <p:cNvSpPr>
              <a:spLocks noChangeAspect="1"/>
            </p:cNvSpPr>
            <p:nvPr/>
          </p:nvSpPr>
          <p:spPr>
            <a:xfrm>
              <a:off x="136" y="0"/>
              <a:ext cx="136" cy="136"/>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33" name="直接连接符 11309"/>
            <p:cNvSpPr>
              <a:spLocks noChangeAspect="1"/>
            </p:cNvSpPr>
            <p:nvPr/>
          </p:nvSpPr>
          <p:spPr>
            <a:xfrm>
              <a:off x="159" y="68"/>
              <a:ext cx="91"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34" name="直接连接符 11310"/>
            <p:cNvSpPr>
              <a:spLocks noChangeAspect="1"/>
            </p:cNvSpPr>
            <p:nvPr/>
          </p:nvSpPr>
          <p:spPr>
            <a:xfrm flipH="1">
              <a:off x="0" y="67"/>
              <a:ext cx="136" cy="0"/>
            </a:xfrm>
            <a:prstGeom prst="line">
              <a:avLst/>
            </a:prstGeom>
            <a:ln w="19050" cap="flat" cmpd="sng">
              <a:solidFill>
                <a:srgbClr val="FF99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312" name="组合 11311"/>
          <p:cNvGrpSpPr>
            <a:grpSpLocks noChangeAspect="1"/>
          </p:cNvGrpSpPr>
          <p:nvPr/>
        </p:nvGrpSpPr>
        <p:grpSpPr>
          <a:xfrm>
            <a:off x="1849438" y="2938463"/>
            <a:ext cx="388937" cy="195262"/>
            <a:chOff x="0" y="0"/>
            <a:chExt cx="272" cy="136"/>
          </a:xfrm>
        </p:grpSpPr>
        <p:sp>
          <p:nvSpPr>
            <p:cNvPr id="12336" name="椭圆 11312"/>
            <p:cNvSpPr>
              <a:spLocks noChangeAspect="1"/>
            </p:cNvSpPr>
            <p:nvPr/>
          </p:nvSpPr>
          <p:spPr>
            <a:xfrm>
              <a:off x="136" y="0"/>
              <a:ext cx="136" cy="136"/>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37" name="直接连接符 11313"/>
            <p:cNvSpPr>
              <a:spLocks noChangeAspect="1"/>
            </p:cNvSpPr>
            <p:nvPr/>
          </p:nvSpPr>
          <p:spPr>
            <a:xfrm>
              <a:off x="159" y="68"/>
              <a:ext cx="91"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38" name="直接连接符 11314"/>
            <p:cNvSpPr>
              <a:spLocks noChangeAspect="1"/>
            </p:cNvSpPr>
            <p:nvPr/>
          </p:nvSpPr>
          <p:spPr>
            <a:xfrm flipH="1">
              <a:off x="0" y="67"/>
              <a:ext cx="136" cy="0"/>
            </a:xfrm>
            <a:prstGeom prst="line">
              <a:avLst/>
            </a:prstGeom>
            <a:ln w="19050" cap="flat" cmpd="sng">
              <a:solidFill>
                <a:srgbClr val="FF99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316" name="组合 11315"/>
          <p:cNvGrpSpPr>
            <a:grpSpLocks noChangeAspect="1"/>
          </p:cNvGrpSpPr>
          <p:nvPr/>
        </p:nvGrpSpPr>
        <p:grpSpPr>
          <a:xfrm>
            <a:off x="2254250" y="3240088"/>
            <a:ext cx="388938" cy="195262"/>
            <a:chOff x="0" y="0"/>
            <a:chExt cx="272" cy="136"/>
          </a:xfrm>
        </p:grpSpPr>
        <p:sp>
          <p:nvSpPr>
            <p:cNvPr id="12340" name="椭圆 11316"/>
            <p:cNvSpPr>
              <a:spLocks noChangeAspect="1"/>
            </p:cNvSpPr>
            <p:nvPr/>
          </p:nvSpPr>
          <p:spPr>
            <a:xfrm>
              <a:off x="136" y="0"/>
              <a:ext cx="136" cy="136"/>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41" name="直接连接符 11317"/>
            <p:cNvSpPr>
              <a:spLocks noChangeAspect="1"/>
            </p:cNvSpPr>
            <p:nvPr/>
          </p:nvSpPr>
          <p:spPr>
            <a:xfrm>
              <a:off x="159" y="68"/>
              <a:ext cx="91"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42" name="直接连接符 11318"/>
            <p:cNvSpPr>
              <a:spLocks noChangeAspect="1"/>
            </p:cNvSpPr>
            <p:nvPr/>
          </p:nvSpPr>
          <p:spPr>
            <a:xfrm flipH="1">
              <a:off x="0" y="67"/>
              <a:ext cx="136" cy="0"/>
            </a:xfrm>
            <a:prstGeom prst="line">
              <a:avLst/>
            </a:prstGeom>
            <a:ln w="19050" cap="flat" cmpd="sng">
              <a:solidFill>
                <a:srgbClr val="FF99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aphicFrame>
        <p:nvGraphicFramePr>
          <p:cNvPr id="11320" name="对象 11319"/>
          <p:cNvGraphicFramePr>
            <a:graphicFrameLocks noChangeAspect="1"/>
          </p:cNvGraphicFramePr>
          <p:nvPr/>
        </p:nvGraphicFramePr>
        <p:xfrm>
          <a:off x="3205163" y="2203450"/>
          <a:ext cx="400050" cy="533400"/>
        </p:xfrm>
        <a:graphic>
          <a:graphicData uri="http://schemas.openxmlformats.org/presentationml/2006/ole">
            <mc:AlternateContent xmlns:mc="http://schemas.openxmlformats.org/markup-compatibility/2006">
              <mc:Choice xmlns:v="urn:schemas-microsoft-com:vml" Requires="v">
                <p:oleObj spid="_x0000_s3096" name="" r:id="rId1" imgW="191770" imgH="255905" progId="Equation.3">
                  <p:embed/>
                </p:oleObj>
              </mc:Choice>
              <mc:Fallback>
                <p:oleObj name="" r:id="rId1" imgW="191770" imgH="255905" progId="Equation.3">
                  <p:embed/>
                  <p:pic>
                    <p:nvPicPr>
                      <p:cNvPr id="0" name="图片 3095"/>
                      <p:cNvPicPr/>
                      <p:nvPr/>
                    </p:nvPicPr>
                    <p:blipFill>
                      <a:blip r:embed="rId2"/>
                      <a:stretch>
                        <a:fillRect/>
                      </a:stretch>
                    </p:blipFill>
                    <p:spPr>
                      <a:xfrm>
                        <a:off x="3205163" y="2203450"/>
                        <a:ext cx="400050" cy="533400"/>
                      </a:xfrm>
                      <a:prstGeom prst="rect">
                        <a:avLst/>
                      </a:prstGeom>
                      <a:noFill/>
                      <a:ln w="38100">
                        <a:noFill/>
                        <a:miter/>
                      </a:ln>
                    </p:spPr>
                  </p:pic>
                </p:oleObj>
              </mc:Fallback>
            </mc:AlternateContent>
          </a:graphicData>
        </a:graphic>
      </p:graphicFrame>
      <p:grpSp>
        <p:nvGrpSpPr>
          <p:cNvPr id="11321" name="组合 11320"/>
          <p:cNvGrpSpPr/>
          <p:nvPr/>
        </p:nvGrpSpPr>
        <p:grpSpPr>
          <a:xfrm>
            <a:off x="3759200" y="1958975"/>
            <a:ext cx="2016125" cy="1216025"/>
            <a:chOff x="0" y="0"/>
            <a:chExt cx="1270" cy="766"/>
          </a:xfrm>
        </p:grpSpPr>
        <p:sp>
          <p:nvSpPr>
            <p:cNvPr id="12345" name="直接连接符 11321"/>
            <p:cNvSpPr/>
            <p:nvPr/>
          </p:nvSpPr>
          <p:spPr>
            <a:xfrm>
              <a:off x="0" y="0"/>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46" name="直接连接符 11322"/>
            <p:cNvSpPr/>
            <p:nvPr/>
          </p:nvSpPr>
          <p:spPr>
            <a:xfrm>
              <a:off x="0" y="191"/>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47" name="直接连接符 11323"/>
            <p:cNvSpPr/>
            <p:nvPr/>
          </p:nvSpPr>
          <p:spPr>
            <a:xfrm>
              <a:off x="0" y="383"/>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48" name="直接连接符 11324"/>
            <p:cNvSpPr/>
            <p:nvPr/>
          </p:nvSpPr>
          <p:spPr>
            <a:xfrm>
              <a:off x="0" y="574"/>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49" name="直接连接符 11325"/>
            <p:cNvSpPr/>
            <p:nvPr/>
          </p:nvSpPr>
          <p:spPr>
            <a:xfrm>
              <a:off x="0" y="766"/>
              <a:ext cx="1270" cy="0"/>
            </a:xfrm>
            <a:prstGeom prst="line">
              <a:avLst/>
            </a:prstGeom>
            <a:ln w="19050" cap="flat" cmpd="sng">
              <a:solidFill>
                <a:srgbClr val="00CC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aphicFrame>
        <p:nvGraphicFramePr>
          <p:cNvPr id="11327" name="对象 11326"/>
          <p:cNvGraphicFramePr>
            <a:graphicFrameLocks noChangeAspect="1"/>
          </p:cNvGraphicFramePr>
          <p:nvPr/>
        </p:nvGraphicFramePr>
        <p:xfrm>
          <a:off x="5784850" y="2195513"/>
          <a:ext cx="400050" cy="533400"/>
        </p:xfrm>
        <a:graphic>
          <a:graphicData uri="http://schemas.openxmlformats.org/presentationml/2006/ole">
            <mc:AlternateContent xmlns:mc="http://schemas.openxmlformats.org/markup-compatibility/2006">
              <mc:Choice xmlns:v="urn:schemas-microsoft-com:vml" Requires="v">
                <p:oleObj spid="_x0000_s3095" name="" r:id="rId3" imgW="191770" imgH="255905" progId="Equation.3">
                  <p:embed/>
                </p:oleObj>
              </mc:Choice>
              <mc:Fallback>
                <p:oleObj name="" r:id="rId3" imgW="191770" imgH="255905" progId="Equation.3">
                  <p:embed/>
                  <p:pic>
                    <p:nvPicPr>
                      <p:cNvPr id="0" name="图片 3094"/>
                      <p:cNvPicPr/>
                      <p:nvPr/>
                    </p:nvPicPr>
                    <p:blipFill>
                      <a:blip r:embed="rId2"/>
                      <a:stretch>
                        <a:fillRect/>
                      </a:stretch>
                    </p:blipFill>
                    <p:spPr>
                      <a:xfrm>
                        <a:off x="5784850" y="2195513"/>
                        <a:ext cx="400050" cy="533400"/>
                      </a:xfrm>
                      <a:prstGeom prst="rect">
                        <a:avLst/>
                      </a:prstGeom>
                      <a:noFill/>
                      <a:ln w="38100">
                        <a:noFill/>
                        <a:miter/>
                      </a:ln>
                    </p:spPr>
                  </p:pic>
                </p:oleObj>
              </mc:Fallback>
            </mc:AlternateContent>
          </a:graphicData>
        </a:graphic>
      </p:graphicFrame>
      <p:grpSp>
        <p:nvGrpSpPr>
          <p:cNvPr id="11328" name="组合 11327"/>
          <p:cNvGrpSpPr>
            <a:grpSpLocks noChangeAspect="1"/>
          </p:cNvGrpSpPr>
          <p:nvPr/>
        </p:nvGrpSpPr>
        <p:grpSpPr>
          <a:xfrm>
            <a:off x="4008438" y="1782763"/>
            <a:ext cx="130175" cy="1541462"/>
            <a:chOff x="0" y="0"/>
            <a:chExt cx="82" cy="971"/>
          </a:xfrm>
        </p:grpSpPr>
        <p:sp>
          <p:nvSpPr>
            <p:cNvPr id="12352" name="直接连接符 11328"/>
            <p:cNvSpPr>
              <a:spLocks noChangeAspect="1"/>
            </p:cNvSpPr>
            <p:nvPr/>
          </p:nvSpPr>
          <p:spPr>
            <a:xfrm>
              <a:off x="0" y="210"/>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53" name="直接连接符 11329"/>
            <p:cNvSpPr>
              <a:spLocks noChangeAspect="1"/>
            </p:cNvSpPr>
            <p:nvPr/>
          </p:nvSpPr>
          <p:spPr>
            <a:xfrm>
              <a:off x="0" y="399"/>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54" name="直接连接符 11330"/>
            <p:cNvSpPr>
              <a:spLocks noChangeAspect="1"/>
            </p:cNvSpPr>
            <p:nvPr/>
          </p:nvSpPr>
          <p:spPr>
            <a:xfrm>
              <a:off x="0" y="590"/>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55" name="直接连接符 11331"/>
            <p:cNvSpPr>
              <a:spLocks noChangeAspect="1"/>
            </p:cNvSpPr>
            <p:nvPr/>
          </p:nvSpPr>
          <p:spPr>
            <a:xfrm>
              <a:off x="0" y="776"/>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56" name="直接连接符 11332"/>
            <p:cNvSpPr>
              <a:spLocks noChangeAspect="1"/>
            </p:cNvSpPr>
            <p:nvPr/>
          </p:nvSpPr>
          <p:spPr>
            <a:xfrm>
              <a:off x="0" y="97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57" name="直接连接符 11333"/>
            <p:cNvSpPr>
              <a:spLocks noChangeAspect="1"/>
            </p:cNvSpPr>
            <p:nvPr/>
          </p:nvSpPr>
          <p:spPr>
            <a:xfrm>
              <a:off x="0" y="0"/>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335" name="组合 11334"/>
          <p:cNvGrpSpPr/>
          <p:nvPr/>
        </p:nvGrpSpPr>
        <p:grpSpPr>
          <a:xfrm>
            <a:off x="5376863" y="1717675"/>
            <a:ext cx="130175" cy="1673225"/>
            <a:chOff x="0" y="0"/>
            <a:chExt cx="82" cy="1054"/>
          </a:xfrm>
        </p:grpSpPr>
        <p:grpSp>
          <p:nvGrpSpPr>
            <p:cNvPr id="12359" name="组合 11335"/>
            <p:cNvGrpSpPr/>
            <p:nvPr/>
          </p:nvGrpSpPr>
          <p:grpSpPr>
            <a:xfrm>
              <a:off x="0" y="210"/>
              <a:ext cx="82" cy="83"/>
              <a:chOff x="0" y="0"/>
              <a:chExt cx="82" cy="83"/>
            </a:xfrm>
          </p:grpSpPr>
          <p:sp>
            <p:nvSpPr>
              <p:cNvPr id="12360" name="直接连接符 11336"/>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61" name="直接连接符 11337"/>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362" name="组合 11338"/>
            <p:cNvGrpSpPr/>
            <p:nvPr/>
          </p:nvGrpSpPr>
          <p:grpSpPr>
            <a:xfrm>
              <a:off x="0" y="399"/>
              <a:ext cx="82" cy="83"/>
              <a:chOff x="0" y="0"/>
              <a:chExt cx="82" cy="83"/>
            </a:xfrm>
          </p:grpSpPr>
          <p:sp>
            <p:nvSpPr>
              <p:cNvPr id="12363" name="直接连接符 11339"/>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64" name="直接连接符 11340"/>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365" name="组合 11341"/>
            <p:cNvGrpSpPr/>
            <p:nvPr/>
          </p:nvGrpSpPr>
          <p:grpSpPr>
            <a:xfrm>
              <a:off x="0" y="590"/>
              <a:ext cx="82" cy="83"/>
              <a:chOff x="0" y="0"/>
              <a:chExt cx="82" cy="83"/>
            </a:xfrm>
          </p:grpSpPr>
          <p:sp>
            <p:nvSpPr>
              <p:cNvPr id="12366" name="直接连接符 11342"/>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67" name="直接连接符 11343"/>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368" name="组合 11344"/>
            <p:cNvGrpSpPr/>
            <p:nvPr/>
          </p:nvGrpSpPr>
          <p:grpSpPr>
            <a:xfrm>
              <a:off x="0" y="776"/>
              <a:ext cx="82" cy="83"/>
              <a:chOff x="0" y="0"/>
              <a:chExt cx="82" cy="83"/>
            </a:xfrm>
          </p:grpSpPr>
          <p:sp>
            <p:nvSpPr>
              <p:cNvPr id="12369" name="直接连接符 11345"/>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70" name="直接连接符 11346"/>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371" name="组合 11347"/>
            <p:cNvGrpSpPr/>
            <p:nvPr/>
          </p:nvGrpSpPr>
          <p:grpSpPr>
            <a:xfrm>
              <a:off x="0" y="971"/>
              <a:ext cx="82" cy="83"/>
              <a:chOff x="0" y="0"/>
              <a:chExt cx="82" cy="83"/>
            </a:xfrm>
          </p:grpSpPr>
          <p:sp>
            <p:nvSpPr>
              <p:cNvPr id="12372" name="直接连接符 11348"/>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73" name="直接连接符 11349"/>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374" name="组合 11350"/>
            <p:cNvGrpSpPr/>
            <p:nvPr/>
          </p:nvGrpSpPr>
          <p:grpSpPr>
            <a:xfrm>
              <a:off x="0" y="0"/>
              <a:ext cx="82" cy="83"/>
              <a:chOff x="0" y="0"/>
              <a:chExt cx="82" cy="83"/>
            </a:xfrm>
          </p:grpSpPr>
          <p:sp>
            <p:nvSpPr>
              <p:cNvPr id="12375" name="直接连接符 11351"/>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76" name="直接连接符 11352"/>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grpSp>
        <p:nvGrpSpPr>
          <p:cNvPr id="11354" name="组合 11353"/>
          <p:cNvGrpSpPr/>
          <p:nvPr/>
        </p:nvGrpSpPr>
        <p:grpSpPr>
          <a:xfrm>
            <a:off x="4219575" y="1782763"/>
            <a:ext cx="1079500" cy="1541462"/>
            <a:chOff x="0" y="0"/>
            <a:chExt cx="680" cy="971"/>
          </a:xfrm>
        </p:grpSpPr>
        <p:sp>
          <p:nvSpPr>
            <p:cNvPr id="12378" name="直接连接符 11354"/>
            <p:cNvSpPr/>
            <p:nvPr/>
          </p:nvSpPr>
          <p:spPr>
            <a:xfrm flipH="1">
              <a:off x="0" y="210"/>
              <a:ext cx="680" cy="0"/>
            </a:xfrm>
            <a:prstGeom prst="line">
              <a:avLst/>
            </a:prstGeom>
            <a:ln w="19050" cap="flat" cmpd="sng">
              <a:solidFill>
                <a:srgbClr val="FF99CC"/>
              </a:solidFill>
              <a:prstDash val="dash"/>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79" name="直接连接符 11355"/>
            <p:cNvSpPr/>
            <p:nvPr/>
          </p:nvSpPr>
          <p:spPr>
            <a:xfrm flipH="1">
              <a:off x="0" y="399"/>
              <a:ext cx="680" cy="0"/>
            </a:xfrm>
            <a:prstGeom prst="line">
              <a:avLst/>
            </a:prstGeom>
            <a:ln w="19050" cap="flat" cmpd="sng">
              <a:solidFill>
                <a:srgbClr val="FF99CC"/>
              </a:solidFill>
              <a:prstDash val="dash"/>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80" name="直接连接符 11356"/>
            <p:cNvSpPr/>
            <p:nvPr/>
          </p:nvSpPr>
          <p:spPr>
            <a:xfrm flipH="1">
              <a:off x="0" y="590"/>
              <a:ext cx="680" cy="0"/>
            </a:xfrm>
            <a:prstGeom prst="line">
              <a:avLst/>
            </a:prstGeom>
            <a:ln w="19050" cap="flat" cmpd="sng">
              <a:solidFill>
                <a:srgbClr val="FF99CC"/>
              </a:solidFill>
              <a:prstDash val="dash"/>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81" name="直接连接符 11357"/>
            <p:cNvSpPr/>
            <p:nvPr/>
          </p:nvSpPr>
          <p:spPr>
            <a:xfrm flipH="1">
              <a:off x="0" y="776"/>
              <a:ext cx="680" cy="0"/>
            </a:xfrm>
            <a:prstGeom prst="line">
              <a:avLst/>
            </a:prstGeom>
            <a:ln w="19050" cap="flat" cmpd="sng">
              <a:solidFill>
                <a:srgbClr val="FF99CC"/>
              </a:solidFill>
              <a:prstDash val="dash"/>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82" name="直接连接符 11358"/>
            <p:cNvSpPr/>
            <p:nvPr/>
          </p:nvSpPr>
          <p:spPr>
            <a:xfrm flipH="1">
              <a:off x="0" y="971"/>
              <a:ext cx="680" cy="0"/>
            </a:xfrm>
            <a:prstGeom prst="line">
              <a:avLst/>
            </a:prstGeom>
            <a:ln w="19050" cap="flat" cmpd="sng">
              <a:solidFill>
                <a:srgbClr val="FF99CC"/>
              </a:solidFill>
              <a:prstDash val="dash"/>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83" name="直接连接符 11359"/>
            <p:cNvSpPr/>
            <p:nvPr/>
          </p:nvSpPr>
          <p:spPr>
            <a:xfrm flipH="1">
              <a:off x="0" y="0"/>
              <a:ext cx="680" cy="0"/>
            </a:xfrm>
            <a:prstGeom prst="line">
              <a:avLst/>
            </a:prstGeom>
            <a:ln w="19050" cap="flat" cmpd="sng">
              <a:solidFill>
                <a:srgbClr val="FF99CC"/>
              </a:solidFill>
              <a:prstDash val="dash"/>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1361" name="组合 11360"/>
          <p:cNvGrpSpPr/>
          <p:nvPr/>
        </p:nvGrpSpPr>
        <p:grpSpPr>
          <a:xfrm>
            <a:off x="3976688" y="1565275"/>
            <a:ext cx="1582737" cy="1935163"/>
            <a:chOff x="0" y="0"/>
            <a:chExt cx="997" cy="1219"/>
          </a:xfrm>
        </p:grpSpPr>
        <p:sp>
          <p:nvSpPr>
            <p:cNvPr id="12385" name="未知"/>
            <p:cNvSpPr/>
            <p:nvPr/>
          </p:nvSpPr>
          <p:spPr>
            <a:xfrm>
              <a:off x="0" y="6"/>
              <a:ext cx="997" cy="45"/>
            </a:xfrm>
            <a:custGeom>
              <a:avLst/>
              <a:gdLst/>
              <a:ahLst/>
              <a:cxnLst/>
              <a:pathLst>
                <a:path w="997" h="45">
                  <a:moveTo>
                    <a:pt x="0" y="0"/>
                  </a:moveTo>
                  <a:lnTo>
                    <a:pt x="90" y="45"/>
                  </a:lnTo>
                  <a:lnTo>
                    <a:pt x="317" y="0"/>
                  </a:lnTo>
                  <a:lnTo>
                    <a:pt x="453" y="45"/>
                  </a:lnTo>
                  <a:lnTo>
                    <a:pt x="635" y="0"/>
                  </a:lnTo>
                  <a:lnTo>
                    <a:pt x="861" y="45"/>
                  </a:lnTo>
                  <a:lnTo>
                    <a:pt x="997" y="0"/>
                  </a:lnTo>
                </a:path>
              </a:pathLst>
            </a:custGeom>
            <a:noFill/>
            <a:ln w="38100" cap="flat" cmpd="sng">
              <a:solidFill>
                <a:schemeClr val="tx1"/>
              </a:solidFill>
              <a:prstDash val="solid"/>
              <a:round/>
              <a:headEnd type="none" w="med" len="med"/>
              <a:tailEnd type="none" w="med" len="med"/>
            </a:ln>
          </p:spPr>
          <p:txBody>
            <a:bodyPr/>
            <a:p>
              <a:endParaRPr lang="zh-CN" altLang="en-US"/>
            </a:p>
          </p:txBody>
        </p:sp>
        <p:grpSp>
          <p:nvGrpSpPr>
            <p:cNvPr id="12386" name="组合 11362"/>
            <p:cNvGrpSpPr/>
            <p:nvPr/>
          </p:nvGrpSpPr>
          <p:grpSpPr>
            <a:xfrm>
              <a:off x="0" y="0"/>
              <a:ext cx="997" cy="1219"/>
              <a:chOff x="0" y="0"/>
              <a:chExt cx="997" cy="1219"/>
            </a:xfrm>
          </p:grpSpPr>
          <p:grpSp>
            <p:nvGrpSpPr>
              <p:cNvPr id="12387" name="组合 11363"/>
              <p:cNvGrpSpPr/>
              <p:nvPr/>
            </p:nvGrpSpPr>
            <p:grpSpPr>
              <a:xfrm>
                <a:off x="0" y="0"/>
                <a:ext cx="997" cy="1179"/>
                <a:chOff x="0" y="0"/>
                <a:chExt cx="997" cy="1179"/>
              </a:xfrm>
            </p:grpSpPr>
            <p:sp>
              <p:nvSpPr>
                <p:cNvPr id="12388" name="直接连接符 11364"/>
                <p:cNvSpPr/>
                <p:nvPr/>
              </p:nvSpPr>
              <p:spPr>
                <a:xfrm>
                  <a:off x="0" y="0"/>
                  <a:ext cx="0" cy="1179"/>
                </a:xfrm>
                <a:prstGeom prst="line">
                  <a:avLst/>
                </a:prstGeom>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89" name="直接连接符 11365"/>
                <p:cNvSpPr/>
                <p:nvPr/>
              </p:nvSpPr>
              <p:spPr>
                <a:xfrm>
                  <a:off x="997" y="0"/>
                  <a:ext cx="0" cy="1179"/>
                </a:xfrm>
                <a:prstGeom prst="line">
                  <a:avLst/>
                </a:prstGeom>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12390" name="未知"/>
              <p:cNvSpPr/>
              <p:nvPr/>
            </p:nvSpPr>
            <p:spPr>
              <a:xfrm>
                <a:off x="0" y="1174"/>
                <a:ext cx="997" cy="45"/>
              </a:xfrm>
              <a:custGeom>
                <a:avLst/>
                <a:gdLst/>
                <a:ahLst/>
                <a:cxnLst/>
                <a:pathLst>
                  <a:path w="997" h="45">
                    <a:moveTo>
                      <a:pt x="0" y="0"/>
                    </a:moveTo>
                    <a:lnTo>
                      <a:pt x="90" y="45"/>
                    </a:lnTo>
                    <a:lnTo>
                      <a:pt x="317" y="0"/>
                    </a:lnTo>
                    <a:lnTo>
                      <a:pt x="453" y="45"/>
                    </a:lnTo>
                    <a:lnTo>
                      <a:pt x="635" y="0"/>
                    </a:lnTo>
                    <a:lnTo>
                      <a:pt x="861" y="45"/>
                    </a:lnTo>
                    <a:lnTo>
                      <a:pt x="997" y="0"/>
                    </a:lnTo>
                  </a:path>
                </a:pathLst>
              </a:custGeom>
              <a:noFill/>
              <a:ln w="38100" cap="flat" cmpd="sng">
                <a:solidFill>
                  <a:schemeClr val="tx1"/>
                </a:solidFill>
                <a:prstDash val="solid"/>
                <a:round/>
                <a:headEnd type="none" w="med" len="med"/>
                <a:tailEnd type="none" w="med" len="med"/>
              </a:ln>
            </p:spPr>
            <p:txBody>
              <a:bodyPr/>
              <a:p>
                <a:endParaRPr lang="zh-CN" altLang="en-US"/>
              </a:p>
            </p:txBody>
          </p:sp>
        </p:grpSp>
      </p:grpSp>
      <p:graphicFrame>
        <p:nvGraphicFramePr>
          <p:cNvPr id="11368" name="对象 11367"/>
          <p:cNvGraphicFramePr>
            <a:graphicFrameLocks noChangeAspect="1"/>
          </p:cNvGraphicFramePr>
          <p:nvPr/>
        </p:nvGraphicFramePr>
        <p:xfrm>
          <a:off x="4551363" y="3500438"/>
          <a:ext cx="357187" cy="431800"/>
        </p:xfrm>
        <a:graphic>
          <a:graphicData uri="http://schemas.openxmlformats.org/presentationml/2006/ole">
            <mc:AlternateContent xmlns:mc="http://schemas.openxmlformats.org/markup-compatibility/2006">
              <mc:Choice xmlns:v="urn:schemas-microsoft-com:vml" Requires="v">
                <p:oleObj spid="_x0000_s3097" name="" r:id="rId4" imgW="192405" imgH="205740" progId="Equation.3">
                  <p:embed/>
                </p:oleObj>
              </mc:Choice>
              <mc:Fallback>
                <p:oleObj name="" r:id="rId4" imgW="192405" imgH="205740" progId="Equation.3">
                  <p:embed/>
                  <p:pic>
                    <p:nvPicPr>
                      <p:cNvPr id="0" name="图片 3096"/>
                      <p:cNvPicPr/>
                      <p:nvPr/>
                    </p:nvPicPr>
                    <p:blipFill>
                      <a:blip r:embed="rId5"/>
                      <a:stretch>
                        <a:fillRect/>
                      </a:stretch>
                    </p:blipFill>
                    <p:spPr>
                      <a:xfrm>
                        <a:off x="4551363" y="3500438"/>
                        <a:ext cx="357187" cy="431800"/>
                      </a:xfrm>
                      <a:prstGeom prst="rect">
                        <a:avLst/>
                      </a:prstGeom>
                      <a:noFill/>
                      <a:ln w="38100">
                        <a:noFill/>
                        <a:miter/>
                      </a:ln>
                    </p:spPr>
                  </p:pic>
                </p:oleObj>
              </mc:Fallback>
            </mc:AlternateContent>
          </a:graphicData>
        </a:graphic>
      </p:graphicFrame>
      <p:graphicFrame>
        <p:nvGraphicFramePr>
          <p:cNvPr id="11369" name="对象 11368"/>
          <p:cNvGraphicFramePr>
            <a:graphicFrameLocks noChangeAspect="1"/>
          </p:cNvGraphicFramePr>
          <p:nvPr/>
        </p:nvGraphicFramePr>
        <p:xfrm>
          <a:off x="8332788" y="2211388"/>
          <a:ext cx="400050" cy="533400"/>
        </p:xfrm>
        <a:graphic>
          <a:graphicData uri="http://schemas.openxmlformats.org/presentationml/2006/ole">
            <mc:AlternateContent xmlns:mc="http://schemas.openxmlformats.org/markup-compatibility/2006">
              <mc:Choice xmlns:v="urn:schemas-microsoft-com:vml" Requires="v">
                <p:oleObj spid="_x0000_s3098" name="" r:id="rId6" imgW="191770" imgH="255905" progId="Equation.3">
                  <p:embed/>
                </p:oleObj>
              </mc:Choice>
              <mc:Fallback>
                <p:oleObj name="" r:id="rId6" imgW="191770" imgH="255905" progId="Equation.3">
                  <p:embed/>
                  <p:pic>
                    <p:nvPicPr>
                      <p:cNvPr id="0" name="图片 3097"/>
                      <p:cNvPicPr/>
                      <p:nvPr/>
                    </p:nvPicPr>
                    <p:blipFill>
                      <a:blip r:embed="rId2"/>
                      <a:stretch>
                        <a:fillRect/>
                      </a:stretch>
                    </p:blipFill>
                    <p:spPr>
                      <a:xfrm>
                        <a:off x="8332788" y="2211388"/>
                        <a:ext cx="400050" cy="533400"/>
                      </a:xfrm>
                      <a:prstGeom prst="rect">
                        <a:avLst/>
                      </a:prstGeom>
                      <a:noFill/>
                      <a:ln w="38100">
                        <a:noFill/>
                        <a:miter/>
                      </a:ln>
                    </p:spPr>
                  </p:pic>
                </p:oleObj>
              </mc:Fallback>
            </mc:AlternateContent>
          </a:graphicData>
        </a:graphic>
      </p:graphicFrame>
      <p:sp>
        <p:nvSpPr>
          <p:cNvPr id="11370" name="矩形 11369"/>
          <p:cNvSpPr/>
          <p:nvPr/>
        </p:nvSpPr>
        <p:spPr>
          <a:xfrm>
            <a:off x="6508750" y="1712913"/>
            <a:ext cx="1585913" cy="1655762"/>
          </a:xfrm>
          <a:prstGeom prst="rect">
            <a:avLst/>
          </a:prstGeom>
          <a:solidFill>
            <a:schemeClr val="bg1"/>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11371" name="组合 11370"/>
          <p:cNvGrpSpPr/>
          <p:nvPr/>
        </p:nvGrpSpPr>
        <p:grpSpPr>
          <a:xfrm>
            <a:off x="6524625" y="1581150"/>
            <a:ext cx="1582738" cy="1935163"/>
            <a:chOff x="0" y="0"/>
            <a:chExt cx="997" cy="1219"/>
          </a:xfrm>
        </p:grpSpPr>
        <p:sp>
          <p:nvSpPr>
            <p:cNvPr id="12395" name="未知"/>
            <p:cNvSpPr/>
            <p:nvPr/>
          </p:nvSpPr>
          <p:spPr>
            <a:xfrm>
              <a:off x="0" y="6"/>
              <a:ext cx="997" cy="45"/>
            </a:xfrm>
            <a:custGeom>
              <a:avLst/>
              <a:gdLst/>
              <a:ahLst/>
              <a:cxnLst/>
              <a:pathLst>
                <a:path w="997" h="45">
                  <a:moveTo>
                    <a:pt x="0" y="0"/>
                  </a:moveTo>
                  <a:lnTo>
                    <a:pt x="90" y="45"/>
                  </a:lnTo>
                  <a:lnTo>
                    <a:pt x="317" y="0"/>
                  </a:lnTo>
                  <a:lnTo>
                    <a:pt x="453" y="45"/>
                  </a:lnTo>
                  <a:lnTo>
                    <a:pt x="635" y="0"/>
                  </a:lnTo>
                  <a:lnTo>
                    <a:pt x="861" y="45"/>
                  </a:lnTo>
                  <a:lnTo>
                    <a:pt x="997" y="0"/>
                  </a:lnTo>
                </a:path>
              </a:pathLst>
            </a:custGeom>
            <a:noFill/>
            <a:ln w="38100" cap="flat" cmpd="sng">
              <a:solidFill>
                <a:schemeClr val="tx1"/>
              </a:solidFill>
              <a:prstDash val="solid"/>
              <a:round/>
              <a:headEnd type="none" w="med" len="med"/>
              <a:tailEnd type="none" w="med" len="med"/>
            </a:ln>
          </p:spPr>
          <p:txBody>
            <a:bodyPr/>
            <a:p>
              <a:endParaRPr lang="zh-CN" altLang="en-US"/>
            </a:p>
          </p:txBody>
        </p:sp>
        <p:grpSp>
          <p:nvGrpSpPr>
            <p:cNvPr id="12396" name="组合 11372"/>
            <p:cNvGrpSpPr/>
            <p:nvPr/>
          </p:nvGrpSpPr>
          <p:grpSpPr>
            <a:xfrm>
              <a:off x="0" y="0"/>
              <a:ext cx="997" cy="1219"/>
              <a:chOff x="0" y="0"/>
              <a:chExt cx="997" cy="1219"/>
            </a:xfrm>
          </p:grpSpPr>
          <p:grpSp>
            <p:nvGrpSpPr>
              <p:cNvPr id="12397" name="组合 11373"/>
              <p:cNvGrpSpPr/>
              <p:nvPr/>
            </p:nvGrpSpPr>
            <p:grpSpPr>
              <a:xfrm>
                <a:off x="0" y="0"/>
                <a:ext cx="997" cy="1179"/>
                <a:chOff x="0" y="0"/>
                <a:chExt cx="997" cy="1179"/>
              </a:xfrm>
            </p:grpSpPr>
            <p:sp>
              <p:nvSpPr>
                <p:cNvPr id="12398" name="直接连接符 11374"/>
                <p:cNvSpPr/>
                <p:nvPr/>
              </p:nvSpPr>
              <p:spPr>
                <a:xfrm>
                  <a:off x="0" y="0"/>
                  <a:ext cx="0" cy="1179"/>
                </a:xfrm>
                <a:prstGeom prst="line">
                  <a:avLst/>
                </a:prstGeom>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399" name="直接连接符 11375"/>
                <p:cNvSpPr/>
                <p:nvPr/>
              </p:nvSpPr>
              <p:spPr>
                <a:xfrm>
                  <a:off x="997" y="0"/>
                  <a:ext cx="0" cy="1179"/>
                </a:xfrm>
                <a:prstGeom prst="line">
                  <a:avLst/>
                </a:prstGeom>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12400" name="未知"/>
              <p:cNvSpPr/>
              <p:nvPr/>
            </p:nvSpPr>
            <p:spPr>
              <a:xfrm>
                <a:off x="0" y="1174"/>
                <a:ext cx="997" cy="45"/>
              </a:xfrm>
              <a:custGeom>
                <a:avLst/>
                <a:gdLst/>
                <a:ahLst/>
                <a:cxnLst/>
                <a:pathLst>
                  <a:path w="997" h="45">
                    <a:moveTo>
                      <a:pt x="0" y="0"/>
                    </a:moveTo>
                    <a:lnTo>
                      <a:pt x="90" y="45"/>
                    </a:lnTo>
                    <a:lnTo>
                      <a:pt x="317" y="0"/>
                    </a:lnTo>
                    <a:lnTo>
                      <a:pt x="453" y="45"/>
                    </a:lnTo>
                    <a:lnTo>
                      <a:pt x="635" y="0"/>
                    </a:lnTo>
                    <a:lnTo>
                      <a:pt x="861" y="45"/>
                    </a:lnTo>
                    <a:lnTo>
                      <a:pt x="997" y="0"/>
                    </a:lnTo>
                  </a:path>
                </a:pathLst>
              </a:custGeom>
              <a:noFill/>
              <a:ln w="38100" cap="flat" cmpd="sng">
                <a:solidFill>
                  <a:schemeClr val="tx1"/>
                </a:solidFill>
                <a:prstDash val="solid"/>
                <a:round/>
                <a:headEnd type="none" w="med" len="med"/>
                <a:tailEnd type="none" w="med" len="med"/>
              </a:ln>
            </p:spPr>
            <p:txBody>
              <a:bodyPr/>
              <a:p>
                <a:endParaRPr lang="zh-CN" altLang="en-US"/>
              </a:p>
            </p:txBody>
          </p:sp>
        </p:grpSp>
      </p:grpSp>
      <p:grpSp>
        <p:nvGrpSpPr>
          <p:cNvPr id="11378" name="组合 11377"/>
          <p:cNvGrpSpPr/>
          <p:nvPr/>
        </p:nvGrpSpPr>
        <p:grpSpPr>
          <a:xfrm>
            <a:off x="7924800" y="1733550"/>
            <a:ext cx="130175" cy="1673225"/>
            <a:chOff x="0" y="0"/>
            <a:chExt cx="82" cy="1054"/>
          </a:xfrm>
        </p:grpSpPr>
        <p:grpSp>
          <p:nvGrpSpPr>
            <p:cNvPr id="12402" name="组合 11378"/>
            <p:cNvGrpSpPr/>
            <p:nvPr/>
          </p:nvGrpSpPr>
          <p:grpSpPr>
            <a:xfrm>
              <a:off x="0" y="210"/>
              <a:ext cx="82" cy="83"/>
              <a:chOff x="0" y="0"/>
              <a:chExt cx="82" cy="83"/>
            </a:xfrm>
          </p:grpSpPr>
          <p:sp>
            <p:nvSpPr>
              <p:cNvPr id="12403" name="直接连接符 11379"/>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04" name="直接连接符 11380"/>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405" name="组合 11381"/>
            <p:cNvGrpSpPr/>
            <p:nvPr/>
          </p:nvGrpSpPr>
          <p:grpSpPr>
            <a:xfrm>
              <a:off x="0" y="399"/>
              <a:ext cx="82" cy="83"/>
              <a:chOff x="0" y="0"/>
              <a:chExt cx="82" cy="83"/>
            </a:xfrm>
          </p:grpSpPr>
          <p:sp>
            <p:nvSpPr>
              <p:cNvPr id="12406" name="直接连接符 11382"/>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07" name="直接连接符 11383"/>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408" name="组合 11384"/>
            <p:cNvGrpSpPr/>
            <p:nvPr/>
          </p:nvGrpSpPr>
          <p:grpSpPr>
            <a:xfrm>
              <a:off x="0" y="590"/>
              <a:ext cx="82" cy="83"/>
              <a:chOff x="0" y="0"/>
              <a:chExt cx="82" cy="83"/>
            </a:xfrm>
          </p:grpSpPr>
          <p:sp>
            <p:nvSpPr>
              <p:cNvPr id="12409" name="直接连接符 11385"/>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10" name="直接连接符 11386"/>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411" name="组合 11387"/>
            <p:cNvGrpSpPr/>
            <p:nvPr/>
          </p:nvGrpSpPr>
          <p:grpSpPr>
            <a:xfrm>
              <a:off x="0" y="776"/>
              <a:ext cx="82" cy="83"/>
              <a:chOff x="0" y="0"/>
              <a:chExt cx="82" cy="83"/>
            </a:xfrm>
          </p:grpSpPr>
          <p:sp>
            <p:nvSpPr>
              <p:cNvPr id="12412" name="直接连接符 11388"/>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13" name="直接连接符 11389"/>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414" name="组合 11390"/>
            <p:cNvGrpSpPr/>
            <p:nvPr/>
          </p:nvGrpSpPr>
          <p:grpSpPr>
            <a:xfrm>
              <a:off x="0" y="971"/>
              <a:ext cx="82" cy="83"/>
              <a:chOff x="0" y="0"/>
              <a:chExt cx="82" cy="83"/>
            </a:xfrm>
          </p:grpSpPr>
          <p:sp>
            <p:nvSpPr>
              <p:cNvPr id="12415" name="直接连接符 11391"/>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16" name="直接连接符 11392"/>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2417" name="组合 11393"/>
            <p:cNvGrpSpPr/>
            <p:nvPr/>
          </p:nvGrpSpPr>
          <p:grpSpPr>
            <a:xfrm>
              <a:off x="0" y="0"/>
              <a:ext cx="82" cy="83"/>
              <a:chOff x="0" y="0"/>
              <a:chExt cx="82" cy="83"/>
            </a:xfrm>
          </p:grpSpPr>
          <p:sp>
            <p:nvSpPr>
              <p:cNvPr id="12418" name="直接连接符 11394"/>
              <p:cNvSpPr>
                <a:spLocks noChangeAspect="1"/>
              </p:cNvSpPr>
              <p:nvPr/>
            </p:nvSpPr>
            <p:spPr>
              <a:xfrm>
                <a:off x="0" y="4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19" name="直接连接符 11395"/>
              <p:cNvSpPr/>
              <p:nvPr/>
            </p:nvSpPr>
            <p:spPr>
              <a:xfrm>
                <a:off x="41" y="0"/>
                <a:ext cx="0" cy="8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grpSp>
        <p:nvGrpSpPr>
          <p:cNvPr id="11397" name="组合 11396"/>
          <p:cNvGrpSpPr>
            <a:grpSpLocks noChangeAspect="1"/>
          </p:cNvGrpSpPr>
          <p:nvPr/>
        </p:nvGrpSpPr>
        <p:grpSpPr>
          <a:xfrm>
            <a:off x="6556375" y="1798638"/>
            <a:ext cx="130175" cy="1541462"/>
            <a:chOff x="0" y="0"/>
            <a:chExt cx="82" cy="971"/>
          </a:xfrm>
        </p:grpSpPr>
        <p:sp>
          <p:nvSpPr>
            <p:cNvPr id="12421" name="直接连接符 11397"/>
            <p:cNvSpPr>
              <a:spLocks noChangeAspect="1"/>
            </p:cNvSpPr>
            <p:nvPr/>
          </p:nvSpPr>
          <p:spPr>
            <a:xfrm>
              <a:off x="0" y="210"/>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22" name="直接连接符 11398"/>
            <p:cNvSpPr>
              <a:spLocks noChangeAspect="1"/>
            </p:cNvSpPr>
            <p:nvPr/>
          </p:nvSpPr>
          <p:spPr>
            <a:xfrm>
              <a:off x="0" y="399"/>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23" name="直接连接符 11399"/>
            <p:cNvSpPr>
              <a:spLocks noChangeAspect="1"/>
            </p:cNvSpPr>
            <p:nvPr/>
          </p:nvSpPr>
          <p:spPr>
            <a:xfrm>
              <a:off x="0" y="590"/>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24" name="直接连接符 11400"/>
            <p:cNvSpPr>
              <a:spLocks noChangeAspect="1"/>
            </p:cNvSpPr>
            <p:nvPr/>
          </p:nvSpPr>
          <p:spPr>
            <a:xfrm>
              <a:off x="0" y="776"/>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25" name="直接连接符 11401"/>
            <p:cNvSpPr>
              <a:spLocks noChangeAspect="1"/>
            </p:cNvSpPr>
            <p:nvPr/>
          </p:nvSpPr>
          <p:spPr>
            <a:xfrm>
              <a:off x="0" y="971"/>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2426" name="直接连接符 11402"/>
            <p:cNvSpPr>
              <a:spLocks noChangeAspect="1"/>
            </p:cNvSpPr>
            <p:nvPr/>
          </p:nvSpPr>
          <p:spPr>
            <a:xfrm>
              <a:off x="0" y="0"/>
              <a:ext cx="82" cy="0"/>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aphicFrame>
        <p:nvGraphicFramePr>
          <p:cNvPr id="11404" name="对象 11403"/>
          <p:cNvGraphicFramePr/>
          <p:nvPr/>
        </p:nvGraphicFramePr>
        <p:xfrm>
          <a:off x="6680200" y="2420938"/>
          <a:ext cx="1274763" cy="674687"/>
        </p:xfrm>
        <a:graphic>
          <a:graphicData uri="http://schemas.openxmlformats.org/presentationml/2006/ole">
            <mc:AlternateContent xmlns:mc="http://schemas.openxmlformats.org/markup-compatibility/2006">
              <mc:Choice xmlns:v="urn:schemas-microsoft-com:vml" Requires="v">
                <p:oleObj spid="_x0000_s3099" name="" r:id="rId7" imgW="751205" imgH="356235" progId="Equation.3">
                  <p:embed/>
                </p:oleObj>
              </mc:Choice>
              <mc:Fallback>
                <p:oleObj name="" r:id="rId7" imgW="751205" imgH="356235" progId="Equation.3">
                  <p:embed/>
                  <p:pic>
                    <p:nvPicPr>
                      <p:cNvPr id="0" name="图片 3098"/>
                      <p:cNvPicPr/>
                      <p:nvPr/>
                    </p:nvPicPr>
                    <p:blipFill>
                      <a:blip r:embed="rId8"/>
                      <a:stretch>
                        <a:fillRect/>
                      </a:stretch>
                    </p:blipFill>
                    <p:spPr>
                      <a:xfrm>
                        <a:off x="6680200" y="2420938"/>
                        <a:ext cx="1274763" cy="6746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left)">
                                      <p:cBhvr>
                                        <p:cTn id="7" dur="500"/>
                                        <p:tgtEl>
                                          <p:spTgt spid="112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74"/>
                                        </p:tgtEl>
                                        <p:attrNameLst>
                                          <p:attrName>style.visibility</p:attrName>
                                        </p:attrNameLst>
                                      </p:cBhvr>
                                      <p:to>
                                        <p:strVal val="visible"/>
                                      </p:to>
                                    </p:set>
                                    <p:animEffect transition="in" filter="wipe(left)">
                                      <p:cBhvr>
                                        <p:cTn id="12" dur="500"/>
                                        <p:tgtEl>
                                          <p:spTgt spid="1127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286"/>
                                        </p:tgtEl>
                                        <p:attrNameLst>
                                          <p:attrName>style.visibility</p:attrName>
                                        </p:attrNameLst>
                                      </p:cBhvr>
                                      <p:to>
                                        <p:strVal val="visible"/>
                                      </p:to>
                                    </p:set>
                                    <p:animEffect transition="in" filter="wipe(left)">
                                      <p:cBhvr>
                                        <p:cTn id="21" dur="500"/>
                                        <p:tgtEl>
                                          <p:spTgt spid="1128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320"/>
                                        </p:tgtEl>
                                        <p:attrNameLst>
                                          <p:attrName>style.visibility</p:attrName>
                                        </p:attrNameLst>
                                      </p:cBhvr>
                                      <p:to>
                                        <p:strVal val="visible"/>
                                      </p:to>
                                    </p:set>
                                    <p:animEffect transition="in" filter="wipe(left)">
                                      <p:cBhvr>
                                        <p:cTn id="25" dur="500"/>
                                        <p:tgtEl>
                                          <p:spTgt spid="113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1282"/>
                                        </p:tgtEl>
                                        <p:attrNameLst>
                                          <p:attrName>style.visibility</p:attrName>
                                        </p:attrNameLst>
                                      </p:cBhvr>
                                      <p:to>
                                        <p:strVal val="visible"/>
                                      </p:to>
                                    </p:set>
                                    <p:animEffect transition="in" filter="wipe(right)">
                                      <p:cBhvr>
                                        <p:cTn id="30" dur="500"/>
                                        <p:tgtEl>
                                          <p:spTgt spid="1128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11292"/>
                                        </p:tgtEl>
                                        <p:attrNameLst>
                                          <p:attrName>style.visibility</p:attrName>
                                        </p:attrNameLst>
                                      </p:cBhvr>
                                      <p:to>
                                        <p:strVal val="visible"/>
                                      </p:to>
                                    </p:set>
                                    <p:animEffect transition="in" filter="wipe(right)">
                                      <p:cBhvr>
                                        <p:cTn id="34" dur="500"/>
                                        <p:tgtEl>
                                          <p:spTgt spid="11292"/>
                                        </p:tgtEl>
                                      </p:cBhvr>
                                    </p:animEffec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11296"/>
                                        </p:tgtEl>
                                        <p:attrNameLst>
                                          <p:attrName>style.visibility</p:attrName>
                                        </p:attrNameLst>
                                      </p:cBhvr>
                                      <p:to>
                                        <p:strVal val="visible"/>
                                      </p:to>
                                    </p:set>
                                    <p:animEffect transition="in" filter="wipe(right)">
                                      <p:cBhvr>
                                        <p:cTn id="38" dur="500"/>
                                        <p:tgtEl>
                                          <p:spTgt spid="11296"/>
                                        </p:tgtEl>
                                      </p:cBhvr>
                                    </p:animEffect>
                                  </p:childTnLst>
                                </p:cTn>
                              </p:par>
                            </p:childTnLst>
                          </p:cTn>
                        </p:par>
                        <p:par>
                          <p:cTn id="39" fill="hold">
                            <p:stCondLst>
                              <p:cond delay="1500"/>
                            </p:stCondLst>
                            <p:childTnLst>
                              <p:par>
                                <p:cTn id="40" presetID="22" presetClass="entr" presetSubtype="2" fill="hold" nodeType="afterEffect">
                                  <p:stCondLst>
                                    <p:cond delay="0"/>
                                  </p:stCondLst>
                                  <p:childTnLst>
                                    <p:set>
                                      <p:cBhvr>
                                        <p:cTn id="41" dur="1" fill="hold">
                                          <p:stCondLst>
                                            <p:cond delay="0"/>
                                          </p:stCondLst>
                                        </p:cTn>
                                        <p:tgtEl>
                                          <p:spTgt spid="11300"/>
                                        </p:tgtEl>
                                        <p:attrNameLst>
                                          <p:attrName>style.visibility</p:attrName>
                                        </p:attrNameLst>
                                      </p:cBhvr>
                                      <p:to>
                                        <p:strVal val="visible"/>
                                      </p:to>
                                    </p:set>
                                    <p:animEffect transition="in" filter="wipe(right)">
                                      <p:cBhvr>
                                        <p:cTn id="42" dur="500"/>
                                        <p:tgtEl>
                                          <p:spTgt spid="11300"/>
                                        </p:tgtEl>
                                      </p:cBhvr>
                                    </p:animEffect>
                                  </p:childTnLst>
                                </p:cTn>
                              </p:par>
                            </p:childTnLst>
                          </p:cTn>
                        </p:par>
                        <p:par>
                          <p:cTn id="43" fill="hold">
                            <p:stCondLst>
                              <p:cond delay="2000"/>
                            </p:stCondLst>
                            <p:childTnLst>
                              <p:par>
                                <p:cTn id="44" presetID="22" presetClass="entr" presetSubtype="2" fill="hold" nodeType="afterEffect">
                                  <p:stCondLst>
                                    <p:cond delay="0"/>
                                  </p:stCondLst>
                                  <p:childTnLst>
                                    <p:set>
                                      <p:cBhvr>
                                        <p:cTn id="45" dur="1" fill="hold">
                                          <p:stCondLst>
                                            <p:cond delay="0"/>
                                          </p:stCondLst>
                                        </p:cTn>
                                        <p:tgtEl>
                                          <p:spTgt spid="11304"/>
                                        </p:tgtEl>
                                        <p:attrNameLst>
                                          <p:attrName>style.visibility</p:attrName>
                                        </p:attrNameLst>
                                      </p:cBhvr>
                                      <p:to>
                                        <p:strVal val="visible"/>
                                      </p:to>
                                    </p:set>
                                    <p:animEffect transition="in" filter="wipe(right)">
                                      <p:cBhvr>
                                        <p:cTn id="46" dur="500"/>
                                        <p:tgtEl>
                                          <p:spTgt spid="11304"/>
                                        </p:tgtEl>
                                      </p:cBhvr>
                                    </p:animEffect>
                                  </p:childTnLst>
                                </p:cTn>
                              </p:par>
                            </p:childTnLst>
                          </p:cTn>
                        </p:par>
                        <p:par>
                          <p:cTn id="47" fill="hold">
                            <p:stCondLst>
                              <p:cond delay="2500"/>
                            </p:stCondLst>
                            <p:childTnLst>
                              <p:par>
                                <p:cTn id="48" presetID="22" presetClass="entr" presetSubtype="2" fill="hold" nodeType="afterEffect">
                                  <p:stCondLst>
                                    <p:cond delay="0"/>
                                  </p:stCondLst>
                                  <p:childTnLst>
                                    <p:set>
                                      <p:cBhvr>
                                        <p:cTn id="49" dur="1" fill="hold">
                                          <p:stCondLst>
                                            <p:cond delay="0"/>
                                          </p:stCondLst>
                                        </p:cTn>
                                        <p:tgtEl>
                                          <p:spTgt spid="11308"/>
                                        </p:tgtEl>
                                        <p:attrNameLst>
                                          <p:attrName>style.visibility</p:attrName>
                                        </p:attrNameLst>
                                      </p:cBhvr>
                                      <p:to>
                                        <p:strVal val="visible"/>
                                      </p:to>
                                    </p:set>
                                    <p:animEffect transition="in" filter="wipe(right)">
                                      <p:cBhvr>
                                        <p:cTn id="50" dur="500"/>
                                        <p:tgtEl>
                                          <p:spTgt spid="11308"/>
                                        </p:tgtEl>
                                      </p:cBhvr>
                                    </p:animEffect>
                                  </p:childTnLst>
                                </p:cTn>
                              </p:par>
                            </p:childTnLst>
                          </p:cTn>
                        </p:par>
                        <p:par>
                          <p:cTn id="51" fill="hold">
                            <p:stCondLst>
                              <p:cond delay="3000"/>
                            </p:stCondLst>
                            <p:childTnLst>
                              <p:par>
                                <p:cTn id="52" presetID="22" presetClass="entr" presetSubtype="2" fill="hold" nodeType="afterEffect">
                                  <p:stCondLst>
                                    <p:cond delay="0"/>
                                  </p:stCondLst>
                                  <p:childTnLst>
                                    <p:set>
                                      <p:cBhvr>
                                        <p:cTn id="53" dur="1" fill="hold">
                                          <p:stCondLst>
                                            <p:cond delay="0"/>
                                          </p:stCondLst>
                                        </p:cTn>
                                        <p:tgtEl>
                                          <p:spTgt spid="11312"/>
                                        </p:tgtEl>
                                        <p:attrNameLst>
                                          <p:attrName>style.visibility</p:attrName>
                                        </p:attrNameLst>
                                      </p:cBhvr>
                                      <p:to>
                                        <p:strVal val="visible"/>
                                      </p:to>
                                    </p:set>
                                    <p:animEffect transition="in" filter="wipe(right)">
                                      <p:cBhvr>
                                        <p:cTn id="54" dur="500"/>
                                        <p:tgtEl>
                                          <p:spTgt spid="11312"/>
                                        </p:tgtEl>
                                      </p:cBhvr>
                                    </p:animEffect>
                                  </p:childTnLst>
                                </p:cTn>
                              </p:par>
                            </p:childTnLst>
                          </p:cTn>
                        </p:par>
                        <p:par>
                          <p:cTn id="55" fill="hold">
                            <p:stCondLst>
                              <p:cond delay="3500"/>
                            </p:stCondLst>
                            <p:childTnLst>
                              <p:par>
                                <p:cTn id="56" presetID="22" presetClass="entr" presetSubtype="2" fill="hold" nodeType="afterEffect">
                                  <p:stCondLst>
                                    <p:cond delay="0"/>
                                  </p:stCondLst>
                                  <p:childTnLst>
                                    <p:set>
                                      <p:cBhvr>
                                        <p:cTn id="57" dur="1" fill="hold">
                                          <p:stCondLst>
                                            <p:cond delay="0"/>
                                          </p:stCondLst>
                                        </p:cTn>
                                        <p:tgtEl>
                                          <p:spTgt spid="11316"/>
                                        </p:tgtEl>
                                        <p:attrNameLst>
                                          <p:attrName>style.visibility</p:attrName>
                                        </p:attrNameLst>
                                      </p:cBhvr>
                                      <p:to>
                                        <p:strVal val="visible"/>
                                      </p:to>
                                    </p:set>
                                    <p:animEffect transition="in" filter="wipe(right)">
                                      <p:cBhvr>
                                        <p:cTn id="58" dur="500"/>
                                        <p:tgtEl>
                                          <p:spTgt spid="1131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361"/>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11321"/>
                                        </p:tgtEl>
                                        <p:attrNameLst>
                                          <p:attrName>style.visibility</p:attrName>
                                        </p:attrNameLst>
                                      </p:cBhvr>
                                      <p:to>
                                        <p:strVal val="visible"/>
                                      </p:to>
                                    </p:set>
                                    <p:animEffect transition="in" filter="wipe(left)">
                                      <p:cBhvr>
                                        <p:cTn id="66" dur="500"/>
                                        <p:tgtEl>
                                          <p:spTgt spid="11321"/>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1327"/>
                                        </p:tgtEl>
                                        <p:attrNameLst>
                                          <p:attrName>style.visibility</p:attrName>
                                        </p:attrNameLst>
                                      </p:cBhvr>
                                      <p:to>
                                        <p:strVal val="visible"/>
                                      </p:to>
                                    </p:set>
                                    <p:animEffect transition="in" filter="wipe(left)">
                                      <p:cBhvr>
                                        <p:cTn id="70" dur="500"/>
                                        <p:tgtEl>
                                          <p:spTgt spid="113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1335"/>
                                        </p:tgtEl>
                                        <p:attrNameLst>
                                          <p:attrName>style.visibility</p:attrName>
                                        </p:attrNameLst>
                                      </p:cBhvr>
                                      <p:to>
                                        <p:strVal val="visible"/>
                                      </p:to>
                                    </p:set>
                                    <p:animEffect transition="in" filter="wipe(left)">
                                      <p:cBhvr>
                                        <p:cTn id="75" dur="500"/>
                                        <p:tgtEl>
                                          <p:spTgt spid="11335"/>
                                        </p:tgtEl>
                                      </p:cBhvr>
                                    </p:animEffect>
                                  </p:childTnLst>
                                </p:cTn>
                              </p:par>
                            </p:childTnLst>
                          </p:cTn>
                        </p:par>
                        <p:par>
                          <p:cTn id="76" fill="hold">
                            <p:stCondLst>
                              <p:cond delay="500"/>
                            </p:stCondLst>
                            <p:childTnLst>
                              <p:par>
                                <p:cTn id="77" presetID="22" presetClass="entr" presetSubtype="2" fill="hold" nodeType="afterEffect">
                                  <p:stCondLst>
                                    <p:cond delay="0"/>
                                  </p:stCondLst>
                                  <p:childTnLst>
                                    <p:set>
                                      <p:cBhvr>
                                        <p:cTn id="78" dur="1" fill="hold">
                                          <p:stCondLst>
                                            <p:cond delay="0"/>
                                          </p:stCondLst>
                                        </p:cTn>
                                        <p:tgtEl>
                                          <p:spTgt spid="11328"/>
                                        </p:tgtEl>
                                        <p:attrNameLst>
                                          <p:attrName>style.visibility</p:attrName>
                                        </p:attrNameLst>
                                      </p:cBhvr>
                                      <p:to>
                                        <p:strVal val="visible"/>
                                      </p:to>
                                    </p:set>
                                    <p:animEffect transition="in" filter="wipe(right)">
                                      <p:cBhvr>
                                        <p:cTn id="79" dur="500"/>
                                        <p:tgtEl>
                                          <p:spTgt spid="1132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11354"/>
                                        </p:tgtEl>
                                        <p:attrNameLst>
                                          <p:attrName>style.visibility</p:attrName>
                                        </p:attrNameLst>
                                      </p:cBhvr>
                                      <p:to>
                                        <p:strVal val="visible"/>
                                      </p:to>
                                    </p:set>
                                    <p:animEffect transition="in" filter="wipe(right)">
                                      <p:cBhvr>
                                        <p:cTn id="84" dur="500"/>
                                        <p:tgtEl>
                                          <p:spTgt spid="11354"/>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11368"/>
                                        </p:tgtEl>
                                        <p:attrNameLst>
                                          <p:attrName>style.visibility</p:attrName>
                                        </p:attrNameLst>
                                      </p:cBhvr>
                                      <p:to>
                                        <p:strVal val="visible"/>
                                      </p:to>
                                    </p:set>
                                    <p:animEffect transition="in" filter="wipe(left)">
                                      <p:cBhvr>
                                        <p:cTn id="88" dur="500"/>
                                        <p:tgtEl>
                                          <p:spTgt spid="11368"/>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371"/>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1370"/>
                                        </p:tgtEl>
                                        <p:attrNameLst>
                                          <p:attrName>style.visibility</p:attrName>
                                        </p:attrNameLst>
                                      </p:cBhvr>
                                      <p:to>
                                        <p:strVal val="visible"/>
                                      </p:to>
                                    </p:set>
                                  </p:childTnLst>
                                </p:cTn>
                              </p:par>
                            </p:childTnLst>
                          </p:cTn>
                        </p:par>
                        <p:par>
                          <p:cTn id="96" fill="hold">
                            <p:stCondLst>
                              <p:cond delay="0"/>
                            </p:stCondLst>
                            <p:childTnLst>
                              <p:par>
                                <p:cTn id="97" presetID="22" presetClass="entr" presetSubtype="8" fill="hold" nodeType="afterEffect">
                                  <p:stCondLst>
                                    <p:cond delay="0"/>
                                  </p:stCondLst>
                                  <p:childTnLst>
                                    <p:set>
                                      <p:cBhvr>
                                        <p:cTn id="98" dur="1" fill="hold">
                                          <p:stCondLst>
                                            <p:cond delay="0"/>
                                          </p:stCondLst>
                                        </p:cTn>
                                        <p:tgtEl>
                                          <p:spTgt spid="11266"/>
                                        </p:tgtEl>
                                        <p:attrNameLst>
                                          <p:attrName>style.visibility</p:attrName>
                                        </p:attrNameLst>
                                      </p:cBhvr>
                                      <p:to>
                                        <p:strVal val="visible"/>
                                      </p:to>
                                    </p:set>
                                    <p:animEffect transition="in" filter="wipe(left)">
                                      <p:cBhvr>
                                        <p:cTn id="99" dur="500"/>
                                        <p:tgtEl>
                                          <p:spTgt spid="11266"/>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1369"/>
                                        </p:tgtEl>
                                        <p:attrNameLst>
                                          <p:attrName>style.visibility</p:attrName>
                                        </p:attrNameLst>
                                      </p:cBhvr>
                                      <p:to>
                                        <p:strVal val="visible"/>
                                      </p:to>
                                    </p:set>
                                    <p:animEffect transition="in" filter="wipe(left)">
                                      <p:cBhvr>
                                        <p:cTn id="103" dur="500"/>
                                        <p:tgtEl>
                                          <p:spTgt spid="11369"/>
                                        </p:tgtEl>
                                      </p:cBhvr>
                                    </p:animEffect>
                                  </p:childTnLst>
                                </p:cTn>
                              </p:par>
                            </p:childTnLst>
                          </p:cTn>
                        </p:par>
                        <p:par>
                          <p:cTn id="104" fill="hold">
                            <p:stCondLst>
                              <p:cond delay="1000"/>
                            </p:stCondLst>
                            <p:childTnLst>
                              <p:par>
                                <p:cTn id="105" presetID="22" presetClass="entr" presetSubtype="8" fill="hold" nodeType="afterEffect">
                                  <p:stCondLst>
                                    <p:cond delay="0"/>
                                  </p:stCondLst>
                                  <p:childTnLst>
                                    <p:set>
                                      <p:cBhvr>
                                        <p:cTn id="106" dur="1" fill="hold">
                                          <p:stCondLst>
                                            <p:cond delay="0"/>
                                          </p:stCondLst>
                                        </p:cTn>
                                        <p:tgtEl>
                                          <p:spTgt spid="11378"/>
                                        </p:tgtEl>
                                        <p:attrNameLst>
                                          <p:attrName>style.visibility</p:attrName>
                                        </p:attrNameLst>
                                      </p:cBhvr>
                                      <p:to>
                                        <p:strVal val="visible"/>
                                      </p:to>
                                    </p:set>
                                    <p:animEffect transition="in" filter="wipe(left)">
                                      <p:cBhvr>
                                        <p:cTn id="107" dur="500"/>
                                        <p:tgtEl>
                                          <p:spTgt spid="11378"/>
                                        </p:tgtEl>
                                      </p:cBhvr>
                                    </p:animEffect>
                                  </p:childTnLst>
                                </p:cTn>
                              </p:par>
                            </p:childTnLst>
                          </p:cTn>
                        </p:par>
                        <p:par>
                          <p:cTn id="108" fill="hold">
                            <p:stCondLst>
                              <p:cond delay="1500"/>
                            </p:stCondLst>
                            <p:childTnLst>
                              <p:par>
                                <p:cTn id="109" presetID="22" presetClass="entr" presetSubtype="2" fill="hold" nodeType="afterEffect">
                                  <p:stCondLst>
                                    <p:cond delay="0"/>
                                  </p:stCondLst>
                                  <p:childTnLst>
                                    <p:set>
                                      <p:cBhvr>
                                        <p:cTn id="110" dur="1" fill="hold">
                                          <p:stCondLst>
                                            <p:cond delay="0"/>
                                          </p:stCondLst>
                                        </p:cTn>
                                        <p:tgtEl>
                                          <p:spTgt spid="11397"/>
                                        </p:tgtEl>
                                        <p:attrNameLst>
                                          <p:attrName>style.visibility</p:attrName>
                                        </p:attrNameLst>
                                      </p:cBhvr>
                                      <p:to>
                                        <p:strVal val="visible"/>
                                      </p:to>
                                    </p:set>
                                    <p:animEffect transition="in" filter="wipe(right)">
                                      <p:cBhvr>
                                        <p:cTn id="111" dur="500"/>
                                        <p:tgtEl>
                                          <p:spTgt spid="1139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1404"/>
                                        </p:tgtEl>
                                        <p:attrNameLst>
                                          <p:attrName>style.visibility</p:attrName>
                                        </p:attrNameLst>
                                      </p:cBhvr>
                                      <p:to>
                                        <p:strVal val="visible"/>
                                      </p:to>
                                    </p:set>
                                    <p:animEffect transition="in" filter="wipe(left)">
                                      <p:cBhvr>
                                        <p:cTn id="116" dur="500"/>
                                        <p:tgtEl>
                                          <p:spTgt spid="1140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1273"/>
                                        </p:tgtEl>
                                        <p:attrNameLst>
                                          <p:attrName>style.visibility</p:attrName>
                                        </p:attrNameLst>
                                      </p:cBhvr>
                                      <p:to>
                                        <p:strVal val="visible"/>
                                      </p:to>
                                    </p:set>
                                    <p:animEffect transition="in" filter="wipe(left)">
                                      <p:cBhvr>
                                        <p:cTn id="121"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11273" grpId="0"/>
      <p:bldP spid="1127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2290" name="图片 12289" descr="16"/>
          <p:cNvPicPr>
            <a:picLocks noChangeAspect="1"/>
          </p:cNvPicPr>
          <p:nvPr/>
        </p:nvPicPr>
        <p:blipFill>
          <a:blip r:embed="rId1">
            <a:clrChange>
              <a:clrFrom>
                <a:srgbClr val="003466"/>
              </a:clrFrom>
              <a:clrTo>
                <a:srgbClr val="003466">
                  <a:alpha val="0"/>
                </a:srgbClr>
              </a:clrTo>
            </a:clrChange>
          </a:blip>
          <a:stretch>
            <a:fillRect/>
          </a:stretch>
        </p:blipFill>
        <p:spPr>
          <a:xfrm>
            <a:off x="1908175" y="3500438"/>
            <a:ext cx="2387600" cy="2359025"/>
          </a:xfrm>
          <a:prstGeom prst="rect">
            <a:avLst/>
          </a:prstGeom>
          <a:solidFill>
            <a:srgbClr val="33CCCC">
              <a:alpha val="20000"/>
            </a:srgbClr>
          </a:solidFill>
          <a:ln w="9525" cap="flat" cmpd="sng">
            <a:solidFill>
              <a:srgbClr val="B2B2B2">
                <a:alpha val="35999"/>
              </a:srgbClr>
            </a:solidFill>
            <a:prstDash val="solid"/>
            <a:miter/>
            <a:headEnd type="none" w="med" len="med"/>
            <a:tailEnd type="none" w="med" len="med"/>
          </a:ln>
        </p:spPr>
      </p:pic>
      <p:sp>
        <p:nvSpPr>
          <p:cNvPr id="12291" name="文本框 12290"/>
          <p:cNvSpPr txBox="1"/>
          <p:nvPr/>
        </p:nvSpPr>
        <p:spPr>
          <a:xfrm>
            <a:off x="741363" y="404813"/>
            <a:ext cx="1800225" cy="457200"/>
          </a:xfrm>
          <a:prstGeom prst="rect">
            <a:avLst/>
          </a:prstGeom>
          <a:noFill/>
          <a:ln w="9525">
            <a:noFill/>
          </a:ln>
        </p:spPr>
        <p:txBody>
          <a:bodyPr anchor="t">
            <a:spAutoFit/>
          </a:bodyPr>
          <a:p>
            <a:pPr lvl="0" indent="0">
              <a:buClrTx/>
            </a:pPr>
            <a:r>
              <a:rPr lang="zh-CN" altLang="en-US" sz="2400" b="1" dirty="0">
                <a:latin typeface="Times New Roman" panose="02020603050405020304" pitchFamily="2" charset="0"/>
                <a:ea typeface="仿宋_GB2312" pitchFamily="1" charset="-122"/>
              </a:rPr>
              <a:t>2. 静电屏蔽</a:t>
            </a:r>
            <a:endParaRPr lang="zh-CN" altLang="en-US" sz="2400" b="1" dirty="0">
              <a:latin typeface="Times New Roman" panose="02020603050405020304" pitchFamily="2" charset="0"/>
              <a:ea typeface="仿宋_GB2312" pitchFamily="1" charset="-122"/>
            </a:endParaRPr>
          </a:p>
        </p:txBody>
      </p:sp>
      <p:pic>
        <p:nvPicPr>
          <p:cNvPr id="12292" name="图片 12291" descr="17"/>
          <p:cNvPicPr>
            <a:picLocks noChangeAspect="1"/>
          </p:cNvPicPr>
          <p:nvPr/>
        </p:nvPicPr>
        <p:blipFill>
          <a:blip r:embed="rId2">
            <a:clrChange>
              <a:clrFrom>
                <a:srgbClr val="003466"/>
              </a:clrFrom>
              <a:clrTo>
                <a:srgbClr val="003466">
                  <a:alpha val="0"/>
                </a:srgbClr>
              </a:clrTo>
            </a:clrChange>
          </a:blip>
          <a:stretch>
            <a:fillRect/>
          </a:stretch>
        </p:blipFill>
        <p:spPr>
          <a:xfrm>
            <a:off x="4759325" y="3556000"/>
            <a:ext cx="2449513" cy="2354263"/>
          </a:xfrm>
          <a:prstGeom prst="rect">
            <a:avLst/>
          </a:prstGeom>
          <a:solidFill>
            <a:srgbClr val="33CCCC">
              <a:alpha val="20000"/>
            </a:srgbClr>
          </a:solidFill>
          <a:ln w="9525" cap="flat" cmpd="sng">
            <a:solidFill>
              <a:srgbClr val="B2B2B2">
                <a:alpha val="35999"/>
              </a:srgbClr>
            </a:solidFill>
            <a:prstDash val="solid"/>
            <a:miter/>
            <a:headEnd type="none" w="med" len="med"/>
            <a:tailEnd type="none" w="med" len="med"/>
          </a:ln>
        </p:spPr>
      </p:pic>
      <p:pic>
        <p:nvPicPr>
          <p:cNvPr id="12293" name="图片 12292" descr="14"/>
          <p:cNvPicPr>
            <a:picLocks noChangeAspect="1"/>
          </p:cNvPicPr>
          <p:nvPr/>
        </p:nvPicPr>
        <p:blipFill>
          <a:blip r:embed="rId3">
            <a:clrChange>
              <a:clrFrom>
                <a:srgbClr val="003466"/>
              </a:clrFrom>
              <a:clrTo>
                <a:srgbClr val="003466">
                  <a:alpha val="0"/>
                </a:srgbClr>
              </a:clrTo>
            </a:clrChange>
          </a:blip>
          <a:stretch>
            <a:fillRect/>
          </a:stretch>
        </p:blipFill>
        <p:spPr>
          <a:xfrm>
            <a:off x="1908175" y="1052513"/>
            <a:ext cx="2501900" cy="2159000"/>
          </a:xfrm>
          <a:prstGeom prst="rect">
            <a:avLst/>
          </a:prstGeom>
          <a:solidFill>
            <a:srgbClr val="33CCCC">
              <a:alpha val="20000"/>
            </a:srgbClr>
          </a:solidFill>
          <a:ln w="9525" cap="flat" cmpd="sng">
            <a:solidFill>
              <a:schemeClr val="tx1">
                <a:alpha val="35999"/>
              </a:schemeClr>
            </a:solidFill>
            <a:prstDash val="solid"/>
            <a:miter/>
            <a:headEnd type="none" w="med" len="med"/>
            <a:tailEnd type="none" w="med" len="med"/>
          </a:ln>
        </p:spPr>
      </p:pic>
      <p:pic>
        <p:nvPicPr>
          <p:cNvPr id="12294" name="图片 12293" descr="15"/>
          <p:cNvPicPr>
            <a:picLocks noChangeAspect="1"/>
          </p:cNvPicPr>
          <p:nvPr/>
        </p:nvPicPr>
        <p:blipFill>
          <a:blip r:embed="rId4">
            <a:clrChange>
              <a:clrFrom>
                <a:srgbClr val="003466"/>
              </a:clrFrom>
              <a:clrTo>
                <a:srgbClr val="003466">
                  <a:alpha val="0"/>
                </a:srgbClr>
              </a:clrTo>
            </a:clrChange>
          </a:blip>
          <a:stretch>
            <a:fillRect/>
          </a:stretch>
        </p:blipFill>
        <p:spPr>
          <a:xfrm>
            <a:off x="4716463" y="1052513"/>
            <a:ext cx="2493962" cy="2160587"/>
          </a:xfrm>
          <a:prstGeom prst="rect">
            <a:avLst/>
          </a:prstGeom>
          <a:solidFill>
            <a:srgbClr val="33CCCC">
              <a:alpha val="20000"/>
            </a:srgbClr>
          </a:solidFill>
          <a:ln w="9525" cap="flat" cmpd="sng">
            <a:solidFill>
              <a:srgbClr val="B2B2B2">
                <a:alpha val="35999"/>
              </a:srgbClr>
            </a:solidFill>
            <a:prstDash val="solid"/>
            <a:miter/>
            <a:headEnd type="none" w="med" len="med"/>
            <a:tailEnd type="none" w="med" len="med"/>
          </a:ln>
        </p:spPr>
      </p:pic>
      <p:sp>
        <p:nvSpPr>
          <p:cNvPr id="12295" name="矩形 12294"/>
          <p:cNvSpPr/>
          <p:nvPr/>
        </p:nvSpPr>
        <p:spPr>
          <a:xfrm>
            <a:off x="3419475" y="6021388"/>
            <a:ext cx="5200650" cy="396875"/>
          </a:xfrm>
          <a:prstGeom prst="rect">
            <a:avLst/>
          </a:prstGeom>
          <a:noFill/>
          <a:ln w="9525">
            <a:noFill/>
          </a:ln>
        </p:spPr>
        <p:txBody>
          <a:bodyPr anchor="t">
            <a:spAutoFit/>
          </a:bodyPr>
          <a:p>
            <a:pPr lvl="0" indent="0" algn="ctr"/>
            <a:r>
              <a:rPr lang="zh-CN" altLang="en-US" sz="2000" b="1" dirty="0">
                <a:latin typeface="Times New Roman" panose="02020603050405020304" pitchFamily="2" charset="0"/>
                <a:ea typeface="楷体_GB2312" pitchFamily="1" charset="-122"/>
              </a:rPr>
              <a:t>（腔内、腔外的场互不影响）</a:t>
            </a:r>
            <a:endParaRPr lang="zh-CN" altLang="en-US" sz="2000" b="1" dirty="0">
              <a:latin typeface="Times New Roman" panose="02020603050405020304" pitchFamily="2"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wipe(left)">
                                      <p:cBhvr>
                                        <p:cTn id="12" dur="500"/>
                                        <p:tgtEl>
                                          <p:spTgt spid="122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wipe(left)">
                                      <p:cBhvr>
                                        <p:cTn id="17" dur="500"/>
                                        <p:tgtEl>
                                          <p:spTgt spid="1229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2290"/>
                                        </p:tgtEl>
                                        <p:attrNameLst>
                                          <p:attrName>style.visibility</p:attrName>
                                        </p:attrNameLst>
                                      </p:cBhvr>
                                      <p:to>
                                        <p:strVal val="visible"/>
                                      </p:to>
                                    </p:set>
                                    <p:animEffect transition="in" filter="box(out)">
                                      <p:cBhvr>
                                        <p:cTn id="22" dur="500"/>
                                        <p:tgtEl>
                                          <p:spTgt spid="1229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2292"/>
                                        </p:tgtEl>
                                        <p:attrNameLst>
                                          <p:attrName>style.visibility</p:attrName>
                                        </p:attrNameLst>
                                      </p:cBhvr>
                                      <p:to>
                                        <p:strVal val="visible"/>
                                      </p:to>
                                    </p:set>
                                    <p:animEffect transition="in" filter="box(out)">
                                      <p:cBhvr>
                                        <p:cTn id="27" dur="500"/>
                                        <p:tgtEl>
                                          <p:spTgt spid="122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5"/>
                                        </p:tgtEl>
                                        <p:attrNameLst>
                                          <p:attrName>style.visibility</p:attrName>
                                        </p:attrNameLst>
                                      </p:cBhvr>
                                      <p:to>
                                        <p:strVal val="visible"/>
                                      </p:to>
                                    </p:set>
                                    <p:animEffect transition="in" filter="wipe(left)">
                                      <p:cBhvr>
                                        <p:cTn id="32"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4337" name="图片 13313"/>
          <p:cNvPicPr>
            <a:picLocks noChangeAspect="1"/>
          </p:cNvPicPr>
          <p:nvPr/>
        </p:nvPicPr>
        <p:blipFill>
          <a:blip r:embed="rId1"/>
          <a:stretch>
            <a:fillRect/>
          </a:stretch>
        </p:blipFill>
        <p:spPr>
          <a:xfrm>
            <a:off x="1552575" y="628650"/>
            <a:ext cx="6038850" cy="56007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8" name="矩形 14337"/>
          <p:cNvSpPr/>
          <p:nvPr/>
        </p:nvSpPr>
        <p:spPr>
          <a:xfrm>
            <a:off x="276225" y="358775"/>
            <a:ext cx="492125"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例</a:t>
            </a:r>
            <a:endParaRPr lang="zh-CN" altLang="en-US" sz="2400" b="1">
              <a:latin typeface="Times New Roman" panose="02020603050405020304" pitchFamily="2" charset="0"/>
              <a:ea typeface="宋体" panose="02010600030101010101" pitchFamily="2" charset="-122"/>
            </a:endParaRPr>
          </a:p>
        </p:txBody>
      </p:sp>
      <p:sp>
        <p:nvSpPr>
          <p:cNvPr id="14339" name="矩形 14338"/>
          <p:cNvSpPr/>
          <p:nvPr/>
        </p:nvSpPr>
        <p:spPr>
          <a:xfrm>
            <a:off x="693738" y="379413"/>
            <a:ext cx="8040687"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两块等面积的金属平板 ，分别带电荷</a:t>
            </a:r>
            <a:r>
              <a:rPr lang="en-US" altLang="zh-CN" sz="2400" b="1" i="1">
                <a:latin typeface="Times New Roman" panose="02020603050405020304" pitchFamily="2" charset="0"/>
                <a:ea typeface="仿宋_GB2312" pitchFamily="1" charset="-122"/>
              </a:rPr>
              <a:t>q</a:t>
            </a:r>
            <a:r>
              <a:rPr lang="en-US" altLang="zh-CN" sz="2400" b="1" i="1" baseline="-25000">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和</a:t>
            </a:r>
            <a:r>
              <a:rPr lang="en-US" altLang="zh-CN" sz="2400" b="1" i="1">
                <a:latin typeface="Times New Roman" panose="02020603050405020304" pitchFamily="2" charset="0"/>
                <a:ea typeface="仿宋_GB2312" pitchFamily="1" charset="-122"/>
              </a:rPr>
              <a:t>q</a:t>
            </a:r>
            <a:r>
              <a:rPr lang="en-US" altLang="zh-CN" sz="2400" b="1" i="1" baseline="-25000">
                <a:latin typeface="Times New Roman" panose="02020603050405020304" pitchFamily="2" charset="0"/>
                <a:ea typeface="仿宋_GB2312" pitchFamily="1" charset="-122"/>
              </a:rPr>
              <a:t>B</a:t>
            </a:r>
            <a:r>
              <a:rPr lang="en-US" altLang="zh-CN" sz="2400" b="1" i="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，平板面积均为</a:t>
            </a:r>
            <a:r>
              <a:rPr lang="en-US" altLang="zh-CN" sz="2400" b="1" i="1">
                <a:latin typeface="Times New Roman" panose="02020603050405020304" pitchFamily="2" charset="0"/>
                <a:ea typeface="仿宋_GB2312" pitchFamily="1" charset="-122"/>
              </a:rPr>
              <a:t>S</a:t>
            </a:r>
            <a:r>
              <a:rPr lang="zh-CN" altLang="en-US" sz="2400" b="1">
                <a:latin typeface="Times New Roman" panose="02020603050405020304" pitchFamily="2" charset="0"/>
                <a:ea typeface="仿宋_GB2312" pitchFamily="1" charset="-122"/>
              </a:rPr>
              <a:t>，两板间距为</a:t>
            </a:r>
            <a:r>
              <a:rPr lang="en-US" altLang="zh-CN" sz="2400" b="1" i="1">
                <a:latin typeface="Times New Roman" panose="02020603050405020304" pitchFamily="2" charset="0"/>
                <a:ea typeface="仿宋_GB2312" pitchFamily="1" charset="-122"/>
              </a:rPr>
              <a:t>d</a:t>
            </a:r>
            <a:r>
              <a:rPr lang="zh-CN" altLang="en-US" sz="2400" b="1">
                <a:latin typeface="Times New Roman" panose="02020603050405020304" pitchFamily="2" charset="0"/>
                <a:ea typeface="仿宋_GB2312" pitchFamily="1" charset="-122"/>
              </a:rPr>
              <a:t>，且满足面积的线度远大于</a:t>
            </a:r>
            <a:r>
              <a:rPr lang="en-US" altLang="zh-CN" sz="2400" b="1" i="1">
                <a:latin typeface="Times New Roman" panose="02020603050405020304" pitchFamily="2" charset="0"/>
                <a:ea typeface="仿宋_GB2312" pitchFamily="1" charset="-122"/>
              </a:rPr>
              <a:t>d</a:t>
            </a:r>
            <a:r>
              <a:rPr lang="zh-CN" altLang="en-US" sz="2400" b="1">
                <a:latin typeface="Times New Roman" panose="02020603050405020304" pitchFamily="2" charset="0"/>
                <a:ea typeface="仿宋_GB2312" pitchFamily="1" charset="-122"/>
              </a:rPr>
              <a:t>。</a:t>
            </a:r>
            <a:endParaRPr lang="zh-CN" altLang="en-US" sz="2400" b="1">
              <a:latin typeface="Times New Roman" panose="02020603050405020304" pitchFamily="2" charset="0"/>
              <a:ea typeface="仿宋_GB2312" pitchFamily="1" charset="-122"/>
            </a:endParaRPr>
          </a:p>
        </p:txBody>
      </p:sp>
      <p:sp>
        <p:nvSpPr>
          <p:cNvPr id="14340" name="文本框 14339"/>
          <p:cNvSpPr txBox="1"/>
          <p:nvPr/>
        </p:nvSpPr>
        <p:spPr>
          <a:xfrm>
            <a:off x="706438" y="1204913"/>
            <a:ext cx="6761162"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静电平衡时两金属板各表面上的电荷面密度。</a:t>
            </a:r>
            <a:endParaRPr lang="zh-CN" altLang="en-US" sz="2400" b="1">
              <a:latin typeface="Times New Roman" panose="02020603050405020304" pitchFamily="2" charset="0"/>
              <a:ea typeface="仿宋_GB2312" pitchFamily="1" charset="-122"/>
              <a:sym typeface="Symbol" panose="05050102010706020507" pitchFamily="2" charset="2"/>
            </a:endParaRPr>
          </a:p>
        </p:txBody>
      </p:sp>
      <p:sp>
        <p:nvSpPr>
          <p:cNvPr id="14341" name="矩形 14340"/>
          <p:cNvSpPr/>
          <p:nvPr/>
        </p:nvSpPr>
        <p:spPr>
          <a:xfrm>
            <a:off x="269875" y="1211263"/>
            <a:ext cx="630238"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宋体" panose="02010600030101010101" pitchFamily="2" charset="-122"/>
                <a:sym typeface="Symbol" panose="05050102010706020507" pitchFamily="2" charset="2"/>
              </a:rPr>
              <a:t>求</a:t>
            </a:r>
            <a:endParaRPr lang="zh-CN" altLang="en-US" sz="2400" b="1">
              <a:latin typeface="Times New Roman" panose="02020603050405020304" pitchFamily="2" charset="0"/>
              <a:ea typeface="宋体" panose="02010600030101010101" pitchFamily="2" charset="-122"/>
              <a:sym typeface="Symbol" panose="05050102010706020507" pitchFamily="2" charset="2"/>
            </a:endParaRPr>
          </a:p>
        </p:txBody>
      </p:sp>
      <p:sp>
        <p:nvSpPr>
          <p:cNvPr id="14342" name="文本框 14341"/>
          <p:cNvSpPr txBox="1"/>
          <p:nvPr/>
        </p:nvSpPr>
        <p:spPr>
          <a:xfrm>
            <a:off x="266700" y="1757363"/>
            <a:ext cx="492125" cy="457200"/>
          </a:xfrm>
          <a:prstGeom prst="rect">
            <a:avLst/>
          </a:prstGeom>
          <a:noFill/>
          <a:ln w="9525">
            <a:noFill/>
          </a:ln>
        </p:spPr>
        <p:txBody>
          <a:bodyPr wrap="none" anchor="t">
            <a:spAutoFit/>
          </a:bodyPr>
          <a:p>
            <a:pPr lvl="0" indent="0">
              <a:buClrTx/>
            </a:pPr>
            <a:r>
              <a:rPr lang="zh-CN" altLang="en-US" sz="2400" b="1">
                <a:latin typeface="Times New Roman" panose="02020603050405020304" pitchFamily="2" charset="0"/>
                <a:ea typeface="宋体" panose="02010600030101010101" pitchFamily="2" charset="-122"/>
              </a:rPr>
              <a:t>解</a:t>
            </a:r>
            <a:endParaRPr lang="zh-CN" altLang="en-US" sz="2400" b="1">
              <a:latin typeface="Times New Roman" panose="02020603050405020304" pitchFamily="2" charset="0"/>
              <a:ea typeface="宋体" panose="02010600030101010101" pitchFamily="2" charset="-122"/>
            </a:endParaRPr>
          </a:p>
        </p:txBody>
      </p:sp>
      <p:sp>
        <p:nvSpPr>
          <p:cNvPr id="14343" name="矩形 14342"/>
          <p:cNvSpPr/>
          <p:nvPr/>
        </p:nvSpPr>
        <p:spPr>
          <a:xfrm>
            <a:off x="698500" y="1784350"/>
            <a:ext cx="5400675"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如图示，设</a:t>
            </a:r>
            <a:r>
              <a:rPr lang="en-US" altLang="zh-CN" sz="2400" b="1">
                <a:latin typeface="Times New Roman" panose="02020603050405020304" pitchFamily="2" charset="0"/>
                <a:ea typeface="仿宋_GB2312" pitchFamily="1" charset="-122"/>
              </a:rPr>
              <a:t>4</a:t>
            </a:r>
            <a:r>
              <a:rPr lang="zh-CN" altLang="en-US" sz="2400" b="1">
                <a:latin typeface="Times New Roman" panose="02020603050405020304" pitchFamily="2" charset="0"/>
                <a:ea typeface="仿宋_GB2312" pitchFamily="1" charset="-122"/>
              </a:rPr>
              <a:t>个表面的电荷面密度分别为</a:t>
            </a:r>
            <a:r>
              <a:rPr lang="en-US" altLang="zh-CN" sz="2400" b="1" i="1">
                <a:latin typeface="Symbol" panose="05050102010706020507" pitchFamily="2" charset="2"/>
                <a:ea typeface="仿宋_GB2312" pitchFamily="1" charset="-122"/>
              </a:rPr>
              <a:t>s</a:t>
            </a:r>
            <a:r>
              <a:rPr lang="en-US" altLang="zh-CN" sz="2400" b="1" baseline="-25000">
                <a:latin typeface="Times New Roman" panose="02020603050405020304" pitchFamily="2" charset="0"/>
                <a:ea typeface="仿宋_GB2312" pitchFamily="1" charset="-122"/>
              </a:rPr>
              <a:t>1</a:t>
            </a:r>
            <a:r>
              <a:rPr lang="zh-CN" altLang="en-US" sz="2400" b="1">
                <a:latin typeface="Times New Roman" panose="02020603050405020304" pitchFamily="2" charset="0"/>
                <a:ea typeface="仿宋_GB2312" pitchFamily="1" charset="-122"/>
              </a:rPr>
              <a:t>、</a:t>
            </a:r>
            <a:r>
              <a:rPr lang="en-US" altLang="zh-CN" sz="2400" b="1" i="1">
                <a:latin typeface="Symbol" panose="05050102010706020507" pitchFamily="2" charset="2"/>
                <a:ea typeface="仿宋_GB2312" pitchFamily="1" charset="-122"/>
              </a:rPr>
              <a:t>s</a:t>
            </a:r>
            <a:r>
              <a:rPr lang="en-US" altLang="zh-CN" sz="2400" b="1" baseline="-25000">
                <a:latin typeface="Times New Roman" panose="02020603050405020304" pitchFamily="2" charset="0"/>
                <a:ea typeface="仿宋_GB2312" pitchFamily="1" charset="-122"/>
              </a:rPr>
              <a:t>2</a:t>
            </a:r>
            <a:r>
              <a:rPr lang="zh-CN" altLang="en-US" sz="2400" b="1">
                <a:latin typeface="Times New Roman" panose="02020603050405020304" pitchFamily="2" charset="0"/>
                <a:ea typeface="仿宋_GB2312" pitchFamily="1" charset="-122"/>
              </a:rPr>
              <a:t>、 </a:t>
            </a:r>
            <a:r>
              <a:rPr lang="en-US" altLang="zh-CN" sz="2400" b="1" i="1">
                <a:latin typeface="Symbol" panose="05050102010706020507" pitchFamily="2" charset="2"/>
                <a:ea typeface="仿宋_GB2312" pitchFamily="1" charset="-122"/>
              </a:rPr>
              <a:t>s</a:t>
            </a:r>
            <a:r>
              <a:rPr lang="en-US" altLang="zh-CN" sz="2400" b="1" baseline="-25000">
                <a:latin typeface="Times New Roman" panose="02020603050405020304" pitchFamily="2" charset="0"/>
                <a:ea typeface="仿宋_GB2312" pitchFamily="1" charset="-122"/>
              </a:rPr>
              <a:t>3</a:t>
            </a:r>
            <a:r>
              <a:rPr lang="zh-CN" altLang="en-US" sz="2400" b="1">
                <a:latin typeface="Times New Roman" panose="02020603050405020304" pitchFamily="2" charset="0"/>
                <a:ea typeface="仿宋_GB2312" pitchFamily="1" charset="-122"/>
              </a:rPr>
              <a:t>和</a:t>
            </a:r>
            <a:r>
              <a:rPr lang="en-US" altLang="zh-CN" sz="2400" b="1" i="1">
                <a:latin typeface="Symbol" panose="05050102010706020507" pitchFamily="2" charset="2"/>
                <a:ea typeface="仿宋_GB2312" pitchFamily="1" charset="-122"/>
              </a:rPr>
              <a:t>s</a:t>
            </a:r>
            <a:r>
              <a:rPr lang="en-US" altLang="zh-CN" sz="2400" b="1" baseline="-25000">
                <a:latin typeface="Times New Roman" panose="02020603050405020304" pitchFamily="2" charset="0"/>
                <a:ea typeface="仿宋_GB2312" pitchFamily="1" charset="-122"/>
              </a:rPr>
              <a:t>4</a:t>
            </a:r>
            <a:r>
              <a:rPr lang="en-US" altLang="zh-CN" sz="2400" b="1" i="1">
                <a:latin typeface="Times New Roman" panose="02020603050405020304" pitchFamily="2" charset="0"/>
                <a:ea typeface="仿宋_GB2312" pitchFamily="1" charset="-122"/>
                <a:sym typeface="Symbol" panose="05050102010706020507" pitchFamily="2" charset="2"/>
              </a:rPr>
              <a:t> </a:t>
            </a:r>
            <a:r>
              <a:rPr lang="zh-CN" altLang="en-US" sz="2400" b="1">
                <a:latin typeface="Times New Roman" panose="02020603050405020304" pitchFamily="2" charset="0"/>
                <a:ea typeface="仿宋_GB2312" pitchFamily="1" charset="-122"/>
              </a:rPr>
              <a:t>，</a:t>
            </a:r>
            <a:endParaRPr lang="zh-CN" altLang="en-US" sz="2400" b="1">
              <a:latin typeface="Times New Roman" panose="02020603050405020304" pitchFamily="2" charset="0"/>
              <a:ea typeface="仿宋_GB2312" pitchFamily="1" charset="-122"/>
            </a:endParaRPr>
          </a:p>
        </p:txBody>
      </p:sp>
      <p:graphicFrame>
        <p:nvGraphicFramePr>
          <p:cNvPr id="14344" name="对象 14343"/>
          <p:cNvGraphicFramePr>
            <a:graphicFrameLocks noChangeAspect="1"/>
          </p:cNvGraphicFramePr>
          <p:nvPr/>
        </p:nvGraphicFramePr>
        <p:xfrm>
          <a:off x="1403350" y="2708275"/>
          <a:ext cx="4237038" cy="479425"/>
        </p:xfrm>
        <a:graphic>
          <a:graphicData uri="http://schemas.openxmlformats.org/presentationml/2006/ole">
            <mc:AlternateContent xmlns:mc="http://schemas.openxmlformats.org/markup-compatibility/2006">
              <mc:Choice xmlns:v="urn:schemas-microsoft-com:vml" Requires="v">
                <p:oleObj spid="_x0000_s3078" name="" r:id="rId1" imgW="2019300" imgH="228600" progId="Equation.3">
                  <p:embed/>
                </p:oleObj>
              </mc:Choice>
              <mc:Fallback>
                <p:oleObj name="" r:id="rId1" imgW="2019300" imgH="228600" progId="Equation.3">
                  <p:embed/>
                  <p:pic>
                    <p:nvPicPr>
                      <p:cNvPr id="0" name="图片 3077"/>
                      <p:cNvPicPr/>
                      <p:nvPr/>
                    </p:nvPicPr>
                    <p:blipFill>
                      <a:blip r:embed="rId2"/>
                      <a:stretch>
                        <a:fillRect/>
                      </a:stretch>
                    </p:blipFill>
                    <p:spPr>
                      <a:xfrm>
                        <a:off x="1403350" y="2708275"/>
                        <a:ext cx="4237038" cy="479425"/>
                      </a:xfrm>
                      <a:prstGeom prst="rect">
                        <a:avLst/>
                      </a:prstGeom>
                      <a:noFill/>
                      <a:ln w="38100">
                        <a:noFill/>
                        <a:miter/>
                      </a:ln>
                    </p:spPr>
                  </p:pic>
                </p:oleObj>
              </mc:Fallback>
            </mc:AlternateContent>
          </a:graphicData>
        </a:graphic>
      </p:graphicFrame>
      <p:sp>
        <p:nvSpPr>
          <p:cNvPr id="14345" name="矩形 14344"/>
          <p:cNvSpPr/>
          <p:nvPr/>
        </p:nvSpPr>
        <p:spPr>
          <a:xfrm>
            <a:off x="6732588" y="2349500"/>
            <a:ext cx="287337" cy="2647950"/>
          </a:xfrm>
          <a:prstGeom prst="rect">
            <a:avLst/>
          </a:prstGeom>
          <a:pattFill prst="wdUpDiag">
            <a:fgClr>
              <a:schemeClr val="hlink"/>
            </a:fgClr>
            <a:bgClr>
              <a:schemeClr val="bg1"/>
            </a:bgClr>
          </a:pattFill>
          <a:ln w="19050" cap="flat" cmpd="sng">
            <a:solidFill>
              <a:schemeClr val="tx1"/>
            </a:solidFill>
            <a:prstDash val="solid"/>
            <a:miter/>
            <a:headEnd type="none" w="med" len="med"/>
            <a:tailEnd type="none" w="med" len="med"/>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sp>
        <p:nvSpPr>
          <p:cNvPr id="14346" name="矩形 14345"/>
          <p:cNvSpPr/>
          <p:nvPr/>
        </p:nvSpPr>
        <p:spPr>
          <a:xfrm>
            <a:off x="7969250" y="2365375"/>
            <a:ext cx="287338" cy="2647950"/>
          </a:xfrm>
          <a:prstGeom prst="rect">
            <a:avLst/>
          </a:prstGeom>
          <a:pattFill prst="wdUpDiag">
            <a:fgClr>
              <a:schemeClr val="hlink"/>
            </a:fgClr>
            <a:bgClr>
              <a:srgbClr val="FFFFFF"/>
            </a:bgClr>
          </a:pattFill>
          <a:ln w="12700" cap="flat" cmpd="sng">
            <a:solidFill>
              <a:schemeClr val="tx1"/>
            </a:solidFill>
            <a:prstDash val="solid"/>
            <a:miter/>
            <a:headEnd type="none" w="med" len="med"/>
            <a:tailEnd type="none" w="med" len="med"/>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sp>
        <p:nvSpPr>
          <p:cNvPr id="14347" name="矩形 14346"/>
          <p:cNvSpPr/>
          <p:nvPr/>
        </p:nvSpPr>
        <p:spPr>
          <a:xfrm>
            <a:off x="7292975" y="4356100"/>
            <a:ext cx="360363"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d</a:t>
            </a:r>
            <a:endParaRPr lang="en-US" altLang="zh-CN" sz="2400" b="1" i="1">
              <a:latin typeface="Times New Roman" panose="02020603050405020304" pitchFamily="2" charset="0"/>
              <a:ea typeface="仿宋_GB2312" pitchFamily="1" charset="-122"/>
            </a:endParaRPr>
          </a:p>
        </p:txBody>
      </p:sp>
      <p:sp>
        <p:nvSpPr>
          <p:cNvPr id="14348" name="矩形 14347"/>
          <p:cNvSpPr/>
          <p:nvPr/>
        </p:nvSpPr>
        <p:spPr>
          <a:xfrm>
            <a:off x="6300788" y="3489325"/>
            <a:ext cx="2555875"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S                       S</a:t>
            </a:r>
            <a:endParaRPr lang="en-US" altLang="zh-CN" sz="2400" b="1" i="1">
              <a:latin typeface="Times New Roman" panose="02020603050405020304" pitchFamily="2" charset="0"/>
              <a:ea typeface="仿宋_GB2312" pitchFamily="1" charset="-122"/>
            </a:endParaRPr>
          </a:p>
        </p:txBody>
      </p:sp>
      <p:sp>
        <p:nvSpPr>
          <p:cNvPr id="14349" name="矩形 14348"/>
          <p:cNvSpPr/>
          <p:nvPr/>
        </p:nvSpPr>
        <p:spPr>
          <a:xfrm>
            <a:off x="6600825" y="1890713"/>
            <a:ext cx="503238"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r>
              <a:rPr lang="en-US" altLang="zh-CN" sz="2400" b="1" i="1" baseline="-25000">
                <a:latin typeface="Times New Roman" panose="02020603050405020304" pitchFamily="2" charset="0"/>
                <a:ea typeface="仿宋_GB2312" pitchFamily="1" charset="-122"/>
              </a:rPr>
              <a:t>A</a:t>
            </a:r>
            <a:endParaRPr lang="en-US" altLang="zh-CN" sz="2400" b="1">
              <a:latin typeface="Times New Roman" panose="02020603050405020304" pitchFamily="2" charset="0"/>
              <a:ea typeface="仿宋_GB2312" pitchFamily="1" charset="-122"/>
            </a:endParaRPr>
          </a:p>
        </p:txBody>
      </p:sp>
      <p:sp>
        <p:nvSpPr>
          <p:cNvPr id="14350" name="矩形 14349"/>
          <p:cNvSpPr/>
          <p:nvPr/>
        </p:nvSpPr>
        <p:spPr>
          <a:xfrm>
            <a:off x="7839075" y="1862138"/>
            <a:ext cx="503238"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r>
              <a:rPr lang="en-US" altLang="zh-CN" sz="2400" b="1" i="1" baseline="-25000">
                <a:latin typeface="Times New Roman" panose="02020603050405020304" pitchFamily="2" charset="0"/>
                <a:ea typeface="仿宋_GB2312" pitchFamily="1" charset="-122"/>
              </a:rPr>
              <a:t>B</a:t>
            </a:r>
            <a:endParaRPr lang="en-US" altLang="zh-CN" sz="2400" b="1">
              <a:latin typeface="Times New Roman" panose="02020603050405020304" pitchFamily="2" charset="0"/>
              <a:ea typeface="仿宋_GB2312" pitchFamily="1" charset="-122"/>
            </a:endParaRPr>
          </a:p>
        </p:txBody>
      </p:sp>
      <p:graphicFrame>
        <p:nvGraphicFramePr>
          <p:cNvPr id="14351" name="对象 14350"/>
          <p:cNvGraphicFramePr>
            <a:graphicFrameLocks noChangeAspect="1"/>
          </p:cNvGraphicFramePr>
          <p:nvPr/>
        </p:nvGraphicFramePr>
        <p:xfrm>
          <a:off x="7018338" y="2925763"/>
          <a:ext cx="400050" cy="454025"/>
        </p:xfrm>
        <a:graphic>
          <a:graphicData uri="http://schemas.openxmlformats.org/presentationml/2006/ole">
            <mc:AlternateContent xmlns:mc="http://schemas.openxmlformats.org/markup-compatibility/2006">
              <mc:Choice xmlns:v="urn:schemas-microsoft-com:vml" Requires="v">
                <p:oleObj spid="_x0000_s3079" name="" r:id="rId3" imgW="191770" imgH="217805" progId="Equation.3">
                  <p:embed/>
                </p:oleObj>
              </mc:Choice>
              <mc:Fallback>
                <p:oleObj name="" r:id="rId3" imgW="191770" imgH="217805" progId="Equation.3">
                  <p:embed/>
                  <p:pic>
                    <p:nvPicPr>
                      <p:cNvPr id="0" name="图片 3078"/>
                      <p:cNvPicPr/>
                      <p:nvPr/>
                    </p:nvPicPr>
                    <p:blipFill>
                      <a:blip r:embed="rId4"/>
                      <a:stretch>
                        <a:fillRect/>
                      </a:stretch>
                    </p:blipFill>
                    <p:spPr>
                      <a:xfrm>
                        <a:off x="7018338" y="2925763"/>
                        <a:ext cx="400050" cy="454025"/>
                      </a:xfrm>
                      <a:prstGeom prst="rect">
                        <a:avLst/>
                      </a:prstGeom>
                      <a:noFill/>
                      <a:ln w="38100">
                        <a:noFill/>
                        <a:miter/>
                      </a:ln>
                    </p:spPr>
                  </p:pic>
                </p:oleObj>
              </mc:Fallback>
            </mc:AlternateContent>
          </a:graphicData>
        </a:graphic>
      </p:graphicFrame>
      <p:graphicFrame>
        <p:nvGraphicFramePr>
          <p:cNvPr id="14352" name="对象 14351"/>
          <p:cNvGraphicFramePr>
            <a:graphicFrameLocks noChangeAspect="1"/>
          </p:cNvGraphicFramePr>
          <p:nvPr/>
        </p:nvGraphicFramePr>
        <p:xfrm>
          <a:off x="6356350" y="2925763"/>
          <a:ext cx="373063" cy="455612"/>
        </p:xfrm>
        <a:graphic>
          <a:graphicData uri="http://schemas.openxmlformats.org/presentationml/2006/ole">
            <mc:AlternateContent xmlns:mc="http://schemas.openxmlformats.org/markup-compatibility/2006">
              <mc:Choice xmlns:v="urn:schemas-microsoft-com:vml" Requires="v">
                <p:oleObj spid="_x0000_s3077" name="" r:id="rId5" imgW="179070" imgH="217805" progId="Equation.3">
                  <p:embed/>
                </p:oleObj>
              </mc:Choice>
              <mc:Fallback>
                <p:oleObj name="" r:id="rId5" imgW="179070" imgH="217805" progId="Equation.3">
                  <p:embed/>
                  <p:pic>
                    <p:nvPicPr>
                      <p:cNvPr id="0" name="图片 3076"/>
                      <p:cNvPicPr/>
                      <p:nvPr/>
                    </p:nvPicPr>
                    <p:blipFill>
                      <a:blip r:embed="rId6"/>
                      <a:stretch>
                        <a:fillRect/>
                      </a:stretch>
                    </p:blipFill>
                    <p:spPr>
                      <a:xfrm>
                        <a:off x="6356350" y="2925763"/>
                        <a:ext cx="373063" cy="455612"/>
                      </a:xfrm>
                      <a:prstGeom prst="rect">
                        <a:avLst/>
                      </a:prstGeom>
                      <a:noFill/>
                      <a:ln w="38100">
                        <a:noFill/>
                        <a:miter/>
                      </a:ln>
                    </p:spPr>
                  </p:pic>
                </p:oleObj>
              </mc:Fallback>
            </mc:AlternateContent>
          </a:graphicData>
        </a:graphic>
      </p:graphicFrame>
      <p:graphicFrame>
        <p:nvGraphicFramePr>
          <p:cNvPr id="14353" name="对象 14352"/>
          <p:cNvGraphicFramePr>
            <a:graphicFrameLocks noChangeAspect="1"/>
          </p:cNvGraphicFramePr>
          <p:nvPr/>
        </p:nvGraphicFramePr>
        <p:xfrm>
          <a:off x="7580313" y="2913063"/>
          <a:ext cx="400050" cy="481012"/>
        </p:xfrm>
        <a:graphic>
          <a:graphicData uri="http://schemas.openxmlformats.org/presentationml/2006/ole">
            <mc:AlternateContent xmlns:mc="http://schemas.openxmlformats.org/markup-compatibility/2006">
              <mc:Choice xmlns:v="urn:schemas-microsoft-com:vml" Requires="v">
                <p:oleObj spid="_x0000_s3080" name="" r:id="rId7" imgW="192405" imgH="230505" progId="Equation.3">
                  <p:embed/>
                </p:oleObj>
              </mc:Choice>
              <mc:Fallback>
                <p:oleObj name="" r:id="rId7" imgW="192405" imgH="230505" progId="Equation.3">
                  <p:embed/>
                  <p:pic>
                    <p:nvPicPr>
                      <p:cNvPr id="0" name="图片 3079"/>
                      <p:cNvPicPr/>
                      <p:nvPr/>
                    </p:nvPicPr>
                    <p:blipFill>
                      <a:blip r:embed="rId8"/>
                      <a:stretch>
                        <a:fillRect/>
                      </a:stretch>
                    </p:blipFill>
                    <p:spPr>
                      <a:xfrm>
                        <a:off x="7580313" y="2913063"/>
                        <a:ext cx="400050" cy="481012"/>
                      </a:xfrm>
                      <a:prstGeom prst="rect">
                        <a:avLst/>
                      </a:prstGeom>
                      <a:noFill/>
                      <a:ln w="38100">
                        <a:noFill/>
                        <a:miter/>
                      </a:ln>
                    </p:spPr>
                  </p:pic>
                </p:oleObj>
              </mc:Fallback>
            </mc:AlternateContent>
          </a:graphicData>
        </a:graphic>
      </p:graphicFrame>
      <p:graphicFrame>
        <p:nvGraphicFramePr>
          <p:cNvPr id="14354" name="对象 14353"/>
          <p:cNvGraphicFramePr>
            <a:graphicFrameLocks noChangeAspect="1"/>
          </p:cNvGraphicFramePr>
          <p:nvPr/>
        </p:nvGraphicFramePr>
        <p:xfrm>
          <a:off x="8228013" y="2925763"/>
          <a:ext cx="400050" cy="455612"/>
        </p:xfrm>
        <a:graphic>
          <a:graphicData uri="http://schemas.openxmlformats.org/presentationml/2006/ole">
            <mc:AlternateContent xmlns:mc="http://schemas.openxmlformats.org/markup-compatibility/2006">
              <mc:Choice xmlns:v="urn:schemas-microsoft-com:vml" Requires="v">
                <p:oleObj spid="_x0000_s3081" name="" r:id="rId9" imgW="191770" imgH="217805" progId="Equation.3">
                  <p:embed/>
                </p:oleObj>
              </mc:Choice>
              <mc:Fallback>
                <p:oleObj name="" r:id="rId9" imgW="191770" imgH="217805" progId="Equation.3">
                  <p:embed/>
                  <p:pic>
                    <p:nvPicPr>
                      <p:cNvPr id="0" name="图片 3080"/>
                      <p:cNvPicPr/>
                      <p:nvPr/>
                    </p:nvPicPr>
                    <p:blipFill>
                      <a:blip r:embed="rId10"/>
                      <a:stretch>
                        <a:fillRect/>
                      </a:stretch>
                    </p:blipFill>
                    <p:spPr>
                      <a:xfrm>
                        <a:off x="8228013" y="2925763"/>
                        <a:ext cx="400050" cy="455612"/>
                      </a:xfrm>
                      <a:prstGeom prst="rect">
                        <a:avLst/>
                      </a:prstGeom>
                      <a:noFill/>
                      <a:ln w="38100">
                        <a:noFill/>
                        <a:miter/>
                      </a:ln>
                    </p:spPr>
                  </p:pic>
                </p:oleObj>
              </mc:Fallback>
            </mc:AlternateContent>
          </a:graphicData>
        </a:graphic>
      </p:graphicFrame>
      <p:sp>
        <p:nvSpPr>
          <p:cNvPr id="14355" name="矩形 14354"/>
          <p:cNvSpPr/>
          <p:nvPr/>
        </p:nvSpPr>
        <p:spPr>
          <a:xfrm>
            <a:off x="6378575" y="2370138"/>
            <a:ext cx="2282825"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仿宋_GB2312" pitchFamily="1" charset="-122"/>
              </a:rPr>
              <a:t>1      2      3      4</a:t>
            </a:r>
            <a:endParaRPr lang="en-US" altLang="zh-CN" sz="2400" b="1">
              <a:latin typeface="Times New Roman" panose="02020603050405020304" pitchFamily="2" charset="0"/>
              <a:ea typeface="仿宋_GB2312" pitchFamily="1" charset="-122"/>
            </a:endParaRPr>
          </a:p>
        </p:txBody>
      </p:sp>
      <p:sp>
        <p:nvSpPr>
          <p:cNvPr id="14356" name="直接连接符 14355"/>
          <p:cNvSpPr/>
          <p:nvPr/>
        </p:nvSpPr>
        <p:spPr>
          <a:xfrm>
            <a:off x="7004050" y="4784725"/>
            <a:ext cx="955675" cy="0"/>
          </a:xfrm>
          <a:prstGeom prst="line">
            <a:avLst/>
          </a:prstGeom>
          <a:ln w="19050" cap="flat" cmpd="sng">
            <a:solidFill>
              <a:srgbClr val="00FF00"/>
            </a:solidFill>
            <a:prstDash val="solid"/>
            <a:round/>
            <a:headEnd type="triangl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4357" name="矩形 14356"/>
          <p:cNvSpPr/>
          <p:nvPr/>
        </p:nvSpPr>
        <p:spPr>
          <a:xfrm>
            <a:off x="3413125" y="2171700"/>
            <a:ext cx="2951163"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由电荷守恒，得</a:t>
            </a:r>
            <a:endParaRPr lang="zh-CN" altLang="en-US" sz="2400" b="1" i="1">
              <a:latin typeface="Times New Roman" panose="02020603050405020304" pitchFamily="2" charset="0"/>
              <a:ea typeface="仿宋_GB2312" pitchFamily="1" charset="-122"/>
            </a:endParaRPr>
          </a:p>
        </p:txBody>
      </p:sp>
      <p:sp>
        <p:nvSpPr>
          <p:cNvPr id="14358" name="矩形 14357"/>
          <p:cNvSpPr/>
          <p:nvPr/>
        </p:nvSpPr>
        <p:spPr>
          <a:xfrm>
            <a:off x="698500" y="3284538"/>
            <a:ext cx="5400675"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在两板内分别取任意两点</a:t>
            </a:r>
            <a:r>
              <a:rPr lang="en-US" altLang="zh-CN" sz="2400" b="1" i="1">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和</a:t>
            </a:r>
            <a:r>
              <a:rPr lang="en-US" altLang="zh-CN" sz="2400" b="1" i="1">
                <a:latin typeface="Times New Roman" panose="02020603050405020304" pitchFamily="2" charset="0"/>
                <a:ea typeface="仿宋_GB2312" pitchFamily="1" charset="-122"/>
              </a:rPr>
              <a:t>B</a:t>
            </a:r>
            <a:r>
              <a:rPr lang="zh-CN" altLang="en-US" sz="2400" b="1">
                <a:latin typeface="Times New Roman" panose="02020603050405020304" pitchFamily="2" charset="0"/>
                <a:ea typeface="仿宋_GB2312" pitchFamily="1" charset="-122"/>
              </a:rPr>
              <a:t>，则</a:t>
            </a:r>
            <a:endParaRPr lang="zh-CN" altLang="en-US" sz="2400" b="1">
              <a:latin typeface="Times New Roman" panose="02020603050405020304" pitchFamily="2" charset="0"/>
              <a:ea typeface="仿宋_GB2312" pitchFamily="1" charset="-122"/>
            </a:endParaRPr>
          </a:p>
        </p:txBody>
      </p:sp>
      <p:sp>
        <p:nvSpPr>
          <p:cNvPr id="14359" name="椭圆 14358"/>
          <p:cNvSpPr>
            <a:spLocks noChangeAspect="1"/>
          </p:cNvSpPr>
          <p:nvPr/>
        </p:nvSpPr>
        <p:spPr>
          <a:xfrm>
            <a:off x="6807200" y="4581525"/>
            <a:ext cx="93663" cy="93663"/>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lvl="0" indent="0" algn="ctr"/>
            <a:endParaRPr>
              <a:latin typeface="Arial" panose="020B0604020202020204" pitchFamily="34" charset="0"/>
              <a:ea typeface="宋体" panose="02010600030101010101" pitchFamily="2" charset="-122"/>
            </a:endParaRPr>
          </a:p>
        </p:txBody>
      </p:sp>
      <p:sp>
        <p:nvSpPr>
          <p:cNvPr id="14360" name="文本框 14359"/>
          <p:cNvSpPr txBox="1"/>
          <p:nvPr/>
        </p:nvSpPr>
        <p:spPr>
          <a:xfrm>
            <a:off x="6692900" y="4149725"/>
            <a:ext cx="387350" cy="457200"/>
          </a:xfrm>
          <a:prstGeom prst="rect">
            <a:avLst/>
          </a:prstGeom>
          <a:noFill/>
          <a:ln w="9525">
            <a:noFill/>
          </a:ln>
        </p:spPr>
        <p:txBody>
          <a:bodyPr wrap="none" anchor="t">
            <a:spAutoFit/>
          </a:bodyPr>
          <a:p>
            <a:pPr lvl="0" indent="0"/>
            <a:r>
              <a:rPr lang="en-US" altLang="zh-CN" sz="2400" b="1" i="1">
                <a:latin typeface="Times New Roman" panose="02020603050405020304" pitchFamily="2" charset="0"/>
                <a:ea typeface="宋体" panose="02010600030101010101" pitchFamily="2" charset="-122"/>
              </a:rPr>
              <a:t>A</a:t>
            </a:r>
            <a:endParaRPr lang="en-US" altLang="zh-CN" sz="2400" b="1" i="1">
              <a:latin typeface="Times New Roman" panose="02020603050405020304" pitchFamily="2" charset="0"/>
              <a:ea typeface="宋体" panose="02010600030101010101" pitchFamily="2" charset="-122"/>
            </a:endParaRPr>
          </a:p>
        </p:txBody>
      </p:sp>
      <p:sp>
        <p:nvSpPr>
          <p:cNvPr id="14361" name="椭圆 14360"/>
          <p:cNvSpPr>
            <a:spLocks noChangeAspect="1"/>
          </p:cNvSpPr>
          <p:nvPr/>
        </p:nvSpPr>
        <p:spPr>
          <a:xfrm>
            <a:off x="8059738" y="4568825"/>
            <a:ext cx="93662" cy="93663"/>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lvl="0" indent="0" algn="ctr"/>
            <a:endParaRPr>
              <a:latin typeface="Arial" panose="020B0604020202020204" pitchFamily="34" charset="0"/>
              <a:ea typeface="宋体" panose="02010600030101010101" pitchFamily="2" charset="-122"/>
            </a:endParaRPr>
          </a:p>
        </p:txBody>
      </p:sp>
      <p:sp>
        <p:nvSpPr>
          <p:cNvPr id="14362" name="文本框 14361"/>
          <p:cNvSpPr txBox="1"/>
          <p:nvPr/>
        </p:nvSpPr>
        <p:spPr>
          <a:xfrm>
            <a:off x="7945438" y="4137025"/>
            <a:ext cx="387350" cy="457200"/>
          </a:xfrm>
          <a:prstGeom prst="rect">
            <a:avLst/>
          </a:prstGeom>
          <a:noFill/>
          <a:ln w="9525">
            <a:noFill/>
          </a:ln>
        </p:spPr>
        <p:txBody>
          <a:bodyPr wrap="none" anchor="t">
            <a:spAutoFit/>
          </a:bodyPr>
          <a:p>
            <a:pPr lvl="0" indent="0"/>
            <a:r>
              <a:rPr lang="en-US" altLang="zh-CN" sz="2400" b="1" i="1">
                <a:latin typeface="Times New Roman" panose="02020603050405020304" pitchFamily="2" charset="0"/>
                <a:ea typeface="宋体" panose="02010600030101010101" pitchFamily="2" charset="-122"/>
              </a:rPr>
              <a:t>B</a:t>
            </a:r>
            <a:endParaRPr lang="en-US" altLang="zh-CN" sz="2400" b="1" i="1">
              <a:latin typeface="Times New Roman" panose="02020603050405020304" pitchFamily="2" charset="0"/>
              <a:ea typeface="宋体" panose="02010600030101010101" pitchFamily="2" charset="-122"/>
            </a:endParaRPr>
          </a:p>
        </p:txBody>
      </p:sp>
      <p:sp>
        <p:nvSpPr>
          <p:cNvPr id="14363" name="右箭头 14362"/>
          <p:cNvSpPr/>
          <p:nvPr/>
        </p:nvSpPr>
        <p:spPr>
          <a:xfrm>
            <a:off x="4491038" y="5726113"/>
            <a:ext cx="433387" cy="523875"/>
          </a:xfrm>
          <a:prstGeom prst="rightArrow">
            <a:avLst>
              <a:gd name="adj1" fmla="val 33629"/>
              <a:gd name="adj2" fmla="val 40953"/>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14364" name="对象 14363"/>
          <p:cNvGraphicFramePr>
            <a:graphicFrameLocks noChangeAspect="1"/>
          </p:cNvGraphicFramePr>
          <p:nvPr/>
        </p:nvGraphicFramePr>
        <p:xfrm>
          <a:off x="1403350" y="3716338"/>
          <a:ext cx="4103688" cy="904875"/>
        </p:xfrm>
        <a:graphic>
          <a:graphicData uri="http://schemas.openxmlformats.org/presentationml/2006/ole">
            <mc:AlternateContent xmlns:mc="http://schemas.openxmlformats.org/markup-compatibility/2006">
              <mc:Choice xmlns:v="urn:schemas-microsoft-com:vml" Requires="v">
                <p:oleObj spid="_x0000_s3082" name="" r:id="rId11" imgW="1955165" imgH="431800" progId="Equation.3">
                  <p:embed/>
                </p:oleObj>
              </mc:Choice>
              <mc:Fallback>
                <p:oleObj name="" r:id="rId11" imgW="1955165" imgH="431800" progId="Equation.3">
                  <p:embed/>
                  <p:pic>
                    <p:nvPicPr>
                      <p:cNvPr id="0" name="图片 3081"/>
                      <p:cNvPicPr/>
                      <p:nvPr/>
                    </p:nvPicPr>
                    <p:blipFill>
                      <a:blip r:embed="rId12"/>
                      <a:stretch>
                        <a:fillRect/>
                      </a:stretch>
                    </p:blipFill>
                    <p:spPr>
                      <a:xfrm>
                        <a:off x="1403350" y="3716338"/>
                        <a:ext cx="4103688" cy="904875"/>
                      </a:xfrm>
                      <a:prstGeom prst="rect">
                        <a:avLst/>
                      </a:prstGeom>
                      <a:noFill/>
                      <a:ln w="38100">
                        <a:noFill/>
                        <a:miter/>
                      </a:ln>
                    </p:spPr>
                  </p:pic>
                </p:oleObj>
              </mc:Fallback>
            </mc:AlternateContent>
          </a:graphicData>
        </a:graphic>
      </p:graphicFrame>
      <p:graphicFrame>
        <p:nvGraphicFramePr>
          <p:cNvPr id="14365" name="对象 14364"/>
          <p:cNvGraphicFramePr>
            <a:graphicFrameLocks noChangeAspect="1"/>
          </p:cNvGraphicFramePr>
          <p:nvPr/>
        </p:nvGraphicFramePr>
        <p:xfrm>
          <a:off x="1403350" y="4557713"/>
          <a:ext cx="4129088" cy="904875"/>
        </p:xfrm>
        <a:graphic>
          <a:graphicData uri="http://schemas.openxmlformats.org/presentationml/2006/ole">
            <mc:AlternateContent xmlns:mc="http://schemas.openxmlformats.org/markup-compatibility/2006">
              <mc:Choice xmlns:v="urn:schemas-microsoft-com:vml" Requires="v">
                <p:oleObj spid="_x0000_s3083" name="" r:id="rId13" imgW="1967865" imgH="431800" progId="Equation.3">
                  <p:embed/>
                </p:oleObj>
              </mc:Choice>
              <mc:Fallback>
                <p:oleObj name="" r:id="rId13" imgW="1967865" imgH="431800" progId="Equation.3">
                  <p:embed/>
                  <p:pic>
                    <p:nvPicPr>
                      <p:cNvPr id="0" name="图片 3082"/>
                      <p:cNvPicPr/>
                      <p:nvPr/>
                    </p:nvPicPr>
                    <p:blipFill>
                      <a:blip r:embed="rId14"/>
                      <a:stretch>
                        <a:fillRect/>
                      </a:stretch>
                    </p:blipFill>
                    <p:spPr>
                      <a:xfrm>
                        <a:off x="1403350" y="4557713"/>
                        <a:ext cx="4129088" cy="904875"/>
                      </a:xfrm>
                      <a:prstGeom prst="rect">
                        <a:avLst/>
                      </a:prstGeom>
                      <a:noFill/>
                      <a:ln w="38100">
                        <a:noFill/>
                        <a:miter/>
                      </a:ln>
                    </p:spPr>
                  </p:pic>
                </p:oleObj>
              </mc:Fallback>
            </mc:AlternateContent>
          </a:graphicData>
        </a:graphic>
      </p:graphicFrame>
      <p:sp>
        <p:nvSpPr>
          <p:cNvPr id="14366" name="左大括号 14365"/>
          <p:cNvSpPr/>
          <p:nvPr/>
        </p:nvSpPr>
        <p:spPr>
          <a:xfrm rot="10800000">
            <a:off x="5580063" y="3900488"/>
            <a:ext cx="217487" cy="1411287"/>
          </a:xfrm>
          <a:prstGeom prst="leftBrace">
            <a:avLst>
              <a:gd name="adj1" fmla="val 53985"/>
              <a:gd name="adj2" fmla="val 52639"/>
            </a:avLst>
          </a:prstGeom>
          <a:noFill/>
          <a:ln w="2857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14367" name="对象 14366"/>
          <p:cNvGraphicFramePr>
            <a:graphicFrameLocks noChangeAspect="1"/>
          </p:cNvGraphicFramePr>
          <p:nvPr/>
        </p:nvGraphicFramePr>
        <p:xfrm>
          <a:off x="5226050" y="5503863"/>
          <a:ext cx="2717800" cy="477837"/>
        </p:xfrm>
        <a:graphic>
          <a:graphicData uri="http://schemas.openxmlformats.org/presentationml/2006/ole">
            <mc:AlternateContent xmlns:mc="http://schemas.openxmlformats.org/markup-compatibility/2006">
              <mc:Choice xmlns:v="urn:schemas-microsoft-com:vml" Requires="v">
                <p:oleObj spid="_x0000_s3084" name="" r:id="rId15" imgW="1299210" imgH="229235" progId="Equation.3">
                  <p:embed/>
                </p:oleObj>
              </mc:Choice>
              <mc:Fallback>
                <p:oleObj name="" r:id="rId15" imgW="1299210" imgH="229235" progId="Equation.3">
                  <p:embed/>
                  <p:pic>
                    <p:nvPicPr>
                      <p:cNvPr id="0" name="图片 3083"/>
                      <p:cNvPicPr/>
                      <p:nvPr/>
                    </p:nvPicPr>
                    <p:blipFill>
                      <a:blip r:embed="rId16"/>
                      <a:stretch>
                        <a:fillRect/>
                      </a:stretch>
                    </p:blipFill>
                    <p:spPr>
                      <a:xfrm>
                        <a:off x="5226050" y="5503863"/>
                        <a:ext cx="2717800" cy="477837"/>
                      </a:xfrm>
                      <a:prstGeom prst="rect">
                        <a:avLst/>
                      </a:prstGeom>
                      <a:noFill/>
                      <a:ln w="38100">
                        <a:noFill/>
                        <a:miter/>
                      </a:ln>
                    </p:spPr>
                  </p:pic>
                </p:oleObj>
              </mc:Fallback>
            </mc:AlternateContent>
          </a:graphicData>
        </a:graphic>
      </p:graphicFrame>
      <p:graphicFrame>
        <p:nvGraphicFramePr>
          <p:cNvPr id="14368" name="对象 14367"/>
          <p:cNvGraphicFramePr>
            <a:graphicFrameLocks noChangeAspect="1"/>
          </p:cNvGraphicFramePr>
          <p:nvPr/>
        </p:nvGraphicFramePr>
        <p:xfrm>
          <a:off x="5226050" y="5994400"/>
          <a:ext cx="2717800" cy="477838"/>
        </p:xfrm>
        <a:graphic>
          <a:graphicData uri="http://schemas.openxmlformats.org/presentationml/2006/ole">
            <mc:AlternateContent xmlns:mc="http://schemas.openxmlformats.org/markup-compatibility/2006">
              <mc:Choice xmlns:v="urn:schemas-microsoft-com:vml" Requires="v">
                <p:oleObj spid="_x0000_s3085" name="" r:id="rId17" imgW="1299210" imgH="229235" progId="Equation.3">
                  <p:embed/>
                </p:oleObj>
              </mc:Choice>
              <mc:Fallback>
                <p:oleObj name="" r:id="rId17" imgW="1299210" imgH="229235" progId="Equation.3">
                  <p:embed/>
                  <p:pic>
                    <p:nvPicPr>
                      <p:cNvPr id="0" name="图片 3084"/>
                      <p:cNvPicPr/>
                      <p:nvPr/>
                    </p:nvPicPr>
                    <p:blipFill>
                      <a:blip r:embed="rId18"/>
                      <a:stretch>
                        <a:fillRect/>
                      </a:stretch>
                    </p:blipFill>
                    <p:spPr>
                      <a:xfrm>
                        <a:off x="5226050" y="5994400"/>
                        <a:ext cx="2717800" cy="477838"/>
                      </a:xfrm>
                      <a:prstGeom prst="rect">
                        <a:avLst/>
                      </a:prstGeom>
                      <a:noFill/>
                      <a:ln w="38100">
                        <a:noFill/>
                        <a:miter/>
                      </a:ln>
                    </p:spPr>
                  </p:pic>
                </p:oleObj>
              </mc:Fallback>
            </mc:AlternateContent>
          </a:graphicData>
        </a:graphic>
      </p:graphicFrame>
      <p:sp>
        <p:nvSpPr>
          <p:cNvPr id="14369" name="左大括号 14368"/>
          <p:cNvSpPr/>
          <p:nvPr/>
        </p:nvSpPr>
        <p:spPr>
          <a:xfrm>
            <a:off x="4995863" y="5602288"/>
            <a:ext cx="287337" cy="779462"/>
          </a:xfrm>
          <a:prstGeom prst="leftBrace">
            <a:avLst>
              <a:gd name="adj1" fmla="val 22568"/>
              <a:gd name="adj2" fmla="val 48065"/>
            </a:avLst>
          </a:prstGeom>
          <a:noFill/>
          <a:ln w="2857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4370" name="矩形 14369"/>
          <p:cNvSpPr/>
          <p:nvPr/>
        </p:nvSpPr>
        <p:spPr>
          <a:xfrm>
            <a:off x="5651500" y="2708275"/>
            <a:ext cx="576263" cy="519113"/>
          </a:xfrm>
          <a:prstGeom prst="rect">
            <a:avLst/>
          </a:prstGeom>
          <a:noFill/>
          <a:ln w="9525">
            <a:noFill/>
          </a:ln>
        </p:spPr>
        <p:txBody>
          <a:bodyPr anchor="t">
            <a:spAutoFit/>
          </a:bodyPr>
          <a:p>
            <a:pPr lvl="0" indent="0">
              <a:buClrTx/>
            </a:pPr>
            <a:r>
              <a:rPr lang="en-US" altLang="zh-CN" sz="2800" b="1">
                <a:latin typeface="仿宋_GB2312" pitchFamily="1" charset="-122"/>
                <a:ea typeface="仿宋_GB2312" pitchFamily="1" charset="-122"/>
              </a:rPr>
              <a:t>①</a:t>
            </a:r>
            <a:endParaRPr lang="en-US" altLang="zh-CN" sz="2800" b="1">
              <a:latin typeface="仿宋_GB2312" pitchFamily="1" charset="-122"/>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8"/>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4339"/>
                                        </p:tgtEl>
                                        <p:attrNameLst>
                                          <p:attrName>style.visibility</p:attrName>
                                        </p:attrNameLst>
                                      </p:cBhvr>
                                      <p:to>
                                        <p:strVal val="visible"/>
                                      </p:to>
                                    </p:set>
                                    <p:animEffect transition="in" filter="wipe(left)">
                                      <p:cBhvr>
                                        <p:cTn id="10" dur="500"/>
                                        <p:tgtEl>
                                          <p:spTgt spid="143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345"/>
                                        </p:tgtEl>
                                        <p:attrNameLst>
                                          <p:attrName>style.visibility</p:attrName>
                                        </p:attrNameLst>
                                      </p:cBhvr>
                                      <p:to>
                                        <p:strVal val="visible"/>
                                      </p:to>
                                    </p:set>
                                    <p:animEffect transition="in" filter="wipe(down)">
                                      <p:cBhvr>
                                        <p:cTn id="15" dur="500"/>
                                        <p:tgtEl>
                                          <p:spTgt spid="1434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346"/>
                                        </p:tgtEl>
                                        <p:attrNameLst>
                                          <p:attrName>style.visibility</p:attrName>
                                        </p:attrNameLst>
                                      </p:cBhvr>
                                      <p:to>
                                        <p:strVal val="visible"/>
                                      </p:to>
                                    </p:set>
                                    <p:animEffect transition="in" filter="wipe(down)">
                                      <p:cBhvr>
                                        <p:cTn id="18" dur="500"/>
                                        <p:tgtEl>
                                          <p:spTgt spid="143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356"/>
                                        </p:tgtEl>
                                        <p:attrNameLst>
                                          <p:attrName>style.visibility</p:attrName>
                                        </p:attrNameLst>
                                      </p:cBhvr>
                                      <p:to>
                                        <p:strVal val="visible"/>
                                      </p:to>
                                    </p:set>
                                    <p:animEffect transition="in" filter="wipe(left)">
                                      <p:cBhvr>
                                        <p:cTn id="23" dur="500"/>
                                        <p:tgtEl>
                                          <p:spTgt spid="14356"/>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4347"/>
                                        </p:tgtEl>
                                        <p:attrNameLst>
                                          <p:attrName>style.visibility</p:attrName>
                                        </p:attrNameLst>
                                      </p:cBhvr>
                                      <p:to>
                                        <p:strVal val="visible"/>
                                      </p:to>
                                    </p:set>
                                    <p:animEffect transition="in" filter="wipe(left)">
                                      <p:cBhvr>
                                        <p:cTn id="27" dur="500"/>
                                        <p:tgtEl>
                                          <p:spTgt spid="14347"/>
                                        </p:tgtEl>
                                      </p:cBhvr>
                                    </p:animEffect>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14348"/>
                                        </p:tgtEl>
                                        <p:attrNameLst>
                                          <p:attrName>style.visibility</p:attrName>
                                        </p:attrNameLst>
                                      </p:cBhvr>
                                      <p:to>
                                        <p:strVal val="visible"/>
                                      </p:to>
                                    </p:set>
                                    <p:animEffect transition="in" filter="wipe(down)">
                                      <p:cBhvr>
                                        <p:cTn id="31" dur="500"/>
                                        <p:tgtEl>
                                          <p:spTgt spid="14348"/>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4349"/>
                                        </p:tgtEl>
                                        <p:attrNameLst>
                                          <p:attrName>style.visibility</p:attrName>
                                        </p:attrNameLst>
                                      </p:cBhvr>
                                      <p:to>
                                        <p:strVal val="visible"/>
                                      </p:to>
                                    </p:set>
                                    <p:animEffect transition="in" filter="wipe(left)">
                                      <p:cBhvr>
                                        <p:cTn id="35" dur="500"/>
                                        <p:tgtEl>
                                          <p:spTgt spid="14349"/>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4350"/>
                                        </p:tgtEl>
                                        <p:attrNameLst>
                                          <p:attrName>style.visibility</p:attrName>
                                        </p:attrNameLst>
                                      </p:cBhvr>
                                      <p:to>
                                        <p:strVal val="visible"/>
                                      </p:to>
                                    </p:set>
                                    <p:animEffect transition="in" filter="wipe(left)">
                                      <p:cBhvr>
                                        <p:cTn id="39" dur="500"/>
                                        <p:tgtEl>
                                          <p:spTgt spid="1435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4341"/>
                                        </p:tgtEl>
                                        <p:attrNameLst>
                                          <p:attrName>style.visibility</p:attrName>
                                        </p:attrNameLst>
                                      </p:cBhvr>
                                      <p:to>
                                        <p:strVal val="visible"/>
                                      </p:to>
                                    </p:se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4340"/>
                                        </p:tgtEl>
                                        <p:attrNameLst>
                                          <p:attrName>style.visibility</p:attrName>
                                        </p:attrNameLst>
                                      </p:cBhvr>
                                      <p:to>
                                        <p:strVal val="visible"/>
                                      </p:to>
                                    </p:set>
                                    <p:animEffect transition="in" filter="wipe(left)">
                                      <p:cBhvr>
                                        <p:cTn id="47" dur="500"/>
                                        <p:tgtEl>
                                          <p:spTgt spid="1434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34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343"/>
                                        </p:tgtEl>
                                        <p:attrNameLst>
                                          <p:attrName>style.visibility</p:attrName>
                                        </p:attrNameLst>
                                      </p:cBhvr>
                                      <p:to>
                                        <p:strVal val="visible"/>
                                      </p:to>
                                    </p:set>
                                    <p:animEffect transition="in" filter="wipe(left)">
                                      <p:cBhvr>
                                        <p:cTn id="56" dur="500"/>
                                        <p:tgtEl>
                                          <p:spTgt spid="14343"/>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14355"/>
                                        </p:tgtEl>
                                        <p:attrNameLst>
                                          <p:attrName>style.visibility</p:attrName>
                                        </p:attrNameLst>
                                      </p:cBhvr>
                                      <p:to>
                                        <p:strVal val="visible"/>
                                      </p:to>
                                    </p:set>
                                    <p:animEffect transition="in" filter="wipe(down)">
                                      <p:cBhvr>
                                        <p:cTn id="60" dur="500"/>
                                        <p:tgtEl>
                                          <p:spTgt spid="1435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4352"/>
                                        </p:tgtEl>
                                        <p:attrNameLst>
                                          <p:attrName>style.visibility</p:attrName>
                                        </p:attrNameLst>
                                      </p:cBhvr>
                                      <p:to>
                                        <p:strVal val="visible"/>
                                      </p:to>
                                    </p:set>
                                    <p:animEffect transition="in" filter="wipe(left)">
                                      <p:cBhvr>
                                        <p:cTn id="65" dur="500"/>
                                        <p:tgtEl>
                                          <p:spTgt spid="14352"/>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14351"/>
                                        </p:tgtEl>
                                        <p:attrNameLst>
                                          <p:attrName>style.visibility</p:attrName>
                                        </p:attrNameLst>
                                      </p:cBhvr>
                                      <p:to>
                                        <p:strVal val="visible"/>
                                      </p:to>
                                    </p:set>
                                    <p:animEffect transition="in" filter="wipe(left)">
                                      <p:cBhvr>
                                        <p:cTn id="69" dur="500"/>
                                        <p:tgtEl>
                                          <p:spTgt spid="14351"/>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14353"/>
                                        </p:tgtEl>
                                        <p:attrNameLst>
                                          <p:attrName>style.visibility</p:attrName>
                                        </p:attrNameLst>
                                      </p:cBhvr>
                                      <p:to>
                                        <p:strVal val="visible"/>
                                      </p:to>
                                    </p:set>
                                    <p:animEffect transition="in" filter="wipe(left)">
                                      <p:cBhvr>
                                        <p:cTn id="73" dur="500"/>
                                        <p:tgtEl>
                                          <p:spTgt spid="14353"/>
                                        </p:tgtEl>
                                      </p:cBhvr>
                                    </p:animEffect>
                                  </p:childTnLst>
                                </p:cTn>
                              </p:par>
                            </p:childTnLst>
                          </p:cTn>
                        </p:par>
                        <p:par>
                          <p:cTn id="74" fill="hold">
                            <p:stCondLst>
                              <p:cond delay="1500"/>
                            </p:stCondLst>
                            <p:childTnLst>
                              <p:par>
                                <p:cTn id="75" presetID="22" presetClass="entr" presetSubtype="8" fill="hold" nodeType="afterEffect">
                                  <p:stCondLst>
                                    <p:cond delay="0"/>
                                  </p:stCondLst>
                                  <p:childTnLst>
                                    <p:set>
                                      <p:cBhvr>
                                        <p:cTn id="76" dur="1" fill="hold">
                                          <p:stCondLst>
                                            <p:cond delay="0"/>
                                          </p:stCondLst>
                                        </p:cTn>
                                        <p:tgtEl>
                                          <p:spTgt spid="14354"/>
                                        </p:tgtEl>
                                        <p:attrNameLst>
                                          <p:attrName>style.visibility</p:attrName>
                                        </p:attrNameLst>
                                      </p:cBhvr>
                                      <p:to>
                                        <p:strVal val="visible"/>
                                      </p:to>
                                    </p:set>
                                    <p:animEffect transition="in" filter="wipe(left)">
                                      <p:cBhvr>
                                        <p:cTn id="77" dur="500"/>
                                        <p:tgtEl>
                                          <p:spTgt spid="1435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57"/>
                                        </p:tgtEl>
                                        <p:attrNameLst>
                                          <p:attrName>style.visibility</p:attrName>
                                        </p:attrNameLst>
                                      </p:cBhvr>
                                      <p:to>
                                        <p:strVal val="visible"/>
                                      </p:to>
                                    </p:set>
                                    <p:animEffect transition="in" filter="wipe(left)">
                                      <p:cBhvr>
                                        <p:cTn id="82" dur="500"/>
                                        <p:tgtEl>
                                          <p:spTgt spid="1435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4344"/>
                                        </p:tgtEl>
                                        <p:attrNameLst>
                                          <p:attrName>style.visibility</p:attrName>
                                        </p:attrNameLst>
                                      </p:cBhvr>
                                      <p:to>
                                        <p:strVal val="visible"/>
                                      </p:to>
                                    </p:set>
                                    <p:animEffect transition="in" filter="wipe(left)">
                                      <p:cBhvr>
                                        <p:cTn id="87" dur="500"/>
                                        <p:tgtEl>
                                          <p:spTgt spid="1434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4370"/>
                                        </p:tgtEl>
                                        <p:attrNameLst>
                                          <p:attrName>style.visibility</p:attrName>
                                        </p:attrNameLst>
                                      </p:cBhvr>
                                      <p:to>
                                        <p:strVal val="visible"/>
                                      </p:to>
                                    </p:set>
                                    <p:animEffect transition="in" filter="wipe(left)">
                                      <p:cBhvr>
                                        <p:cTn id="92" dur="500"/>
                                        <p:tgtEl>
                                          <p:spTgt spid="1437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358"/>
                                        </p:tgtEl>
                                        <p:attrNameLst>
                                          <p:attrName>style.visibility</p:attrName>
                                        </p:attrNameLst>
                                      </p:cBhvr>
                                      <p:to>
                                        <p:strVal val="visible"/>
                                      </p:to>
                                    </p:set>
                                    <p:animEffect transition="in" filter="wipe(left)">
                                      <p:cBhvr>
                                        <p:cTn id="97" dur="500"/>
                                        <p:tgtEl>
                                          <p:spTgt spid="14358"/>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4359"/>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436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436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436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14364"/>
                                        </p:tgtEl>
                                        <p:attrNameLst>
                                          <p:attrName>style.visibility</p:attrName>
                                        </p:attrNameLst>
                                      </p:cBhvr>
                                      <p:to>
                                        <p:strVal val="visible"/>
                                      </p:to>
                                    </p:set>
                                    <p:animEffect transition="in" filter="wipe(left)">
                                      <p:cBhvr>
                                        <p:cTn id="114" dur="500"/>
                                        <p:tgtEl>
                                          <p:spTgt spid="1436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14365"/>
                                        </p:tgtEl>
                                        <p:attrNameLst>
                                          <p:attrName>style.visibility</p:attrName>
                                        </p:attrNameLst>
                                      </p:cBhvr>
                                      <p:to>
                                        <p:strVal val="visible"/>
                                      </p:to>
                                    </p:set>
                                    <p:animEffect transition="in" filter="wipe(left)">
                                      <p:cBhvr>
                                        <p:cTn id="119" dur="500"/>
                                        <p:tgtEl>
                                          <p:spTgt spid="14365"/>
                                        </p:tgtEl>
                                      </p:cBhvr>
                                    </p:animEffect>
                                  </p:childTnLst>
                                </p:cTn>
                              </p:par>
                            </p:childTnLst>
                          </p:cTn>
                        </p:par>
                        <p:par>
                          <p:cTn id="120" fill="hold">
                            <p:stCondLst>
                              <p:cond delay="500"/>
                            </p:stCondLst>
                            <p:childTnLst>
                              <p:par>
                                <p:cTn id="121" presetID="22" presetClass="entr" presetSubtype="1" fill="hold" nodeType="afterEffect">
                                  <p:stCondLst>
                                    <p:cond delay="0"/>
                                  </p:stCondLst>
                                  <p:childTnLst>
                                    <p:set>
                                      <p:cBhvr>
                                        <p:cTn id="122" dur="1" fill="hold">
                                          <p:stCondLst>
                                            <p:cond delay="0"/>
                                          </p:stCondLst>
                                        </p:cTn>
                                        <p:tgtEl>
                                          <p:spTgt spid="14366"/>
                                        </p:tgtEl>
                                        <p:attrNameLst>
                                          <p:attrName>style.visibility</p:attrName>
                                        </p:attrNameLst>
                                      </p:cBhvr>
                                      <p:to>
                                        <p:strVal val="visible"/>
                                      </p:to>
                                    </p:set>
                                    <p:animEffect transition="in" filter="wipe(up)">
                                      <p:cBhvr>
                                        <p:cTn id="123" dur="500"/>
                                        <p:tgtEl>
                                          <p:spTgt spid="1436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14363"/>
                                        </p:tgtEl>
                                        <p:attrNameLst>
                                          <p:attrName>style.visibility</p:attrName>
                                        </p:attrNameLst>
                                      </p:cBhvr>
                                      <p:to>
                                        <p:strVal val="visible"/>
                                      </p:to>
                                    </p:set>
                                    <p:animEffect transition="in" filter="wipe(left)">
                                      <p:cBhvr>
                                        <p:cTn id="128" dur="500"/>
                                        <p:tgtEl>
                                          <p:spTgt spid="14363"/>
                                        </p:tgtEl>
                                      </p:cBhvr>
                                    </p:animEffect>
                                  </p:childTnLst>
                                </p:cTn>
                              </p:par>
                            </p:childTnLst>
                          </p:cTn>
                        </p:par>
                        <p:par>
                          <p:cTn id="129" fill="hold">
                            <p:stCondLst>
                              <p:cond delay="500"/>
                            </p:stCondLst>
                            <p:childTnLst>
                              <p:par>
                                <p:cTn id="130" presetID="22" presetClass="entr" presetSubtype="1" fill="hold" nodeType="afterEffect">
                                  <p:stCondLst>
                                    <p:cond delay="0"/>
                                  </p:stCondLst>
                                  <p:childTnLst>
                                    <p:set>
                                      <p:cBhvr>
                                        <p:cTn id="131" dur="1" fill="hold">
                                          <p:stCondLst>
                                            <p:cond delay="0"/>
                                          </p:stCondLst>
                                        </p:cTn>
                                        <p:tgtEl>
                                          <p:spTgt spid="14369"/>
                                        </p:tgtEl>
                                        <p:attrNameLst>
                                          <p:attrName>style.visibility</p:attrName>
                                        </p:attrNameLst>
                                      </p:cBhvr>
                                      <p:to>
                                        <p:strVal val="visible"/>
                                      </p:to>
                                    </p:set>
                                    <p:animEffect transition="in" filter="wipe(up)">
                                      <p:cBhvr>
                                        <p:cTn id="132" dur="500"/>
                                        <p:tgtEl>
                                          <p:spTgt spid="1436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4367"/>
                                        </p:tgtEl>
                                        <p:attrNameLst>
                                          <p:attrName>style.visibility</p:attrName>
                                        </p:attrNameLst>
                                      </p:cBhvr>
                                      <p:to>
                                        <p:strVal val="visible"/>
                                      </p:to>
                                    </p:set>
                                    <p:animEffect transition="in" filter="wipe(left)">
                                      <p:cBhvr>
                                        <p:cTn id="137" dur="500"/>
                                        <p:tgtEl>
                                          <p:spTgt spid="1436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14368"/>
                                        </p:tgtEl>
                                        <p:attrNameLst>
                                          <p:attrName>style.visibility</p:attrName>
                                        </p:attrNameLst>
                                      </p:cBhvr>
                                      <p:to>
                                        <p:strVal val="visible"/>
                                      </p:to>
                                    </p:set>
                                    <p:animEffect transition="in" filter="wipe(left)">
                                      <p:cBhvr>
                                        <p:cTn id="142" dur="500"/>
                                        <p:tgtEl>
                                          <p:spTgt spid="14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p:bldP spid="14340" grpId="0"/>
      <p:bldP spid="14341" grpId="0"/>
      <p:bldP spid="14342" grpId="0"/>
      <p:bldP spid="14343" grpId="0"/>
      <p:bldP spid="14345" grpId="0" bldLvl="0" animBg="1"/>
      <p:bldP spid="14346" grpId="0" bldLvl="0" animBg="1"/>
      <p:bldP spid="14347" grpId="0"/>
      <p:bldP spid="14348" grpId="0"/>
      <p:bldP spid="14349" grpId="0"/>
      <p:bldP spid="14350" grpId="0"/>
      <p:bldP spid="14355" grpId="0"/>
      <p:bldP spid="14357" grpId="0"/>
      <p:bldP spid="14358" grpId="0"/>
      <p:bldP spid="14359" grpId="0" animBg="1"/>
      <p:bldP spid="14360" grpId="0"/>
      <p:bldP spid="14361" grpId="0" animBg="1"/>
      <p:bldP spid="14362" grpId="0"/>
      <p:bldP spid="1437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右箭头 15361"/>
          <p:cNvSpPr/>
          <p:nvPr/>
        </p:nvSpPr>
        <p:spPr>
          <a:xfrm>
            <a:off x="800100" y="522288"/>
            <a:ext cx="1081088" cy="414337"/>
          </a:xfrm>
          <a:prstGeom prst="rightArrow">
            <a:avLst>
              <a:gd name="adj1" fmla="val 53157"/>
              <a:gd name="adj2" fmla="val 74676"/>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15363" name="对象 15362"/>
          <p:cNvGraphicFramePr>
            <a:graphicFrameLocks noChangeAspect="1"/>
          </p:cNvGraphicFramePr>
          <p:nvPr/>
        </p:nvGraphicFramePr>
        <p:xfrm>
          <a:off x="2168525" y="476250"/>
          <a:ext cx="2559050" cy="476250"/>
        </p:xfrm>
        <a:graphic>
          <a:graphicData uri="http://schemas.openxmlformats.org/presentationml/2006/ole">
            <mc:AlternateContent xmlns:mc="http://schemas.openxmlformats.org/markup-compatibility/2006">
              <mc:Choice xmlns:v="urn:schemas-microsoft-com:vml" Requires="v">
                <p:oleObj spid="_x0000_s3076" name="" r:id="rId1" imgW="1223010" imgH="229235" progId="Equation.3">
                  <p:embed/>
                </p:oleObj>
              </mc:Choice>
              <mc:Fallback>
                <p:oleObj name="" r:id="rId1" imgW="1223010" imgH="229235" progId="Equation.3">
                  <p:embed/>
                  <p:pic>
                    <p:nvPicPr>
                      <p:cNvPr id="0" name="图片 3075"/>
                      <p:cNvPicPr/>
                      <p:nvPr/>
                    </p:nvPicPr>
                    <p:blipFill>
                      <a:blip r:embed="rId2"/>
                      <a:stretch>
                        <a:fillRect/>
                      </a:stretch>
                    </p:blipFill>
                    <p:spPr>
                      <a:xfrm>
                        <a:off x="2168525" y="476250"/>
                        <a:ext cx="2559050" cy="476250"/>
                      </a:xfrm>
                      <a:prstGeom prst="rect">
                        <a:avLst/>
                      </a:prstGeom>
                      <a:noFill/>
                      <a:ln w="38100">
                        <a:noFill/>
                        <a:miter/>
                      </a:ln>
                    </p:spPr>
                  </p:pic>
                </p:oleObj>
              </mc:Fallback>
            </mc:AlternateContent>
          </a:graphicData>
        </a:graphic>
      </p:graphicFrame>
      <p:sp>
        <p:nvSpPr>
          <p:cNvPr id="15364" name="矩形 15363"/>
          <p:cNvSpPr/>
          <p:nvPr/>
        </p:nvSpPr>
        <p:spPr>
          <a:xfrm>
            <a:off x="727075" y="1027113"/>
            <a:ext cx="1944688"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代入</a:t>
            </a:r>
            <a:r>
              <a:rPr lang="en-US" altLang="zh-CN" sz="2400" b="1">
                <a:latin typeface="Arial" panose="020B0604020202020204" pitchFamily="34" charset="0"/>
                <a:ea typeface="宋体" panose="02010600030101010101" pitchFamily="2" charset="-122"/>
              </a:rPr>
              <a:t>①</a:t>
            </a:r>
            <a:r>
              <a:rPr lang="zh-CN" altLang="en-US" sz="2400" b="1">
                <a:latin typeface="Times New Roman" panose="02020603050405020304" pitchFamily="2" charset="0"/>
                <a:ea typeface="仿宋_GB2312" pitchFamily="1" charset="-122"/>
              </a:rPr>
              <a:t>，得</a:t>
            </a:r>
            <a:endParaRPr lang="zh-CN" altLang="en-US" sz="2400" b="1">
              <a:latin typeface="Times New Roman" panose="02020603050405020304" pitchFamily="2" charset="0"/>
              <a:ea typeface="仿宋_GB2312" pitchFamily="1" charset="-122"/>
            </a:endParaRPr>
          </a:p>
        </p:txBody>
      </p:sp>
      <p:graphicFrame>
        <p:nvGraphicFramePr>
          <p:cNvPr id="15365" name="对象 15364"/>
          <p:cNvGraphicFramePr>
            <a:graphicFrameLocks noChangeAspect="1"/>
          </p:cNvGraphicFramePr>
          <p:nvPr/>
        </p:nvGraphicFramePr>
        <p:xfrm>
          <a:off x="1695450" y="1530350"/>
          <a:ext cx="2371725" cy="819150"/>
        </p:xfrm>
        <a:graphic>
          <a:graphicData uri="http://schemas.openxmlformats.org/presentationml/2006/ole">
            <mc:AlternateContent xmlns:mc="http://schemas.openxmlformats.org/markup-compatibility/2006">
              <mc:Choice xmlns:v="urn:schemas-microsoft-com:vml" Requires="v">
                <p:oleObj spid="_x0000_s3087" name="" r:id="rId3" imgW="1133475" imgH="394970" progId="Equation.3">
                  <p:embed/>
                </p:oleObj>
              </mc:Choice>
              <mc:Fallback>
                <p:oleObj name="" r:id="rId3" imgW="1133475" imgH="394970" progId="Equation.3">
                  <p:embed/>
                  <p:pic>
                    <p:nvPicPr>
                      <p:cNvPr id="0" name="图片 3086"/>
                      <p:cNvPicPr/>
                      <p:nvPr/>
                    </p:nvPicPr>
                    <p:blipFill>
                      <a:blip r:embed="rId4"/>
                      <a:stretch>
                        <a:fillRect/>
                      </a:stretch>
                    </p:blipFill>
                    <p:spPr>
                      <a:xfrm>
                        <a:off x="1695450" y="1530350"/>
                        <a:ext cx="2371725" cy="819150"/>
                      </a:xfrm>
                      <a:prstGeom prst="rect">
                        <a:avLst/>
                      </a:prstGeom>
                      <a:noFill/>
                      <a:ln w="38100">
                        <a:noFill/>
                        <a:miter/>
                      </a:ln>
                    </p:spPr>
                  </p:pic>
                </p:oleObj>
              </mc:Fallback>
            </mc:AlternateContent>
          </a:graphicData>
        </a:graphic>
      </p:graphicFrame>
      <p:graphicFrame>
        <p:nvGraphicFramePr>
          <p:cNvPr id="15366" name="对象 15365"/>
          <p:cNvGraphicFramePr>
            <a:graphicFrameLocks noChangeAspect="1"/>
          </p:cNvGraphicFramePr>
          <p:nvPr/>
        </p:nvGraphicFramePr>
        <p:xfrm>
          <a:off x="1677988" y="2381250"/>
          <a:ext cx="2559050" cy="819150"/>
        </p:xfrm>
        <a:graphic>
          <a:graphicData uri="http://schemas.openxmlformats.org/presentationml/2006/ole">
            <mc:AlternateContent xmlns:mc="http://schemas.openxmlformats.org/markup-compatibility/2006">
              <mc:Choice xmlns:v="urn:schemas-microsoft-com:vml" Requires="v">
                <p:oleObj spid="_x0000_s3088" name="" r:id="rId5" imgW="1222375" imgH="394970" progId="Equation.3">
                  <p:embed/>
                </p:oleObj>
              </mc:Choice>
              <mc:Fallback>
                <p:oleObj name="" r:id="rId5" imgW="1222375" imgH="394970" progId="Equation.3">
                  <p:embed/>
                  <p:pic>
                    <p:nvPicPr>
                      <p:cNvPr id="0" name="图片 3087"/>
                      <p:cNvPicPr/>
                      <p:nvPr/>
                    </p:nvPicPr>
                    <p:blipFill>
                      <a:blip r:embed="rId6"/>
                      <a:stretch>
                        <a:fillRect/>
                      </a:stretch>
                    </p:blipFill>
                    <p:spPr>
                      <a:xfrm>
                        <a:off x="1677988" y="2381250"/>
                        <a:ext cx="2559050" cy="819150"/>
                      </a:xfrm>
                      <a:prstGeom prst="rect">
                        <a:avLst/>
                      </a:prstGeom>
                      <a:noFill/>
                      <a:ln w="38100">
                        <a:noFill/>
                        <a:miter/>
                      </a:ln>
                    </p:spPr>
                  </p:pic>
                </p:oleObj>
              </mc:Fallback>
            </mc:AlternateContent>
          </a:graphicData>
        </a:graphic>
      </p:graphicFrame>
      <p:grpSp>
        <p:nvGrpSpPr>
          <p:cNvPr id="16390" name="组合 15366"/>
          <p:cNvGrpSpPr/>
          <p:nvPr/>
        </p:nvGrpSpPr>
        <p:grpSpPr>
          <a:xfrm>
            <a:off x="6372225" y="319088"/>
            <a:ext cx="2555875" cy="3151187"/>
            <a:chOff x="0" y="0"/>
            <a:chExt cx="1610" cy="1985"/>
          </a:xfrm>
        </p:grpSpPr>
        <p:sp>
          <p:nvSpPr>
            <p:cNvPr id="16391" name="矩形 15367"/>
            <p:cNvSpPr/>
            <p:nvPr/>
          </p:nvSpPr>
          <p:spPr>
            <a:xfrm>
              <a:off x="262" y="317"/>
              <a:ext cx="181" cy="1668"/>
            </a:xfrm>
            <a:prstGeom prst="rect">
              <a:avLst/>
            </a:prstGeom>
            <a:pattFill prst="wdUpDiag">
              <a:fgClr>
                <a:schemeClr val="hlink"/>
              </a:fgClr>
              <a:bgClr>
                <a:schemeClr val="bg1"/>
              </a:bgClr>
            </a:pattFill>
            <a:ln w="12700" cap="flat" cmpd="sng">
              <a:solidFill>
                <a:schemeClr val="bg2"/>
              </a:solidFill>
              <a:prstDash val="solid"/>
              <a:miter/>
              <a:headEnd type="none" w="med" len="med"/>
              <a:tailEnd type="none" w="med" len="med"/>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sp>
          <p:nvSpPr>
            <p:cNvPr id="16392" name="矩形 15368"/>
            <p:cNvSpPr/>
            <p:nvPr/>
          </p:nvSpPr>
          <p:spPr>
            <a:xfrm>
              <a:off x="1051" y="317"/>
              <a:ext cx="181" cy="1668"/>
            </a:xfrm>
            <a:prstGeom prst="rect">
              <a:avLst/>
            </a:prstGeom>
            <a:pattFill prst="wdUpDiag">
              <a:fgClr>
                <a:schemeClr val="hlink"/>
              </a:fgClr>
              <a:bgClr>
                <a:srgbClr val="FFFFFF"/>
              </a:bgClr>
            </a:pattFill>
            <a:ln w="12700" cap="flat" cmpd="sng">
              <a:solidFill>
                <a:schemeClr val="bg2"/>
              </a:solidFill>
              <a:prstDash val="solid"/>
              <a:miter/>
              <a:headEnd type="none" w="med" len="med"/>
              <a:tailEnd type="none" w="med" len="med"/>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sp>
          <p:nvSpPr>
            <p:cNvPr id="16393" name="矩形 15369"/>
            <p:cNvSpPr/>
            <p:nvPr/>
          </p:nvSpPr>
          <p:spPr>
            <a:xfrm>
              <a:off x="625" y="1571"/>
              <a:ext cx="227"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d</a:t>
              </a:r>
              <a:endParaRPr lang="en-US" altLang="zh-CN" sz="2400" b="1" i="1">
                <a:latin typeface="Times New Roman" panose="02020603050405020304" pitchFamily="2" charset="0"/>
                <a:ea typeface="仿宋_GB2312" pitchFamily="1" charset="-122"/>
              </a:endParaRPr>
            </a:p>
          </p:txBody>
        </p:sp>
        <p:sp>
          <p:nvSpPr>
            <p:cNvPr id="16394" name="矩形 15370"/>
            <p:cNvSpPr/>
            <p:nvPr/>
          </p:nvSpPr>
          <p:spPr>
            <a:xfrm>
              <a:off x="0" y="1025"/>
              <a:ext cx="1610"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S                       S</a:t>
              </a:r>
              <a:endParaRPr lang="en-US" altLang="zh-CN" sz="2400" b="1" i="1">
                <a:latin typeface="Times New Roman" panose="02020603050405020304" pitchFamily="2" charset="0"/>
                <a:ea typeface="仿宋_GB2312" pitchFamily="1" charset="-122"/>
              </a:endParaRPr>
            </a:p>
          </p:txBody>
        </p:sp>
        <p:sp>
          <p:nvSpPr>
            <p:cNvPr id="16395" name="矩形 15371"/>
            <p:cNvSpPr/>
            <p:nvPr/>
          </p:nvSpPr>
          <p:spPr>
            <a:xfrm>
              <a:off x="189" y="18"/>
              <a:ext cx="317"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r>
                <a:rPr lang="en-US" altLang="zh-CN" sz="2400" b="1" i="1" baseline="-25000">
                  <a:latin typeface="Times New Roman" panose="02020603050405020304" pitchFamily="2" charset="0"/>
                  <a:ea typeface="仿宋_GB2312" pitchFamily="1" charset="-122"/>
                </a:rPr>
                <a:t>A</a:t>
              </a:r>
              <a:endParaRPr lang="en-US" altLang="zh-CN" sz="2400" b="1">
                <a:latin typeface="Times New Roman" panose="02020603050405020304" pitchFamily="2" charset="0"/>
                <a:ea typeface="仿宋_GB2312" pitchFamily="1" charset="-122"/>
              </a:endParaRPr>
            </a:p>
          </p:txBody>
        </p:sp>
        <p:sp>
          <p:nvSpPr>
            <p:cNvPr id="16396" name="矩形 15372"/>
            <p:cNvSpPr/>
            <p:nvPr/>
          </p:nvSpPr>
          <p:spPr>
            <a:xfrm>
              <a:off x="969" y="0"/>
              <a:ext cx="317"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r>
                <a:rPr lang="en-US" altLang="zh-CN" sz="2400" b="1" i="1" baseline="-25000">
                  <a:latin typeface="Times New Roman" panose="02020603050405020304" pitchFamily="2" charset="0"/>
                  <a:ea typeface="仿宋_GB2312" pitchFamily="1" charset="-122"/>
                </a:rPr>
                <a:t>B</a:t>
              </a:r>
              <a:endParaRPr lang="en-US" altLang="zh-CN" sz="2400" b="1">
                <a:latin typeface="Times New Roman" panose="02020603050405020304" pitchFamily="2" charset="0"/>
                <a:ea typeface="仿宋_GB2312" pitchFamily="1" charset="-122"/>
              </a:endParaRPr>
            </a:p>
          </p:txBody>
        </p:sp>
        <p:graphicFrame>
          <p:nvGraphicFramePr>
            <p:cNvPr id="16397" name="对象 15373"/>
            <p:cNvGraphicFramePr>
              <a:graphicFrameLocks noChangeAspect="1"/>
            </p:cNvGraphicFramePr>
            <p:nvPr/>
          </p:nvGraphicFramePr>
          <p:xfrm>
            <a:off x="452" y="670"/>
            <a:ext cx="252" cy="286"/>
          </p:xfrm>
          <a:graphic>
            <a:graphicData uri="http://schemas.openxmlformats.org/presentationml/2006/ole">
              <mc:AlternateContent xmlns:mc="http://schemas.openxmlformats.org/markup-compatibility/2006">
                <mc:Choice xmlns:v="urn:schemas-microsoft-com:vml" Requires="v">
                  <p:oleObj spid="_x0000_s3086" name="" r:id="rId7" imgW="191770" imgH="217805" progId="Equation.3">
                    <p:embed/>
                  </p:oleObj>
                </mc:Choice>
                <mc:Fallback>
                  <p:oleObj name="" r:id="rId7" imgW="191770" imgH="217805" progId="Equation.3">
                    <p:embed/>
                    <p:pic>
                      <p:nvPicPr>
                        <p:cNvPr id="0" name="图片 3085"/>
                        <p:cNvPicPr/>
                        <p:nvPr/>
                      </p:nvPicPr>
                      <p:blipFill>
                        <a:blip r:embed="rId8"/>
                        <a:stretch>
                          <a:fillRect/>
                        </a:stretch>
                      </p:blipFill>
                      <p:spPr>
                        <a:xfrm>
                          <a:off x="452" y="670"/>
                          <a:ext cx="252" cy="286"/>
                        </a:xfrm>
                        <a:prstGeom prst="rect">
                          <a:avLst/>
                        </a:prstGeom>
                        <a:noFill/>
                        <a:ln w="38100">
                          <a:noFill/>
                          <a:miter/>
                        </a:ln>
                      </p:spPr>
                    </p:pic>
                  </p:oleObj>
                </mc:Fallback>
              </mc:AlternateContent>
            </a:graphicData>
          </a:graphic>
        </p:graphicFrame>
        <p:graphicFrame>
          <p:nvGraphicFramePr>
            <p:cNvPr id="16398" name="对象 15374"/>
            <p:cNvGraphicFramePr>
              <a:graphicFrameLocks noChangeAspect="1"/>
            </p:cNvGraphicFramePr>
            <p:nvPr/>
          </p:nvGraphicFramePr>
          <p:xfrm>
            <a:off x="35" y="670"/>
            <a:ext cx="235" cy="287"/>
          </p:xfrm>
          <a:graphic>
            <a:graphicData uri="http://schemas.openxmlformats.org/presentationml/2006/ole">
              <mc:AlternateContent xmlns:mc="http://schemas.openxmlformats.org/markup-compatibility/2006">
                <mc:Choice xmlns:v="urn:schemas-microsoft-com:vml" Requires="v">
                  <p:oleObj spid="_x0000_s3089" name="" r:id="rId9" imgW="179070" imgH="217805" progId="Equation.3">
                    <p:embed/>
                  </p:oleObj>
                </mc:Choice>
                <mc:Fallback>
                  <p:oleObj name="" r:id="rId9" imgW="179070" imgH="217805" progId="Equation.3">
                    <p:embed/>
                    <p:pic>
                      <p:nvPicPr>
                        <p:cNvPr id="0" name="图片 3088"/>
                        <p:cNvPicPr/>
                        <p:nvPr/>
                      </p:nvPicPr>
                      <p:blipFill>
                        <a:blip r:embed="rId10"/>
                        <a:stretch>
                          <a:fillRect/>
                        </a:stretch>
                      </p:blipFill>
                      <p:spPr>
                        <a:xfrm>
                          <a:off x="35" y="670"/>
                          <a:ext cx="235" cy="287"/>
                        </a:xfrm>
                        <a:prstGeom prst="rect">
                          <a:avLst/>
                        </a:prstGeom>
                        <a:noFill/>
                        <a:ln w="38100">
                          <a:noFill/>
                          <a:miter/>
                        </a:ln>
                      </p:spPr>
                    </p:pic>
                  </p:oleObj>
                </mc:Fallback>
              </mc:AlternateContent>
            </a:graphicData>
          </a:graphic>
        </p:graphicFrame>
        <p:graphicFrame>
          <p:nvGraphicFramePr>
            <p:cNvPr id="16399" name="对象 15375"/>
            <p:cNvGraphicFramePr>
              <a:graphicFrameLocks noChangeAspect="1"/>
            </p:cNvGraphicFramePr>
            <p:nvPr/>
          </p:nvGraphicFramePr>
          <p:xfrm>
            <a:off x="806" y="662"/>
            <a:ext cx="252" cy="303"/>
          </p:xfrm>
          <a:graphic>
            <a:graphicData uri="http://schemas.openxmlformats.org/presentationml/2006/ole">
              <mc:AlternateContent xmlns:mc="http://schemas.openxmlformats.org/markup-compatibility/2006">
                <mc:Choice xmlns:v="urn:schemas-microsoft-com:vml" Requires="v">
                  <p:oleObj spid="_x0000_s3090" name="" r:id="rId11" imgW="192405" imgH="230505" progId="Equation.3">
                    <p:embed/>
                  </p:oleObj>
                </mc:Choice>
                <mc:Fallback>
                  <p:oleObj name="" r:id="rId11" imgW="192405" imgH="230505" progId="Equation.3">
                    <p:embed/>
                    <p:pic>
                      <p:nvPicPr>
                        <p:cNvPr id="0" name="图片 3089"/>
                        <p:cNvPicPr/>
                        <p:nvPr/>
                      </p:nvPicPr>
                      <p:blipFill>
                        <a:blip r:embed="rId12"/>
                        <a:stretch>
                          <a:fillRect/>
                        </a:stretch>
                      </p:blipFill>
                      <p:spPr>
                        <a:xfrm>
                          <a:off x="806" y="662"/>
                          <a:ext cx="252" cy="303"/>
                        </a:xfrm>
                        <a:prstGeom prst="rect">
                          <a:avLst/>
                        </a:prstGeom>
                        <a:noFill/>
                        <a:ln w="38100">
                          <a:noFill/>
                          <a:miter/>
                        </a:ln>
                      </p:spPr>
                    </p:pic>
                  </p:oleObj>
                </mc:Fallback>
              </mc:AlternateContent>
            </a:graphicData>
          </a:graphic>
        </p:graphicFrame>
        <p:graphicFrame>
          <p:nvGraphicFramePr>
            <p:cNvPr id="16400" name="对象 15376"/>
            <p:cNvGraphicFramePr>
              <a:graphicFrameLocks noChangeAspect="1"/>
            </p:cNvGraphicFramePr>
            <p:nvPr/>
          </p:nvGraphicFramePr>
          <p:xfrm>
            <a:off x="1214" y="670"/>
            <a:ext cx="252" cy="287"/>
          </p:xfrm>
          <a:graphic>
            <a:graphicData uri="http://schemas.openxmlformats.org/presentationml/2006/ole">
              <mc:AlternateContent xmlns:mc="http://schemas.openxmlformats.org/markup-compatibility/2006">
                <mc:Choice xmlns:v="urn:schemas-microsoft-com:vml" Requires="v">
                  <p:oleObj spid="_x0000_s3091" name="" r:id="rId13" imgW="191770" imgH="217805" progId="Equation.3">
                    <p:embed/>
                  </p:oleObj>
                </mc:Choice>
                <mc:Fallback>
                  <p:oleObj name="" r:id="rId13" imgW="191770" imgH="217805" progId="Equation.3">
                    <p:embed/>
                    <p:pic>
                      <p:nvPicPr>
                        <p:cNvPr id="0" name="图片 3090"/>
                        <p:cNvPicPr/>
                        <p:nvPr/>
                      </p:nvPicPr>
                      <p:blipFill>
                        <a:blip r:embed="rId14"/>
                        <a:stretch>
                          <a:fillRect/>
                        </a:stretch>
                      </p:blipFill>
                      <p:spPr>
                        <a:xfrm>
                          <a:off x="1214" y="670"/>
                          <a:ext cx="252" cy="287"/>
                        </a:xfrm>
                        <a:prstGeom prst="rect">
                          <a:avLst/>
                        </a:prstGeom>
                        <a:noFill/>
                        <a:ln w="38100">
                          <a:noFill/>
                          <a:miter/>
                        </a:ln>
                      </p:spPr>
                    </p:pic>
                  </p:oleObj>
                </mc:Fallback>
              </mc:AlternateContent>
            </a:graphicData>
          </a:graphic>
        </p:graphicFrame>
        <p:sp>
          <p:nvSpPr>
            <p:cNvPr id="16401" name="矩形 15377"/>
            <p:cNvSpPr/>
            <p:nvPr/>
          </p:nvSpPr>
          <p:spPr>
            <a:xfrm>
              <a:off x="49" y="320"/>
              <a:ext cx="1438" cy="288"/>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仿宋_GB2312" pitchFamily="1" charset="-122"/>
                </a:rPr>
                <a:t>1      2      3      4</a:t>
              </a:r>
              <a:endParaRPr lang="en-US" altLang="zh-CN" sz="2400" b="1">
                <a:latin typeface="Times New Roman" panose="02020603050405020304" pitchFamily="2" charset="0"/>
                <a:ea typeface="仿宋_GB2312" pitchFamily="1" charset="-122"/>
              </a:endParaRPr>
            </a:p>
          </p:txBody>
        </p:sp>
        <p:sp>
          <p:nvSpPr>
            <p:cNvPr id="16402" name="直接连接符 15378"/>
            <p:cNvSpPr/>
            <p:nvPr/>
          </p:nvSpPr>
          <p:spPr>
            <a:xfrm>
              <a:off x="443" y="1841"/>
              <a:ext cx="602" cy="0"/>
            </a:xfrm>
            <a:prstGeom prst="line">
              <a:avLst/>
            </a:prstGeom>
            <a:ln w="19050" cap="flat" cmpd="sng">
              <a:solidFill>
                <a:srgbClr val="00FF00"/>
              </a:solidFill>
              <a:prstDash val="solid"/>
              <a:round/>
              <a:headEnd type="triangl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6403" name="椭圆 15379"/>
            <p:cNvSpPr>
              <a:spLocks noChangeAspect="1"/>
            </p:cNvSpPr>
            <p:nvPr/>
          </p:nvSpPr>
          <p:spPr>
            <a:xfrm>
              <a:off x="319" y="1713"/>
              <a:ext cx="59" cy="59"/>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lvl="0" indent="0" algn="ctr"/>
              <a:endParaRPr>
                <a:latin typeface="Arial" panose="020B0604020202020204" pitchFamily="34" charset="0"/>
                <a:ea typeface="宋体" panose="02010600030101010101" pitchFamily="2" charset="-122"/>
              </a:endParaRPr>
            </a:p>
          </p:txBody>
        </p:sp>
        <p:sp>
          <p:nvSpPr>
            <p:cNvPr id="16404" name="文本框 15380"/>
            <p:cNvSpPr txBox="1"/>
            <p:nvPr/>
          </p:nvSpPr>
          <p:spPr>
            <a:xfrm>
              <a:off x="247" y="1441"/>
              <a:ext cx="244" cy="288"/>
            </a:xfrm>
            <a:prstGeom prst="rect">
              <a:avLst/>
            </a:prstGeom>
            <a:noFill/>
            <a:ln w="9525">
              <a:noFill/>
            </a:ln>
          </p:spPr>
          <p:txBody>
            <a:bodyPr wrap="none" anchor="t">
              <a:spAutoFit/>
            </a:bodyPr>
            <a:p>
              <a:pPr lvl="0" indent="0"/>
              <a:r>
                <a:rPr lang="en-US" altLang="zh-CN" sz="2400" b="1" i="1">
                  <a:latin typeface="Times New Roman" panose="02020603050405020304" pitchFamily="2" charset="0"/>
                  <a:ea typeface="宋体" panose="02010600030101010101" pitchFamily="2" charset="-122"/>
                </a:rPr>
                <a:t>A</a:t>
              </a:r>
              <a:endParaRPr lang="en-US" altLang="zh-CN" sz="2400" b="1" i="1">
                <a:latin typeface="Times New Roman" panose="02020603050405020304" pitchFamily="2" charset="0"/>
                <a:ea typeface="宋体" panose="02010600030101010101" pitchFamily="2" charset="-122"/>
              </a:endParaRPr>
            </a:p>
          </p:txBody>
        </p:sp>
        <p:sp>
          <p:nvSpPr>
            <p:cNvPr id="16405" name="椭圆 15381"/>
            <p:cNvSpPr>
              <a:spLocks noChangeAspect="1"/>
            </p:cNvSpPr>
            <p:nvPr/>
          </p:nvSpPr>
          <p:spPr>
            <a:xfrm>
              <a:off x="1108" y="1705"/>
              <a:ext cx="59" cy="59"/>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lvl="0" indent="0" algn="ctr"/>
              <a:endParaRPr>
                <a:latin typeface="Arial" panose="020B0604020202020204" pitchFamily="34" charset="0"/>
                <a:ea typeface="宋体" panose="02010600030101010101" pitchFamily="2" charset="-122"/>
              </a:endParaRPr>
            </a:p>
          </p:txBody>
        </p:sp>
        <p:sp>
          <p:nvSpPr>
            <p:cNvPr id="16406" name="文本框 15382"/>
            <p:cNvSpPr txBox="1"/>
            <p:nvPr/>
          </p:nvSpPr>
          <p:spPr>
            <a:xfrm>
              <a:off x="1036" y="1433"/>
              <a:ext cx="244" cy="288"/>
            </a:xfrm>
            <a:prstGeom prst="rect">
              <a:avLst/>
            </a:prstGeom>
            <a:noFill/>
            <a:ln w="9525">
              <a:noFill/>
            </a:ln>
          </p:spPr>
          <p:txBody>
            <a:bodyPr wrap="none" anchor="t">
              <a:spAutoFit/>
            </a:bodyPr>
            <a:p>
              <a:pPr lvl="0" indent="0"/>
              <a:r>
                <a:rPr lang="en-US" altLang="zh-CN" sz="2400" b="1" i="1">
                  <a:latin typeface="Times New Roman" panose="02020603050405020304" pitchFamily="2" charset="0"/>
                  <a:ea typeface="宋体" panose="02010600030101010101" pitchFamily="2" charset="-122"/>
                </a:rPr>
                <a:t>B</a:t>
              </a:r>
              <a:endParaRPr lang="en-US" altLang="zh-CN" sz="2400" b="1" i="1">
                <a:latin typeface="Times New Roman" panose="02020603050405020304" pitchFamily="2" charset="0"/>
                <a:ea typeface="宋体" panose="02010600030101010101" pitchFamily="2" charset="-122"/>
              </a:endParaRPr>
            </a:p>
          </p:txBody>
        </p:sp>
      </p:grpSp>
      <p:sp>
        <p:nvSpPr>
          <p:cNvPr id="15384" name="矩形 15383"/>
          <p:cNvSpPr/>
          <p:nvPr/>
        </p:nvSpPr>
        <p:spPr>
          <a:xfrm>
            <a:off x="655638" y="3198813"/>
            <a:ext cx="5400675"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可见，</a:t>
            </a:r>
            <a:r>
              <a:rPr lang="en-US" altLang="zh-CN" sz="2400" b="1" i="1">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a:t>
            </a:r>
            <a:r>
              <a:rPr lang="en-US" altLang="zh-CN" sz="2400" b="1" i="1">
                <a:latin typeface="Times New Roman" panose="02020603050405020304" pitchFamily="2" charset="0"/>
                <a:ea typeface="仿宋_GB2312" pitchFamily="1" charset="-122"/>
              </a:rPr>
              <a:t>B</a:t>
            </a:r>
            <a:r>
              <a:rPr lang="zh-CN" altLang="en-US" sz="2400" b="1">
                <a:latin typeface="Times New Roman" panose="02020603050405020304" pitchFamily="2" charset="0"/>
                <a:ea typeface="仿宋_GB2312" pitchFamily="1" charset="-122"/>
              </a:rPr>
              <a:t>两板的内侧面带等量异号电荷；两板的外侧面带等量同号电荷。</a:t>
            </a:r>
            <a:endParaRPr lang="zh-CN" altLang="en-US" sz="2400" b="1">
              <a:latin typeface="Times New Roman" panose="02020603050405020304" pitchFamily="2" charset="0"/>
              <a:ea typeface="仿宋_GB2312" pitchFamily="1" charset="-122"/>
            </a:endParaRPr>
          </a:p>
        </p:txBody>
      </p:sp>
      <p:sp>
        <p:nvSpPr>
          <p:cNvPr id="15385" name="文本框 15384"/>
          <p:cNvSpPr txBox="1"/>
          <p:nvPr/>
        </p:nvSpPr>
        <p:spPr>
          <a:xfrm>
            <a:off x="355600" y="4195763"/>
            <a:ext cx="5991225" cy="457200"/>
          </a:xfrm>
          <a:prstGeom prst="rect">
            <a:avLst/>
          </a:prstGeom>
          <a:noFill/>
          <a:ln w="9525">
            <a:noFill/>
          </a:ln>
        </p:spPr>
        <p:txBody>
          <a:bodyPr anchor="t">
            <a:spAutoFit/>
          </a:bodyPr>
          <a:p>
            <a:pPr lvl="0" indent="0">
              <a:buClr>
                <a:srgbClr val="0070C0"/>
              </a:buClr>
              <a:buFont typeface="Wingdings" panose="05000000000000000000" pitchFamily="2" charset="2"/>
              <a:buChar char="u"/>
            </a:pPr>
            <a:r>
              <a:rPr lang="en-US" altLang="zh-CN" sz="2000" b="1" i="1">
                <a:latin typeface="Times New Roman" panose="02020603050405020304" pitchFamily="2" charset="0"/>
                <a:ea typeface="宋体" panose="02010600030101010101" pitchFamily="2" charset="-122"/>
              </a:rPr>
              <a:t> </a:t>
            </a:r>
            <a:r>
              <a:rPr lang="zh-CN" altLang="en-US" sz="2400" b="1">
                <a:latin typeface="Times New Roman" panose="02020603050405020304" pitchFamily="2" charset="0"/>
                <a:ea typeface="仿宋_GB2312" pitchFamily="1" charset="-122"/>
              </a:rPr>
              <a:t>特别地，</a:t>
            </a:r>
            <a:r>
              <a:rPr lang="zh-CN" altLang="en-US" sz="2400" b="1">
                <a:latin typeface="仿宋_GB2312" pitchFamily="1" charset="-122"/>
                <a:ea typeface="仿宋_GB2312" pitchFamily="1" charset="-122"/>
              </a:rPr>
              <a:t>若</a:t>
            </a:r>
            <a:r>
              <a:rPr lang="en-US" altLang="zh-CN" sz="2400" b="1" i="1">
                <a:latin typeface="Times New Roman" panose="02020603050405020304" pitchFamily="2" charset="0"/>
                <a:ea typeface="仿宋_GB2312" pitchFamily="1" charset="-122"/>
              </a:rPr>
              <a:t>q</a:t>
            </a:r>
            <a:r>
              <a:rPr lang="en-US" altLang="zh-CN" sz="2400" b="1" i="1" baseline="-25000">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a:t>
            </a:r>
            <a:r>
              <a:rPr lang="en-US" altLang="zh-CN" sz="2400" b="1" i="1">
                <a:latin typeface="Times New Roman" panose="02020603050405020304" pitchFamily="2" charset="0"/>
                <a:ea typeface="仿宋_GB2312" pitchFamily="1" charset="-122"/>
              </a:rPr>
              <a:t>q</a:t>
            </a:r>
            <a:r>
              <a:rPr lang="en-US" altLang="zh-CN" sz="2400" b="1" i="1" baseline="-25000">
                <a:latin typeface="Times New Roman" panose="02020603050405020304" pitchFamily="2" charset="0"/>
                <a:ea typeface="仿宋_GB2312" pitchFamily="1" charset="-122"/>
              </a:rPr>
              <a:t>B</a:t>
            </a:r>
            <a:r>
              <a:rPr lang="zh-CN" altLang="en-US" sz="2400" b="1">
                <a:latin typeface="Times New Roman" panose="02020603050405020304" pitchFamily="2" charset="0"/>
                <a:ea typeface="仿宋_GB2312" pitchFamily="1" charset="-122"/>
              </a:rPr>
              <a:t>＝</a:t>
            </a:r>
            <a:r>
              <a:rPr lang="en-US" altLang="zh-CN" sz="2400" b="1" i="1">
                <a:latin typeface="Times New Roman" panose="02020603050405020304" pitchFamily="2" charset="0"/>
                <a:ea typeface="仿宋_GB2312" pitchFamily="1" charset="-122"/>
              </a:rPr>
              <a:t>q</a:t>
            </a:r>
            <a:r>
              <a:rPr lang="zh-CN" altLang="en-US" sz="2400" b="1">
                <a:latin typeface="仿宋_GB2312" pitchFamily="1" charset="-122"/>
                <a:ea typeface="仿宋_GB2312" pitchFamily="1" charset="-122"/>
              </a:rPr>
              <a:t>，则</a:t>
            </a:r>
            <a:endParaRPr lang="zh-CN" altLang="en-US" sz="2400" b="1">
              <a:latin typeface="仿宋_GB2312" pitchFamily="1" charset="-122"/>
              <a:ea typeface="仿宋_GB2312" pitchFamily="1" charset="-122"/>
            </a:endParaRPr>
          </a:p>
        </p:txBody>
      </p:sp>
      <p:graphicFrame>
        <p:nvGraphicFramePr>
          <p:cNvPr id="15386" name="对象 15385"/>
          <p:cNvGraphicFramePr>
            <a:graphicFrameLocks noChangeAspect="1"/>
          </p:cNvGraphicFramePr>
          <p:nvPr/>
        </p:nvGraphicFramePr>
        <p:xfrm>
          <a:off x="1736725" y="4881563"/>
          <a:ext cx="1546225" cy="449262"/>
        </p:xfrm>
        <a:graphic>
          <a:graphicData uri="http://schemas.openxmlformats.org/presentationml/2006/ole">
            <mc:AlternateContent xmlns:mc="http://schemas.openxmlformats.org/markup-compatibility/2006">
              <mc:Choice xmlns:v="urn:schemas-microsoft-com:vml" Requires="v">
                <p:oleObj spid="_x0000_s3092" name="" r:id="rId15" imgW="737870" imgH="216535" progId="Equation.3">
                  <p:embed/>
                </p:oleObj>
              </mc:Choice>
              <mc:Fallback>
                <p:oleObj name="" r:id="rId15" imgW="737870" imgH="216535" progId="Equation.3">
                  <p:embed/>
                  <p:pic>
                    <p:nvPicPr>
                      <p:cNvPr id="0" name="图片 3091"/>
                      <p:cNvPicPr/>
                      <p:nvPr/>
                    </p:nvPicPr>
                    <p:blipFill>
                      <a:blip r:embed="rId16"/>
                      <a:stretch>
                        <a:fillRect/>
                      </a:stretch>
                    </p:blipFill>
                    <p:spPr>
                      <a:xfrm>
                        <a:off x="1736725" y="4881563"/>
                        <a:ext cx="1546225" cy="449262"/>
                      </a:xfrm>
                      <a:prstGeom prst="rect">
                        <a:avLst/>
                      </a:prstGeom>
                      <a:noFill/>
                      <a:ln w="38100">
                        <a:noFill/>
                        <a:miter/>
                      </a:ln>
                    </p:spPr>
                  </p:pic>
                </p:oleObj>
              </mc:Fallback>
            </mc:AlternateContent>
          </a:graphicData>
        </a:graphic>
      </p:graphicFrame>
      <p:graphicFrame>
        <p:nvGraphicFramePr>
          <p:cNvPr id="15387" name="对象 15386"/>
          <p:cNvGraphicFramePr>
            <a:graphicFrameLocks noChangeAspect="1"/>
          </p:cNvGraphicFramePr>
          <p:nvPr/>
        </p:nvGraphicFramePr>
        <p:xfrm>
          <a:off x="3768725" y="4884738"/>
          <a:ext cx="2132013" cy="476250"/>
        </p:xfrm>
        <a:graphic>
          <a:graphicData uri="http://schemas.openxmlformats.org/presentationml/2006/ole">
            <mc:AlternateContent xmlns:mc="http://schemas.openxmlformats.org/markup-compatibility/2006">
              <mc:Choice xmlns:v="urn:schemas-microsoft-com:vml" Requires="v">
                <p:oleObj spid="_x0000_s3093" name="" r:id="rId17" imgW="1019175" imgH="229235" progId="Equation.3">
                  <p:embed/>
                </p:oleObj>
              </mc:Choice>
              <mc:Fallback>
                <p:oleObj name="" r:id="rId17" imgW="1019175" imgH="229235" progId="Equation.3">
                  <p:embed/>
                  <p:pic>
                    <p:nvPicPr>
                      <p:cNvPr id="0" name="图片 3092"/>
                      <p:cNvPicPr/>
                      <p:nvPr/>
                    </p:nvPicPr>
                    <p:blipFill>
                      <a:blip r:embed="rId18"/>
                      <a:stretch>
                        <a:fillRect/>
                      </a:stretch>
                    </p:blipFill>
                    <p:spPr>
                      <a:xfrm>
                        <a:off x="3768725" y="4884738"/>
                        <a:ext cx="2132013" cy="476250"/>
                      </a:xfrm>
                      <a:prstGeom prst="rect">
                        <a:avLst/>
                      </a:prstGeom>
                      <a:noFill/>
                      <a:ln w="38100">
                        <a:noFill/>
                        <a:miter/>
                      </a:ln>
                    </p:spPr>
                  </p:pic>
                </p:oleObj>
              </mc:Fallback>
            </mc:AlternateContent>
          </a:graphicData>
        </a:graphic>
      </p:graphicFrame>
      <p:sp>
        <p:nvSpPr>
          <p:cNvPr id="15388" name="矩形 15387"/>
          <p:cNvSpPr/>
          <p:nvPr/>
        </p:nvSpPr>
        <p:spPr>
          <a:xfrm>
            <a:off x="655638" y="5589588"/>
            <a:ext cx="802005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电荷只分布在两板的内侧面，外侧面不带电。</a:t>
            </a:r>
            <a:endParaRPr lang="zh-CN" altLang="en-US" sz="2400" b="1">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left)">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wipe(left)">
                                      <p:cBhvr>
                                        <p:cTn id="17" dur="500"/>
                                        <p:tgtEl>
                                          <p:spTgt spid="153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365"/>
                                        </p:tgtEl>
                                        <p:attrNameLst>
                                          <p:attrName>style.visibility</p:attrName>
                                        </p:attrNameLst>
                                      </p:cBhvr>
                                      <p:to>
                                        <p:strVal val="visible"/>
                                      </p:to>
                                    </p:set>
                                    <p:animEffect transition="in" filter="wipe(left)">
                                      <p:cBhvr>
                                        <p:cTn id="22" dur="500"/>
                                        <p:tgtEl>
                                          <p:spTgt spid="153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366"/>
                                        </p:tgtEl>
                                        <p:attrNameLst>
                                          <p:attrName>style.visibility</p:attrName>
                                        </p:attrNameLst>
                                      </p:cBhvr>
                                      <p:to>
                                        <p:strVal val="visible"/>
                                      </p:to>
                                    </p:set>
                                    <p:animEffect transition="in" filter="wipe(left)">
                                      <p:cBhvr>
                                        <p:cTn id="27" dur="500"/>
                                        <p:tgtEl>
                                          <p:spTgt spid="153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84"/>
                                        </p:tgtEl>
                                        <p:attrNameLst>
                                          <p:attrName>style.visibility</p:attrName>
                                        </p:attrNameLst>
                                      </p:cBhvr>
                                      <p:to>
                                        <p:strVal val="visible"/>
                                      </p:to>
                                    </p:set>
                                    <p:animEffect transition="in" filter="wipe(left)">
                                      <p:cBhvr>
                                        <p:cTn id="32" dur="500"/>
                                        <p:tgtEl>
                                          <p:spTgt spid="153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85"/>
                                        </p:tgtEl>
                                        <p:attrNameLst>
                                          <p:attrName>style.visibility</p:attrName>
                                        </p:attrNameLst>
                                      </p:cBhvr>
                                      <p:to>
                                        <p:strVal val="visible"/>
                                      </p:to>
                                    </p:set>
                                    <p:animEffect transition="in" filter="wipe(left)">
                                      <p:cBhvr>
                                        <p:cTn id="37" dur="500"/>
                                        <p:tgtEl>
                                          <p:spTgt spid="15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386"/>
                                        </p:tgtEl>
                                        <p:attrNameLst>
                                          <p:attrName>style.visibility</p:attrName>
                                        </p:attrNameLst>
                                      </p:cBhvr>
                                      <p:to>
                                        <p:strVal val="visible"/>
                                      </p:to>
                                    </p:set>
                                    <p:animEffect transition="in" filter="wipe(left)">
                                      <p:cBhvr>
                                        <p:cTn id="42" dur="500"/>
                                        <p:tgtEl>
                                          <p:spTgt spid="153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387"/>
                                        </p:tgtEl>
                                        <p:attrNameLst>
                                          <p:attrName>style.visibility</p:attrName>
                                        </p:attrNameLst>
                                      </p:cBhvr>
                                      <p:to>
                                        <p:strVal val="visible"/>
                                      </p:to>
                                    </p:set>
                                    <p:animEffect transition="in" filter="wipe(left)">
                                      <p:cBhvr>
                                        <p:cTn id="47" dur="500"/>
                                        <p:tgtEl>
                                          <p:spTgt spid="153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388"/>
                                        </p:tgtEl>
                                        <p:attrNameLst>
                                          <p:attrName>style.visibility</p:attrName>
                                        </p:attrNameLst>
                                      </p:cBhvr>
                                      <p:to>
                                        <p:strVal val="visible"/>
                                      </p:to>
                                    </p:set>
                                    <p:animEffect transition="in" filter="wipe(left)">
                                      <p:cBhvr>
                                        <p:cTn id="52" dur="500"/>
                                        <p:tgtEl>
                                          <p:spTgt spid="15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84" grpId="0"/>
      <p:bldP spid="15385" grpId="0"/>
      <p:bldP spid="1538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6" name="矩形 16385"/>
          <p:cNvSpPr/>
          <p:nvPr/>
        </p:nvSpPr>
        <p:spPr>
          <a:xfrm>
            <a:off x="276225" y="358775"/>
            <a:ext cx="492125"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例</a:t>
            </a:r>
            <a:endParaRPr lang="zh-CN" altLang="en-US" sz="2400" b="1">
              <a:latin typeface="Times New Roman" panose="02020603050405020304" pitchFamily="2" charset="0"/>
              <a:ea typeface="宋体" panose="02010600030101010101" pitchFamily="2" charset="-122"/>
            </a:endParaRPr>
          </a:p>
        </p:txBody>
      </p:sp>
      <p:sp>
        <p:nvSpPr>
          <p:cNvPr id="16387" name="矩形 16386"/>
          <p:cNvSpPr/>
          <p:nvPr/>
        </p:nvSpPr>
        <p:spPr>
          <a:xfrm>
            <a:off x="693738" y="379413"/>
            <a:ext cx="8181975" cy="1296987"/>
          </a:xfrm>
          <a:prstGeom prst="rect">
            <a:avLst/>
          </a:prstGeom>
          <a:noFill/>
          <a:ln w="9525">
            <a:noFill/>
          </a:ln>
        </p:spPr>
        <p:txBody>
          <a:bodyPr anchor="t">
            <a:spAutoFit/>
          </a:bodyPr>
          <a:p>
            <a:pPr lvl="0" indent="0">
              <a:lnSpc>
                <a:spcPct val="110000"/>
              </a:lnSpc>
              <a:spcBef>
                <a:spcPct val="50000"/>
              </a:spcBef>
              <a:buClrTx/>
            </a:pPr>
            <a:r>
              <a:rPr lang="zh-CN" altLang="en-US" sz="2400" b="1">
                <a:latin typeface="Times New Roman" panose="02020603050405020304" pitchFamily="2" charset="0"/>
                <a:ea typeface="仿宋_GB2312" pitchFamily="1" charset="-122"/>
              </a:rPr>
              <a:t>半径为</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1 </a:t>
            </a:r>
            <a:r>
              <a:rPr lang="zh-CN" altLang="en-US" sz="2400" b="1">
                <a:latin typeface="Times New Roman" panose="02020603050405020304" pitchFamily="2" charset="0"/>
                <a:ea typeface="仿宋_GB2312" pitchFamily="1" charset="-122"/>
              </a:rPr>
              <a:t>的金属球</a:t>
            </a:r>
            <a:r>
              <a:rPr lang="en-US" altLang="zh-CN" sz="2400" b="1">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带电为</a:t>
            </a:r>
            <a:r>
              <a:rPr lang="en-US" altLang="zh-CN" sz="2400" b="1" i="1">
                <a:latin typeface="Times New Roman" panose="02020603050405020304" pitchFamily="2" charset="0"/>
                <a:ea typeface="仿宋_GB2312" pitchFamily="1" charset="-122"/>
              </a:rPr>
              <a:t>q </a:t>
            </a:r>
            <a:r>
              <a:rPr lang="en-US" altLang="zh-CN" sz="2400" b="1">
                <a:latin typeface="Times New Roman" panose="02020603050405020304" pitchFamily="2" charset="0"/>
                <a:ea typeface="仿宋_GB2312" pitchFamily="1" charset="-122"/>
              </a:rPr>
              <a:t>(&gt;0)</a:t>
            </a:r>
            <a:r>
              <a:rPr lang="zh-CN" altLang="en-US" sz="2400" b="1">
                <a:latin typeface="Times New Roman" panose="02020603050405020304" pitchFamily="2" charset="0"/>
                <a:ea typeface="仿宋_GB2312" pitchFamily="1" charset="-122"/>
              </a:rPr>
              <a:t>，在它外面有一同心放置的金属球壳</a:t>
            </a:r>
            <a:r>
              <a:rPr lang="en-US" altLang="zh-CN" sz="2400" b="1">
                <a:latin typeface="Times New Roman" panose="02020603050405020304" pitchFamily="2" charset="0"/>
                <a:ea typeface="仿宋_GB2312" pitchFamily="1" charset="-122"/>
              </a:rPr>
              <a:t>B</a:t>
            </a:r>
            <a:r>
              <a:rPr lang="zh-CN" altLang="en-US" sz="2400" b="1">
                <a:latin typeface="Times New Roman" panose="02020603050405020304" pitchFamily="2" charset="0"/>
                <a:ea typeface="仿宋_GB2312" pitchFamily="1" charset="-122"/>
              </a:rPr>
              <a:t>，其内外半径分别为</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2 </a:t>
            </a:r>
            <a:r>
              <a:rPr lang="zh-CN" altLang="en-US" sz="2400" b="1">
                <a:latin typeface="Times New Roman" panose="02020603050405020304" pitchFamily="2" charset="0"/>
                <a:ea typeface="仿宋_GB2312" pitchFamily="1" charset="-122"/>
              </a:rPr>
              <a:t>和 </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3 </a:t>
            </a:r>
            <a:r>
              <a:rPr lang="en-US" altLang="zh-CN" sz="2400" b="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带电为 </a:t>
            </a:r>
            <a:r>
              <a:rPr lang="en-US" altLang="zh-CN" sz="2400" b="1" i="1">
                <a:latin typeface="Times New Roman" panose="02020603050405020304" pitchFamily="2" charset="0"/>
                <a:ea typeface="仿宋_GB2312" pitchFamily="1" charset="-122"/>
              </a:rPr>
              <a:t>Q </a:t>
            </a:r>
            <a:r>
              <a:rPr lang="en-US" altLang="zh-CN" sz="2400" b="1">
                <a:latin typeface="Times New Roman" panose="02020603050405020304" pitchFamily="2" charset="0"/>
                <a:ea typeface="仿宋_GB2312" pitchFamily="1" charset="-122"/>
              </a:rPr>
              <a:t>(&gt;0)</a:t>
            </a:r>
            <a:r>
              <a:rPr lang="zh-CN" altLang="en-US" sz="2400" b="1">
                <a:latin typeface="Times New Roman" panose="02020603050405020304" pitchFamily="2" charset="0"/>
                <a:ea typeface="仿宋_GB2312" pitchFamily="1" charset="-122"/>
              </a:rPr>
              <a:t>。如图所示，当此系统达到静电平衡时，</a:t>
            </a:r>
            <a:endParaRPr lang="zh-CN" altLang="en-US" sz="2400" b="1">
              <a:latin typeface="Times New Roman" panose="02020603050405020304" pitchFamily="2" charset="0"/>
              <a:ea typeface="仿宋_GB2312" pitchFamily="1" charset="-122"/>
            </a:endParaRPr>
          </a:p>
        </p:txBody>
      </p:sp>
      <p:sp>
        <p:nvSpPr>
          <p:cNvPr id="16388" name="文本框 16387"/>
          <p:cNvSpPr txBox="1"/>
          <p:nvPr/>
        </p:nvSpPr>
        <p:spPr>
          <a:xfrm>
            <a:off x="706438" y="1733550"/>
            <a:ext cx="3865562"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仿宋_GB2312" pitchFamily="1" charset="-122"/>
              </a:rPr>
              <a:t>(1) </a:t>
            </a:r>
            <a:r>
              <a:rPr lang="zh-CN" altLang="en-US" sz="2400" b="1">
                <a:latin typeface="Times New Roman" panose="02020603050405020304" pitchFamily="2" charset="0"/>
                <a:ea typeface="仿宋_GB2312" pitchFamily="1" charset="-122"/>
              </a:rPr>
              <a:t>各表面上的电荷分布；</a:t>
            </a:r>
            <a:endParaRPr lang="zh-CN" altLang="en-US" sz="2400" b="1">
              <a:latin typeface="Times New Roman" panose="02020603050405020304" pitchFamily="2" charset="0"/>
              <a:ea typeface="仿宋_GB2312" pitchFamily="1" charset="-122"/>
            </a:endParaRPr>
          </a:p>
        </p:txBody>
      </p:sp>
      <p:sp>
        <p:nvSpPr>
          <p:cNvPr id="16389" name="矩形 16388"/>
          <p:cNvSpPr/>
          <p:nvPr/>
        </p:nvSpPr>
        <p:spPr>
          <a:xfrm>
            <a:off x="269875" y="1711325"/>
            <a:ext cx="630238"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宋体" panose="02010600030101010101" pitchFamily="2" charset="-122"/>
                <a:sym typeface="Symbol" panose="05050102010706020507" pitchFamily="2" charset="2"/>
              </a:rPr>
              <a:t>求</a:t>
            </a:r>
            <a:endParaRPr lang="zh-CN" altLang="en-US" sz="2400" b="1">
              <a:latin typeface="Times New Roman" panose="02020603050405020304" pitchFamily="2" charset="0"/>
              <a:ea typeface="宋体" panose="02010600030101010101" pitchFamily="2" charset="-122"/>
              <a:sym typeface="Symbol" panose="05050102010706020507" pitchFamily="2" charset="2"/>
            </a:endParaRPr>
          </a:p>
        </p:txBody>
      </p:sp>
      <p:sp>
        <p:nvSpPr>
          <p:cNvPr id="16390" name="文本框 16389"/>
          <p:cNvSpPr txBox="1"/>
          <p:nvPr/>
        </p:nvSpPr>
        <p:spPr>
          <a:xfrm>
            <a:off x="266700" y="3248025"/>
            <a:ext cx="492125" cy="457200"/>
          </a:xfrm>
          <a:prstGeom prst="rect">
            <a:avLst/>
          </a:prstGeom>
          <a:noFill/>
          <a:ln w="9525">
            <a:noFill/>
          </a:ln>
        </p:spPr>
        <p:txBody>
          <a:bodyPr wrap="none" anchor="t">
            <a:spAutoFit/>
          </a:bodyPr>
          <a:p>
            <a:pPr lvl="0" indent="0">
              <a:buClrTx/>
            </a:pPr>
            <a:r>
              <a:rPr lang="zh-CN" altLang="en-US" sz="2400" b="1">
                <a:latin typeface="Times New Roman" panose="02020603050405020304" pitchFamily="2" charset="0"/>
                <a:ea typeface="宋体" panose="02010600030101010101" pitchFamily="2" charset="-122"/>
              </a:rPr>
              <a:t>解</a:t>
            </a:r>
            <a:endParaRPr lang="zh-CN" altLang="en-US" sz="2400" b="1">
              <a:latin typeface="Times New Roman" panose="02020603050405020304" pitchFamily="2" charset="0"/>
              <a:ea typeface="宋体" panose="02010600030101010101" pitchFamily="2" charset="-122"/>
            </a:endParaRPr>
          </a:p>
        </p:txBody>
      </p:sp>
      <p:sp>
        <p:nvSpPr>
          <p:cNvPr id="16391" name="矩形 16390"/>
          <p:cNvSpPr/>
          <p:nvPr/>
        </p:nvSpPr>
        <p:spPr>
          <a:xfrm>
            <a:off x="698500" y="3275013"/>
            <a:ext cx="2289175"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仿宋_GB2312" pitchFamily="1" charset="-122"/>
              </a:rPr>
              <a:t>(1) </a:t>
            </a:r>
            <a:r>
              <a:rPr lang="zh-CN" altLang="en-US" sz="2400" b="1">
                <a:latin typeface="Times New Roman" panose="02020603050405020304" pitchFamily="2" charset="0"/>
                <a:ea typeface="仿宋_GB2312" pitchFamily="1" charset="-122"/>
              </a:rPr>
              <a:t>电量分布</a:t>
            </a:r>
            <a:endParaRPr lang="zh-CN" altLang="en-US" sz="2400" b="1">
              <a:latin typeface="Times New Roman" panose="02020603050405020304" pitchFamily="2" charset="0"/>
              <a:ea typeface="仿宋_GB2312" pitchFamily="1" charset="-122"/>
            </a:endParaRPr>
          </a:p>
        </p:txBody>
      </p:sp>
      <p:sp>
        <p:nvSpPr>
          <p:cNvPr id="16392" name="文本框 16391"/>
          <p:cNvSpPr txBox="1"/>
          <p:nvPr/>
        </p:nvSpPr>
        <p:spPr>
          <a:xfrm>
            <a:off x="706438" y="2732088"/>
            <a:ext cx="5521325"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(3) </a:t>
            </a:r>
            <a:r>
              <a:rPr lang="zh-CN" altLang="en-US" sz="2400" b="1">
                <a:latin typeface="Times New Roman" panose="02020603050405020304" pitchFamily="2" charset="0"/>
                <a:ea typeface="仿宋_GB2312" pitchFamily="1" charset="-122"/>
              </a:rPr>
              <a:t>电势分布及球</a:t>
            </a:r>
            <a:r>
              <a:rPr lang="en-US" altLang="zh-CN" sz="2400" b="1">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与球壳</a:t>
            </a:r>
            <a:r>
              <a:rPr lang="en-US" altLang="zh-CN" sz="2400" b="1">
                <a:latin typeface="Times New Roman" panose="02020603050405020304" pitchFamily="2" charset="0"/>
                <a:ea typeface="仿宋_GB2312" pitchFamily="1" charset="-122"/>
              </a:rPr>
              <a:t>B</a:t>
            </a:r>
            <a:r>
              <a:rPr lang="zh-CN" altLang="en-US" sz="2400" b="1">
                <a:latin typeface="Times New Roman" panose="02020603050405020304" pitchFamily="2" charset="0"/>
                <a:ea typeface="仿宋_GB2312" pitchFamily="1" charset="-122"/>
              </a:rPr>
              <a:t>的电势差。</a:t>
            </a:r>
            <a:endParaRPr lang="zh-CN" altLang="en-US" sz="2400" b="1">
              <a:latin typeface="Times New Roman" panose="02020603050405020304" pitchFamily="2" charset="0"/>
              <a:ea typeface="仿宋_GB2312" pitchFamily="1" charset="-122"/>
            </a:endParaRPr>
          </a:p>
        </p:txBody>
      </p:sp>
      <p:sp>
        <p:nvSpPr>
          <p:cNvPr id="16393" name="文本框 16392"/>
          <p:cNvSpPr txBox="1"/>
          <p:nvPr/>
        </p:nvSpPr>
        <p:spPr>
          <a:xfrm>
            <a:off x="706438" y="2232025"/>
            <a:ext cx="2895600"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(2) </a:t>
            </a:r>
            <a:r>
              <a:rPr lang="zh-CN" altLang="en-US" sz="2400" b="1">
                <a:latin typeface="Times New Roman" panose="02020603050405020304" pitchFamily="2" charset="0"/>
                <a:ea typeface="仿宋_GB2312" pitchFamily="1" charset="-122"/>
              </a:rPr>
              <a:t>电场强度分布；</a:t>
            </a:r>
            <a:endParaRPr lang="zh-CN" altLang="en-US" sz="2400" b="1">
              <a:latin typeface="Times New Roman" panose="02020603050405020304" pitchFamily="2" charset="0"/>
              <a:ea typeface="仿宋_GB2312" pitchFamily="1" charset="-122"/>
            </a:endParaRPr>
          </a:p>
        </p:txBody>
      </p:sp>
      <p:grpSp>
        <p:nvGrpSpPr>
          <p:cNvPr id="16394" name="组合 16393"/>
          <p:cNvGrpSpPr/>
          <p:nvPr/>
        </p:nvGrpSpPr>
        <p:grpSpPr>
          <a:xfrm>
            <a:off x="6413500" y="1814513"/>
            <a:ext cx="2303463" cy="2303462"/>
            <a:chOff x="0" y="0"/>
            <a:chExt cx="1451" cy="1451"/>
          </a:xfrm>
        </p:grpSpPr>
        <p:sp>
          <p:nvSpPr>
            <p:cNvPr id="17418" name="椭圆 16394"/>
            <p:cNvSpPr/>
            <p:nvPr/>
          </p:nvSpPr>
          <p:spPr>
            <a:xfrm>
              <a:off x="0" y="0"/>
              <a:ext cx="1451" cy="1451"/>
            </a:xfrm>
            <a:prstGeom prst="ellipse">
              <a:avLst/>
            </a:prstGeom>
            <a:pattFill prst="dkUpDiag">
              <a:fgClr>
                <a:schemeClr val="accent1"/>
              </a:fgClr>
              <a:bgClr>
                <a:schemeClr val="bg1"/>
              </a:bgClr>
            </a:pattFill>
            <a:ln w="28575" cap="flat" cmpd="sng">
              <a:solidFill>
                <a:srgbClr val="00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7419" name="椭圆 16395"/>
            <p:cNvSpPr/>
            <p:nvPr/>
          </p:nvSpPr>
          <p:spPr>
            <a:xfrm>
              <a:off x="174" y="174"/>
              <a:ext cx="1103" cy="1103"/>
            </a:xfrm>
            <a:prstGeom prst="ellipse">
              <a:avLst/>
            </a:prstGeom>
            <a:solidFill>
              <a:schemeClr val="bg2"/>
            </a:solidFill>
            <a:ln w="28575" cap="flat" cmpd="sng">
              <a:solidFill>
                <a:srgbClr val="00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16397" name="椭圆 16396"/>
          <p:cNvSpPr/>
          <p:nvPr/>
        </p:nvSpPr>
        <p:spPr>
          <a:xfrm>
            <a:off x="7108825" y="2508250"/>
            <a:ext cx="914400" cy="914400"/>
          </a:xfrm>
          <a:prstGeom prst="ellipse">
            <a:avLst/>
          </a:prstGeom>
          <a:gradFill rotWithShape="0">
            <a:gsLst>
              <a:gs pos="0">
                <a:srgbClr val="00FF00"/>
              </a:gs>
              <a:gs pos="100000">
                <a:schemeClr val="accent2"/>
              </a:gs>
            </a:gsLst>
            <a:path path="shape">
              <a:fillToRect l="50000" t="50000" r="50000" b="50000"/>
            </a:path>
            <a:tileRect/>
          </a:gradFill>
          <a:ln w="9525" cap="flat" cmpd="sng">
            <a:solidFill>
              <a:schemeClr val="accent2"/>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6398" name="直接连接符 16397"/>
          <p:cNvSpPr/>
          <p:nvPr/>
        </p:nvSpPr>
        <p:spPr>
          <a:xfrm flipV="1">
            <a:off x="7580313" y="2714625"/>
            <a:ext cx="371475" cy="266700"/>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6399" name="直接连接符 16398"/>
          <p:cNvSpPr/>
          <p:nvPr/>
        </p:nvSpPr>
        <p:spPr>
          <a:xfrm>
            <a:off x="7580313" y="2981325"/>
            <a:ext cx="839787" cy="0"/>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6400" name="直接连接符 16399"/>
          <p:cNvSpPr/>
          <p:nvPr/>
        </p:nvSpPr>
        <p:spPr>
          <a:xfrm>
            <a:off x="7580313" y="2981325"/>
            <a:ext cx="949325" cy="574675"/>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6401" name="矩形 16400"/>
          <p:cNvSpPr/>
          <p:nvPr/>
        </p:nvSpPr>
        <p:spPr>
          <a:xfrm>
            <a:off x="7392988" y="2466975"/>
            <a:ext cx="488950" cy="396875"/>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1</a:t>
            </a:r>
            <a:endParaRPr lang="en-US" altLang="zh-CN" sz="2000" b="1" i="1">
              <a:latin typeface="Times New Roman" panose="02020603050405020304" pitchFamily="2" charset="0"/>
              <a:ea typeface="仿宋_GB2312" pitchFamily="1" charset="-122"/>
            </a:endParaRPr>
          </a:p>
        </p:txBody>
      </p:sp>
      <p:sp>
        <p:nvSpPr>
          <p:cNvPr id="16402" name="矩形 16401"/>
          <p:cNvSpPr/>
          <p:nvPr/>
        </p:nvSpPr>
        <p:spPr>
          <a:xfrm>
            <a:off x="7966075" y="2589213"/>
            <a:ext cx="488950" cy="396875"/>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2</a:t>
            </a:r>
            <a:endParaRPr lang="en-US" altLang="zh-CN" sz="2000" b="1" i="1">
              <a:latin typeface="Times New Roman" panose="02020603050405020304" pitchFamily="2" charset="0"/>
              <a:ea typeface="仿宋_GB2312" pitchFamily="1" charset="-122"/>
            </a:endParaRPr>
          </a:p>
        </p:txBody>
      </p:sp>
      <p:sp>
        <p:nvSpPr>
          <p:cNvPr id="16403" name="矩形 16402"/>
          <p:cNvSpPr/>
          <p:nvPr/>
        </p:nvSpPr>
        <p:spPr>
          <a:xfrm>
            <a:off x="7985125" y="2965450"/>
            <a:ext cx="488950" cy="396875"/>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3</a:t>
            </a:r>
            <a:endParaRPr lang="en-US" altLang="zh-CN" sz="2000" b="1" i="1">
              <a:latin typeface="Times New Roman" panose="02020603050405020304" pitchFamily="2" charset="0"/>
              <a:ea typeface="仿宋_GB2312" pitchFamily="1" charset="-122"/>
            </a:endParaRPr>
          </a:p>
        </p:txBody>
      </p:sp>
      <p:sp>
        <p:nvSpPr>
          <p:cNvPr id="16404" name="矩形 16403"/>
          <p:cNvSpPr/>
          <p:nvPr/>
        </p:nvSpPr>
        <p:spPr>
          <a:xfrm>
            <a:off x="7392988" y="2044700"/>
            <a:ext cx="488950"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endParaRPr lang="en-US" altLang="zh-CN" sz="2400" b="1" i="1">
              <a:latin typeface="Times New Roman" panose="02020603050405020304" pitchFamily="2" charset="0"/>
              <a:ea typeface="仿宋_GB2312" pitchFamily="1" charset="-122"/>
            </a:endParaRPr>
          </a:p>
        </p:txBody>
      </p:sp>
      <p:sp>
        <p:nvSpPr>
          <p:cNvPr id="16405" name="矩形 16404"/>
          <p:cNvSpPr/>
          <p:nvPr/>
        </p:nvSpPr>
        <p:spPr>
          <a:xfrm>
            <a:off x="7335838" y="1339850"/>
            <a:ext cx="488950"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endParaRPr lang="en-US" altLang="zh-CN" sz="2400" b="1" i="1">
              <a:latin typeface="Times New Roman" panose="02020603050405020304" pitchFamily="2" charset="0"/>
              <a:ea typeface="仿宋_GB2312" pitchFamily="1" charset="-122"/>
            </a:endParaRPr>
          </a:p>
        </p:txBody>
      </p:sp>
      <p:sp>
        <p:nvSpPr>
          <p:cNvPr id="16406" name="矩形 16405"/>
          <p:cNvSpPr/>
          <p:nvPr/>
        </p:nvSpPr>
        <p:spPr>
          <a:xfrm>
            <a:off x="6896100" y="2266950"/>
            <a:ext cx="484188"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A</a:t>
            </a:r>
            <a:endParaRPr lang="en-US" altLang="zh-CN" sz="2400" b="1">
              <a:latin typeface="Times New Roman" panose="02020603050405020304" pitchFamily="2" charset="0"/>
              <a:ea typeface="仿宋_GB2312" pitchFamily="1" charset="-122"/>
            </a:endParaRPr>
          </a:p>
        </p:txBody>
      </p:sp>
      <p:sp>
        <p:nvSpPr>
          <p:cNvPr id="16407" name="矩形 16406"/>
          <p:cNvSpPr/>
          <p:nvPr/>
        </p:nvSpPr>
        <p:spPr>
          <a:xfrm>
            <a:off x="6254750" y="1844675"/>
            <a:ext cx="358775"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B</a:t>
            </a:r>
            <a:endParaRPr lang="en-US" altLang="zh-CN" sz="2400" b="1">
              <a:latin typeface="Times New Roman" panose="02020603050405020304" pitchFamily="2" charset="0"/>
              <a:ea typeface="仿宋_GB2312" pitchFamily="1" charset="-122"/>
            </a:endParaRPr>
          </a:p>
        </p:txBody>
      </p:sp>
      <p:sp>
        <p:nvSpPr>
          <p:cNvPr id="16408" name="文本框 16407"/>
          <p:cNvSpPr txBox="1"/>
          <p:nvPr/>
        </p:nvSpPr>
        <p:spPr>
          <a:xfrm>
            <a:off x="1162050" y="3844925"/>
            <a:ext cx="5497513" cy="895350"/>
          </a:xfrm>
          <a:prstGeom prst="rect">
            <a:avLst/>
          </a:prstGeom>
          <a:noFill/>
          <a:ln w="9525">
            <a:noFill/>
          </a:ln>
        </p:spPr>
        <p:txBody>
          <a:bodyPr anchor="t">
            <a:spAutoFit/>
          </a:bodyPr>
          <a:p>
            <a:pPr marL="1341755" lvl="0" indent="-1341755">
              <a:lnSpc>
                <a:spcPct val="110000"/>
              </a:lnSpc>
              <a:spcBef>
                <a:spcPct val="50000"/>
              </a:spcBef>
              <a:buClrTx/>
            </a:pPr>
            <a:r>
              <a:rPr lang="zh-CN" altLang="en-US" sz="2400" b="1">
                <a:latin typeface="Times New Roman" panose="02020603050405020304" pitchFamily="2" charset="0"/>
                <a:ea typeface="仿宋_GB2312" pitchFamily="1" charset="-122"/>
              </a:rPr>
              <a:t>球     </a:t>
            </a:r>
            <a:r>
              <a:rPr lang="en-US" altLang="zh-CN" sz="2400" b="1">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 根据对称性，电量均匀分布在球 </a:t>
            </a:r>
            <a:r>
              <a:rPr lang="en-US" altLang="zh-CN" sz="2400" b="1">
                <a:latin typeface="Times New Roman" panose="02020603050405020304" pitchFamily="2" charset="0"/>
                <a:ea typeface="仿宋_GB2312" pitchFamily="1" charset="-122"/>
              </a:rPr>
              <a:t>A </a:t>
            </a:r>
            <a:r>
              <a:rPr lang="zh-CN" altLang="en-US" sz="2400" b="1">
                <a:latin typeface="Times New Roman" panose="02020603050405020304" pitchFamily="2" charset="0"/>
                <a:ea typeface="仿宋_GB2312" pitchFamily="1" charset="-122"/>
              </a:rPr>
              <a:t>的表面上，电量为</a:t>
            </a:r>
            <a:r>
              <a:rPr lang="en-US" altLang="zh-CN" sz="2400" b="1" i="1">
                <a:latin typeface="Times New Roman" panose="02020603050405020304" pitchFamily="2" charset="0"/>
                <a:ea typeface="仿宋_GB2312" pitchFamily="1" charset="-122"/>
              </a:rPr>
              <a:t>q</a:t>
            </a:r>
            <a:r>
              <a:rPr lang="zh-CN" altLang="en-US" sz="2400" b="1">
                <a:latin typeface="Times New Roman" panose="02020603050405020304" pitchFamily="2" charset="0"/>
                <a:ea typeface="仿宋_GB2312" pitchFamily="1" charset="-122"/>
              </a:rPr>
              <a:t>。</a:t>
            </a:r>
            <a:r>
              <a:rPr lang="zh-CN" altLang="en-US" sz="2400" b="1">
                <a:latin typeface="Times New Roman" panose="02020603050405020304" pitchFamily="2" charset="0"/>
                <a:ea typeface="仿宋_GB2312" pitchFamily="1" charset="-122"/>
                <a:sym typeface="Symbol" panose="05050102010706020507" pitchFamily="2" charset="2"/>
              </a:rPr>
              <a:t>   </a:t>
            </a:r>
            <a:endParaRPr lang="zh-CN" altLang="en-US" sz="2400" b="1">
              <a:latin typeface="Times New Roman" panose="02020603050405020304" pitchFamily="2" charset="0"/>
              <a:ea typeface="仿宋_GB2312" pitchFamily="1" charset="-122"/>
              <a:sym typeface="Symbol" panose="05050102010706020507" pitchFamily="2" charset="2"/>
            </a:endParaRPr>
          </a:p>
        </p:txBody>
      </p:sp>
      <p:sp>
        <p:nvSpPr>
          <p:cNvPr id="16409" name="矩形 16408"/>
          <p:cNvSpPr/>
          <p:nvPr/>
        </p:nvSpPr>
        <p:spPr>
          <a:xfrm>
            <a:off x="1176338" y="4799013"/>
            <a:ext cx="7716837" cy="457200"/>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rPr>
              <a:t>球壳 </a:t>
            </a:r>
            <a:r>
              <a:rPr lang="en-US" altLang="zh-CN" sz="2400" b="1">
                <a:latin typeface="Times New Roman" panose="02020603050405020304" pitchFamily="2" charset="0"/>
                <a:ea typeface="仿宋_GB2312" pitchFamily="1" charset="-122"/>
              </a:rPr>
              <a:t>B</a:t>
            </a:r>
            <a:r>
              <a:rPr lang="zh-CN" altLang="en-US" sz="2400" b="1">
                <a:latin typeface="Times New Roman" panose="02020603050405020304" pitchFamily="2" charset="0"/>
                <a:ea typeface="仿宋_GB2312" pitchFamily="1" charset="-122"/>
              </a:rPr>
              <a:t>： 由于静电感应，球壳</a:t>
            </a:r>
            <a:r>
              <a:rPr lang="en-US" altLang="zh-CN" sz="2400" b="1">
                <a:latin typeface="Times New Roman" panose="02020603050405020304" pitchFamily="2" charset="0"/>
                <a:ea typeface="仿宋_GB2312" pitchFamily="1" charset="-122"/>
              </a:rPr>
              <a:t>B</a:t>
            </a:r>
            <a:r>
              <a:rPr lang="zh-CN" altLang="en-US" sz="2400" b="1">
                <a:latin typeface="Times New Roman" panose="02020603050405020304" pitchFamily="2" charset="0"/>
                <a:ea typeface="仿宋_GB2312" pitchFamily="1" charset="-122"/>
              </a:rPr>
              <a:t>内表面的电量为 </a:t>
            </a:r>
            <a:r>
              <a:rPr lang="en-US" altLang="zh-CN" sz="2400" b="1">
                <a:latin typeface="宋体" panose="02010600030101010101" pitchFamily="2" charset="-122"/>
                <a:ea typeface="宋体" panose="02010600030101010101" pitchFamily="2" charset="-122"/>
              </a:rPr>
              <a:t>-</a:t>
            </a:r>
            <a:r>
              <a:rPr lang="en-US" altLang="zh-CN" sz="2400" b="1" i="1">
                <a:latin typeface="Times New Roman" panose="02020603050405020304" pitchFamily="2" charset="0"/>
                <a:ea typeface="宋体" panose="02010600030101010101" pitchFamily="2" charset="-122"/>
              </a:rPr>
              <a:t>q </a:t>
            </a:r>
            <a:r>
              <a:rPr lang="zh-CN" altLang="en-US" sz="2400" b="1">
                <a:latin typeface="Times New Roman" panose="02020603050405020304" pitchFamily="2" charset="0"/>
                <a:ea typeface="仿宋_GB2312" pitchFamily="1" charset="-122"/>
              </a:rPr>
              <a:t>；</a:t>
            </a:r>
            <a:endParaRPr lang="zh-CN" altLang="en-US" sz="2400" b="1">
              <a:latin typeface="Times New Roman" panose="02020603050405020304" pitchFamily="2" charset="0"/>
              <a:ea typeface="仿宋_GB2312" pitchFamily="1" charset="-122"/>
            </a:endParaRPr>
          </a:p>
        </p:txBody>
      </p:sp>
      <p:sp>
        <p:nvSpPr>
          <p:cNvPr id="16410" name="矩形 16409"/>
          <p:cNvSpPr/>
          <p:nvPr/>
        </p:nvSpPr>
        <p:spPr>
          <a:xfrm>
            <a:off x="2449513" y="5260975"/>
            <a:ext cx="4602162"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外表面的电量为 </a:t>
            </a:r>
            <a:r>
              <a:rPr lang="en-US" altLang="zh-CN" sz="2400" b="1" i="1">
                <a:latin typeface="Times New Roman" panose="02020603050405020304" pitchFamily="2" charset="0"/>
                <a:ea typeface="仿宋_GB2312" pitchFamily="1" charset="-122"/>
              </a:rPr>
              <a:t>Q </a:t>
            </a:r>
            <a:r>
              <a:rPr lang="en-US" altLang="zh-CN" sz="2400" b="1">
                <a:latin typeface="Times New Roman" panose="02020603050405020304" pitchFamily="2" charset="0"/>
                <a:ea typeface="仿宋_GB2312" pitchFamily="1" charset="-122"/>
              </a:rPr>
              <a:t>+</a:t>
            </a:r>
            <a:r>
              <a:rPr lang="en-US" altLang="zh-CN" sz="2400" b="1" i="1">
                <a:latin typeface="Times New Roman" panose="02020603050405020304" pitchFamily="2" charset="0"/>
                <a:ea typeface="仿宋_GB2312" pitchFamily="1" charset="-122"/>
              </a:rPr>
              <a:t>q </a:t>
            </a:r>
            <a:r>
              <a:rPr lang="zh-CN" altLang="en-US" sz="2400" b="1">
                <a:latin typeface="Times New Roman" panose="02020603050405020304" pitchFamily="2" charset="0"/>
                <a:ea typeface="仿宋_GB2312" pitchFamily="1" charset="-122"/>
              </a:rPr>
              <a:t>。</a:t>
            </a:r>
            <a:endParaRPr lang="zh-CN" altLang="en-US" sz="2400" b="1">
              <a:latin typeface="Times New Roman" panose="02020603050405020304" pitchFamily="2" charset="0"/>
              <a:ea typeface="仿宋_GB2312" pitchFamily="1" charset="-122"/>
            </a:endParaRPr>
          </a:p>
        </p:txBody>
      </p:sp>
      <p:sp>
        <p:nvSpPr>
          <p:cNvPr id="16411" name="矩形 16410"/>
          <p:cNvSpPr/>
          <p:nvPr/>
        </p:nvSpPr>
        <p:spPr>
          <a:xfrm>
            <a:off x="684213" y="5905500"/>
            <a:ext cx="7359650" cy="457200"/>
          </a:xfrm>
          <a:prstGeom prst="rect">
            <a:avLst/>
          </a:prstGeom>
          <a:noFill/>
          <a:ln w="9525">
            <a:noFill/>
          </a:ln>
        </p:spPr>
        <p:txBody>
          <a:bodyPr anchor="t">
            <a:spAutoFit/>
          </a:bodyPr>
          <a:p>
            <a:pPr lvl="0" indent="0">
              <a:buClr>
                <a:srgbClr val="006699"/>
              </a:buClr>
              <a:buFont typeface="Wingdings" panose="05000000000000000000" pitchFamily="2" charset="2"/>
              <a:buChar char="u"/>
            </a:pPr>
            <a:r>
              <a:rPr lang="en-US" altLang="zh-CN" b="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整个系统相当于在真空中的三个均匀带电的球面。</a:t>
            </a:r>
            <a:endParaRPr lang="zh-CN" altLang="en-US" sz="2400" b="1">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6"/>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6387"/>
                                        </p:tgtEl>
                                        <p:attrNameLst>
                                          <p:attrName>style.visibility</p:attrName>
                                        </p:attrNameLst>
                                      </p:cBhvr>
                                      <p:to>
                                        <p:strVal val="visible"/>
                                      </p:to>
                                    </p:set>
                                    <p:animEffect transition="in" filter="wipe(left)">
                                      <p:cBhvr>
                                        <p:cTn id="10" dur="500"/>
                                        <p:tgtEl>
                                          <p:spTgt spid="1638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16397"/>
                                        </p:tgtEl>
                                        <p:attrNameLst>
                                          <p:attrName>style.visibility</p:attrName>
                                        </p:attrNameLst>
                                      </p:cBhvr>
                                      <p:to>
                                        <p:strVal val="visible"/>
                                      </p:to>
                                    </p:set>
                                    <p:animEffect transition="in" filter="box(out)">
                                      <p:cBhvr>
                                        <p:cTn id="15" dur="500"/>
                                        <p:tgtEl>
                                          <p:spTgt spid="16397"/>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406"/>
                                        </p:tgtEl>
                                        <p:attrNameLst>
                                          <p:attrName>style.visibility</p:attrName>
                                        </p:attrNameLst>
                                      </p:cBhvr>
                                      <p:to>
                                        <p:strVal val="visible"/>
                                      </p:to>
                                    </p:set>
                                    <p:animEffect transition="in" filter="wipe(left)">
                                      <p:cBhvr>
                                        <p:cTn id="19" dur="500"/>
                                        <p:tgtEl>
                                          <p:spTgt spid="16406"/>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6398"/>
                                        </p:tgtEl>
                                        <p:attrNameLst>
                                          <p:attrName>style.visibility</p:attrName>
                                        </p:attrNameLst>
                                      </p:cBhvr>
                                      <p:to>
                                        <p:strVal val="visible"/>
                                      </p:to>
                                    </p:set>
                                    <p:animEffect transition="in" filter="wipe(down)">
                                      <p:cBhvr>
                                        <p:cTn id="23" dur="500"/>
                                        <p:tgtEl>
                                          <p:spTgt spid="1639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6401"/>
                                        </p:tgtEl>
                                        <p:attrNameLst>
                                          <p:attrName>style.visibility</p:attrName>
                                        </p:attrNameLst>
                                      </p:cBhvr>
                                      <p:to>
                                        <p:strVal val="visible"/>
                                      </p:to>
                                    </p:set>
                                    <p:animEffect transition="in" filter="wipe(left)">
                                      <p:cBhvr>
                                        <p:cTn id="27" dur="500"/>
                                        <p:tgtEl>
                                          <p:spTgt spid="16401"/>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6404"/>
                                        </p:tgtEl>
                                        <p:attrNameLst>
                                          <p:attrName>style.visibility</p:attrName>
                                        </p:attrNameLst>
                                      </p:cBhvr>
                                      <p:to>
                                        <p:strVal val="visible"/>
                                      </p:to>
                                    </p:set>
                                    <p:animEffect transition="in" filter="wipe(left)">
                                      <p:cBhvr>
                                        <p:cTn id="31" dur="500"/>
                                        <p:tgtEl>
                                          <p:spTgt spid="16404"/>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6394"/>
                                        </p:tgtEl>
                                        <p:attrNameLst>
                                          <p:attrName>style.visibility</p:attrName>
                                        </p:attrNameLst>
                                      </p:cBhvr>
                                      <p:to>
                                        <p:strVal val="visible"/>
                                      </p:to>
                                    </p:set>
                                    <p:animEffect transition="in" filter="box(out)">
                                      <p:cBhvr>
                                        <p:cTn id="36" dur="500"/>
                                        <p:tgtEl>
                                          <p:spTgt spid="16394"/>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6407"/>
                                        </p:tgtEl>
                                        <p:attrNameLst>
                                          <p:attrName>style.visibility</p:attrName>
                                        </p:attrNameLst>
                                      </p:cBhvr>
                                      <p:to>
                                        <p:strVal val="visible"/>
                                      </p:to>
                                    </p:set>
                                    <p:animEffect transition="in" filter="wipe(left)">
                                      <p:cBhvr>
                                        <p:cTn id="40" dur="500"/>
                                        <p:tgtEl>
                                          <p:spTgt spid="16407"/>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16399"/>
                                        </p:tgtEl>
                                        <p:attrNameLst>
                                          <p:attrName>style.visibility</p:attrName>
                                        </p:attrNameLst>
                                      </p:cBhvr>
                                      <p:to>
                                        <p:strVal val="visible"/>
                                      </p:to>
                                    </p:set>
                                    <p:animEffect transition="in" filter="wipe(left)">
                                      <p:cBhvr>
                                        <p:cTn id="44" dur="500"/>
                                        <p:tgtEl>
                                          <p:spTgt spid="16399"/>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16402"/>
                                        </p:tgtEl>
                                        <p:attrNameLst>
                                          <p:attrName>style.visibility</p:attrName>
                                        </p:attrNameLst>
                                      </p:cBhvr>
                                      <p:to>
                                        <p:strVal val="visible"/>
                                      </p:to>
                                    </p:set>
                                    <p:animEffect transition="in" filter="wipe(left)">
                                      <p:cBhvr>
                                        <p:cTn id="48" dur="500"/>
                                        <p:tgtEl>
                                          <p:spTgt spid="16402"/>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6400"/>
                                        </p:tgtEl>
                                        <p:attrNameLst>
                                          <p:attrName>style.visibility</p:attrName>
                                        </p:attrNameLst>
                                      </p:cBhvr>
                                      <p:to>
                                        <p:strVal val="visible"/>
                                      </p:to>
                                    </p:set>
                                    <p:animEffect transition="in" filter="wipe(left)">
                                      <p:cBhvr>
                                        <p:cTn id="52" dur="500"/>
                                        <p:tgtEl>
                                          <p:spTgt spid="16400"/>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16403"/>
                                        </p:tgtEl>
                                        <p:attrNameLst>
                                          <p:attrName>style.visibility</p:attrName>
                                        </p:attrNameLst>
                                      </p:cBhvr>
                                      <p:to>
                                        <p:strVal val="visible"/>
                                      </p:to>
                                    </p:set>
                                    <p:animEffect transition="in" filter="wipe(left)">
                                      <p:cBhvr>
                                        <p:cTn id="56" dur="500"/>
                                        <p:tgtEl>
                                          <p:spTgt spid="16403"/>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16405"/>
                                        </p:tgtEl>
                                        <p:attrNameLst>
                                          <p:attrName>style.visibility</p:attrName>
                                        </p:attrNameLst>
                                      </p:cBhvr>
                                      <p:to>
                                        <p:strVal val="visible"/>
                                      </p:to>
                                    </p:set>
                                    <p:animEffect transition="in" filter="wipe(left)">
                                      <p:cBhvr>
                                        <p:cTn id="60" dur="500"/>
                                        <p:tgtEl>
                                          <p:spTgt spid="1640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389"/>
                                        </p:tgtEl>
                                        <p:attrNameLst>
                                          <p:attrName>style.visibility</p:attrName>
                                        </p:attrNameLst>
                                      </p:cBhvr>
                                      <p:to>
                                        <p:strVal val="visible"/>
                                      </p:to>
                                    </p:se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6388"/>
                                        </p:tgtEl>
                                        <p:attrNameLst>
                                          <p:attrName>style.visibility</p:attrName>
                                        </p:attrNameLst>
                                      </p:cBhvr>
                                      <p:to>
                                        <p:strVal val="visible"/>
                                      </p:to>
                                    </p:set>
                                    <p:animEffect transition="in" filter="wipe(left)">
                                      <p:cBhvr>
                                        <p:cTn id="68" dur="500"/>
                                        <p:tgtEl>
                                          <p:spTgt spid="1638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6393"/>
                                        </p:tgtEl>
                                        <p:attrNameLst>
                                          <p:attrName>style.visibility</p:attrName>
                                        </p:attrNameLst>
                                      </p:cBhvr>
                                      <p:to>
                                        <p:strVal val="visible"/>
                                      </p:to>
                                    </p:set>
                                    <p:animEffect transition="in" filter="wipe(left)">
                                      <p:cBhvr>
                                        <p:cTn id="73" dur="500"/>
                                        <p:tgtEl>
                                          <p:spTgt spid="16393"/>
                                        </p:tgtEl>
                                      </p:cBhvr>
                                    </p:animEffect>
                                  </p:childTnLst>
                                  <p:subTnLst>
                                    <p:audio>
                                      <p:cMediaNode>
                                        <p:cTn display="0" masterRel="sameClick">
                                          <p:stCondLst>
                                            <p:cond evt="begin" delay="0">
                                              <p:tn val="71"/>
                                            </p:cond>
                                          </p:stCondLst>
                                          <p:endCondLst>
                                            <p:cond evt="onStopAudio" delay="0">
                                              <p:tgtEl>
                                                <p:sldTgt/>
                                              </p:tgtEl>
                                            </p:cond>
                                          </p:endCondLst>
                                        </p:cTn>
                                        <p:tgtEl>
                                          <p:sndTgt r:embed="rId1" name="chimes.wav"/>
                                        </p:tgtEl>
                                      </p:cMediaNode>
                                    </p:audio>
                                  </p:sub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392"/>
                                        </p:tgtEl>
                                        <p:attrNameLst>
                                          <p:attrName>style.visibility</p:attrName>
                                        </p:attrNameLst>
                                      </p:cBhvr>
                                      <p:to>
                                        <p:strVal val="visible"/>
                                      </p:to>
                                    </p:set>
                                    <p:animEffect transition="in" filter="wipe(left)">
                                      <p:cBhvr>
                                        <p:cTn id="78" dur="500"/>
                                        <p:tgtEl>
                                          <p:spTgt spid="16392"/>
                                        </p:tgtEl>
                                      </p:cBhvr>
                                    </p:animEffect>
                                  </p:childTnLst>
                                  <p:subTnLst>
                                    <p:audio>
                                      <p:cMediaNode>
                                        <p:cTn display="0" masterRel="sameClick">
                                          <p:stCondLst>
                                            <p:cond evt="begin" delay="0">
                                              <p:tn val="76"/>
                                            </p:cond>
                                          </p:stCondLst>
                                          <p:endCondLst>
                                            <p:cond evt="onStopAudio" delay="0">
                                              <p:tgtEl>
                                                <p:sldTgt/>
                                              </p:tgtEl>
                                            </p:cond>
                                          </p:endCondLst>
                                        </p:cTn>
                                        <p:tgtEl>
                                          <p:sndTgt r:embed="rId1" name="chimes.wav"/>
                                        </p:tgtEl>
                                      </p:cMediaNode>
                                    </p:audio>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63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6391"/>
                                        </p:tgtEl>
                                        <p:attrNameLst>
                                          <p:attrName>style.visibility</p:attrName>
                                        </p:attrNameLst>
                                      </p:cBhvr>
                                      <p:to>
                                        <p:strVal val="visible"/>
                                      </p:to>
                                    </p:set>
                                    <p:animEffect transition="in" filter="wipe(left)">
                                      <p:cBhvr>
                                        <p:cTn id="87" dur="500"/>
                                        <p:tgtEl>
                                          <p:spTgt spid="1639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6408">
                                            <p:txEl>
                                              <p:charRg st="0" end="40"/>
                                            </p:txEl>
                                          </p:spTgt>
                                        </p:tgtEl>
                                        <p:attrNameLst>
                                          <p:attrName>style.visibility</p:attrName>
                                        </p:attrNameLst>
                                      </p:cBhvr>
                                      <p:to>
                                        <p:strVal val="visible"/>
                                      </p:to>
                                    </p:set>
                                    <p:animEffect transition="in" filter="wipe(left)">
                                      <p:cBhvr>
                                        <p:cTn id="92" dur="500"/>
                                        <p:tgtEl>
                                          <p:spTgt spid="16408">
                                            <p:txEl>
                                              <p:charRg st="0" end="4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6409"/>
                                        </p:tgtEl>
                                        <p:attrNameLst>
                                          <p:attrName>style.visibility</p:attrName>
                                        </p:attrNameLst>
                                      </p:cBhvr>
                                      <p:to>
                                        <p:strVal val="visible"/>
                                      </p:to>
                                    </p:set>
                                    <p:animEffect transition="in" filter="wipe(up)">
                                      <p:cBhvr>
                                        <p:cTn id="97" dur="500"/>
                                        <p:tgtEl>
                                          <p:spTgt spid="1640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6410"/>
                                        </p:tgtEl>
                                        <p:attrNameLst>
                                          <p:attrName>style.visibility</p:attrName>
                                        </p:attrNameLst>
                                      </p:cBhvr>
                                      <p:to>
                                        <p:strVal val="visible"/>
                                      </p:to>
                                    </p:set>
                                    <p:animEffect transition="in" filter="wipe(left)">
                                      <p:cBhvr>
                                        <p:cTn id="102" dur="500"/>
                                        <p:tgtEl>
                                          <p:spTgt spid="1641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6411"/>
                                        </p:tgtEl>
                                        <p:attrNameLst>
                                          <p:attrName>style.visibility</p:attrName>
                                        </p:attrNameLst>
                                      </p:cBhvr>
                                      <p:to>
                                        <p:strVal val="visible"/>
                                      </p:to>
                                    </p:set>
                                    <p:animEffect transition="in" filter="wipe(left)">
                                      <p:cBhvr>
                                        <p:cTn id="107" dur="500"/>
                                        <p:tgtEl>
                                          <p:spTgt spid="16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88" grpId="0"/>
      <p:bldP spid="16389" grpId="0"/>
      <p:bldP spid="16390" grpId="0"/>
      <p:bldP spid="16391" grpId="0"/>
      <p:bldP spid="16392" grpId="0"/>
      <p:bldP spid="16393" grpId="0"/>
      <p:bldP spid="16401" grpId="0"/>
      <p:bldP spid="16402" grpId="0"/>
      <p:bldP spid="16403" grpId="0"/>
      <p:bldP spid="16404" grpId="0"/>
      <p:bldP spid="16405" grpId="0"/>
      <p:bldP spid="16406" grpId="0"/>
      <p:bldP spid="16407" grpId="0"/>
      <p:bldP spid="16408" grpId="0" build="p"/>
      <p:bldP spid="16409" grpId="0"/>
      <p:bldP spid="16410" grpId="0"/>
      <p:bldP spid="1641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7410" name="组合 17409"/>
          <p:cNvGrpSpPr/>
          <p:nvPr/>
        </p:nvGrpSpPr>
        <p:grpSpPr>
          <a:xfrm>
            <a:off x="6235700" y="363538"/>
            <a:ext cx="2462213" cy="2778125"/>
            <a:chOff x="0" y="0"/>
            <a:chExt cx="1551" cy="1750"/>
          </a:xfrm>
        </p:grpSpPr>
        <p:grpSp>
          <p:nvGrpSpPr>
            <p:cNvPr id="18434" name="组合 17410"/>
            <p:cNvGrpSpPr/>
            <p:nvPr/>
          </p:nvGrpSpPr>
          <p:grpSpPr>
            <a:xfrm>
              <a:off x="100" y="299"/>
              <a:ext cx="1451" cy="1451"/>
              <a:chOff x="0" y="0"/>
              <a:chExt cx="1451" cy="1451"/>
            </a:xfrm>
          </p:grpSpPr>
          <p:sp>
            <p:nvSpPr>
              <p:cNvPr id="18435" name="椭圆 17411"/>
              <p:cNvSpPr/>
              <p:nvPr/>
            </p:nvSpPr>
            <p:spPr>
              <a:xfrm>
                <a:off x="0" y="0"/>
                <a:ext cx="1451" cy="1451"/>
              </a:xfrm>
              <a:prstGeom prst="ellipse">
                <a:avLst/>
              </a:prstGeom>
              <a:pattFill prst="dkUpDiag">
                <a:fgClr>
                  <a:schemeClr val="accent1"/>
                </a:fgClr>
                <a:bgClr>
                  <a:schemeClr val="bg1"/>
                </a:bgClr>
              </a:pattFill>
              <a:ln w="28575" cap="flat" cmpd="sng">
                <a:solidFill>
                  <a:srgbClr val="00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8436" name="椭圆 17412"/>
              <p:cNvSpPr/>
              <p:nvPr/>
            </p:nvSpPr>
            <p:spPr>
              <a:xfrm>
                <a:off x="174" y="174"/>
                <a:ext cx="1103" cy="1103"/>
              </a:xfrm>
              <a:prstGeom prst="ellipse">
                <a:avLst/>
              </a:prstGeom>
              <a:solidFill>
                <a:schemeClr val="bg2"/>
              </a:solidFill>
              <a:ln w="28575" cap="flat" cmpd="sng">
                <a:solidFill>
                  <a:srgbClr val="00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18437" name="椭圆 17413"/>
            <p:cNvSpPr/>
            <p:nvPr/>
          </p:nvSpPr>
          <p:spPr>
            <a:xfrm>
              <a:off x="538" y="736"/>
              <a:ext cx="576" cy="576"/>
            </a:xfrm>
            <a:prstGeom prst="ellipse">
              <a:avLst/>
            </a:prstGeom>
            <a:gradFill rotWithShape="0">
              <a:gsLst>
                <a:gs pos="0">
                  <a:srgbClr val="00FF00"/>
                </a:gs>
                <a:gs pos="100000">
                  <a:schemeClr val="accent2"/>
                </a:gs>
              </a:gsLst>
              <a:path path="shape">
                <a:fillToRect l="50000" t="50000" r="50000" b="50000"/>
              </a:path>
              <a:tileRect/>
            </a:gradFill>
            <a:ln w="9525" cap="flat" cmpd="sng">
              <a:solidFill>
                <a:schemeClr val="accent2"/>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8438" name="直接连接符 17414"/>
            <p:cNvSpPr/>
            <p:nvPr/>
          </p:nvSpPr>
          <p:spPr>
            <a:xfrm flipV="1">
              <a:off x="835" y="866"/>
              <a:ext cx="234" cy="168"/>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8439" name="直接连接符 17415"/>
            <p:cNvSpPr/>
            <p:nvPr/>
          </p:nvSpPr>
          <p:spPr>
            <a:xfrm>
              <a:off x="835" y="1034"/>
              <a:ext cx="529" cy="0"/>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8440" name="直接连接符 17416"/>
            <p:cNvSpPr/>
            <p:nvPr/>
          </p:nvSpPr>
          <p:spPr>
            <a:xfrm>
              <a:off x="835" y="1034"/>
              <a:ext cx="598" cy="362"/>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8441" name="矩形 17417"/>
            <p:cNvSpPr/>
            <p:nvPr/>
          </p:nvSpPr>
          <p:spPr>
            <a:xfrm>
              <a:off x="717" y="710"/>
              <a:ext cx="308" cy="250"/>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1</a:t>
              </a:r>
              <a:endParaRPr lang="en-US" altLang="zh-CN" sz="2000" b="1" i="1">
                <a:latin typeface="Times New Roman" panose="02020603050405020304" pitchFamily="2" charset="0"/>
                <a:ea typeface="仿宋_GB2312" pitchFamily="1" charset="-122"/>
              </a:endParaRPr>
            </a:p>
          </p:txBody>
        </p:sp>
        <p:sp>
          <p:nvSpPr>
            <p:cNvPr id="18442" name="矩形 17418"/>
            <p:cNvSpPr/>
            <p:nvPr/>
          </p:nvSpPr>
          <p:spPr>
            <a:xfrm>
              <a:off x="1078" y="787"/>
              <a:ext cx="308" cy="250"/>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2</a:t>
              </a:r>
              <a:endParaRPr lang="en-US" altLang="zh-CN" sz="2000" b="1" i="1">
                <a:latin typeface="Times New Roman" panose="02020603050405020304" pitchFamily="2" charset="0"/>
                <a:ea typeface="仿宋_GB2312" pitchFamily="1" charset="-122"/>
              </a:endParaRPr>
            </a:p>
          </p:txBody>
        </p:sp>
        <p:sp>
          <p:nvSpPr>
            <p:cNvPr id="18443" name="矩形 17419"/>
            <p:cNvSpPr/>
            <p:nvPr/>
          </p:nvSpPr>
          <p:spPr>
            <a:xfrm>
              <a:off x="1090" y="1024"/>
              <a:ext cx="308" cy="250"/>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3</a:t>
              </a:r>
              <a:endParaRPr lang="en-US" altLang="zh-CN" sz="2000" b="1" i="1">
                <a:latin typeface="Times New Roman" panose="02020603050405020304" pitchFamily="2" charset="0"/>
                <a:ea typeface="仿宋_GB2312" pitchFamily="1" charset="-122"/>
              </a:endParaRPr>
            </a:p>
          </p:txBody>
        </p:sp>
        <p:sp>
          <p:nvSpPr>
            <p:cNvPr id="18444" name="矩形 17420"/>
            <p:cNvSpPr/>
            <p:nvPr/>
          </p:nvSpPr>
          <p:spPr>
            <a:xfrm>
              <a:off x="717" y="444"/>
              <a:ext cx="308"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endParaRPr lang="en-US" altLang="zh-CN" sz="2400" b="1" i="1">
                <a:latin typeface="Times New Roman" panose="02020603050405020304" pitchFamily="2" charset="0"/>
                <a:ea typeface="仿宋_GB2312" pitchFamily="1" charset="-122"/>
              </a:endParaRPr>
            </a:p>
          </p:txBody>
        </p:sp>
        <p:sp>
          <p:nvSpPr>
            <p:cNvPr id="18445" name="矩形 17421"/>
            <p:cNvSpPr/>
            <p:nvPr/>
          </p:nvSpPr>
          <p:spPr>
            <a:xfrm>
              <a:off x="681" y="0"/>
              <a:ext cx="308"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endParaRPr lang="en-US" altLang="zh-CN" sz="2400" b="1" i="1">
                <a:latin typeface="Times New Roman" panose="02020603050405020304" pitchFamily="2" charset="0"/>
                <a:ea typeface="仿宋_GB2312" pitchFamily="1" charset="-122"/>
              </a:endParaRPr>
            </a:p>
          </p:txBody>
        </p:sp>
        <p:sp>
          <p:nvSpPr>
            <p:cNvPr id="18446" name="矩形 17422"/>
            <p:cNvSpPr/>
            <p:nvPr/>
          </p:nvSpPr>
          <p:spPr>
            <a:xfrm>
              <a:off x="404" y="584"/>
              <a:ext cx="305" cy="288"/>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A</a:t>
              </a:r>
              <a:endParaRPr lang="en-US" altLang="zh-CN" sz="2400" b="1">
                <a:latin typeface="Times New Roman" panose="02020603050405020304" pitchFamily="2" charset="0"/>
                <a:ea typeface="仿宋_GB2312" pitchFamily="1" charset="-122"/>
              </a:endParaRPr>
            </a:p>
          </p:txBody>
        </p:sp>
        <p:sp>
          <p:nvSpPr>
            <p:cNvPr id="18447" name="矩形 17423"/>
            <p:cNvSpPr/>
            <p:nvPr/>
          </p:nvSpPr>
          <p:spPr>
            <a:xfrm>
              <a:off x="0" y="318"/>
              <a:ext cx="226" cy="288"/>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B</a:t>
              </a:r>
              <a:endParaRPr lang="en-US" altLang="zh-CN" sz="2400" b="1">
                <a:latin typeface="Times New Roman" panose="02020603050405020304" pitchFamily="2" charset="0"/>
                <a:ea typeface="仿宋_GB2312" pitchFamily="1" charset="-122"/>
              </a:endParaRPr>
            </a:p>
          </p:txBody>
        </p:sp>
      </p:grpSp>
      <p:sp>
        <p:nvSpPr>
          <p:cNvPr id="17425" name="矩形 17424"/>
          <p:cNvSpPr/>
          <p:nvPr/>
        </p:nvSpPr>
        <p:spPr>
          <a:xfrm>
            <a:off x="5795963" y="1749425"/>
            <a:ext cx="1620837" cy="457200"/>
          </a:xfrm>
          <a:prstGeom prst="rect">
            <a:avLst/>
          </a:prstGeom>
          <a:noFill/>
          <a:ln w="9525">
            <a:noFill/>
          </a:ln>
        </p:spPr>
        <p:txBody>
          <a:bodyPr anchor="t">
            <a:spAutoFit/>
          </a:bodyPr>
          <a:p>
            <a:pPr lvl="0" indent="0" algn="r">
              <a:buClrTx/>
            </a:pPr>
            <a:r>
              <a:rPr lang="en-US" altLang="zh-CN" sz="2400" b="1">
                <a:latin typeface="Times New Roman" panose="02020603050405020304" pitchFamily="2" charset="0"/>
                <a:ea typeface="仿宋_GB2312" pitchFamily="1" charset="-122"/>
              </a:rPr>
              <a:t>4   3  </a:t>
            </a:r>
            <a:r>
              <a:rPr lang="en-US" altLang="zh-CN" sz="900" b="1">
                <a:latin typeface="Times New Roman" panose="02020603050405020304" pitchFamily="2" charset="0"/>
                <a:ea typeface="仿宋_GB2312" pitchFamily="1" charset="-122"/>
              </a:rPr>
              <a:t> </a:t>
            </a:r>
            <a:r>
              <a:rPr lang="en-US" altLang="zh-CN" sz="2400" b="1">
                <a:latin typeface="Times New Roman" panose="02020603050405020304" pitchFamily="2" charset="0"/>
                <a:ea typeface="仿宋_GB2312" pitchFamily="1" charset="-122"/>
              </a:rPr>
              <a:t>2   1</a:t>
            </a:r>
            <a:endParaRPr lang="en-US" altLang="zh-CN" sz="2400" b="1">
              <a:latin typeface="Times New Roman" panose="02020603050405020304" pitchFamily="2" charset="0"/>
              <a:ea typeface="仿宋_GB2312" pitchFamily="1" charset="-122"/>
            </a:endParaRPr>
          </a:p>
        </p:txBody>
      </p:sp>
      <p:sp>
        <p:nvSpPr>
          <p:cNvPr id="17426" name="文本框 17425"/>
          <p:cNvSpPr txBox="1"/>
          <p:nvPr/>
        </p:nvSpPr>
        <p:spPr>
          <a:xfrm>
            <a:off x="468313" y="508000"/>
            <a:ext cx="2895600"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(2) </a:t>
            </a:r>
            <a:r>
              <a:rPr lang="zh-CN" altLang="en-US" sz="2400" b="1">
                <a:latin typeface="Times New Roman" panose="02020603050405020304" pitchFamily="2" charset="0"/>
                <a:ea typeface="仿宋_GB2312" pitchFamily="1" charset="-122"/>
              </a:rPr>
              <a:t>电场强度分布</a:t>
            </a:r>
            <a:endParaRPr lang="zh-CN" altLang="en-US" sz="2400" b="1">
              <a:latin typeface="Times New Roman" panose="02020603050405020304" pitchFamily="2" charset="0"/>
              <a:ea typeface="仿宋_GB2312" pitchFamily="1" charset="-122"/>
            </a:endParaRPr>
          </a:p>
        </p:txBody>
      </p:sp>
      <p:sp>
        <p:nvSpPr>
          <p:cNvPr id="17427" name="矩形 17426"/>
          <p:cNvSpPr/>
          <p:nvPr/>
        </p:nvSpPr>
        <p:spPr>
          <a:xfrm>
            <a:off x="915988" y="1014413"/>
            <a:ext cx="4608512" cy="457200"/>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rPr>
              <a:t>由高斯定理及静电平衡条件，得</a:t>
            </a:r>
            <a:endParaRPr lang="zh-CN" altLang="en-US" sz="2400" b="1">
              <a:latin typeface="Times New Roman" panose="02020603050405020304" pitchFamily="2" charset="0"/>
              <a:ea typeface="仿宋_GB2312" pitchFamily="1" charset="-122"/>
            </a:endParaRPr>
          </a:p>
        </p:txBody>
      </p:sp>
      <p:graphicFrame>
        <p:nvGraphicFramePr>
          <p:cNvPr id="17428" name="对象 17427"/>
          <p:cNvGraphicFramePr>
            <a:graphicFrameLocks noChangeAspect="1"/>
          </p:cNvGraphicFramePr>
          <p:nvPr/>
        </p:nvGraphicFramePr>
        <p:xfrm>
          <a:off x="1779588" y="1652588"/>
          <a:ext cx="879475" cy="452437"/>
        </p:xfrm>
        <a:graphic>
          <a:graphicData uri="http://schemas.openxmlformats.org/presentationml/2006/ole">
            <mc:AlternateContent xmlns:mc="http://schemas.openxmlformats.org/markup-compatibility/2006">
              <mc:Choice xmlns:v="urn:schemas-microsoft-com:vml" Requires="v">
                <p:oleObj spid="_x0000_s3096" name="" r:id="rId1" imgW="421005" imgH="217170" progId="Equation.3">
                  <p:embed/>
                </p:oleObj>
              </mc:Choice>
              <mc:Fallback>
                <p:oleObj name="" r:id="rId1" imgW="421005" imgH="217170" progId="Equation.3">
                  <p:embed/>
                  <p:pic>
                    <p:nvPicPr>
                      <p:cNvPr id="0" name="图片 3095"/>
                      <p:cNvPicPr/>
                      <p:nvPr/>
                    </p:nvPicPr>
                    <p:blipFill>
                      <a:blip r:embed="rId2"/>
                      <a:stretch>
                        <a:fillRect/>
                      </a:stretch>
                    </p:blipFill>
                    <p:spPr>
                      <a:xfrm>
                        <a:off x="1779588" y="1652588"/>
                        <a:ext cx="879475" cy="452437"/>
                      </a:xfrm>
                      <a:prstGeom prst="rect">
                        <a:avLst/>
                      </a:prstGeom>
                      <a:noFill/>
                      <a:ln w="38100">
                        <a:noFill/>
                        <a:miter/>
                      </a:ln>
                    </p:spPr>
                  </p:pic>
                </p:oleObj>
              </mc:Fallback>
            </mc:AlternateContent>
          </a:graphicData>
        </a:graphic>
      </p:graphicFrame>
      <p:graphicFrame>
        <p:nvGraphicFramePr>
          <p:cNvPr id="17429" name="对象 17428"/>
          <p:cNvGraphicFramePr>
            <a:graphicFrameLocks noChangeAspect="1"/>
          </p:cNvGraphicFramePr>
          <p:nvPr/>
        </p:nvGraphicFramePr>
        <p:xfrm>
          <a:off x="3922713" y="1644650"/>
          <a:ext cx="1065212" cy="452438"/>
        </p:xfrm>
        <a:graphic>
          <a:graphicData uri="http://schemas.openxmlformats.org/presentationml/2006/ole">
            <mc:AlternateContent xmlns:mc="http://schemas.openxmlformats.org/markup-compatibility/2006">
              <mc:Choice xmlns:v="urn:schemas-microsoft-com:vml" Requires="v">
                <p:oleObj spid="_x0000_s3097" name="" r:id="rId3" imgW="508635" imgH="216535" progId="Equation.3">
                  <p:embed/>
                </p:oleObj>
              </mc:Choice>
              <mc:Fallback>
                <p:oleObj name="" r:id="rId3" imgW="508635" imgH="216535" progId="Equation.3">
                  <p:embed/>
                  <p:pic>
                    <p:nvPicPr>
                      <p:cNvPr id="0" name="图片 3096"/>
                      <p:cNvPicPr/>
                      <p:nvPr/>
                    </p:nvPicPr>
                    <p:blipFill>
                      <a:blip r:embed="rId4"/>
                      <a:stretch>
                        <a:fillRect/>
                      </a:stretch>
                    </p:blipFill>
                    <p:spPr>
                      <a:xfrm>
                        <a:off x="3922713" y="1644650"/>
                        <a:ext cx="1065212" cy="452438"/>
                      </a:xfrm>
                      <a:prstGeom prst="rect">
                        <a:avLst/>
                      </a:prstGeom>
                      <a:noFill/>
                      <a:ln w="38100">
                        <a:noFill/>
                        <a:miter/>
                      </a:ln>
                    </p:spPr>
                  </p:pic>
                </p:oleObj>
              </mc:Fallback>
            </mc:AlternateContent>
          </a:graphicData>
        </a:graphic>
      </p:graphicFrame>
      <p:graphicFrame>
        <p:nvGraphicFramePr>
          <p:cNvPr id="17430" name="对象 17429"/>
          <p:cNvGraphicFramePr>
            <a:graphicFrameLocks noChangeAspect="1"/>
          </p:cNvGraphicFramePr>
          <p:nvPr/>
        </p:nvGraphicFramePr>
        <p:xfrm>
          <a:off x="1747838" y="2141538"/>
          <a:ext cx="1706562" cy="904875"/>
        </p:xfrm>
        <a:graphic>
          <a:graphicData uri="http://schemas.openxmlformats.org/presentationml/2006/ole">
            <mc:AlternateContent xmlns:mc="http://schemas.openxmlformats.org/markup-compatibility/2006">
              <mc:Choice xmlns:v="urn:schemas-microsoft-com:vml" Requires="v">
                <p:oleObj spid="_x0000_s3098" name="" r:id="rId5" imgW="814705" imgH="433070" progId="Equation.3">
                  <p:embed/>
                </p:oleObj>
              </mc:Choice>
              <mc:Fallback>
                <p:oleObj name="" r:id="rId5" imgW="814705" imgH="433070" progId="Equation.3">
                  <p:embed/>
                  <p:pic>
                    <p:nvPicPr>
                      <p:cNvPr id="0" name="图片 3097"/>
                      <p:cNvPicPr/>
                      <p:nvPr/>
                    </p:nvPicPr>
                    <p:blipFill>
                      <a:blip r:embed="rId6"/>
                      <a:stretch>
                        <a:fillRect/>
                      </a:stretch>
                    </p:blipFill>
                    <p:spPr>
                      <a:xfrm>
                        <a:off x="1747838" y="2141538"/>
                        <a:ext cx="1706562" cy="904875"/>
                      </a:xfrm>
                      <a:prstGeom prst="rect">
                        <a:avLst/>
                      </a:prstGeom>
                      <a:noFill/>
                      <a:ln w="38100">
                        <a:noFill/>
                        <a:miter/>
                      </a:ln>
                    </p:spPr>
                  </p:pic>
                </p:oleObj>
              </mc:Fallback>
            </mc:AlternateContent>
          </a:graphicData>
        </a:graphic>
      </p:graphicFrame>
      <p:graphicFrame>
        <p:nvGraphicFramePr>
          <p:cNvPr id="17431" name="对象 17430"/>
          <p:cNvGraphicFramePr>
            <a:graphicFrameLocks noChangeAspect="1"/>
          </p:cNvGraphicFramePr>
          <p:nvPr/>
        </p:nvGraphicFramePr>
        <p:xfrm>
          <a:off x="3922713" y="2330450"/>
          <a:ext cx="1704975" cy="452438"/>
        </p:xfrm>
        <a:graphic>
          <a:graphicData uri="http://schemas.openxmlformats.org/presentationml/2006/ole">
            <mc:AlternateContent xmlns:mc="http://schemas.openxmlformats.org/markup-compatibility/2006">
              <mc:Choice xmlns:v="urn:schemas-microsoft-com:vml" Requires="v">
                <p:oleObj spid="_x0000_s3099" name="" r:id="rId7" imgW="814070" imgH="216535" progId="Equation.3">
                  <p:embed/>
                </p:oleObj>
              </mc:Choice>
              <mc:Fallback>
                <p:oleObj name="" r:id="rId7" imgW="814070" imgH="216535" progId="Equation.3">
                  <p:embed/>
                  <p:pic>
                    <p:nvPicPr>
                      <p:cNvPr id="0" name="图片 3098"/>
                      <p:cNvPicPr/>
                      <p:nvPr/>
                    </p:nvPicPr>
                    <p:blipFill>
                      <a:blip r:embed="rId8"/>
                      <a:stretch>
                        <a:fillRect/>
                      </a:stretch>
                    </p:blipFill>
                    <p:spPr>
                      <a:xfrm>
                        <a:off x="3922713" y="2330450"/>
                        <a:ext cx="1704975" cy="452438"/>
                      </a:xfrm>
                      <a:prstGeom prst="rect">
                        <a:avLst/>
                      </a:prstGeom>
                      <a:noFill/>
                      <a:ln w="38100">
                        <a:noFill/>
                        <a:miter/>
                      </a:ln>
                    </p:spPr>
                  </p:pic>
                </p:oleObj>
              </mc:Fallback>
            </mc:AlternateContent>
          </a:graphicData>
        </a:graphic>
      </p:graphicFrame>
      <p:graphicFrame>
        <p:nvGraphicFramePr>
          <p:cNvPr id="17432" name="对象 17431"/>
          <p:cNvGraphicFramePr>
            <a:graphicFrameLocks noChangeAspect="1"/>
          </p:cNvGraphicFramePr>
          <p:nvPr/>
        </p:nvGraphicFramePr>
        <p:xfrm>
          <a:off x="1763713" y="3082925"/>
          <a:ext cx="906462" cy="477838"/>
        </p:xfrm>
        <a:graphic>
          <a:graphicData uri="http://schemas.openxmlformats.org/presentationml/2006/ole">
            <mc:AlternateContent xmlns:mc="http://schemas.openxmlformats.org/markup-compatibility/2006">
              <mc:Choice xmlns:v="urn:schemas-microsoft-com:vml" Requires="v">
                <p:oleObj spid="_x0000_s3100" name="" r:id="rId9" imgW="434340" imgH="229870" progId="Equation.3">
                  <p:embed/>
                </p:oleObj>
              </mc:Choice>
              <mc:Fallback>
                <p:oleObj name="" r:id="rId9" imgW="434340" imgH="229870" progId="Equation.3">
                  <p:embed/>
                  <p:pic>
                    <p:nvPicPr>
                      <p:cNvPr id="0" name="图片 3099"/>
                      <p:cNvPicPr/>
                      <p:nvPr/>
                    </p:nvPicPr>
                    <p:blipFill>
                      <a:blip r:embed="rId10"/>
                      <a:stretch>
                        <a:fillRect/>
                      </a:stretch>
                    </p:blipFill>
                    <p:spPr>
                      <a:xfrm>
                        <a:off x="1763713" y="3082925"/>
                        <a:ext cx="906462" cy="477838"/>
                      </a:xfrm>
                      <a:prstGeom prst="rect">
                        <a:avLst/>
                      </a:prstGeom>
                      <a:noFill/>
                      <a:ln w="38100">
                        <a:noFill/>
                        <a:miter/>
                      </a:ln>
                    </p:spPr>
                  </p:pic>
                </p:oleObj>
              </mc:Fallback>
            </mc:AlternateContent>
          </a:graphicData>
        </a:graphic>
      </p:graphicFrame>
      <p:graphicFrame>
        <p:nvGraphicFramePr>
          <p:cNvPr id="17433" name="对象 17432"/>
          <p:cNvGraphicFramePr>
            <a:graphicFrameLocks noChangeAspect="1"/>
          </p:cNvGraphicFramePr>
          <p:nvPr/>
        </p:nvGraphicFramePr>
        <p:xfrm>
          <a:off x="3889375" y="3076575"/>
          <a:ext cx="1731963" cy="479425"/>
        </p:xfrm>
        <a:graphic>
          <a:graphicData uri="http://schemas.openxmlformats.org/presentationml/2006/ole">
            <mc:AlternateContent xmlns:mc="http://schemas.openxmlformats.org/markup-compatibility/2006">
              <mc:Choice xmlns:v="urn:schemas-microsoft-com:vml" Requires="v">
                <p:oleObj spid="_x0000_s3101" name="" r:id="rId11" imgW="828040" imgH="229235" progId="Equation.3">
                  <p:embed/>
                </p:oleObj>
              </mc:Choice>
              <mc:Fallback>
                <p:oleObj name="" r:id="rId11" imgW="828040" imgH="229235" progId="Equation.3">
                  <p:embed/>
                  <p:pic>
                    <p:nvPicPr>
                      <p:cNvPr id="0" name="图片 3100"/>
                      <p:cNvPicPr/>
                      <p:nvPr/>
                    </p:nvPicPr>
                    <p:blipFill>
                      <a:blip r:embed="rId12"/>
                      <a:stretch>
                        <a:fillRect/>
                      </a:stretch>
                    </p:blipFill>
                    <p:spPr>
                      <a:xfrm>
                        <a:off x="3889375" y="3076575"/>
                        <a:ext cx="1731963" cy="479425"/>
                      </a:xfrm>
                      <a:prstGeom prst="rect">
                        <a:avLst/>
                      </a:prstGeom>
                      <a:noFill/>
                      <a:ln w="38100">
                        <a:noFill/>
                        <a:miter/>
                      </a:ln>
                    </p:spPr>
                  </p:pic>
                </p:oleObj>
              </mc:Fallback>
            </mc:AlternateContent>
          </a:graphicData>
        </a:graphic>
      </p:graphicFrame>
      <p:graphicFrame>
        <p:nvGraphicFramePr>
          <p:cNvPr id="17434" name="对象 17433"/>
          <p:cNvGraphicFramePr>
            <a:graphicFrameLocks noChangeAspect="1"/>
          </p:cNvGraphicFramePr>
          <p:nvPr/>
        </p:nvGraphicFramePr>
        <p:xfrm>
          <a:off x="1714500" y="3597275"/>
          <a:ext cx="1706563" cy="904875"/>
        </p:xfrm>
        <a:graphic>
          <a:graphicData uri="http://schemas.openxmlformats.org/presentationml/2006/ole">
            <mc:AlternateContent xmlns:mc="http://schemas.openxmlformats.org/markup-compatibility/2006">
              <mc:Choice xmlns:v="urn:schemas-microsoft-com:vml" Requires="v">
                <p:oleObj spid="_x0000_s3102" name="" r:id="rId13" imgW="814705" imgH="433070" progId="Equation.3">
                  <p:embed/>
                </p:oleObj>
              </mc:Choice>
              <mc:Fallback>
                <p:oleObj name="" r:id="rId13" imgW="814705" imgH="433070" progId="Equation.3">
                  <p:embed/>
                  <p:pic>
                    <p:nvPicPr>
                      <p:cNvPr id="0" name="图片 3101"/>
                      <p:cNvPicPr/>
                      <p:nvPr/>
                    </p:nvPicPr>
                    <p:blipFill>
                      <a:blip r:embed="rId14"/>
                      <a:stretch>
                        <a:fillRect/>
                      </a:stretch>
                    </p:blipFill>
                    <p:spPr>
                      <a:xfrm>
                        <a:off x="1714500" y="3597275"/>
                        <a:ext cx="1706563" cy="904875"/>
                      </a:xfrm>
                      <a:prstGeom prst="rect">
                        <a:avLst/>
                      </a:prstGeom>
                      <a:noFill/>
                      <a:ln w="38100">
                        <a:noFill/>
                        <a:miter/>
                      </a:ln>
                    </p:spPr>
                  </p:pic>
                </p:oleObj>
              </mc:Fallback>
            </mc:AlternateContent>
          </a:graphicData>
        </a:graphic>
      </p:graphicFrame>
      <p:graphicFrame>
        <p:nvGraphicFramePr>
          <p:cNvPr id="17435" name="对象 17434"/>
          <p:cNvGraphicFramePr>
            <a:graphicFrameLocks noChangeAspect="1"/>
          </p:cNvGraphicFramePr>
          <p:nvPr/>
        </p:nvGraphicFramePr>
        <p:xfrm>
          <a:off x="3889375" y="3773488"/>
          <a:ext cx="1092200" cy="477837"/>
        </p:xfrm>
        <a:graphic>
          <a:graphicData uri="http://schemas.openxmlformats.org/presentationml/2006/ole">
            <mc:AlternateContent xmlns:mc="http://schemas.openxmlformats.org/markup-compatibility/2006">
              <mc:Choice xmlns:v="urn:schemas-microsoft-com:vml" Requires="v">
                <p:oleObj spid="_x0000_s3094" name="" r:id="rId15" imgW="521970" imgH="229235" progId="Equation.3">
                  <p:embed/>
                </p:oleObj>
              </mc:Choice>
              <mc:Fallback>
                <p:oleObj name="" r:id="rId15" imgW="521970" imgH="229235" progId="Equation.3">
                  <p:embed/>
                  <p:pic>
                    <p:nvPicPr>
                      <p:cNvPr id="0" name="图片 3093"/>
                      <p:cNvPicPr/>
                      <p:nvPr/>
                    </p:nvPicPr>
                    <p:blipFill>
                      <a:blip r:embed="rId16"/>
                      <a:stretch>
                        <a:fillRect/>
                      </a:stretch>
                    </p:blipFill>
                    <p:spPr>
                      <a:xfrm>
                        <a:off x="3889375" y="3773488"/>
                        <a:ext cx="1092200" cy="477837"/>
                      </a:xfrm>
                      <a:prstGeom prst="rect">
                        <a:avLst/>
                      </a:prstGeom>
                      <a:noFill/>
                      <a:ln w="38100">
                        <a:noFill/>
                        <a:miter/>
                      </a:ln>
                    </p:spPr>
                  </p:pic>
                </p:oleObj>
              </mc:Fallback>
            </mc:AlternateContent>
          </a:graphicData>
        </a:graphic>
      </p:graphicFrame>
      <p:sp>
        <p:nvSpPr>
          <p:cNvPr id="17436" name="左大括号 17435"/>
          <p:cNvSpPr/>
          <p:nvPr/>
        </p:nvSpPr>
        <p:spPr>
          <a:xfrm>
            <a:off x="1274763" y="1785938"/>
            <a:ext cx="442912" cy="2219325"/>
          </a:xfrm>
          <a:prstGeom prst="leftBrace">
            <a:avLst>
              <a:gd name="adj1" fmla="val 41686"/>
              <a:gd name="adj2" fmla="val 48065"/>
            </a:avLst>
          </a:prstGeom>
          <a:noFill/>
          <a:ln w="2857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7437" name="文本框 17436"/>
          <p:cNvSpPr txBox="1"/>
          <p:nvPr/>
        </p:nvSpPr>
        <p:spPr>
          <a:xfrm>
            <a:off x="468313" y="4500563"/>
            <a:ext cx="2895600"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(3) </a:t>
            </a:r>
            <a:r>
              <a:rPr lang="zh-CN" altLang="en-US" sz="2400" b="1">
                <a:latin typeface="Times New Roman" panose="02020603050405020304" pitchFamily="2" charset="0"/>
                <a:ea typeface="仿宋_GB2312" pitchFamily="1" charset="-122"/>
              </a:rPr>
              <a:t>电势分布</a:t>
            </a:r>
            <a:endParaRPr lang="zh-CN" altLang="en-US" sz="2400" b="1">
              <a:latin typeface="Times New Roman" panose="02020603050405020304" pitchFamily="2" charset="0"/>
              <a:ea typeface="仿宋_GB2312" pitchFamily="1" charset="-122"/>
            </a:endParaRPr>
          </a:p>
        </p:txBody>
      </p:sp>
      <p:sp>
        <p:nvSpPr>
          <p:cNvPr id="17438" name="文本框 17437"/>
          <p:cNvSpPr txBox="1"/>
          <p:nvPr/>
        </p:nvSpPr>
        <p:spPr>
          <a:xfrm>
            <a:off x="931863" y="5014913"/>
            <a:ext cx="7888287" cy="822325"/>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rPr>
              <a:t>取无穷远为电势零点，半径为</a:t>
            </a:r>
            <a:r>
              <a:rPr lang="en-US" altLang="zh-CN" sz="2400" b="1" i="1">
                <a:latin typeface="Times New Roman" panose="02020603050405020304" pitchFamily="2" charset="0"/>
                <a:ea typeface="仿宋_GB2312" pitchFamily="1" charset="-122"/>
              </a:rPr>
              <a:t>R</a:t>
            </a:r>
            <a:r>
              <a:rPr lang="zh-CN" altLang="en-US" sz="2400" b="1">
                <a:latin typeface="Times New Roman" panose="02020603050405020304" pitchFamily="2" charset="0"/>
                <a:ea typeface="仿宋_GB2312" pitchFamily="1" charset="-122"/>
              </a:rPr>
              <a:t>，电量为</a:t>
            </a:r>
            <a:r>
              <a:rPr lang="en-US" altLang="zh-CN" sz="2400" b="1" i="1">
                <a:latin typeface="Times New Roman" panose="02020603050405020304" pitchFamily="2" charset="0"/>
                <a:ea typeface="仿宋_GB2312" pitchFamily="1" charset="-122"/>
              </a:rPr>
              <a:t>q </a:t>
            </a:r>
            <a:r>
              <a:rPr lang="zh-CN" altLang="en-US" sz="2400" b="1">
                <a:latin typeface="Times New Roman" panose="02020603050405020304" pitchFamily="2" charset="0"/>
                <a:ea typeface="仿宋_GB2312" pitchFamily="1" charset="-122"/>
              </a:rPr>
              <a:t>的均匀带电球壳的电势分布为</a:t>
            </a:r>
            <a:endParaRPr lang="zh-CN" altLang="en-US" sz="2400" b="1">
              <a:latin typeface="Times New Roman" panose="02020603050405020304" pitchFamily="2" charset="0"/>
              <a:ea typeface="仿宋_GB2312" pitchFamily="1" charset="-122"/>
            </a:endParaRPr>
          </a:p>
        </p:txBody>
      </p:sp>
      <p:graphicFrame>
        <p:nvGraphicFramePr>
          <p:cNvPr id="17439" name="对象 17438"/>
          <p:cNvGraphicFramePr>
            <a:graphicFrameLocks noChangeAspect="1"/>
          </p:cNvGraphicFramePr>
          <p:nvPr/>
        </p:nvGraphicFramePr>
        <p:xfrm>
          <a:off x="3097213" y="5661025"/>
          <a:ext cx="1600200" cy="904875"/>
        </p:xfrm>
        <a:graphic>
          <a:graphicData uri="http://schemas.openxmlformats.org/presentationml/2006/ole">
            <mc:AlternateContent xmlns:mc="http://schemas.openxmlformats.org/markup-compatibility/2006">
              <mc:Choice xmlns:v="urn:schemas-microsoft-com:vml" Requires="v">
                <p:oleObj spid="_x0000_s3103" name="" r:id="rId17" imgW="763905" imgH="433070" progId="Equation.3">
                  <p:embed/>
                </p:oleObj>
              </mc:Choice>
              <mc:Fallback>
                <p:oleObj name="" r:id="rId17" imgW="763905" imgH="433070" progId="Equation.3">
                  <p:embed/>
                  <p:pic>
                    <p:nvPicPr>
                      <p:cNvPr id="0" name="图片 3102"/>
                      <p:cNvPicPr/>
                      <p:nvPr/>
                    </p:nvPicPr>
                    <p:blipFill>
                      <a:blip r:embed="rId18"/>
                      <a:stretch>
                        <a:fillRect/>
                      </a:stretch>
                    </p:blipFill>
                    <p:spPr>
                      <a:xfrm>
                        <a:off x="3097213" y="5661025"/>
                        <a:ext cx="1600200" cy="904875"/>
                      </a:xfrm>
                      <a:prstGeom prst="rect">
                        <a:avLst/>
                      </a:prstGeom>
                      <a:noFill/>
                      <a:ln w="38100">
                        <a:noFill/>
                        <a:miter/>
                      </a:ln>
                    </p:spPr>
                  </p:pic>
                </p:oleObj>
              </mc:Fallback>
            </mc:AlternateContent>
          </a:graphicData>
        </a:graphic>
      </p:graphicFrame>
      <p:graphicFrame>
        <p:nvGraphicFramePr>
          <p:cNvPr id="17440" name="对象 17439"/>
          <p:cNvGraphicFramePr>
            <a:graphicFrameLocks noChangeAspect="1"/>
          </p:cNvGraphicFramePr>
          <p:nvPr/>
        </p:nvGraphicFramePr>
        <p:xfrm>
          <a:off x="5321300" y="5661025"/>
          <a:ext cx="1627188" cy="904875"/>
        </p:xfrm>
        <a:graphic>
          <a:graphicData uri="http://schemas.openxmlformats.org/presentationml/2006/ole">
            <mc:AlternateContent xmlns:mc="http://schemas.openxmlformats.org/markup-compatibility/2006">
              <mc:Choice xmlns:v="urn:schemas-microsoft-com:vml" Requires="v">
                <p:oleObj spid="_x0000_s3095" name="" r:id="rId19" imgW="776605" imgH="433070" progId="Equation.3">
                  <p:embed/>
                </p:oleObj>
              </mc:Choice>
              <mc:Fallback>
                <p:oleObj name="" r:id="rId19" imgW="776605" imgH="433070" progId="Equation.3">
                  <p:embed/>
                  <p:pic>
                    <p:nvPicPr>
                      <p:cNvPr id="0" name="图片 3094"/>
                      <p:cNvPicPr/>
                      <p:nvPr/>
                    </p:nvPicPr>
                    <p:blipFill>
                      <a:blip r:embed="rId20"/>
                      <a:stretch>
                        <a:fillRect/>
                      </a:stretch>
                    </p:blipFill>
                    <p:spPr>
                      <a:xfrm>
                        <a:off x="5321300" y="5661025"/>
                        <a:ext cx="1627188" cy="9048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ox(out)">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26"/>
                                        </p:tgtEl>
                                        <p:attrNameLst>
                                          <p:attrName>style.visibility</p:attrName>
                                        </p:attrNameLst>
                                      </p:cBhvr>
                                      <p:to>
                                        <p:strVal val="visible"/>
                                      </p:to>
                                    </p:set>
                                    <p:animEffect transition="in" filter="wipe(left)">
                                      <p:cBhvr>
                                        <p:cTn id="12" dur="500"/>
                                        <p:tgtEl>
                                          <p:spTgt spid="17426"/>
                                        </p:tgtEl>
                                      </p:cBhvr>
                                    </p:animEffect>
                                  </p:childTnLst>
                                  <p:subTnLst>
                                    <p:audio>
                                      <p:cMediaNode>
                                        <p:cTn display="0" masterRel="sameClick">
                                          <p:stCondLst>
                                            <p:cond evt="begin" delay="0">
                                              <p:tn val="10"/>
                                            </p:cond>
                                          </p:stCondLst>
                                          <p:endCondLst>
                                            <p:cond evt="onStopAudio" delay="0">
                                              <p:tgtEl>
                                                <p:sldTgt/>
                                              </p:tgtEl>
                                            </p:cond>
                                          </p:endCondLst>
                                        </p:cTn>
                                        <p:tgtEl>
                                          <p:sndTgt r:embed="rId21"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425"/>
                                        </p:tgtEl>
                                        <p:attrNameLst>
                                          <p:attrName>style.visibility</p:attrName>
                                        </p:attrNameLst>
                                      </p:cBhvr>
                                      <p:to>
                                        <p:strVal val="visible"/>
                                      </p:to>
                                    </p:set>
                                    <p:animEffect transition="in" filter="wipe(down)">
                                      <p:cBhvr>
                                        <p:cTn id="17" dur="500"/>
                                        <p:tgtEl>
                                          <p:spTgt spid="174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427"/>
                                        </p:tgtEl>
                                        <p:attrNameLst>
                                          <p:attrName>style.visibility</p:attrName>
                                        </p:attrNameLst>
                                      </p:cBhvr>
                                      <p:to>
                                        <p:strVal val="visible"/>
                                      </p:to>
                                    </p:set>
                                    <p:animEffect transition="in" filter="wipe(up)">
                                      <p:cBhvr>
                                        <p:cTn id="22" dur="500"/>
                                        <p:tgtEl>
                                          <p:spTgt spid="174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28"/>
                                        </p:tgtEl>
                                        <p:attrNameLst>
                                          <p:attrName>style.visibility</p:attrName>
                                        </p:attrNameLst>
                                      </p:cBhvr>
                                      <p:to>
                                        <p:strVal val="visible"/>
                                      </p:to>
                                    </p:set>
                                    <p:animEffect transition="in" filter="wipe(left)">
                                      <p:cBhvr>
                                        <p:cTn id="27" dur="500"/>
                                        <p:tgtEl>
                                          <p:spTgt spid="17428"/>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7429"/>
                                        </p:tgtEl>
                                        <p:attrNameLst>
                                          <p:attrName>style.visibility</p:attrName>
                                        </p:attrNameLst>
                                      </p:cBhvr>
                                      <p:to>
                                        <p:strVal val="visible"/>
                                      </p:to>
                                    </p:set>
                                    <p:animEffect transition="in" filter="wipe(left)">
                                      <p:cBhvr>
                                        <p:cTn id="31" dur="500"/>
                                        <p:tgtEl>
                                          <p:spTgt spid="174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430"/>
                                        </p:tgtEl>
                                        <p:attrNameLst>
                                          <p:attrName>style.visibility</p:attrName>
                                        </p:attrNameLst>
                                      </p:cBhvr>
                                      <p:to>
                                        <p:strVal val="visible"/>
                                      </p:to>
                                    </p:set>
                                    <p:animEffect transition="in" filter="wipe(left)">
                                      <p:cBhvr>
                                        <p:cTn id="36" dur="500"/>
                                        <p:tgtEl>
                                          <p:spTgt spid="17430"/>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7431"/>
                                        </p:tgtEl>
                                        <p:attrNameLst>
                                          <p:attrName>style.visibility</p:attrName>
                                        </p:attrNameLst>
                                      </p:cBhvr>
                                      <p:to>
                                        <p:strVal val="visible"/>
                                      </p:to>
                                    </p:set>
                                    <p:animEffect transition="in" filter="wipe(left)">
                                      <p:cBhvr>
                                        <p:cTn id="40" dur="500"/>
                                        <p:tgtEl>
                                          <p:spTgt spid="174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7432"/>
                                        </p:tgtEl>
                                        <p:attrNameLst>
                                          <p:attrName>style.visibility</p:attrName>
                                        </p:attrNameLst>
                                      </p:cBhvr>
                                      <p:to>
                                        <p:strVal val="visible"/>
                                      </p:to>
                                    </p:set>
                                    <p:animEffect transition="in" filter="wipe(left)">
                                      <p:cBhvr>
                                        <p:cTn id="45" dur="500"/>
                                        <p:tgtEl>
                                          <p:spTgt spid="17432"/>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7433"/>
                                        </p:tgtEl>
                                        <p:attrNameLst>
                                          <p:attrName>style.visibility</p:attrName>
                                        </p:attrNameLst>
                                      </p:cBhvr>
                                      <p:to>
                                        <p:strVal val="visible"/>
                                      </p:to>
                                    </p:set>
                                    <p:animEffect transition="in" filter="wipe(left)">
                                      <p:cBhvr>
                                        <p:cTn id="49" dur="500"/>
                                        <p:tgtEl>
                                          <p:spTgt spid="174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7434"/>
                                        </p:tgtEl>
                                        <p:attrNameLst>
                                          <p:attrName>style.visibility</p:attrName>
                                        </p:attrNameLst>
                                      </p:cBhvr>
                                      <p:to>
                                        <p:strVal val="visible"/>
                                      </p:to>
                                    </p:set>
                                    <p:animEffect transition="in" filter="wipe(left)">
                                      <p:cBhvr>
                                        <p:cTn id="54" dur="500"/>
                                        <p:tgtEl>
                                          <p:spTgt spid="17434"/>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7435"/>
                                        </p:tgtEl>
                                        <p:attrNameLst>
                                          <p:attrName>style.visibility</p:attrName>
                                        </p:attrNameLst>
                                      </p:cBhvr>
                                      <p:to>
                                        <p:strVal val="visible"/>
                                      </p:to>
                                    </p:set>
                                    <p:animEffect transition="in" filter="wipe(left)">
                                      <p:cBhvr>
                                        <p:cTn id="58" dur="500"/>
                                        <p:tgtEl>
                                          <p:spTgt spid="17435"/>
                                        </p:tgtEl>
                                      </p:cBhvr>
                                    </p:animEffec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17436"/>
                                        </p:tgtEl>
                                        <p:attrNameLst>
                                          <p:attrName>style.visibility</p:attrName>
                                        </p:attrNameLst>
                                      </p:cBhvr>
                                      <p:to>
                                        <p:strVal val="visible"/>
                                      </p:to>
                                    </p:set>
                                    <p:animEffect transition="in" filter="wipe(up)">
                                      <p:cBhvr>
                                        <p:cTn id="62" dur="500"/>
                                        <p:tgtEl>
                                          <p:spTgt spid="174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437"/>
                                        </p:tgtEl>
                                        <p:attrNameLst>
                                          <p:attrName>style.visibility</p:attrName>
                                        </p:attrNameLst>
                                      </p:cBhvr>
                                      <p:to>
                                        <p:strVal val="visible"/>
                                      </p:to>
                                    </p:set>
                                    <p:animEffect transition="in" filter="wipe(left)">
                                      <p:cBhvr>
                                        <p:cTn id="67" dur="500"/>
                                        <p:tgtEl>
                                          <p:spTgt spid="17437"/>
                                        </p:tgtEl>
                                      </p:cBhvr>
                                    </p:animEffect>
                                  </p:childTnLst>
                                  <p:subTnLst>
                                    <p:audio>
                                      <p:cMediaNode>
                                        <p:cTn display="0" masterRel="sameClick">
                                          <p:stCondLst>
                                            <p:cond evt="begin" delay="0">
                                              <p:tn val="65"/>
                                            </p:cond>
                                          </p:stCondLst>
                                          <p:endCondLst>
                                            <p:cond evt="onStopAudio" delay="0">
                                              <p:tgtEl>
                                                <p:sldTgt/>
                                              </p:tgtEl>
                                            </p:cond>
                                          </p:endCondLst>
                                        </p:cTn>
                                        <p:tgtEl>
                                          <p:sndTgt r:embed="rId21" name="chimes.wav"/>
                                        </p:tgtEl>
                                      </p:cMediaNode>
                                    </p:audio>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438"/>
                                        </p:tgtEl>
                                        <p:attrNameLst>
                                          <p:attrName>style.visibility</p:attrName>
                                        </p:attrNameLst>
                                      </p:cBhvr>
                                      <p:to>
                                        <p:strVal val="visible"/>
                                      </p:to>
                                    </p:set>
                                    <p:animEffect transition="in" filter="wipe(left)">
                                      <p:cBhvr>
                                        <p:cTn id="72" dur="500"/>
                                        <p:tgtEl>
                                          <p:spTgt spid="17438"/>
                                        </p:tgtEl>
                                      </p:cBhvr>
                                    </p:animEffect>
                                  </p:childTnLst>
                                  <p:subTnLst>
                                    <p:audio>
                                      <p:cMediaNode>
                                        <p:cTn display="0" masterRel="sameClick">
                                          <p:stCondLst>
                                            <p:cond evt="begin" delay="0">
                                              <p:tn val="70"/>
                                            </p:cond>
                                          </p:stCondLst>
                                          <p:endCondLst>
                                            <p:cond evt="onStopAudio" delay="0">
                                              <p:tgtEl>
                                                <p:sldTgt/>
                                              </p:tgtEl>
                                            </p:cond>
                                          </p:endCondLst>
                                        </p:cTn>
                                        <p:tgtEl>
                                          <p:sndTgt r:embed="rId21" name="chimes.wav"/>
                                        </p:tgtEl>
                                      </p:cMediaNode>
                                    </p:audio>
                                  </p:sub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7439"/>
                                        </p:tgtEl>
                                        <p:attrNameLst>
                                          <p:attrName>style.visibility</p:attrName>
                                        </p:attrNameLst>
                                      </p:cBhvr>
                                      <p:to>
                                        <p:strVal val="visible"/>
                                      </p:to>
                                    </p:set>
                                    <p:animEffect transition="in" filter="wipe(left)">
                                      <p:cBhvr>
                                        <p:cTn id="77" dur="500"/>
                                        <p:tgtEl>
                                          <p:spTgt spid="1743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7440"/>
                                        </p:tgtEl>
                                        <p:attrNameLst>
                                          <p:attrName>style.visibility</p:attrName>
                                        </p:attrNameLst>
                                      </p:cBhvr>
                                      <p:to>
                                        <p:strVal val="visible"/>
                                      </p:to>
                                    </p:set>
                                    <p:animEffect transition="in" filter="wipe(left)">
                                      <p:cBhvr>
                                        <p:cTn id="82" dur="500"/>
                                        <p:tgtEl>
                                          <p:spTgt spid="17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5" grpId="0"/>
      <p:bldP spid="17426" grpId="0"/>
      <p:bldP spid="17427" grpId="0"/>
      <p:bldP spid="17437" grpId="0"/>
      <p:bldP spid="1743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8434" name="组合 18433"/>
          <p:cNvGrpSpPr/>
          <p:nvPr/>
        </p:nvGrpSpPr>
        <p:grpSpPr>
          <a:xfrm>
            <a:off x="6235700" y="363538"/>
            <a:ext cx="2462213" cy="2778125"/>
            <a:chOff x="0" y="0"/>
            <a:chExt cx="1551" cy="1750"/>
          </a:xfrm>
        </p:grpSpPr>
        <p:grpSp>
          <p:nvGrpSpPr>
            <p:cNvPr id="19458" name="组合 18434"/>
            <p:cNvGrpSpPr/>
            <p:nvPr/>
          </p:nvGrpSpPr>
          <p:grpSpPr>
            <a:xfrm>
              <a:off x="100" y="299"/>
              <a:ext cx="1451" cy="1451"/>
              <a:chOff x="0" y="0"/>
              <a:chExt cx="1451" cy="1451"/>
            </a:xfrm>
          </p:grpSpPr>
          <p:sp>
            <p:nvSpPr>
              <p:cNvPr id="19459" name="椭圆 18435"/>
              <p:cNvSpPr/>
              <p:nvPr/>
            </p:nvSpPr>
            <p:spPr>
              <a:xfrm>
                <a:off x="0" y="0"/>
                <a:ext cx="1451" cy="1451"/>
              </a:xfrm>
              <a:prstGeom prst="ellipse">
                <a:avLst/>
              </a:prstGeom>
              <a:pattFill prst="dkUpDiag">
                <a:fgClr>
                  <a:schemeClr val="accent1"/>
                </a:fgClr>
                <a:bgClr>
                  <a:schemeClr val="bg1"/>
                </a:bgClr>
              </a:pattFill>
              <a:ln w="28575" cap="flat" cmpd="sng">
                <a:solidFill>
                  <a:srgbClr val="00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9460" name="椭圆 18436"/>
              <p:cNvSpPr/>
              <p:nvPr/>
            </p:nvSpPr>
            <p:spPr>
              <a:xfrm>
                <a:off x="174" y="174"/>
                <a:ext cx="1103" cy="1103"/>
              </a:xfrm>
              <a:prstGeom prst="ellipse">
                <a:avLst/>
              </a:prstGeom>
              <a:solidFill>
                <a:srgbClr val="CCCCCC"/>
              </a:solidFill>
              <a:ln w="28575" cap="flat" cmpd="sng">
                <a:solidFill>
                  <a:srgbClr val="00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19461" name="椭圆 18437"/>
            <p:cNvSpPr/>
            <p:nvPr/>
          </p:nvSpPr>
          <p:spPr>
            <a:xfrm>
              <a:off x="538" y="736"/>
              <a:ext cx="576" cy="576"/>
            </a:xfrm>
            <a:prstGeom prst="ellipse">
              <a:avLst/>
            </a:prstGeom>
            <a:gradFill rotWithShape="0">
              <a:gsLst>
                <a:gs pos="0">
                  <a:srgbClr val="00FF00"/>
                </a:gs>
                <a:gs pos="100000">
                  <a:schemeClr val="accent2"/>
                </a:gs>
              </a:gsLst>
              <a:path path="shape">
                <a:fillToRect l="50000" t="50000" r="50000" b="50000"/>
              </a:path>
              <a:tileRect/>
            </a:gradFill>
            <a:ln w="9525" cap="flat" cmpd="sng">
              <a:solidFill>
                <a:schemeClr val="accent2"/>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9462" name="直接连接符 18438"/>
            <p:cNvSpPr/>
            <p:nvPr/>
          </p:nvSpPr>
          <p:spPr>
            <a:xfrm flipV="1">
              <a:off x="835" y="866"/>
              <a:ext cx="234" cy="168"/>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9463" name="直接连接符 18439"/>
            <p:cNvSpPr/>
            <p:nvPr/>
          </p:nvSpPr>
          <p:spPr>
            <a:xfrm>
              <a:off x="835" y="1034"/>
              <a:ext cx="529" cy="0"/>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9464" name="直接连接符 18440"/>
            <p:cNvSpPr/>
            <p:nvPr/>
          </p:nvSpPr>
          <p:spPr>
            <a:xfrm>
              <a:off x="835" y="1034"/>
              <a:ext cx="598" cy="362"/>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9465" name="矩形 18441"/>
            <p:cNvSpPr/>
            <p:nvPr/>
          </p:nvSpPr>
          <p:spPr>
            <a:xfrm>
              <a:off x="717" y="710"/>
              <a:ext cx="308" cy="250"/>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1</a:t>
              </a:r>
              <a:endParaRPr lang="en-US" altLang="zh-CN" sz="2000" b="1" i="1">
                <a:latin typeface="Times New Roman" panose="02020603050405020304" pitchFamily="2" charset="0"/>
                <a:ea typeface="仿宋_GB2312" pitchFamily="1" charset="-122"/>
              </a:endParaRPr>
            </a:p>
          </p:txBody>
        </p:sp>
        <p:sp>
          <p:nvSpPr>
            <p:cNvPr id="19466" name="矩形 18442"/>
            <p:cNvSpPr/>
            <p:nvPr/>
          </p:nvSpPr>
          <p:spPr>
            <a:xfrm>
              <a:off x="1078" y="787"/>
              <a:ext cx="308" cy="250"/>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2</a:t>
              </a:r>
              <a:endParaRPr lang="en-US" altLang="zh-CN" sz="2000" b="1" i="1">
                <a:latin typeface="Times New Roman" panose="02020603050405020304" pitchFamily="2" charset="0"/>
                <a:ea typeface="仿宋_GB2312" pitchFamily="1" charset="-122"/>
              </a:endParaRPr>
            </a:p>
          </p:txBody>
        </p:sp>
        <p:sp>
          <p:nvSpPr>
            <p:cNvPr id="19467" name="矩形 18443"/>
            <p:cNvSpPr/>
            <p:nvPr/>
          </p:nvSpPr>
          <p:spPr>
            <a:xfrm>
              <a:off x="1090" y="1024"/>
              <a:ext cx="308" cy="250"/>
            </a:xfrm>
            <a:prstGeom prst="rect">
              <a:avLst/>
            </a:prstGeom>
            <a:noFill/>
            <a:ln w="9525">
              <a:noFill/>
            </a:ln>
          </p:spPr>
          <p:txBody>
            <a:bodyPr anchor="t">
              <a:spAutoFit/>
            </a:bodyPr>
            <a:p>
              <a:pPr lvl="0" indent="0">
                <a:buClrTx/>
              </a:pPr>
              <a:r>
                <a:rPr lang="en-US" altLang="zh-CN" sz="2000" b="1" i="1">
                  <a:latin typeface="Times New Roman" panose="02020603050405020304" pitchFamily="2" charset="0"/>
                  <a:ea typeface="仿宋_GB2312" pitchFamily="1" charset="-122"/>
                </a:rPr>
                <a:t>R</a:t>
              </a:r>
              <a:r>
                <a:rPr lang="en-US" altLang="zh-CN" sz="2000" b="1" baseline="-25000">
                  <a:latin typeface="Times New Roman" panose="02020603050405020304" pitchFamily="2" charset="0"/>
                  <a:ea typeface="仿宋_GB2312" pitchFamily="1" charset="-122"/>
                </a:rPr>
                <a:t>3</a:t>
              </a:r>
              <a:endParaRPr lang="en-US" altLang="zh-CN" sz="2000" b="1" i="1">
                <a:latin typeface="Times New Roman" panose="02020603050405020304" pitchFamily="2" charset="0"/>
                <a:ea typeface="仿宋_GB2312" pitchFamily="1" charset="-122"/>
              </a:endParaRPr>
            </a:p>
          </p:txBody>
        </p:sp>
        <p:sp>
          <p:nvSpPr>
            <p:cNvPr id="19468" name="矩形 18444"/>
            <p:cNvSpPr/>
            <p:nvPr/>
          </p:nvSpPr>
          <p:spPr>
            <a:xfrm>
              <a:off x="717" y="444"/>
              <a:ext cx="308"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endParaRPr lang="en-US" altLang="zh-CN" sz="2400" b="1" i="1">
                <a:latin typeface="Times New Roman" panose="02020603050405020304" pitchFamily="2" charset="0"/>
                <a:ea typeface="仿宋_GB2312" pitchFamily="1" charset="-122"/>
              </a:endParaRPr>
            </a:p>
          </p:txBody>
        </p:sp>
        <p:sp>
          <p:nvSpPr>
            <p:cNvPr id="19469" name="矩形 18445"/>
            <p:cNvSpPr/>
            <p:nvPr/>
          </p:nvSpPr>
          <p:spPr>
            <a:xfrm>
              <a:off x="681" y="0"/>
              <a:ext cx="308"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Q</a:t>
              </a:r>
              <a:endParaRPr lang="en-US" altLang="zh-CN" sz="2400" b="1" i="1">
                <a:latin typeface="Times New Roman" panose="02020603050405020304" pitchFamily="2" charset="0"/>
                <a:ea typeface="仿宋_GB2312" pitchFamily="1" charset="-122"/>
              </a:endParaRPr>
            </a:p>
          </p:txBody>
        </p:sp>
        <p:sp>
          <p:nvSpPr>
            <p:cNvPr id="19470" name="矩形 18446"/>
            <p:cNvSpPr/>
            <p:nvPr/>
          </p:nvSpPr>
          <p:spPr>
            <a:xfrm>
              <a:off x="404" y="584"/>
              <a:ext cx="305" cy="288"/>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A</a:t>
              </a:r>
              <a:endParaRPr lang="en-US" altLang="zh-CN" sz="2400" b="1">
                <a:latin typeface="Times New Roman" panose="02020603050405020304" pitchFamily="2" charset="0"/>
                <a:ea typeface="仿宋_GB2312" pitchFamily="1" charset="-122"/>
              </a:endParaRPr>
            </a:p>
          </p:txBody>
        </p:sp>
        <p:sp>
          <p:nvSpPr>
            <p:cNvPr id="19471" name="矩形 18447"/>
            <p:cNvSpPr/>
            <p:nvPr/>
          </p:nvSpPr>
          <p:spPr>
            <a:xfrm>
              <a:off x="0" y="318"/>
              <a:ext cx="226" cy="288"/>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B</a:t>
              </a:r>
              <a:endParaRPr lang="en-US" altLang="zh-CN" sz="2400" b="1">
                <a:latin typeface="Times New Roman" panose="02020603050405020304" pitchFamily="2" charset="0"/>
                <a:ea typeface="仿宋_GB2312" pitchFamily="1" charset="-122"/>
              </a:endParaRPr>
            </a:p>
          </p:txBody>
        </p:sp>
      </p:grpSp>
      <p:sp>
        <p:nvSpPr>
          <p:cNvPr id="18449" name="矩形 18448"/>
          <p:cNvSpPr/>
          <p:nvPr/>
        </p:nvSpPr>
        <p:spPr>
          <a:xfrm>
            <a:off x="5795963" y="1749425"/>
            <a:ext cx="1620837" cy="457200"/>
          </a:xfrm>
          <a:prstGeom prst="rect">
            <a:avLst/>
          </a:prstGeom>
          <a:noFill/>
          <a:ln w="9525">
            <a:noFill/>
          </a:ln>
        </p:spPr>
        <p:txBody>
          <a:bodyPr anchor="t">
            <a:spAutoFit/>
          </a:bodyPr>
          <a:p>
            <a:pPr lvl="0" indent="0" algn="r">
              <a:buClrTx/>
            </a:pPr>
            <a:r>
              <a:rPr lang="en-US" altLang="zh-CN" sz="2400" b="1">
                <a:latin typeface="Times New Roman" panose="02020603050405020304" pitchFamily="2" charset="0"/>
                <a:ea typeface="仿宋_GB2312" pitchFamily="1" charset="-122"/>
              </a:rPr>
              <a:t>4   3  </a:t>
            </a:r>
            <a:r>
              <a:rPr lang="en-US" altLang="zh-CN" sz="900" b="1">
                <a:latin typeface="Times New Roman" panose="02020603050405020304" pitchFamily="2" charset="0"/>
                <a:ea typeface="仿宋_GB2312" pitchFamily="1" charset="-122"/>
              </a:rPr>
              <a:t> </a:t>
            </a:r>
            <a:r>
              <a:rPr lang="en-US" altLang="zh-CN" sz="2400" b="1">
                <a:latin typeface="Times New Roman" panose="02020603050405020304" pitchFamily="2" charset="0"/>
                <a:ea typeface="仿宋_GB2312" pitchFamily="1" charset="-122"/>
              </a:rPr>
              <a:t>2   1</a:t>
            </a:r>
            <a:endParaRPr lang="en-US" altLang="zh-CN" sz="2400" b="1">
              <a:latin typeface="Times New Roman" panose="02020603050405020304" pitchFamily="2" charset="0"/>
              <a:ea typeface="仿宋_GB2312" pitchFamily="1" charset="-122"/>
            </a:endParaRPr>
          </a:p>
        </p:txBody>
      </p:sp>
      <p:sp>
        <p:nvSpPr>
          <p:cNvPr id="18450" name="文本框 18449"/>
          <p:cNvSpPr txBox="1"/>
          <p:nvPr/>
        </p:nvSpPr>
        <p:spPr>
          <a:xfrm>
            <a:off x="406400" y="476250"/>
            <a:ext cx="4992688" cy="1552575"/>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rPr>
              <a:t>由</a:t>
            </a:r>
            <a:r>
              <a:rPr lang="en-US" altLang="zh-CN" sz="2400" b="1">
                <a:latin typeface="Times New Roman" panose="02020603050405020304" pitchFamily="2" charset="0"/>
                <a:ea typeface="仿宋_GB2312" pitchFamily="1" charset="-122"/>
              </a:rPr>
              <a:t>(1)</a:t>
            </a:r>
            <a:r>
              <a:rPr lang="zh-CN" altLang="en-US" sz="2400" b="1">
                <a:latin typeface="Times New Roman" panose="02020603050405020304" pitchFamily="2" charset="0"/>
                <a:ea typeface="仿宋_GB2312" pitchFamily="1" charset="-122"/>
              </a:rPr>
              <a:t>知，此系统相当于半径分别为</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1 </a:t>
            </a:r>
            <a:r>
              <a:rPr lang="en-US" altLang="zh-CN" sz="2400" b="1">
                <a:latin typeface="Times New Roman" panose="02020603050405020304" pitchFamily="2" charset="0"/>
                <a:ea typeface="仿宋_GB2312" pitchFamily="1" charset="-122"/>
              </a:rPr>
              <a:t>, </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2 </a:t>
            </a:r>
            <a:r>
              <a:rPr lang="zh-CN" altLang="en-US" sz="2400" b="1">
                <a:latin typeface="Times New Roman" panose="02020603050405020304" pitchFamily="2" charset="0"/>
                <a:ea typeface="仿宋_GB2312" pitchFamily="1" charset="-122"/>
              </a:rPr>
              <a:t>和 </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3 </a:t>
            </a:r>
            <a:r>
              <a:rPr lang="zh-CN" altLang="en-US" sz="2400" b="1">
                <a:latin typeface="Times New Roman" panose="02020603050405020304" pitchFamily="2" charset="0"/>
                <a:ea typeface="仿宋_GB2312" pitchFamily="1" charset="-122"/>
              </a:rPr>
              <a:t>，带电量分别为</a:t>
            </a:r>
            <a:r>
              <a:rPr lang="zh-CN" altLang="en-US" sz="2400" b="1">
                <a:latin typeface="Times New Roman" panose="02020603050405020304" pitchFamily="2" charset="0"/>
                <a:ea typeface="宋体" panose="02010600030101010101" pitchFamily="2" charset="-122"/>
              </a:rPr>
              <a:t> </a:t>
            </a:r>
            <a:r>
              <a:rPr lang="en-US" altLang="zh-CN" sz="2400" b="1" i="1">
                <a:latin typeface="Times New Roman" panose="02020603050405020304" pitchFamily="2" charset="0"/>
                <a:ea typeface="宋体" panose="02010600030101010101" pitchFamily="2" charset="-122"/>
              </a:rPr>
              <a:t>q </a:t>
            </a:r>
            <a:r>
              <a:rPr lang="en-US" altLang="zh-CN" sz="2400" b="1">
                <a:latin typeface="Times New Roman" panose="02020603050405020304" pitchFamily="2" charset="0"/>
                <a:ea typeface="仿宋_GB2312" pitchFamily="1" charset="-122"/>
              </a:rPr>
              <a:t>, </a:t>
            </a:r>
            <a:r>
              <a:rPr lang="en-US" altLang="zh-CN" sz="2400" b="1">
                <a:latin typeface="宋体" panose="02010600030101010101" pitchFamily="2" charset="-122"/>
                <a:ea typeface="宋体" panose="02010600030101010101" pitchFamily="2" charset="-122"/>
              </a:rPr>
              <a:t>-</a:t>
            </a:r>
            <a:r>
              <a:rPr lang="en-US" altLang="zh-CN" sz="2400" b="1" i="1">
                <a:latin typeface="Times New Roman" panose="02020603050405020304" pitchFamily="2" charset="0"/>
                <a:ea typeface="宋体" panose="02010600030101010101" pitchFamily="2" charset="-122"/>
              </a:rPr>
              <a:t>q</a:t>
            </a:r>
            <a:r>
              <a:rPr lang="zh-CN" altLang="en-US" sz="2400" b="1">
                <a:latin typeface="Times New Roman" panose="02020603050405020304" pitchFamily="2" charset="0"/>
                <a:ea typeface="宋体" panose="02010600030101010101" pitchFamily="2" charset="-122"/>
              </a:rPr>
              <a:t>和</a:t>
            </a:r>
            <a:r>
              <a:rPr lang="zh-CN" altLang="en-US" sz="2400" b="1">
                <a:latin typeface="Times New Roman" panose="02020603050405020304" pitchFamily="2" charset="0"/>
                <a:ea typeface="仿宋_GB2312" pitchFamily="1" charset="-122"/>
              </a:rPr>
              <a:t> </a:t>
            </a:r>
            <a:r>
              <a:rPr lang="en-US" altLang="zh-CN" sz="2400" b="1" i="1">
                <a:latin typeface="Times New Roman" panose="02020603050405020304" pitchFamily="2" charset="0"/>
                <a:ea typeface="宋体" panose="02010600030101010101" pitchFamily="2" charset="-122"/>
              </a:rPr>
              <a:t>q+Q </a:t>
            </a:r>
            <a:r>
              <a:rPr lang="zh-CN" altLang="en-US" sz="2400" b="1">
                <a:latin typeface="Times New Roman" panose="02020603050405020304" pitchFamily="2" charset="0"/>
                <a:ea typeface="仿宋_GB2312" pitchFamily="1" charset="-122"/>
              </a:rPr>
              <a:t>的三个均匀带电球面。利用叠加原理，得</a:t>
            </a:r>
            <a:endParaRPr lang="zh-CN" altLang="en-US" sz="2400" b="1">
              <a:latin typeface="Times New Roman" panose="02020603050405020304" pitchFamily="2" charset="0"/>
              <a:ea typeface="仿宋_GB2312" pitchFamily="1" charset="-122"/>
            </a:endParaRPr>
          </a:p>
        </p:txBody>
      </p:sp>
      <p:graphicFrame>
        <p:nvGraphicFramePr>
          <p:cNvPr id="18451" name="对象 18450"/>
          <p:cNvGraphicFramePr>
            <a:graphicFrameLocks noChangeAspect="1"/>
          </p:cNvGraphicFramePr>
          <p:nvPr/>
        </p:nvGraphicFramePr>
        <p:xfrm>
          <a:off x="1025525" y="2146300"/>
          <a:ext cx="3651250" cy="904875"/>
        </p:xfrm>
        <a:graphic>
          <a:graphicData uri="http://schemas.openxmlformats.org/presentationml/2006/ole">
            <mc:AlternateContent xmlns:mc="http://schemas.openxmlformats.org/markup-compatibility/2006">
              <mc:Choice xmlns:v="urn:schemas-microsoft-com:vml" Requires="v">
                <p:oleObj spid="_x0000_s3108" name="" r:id="rId1" imgW="1739265" imgH="431800" progId="Equation.3">
                  <p:embed/>
                </p:oleObj>
              </mc:Choice>
              <mc:Fallback>
                <p:oleObj name="" r:id="rId1" imgW="1739265" imgH="431800" progId="Equation.3">
                  <p:embed/>
                  <p:pic>
                    <p:nvPicPr>
                      <p:cNvPr id="0" name="图片 3107"/>
                      <p:cNvPicPr/>
                      <p:nvPr/>
                    </p:nvPicPr>
                    <p:blipFill>
                      <a:blip r:embed="rId2"/>
                      <a:stretch>
                        <a:fillRect/>
                      </a:stretch>
                    </p:blipFill>
                    <p:spPr>
                      <a:xfrm>
                        <a:off x="1025525" y="2146300"/>
                        <a:ext cx="3651250" cy="904875"/>
                      </a:xfrm>
                      <a:prstGeom prst="rect">
                        <a:avLst/>
                      </a:prstGeom>
                      <a:noFill/>
                      <a:ln w="38100">
                        <a:noFill/>
                        <a:miter/>
                      </a:ln>
                    </p:spPr>
                  </p:pic>
                </p:oleObj>
              </mc:Fallback>
            </mc:AlternateContent>
          </a:graphicData>
        </a:graphic>
      </p:graphicFrame>
      <p:graphicFrame>
        <p:nvGraphicFramePr>
          <p:cNvPr id="18452" name="对象 18451"/>
          <p:cNvGraphicFramePr>
            <a:graphicFrameLocks noChangeAspect="1"/>
          </p:cNvGraphicFramePr>
          <p:nvPr/>
        </p:nvGraphicFramePr>
        <p:xfrm>
          <a:off x="4846638" y="2363788"/>
          <a:ext cx="1065212" cy="452437"/>
        </p:xfrm>
        <a:graphic>
          <a:graphicData uri="http://schemas.openxmlformats.org/presentationml/2006/ole">
            <mc:AlternateContent xmlns:mc="http://schemas.openxmlformats.org/markup-compatibility/2006">
              <mc:Choice xmlns:v="urn:schemas-microsoft-com:vml" Requires="v">
                <p:oleObj spid="_x0000_s3109" name="" r:id="rId3" imgW="508635" imgH="216535" progId="Equation.3">
                  <p:embed/>
                </p:oleObj>
              </mc:Choice>
              <mc:Fallback>
                <p:oleObj name="" r:id="rId3" imgW="508635" imgH="216535" progId="Equation.3">
                  <p:embed/>
                  <p:pic>
                    <p:nvPicPr>
                      <p:cNvPr id="0" name="图片 3108"/>
                      <p:cNvPicPr/>
                      <p:nvPr/>
                    </p:nvPicPr>
                    <p:blipFill>
                      <a:blip r:embed="rId4"/>
                      <a:stretch>
                        <a:fillRect/>
                      </a:stretch>
                    </p:blipFill>
                    <p:spPr>
                      <a:xfrm>
                        <a:off x="4846638" y="2363788"/>
                        <a:ext cx="1065212" cy="452437"/>
                      </a:xfrm>
                      <a:prstGeom prst="rect">
                        <a:avLst/>
                      </a:prstGeom>
                      <a:noFill/>
                      <a:ln w="38100">
                        <a:noFill/>
                        <a:miter/>
                      </a:ln>
                    </p:spPr>
                  </p:pic>
                </p:oleObj>
              </mc:Fallback>
            </mc:AlternateContent>
          </a:graphicData>
        </a:graphic>
      </p:graphicFrame>
      <p:graphicFrame>
        <p:nvGraphicFramePr>
          <p:cNvPr id="18453" name="对象 18452"/>
          <p:cNvGraphicFramePr>
            <a:graphicFrameLocks noChangeAspect="1"/>
          </p:cNvGraphicFramePr>
          <p:nvPr/>
        </p:nvGraphicFramePr>
        <p:xfrm>
          <a:off x="1025525" y="2982913"/>
          <a:ext cx="3546475" cy="904875"/>
        </p:xfrm>
        <a:graphic>
          <a:graphicData uri="http://schemas.openxmlformats.org/presentationml/2006/ole">
            <mc:AlternateContent xmlns:mc="http://schemas.openxmlformats.org/markup-compatibility/2006">
              <mc:Choice xmlns:v="urn:schemas-microsoft-com:vml" Requires="v">
                <p:oleObj spid="_x0000_s3110" name="" r:id="rId5" imgW="1688465" imgH="431800" progId="Equation.3">
                  <p:embed/>
                </p:oleObj>
              </mc:Choice>
              <mc:Fallback>
                <p:oleObj name="" r:id="rId5" imgW="1688465" imgH="431800" progId="Equation.3">
                  <p:embed/>
                  <p:pic>
                    <p:nvPicPr>
                      <p:cNvPr id="0" name="图片 3109"/>
                      <p:cNvPicPr/>
                      <p:nvPr/>
                    </p:nvPicPr>
                    <p:blipFill>
                      <a:blip r:embed="rId6"/>
                      <a:stretch>
                        <a:fillRect/>
                      </a:stretch>
                    </p:blipFill>
                    <p:spPr>
                      <a:xfrm>
                        <a:off x="1025525" y="2982913"/>
                        <a:ext cx="3546475" cy="904875"/>
                      </a:xfrm>
                      <a:prstGeom prst="rect">
                        <a:avLst/>
                      </a:prstGeom>
                      <a:noFill/>
                      <a:ln w="38100">
                        <a:noFill/>
                        <a:miter/>
                      </a:ln>
                    </p:spPr>
                  </p:pic>
                </p:oleObj>
              </mc:Fallback>
            </mc:AlternateContent>
          </a:graphicData>
        </a:graphic>
      </p:graphicFrame>
      <p:graphicFrame>
        <p:nvGraphicFramePr>
          <p:cNvPr id="18454" name="对象 18453"/>
          <p:cNvGraphicFramePr>
            <a:graphicFrameLocks noChangeAspect="1"/>
          </p:cNvGraphicFramePr>
          <p:nvPr/>
        </p:nvGraphicFramePr>
        <p:xfrm>
          <a:off x="4846638" y="3175000"/>
          <a:ext cx="1704975" cy="452438"/>
        </p:xfrm>
        <a:graphic>
          <a:graphicData uri="http://schemas.openxmlformats.org/presentationml/2006/ole">
            <mc:AlternateContent xmlns:mc="http://schemas.openxmlformats.org/markup-compatibility/2006">
              <mc:Choice xmlns:v="urn:schemas-microsoft-com:vml" Requires="v">
                <p:oleObj spid="_x0000_s3111" name="" r:id="rId7" imgW="814070" imgH="216535" progId="Equation.3">
                  <p:embed/>
                </p:oleObj>
              </mc:Choice>
              <mc:Fallback>
                <p:oleObj name="" r:id="rId7" imgW="814070" imgH="216535" progId="Equation.3">
                  <p:embed/>
                  <p:pic>
                    <p:nvPicPr>
                      <p:cNvPr id="0" name="图片 3110"/>
                      <p:cNvPicPr/>
                      <p:nvPr/>
                    </p:nvPicPr>
                    <p:blipFill>
                      <a:blip r:embed="rId8"/>
                      <a:stretch>
                        <a:fillRect/>
                      </a:stretch>
                    </p:blipFill>
                    <p:spPr>
                      <a:xfrm>
                        <a:off x="4846638" y="3175000"/>
                        <a:ext cx="1704975" cy="452438"/>
                      </a:xfrm>
                      <a:prstGeom prst="rect">
                        <a:avLst/>
                      </a:prstGeom>
                      <a:noFill/>
                      <a:ln w="38100">
                        <a:noFill/>
                        <a:miter/>
                      </a:ln>
                    </p:spPr>
                  </p:pic>
                </p:oleObj>
              </mc:Fallback>
            </mc:AlternateContent>
          </a:graphicData>
        </a:graphic>
      </p:graphicFrame>
      <p:graphicFrame>
        <p:nvGraphicFramePr>
          <p:cNvPr id="18455" name="对象 18454"/>
          <p:cNvGraphicFramePr>
            <a:graphicFrameLocks noChangeAspect="1"/>
          </p:cNvGraphicFramePr>
          <p:nvPr/>
        </p:nvGraphicFramePr>
        <p:xfrm>
          <a:off x="1025525" y="3819525"/>
          <a:ext cx="1679575" cy="903288"/>
        </p:xfrm>
        <a:graphic>
          <a:graphicData uri="http://schemas.openxmlformats.org/presentationml/2006/ole">
            <mc:AlternateContent xmlns:mc="http://schemas.openxmlformats.org/markup-compatibility/2006">
              <mc:Choice xmlns:v="urn:schemas-microsoft-com:vml" Requires="v">
                <p:oleObj spid="_x0000_s3112" name="" r:id="rId9" imgW="802005" imgH="433070" progId="Equation.3">
                  <p:embed/>
                </p:oleObj>
              </mc:Choice>
              <mc:Fallback>
                <p:oleObj name="" r:id="rId9" imgW="802005" imgH="433070" progId="Equation.3">
                  <p:embed/>
                  <p:pic>
                    <p:nvPicPr>
                      <p:cNvPr id="0" name="图片 3111"/>
                      <p:cNvPicPr/>
                      <p:nvPr/>
                    </p:nvPicPr>
                    <p:blipFill>
                      <a:blip r:embed="rId10"/>
                      <a:stretch>
                        <a:fillRect/>
                      </a:stretch>
                    </p:blipFill>
                    <p:spPr>
                      <a:xfrm>
                        <a:off x="1025525" y="3819525"/>
                        <a:ext cx="1679575" cy="903288"/>
                      </a:xfrm>
                      <a:prstGeom prst="rect">
                        <a:avLst/>
                      </a:prstGeom>
                      <a:noFill/>
                      <a:ln w="38100">
                        <a:noFill/>
                        <a:miter/>
                      </a:ln>
                    </p:spPr>
                  </p:pic>
                </p:oleObj>
              </mc:Fallback>
            </mc:AlternateContent>
          </a:graphicData>
        </a:graphic>
      </p:graphicFrame>
      <p:graphicFrame>
        <p:nvGraphicFramePr>
          <p:cNvPr id="18456" name="对象 18455"/>
          <p:cNvGraphicFramePr>
            <a:graphicFrameLocks noChangeAspect="1"/>
          </p:cNvGraphicFramePr>
          <p:nvPr/>
        </p:nvGraphicFramePr>
        <p:xfrm>
          <a:off x="4813300" y="3987800"/>
          <a:ext cx="1731963" cy="479425"/>
        </p:xfrm>
        <a:graphic>
          <a:graphicData uri="http://schemas.openxmlformats.org/presentationml/2006/ole">
            <mc:AlternateContent xmlns:mc="http://schemas.openxmlformats.org/markup-compatibility/2006">
              <mc:Choice xmlns:v="urn:schemas-microsoft-com:vml" Requires="v">
                <p:oleObj spid="_x0000_s3105" name="" r:id="rId11" imgW="828040" imgH="229235" progId="Equation.3">
                  <p:embed/>
                </p:oleObj>
              </mc:Choice>
              <mc:Fallback>
                <p:oleObj name="" r:id="rId11" imgW="828040" imgH="229235" progId="Equation.3">
                  <p:embed/>
                  <p:pic>
                    <p:nvPicPr>
                      <p:cNvPr id="0" name="图片 3104"/>
                      <p:cNvPicPr/>
                      <p:nvPr/>
                    </p:nvPicPr>
                    <p:blipFill>
                      <a:blip r:embed="rId12"/>
                      <a:stretch>
                        <a:fillRect/>
                      </a:stretch>
                    </p:blipFill>
                    <p:spPr>
                      <a:xfrm>
                        <a:off x="4813300" y="3987800"/>
                        <a:ext cx="1731963" cy="479425"/>
                      </a:xfrm>
                      <a:prstGeom prst="rect">
                        <a:avLst/>
                      </a:prstGeom>
                      <a:noFill/>
                      <a:ln w="38100">
                        <a:noFill/>
                        <a:miter/>
                      </a:ln>
                    </p:spPr>
                  </p:pic>
                </p:oleObj>
              </mc:Fallback>
            </mc:AlternateContent>
          </a:graphicData>
        </a:graphic>
      </p:graphicFrame>
      <p:graphicFrame>
        <p:nvGraphicFramePr>
          <p:cNvPr id="18457" name="对象 18456"/>
          <p:cNvGraphicFramePr>
            <a:graphicFrameLocks noChangeAspect="1"/>
          </p:cNvGraphicFramePr>
          <p:nvPr/>
        </p:nvGraphicFramePr>
        <p:xfrm>
          <a:off x="1025525" y="4652963"/>
          <a:ext cx="1519238" cy="904875"/>
        </p:xfrm>
        <a:graphic>
          <a:graphicData uri="http://schemas.openxmlformats.org/presentationml/2006/ole">
            <mc:AlternateContent xmlns:mc="http://schemas.openxmlformats.org/markup-compatibility/2006">
              <mc:Choice xmlns:v="urn:schemas-microsoft-com:vml" Requires="v">
                <p:oleObj spid="_x0000_s3106" name="" r:id="rId13" imgW="725805" imgH="433070" progId="Equation.3">
                  <p:embed/>
                </p:oleObj>
              </mc:Choice>
              <mc:Fallback>
                <p:oleObj name="" r:id="rId13" imgW="725805" imgH="433070" progId="Equation.3">
                  <p:embed/>
                  <p:pic>
                    <p:nvPicPr>
                      <p:cNvPr id="0" name="图片 3105"/>
                      <p:cNvPicPr/>
                      <p:nvPr/>
                    </p:nvPicPr>
                    <p:blipFill>
                      <a:blip r:embed="rId14"/>
                      <a:stretch>
                        <a:fillRect/>
                      </a:stretch>
                    </p:blipFill>
                    <p:spPr>
                      <a:xfrm>
                        <a:off x="1025525" y="4652963"/>
                        <a:ext cx="1519238" cy="904875"/>
                      </a:xfrm>
                      <a:prstGeom prst="rect">
                        <a:avLst/>
                      </a:prstGeom>
                      <a:noFill/>
                      <a:ln w="38100">
                        <a:noFill/>
                        <a:miter/>
                      </a:ln>
                    </p:spPr>
                  </p:pic>
                </p:oleObj>
              </mc:Fallback>
            </mc:AlternateContent>
          </a:graphicData>
        </a:graphic>
      </p:graphicFrame>
      <p:graphicFrame>
        <p:nvGraphicFramePr>
          <p:cNvPr id="18458" name="对象 18457"/>
          <p:cNvGraphicFramePr>
            <a:graphicFrameLocks noChangeAspect="1"/>
          </p:cNvGraphicFramePr>
          <p:nvPr/>
        </p:nvGraphicFramePr>
        <p:xfrm>
          <a:off x="4813300" y="4827588"/>
          <a:ext cx="1092200" cy="477837"/>
        </p:xfrm>
        <a:graphic>
          <a:graphicData uri="http://schemas.openxmlformats.org/presentationml/2006/ole">
            <mc:AlternateContent xmlns:mc="http://schemas.openxmlformats.org/markup-compatibility/2006">
              <mc:Choice xmlns:v="urn:schemas-microsoft-com:vml" Requires="v">
                <p:oleObj spid="_x0000_s3104" name="" r:id="rId15" imgW="521970" imgH="229235" progId="Equation.3">
                  <p:embed/>
                </p:oleObj>
              </mc:Choice>
              <mc:Fallback>
                <p:oleObj name="" r:id="rId15" imgW="521970" imgH="229235" progId="Equation.3">
                  <p:embed/>
                  <p:pic>
                    <p:nvPicPr>
                      <p:cNvPr id="0" name="图片 3103"/>
                      <p:cNvPicPr/>
                      <p:nvPr/>
                    </p:nvPicPr>
                    <p:blipFill>
                      <a:blip r:embed="rId16"/>
                      <a:stretch>
                        <a:fillRect/>
                      </a:stretch>
                    </p:blipFill>
                    <p:spPr>
                      <a:xfrm>
                        <a:off x="4813300" y="4827588"/>
                        <a:ext cx="1092200" cy="477837"/>
                      </a:xfrm>
                      <a:prstGeom prst="rect">
                        <a:avLst/>
                      </a:prstGeom>
                      <a:noFill/>
                      <a:ln w="38100">
                        <a:noFill/>
                        <a:miter/>
                      </a:ln>
                    </p:spPr>
                  </p:pic>
                </p:oleObj>
              </mc:Fallback>
            </mc:AlternateContent>
          </a:graphicData>
        </a:graphic>
      </p:graphicFrame>
      <p:sp>
        <p:nvSpPr>
          <p:cNvPr id="18459" name="左大括号 18458"/>
          <p:cNvSpPr/>
          <p:nvPr/>
        </p:nvSpPr>
        <p:spPr>
          <a:xfrm>
            <a:off x="768350" y="2492375"/>
            <a:ext cx="233363" cy="2600325"/>
          </a:xfrm>
          <a:prstGeom prst="leftBrace">
            <a:avLst>
              <a:gd name="adj1" fmla="val 92702"/>
              <a:gd name="adj2" fmla="val 48065"/>
            </a:avLst>
          </a:prstGeom>
          <a:noFill/>
          <a:ln w="2857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8460" name="文本框 18459"/>
          <p:cNvSpPr txBox="1"/>
          <p:nvPr/>
        </p:nvSpPr>
        <p:spPr>
          <a:xfrm>
            <a:off x="390525" y="5692775"/>
            <a:ext cx="3856038" cy="457200"/>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rPr>
              <a:t>球</a:t>
            </a:r>
            <a:r>
              <a:rPr lang="en-US" altLang="zh-CN" sz="2400" b="1">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与球壳</a:t>
            </a:r>
            <a:r>
              <a:rPr lang="en-US" altLang="zh-CN" sz="2400" b="1">
                <a:latin typeface="Times New Roman" panose="02020603050405020304" pitchFamily="2" charset="0"/>
                <a:ea typeface="仿宋_GB2312" pitchFamily="1" charset="-122"/>
              </a:rPr>
              <a:t>B</a:t>
            </a:r>
            <a:r>
              <a:rPr lang="zh-CN" altLang="en-US" sz="2400" b="1">
                <a:latin typeface="Times New Roman" panose="02020603050405020304" pitchFamily="2" charset="0"/>
                <a:ea typeface="仿宋_GB2312" pitchFamily="1" charset="-122"/>
              </a:rPr>
              <a:t>的电势差为</a:t>
            </a:r>
            <a:endParaRPr lang="zh-CN" altLang="en-US" sz="2400" b="1">
              <a:latin typeface="Times New Roman" panose="02020603050405020304" pitchFamily="2" charset="0"/>
              <a:ea typeface="仿宋_GB2312" pitchFamily="1" charset="-122"/>
            </a:endParaRPr>
          </a:p>
        </p:txBody>
      </p:sp>
      <p:graphicFrame>
        <p:nvGraphicFramePr>
          <p:cNvPr id="18461" name="对象 18460"/>
          <p:cNvGraphicFramePr>
            <a:graphicFrameLocks noChangeAspect="1"/>
          </p:cNvGraphicFramePr>
          <p:nvPr/>
        </p:nvGraphicFramePr>
        <p:xfrm>
          <a:off x="3946525" y="5548313"/>
          <a:ext cx="4210050" cy="904875"/>
        </p:xfrm>
        <a:graphic>
          <a:graphicData uri="http://schemas.openxmlformats.org/presentationml/2006/ole">
            <mc:AlternateContent xmlns:mc="http://schemas.openxmlformats.org/markup-compatibility/2006">
              <mc:Choice xmlns:v="urn:schemas-microsoft-com:vml" Requires="v">
                <p:oleObj spid="_x0000_s3107" name="" r:id="rId17" imgW="2005965" imgH="431800" progId="Equation.3">
                  <p:embed/>
                </p:oleObj>
              </mc:Choice>
              <mc:Fallback>
                <p:oleObj name="" r:id="rId17" imgW="2005965" imgH="431800" progId="Equation.3">
                  <p:embed/>
                  <p:pic>
                    <p:nvPicPr>
                      <p:cNvPr id="0" name="图片 3106"/>
                      <p:cNvPicPr/>
                      <p:nvPr/>
                    </p:nvPicPr>
                    <p:blipFill>
                      <a:blip r:embed="rId18"/>
                      <a:stretch>
                        <a:fillRect/>
                      </a:stretch>
                    </p:blipFill>
                    <p:spPr>
                      <a:xfrm>
                        <a:off x="3946525" y="5548313"/>
                        <a:ext cx="4210050" cy="9048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out)">
                                      <p:cBhvr>
                                        <p:cTn id="7" dur="500"/>
                                        <p:tgtEl>
                                          <p:spTgt spid="1843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449"/>
                                        </p:tgtEl>
                                        <p:attrNameLst>
                                          <p:attrName>style.visibility</p:attrName>
                                        </p:attrNameLst>
                                      </p:cBhvr>
                                      <p:to>
                                        <p:strVal val="visible"/>
                                      </p:to>
                                    </p:set>
                                    <p:animEffect transition="in" filter="wipe(down)">
                                      <p:cBhvr>
                                        <p:cTn id="11" dur="500"/>
                                        <p:tgtEl>
                                          <p:spTgt spid="184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450"/>
                                        </p:tgtEl>
                                        <p:attrNameLst>
                                          <p:attrName>style.visibility</p:attrName>
                                        </p:attrNameLst>
                                      </p:cBhvr>
                                      <p:to>
                                        <p:strVal val="visible"/>
                                      </p:to>
                                    </p:set>
                                    <p:animEffect transition="in" filter="wipe(left)">
                                      <p:cBhvr>
                                        <p:cTn id="16" dur="500"/>
                                        <p:tgtEl>
                                          <p:spTgt spid="18450"/>
                                        </p:tgtEl>
                                      </p:cBhvr>
                                    </p:animEffect>
                                  </p:childTnLst>
                                  <p:subTnLst>
                                    <p:audio>
                                      <p:cMediaNode>
                                        <p:cTn display="0" masterRel="sameClick">
                                          <p:stCondLst>
                                            <p:cond evt="begin" delay="0">
                                              <p:tn val="14"/>
                                            </p:cond>
                                          </p:stCondLst>
                                          <p:endCondLst>
                                            <p:cond evt="onStopAudio" delay="0">
                                              <p:tgtEl>
                                                <p:sldTgt/>
                                              </p:tgtEl>
                                            </p:cond>
                                          </p:endCondLst>
                                        </p:cTn>
                                        <p:tgtEl>
                                          <p:sndTgt r:embed="rId19" name="chimes.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451"/>
                                        </p:tgtEl>
                                        <p:attrNameLst>
                                          <p:attrName>style.visibility</p:attrName>
                                        </p:attrNameLst>
                                      </p:cBhvr>
                                      <p:to>
                                        <p:strVal val="visible"/>
                                      </p:to>
                                    </p:set>
                                    <p:animEffect transition="in" filter="wipe(left)">
                                      <p:cBhvr>
                                        <p:cTn id="21" dur="500"/>
                                        <p:tgtEl>
                                          <p:spTgt spid="1845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8452"/>
                                        </p:tgtEl>
                                        <p:attrNameLst>
                                          <p:attrName>style.visibility</p:attrName>
                                        </p:attrNameLst>
                                      </p:cBhvr>
                                      <p:to>
                                        <p:strVal val="visible"/>
                                      </p:to>
                                    </p:set>
                                    <p:animEffect transition="in" filter="wipe(left)">
                                      <p:cBhvr>
                                        <p:cTn id="25" dur="500"/>
                                        <p:tgtEl>
                                          <p:spTgt spid="184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453"/>
                                        </p:tgtEl>
                                        <p:attrNameLst>
                                          <p:attrName>style.visibility</p:attrName>
                                        </p:attrNameLst>
                                      </p:cBhvr>
                                      <p:to>
                                        <p:strVal val="visible"/>
                                      </p:to>
                                    </p:set>
                                    <p:animEffect transition="in" filter="wipe(left)">
                                      <p:cBhvr>
                                        <p:cTn id="30" dur="500"/>
                                        <p:tgtEl>
                                          <p:spTgt spid="1845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8454"/>
                                        </p:tgtEl>
                                        <p:attrNameLst>
                                          <p:attrName>style.visibility</p:attrName>
                                        </p:attrNameLst>
                                      </p:cBhvr>
                                      <p:to>
                                        <p:strVal val="visible"/>
                                      </p:to>
                                    </p:set>
                                    <p:animEffect transition="in" filter="wipe(left)">
                                      <p:cBhvr>
                                        <p:cTn id="34" dur="500"/>
                                        <p:tgtEl>
                                          <p:spTgt spid="1845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455"/>
                                        </p:tgtEl>
                                        <p:attrNameLst>
                                          <p:attrName>style.visibility</p:attrName>
                                        </p:attrNameLst>
                                      </p:cBhvr>
                                      <p:to>
                                        <p:strVal val="visible"/>
                                      </p:to>
                                    </p:set>
                                    <p:animEffect transition="in" filter="wipe(left)">
                                      <p:cBhvr>
                                        <p:cTn id="39" dur="500"/>
                                        <p:tgtEl>
                                          <p:spTgt spid="18455"/>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8456"/>
                                        </p:tgtEl>
                                        <p:attrNameLst>
                                          <p:attrName>style.visibility</p:attrName>
                                        </p:attrNameLst>
                                      </p:cBhvr>
                                      <p:to>
                                        <p:strVal val="visible"/>
                                      </p:to>
                                    </p:set>
                                    <p:animEffect transition="in" filter="wipe(left)">
                                      <p:cBhvr>
                                        <p:cTn id="43" dur="500"/>
                                        <p:tgtEl>
                                          <p:spTgt spid="1845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457"/>
                                        </p:tgtEl>
                                        <p:attrNameLst>
                                          <p:attrName>style.visibility</p:attrName>
                                        </p:attrNameLst>
                                      </p:cBhvr>
                                      <p:to>
                                        <p:strVal val="visible"/>
                                      </p:to>
                                    </p:set>
                                    <p:animEffect transition="in" filter="wipe(left)">
                                      <p:cBhvr>
                                        <p:cTn id="48" dur="500"/>
                                        <p:tgtEl>
                                          <p:spTgt spid="18457"/>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8458"/>
                                        </p:tgtEl>
                                        <p:attrNameLst>
                                          <p:attrName>style.visibility</p:attrName>
                                        </p:attrNameLst>
                                      </p:cBhvr>
                                      <p:to>
                                        <p:strVal val="visible"/>
                                      </p:to>
                                    </p:set>
                                    <p:animEffect transition="in" filter="wipe(left)">
                                      <p:cBhvr>
                                        <p:cTn id="52" dur="500"/>
                                        <p:tgtEl>
                                          <p:spTgt spid="18458"/>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8459"/>
                                        </p:tgtEl>
                                        <p:attrNameLst>
                                          <p:attrName>style.visibility</p:attrName>
                                        </p:attrNameLst>
                                      </p:cBhvr>
                                      <p:to>
                                        <p:strVal val="visible"/>
                                      </p:to>
                                    </p:set>
                                    <p:animEffect transition="in" filter="wipe(up)">
                                      <p:cBhvr>
                                        <p:cTn id="56" dur="500"/>
                                        <p:tgtEl>
                                          <p:spTgt spid="1845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460"/>
                                        </p:tgtEl>
                                        <p:attrNameLst>
                                          <p:attrName>style.visibility</p:attrName>
                                        </p:attrNameLst>
                                      </p:cBhvr>
                                      <p:to>
                                        <p:strVal val="visible"/>
                                      </p:to>
                                    </p:set>
                                    <p:animEffect transition="in" filter="wipe(left)">
                                      <p:cBhvr>
                                        <p:cTn id="61" dur="500"/>
                                        <p:tgtEl>
                                          <p:spTgt spid="18460"/>
                                        </p:tgtEl>
                                      </p:cBhvr>
                                    </p:animEffect>
                                  </p:childTnLst>
                                  <p:subTnLst>
                                    <p:audio>
                                      <p:cMediaNode>
                                        <p:cTn display="0" masterRel="sameClick">
                                          <p:stCondLst>
                                            <p:cond evt="begin" delay="0">
                                              <p:tn val="59"/>
                                            </p:cond>
                                          </p:stCondLst>
                                          <p:endCondLst>
                                            <p:cond evt="onStopAudio" delay="0">
                                              <p:tgtEl>
                                                <p:sldTgt/>
                                              </p:tgtEl>
                                            </p:cond>
                                          </p:endCondLst>
                                        </p:cTn>
                                        <p:tgtEl>
                                          <p:sndTgt r:embed="rId19" name="chimes.wav"/>
                                        </p:tgtEl>
                                      </p:cMediaNode>
                                    </p:audio>
                                  </p:sub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461"/>
                                        </p:tgtEl>
                                        <p:attrNameLst>
                                          <p:attrName>style.visibility</p:attrName>
                                        </p:attrNameLst>
                                      </p:cBhvr>
                                      <p:to>
                                        <p:strVal val="visible"/>
                                      </p:to>
                                    </p:set>
                                    <p:animEffect transition="in" filter="wipe(left)">
                                      <p:cBhvr>
                                        <p:cTn id="66" dur="500"/>
                                        <p:tgtEl>
                                          <p:spTgt spid="1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9" grpId="0"/>
      <p:bldP spid="18450" grpId="0"/>
      <p:bldP spid="184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9457"/>
          <p:cNvSpPr/>
          <p:nvPr/>
        </p:nvSpPr>
        <p:spPr>
          <a:xfrm>
            <a:off x="782638" y="404813"/>
            <a:ext cx="8181975" cy="895350"/>
          </a:xfrm>
          <a:prstGeom prst="rect">
            <a:avLst/>
          </a:prstGeom>
          <a:noFill/>
          <a:ln w="9525">
            <a:noFill/>
          </a:ln>
        </p:spPr>
        <p:txBody>
          <a:bodyPr wrap="square" anchor="t">
            <a:spAutoFit/>
          </a:bodyPr>
          <a:p>
            <a:pPr lvl="0" indent="0">
              <a:lnSpc>
                <a:spcPct val="110000"/>
              </a:lnSpc>
              <a:spcBef>
                <a:spcPct val="50000"/>
              </a:spcBef>
              <a:buClrTx/>
            </a:pPr>
            <a:r>
              <a:rPr lang="zh-CN" altLang="en-US" sz="2400" b="1" dirty="0">
                <a:latin typeface="Times New Roman" panose="02020603050405020304" pitchFamily="2" charset="0"/>
                <a:ea typeface="仿宋_GB2312" pitchFamily="1" charset="-122"/>
              </a:rPr>
              <a:t>半径为</a:t>
            </a:r>
            <a:r>
              <a:rPr lang="zh-CN" altLang="en-US" sz="2400" b="1" i="1" dirty="0">
                <a:latin typeface="Times New Roman" panose="02020603050405020304" pitchFamily="2" charset="0"/>
                <a:ea typeface="仿宋_GB2312" pitchFamily="1" charset="-122"/>
              </a:rPr>
              <a:t>R</a:t>
            </a:r>
            <a:r>
              <a:rPr lang="zh-CN" altLang="en-US" sz="2400" b="1" dirty="0">
                <a:latin typeface="Times New Roman" panose="02020603050405020304" pitchFamily="2" charset="0"/>
                <a:ea typeface="仿宋_GB2312" pitchFamily="1" charset="-122"/>
              </a:rPr>
              <a:t>的金属球接地，在它外面距球心</a:t>
            </a:r>
            <a:r>
              <a:rPr lang="zh-CN" altLang="en-US" sz="2400" b="1" i="1" dirty="0">
                <a:latin typeface="Times New Roman" panose="02020603050405020304" pitchFamily="2" charset="0"/>
                <a:ea typeface="仿宋_GB2312" pitchFamily="1" charset="-122"/>
              </a:rPr>
              <a:t>d</a:t>
            </a:r>
            <a:r>
              <a:rPr lang="zh-CN" altLang="en-US" sz="2400" b="1" dirty="0">
                <a:latin typeface="Times New Roman" panose="02020603050405020304" pitchFamily="2" charset="0"/>
                <a:ea typeface="仿宋_GB2312" pitchFamily="1" charset="-122"/>
              </a:rPr>
              <a:t>处放置的一电量为</a:t>
            </a:r>
            <a:r>
              <a:rPr lang="zh-CN" altLang="en-US" sz="2400" b="1" i="1" dirty="0">
                <a:latin typeface="Times New Roman" panose="02020603050405020304" pitchFamily="2" charset="0"/>
                <a:ea typeface="宋体" panose="02010600030101010101" pitchFamily="2" charset="-122"/>
              </a:rPr>
              <a:t>Q </a:t>
            </a:r>
            <a:r>
              <a:rPr lang="zh-CN" altLang="en-US" sz="2400" b="1" dirty="0">
                <a:latin typeface="Times New Roman" panose="02020603050405020304" pitchFamily="2" charset="0"/>
                <a:ea typeface="宋体" panose="02010600030101010101" pitchFamily="2" charset="-122"/>
              </a:rPr>
              <a:t>(&gt;0)</a:t>
            </a:r>
            <a:r>
              <a:rPr lang="zh-CN" altLang="en-US" sz="2400" b="1" dirty="0">
                <a:latin typeface="Arial" panose="020B0604020202020204" pitchFamily="34" charset="0"/>
                <a:ea typeface="宋体" panose="02010600030101010101" pitchFamily="2" charset="-122"/>
              </a:rPr>
              <a:t>的</a:t>
            </a:r>
            <a:r>
              <a:rPr lang="zh-CN" altLang="en-US" sz="2400" b="1" dirty="0">
                <a:latin typeface="Times New Roman" panose="02020603050405020304" pitchFamily="2" charset="0"/>
                <a:ea typeface="仿宋_GB2312" pitchFamily="1" charset="-122"/>
              </a:rPr>
              <a:t>点电荷。如图所示，当此系统达到静电平衡时，</a:t>
            </a:r>
            <a:endParaRPr lang="zh-CN" altLang="en-US" sz="2400" b="1" dirty="0">
              <a:latin typeface="Times New Roman" panose="02020603050405020304" pitchFamily="2" charset="0"/>
              <a:ea typeface="仿宋_GB2312" pitchFamily="1" charset="-122"/>
            </a:endParaRPr>
          </a:p>
        </p:txBody>
      </p:sp>
      <p:sp>
        <p:nvSpPr>
          <p:cNvPr id="20482" name="矩形 19458"/>
          <p:cNvSpPr/>
          <p:nvPr/>
        </p:nvSpPr>
        <p:spPr>
          <a:xfrm>
            <a:off x="292100" y="404813"/>
            <a:ext cx="492125"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例</a:t>
            </a:r>
            <a:endParaRPr lang="zh-CN" altLang="en-US" sz="2400" b="1">
              <a:latin typeface="Times New Roman" panose="02020603050405020304" pitchFamily="2" charset="0"/>
              <a:ea typeface="宋体" panose="02010600030101010101" pitchFamily="2" charset="-122"/>
            </a:endParaRPr>
          </a:p>
        </p:txBody>
      </p:sp>
      <p:sp>
        <p:nvSpPr>
          <p:cNvPr id="19460" name="文本框 19459"/>
          <p:cNvSpPr txBox="1"/>
          <p:nvPr/>
        </p:nvSpPr>
        <p:spPr>
          <a:xfrm>
            <a:off x="323850" y="1844675"/>
            <a:ext cx="4570413" cy="457200"/>
          </a:xfrm>
          <a:prstGeom prst="rect">
            <a:avLst/>
          </a:prstGeom>
          <a:noFill/>
          <a:ln w="9525">
            <a:noFill/>
          </a:ln>
        </p:spPr>
        <p:txBody>
          <a:bodyPr wrap="square" anchor="t">
            <a:spAutoFit/>
          </a:bodyPr>
          <a:p>
            <a:pPr lvl="0" indent="0">
              <a:buClrTx/>
            </a:pPr>
            <a:r>
              <a:rPr lang="zh-CN" altLang="en-US" sz="2400" b="1" dirty="0">
                <a:latin typeface="Times New Roman" panose="02020603050405020304" pitchFamily="2" charset="0"/>
                <a:ea typeface="仿宋_GB2312" pitchFamily="1" charset="-122"/>
              </a:rPr>
              <a:t>求： 金属球表面的电荷电量。</a:t>
            </a:r>
            <a:endParaRPr lang="zh-CN" altLang="en-US" sz="2400" b="1" dirty="0">
              <a:latin typeface="Times New Roman" panose="02020603050405020304" pitchFamily="2" charset="0"/>
              <a:ea typeface="仿宋_GB2312" pitchFamily="1" charset="-122"/>
            </a:endParaRPr>
          </a:p>
        </p:txBody>
      </p:sp>
      <p:sp>
        <p:nvSpPr>
          <p:cNvPr id="20484" name="椭圆 19460"/>
          <p:cNvSpPr/>
          <p:nvPr/>
        </p:nvSpPr>
        <p:spPr>
          <a:xfrm>
            <a:off x="5364163" y="1844675"/>
            <a:ext cx="914400" cy="914400"/>
          </a:xfrm>
          <a:prstGeom prst="ellipse">
            <a:avLst/>
          </a:prstGeom>
          <a:gradFill rotWithShape="0">
            <a:gsLst>
              <a:gs pos="0">
                <a:srgbClr val="FFFFFF"/>
              </a:gs>
              <a:gs pos="100000">
                <a:srgbClr val="00FFFF"/>
              </a:gs>
            </a:gsLst>
            <a:path path="shape">
              <a:fillToRect l="50000" t="50000" r="50000" b="50000"/>
            </a:path>
            <a:tileRect/>
          </a:gradFill>
          <a:ln w="9525" cap="flat" cmpd="sng">
            <a:solidFill>
              <a:schemeClr val="accent2"/>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485" name="直接连接符 19461"/>
          <p:cNvSpPr/>
          <p:nvPr/>
        </p:nvSpPr>
        <p:spPr>
          <a:xfrm flipV="1">
            <a:off x="5795963" y="2060575"/>
            <a:ext cx="371475" cy="266700"/>
          </a:xfrm>
          <a:prstGeom prst="line">
            <a:avLst/>
          </a:prstGeom>
          <a:ln w="9525" cap="flat" cmpd="sng">
            <a:solidFill>
              <a:srgbClr val="000066"/>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486" name="直接连接符 19462"/>
          <p:cNvSpPr/>
          <p:nvPr/>
        </p:nvSpPr>
        <p:spPr>
          <a:xfrm>
            <a:off x="5795963" y="2349500"/>
            <a:ext cx="1657350" cy="0"/>
          </a:xfrm>
          <a:prstGeom prst="line">
            <a:avLst/>
          </a:prstGeom>
          <a:ln w="9525" cap="flat" cmpd="sng">
            <a:solidFill>
              <a:srgbClr val="000066"/>
            </a:solidFill>
            <a:prstDash val="solid"/>
            <a:round/>
            <a:headEnd type="triangl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487" name="矩形 19463"/>
          <p:cNvSpPr/>
          <p:nvPr/>
        </p:nvSpPr>
        <p:spPr>
          <a:xfrm>
            <a:off x="5651500" y="1485900"/>
            <a:ext cx="488950" cy="395288"/>
          </a:xfrm>
          <a:prstGeom prst="rect">
            <a:avLst/>
          </a:prstGeom>
          <a:noFill/>
          <a:ln w="9525">
            <a:noFill/>
          </a:ln>
        </p:spPr>
        <p:txBody>
          <a:bodyPr wrap="square" anchor="t">
            <a:spAutoFit/>
          </a:bodyPr>
          <a:p>
            <a:pPr lvl="0" indent="0">
              <a:buClrTx/>
            </a:pPr>
            <a:r>
              <a:rPr lang="en-US" altLang="zh-CN" sz="2000" b="1" i="1">
                <a:latin typeface="Times New Roman" panose="02020603050405020304" pitchFamily="2" charset="0"/>
                <a:ea typeface="仿宋_GB2312" pitchFamily="1" charset="-122"/>
              </a:rPr>
              <a:t>R</a:t>
            </a:r>
            <a:endParaRPr lang="en-US" altLang="zh-CN" sz="2000" b="1" i="1">
              <a:latin typeface="Times New Roman" panose="02020603050405020304" pitchFamily="2" charset="0"/>
              <a:ea typeface="仿宋_GB2312" pitchFamily="1" charset="-122"/>
            </a:endParaRPr>
          </a:p>
        </p:txBody>
      </p:sp>
      <p:sp>
        <p:nvSpPr>
          <p:cNvPr id="20488" name="矩形 19464"/>
          <p:cNvSpPr/>
          <p:nvPr/>
        </p:nvSpPr>
        <p:spPr>
          <a:xfrm>
            <a:off x="6588125" y="1917700"/>
            <a:ext cx="488950" cy="396875"/>
          </a:xfrm>
          <a:prstGeom prst="rect">
            <a:avLst/>
          </a:prstGeom>
          <a:noFill/>
          <a:ln w="9525">
            <a:noFill/>
          </a:ln>
        </p:spPr>
        <p:txBody>
          <a:bodyPr wrap="square" anchor="t">
            <a:spAutoFit/>
          </a:bodyPr>
          <a:p>
            <a:pPr lvl="0" indent="0">
              <a:buClrTx/>
            </a:pPr>
            <a:r>
              <a:rPr lang="zh-CN" altLang="en-US" sz="2000" b="1" i="1" dirty="0">
                <a:latin typeface="Times New Roman" panose="02020603050405020304" pitchFamily="2" charset="0"/>
                <a:ea typeface="仿宋_GB2312" pitchFamily="1" charset="-122"/>
              </a:rPr>
              <a:t>d</a:t>
            </a:r>
            <a:endParaRPr lang="zh-CN" altLang="en-US" sz="2000" b="1" i="1" dirty="0">
              <a:latin typeface="Times New Roman" panose="02020603050405020304" pitchFamily="2" charset="0"/>
              <a:ea typeface="仿宋_GB2312" pitchFamily="1" charset="-122"/>
            </a:endParaRPr>
          </a:p>
        </p:txBody>
      </p:sp>
      <p:sp>
        <p:nvSpPr>
          <p:cNvPr id="20489" name="矩形 19465"/>
          <p:cNvSpPr/>
          <p:nvPr/>
        </p:nvSpPr>
        <p:spPr>
          <a:xfrm>
            <a:off x="7524750" y="1628775"/>
            <a:ext cx="488950" cy="457200"/>
          </a:xfrm>
          <a:prstGeom prst="rect">
            <a:avLst/>
          </a:prstGeom>
          <a:noFill/>
          <a:ln w="9525">
            <a:noFill/>
          </a:ln>
        </p:spPr>
        <p:txBody>
          <a:bodyPr wrap="square" anchor="t">
            <a:spAutoFit/>
          </a:bodyPr>
          <a:p>
            <a:pPr lvl="0" indent="0">
              <a:buClrTx/>
            </a:pPr>
            <a:r>
              <a:rPr lang="en-US" altLang="zh-CN" sz="2400" b="1" i="1">
                <a:latin typeface="Times New Roman" panose="02020603050405020304" pitchFamily="2" charset="0"/>
                <a:ea typeface="仿宋_GB2312" pitchFamily="1" charset="-122"/>
              </a:rPr>
              <a:t>Q</a:t>
            </a:r>
            <a:endParaRPr lang="en-US" altLang="zh-CN" sz="2400" b="1" i="1">
              <a:latin typeface="Times New Roman" panose="02020603050405020304" pitchFamily="2" charset="0"/>
              <a:ea typeface="仿宋_GB2312" pitchFamily="1" charset="-122"/>
            </a:endParaRPr>
          </a:p>
        </p:txBody>
      </p:sp>
      <p:sp>
        <p:nvSpPr>
          <p:cNvPr id="20490" name="流程图: 或者 19466"/>
          <p:cNvSpPr/>
          <p:nvPr/>
        </p:nvSpPr>
        <p:spPr>
          <a:xfrm>
            <a:off x="7453313" y="2133600"/>
            <a:ext cx="360362" cy="358775"/>
          </a:xfrm>
          <a:prstGeom prst="flowChartOr">
            <a:avLst/>
          </a:prstGeom>
          <a:solidFill>
            <a:srgbClr val="00FF00"/>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20491" name="组合 19467"/>
          <p:cNvGrpSpPr/>
          <p:nvPr/>
        </p:nvGrpSpPr>
        <p:grpSpPr>
          <a:xfrm>
            <a:off x="5543550" y="3068638"/>
            <a:ext cx="504825" cy="287337"/>
            <a:chOff x="0" y="0"/>
            <a:chExt cx="794" cy="451"/>
          </a:xfrm>
        </p:grpSpPr>
        <p:sp>
          <p:nvSpPr>
            <p:cNvPr id="20492" name="直接连接符 19468"/>
            <p:cNvSpPr/>
            <p:nvPr/>
          </p:nvSpPr>
          <p:spPr>
            <a:xfrm>
              <a:off x="0" y="0"/>
              <a:ext cx="794" cy="1"/>
            </a:xfrm>
            <a:prstGeom prst="line">
              <a:avLst/>
            </a:prstGeom>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493" name="直接连接符 19469"/>
            <p:cNvSpPr/>
            <p:nvPr/>
          </p:nvSpPr>
          <p:spPr>
            <a:xfrm flipV="1">
              <a:off x="115" y="227"/>
              <a:ext cx="566" cy="1"/>
            </a:xfrm>
            <a:prstGeom prst="line">
              <a:avLst/>
            </a:prstGeom>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494" name="直接连接符 19470"/>
            <p:cNvSpPr/>
            <p:nvPr/>
          </p:nvSpPr>
          <p:spPr>
            <a:xfrm>
              <a:off x="227" y="451"/>
              <a:ext cx="340" cy="1"/>
            </a:xfrm>
            <a:prstGeom prst="line">
              <a:avLst/>
            </a:prstGeom>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20495" name="直接连接符 19471"/>
          <p:cNvSpPr/>
          <p:nvPr/>
        </p:nvSpPr>
        <p:spPr>
          <a:xfrm>
            <a:off x="5795963" y="2781300"/>
            <a:ext cx="1587" cy="288925"/>
          </a:xfrm>
          <a:prstGeom prst="line">
            <a:avLst/>
          </a:prstGeom>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9473" name="矩形 19472"/>
          <p:cNvSpPr/>
          <p:nvPr/>
        </p:nvSpPr>
        <p:spPr>
          <a:xfrm>
            <a:off x="1044575" y="2781300"/>
            <a:ext cx="3670300" cy="457200"/>
          </a:xfrm>
          <a:prstGeom prst="rect">
            <a:avLst/>
          </a:prstGeom>
          <a:noFill/>
          <a:ln w="9525">
            <a:noFill/>
          </a:ln>
        </p:spPr>
        <p:txBody>
          <a:bodyPr wrap="square" anchor="t">
            <a:spAutoFit/>
          </a:bodyPr>
          <a:p>
            <a:pPr lvl="0" indent="0">
              <a:buClrTx/>
            </a:pPr>
            <a:r>
              <a:rPr lang="zh-CN" altLang="en-US" sz="2400" b="1" dirty="0">
                <a:latin typeface="Times New Roman" panose="02020603050405020304" pitchFamily="2" charset="0"/>
                <a:ea typeface="仿宋_GB2312" pitchFamily="1" charset="-122"/>
              </a:rPr>
              <a:t>金属球电荷分布在表面</a:t>
            </a:r>
            <a:endParaRPr lang="zh-CN" altLang="en-US" sz="2400" b="1" dirty="0">
              <a:latin typeface="Times New Roman" panose="02020603050405020304" pitchFamily="2" charset="0"/>
              <a:ea typeface="仿宋_GB2312" pitchFamily="1" charset="-122"/>
            </a:endParaRPr>
          </a:p>
        </p:txBody>
      </p:sp>
      <p:sp>
        <p:nvSpPr>
          <p:cNvPr id="19474" name="文本框 19473"/>
          <p:cNvSpPr txBox="1"/>
          <p:nvPr/>
        </p:nvSpPr>
        <p:spPr>
          <a:xfrm>
            <a:off x="323850" y="2781300"/>
            <a:ext cx="492125" cy="457200"/>
          </a:xfrm>
          <a:prstGeom prst="rect">
            <a:avLst/>
          </a:prstGeom>
          <a:noFill/>
          <a:ln w="9525">
            <a:noFill/>
          </a:ln>
        </p:spPr>
        <p:txBody>
          <a:bodyPr wrap="none" anchor="t">
            <a:spAutoFit/>
          </a:bodyPr>
          <a:p>
            <a:pPr lvl="0" indent="0">
              <a:buClrTx/>
            </a:pPr>
            <a:r>
              <a:rPr lang="zh-CN" altLang="en-US" sz="2400" b="1">
                <a:latin typeface="Times New Roman" panose="02020603050405020304" pitchFamily="2" charset="0"/>
                <a:ea typeface="宋体" panose="02010600030101010101" pitchFamily="2" charset="-122"/>
              </a:rPr>
              <a:t>解</a:t>
            </a:r>
            <a:endParaRPr lang="zh-CN" altLang="en-US" sz="2400" b="1">
              <a:latin typeface="Times New Roman" panose="02020603050405020304" pitchFamily="2" charset="0"/>
              <a:ea typeface="宋体" panose="02010600030101010101" pitchFamily="2" charset="-122"/>
            </a:endParaRPr>
          </a:p>
        </p:txBody>
      </p:sp>
      <p:sp>
        <p:nvSpPr>
          <p:cNvPr id="19475" name="矩形 19474"/>
          <p:cNvSpPr/>
          <p:nvPr/>
        </p:nvSpPr>
        <p:spPr>
          <a:xfrm>
            <a:off x="1044575" y="3429000"/>
            <a:ext cx="4608513" cy="457200"/>
          </a:xfrm>
          <a:prstGeom prst="rect">
            <a:avLst/>
          </a:prstGeom>
          <a:noFill/>
          <a:ln w="9525">
            <a:noFill/>
          </a:ln>
        </p:spPr>
        <p:txBody>
          <a:bodyPr wrap="square" anchor="t">
            <a:spAutoFit/>
          </a:bodyPr>
          <a:p>
            <a:pPr lvl="0" indent="0">
              <a:buClrTx/>
            </a:pPr>
            <a:r>
              <a:rPr lang="zh-CN" altLang="en-US" sz="2400" b="1" dirty="0">
                <a:latin typeface="Times New Roman" panose="02020603050405020304" pitchFamily="2" charset="0"/>
                <a:ea typeface="仿宋_GB2312" pitchFamily="1" charset="-122"/>
              </a:rPr>
              <a:t>金属球表面各点到球心距离相同</a:t>
            </a:r>
            <a:endParaRPr lang="zh-CN" altLang="en-US" sz="2400" b="1" dirty="0">
              <a:latin typeface="Times New Roman" panose="02020603050405020304" pitchFamily="2" charset="0"/>
              <a:ea typeface="仿宋_GB2312" pitchFamily="1" charset="-122"/>
            </a:endParaRPr>
          </a:p>
        </p:txBody>
      </p:sp>
      <p:sp>
        <p:nvSpPr>
          <p:cNvPr id="19476" name="矩形 19475"/>
          <p:cNvSpPr/>
          <p:nvPr/>
        </p:nvSpPr>
        <p:spPr>
          <a:xfrm>
            <a:off x="1116013" y="4078288"/>
            <a:ext cx="3671887" cy="457200"/>
          </a:xfrm>
          <a:prstGeom prst="rect">
            <a:avLst/>
          </a:prstGeom>
          <a:noFill/>
          <a:ln w="9525">
            <a:noFill/>
          </a:ln>
        </p:spPr>
        <p:txBody>
          <a:bodyPr wrap="square" anchor="t">
            <a:spAutoFit/>
          </a:bodyPr>
          <a:p>
            <a:pPr lvl="0" indent="0">
              <a:buClrTx/>
            </a:pPr>
            <a:r>
              <a:rPr lang="zh-CN" altLang="en-US" sz="2400" b="1" dirty="0">
                <a:latin typeface="Times New Roman" panose="02020603050405020304" pitchFamily="2" charset="0"/>
                <a:ea typeface="仿宋_GB2312" pitchFamily="1" charset="-122"/>
              </a:rPr>
              <a:t>金属球是等势体</a:t>
            </a:r>
            <a:endParaRPr lang="zh-CN" altLang="en-US" sz="2400" b="1" dirty="0">
              <a:latin typeface="Times New Roman" panose="02020603050405020304" pitchFamily="2" charset="0"/>
              <a:ea typeface="仿宋_GB2312" pitchFamily="1" charset="-122"/>
            </a:endParaRPr>
          </a:p>
        </p:txBody>
      </p:sp>
      <p:sp>
        <p:nvSpPr>
          <p:cNvPr id="19477" name="矩形 19476"/>
          <p:cNvSpPr/>
          <p:nvPr/>
        </p:nvSpPr>
        <p:spPr>
          <a:xfrm>
            <a:off x="4140200" y="4078288"/>
            <a:ext cx="3671888" cy="457200"/>
          </a:xfrm>
          <a:prstGeom prst="rect">
            <a:avLst/>
          </a:prstGeom>
          <a:noFill/>
          <a:ln w="9525">
            <a:noFill/>
          </a:ln>
        </p:spPr>
        <p:txBody>
          <a:bodyPr wrap="square" anchor="t">
            <a:spAutoFit/>
          </a:bodyPr>
          <a:p>
            <a:pPr lvl="0" indent="0">
              <a:buClrTx/>
            </a:pPr>
            <a:r>
              <a:rPr lang="zh-CN" altLang="en-US" sz="2400" b="1" dirty="0">
                <a:latin typeface="Times New Roman" panose="02020603050405020304" pitchFamily="2" charset="0"/>
                <a:ea typeface="仿宋_GB2312" pitchFamily="1" charset="-122"/>
              </a:rPr>
              <a:t>球心电势为零</a:t>
            </a:r>
            <a:endParaRPr lang="zh-CN" altLang="en-US" sz="2400" b="1" dirty="0">
              <a:latin typeface="Times New Roman" panose="02020603050405020304" pitchFamily="2" charset="0"/>
              <a:ea typeface="仿宋_GB2312" pitchFamily="1" charset="-122"/>
            </a:endParaRPr>
          </a:p>
        </p:txBody>
      </p:sp>
      <p:graphicFrame>
        <p:nvGraphicFramePr>
          <p:cNvPr id="19478" name="对象 19477"/>
          <p:cNvGraphicFramePr>
            <a:graphicFrameLocks noChangeAspect="1"/>
          </p:cNvGraphicFramePr>
          <p:nvPr/>
        </p:nvGraphicFramePr>
        <p:xfrm>
          <a:off x="2341563" y="4654550"/>
          <a:ext cx="2878137" cy="904875"/>
        </p:xfrm>
        <a:graphic>
          <a:graphicData uri="http://schemas.openxmlformats.org/presentationml/2006/ole">
            <mc:AlternateContent xmlns:mc="http://schemas.openxmlformats.org/markup-compatibility/2006">
              <mc:Choice xmlns:v="urn:schemas-microsoft-com:vml" Requires="v">
                <p:oleObj spid="_x0000_s3113" name="" r:id="rId1" imgW="1373505" imgH="432435" progId="Equation.3">
                  <p:embed/>
                </p:oleObj>
              </mc:Choice>
              <mc:Fallback>
                <p:oleObj name="" r:id="rId1" imgW="1373505" imgH="432435" progId="Equation.3">
                  <p:embed/>
                  <p:pic>
                    <p:nvPicPr>
                      <p:cNvPr id="0" name="图片 3112"/>
                      <p:cNvPicPr/>
                      <p:nvPr/>
                    </p:nvPicPr>
                    <p:blipFill>
                      <a:blip r:embed="rId2"/>
                      <a:stretch>
                        <a:fillRect/>
                      </a:stretch>
                    </p:blipFill>
                    <p:spPr>
                      <a:xfrm>
                        <a:off x="2341563" y="4654550"/>
                        <a:ext cx="2878137" cy="904875"/>
                      </a:xfrm>
                      <a:prstGeom prst="rect">
                        <a:avLst/>
                      </a:prstGeom>
                      <a:noFill/>
                      <a:ln w="38100">
                        <a:noFill/>
                        <a:miter/>
                      </a:ln>
                    </p:spPr>
                  </p:pic>
                </p:oleObj>
              </mc:Fallback>
            </mc:AlternateContent>
          </a:graphicData>
        </a:graphic>
      </p:graphicFrame>
      <p:graphicFrame>
        <p:nvGraphicFramePr>
          <p:cNvPr id="19479" name="对象 19478"/>
          <p:cNvGraphicFramePr>
            <a:graphicFrameLocks noChangeAspect="1"/>
          </p:cNvGraphicFramePr>
          <p:nvPr/>
        </p:nvGraphicFramePr>
        <p:xfrm>
          <a:off x="4222750" y="5661025"/>
          <a:ext cx="1357313" cy="825500"/>
        </p:xfrm>
        <a:graphic>
          <a:graphicData uri="http://schemas.openxmlformats.org/presentationml/2006/ole">
            <mc:AlternateContent xmlns:mc="http://schemas.openxmlformats.org/markup-compatibility/2006">
              <mc:Choice xmlns:v="urn:schemas-microsoft-com:vml" Requires="v">
                <p:oleObj spid="_x0000_s3114" name="" r:id="rId3" imgW="648970" imgH="394335" progId="Equation.3">
                  <p:embed/>
                </p:oleObj>
              </mc:Choice>
              <mc:Fallback>
                <p:oleObj name="" r:id="rId3" imgW="648970" imgH="394335" progId="Equation.3">
                  <p:embed/>
                  <p:pic>
                    <p:nvPicPr>
                      <p:cNvPr id="0" name="图片 3113"/>
                      <p:cNvPicPr/>
                      <p:nvPr/>
                    </p:nvPicPr>
                    <p:blipFill>
                      <a:blip r:embed="rId4"/>
                      <a:stretch>
                        <a:fillRect/>
                      </a:stretch>
                    </p:blipFill>
                    <p:spPr>
                      <a:xfrm>
                        <a:off x="4222750" y="5661025"/>
                        <a:ext cx="1357313" cy="825500"/>
                      </a:xfrm>
                      <a:prstGeom prst="rect">
                        <a:avLst/>
                      </a:prstGeom>
                      <a:noFill/>
                      <a:ln w="38100">
                        <a:noFill/>
                        <a:miter/>
                      </a:ln>
                    </p:spPr>
                  </p:pic>
                </p:oleObj>
              </mc:Fallback>
            </mc:AlternateContent>
          </a:graphicData>
        </a:graphic>
      </p:graphicFrame>
      <p:sp>
        <p:nvSpPr>
          <p:cNvPr id="19480" name="矩形 19479"/>
          <p:cNvSpPr/>
          <p:nvPr/>
        </p:nvSpPr>
        <p:spPr>
          <a:xfrm>
            <a:off x="827088" y="5878513"/>
            <a:ext cx="3671887" cy="457200"/>
          </a:xfrm>
          <a:prstGeom prst="rect">
            <a:avLst/>
          </a:prstGeom>
          <a:noFill/>
          <a:ln w="9525">
            <a:noFill/>
          </a:ln>
        </p:spPr>
        <p:txBody>
          <a:bodyPr wrap="square" anchor="t">
            <a:spAutoFit/>
          </a:bodyPr>
          <a:p>
            <a:pPr lvl="0" indent="0">
              <a:buClrTx/>
            </a:pPr>
            <a:r>
              <a:rPr lang="zh-CN" altLang="en-US" sz="2400" b="1" dirty="0">
                <a:latin typeface="Times New Roman" panose="02020603050405020304" pitchFamily="2" charset="0"/>
                <a:ea typeface="仿宋_GB2312" pitchFamily="1" charset="-122"/>
              </a:rPr>
              <a:t>金属球上电荷电量为</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500"/>
                                        <p:tgtEl>
                                          <p:spTgt spid="194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460"/>
                                        </p:tgtEl>
                                        <p:attrNameLst>
                                          <p:attrName>style.visibility</p:attrName>
                                        </p:attrNameLst>
                                      </p:cBhvr>
                                      <p:to>
                                        <p:strVal val="visible"/>
                                      </p:to>
                                    </p:set>
                                    <p:animEffect transition="in" filter="wipe(left)">
                                      <p:cBhvr>
                                        <p:cTn id="11" dur="500"/>
                                        <p:tgtEl>
                                          <p:spTgt spid="194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473"/>
                                        </p:tgtEl>
                                        <p:attrNameLst>
                                          <p:attrName>style.visibility</p:attrName>
                                        </p:attrNameLst>
                                      </p:cBhvr>
                                      <p:to>
                                        <p:strVal val="visible"/>
                                      </p:to>
                                    </p:set>
                                    <p:animEffect transition="in" filter="wipe(left)">
                                      <p:cBhvr>
                                        <p:cTn id="16" dur="500"/>
                                        <p:tgtEl>
                                          <p:spTgt spid="1947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4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475"/>
                                        </p:tgtEl>
                                        <p:attrNameLst>
                                          <p:attrName>style.visibility</p:attrName>
                                        </p:attrNameLst>
                                      </p:cBhvr>
                                      <p:to>
                                        <p:strVal val="visible"/>
                                      </p:to>
                                    </p:set>
                                    <p:animEffect transition="in" filter="wipe(left)">
                                      <p:cBhvr>
                                        <p:cTn id="25" dur="500"/>
                                        <p:tgtEl>
                                          <p:spTgt spid="194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476"/>
                                        </p:tgtEl>
                                        <p:attrNameLst>
                                          <p:attrName>style.visibility</p:attrName>
                                        </p:attrNameLst>
                                      </p:cBhvr>
                                      <p:to>
                                        <p:strVal val="visible"/>
                                      </p:to>
                                    </p:set>
                                    <p:animEffect transition="in" filter="wipe(left)">
                                      <p:cBhvr>
                                        <p:cTn id="30" dur="500"/>
                                        <p:tgtEl>
                                          <p:spTgt spid="1947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477"/>
                                        </p:tgtEl>
                                        <p:attrNameLst>
                                          <p:attrName>style.visibility</p:attrName>
                                        </p:attrNameLst>
                                      </p:cBhvr>
                                      <p:to>
                                        <p:strVal val="visible"/>
                                      </p:to>
                                    </p:set>
                                    <p:animEffect transition="in" filter="wipe(left)">
                                      <p:cBhvr>
                                        <p:cTn id="35" dur="500"/>
                                        <p:tgtEl>
                                          <p:spTgt spid="1947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9478"/>
                                        </p:tgtEl>
                                        <p:attrNameLst>
                                          <p:attrName>style.visibility</p:attrName>
                                        </p:attrNameLst>
                                      </p:cBhvr>
                                      <p:to>
                                        <p:strVal val="visible"/>
                                      </p:to>
                                    </p:set>
                                    <p:animEffect transition="in" filter="wipe(left)">
                                      <p:cBhvr>
                                        <p:cTn id="40" dur="500"/>
                                        <p:tgtEl>
                                          <p:spTgt spid="1947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480"/>
                                        </p:tgtEl>
                                        <p:attrNameLst>
                                          <p:attrName>style.visibility</p:attrName>
                                        </p:attrNameLst>
                                      </p:cBhvr>
                                      <p:to>
                                        <p:strVal val="visible"/>
                                      </p:to>
                                    </p:set>
                                    <p:animEffect transition="in" filter="wipe(left)">
                                      <p:cBhvr>
                                        <p:cTn id="45" dur="500"/>
                                        <p:tgtEl>
                                          <p:spTgt spid="1948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9479"/>
                                        </p:tgtEl>
                                        <p:attrNameLst>
                                          <p:attrName>style.visibility</p:attrName>
                                        </p:attrNameLst>
                                      </p:cBhvr>
                                      <p:to>
                                        <p:strVal val="visible"/>
                                      </p:to>
                                    </p:set>
                                    <p:animEffect transition="in" filter="wipe(left)">
                                      <p:cBhvr>
                                        <p:cTn id="50" dur="500"/>
                                        <p:tgtEl>
                                          <p:spTgt spid="19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0" grpId="0"/>
      <p:bldP spid="19473" grpId="0"/>
      <p:bldP spid="19474" grpId="0"/>
      <p:bldP spid="19475" grpId="0"/>
      <p:bldP spid="19476" grpId="0"/>
      <p:bldP spid="19477" grpId="0"/>
      <p:bldP spid="1948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9" name="文本框 31745"/>
          <p:cNvSpPr txBox="1"/>
          <p:nvPr/>
        </p:nvSpPr>
        <p:spPr>
          <a:xfrm>
            <a:off x="0" y="1120775"/>
            <a:ext cx="9144000" cy="579120"/>
          </a:xfrm>
          <a:prstGeom prst="rect">
            <a:avLst/>
          </a:prstGeom>
          <a:noFill/>
          <a:ln w="9525">
            <a:noFill/>
          </a:ln>
        </p:spPr>
        <p:txBody>
          <a:bodyPr anchor="t">
            <a:spAutoFit/>
          </a:bodyPr>
          <a:p>
            <a:pPr lvl="0" indent="0" algn="ctr">
              <a:buClrTx/>
            </a:pPr>
            <a:r>
              <a:rPr lang="zh-CN" altLang="en-US" sz="3200" b="1">
                <a:latin typeface="Times New Roman" panose="02020603050405020304" pitchFamily="2" charset="0"/>
                <a:ea typeface="黑体" panose="02010609060101010101" pitchFamily="2" charset="-122"/>
              </a:rPr>
              <a:t>§</a:t>
            </a:r>
            <a:r>
              <a:rPr lang="en-US" altLang="zh-CN" sz="3200" b="1">
                <a:latin typeface="Times New Roman" panose="02020603050405020304" pitchFamily="2" charset="0"/>
                <a:ea typeface="黑体" panose="02010609060101010101" pitchFamily="2" charset="-122"/>
              </a:rPr>
              <a:t>2 </a:t>
            </a:r>
            <a:r>
              <a:rPr lang="zh-CN" altLang="en-US" sz="3200" b="1">
                <a:latin typeface="Times New Roman" panose="02020603050405020304" pitchFamily="2" charset="0"/>
                <a:ea typeface="黑体" panose="02010609060101010101" pitchFamily="2" charset="-122"/>
              </a:rPr>
              <a:t>电容器的电容</a:t>
            </a:r>
            <a:endParaRPr lang="zh-CN" altLang="en-US" sz="3200" b="1">
              <a:latin typeface="Times New Roman" panose="02020603050405020304" pitchFamily="2" charset="0"/>
              <a:ea typeface="黑体" panose="02010609060101010101" pitchFamily="2" charset="-122"/>
            </a:endParaRPr>
          </a:p>
        </p:txBody>
      </p:sp>
      <p:sp>
        <p:nvSpPr>
          <p:cNvPr id="32770" name="直接连接符 31746"/>
          <p:cNvSpPr/>
          <p:nvPr/>
        </p:nvSpPr>
        <p:spPr>
          <a:xfrm>
            <a:off x="611188" y="1916113"/>
            <a:ext cx="8064500" cy="0"/>
          </a:xfrm>
          <a:prstGeom prst="line">
            <a:avLst/>
          </a:prstGeom>
          <a:ln w="57150" cap="flat" cmpd="thickThin">
            <a:solidFill>
              <a:srgbClr val="0099CC"/>
            </a:solidFill>
            <a:prstDash val="solid"/>
            <a:round/>
            <a:headEnd type="none" w="med" len="med"/>
            <a:tailEnd type="none" w="med" len="med"/>
          </a:ln>
          <a:effectLst>
            <a:outerShdw dist="35921" dir="2699999" algn="ctr" rotWithShape="0">
              <a:schemeClr val="tx2"/>
            </a:outerShdw>
          </a:effectLst>
        </p:spPr>
        <p:txBody>
          <a:bodyPr anchor="t"/>
          <a:p>
            <a:pPr lvl="0" indent="0"/>
            <a:endParaRPr lang="zh-CN" altLang="en-US">
              <a:latin typeface="Arial" panose="020B0604020202020204" pitchFamily="34" charset="0"/>
              <a:ea typeface="宋体" panose="02010600030101010101" pitchFamily="2" charset="-122"/>
            </a:endParaRPr>
          </a:p>
        </p:txBody>
      </p:sp>
      <p:sp>
        <p:nvSpPr>
          <p:cNvPr id="31748" name="文本框 31747"/>
          <p:cNvSpPr txBox="1"/>
          <p:nvPr/>
        </p:nvSpPr>
        <p:spPr>
          <a:xfrm>
            <a:off x="468313" y="2405063"/>
            <a:ext cx="1970087" cy="519112"/>
          </a:xfrm>
          <a:prstGeom prst="rect">
            <a:avLst/>
          </a:prstGeom>
          <a:noFill/>
          <a:ln w="9525">
            <a:noFill/>
          </a:ln>
        </p:spPr>
        <p:txBody>
          <a:bodyPr wrap="none" anchor="t">
            <a:spAutoFit/>
          </a:bodyPr>
          <a:p>
            <a:pPr lvl="0" indent="0"/>
            <a:r>
              <a:rPr lang="zh-CN" altLang="en-US" sz="2800" b="1">
                <a:latin typeface="宋体" panose="02010600030101010101" pitchFamily="2" charset="-122"/>
                <a:ea typeface="宋体" panose="02010600030101010101" pitchFamily="2" charset="-122"/>
              </a:rPr>
              <a:t>主要内容：</a:t>
            </a:r>
            <a:endParaRPr lang="zh-CN" altLang="en-US" sz="2800" b="1">
              <a:latin typeface="宋体" panose="02010600030101010101" pitchFamily="2" charset="-122"/>
              <a:ea typeface="宋体" panose="02010600030101010101" pitchFamily="2" charset="-122"/>
            </a:endParaRPr>
          </a:p>
        </p:txBody>
      </p:sp>
      <p:sp>
        <p:nvSpPr>
          <p:cNvPr id="31749" name="文本框 31748"/>
          <p:cNvSpPr txBox="1"/>
          <p:nvPr/>
        </p:nvSpPr>
        <p:spPr>
          <a:xfrm>
            <a:off x="971550" y="2997200"/>
            <a:ext cx="3960813" cy="457200"/>
          </a:xfrm>
          <a:prstGeom prst="rect">
            <a:avLst/>
          </a:prstGeom>
          <a:noFill/>
          <a:ln w="9525">
            <a:noFill/>
          </a:ln>
        </p:spPr>
        <p:txBody>
          <a:bodyPr wrap="square" anchor="t">
            <a:spAutoFit/>
          </a:bodyPr>
          <a:p>
            <a:pPr lvl="0" indent="0"/>
            <a:r>
              <a:rPr lang="en-US" altLang="zh-CN" sz="2400" b="1">
                <a:latin typeface="Times New Roman" panose="02020603050405020304" pitchFamily="2" charset="0"/>
                <a:ea typeface="宋体" panose="02010600030101010101" pitchFamily="2" charset="-122"/>
              </a:rPr>
              <a:t>1. </a:t>
            </a:r>
            <a:r>
              <a:rPr lang="zh-CN" altLang="en-US" sz="2400" b="1">
                <a:latin typeface="Times New Roman" panose="02020603050405020304" pitchFamily="2" charset="0"/>
                <a:ea typeface="宋体" panose="02010600030101010101" pitchFamily="2" charset="-122"/>
              </a:rPr>
              <a:t>孤立导体的电容</a:t>
            </a:r>
            <a:endParaRPr lang="zh-CN" altLang="en-US" sz="2400" b="1">
              <a:latin typeface="Times New Roman" panose="02020603050405020304" pitchFamily="2" charset="0"/>
              <a:ea typeface="宋体" panose="02010600030101010101" pitchFamily="2" charset="-122"/>
            </a:endParaRPr>
          </a:p>
        </p:txBody>
      </p:sp>
      <p:sp>
        <p:nvSpPr>
          <p:cNvPr id="31750" name="文本框 31749"/>
          <p:cNvSpPr txBox="1"/>
          <p:nvPr/>
        </p:nvSpPr>
        <p:spPr>
          <a:xfrm>
            <a:off x="971550" y="3789363"/>
            <a:ext cx="6264275" cy="457200"/>
          </a:xfrm>
          <a:prstGeom prst="rect">
            <a:avLst/>
          </a:prstGeom>
          <a:noFill/>
          <a:ln w="9525">
            <a:noFill/>
          </a:ln>
        </p:spPr>
        <p:txBody>
          <a:bodyPr wrap="square" anchor="t">
            <a:spAutoFit/>
          </a:bodyPr>
          <a:p>
            <a:pPr lvl="0" indent="0"/>
            <a:r>
              <a:rPr lang="en-US" altLang="zh-CN" sz="2400" b="1">
                <a:latin typeface="Times New Roman" panose="02020603050405020304" pitchFamily="2" charset="0"/>
                <a:ea typeface="宋体" panose="02010600030101010101" pitchFamily="2" charset="-122"/>
              </a:rPr>
              <a:t>2. </a:t>
            </a:r>
            <a:r>
              <a:rPr lang="zh-CN" altLang="en-US" sz="2400" b="1">
                <a:latin typeface="Times New Roman" panose="02020603050405020304" pitchFamily="2" charset="0"/>
                <a:ea typeface="宋体" panose="02010600030101010101" pitchFamily="2" charset="-122"/>
              </a:rPr>
              <a:t>电容器的电容</a:t>
            </a:r>
            <a:endParaRPr lang="zh-CN" altLang="en-US" sz="2400" b="1">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left)">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wipe(left)">
                                      <p:cBhvr>
                                        <p:cTn id="12" dur="500"/>
                                        <p:tgtEl>
                                          <p:spTgt spid="317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50"/>
                                        </p:tgtEl>
                                        <p:attrNameLst>
                                          <p:attrName>style.visibility</p:attrName>
                                        </p:attrNameLst>
                                      </p:cBhvr>
                                      <p:to>
                                        <p:strVal val="visible"/>
                                      </p:to>
                                    </p:set>
                                    <p:animEffect transition="in" filter="wipe(left)">
                                      <p:cBhvr>
                                        <p:cTn id="17"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9" name="文本框 3073"/>
          <p:cNvSpPr txBox="1"/>
          <p:nvPr/>
        </p:nvSpPr>
        <p:spPr>
          <a:xfrm>
            <a:off x="3506788" y="908050"/>
            <a:ext cx="2225675" cy="701675"/>
          </a:xfrm>
          <a:prstGeom prst="rect">
            <a:avLst/>
          </a:prstGeom>
          <a:noFill/>
          <a:ln w="9525">
            <a:noFill/>
          </a:ln>
        </p:spPr>
        <p:txBody>
          <a:bodyPr wrap="none" anchor="t">
            <a:spAutoFit/>
          </a:bodyPr>
          <a:p>
            <a:pPr lvl="0" indent="0" algn="ctr" fontAlgn="base">
              <a:buFont typeface="Arial" panose="020B0604020202020204" pitchFamily="34" charset="0"/>
            </a:pPr>
            <a:r>
              <a:rPr lang="zh-CN" altLang="en-US" sz="4000" b="1" strike="noStrike" noProof="1" dirty="0">
                <a:solidFill>
                  <a:srgbClr val="000000"/>
                </a:solidFill>
                <a:effectLst>
                  <a:outerShdw blurRad="38100" dist="38100" dir="2700000">
                    <a:srgbClr val="C0C0C0"/>
                  </a:outerShdw>
                </a:effectLst>
                <a:latin typeface="Times New Roman" panose="02020603050405020304" pitchFamily="2" charset="0"/>
                <a:ea typeface="华文楷体" pitchFamily="2" charset="-122"/>
                <a:cs typeface="+mn-ea"/>
                <a:sym typeface="+mn-ea"/>
              </a:rPr>
              <a:t>本章内容</a:t>
            </a:r>
            <a:endParaRPr lang="zh-CN" altLang="en-US" sz="4400" b="1" strike="noStrike" noProof="1" dirty="0">
              <a:latin typeface="隶书" pitchFamily="1" charset="-122"/>
              <a:ea typeface="隶书" pitchFamily="1" charset="-122"/>
            </a:endParaRPr>
          </a:p>
        </p:txBody>
      </p:sp>
      <p:sp>
        <p:nvSpPr>
          <p:cNvPr id="4098" name="直接连接符 3074"/>
          <p:cNvSpPr/>
          <p:nvPr/>
        </p:nvSpPr>
        <p:spPr>
          <a:xfrm>
            <a:off x="611188" y="1916113"/>
            <a:ext cx="8064500" cy="0"/>
          </a:xfrm>
          <a:prstGeom prst="line">
            <a:avLst/>
          </a:prstGeom>
          <a:ln w="57150" cap="flat" cmpd="thickThin">
            <a:solidFill>
              <a:srgbClr val="00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51" name="文本框 3075">
            <a:hlinkClick r:id="rId1" action="ppaction://hlinksldjump"/>
          </p:cNvPr>
          <p:cNvSpPr txBox="1"/>
          <p:nvPr/>
        </p:nvSpPr>
        <p:spPr>
          <a:xfrm>
            <a:off x="1042988" y="2282825"/>
            <a:ext cx="7812087" cy="517525"/>
          </a:xfrm>
          <a:prstGeom prst="rect">
            <a:avLst/>
          </a:prstGeom>
          <a:noFill/>
          <a:ln w="9525">
            <a:noFill/>
          </a:ln>
        </p:spPr>
        <p:txBody>
          <a:bodyPr anchor="t">
            <a:spAutoFit/>
          </a:bodyPr>
          <a:p>
            <a:pPr lvl="0" indent="0"/>
            <a:r>
              <a:rPr lang="zh-CN" altLang="en-US" sz="2800" b="1">
                <a:latin typeface="Times New Roman" panose="02020603050405020304" pitchFamily="2" charset="0"/>
                <a:ea typeface="隶书" pitchFamily="1" charset="-122"/>
              </a:rPr>
              <a:t>§</a:t>
            </a:r>
            <a:r>
              <a:rPr lang="en-US" altLang="zh-CN" sz="2800" b="1">
                <a:latin typeface="Times New Roman" panose="02020603050405020304" pitchFamily="2" charset="0"/>
                <a:ea typeface="隶书" pitchFamily="1" charset="-122"/>
              </a:rPr>
              <a:t>1 </a:t>
            </a:r>
            <a:r>
              <a:rPr lang="zh-CN" altLang="en-US" sz="2800" b="1">
                <a:latin typeface="Times New Roman" panose="02020603050405020304" pitchFamily="2" charset="0"/>
                <a:ea typeface="隶书" pitchFamily="1" charset="-122"/>
              </a:rPr>
              <a:t>静电场中的导体</a:t>
            </a:r>
            <a:endParaRPr lang="zh-CN" altLang="en-US" sz="2800">
              <a:latin typeface="Times New Roman" panose="02020603050405020304" pitchFamily="2" charset="0"/>
              <a:ea typeface="隶书" pitchFamily="1" charset="-122"/>
            </a:endParaRPr>
          </a:p>
        </p:txBody>
      </p:sp>
      <p:sp>
        <p:nvSpPr>
          <p:cNvPr id="2054" name="文本框 3078">
            <a:hlinkClick r:id="rId2" action="ppaction://hlinksldjump"/>
          </p:cNvPr>
          <p:cNvSpPr txBox="1"/>
          <p:nvPr/>
        </p:nvSpPr>
        <p:spPr>
          <a:xfrm>
            <a:off x="1042988" y="2987675"/>
            <a:ext cx="7812087" cy="548640"/>
          </a:xfrm>
          <a:prstGeom prst="rect">
            <a:avLst/>
          </a:prstGeom>
          <a:noFill/>
          <a:ln w="9525">
            <a:noFill/>
          </a:ln>
        </p:spPr>
        <p:txBody>
          <a:bodyPr anchor="t">
            <a:spAutoFit/>
          </a:bodyPr>
          <a:p>
            <a:pPr lvl="0" indent="0"/>
            <a:r>
              <a:rPr lang="zh-CN" altLang="en-US" sz="2800" b="1">
                <a:latin typeface="Times New Roman" panose="02020603050405020304" pitchFamily="2" charset="0"/>
                <a:ea typeface="隶书" pitchFamily="1" charset="-122"/>
              </a:rPr>
              <a:t>§</a:t>
            </a:r>
            <a:r>
              <a:rPr lang="en-US" altLang="zh-CN" sz="2800" b="1">
                <a:latin typeface="Times New Roman" panose="02020603050405020304" pitchFamily="2" charset="0"/>
                <a:ea typeface="隶书" pitchFamily="1" charset="-122"/>
              </a:rPr>
              <a:t>2 </a:t>
            </a:r>
            <a:r>
              <a:rPr lang="zh-CN" altLang="en-US" sz="2800" b="1">
                <a:latin typeface="Times New Roman" panose="02020603050405020304" pitchFamily="2" charset="0"/>
                <a:ea typeface="隶书" pitchFamily="1" charset="-122"/>
              </a:rPr>
              <a:t>电容器的电容</a:t>
            </a:r>
            <a:endParaRPr lang="zh-CN" altLang="en-US" sz="2800">
              <a:latin typeface="Times New Roman" panose="02020603050405020304" pitchFamily="2" charset="0"/>
              <a:ea typeface="隶书" pitchFamily="1" charset="-122"/>
            </a:endParaRPr>
          </a:p>
        </p:txBody>
      </p:sp>
      <p:sp>
        <p:nvSpPr>
          <p:cNvPr id="2055" name="文本框 3079">
            <a:hlinkClick r:id="rId3" action="ppaction://hlinksldjump"/>
          </p:cNvPr>
          <p:cNvSpPr txBox="1"/>
          <p:nvPr/>
        </p:nvSpPr>
        <p:spPr>
          <a:xfrm>
            <a:off x="1042988" y="3780155"/>
            <a:ext cx="7812087" cy="548640"/>
          </a:xfrm>
          <a:prstGeom prst="rect">
            <a:avLst/>
          </a:prstGeom>
          <a:noFill/>
          <a:ln w="9525">
            <a:noFill/>
          </a:ln>
        </p:spPr>
        <p:txBody>
          <a:bodyPr anchor="t">
            <a:spAutoFit/>
          </a:bodyPr>
          <a:p>
            <a:pPr lvl="0" indent="0"/>
            <a:r>
              <a:rPr lang="zh-CN" altLang="en-US" sz="2800" b="1">
                <a:latin typeface="Times New Roman" panose="02020603050405020304" pitchFamily="2" charset="0"/>
                <a:ea typeface="隶书" pitchFamily="1" charset="-122"/>
              </a:rPr>
              <a:t>§</a:t>
            </a:r>
            <a:r>
              <a:rPr lang="en-US" altLang="zh-CN" sz="2800" b="1">
                <a:latin typeface="Times New Roman" panose="02020603050405020304" pitchFamily="2" charset="0"/>
                <a:ea typeface="隶书" pitchFamily="1" charset="-122"/>
              </a:rPr>
              <a:t>3 </a:t>
            </a:r>
            <a:r>
              <a:rPr lang="zh-CN" altLang="en-US" sz="2800" b="1">
                <a:latin typeface="Times New Roman" panose="02020603050405020304" pitchFamily="2" charset="0"/>
                <a:ea typeface="隶书" pitchFamily="1" charset="-122"/>
              </a:rPr>
              <a:t>电场能量</a:t>
            </a:r>
            <a:endParaRPr lang="zh-CN" altLang="en-US" sz="2800">
              <a:latin typeface="Times New Roman" panose="02020603050405020304" pitchFamily="2" charset="0"/>
              <a:ea typeface="隶书"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left)">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wipe(left)">
                                      <p:cBhvr>
                                        <p:cTn id="12" dur="5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wipe(left)">
                                      <p:cBhvr>
                                        <p:cTn id="1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4" grpId="0"/>
      <p:bldP spid="205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文本框 32769"/>
          <p:cNvSpPr txBox="1"/>
          <p:nvPr/>
        </p:nvSpPr>
        <p:spPr>
          <a:xfrm>
            <a:off x="298450" y="376238"/>
            <a:ext cx="4273550" cy="457200"/>
          </a:xfrm>
          <a:prstGeom prst="rect">
            <a:avLst/>
          </a:prstGeom>
          <a:noFill/>
          <a:ln w="9525">
            <a:noFill/>
          </a:ln>
        </p:spPr>
        <p:txBody>
          <a:bodyPr anchor="t">
            <a:spAutoFit/>
          </a:bodyPr>
          <a:p>
            <a:pPr lvl="0" indent="0">
              <a:buClrTx/>
            </a:pPr>
            <a:r>
              <a:rPr lang="zh-CN" altLang="en-US" sz="2400" b="1" dirty="0">
                <a:latin typeface="Times New Roman" panose="02020603050405020304" pitchFamily="2" charset="0"/>
                <a:ea typeface="宋体" panose="02010600030101010101" pitchFamily="2" charset="-122"/>
              </a:rPr>
              <a:t>一、 孤立导体的电容</a:t>
            </a:r>
            <a:endParaRPr lang="zh-CN" altLang="en-US" sz="2400" b="1" dirty="0">
              <a:latin typeface="Times New Roman" panose="02020603050405020304" pitchFamily="2" charset="0"/>
              <a:ea typeface="宋体" panose="02010600030101010101" pitchFamily="2" charset="-122"/>
            </a:endParaRPr>
          </a:p>
        </p:txBody>
      </p:sp>
      <p:sp>
        <p:nvSpPr>
          <p:cNvPr id="32771" name="文本框 32770"/>
          <p:cNvSpPr txBox="1"/>
          <p:nvPr/>
        </p:nvSpPr>
        <p:spPr>
          <a:xfrm>
            <a:off x="682625" y="908050"/>
            <a:ext cx="2232025" cy="457200"/>
          </a:xfrm>
          <a:prstGeom prst="rect">
            <a:avLst/>
          </a:prstGeom>
          <a:noFill/>
          <a:ln w="9525">
            <a:noFill/>
          </a:ln>
        </p:spPr>
        <p:txBody>
          <a:bodyPr anchor="t">
            <a:spAutoFit/>
          </a:bodyPr>
          <a:p>
            <a:pPr lvl="0" indent="0">
              <a:spcBef>
                <a:spcPct val="50000"/>
              </a:spcBef>
              <a:buClrTx/>
            </a:pPr>
            <a:r>
              <a:rPr lang="zh-CN" altLang="en-US" sz="2400" b="1" dirty="0">
                <a:latin typeface="仿宋_GB2312" pitchFamily="1" charset="-122"/>
                <a:ea typeface="仿宋_GB2312" pitchFamily="1" charset="-122"/>
              </a:rPr>
              <a:t>1. 电容</a:t>
            </a:r>
            <a:endParaRPr lang="zh-CN" altLang="en-US" sz="2400" b="1" dirty="0">
              <a:latin typeface="仿宋_GB2312" pitchFamily="1" charset="-122"/>
              <a:ea typeface="仿宋_GB2312" pitchFamily="1" charset="-122"/>
            </a:endParaRPr>
          </a:p>
        </p:txBody>
      </p:sp>
      <p:sp>
        <p:nvSpPr>
          <p:cNvPr id="32772" name="未知"/>
          <p:cNvSpPr/>
          <p:nvPr/>
        </p:nvSpPr>
        <p:spPr>
          <a:xfrm rot="1000831">
            <a:off x="6276975" y="1076325"/>
            <a:ext cx="1439863" cy="1158875"/>
          </a:xfrm>
          <a:custGeom>
            <a:avLst/>
            <a:gdLst/>
            <a:ahLst/>
            <a:cxnLst/>
            <a:pathLst>
              <a:path w="1745" h="1279">
                <a:moveTo>
                  <a:pt x="996" y="8"/>
                </a:moveTo>
                <a:cubicBezTo>
                  <a:pt x="826" y="13"/>
                  <a:pt x="692" y="84"/>
                  <a:pt x="580" y="150"/>
                </a:cubicBezTo>
                <a:cubicBezTo>
                  <a:pt x="468" y="216"/>
                  <a:pt x="410" y="325"/>
                  <a:pt x="323" y="407"/>
                </a:cubicBezTo>
                <a:cubicBezTo>
                  <a:pt x="142" y="528"/>
                  <a:pt x="87" y="487"/>
                  <a:pt x="57" y="646"/>
                </a:cubicBezTo>
                <a:cubicBezTo>
                  <a:pt x="27" y="805"/>
                  <a:pt x="0" y="969"/>
                  <a:pt x="83" y="1045"/>
                </a:cubicBezTo>
                <a:cubicBezTo>
                  <a:pt x="166" y="1121"/>
                  <a:pt x="337" y="1279"/>
                  <a:pt x="465" y="1249"/>
                </a:cubicBezTo>
                <a:cubicBezTo>
                  <a:pt x="593" y="1219"/>
                  <a:pt x="695" y="1107"/>
                  <a:pt x="872" y="1081"/>
                </a:cubicBezTo>
                <a:cubicBezTo>
                  <a:pt x="1049" y="1055"/>
                  <a:pt x="1356" y="1139"/>
                  <a:pt x="1492" y="1116"/>
                </a:cubicBezTo>
                <a:cubicBezTo>
                  <a:pt x="1628" y="1093"/>
                  <a:pt x="1699" y="1020"/>
                  <a:pt x="1722" y="839"/>
                </a:cubicBezTo>
                <a:cubicBezTo>
                  <a:pt x="1745" y="658"/>
                  <a:pt x="1722" y="288"/>
                  <a:pt x="1631" y="159"/>
                </a:cubicBezTo>
                <a:cubicBezTo>
                  <a:pt x="1540" y="30"/>
                  <a:pt x="1215" y="0"/>
                  <a:pt x="996" y="8"/>
                </a:cubicBezTo>
                <a:close/>
              </a:path>
            </a:pathLst>
          </a:custGeom>
          <a:gradFill rotWithShape="1">
            <a:gsLst>
              <a:gs pos="0">
                <a:schemeClr val="bg1"/>
              </a:gs>
              <a:gs pos="100000">
                <a:schemeClr val="accent2"/>
              </a:gs>
            </a:gsLst>
            <a:path path="shape">
              <a:fillToRect l="50000" t="50000" r="50000" b="50000"/>
            </a:path>
            <a:tileRect/>
          </a:gradFill>
          <a:ln w="19050" cap="flat" cmpd="sng">
            <a:solidFill>
              <a:srgbClr val="008000"/>
            </a:solidFill>
            <a:prstDash val="solid"/>
            <a:round/>
            <a:headEnd type="none" w="med" len="med"/>
            <a:tailEnd type="none" w="med" len="med"/>
          </a:ln>
        </p:spPr>
        <p:txBody>
          <a:bodyPr/>
          <a:p>
            <a:endParaRPr lang="zh-CN" altLang="en-US"/>
          </a:p>
        </p:txBody>
      </p:sp>
      <p:sp>
        <p:nvSpPr>
          <p:cNvPr id="32773" name="文本框 32772"/>
          <p:cNvSpPr txBox="1"/>
          <p:nvPr/>
        </p:nvSpPr>
        <p:spPr>
          <a:xfrm>
            <a:off x="900113" y="1485900"/>
            <a:ext cx="3733800" cy="457200"/>
          </a:xfrm>
          <a:prstGeom prst="rect">
            <a:avLst/>
          </a:prstGeom>
          <a:noFill/>
          <a:ln w="9525">
            <a:noFill/>
          </a:ln>
        </p:spPr>
        <p:txBody>
          <a:bodyPr anchor="t">
            <a:spAutoFit/>
          </a:bodyPr>
          <a:p>
            <a:pPr lvl="0" indent="0">
              <a:spcBef>
                <a:spcPct val="50000"/>
              </a:spcBef>
              <a:buClrTx/>
            </a:pPr>
            <a:r>
              <a:rPr lang="zh-CN" altLang="en-US" sz="2400" b="1" dirty="0">
                <a:latin typeface="Times New Roman" panose="02020603050405020304" pitchFamily="2" charset="0"/>
                <a:ea typeface="仿宋_GB2312" pitchFamily="1" charset="-122"/>
              </a:rPr>
              <a:t> 孤立导体的电势：</a:t>
            </a:r>
            <a:endParaRPr lang="zh-CN" altLang="en-US" sz="2400" b="1" dirty="0">
              <a:latin typeface="Times New Roman" panose="02020603050405020304" pitchFamily="2" charset="0"/>
              <a:ea typeface="仿宋_GB2312" pitchFamily="1" charset="-122"/>
            </a:endParaRPr>
          </a:p>
        </p:txBody>
      </p:sp>
      <p:grpSp>
        <p:nvGrpSpPr>
          <p:cNvPr id="32774" name="组合 32773"/>
          <p:cNvGrpSpPr/>
          <p:nvPr/>
        </p:nvGrpSpPr>
        <p:grpSpPr>
          <a:xfrm>
            <a:off x="6227763" y="1044575"/>
            <a:ext cx="1485900" cy="1231900"/>
            <a:chOff x="0" y="0"/>
            <a:chExt cx="936" cy="776"/>
          </a:xfrm>
        </p:grpSpPr>
        <p:sp>
          <p:nvSpPr>
            <p:cNvPr id="33798" name="文本框 32774"/>
            <p:cNvSpPr txBox="1"/>
            <p:nvPr/>
          </p:nvSpPr>
          <p:spPr>
            <a:xfrm>
              <a:off x="479" y="519"/>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799" name="文本框 32775"/>
            <p:cNvSpPr txBox="1"/>
            <p:nvPr/>
          </p:nvSpPr>
          <p:spPr>
            <a:xfrm>
              <a:off x="5" y="269"/>
              <a:ext cx="188" cy="213"/>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00" name="文本框 32776"/>
            <p:cNvSpPr txBox="1"/>
            <p:nvPr/>
          </p:nvSpPr>
          <p:spPr>
            <a:xfrm>
              <a:off x="0" y="387"/>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01" name="文本框 32777"/>
            <p:cNvSpPr txBox="1"/>
            <p:nvPr/>
          </p:nvSpPr>
          <p:spPr>
            <a:xfrm>
              <a:off x="118" y="134"/>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02" name="文本框 32778"/>
            <p:cNvSpPr txBox="1"/>
            <p:nvPr/>
          </p:nvSpPr>
          <p:spPr>
            <a:xfrm>
              <a:off x="666" y="564"/>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03" name="文本框 32779"/>
            <p:cNvSpPr txBox="1"/>
            <p:nvPr/>
          </p:nvSpPr>
          <p:spPr>
            <a:xfrm>
              <a:off x="668" y="73"/>
              <a:ext cx="187"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04" name="文本框 32780"/>
            <p:cNvSpPr txBox="1"/>
            <p:nvPr/>
          </p:nvSpPr>
          <p:spPr>
            <a:xfrm>
              <a:off x="391" y="0"/>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05" name="文本框 32781"/>
            <p:cNvSpPr txBox="1"/>
            <p:nvPr/>
          </p:nvSpPr>
          <p:spPr>
            <a:xfrm>
              <a:off x="748" y="383"/>
              <a:ext cx="188" cy="213"/>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06" name="文本框 32782"/>
            <p:cNvSpPr txBox="1"/>
            <p:nvPr/>
          </p:nvSpPr>
          <p:spPr>
            <a:xfrm>
              <a:off x="111" y="489"/>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grpSp>
      <p:grpSp>
        <p:nvGrpSpPr>
          <p:cNvPr id="32784" name="组合 32783"/>
          <p:cNvGrpSpPr/>
          <p:nvPr/>
        </p:nvGrpSpPr>
        <p:grpSpPr>
          <a:xfrm>
            <a:off x="6291263" y="1050925"/>
            <a:ext cx="1509712" cy="1100138"/>
            <a:chOff x="0" y="0"/>
            <a:chExt cx="951" cy="693"/>
          </a:xfrm>
        </p:grpSpPr>
        <p:sp>
          <p:nvSpPr>
            <p:cNvPr id="33808" name="文本框 32784"/>
            <p:cNvSpPr txBox="1"/>
            <p:nvPr/>
          </p:nvSpPr>
          <p:spPr>
            <a:xfrm>
              <a:off x="492" y="0"/>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grpSp>
          <p:nvGrpSpPr>
            <p:cNvPr id="33809" name="组合 32785"/>
            <p:cNvGrpSpPr/>
            <p:nvPr/>
          </p:nvGrpSpPr>
          <p:grpSpPr>
            <a:xfrm>
              <a:off x="0" y="83"/>
              <a:ext cx="951" cy="610"/>
              <a:chOff x="0" y="0"/>
              <a:chExt cx="951" cy="610"/>
            </a:xfrm>
          </p:grpSpPr>
          <p:sp>
            <p:nvSpPr>
              <p:cNvPr id="33810" name="文本框 32786"/>
              <p:cNvSpPr txBox="1"/>
              <p:nvPr/>
            </p:nvSpPr>
            <p:spPr>
              <a:xfrm>
                <a:off x="760" y="158"/>
                <a:ext cx="188" cy="213"/>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11" name="文本框 32787"/>
              <p:cNvSpPr txBox="1"/>
              <p:nvPr/>
            </p:nvSpPr>
            <p:spPr>
              <a:xfrm>
                <a:off x="711" y="6"/>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12" name="文本框 32788"/>
              <p:cNvSpPr txBox="1"/>
              <p:nvPr/>
            </p:nvSpPr>
            <p:spPr>
              <a:xfrm>
                <a:off x="22" y="114"/>
                <a:ext cx="188" cy="213"/>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13" name="文本框 32789"/>
              <p:cNvSpPr txBox="1"/>
              <p:nvPr/>
            </p:nvSpPr>
            <p:spPr>
              <a:xfrm>
                <a:off x="0" y="362"/>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14" name="文本框 32790"/>
              <p:cNvSpPr txBox="1"/>
              <p:nvPr/>
            </p:nvSpPr>
            <p:spPr>
              <a:xfrm>
                <a:off x="173" y="0"/>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15" name="文本框 32791"/>
              <p:cNvSpPr txBox="1"/>
              <p:nvPr/>
            </p:nvSpPr>
            <p:spPr>
              <a:xfrm>
                <a:off x="764" y="51"/>
                <a:ext cx="187"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16" name="文本框 32792"/>
              <p:cNvSpPr txBox="1"/>
              <p:nvPr/>
            </p:nvSpPr>
            <p:spPr>
              <a:xfrm>
                <a:off x="741" y="232"/>
                <a:ext cx="188" cy="213"/>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sp>
            <p:nvSpPr>
              <p:cNvPr id="33817" name="文本框 32793"/>
              <p:cNvSpPr txBox="1"/>
              <p:nvPr/>
            </p:nvSpPr>
            <p:spPr>
              <a:xfrm>
                <a:off x="675" y="398"/>
                <a:ext cx="188" cy="212"/>
              </a:xfrm>
              <a:prstGeom prst="rect">
                <a:avLst/>
              </a:prstGeom>
              <a:noFill/>
              <a:ln w="9525">
                <a:noFill/>
              </a:ln>
            </p:spPr>
            <p:txBody>
              <a:bodyPr wrap="none" anchor="t">
                <a:spAutoFit/>
              </a:bodyPr>
              <a:p>
                <a:pPr lvl="0" indent="0" algn="ctr">
                  <a:buClrTx/>
                </a:pPr>
                <a:r>
                  <a:rPr lang="en-US" altLang="zh-CN" sz="1600">
                    <a:latin typeface="Times New Roman" panose="02020603050405020304" pitchFamily="2" charset="0"/>
                    <a:ea typeface="宋体" panose="02010600030101010101" pitchFamily="2" charset="-122"/>
                  </a:rPr>
                  <a:t>+</a:t>
                </a:r>
                <a:endParaRPr lang="en-US" altLang="zh-CN" sz="1600">
                  <a:latin typeface="Times New Roman" panose="02020603050405020304" pitchFamily="2" charset="0"/>
                  <a:ea typeface="宋体" panose="02010600030101010101" pitchFamily="2" charset="-122"/>
                </a:endParaRPr>
              </a:p>
            </p:txBody>
          </p:sp>
        </p:grpSp>
      </p:grpSp>
      <p:sp>
        <p:nvSpPr>
          <p:cNvPr id="32795" name="矩形 32794"/>
          <p:cNvSpPr/>
          <p:nvPr/>
        </p:nvSpPr>
        <p:spPr>
          <a:xfrm>
            <a:off x="7024688" y="603250"/>
            <a:ext cx="533400" cy="519113"/>
          </a:xfrm>
          <a:prstGeom prst="rect">
            <a:avLst/>
          </a:prstGeom>
          <a:noFill/>
          <a:ln w="9525">
            <a:noFill/>
          </a:ln>
        </p:spPr>
        <p:txBody>
          <a:bodyPr anchor="t">
            <a:spAutoFit/>
          </a:bodyPr>
          <a:p>
            <a:pPr lvl="0" indent="0">
              <a:spcBef>
                <a:spcPct val="50000"/>
              </a:spcBef>
              <a:buClrTx/>
            </a:pPr>
            <a:r>
              <a:rPr lang="en-US" altLang="zh-CN" sz="2800" b="1" i="1">
                <a:latin typeface="Times New Roman" panose="02020603050405020304" pitchFamily="2" charset="0"/>
                <a:ea typeface="宋体" panose="02010600030101010101" pitchFamily="2" charset="-122"/>
              </a:rPr>
              <a:t>q</a:t>
            </a:r>
            <a:endParaRPr lang="en-US" altLang="zh-CN" sz="2800" b="1" i="1">
              <a:latin typeface="Times New Roman" panose="02020603050405020304" pitchFamily="2" charset="0"/>
              <a:ea typeface="宋体" panose="02010600030101010101" pitchFamily="2" charset="-122"/>
            </a:endParaRPr>
          </a:p>
        </p:txBody>
      </p:sp>
      <p:sp>
        <p:nvSpPr>
          <p:cNvPr id="32796" name="矩形 32795"/>
          <p:cNvSpPr/>
          <p:nvPr/>
        </p:nvSpPr>
        <p:spPr>
          <a:xfrm>
            <a:off x="7743825" y="1268413"/>
            <a:ext cx="647700" cy="519112"/>
          </a:xfrm>
          <a:prstGeom prst="rect">
            <a:avLst/>
          </a:prstGeom>
          <a:noFill/>
          <a:ln w="9525">
            <a:noFill/>
          </a:ln>
        </p:spPr>
        <p:txBody>
          <a:bodyPr anchor="t">
            <a:spAutoFit/>
          </a:bodyPr>
          <a:p>
            <a:pPr lvl="0" indent="0">
              <a:spcBef>
                <a:spcPct val="50000"/>
              </a:spcBef>
              <a:buClrTx/>
            </a:pPr>
            <a:r>
              <a:rPr lang="en-US" altLang="zh-CN" sz="2800" b="1" i="1">
                <a:latin typeface="Times New Roman" panose="02020603050405020304" pitchFamily="2" charset="0"/>
                <a:ea typeface="宋体" panose="02010600030101010101" pitchFamily="2" charset="-122"/>
              </a:rPr>
              <a:t>V</a:t>
            </a:r>
            <a:endParaRPr lang="en-US" altLang="zh-CN" sz="2800" b="1" i="1">
              <a:latin typeface="Times New Roman" panose="02020603050405020304" pitchFamily="2" charset="0"/>
              <a:ea typeface="宋体" panose="02010600030101010101" pitchFamily="2" charset="-122"/>
            </a:endParaRPr>
          </a:p>
        </p:txBody>
      </p:sp>
      <p:sp>
        <p:nvSpPr>
          <p:cNvPr id="32797" name="矩形 32796"/>
          <p:cNvSpPr/>
          <p:nvPr/>
        </p:nvSpPr>
        <p:spPr>
          <a:xfrm>
            <a:off x="7183438" y="576263"/>
            <a:ext cx="590550" cy="579437"/>
          </a:xfrm>
          <a:prstGeom prst="rect">
            <a:avLst/>
          </a:prstGeom>
          <a:noFill/>
          <a:ln w="9525">
            <a:noFill/>
          </a:ln>
        </p:spPr>
        <p:txBody>
          <a:bodyPr wrap="none" anchor="t">
            <a:spAutoFit/>
          </a:bodyPr>
          <a:p>
            <a:pPr lvl="0" indent="0">
              <a:buClrTx/>
            </a:pPr>
            <a:r>
              <a:rPr lang="en-US" altLang="zh-CN" sz="3200" b="1">
                <a:latin typeface="Times New Roman" panose="02020603050405020304" pitchFamily="2" charset="0"/>
                <a:ea typeface="宋体" panose="02010600030101010101" pitchFamily="2" charset="-122"/>
              </a:rPr>
              <a:t>↑</a:t>
            </a:r>
            <a:endParaRPr lang="en-US" altLang="zh-CN" sz="3200" b="1">
              <a:latin typeface="Times New Roman" panose="02020603050405020304" pitchFamily="2" charset="0"/>
              <a:ea typeface="宋体" panose="02010600030101010101" pitchFamily="2" charset="-122"/>
            </a:endParaRPr>
          </a:p>
        </p:txBody>
      </p:sp>
      <p:sp>
        <p:nvSpPr>
          <p:cNvPr id="32798" name="矩形 32797"/>
          <p:cNvSpPr/>
          <p:nvPr/>
        </p:nvSpPr>
        <p:spPr>
          <a:xfrm>
            <a:off x="7961313" y="1254125"/>
            <a:ext cx="647700" cy="579438"/>
          </a:xfrm>
          <a:prstGeom prst="rect">
            <a:avLst/>
          </a:prstGeom>
          <a:noFill/>
          <a:ln w="9525">
            <a:noFill/>
          </a:ln>
        </p:spPr>
        <p:txBody>
          <a:bodyPr anchor="t">
            <a:spAutoFit/>
          </a:bodyPr>
          <a:p>
            <a:pPr lvl="0" indent="0">
              <a:spcBef>
                <a:spcPct val="50000"/>
              </a:spcBef>
              <a:buClrTx/>
            </a:pPr>
            <a:r>
              <a:rPr lang="en-US" altLang="zh-CN" sz="3200" b="1">
                <a:latin typeface="Bookman Old Style" panose="02050604050505020204" pitchFamily="2" charset="0"/>
                <a:ea typeface="宋体" panose="02010600030101010101" pitchFamily="2" charset="-122"/>
              </a:rPr>
              <a:t>↑</a:t>
            </a:r>
            <a:endParaRPr lang="en-US" altLang="zh-CN" sz="3200" b="1">
              <a:latin typeface="Bookman Old Style" panose="02050604050505020204" pitchFamily="2" charset="0"/>
              <a:ea typeface="宋体" panose="02010600030101010101" pitchFamily="2" charset="-122"/>
            </a:endParaRPr>
          </a:p>
        </p:txBody>
      </p:sp>
      <p:graphicFrame>
        <p:nvGraphicFramePr>
          <p:cNvPr id="32799" name="对象 32798"/>
          <p:cNvGraphicFramePr>
            <a:graphicFrameLocks noChangeAspect="1"/>
          </p:cNvGraphicFramePr>
          <p:nvPr/>
        </p:nvGraphicFramePr>
        <p:xfrm>
          <a:off x="3935413" y="1484313"/>
          <a:ext cx="852487" cy="427037"/>
        </p:xfrm>
        <a:graphic>
          <a:graphicData uri="http://schemas.openxmlformats.org/presentationml/2006/ole">
            <mc:AlternateContent xmlns:mc="http://schemas.openxmlformats.org/markup-compatibility/2006">
              <mc:Choice xmlns:v="urn:schemas-microsoft-com:vml" Requires="v">
                <p:oleObj spid="_x0000_s3180" name="" r:id="rId1" imgW="408305" imgH="204470" progId="Equation.3">
                  <p:embed/>
                </p:oleObj>
              </mc:Choice>
              <mc:Fallback>
                <p:oleObj name="" r:id="rId1" imgW="408305" imgH="204470" progId="Equation.3">
                  <p:embed/>
                  <p:pic>
                    <p:nvPicPr>
                      <p:cNvPr id="0" name="图片 3179"/>
                      <p:cNvPicPr/>
                      <p:nvPr/>
                    </p:nvPicPr>
                    <p:blipFill>
                      <a:blip r:embed="rId2"/>
                      <a:stretch>
                        <a:fillRect/>
                      </a:stretch>
                    </p:blipFill>
                    <p:spPr>
                      <a:xfrm>
                        <a:off x="3935413" y="1484313"/>
                        <a:ext cx="852487" cy="427037"/>
                      </a:xfrm>
                      <a:prstGeom prst="rect">
                        <a:avLst/>
                      </a:prstGeom>
                      <a:noFill/>
                      <a:ln w="38100">
                        <a:noFill/>
                        <a:miter/>
                      </a:ln>
                    </p:spPr>
                  </p:pic>
                </p:oleObj>
              </mc:Fallback>
            </mc:AlternateContent>
          </a:graphicData>
        </a:graphic>
      </p:graphicFrame>
      <p:sp>
        <p:nvSpPr>
          <p:cNvPr id="32800" name="文本框 32799"/>
          <p:cNvSpPr txBox="1"/>
          <p:nvPr/>
        </p:nvSpPr>
        <p:spPr>
          <a:xfrm>
            <a:off x="1027113" y="2374900"/>
            <a:ext cx="2559050" cy="457200"/>
          </a:xfrm>
          <a:prstGeom prst="rect">
            <a:avLst/>
          </a:prstGeom>
          <a:noFill/>
          <a:ln w="9525">
            <a:noFill/>
          </a:ln>
        </p:spPr>
        <p:txBody>
          <a:bodyPr anchor="t">
            <a:spAutoFit/>
          </a:bodyPr>
          <a:p>
            <a:pPr lvl="0" indent="0">
              <a:spcBef>
                <a:spcPct val="50000"/>
              </a:spcBef>
              <a:buClrTx/>
            </a:pPr>
            <a:r>
              <a:rPr lang="zh-CN" altLang="en-US" sz="2400" b="1">
                <a:latin typeface="仿宋_GB2312" pitchFamily="1" charset="-122"/>
                <a:ea typeface="仿宋_GB2312" pitchFamily="1" charset="-122"/>
              </a:rPr>
              <a:t>定义：</a:t>
            </a:r>
            <a:endParaRPr lang="zh-CN" altLang="en-US" sz="2400" b="1">
              <a:latin typeface="仿宋_GB2312" pitchFamily="1" charset="-122"/>
              <a:ea typeface="仿宋_GB2312" pitchFamily="1" charset="-122"/>
            </a:endParaRPr>
          </a:p>
        </p:txBody>
      </p:sp>
      <p:sp>
        <p:nvSpPr>
          <p:cNvPr id="32801" name="矩形 32800"/>
          <p:cNvSpPr/>
          <p:nvPr/>
        </p:nvSpPr>
        <p:spPr>
          <a:xfrm>
            <a:off x="1985963" y="2378075"/>
            <a:ext cx="2657475"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孤立导体的电容</a:t>
            </a:r>
            <a:endParaRPr lang="zh-CN" altLang="en-US" sz="2400" b="1">
              <a:latin typeface="Times New Roman" panose="02020603050405020304" pitchFamily="2" charset="0"/>
              <a:ea typeface="仿宋_GB2312" pitchFamily="1" charset="-122"/>
            </a:endParaRPr>
          </a:p>
        </p:txBody>
      </p:sp>
      <p:graphicFrame>
        <p:nvGraphicFramePr>
          <p:cNvPr id="32802" name="对象 32801"/>
          <p:cNvGraphicFramePr>
            <a:graphicFrameLocks noChangeAspect="1"/>
          </p:cNvGraphicFramePr>
          <p:nvPr/>
        </p:nvGraphicFramePr>
        <p:xfrm>
          <a:off x="4557713" y="2200275"/>
          <a:ext cx="906462" cy="825500"/>
        </p:xfrm>
        <a:graphic>
          <a:graphicData uri="http://schemas.openxmlformats.org/presentationml/2006/ole">
            <mc:AlternateContent xmlns:mc="http://schemas.openxmlformats.org/markup-compatibility/2006">
              <mc:Choice xmlns:v="urn:schemas-microsoft-com:vml" Requires="v">
                <p:oleObj spid="_x0000_s3181" name="" r:id="rId3" imgW="434340" imgH="396240" progId="Equation.3">
                  <p:embed/>
                </p:oleObj>
              </mc:Choice>
              <mc:Fallback>
                <p:oleObj name="" r:id="rId3" imgW="434340" imgH="396240" progId="Equation.3">
                  <p:embed/>
                  <p:pic>
                    <p:nvPicPr>
                      <p:cNvPr id="0" name="图片 3180"/>
                      <p:cNvPicPr/>
                      <p:nvPr/>
                    </p:nvPicPr>
                    <p:blipFill>
                      <a:blip r:embed="rId4"/>
                      <a:stretch>
                        <a:fillRect/>
                      </a:stretch>
                    </p:blipFill>
                    <p:spPr>
                      <a:xfrm>
                        <a:off x="4557713" y="2200275"/>
                        <a:ext cx="906462" cy="825500"/>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32803" name="文本框 32802"/>
          <p:cNvSpPr txBox="1"/>
          <p:nvPr/>
        </p:nvSpPr>
        <p:spPr>
          <a:xfrm>
            <a:off x="1979613" y="3068638"/>
            <a:ext cx="2895600" cy="457200"/>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rPr>
              <a:t>单位：法拉 </a:t>
            </a:r>
            <a:r>
              <a:rPr lang="en-US" altLang="zh-CN" sz="2400" b="1">
                <a:latin typeface="Times New Roman" panose="02020603050405020304" pitchFamily="2" charset="0"/>
                <a:ea typeface="仿宋_GB2312" pitchFamily="1" charset="-122"/>
              </a:rPr>
              <a:t>( F )</a:t>
            </a:r>
            <a:endParaRPr lang="en-US" altLang="zh-CN" sz="2400" b="1">
              <a:latin typeface="Times New Roman" panose="02020603050405020304" pitchFamily="2" charset="0"/>
              <a:ea typeface="仿宋_GB2312" pitchFamily="1" charset="-122"/>
            </a:endParaRPr>
          </a:p>
        </p:txBody>
      </p:sp>
      <p:sp>
        <p:nvSpPr>
          <p:cNvPr id="32804" name="文本框 32803"/>
          <p:cNvSpPr txBox="1"/>
          <p:nvPr/>
        </p:nvSpPr>
        <p:spPr>
          <a:xfrm>
            <a:off x="612775" y="3716338"/>
            <a:ext cx="4679950" cy="457200"/>
          </a:xfrm>
          <a:prstGeom prst="rect">
            <a:avLst/>
          </a:prstGeom>
          <a:noFill/>
          <a:ln w="9525">
            <a:noFill/>
          </a:ln>
        </p:spPr>
        <p:txBody>
          <a:bodyPr anchor="t">
            <a:spAutoFit/>
          </a:bodyPr>
          <a:p>
            <a:pPr lvl="0" indent="0">
              <a:buClr>
                <a:srgbClr val="66FF33"/>
              </a:buClr>
              <a:buSzPct val="80000"/>
              <a:buFont typeface="Wingdings" panose="05000000000000000000" pitchFamily="2" charset="2"/>
              <a:buNone/>
            </a:pPr>
            <a:r>
              <a:rPr lang="zh-CN" altLang="en-US" sz="2400" b="1" dirty="0">
                <a:latin typeface="Times New Roman" panose="02020603050405020304" pitchFamily="2" charset="0"/>
                <a:ea typeface="仿宋_GB2312" pitchFamily="1" charset="-122"/>
              </a:rPr>
              <a:t> 2. 半径为</a:t>
            </a:r>
            <a:r>
              <a:rPr lang="zh-CN" altLang="en-US" sz="2400" b="1" i="1" dirty="0">
                <a:latin typeface="Times New Roman" panose="02020603050405020304" pitchFamily="2" charset="0"/>
                <a:ea typeface="仿宋_GB2312" pitchFamily="1" charset="-122"/>
              </a:rPr>
              <a:t>R </a:t>
            </a:r>
            <a:r>
              <a:rPr lang="zh-CN" altLang="en-US" sz="2400" b="1" dirty="0">
                <a:latin typeface="Times New Roman" panose="02020603050405020304" pitchFamily="2" charset="0"/>
                <a:ea typeface="仿宋_GB2312" pitchFamily="1" charset="-122"/>
              </a:rPr>
              <a:t>孤立导体球的电容</a:t>
            </a:r>
            <a:endParaRPr lang="zh-CN" altLang="en-US" sz="2400" b="1" dirty="0">
              <a:latin typeface="Times New Roman" panose="02020603050405020304" pitchFamily="2" charset="0"/>
              <a:ea typeface="仿宋_GB2312" pitchFamily="1" charset="-122"/>
            </a:endParaRPr>
          </a:p>
        </p:txBody>
      </p:sp>
      <p:sp>
        <p:nvSpPr>
          <p:cNvPr id="32805" name="椭圆 32804"/>
          <p:cNvSpPr/>
          <p:nvPr/>
        </p:nvSpPr>
        <p:spPr>
          <a:xfrm>
            <a:off x="6489700" y="2587625"/>
            <a:ext cx="1482725" cy="1512888"/>
          </a:xfrm>
          <a:prstGeom prst="ellipse">
            <a:avLst/>
          </a:prstGeom>
          <a:gradFill rotWithShape="0">
            <a:gsLst>
              <a:gs pos="0">
                <a:schemeClr val="bg1"/>
              </a:gs>
              <a:gs pos="100000">
                <a:schemeClr val="accent2"/>
              </a:gs>
            </a:gsLst>
            <a:path path="shape">
              <a:fillToRect l="50000" t="50000" r="50000" b="50000"/>
            </a:path>
            <a:tileRect/>
          </a:gradFill>
          <a:ln w="9525" cap="flat" cmpd="sng">
            <a:solidFill>
              <a:schemeClr val="tx1"/>
            </a:solidFill>
            <a:prstDash val="solid"/>
            <a:round/>
            <a:headEnd type="none" w="med" len="med"/>
            <a:tailEnd type="none" w="med" len="med"/>
          </a:ln>
        </p:spPr>
        <p:txBody>
          <a:bodyPr wrap="none" anchor="ctr"/>
          <a:p>
            <a:pPr lvl="0" indent="0" algn="ctr">
              <a:buClrTx/>
            </a:pPr>
            <a:endParaRPr lang="en-US" altLang="zh-CN" sz="2400" b="1" i="1">
              <a:latin typeface="Times New Roman" panose="02020603050405020304" pitchFamily="2" charset="0"/>
              <a:ea typeface="宋体" panose="02010600030101010101" pitchFamily="2" charset="-122"/>
            </a:endParaRPr>
          </a:p>
          <a:p>
            <a:pPr lvl="0" indent="0" algn="ctr">
              <a:buClrTx/>
            </a:pPr>
            <a:endParaRPr lang="en-US" altLang="zh-CN" sz="2400" b="1" i="1">
              <a:latin typeface="Times New Roman" panose="02020603050405020304" pitchFamily="2" charset="0"/>
              <a:ea typeface="宋体" panose="02010600030101010101" pitchFamily="2" charset="-122"/>
            </a:endParaRPr>
          </a:p>
          <a:p>
            <a:pPr lvl="0" indent="0" algn="ctr">
              <a:buClrTx/>
            </a:pPr>
            <a:endParaRPr lang="en-US" altLang="zh-CN" sz="2400" b="1" i="1">
              <a:latin typeface="Times New Roman" panose="02020603050405020304" pitchFamily="2" charset="0"/>
              <a:ea typeface="宋体" panose="02010600030101010101" pitchFamily="2" charset="-122"/>
            </a:endParaRPr>
          </a:p>
          <a:p>
            <a:pPr lvl="0" indent="0" algn="ctr">
              <a:buClrTx/>
            </a:pPr>
            <a:endParaRPr lang="en-US" altLang="zh-CN" sz="2400" b="1" i="1">
              <a:latin typeface="Times New Roman" panose="02020603050405020304" pitchFamily="2" charset="0"/>
              <a:ea typeface="宋体" panose="02010600030101010101" pitchFamily="2" charset="-122"/>
            </a:endParaRPr>
          </a:p>
          <a:p>
            <a:pPr lvl="0" indent="0" algn="ctr">
              <a:buClrTx/>
            </a:pPr>
            <a:endParaRPr lang="en-US" altLang="zh-CN" sz="2400" b="1" i="1">
              <a:latin typeface="Times New Roman" panose="02020603050405020304" pitchFamily="2" charset="0"/>
              <a:ea typeface="宋体" panose="02010600030101010101" pitchFamily="2" charset="-122"/>
            </a:endParaRPr>
          </a:p>
          <a:p>
            <a:pPr lvl="0" indent="0" algn="ctr">
              <a:buClrTx/>
            </a:pPr>
            <a:endParaRPr lang="en-US" altLang="zh-CN" sz="2400" b="1">
              <a:latin typeface="Times New Roman" panose="02020603050405020304" pitchFamily="2" charset="0"/>
              <a:ea typeface="宋体" panose="02010600030101010101" pitchFamily="2" charset="-122"/>
            </a:endParaRPr>
          </a:p>
        </p:txBody>
      </p:sp>
      <p:sp>
        <p:nvSpPr>
          <p:cNvPr id="32806" name="直接连接符 32805"/>
          <p:cNvSpPr>
            <a:spLocks noChangeAspect="1"/>
          </p:cNvSpPr>
          <p:nvPr/>
        </p:nvSpPr>
        <p:spPr>
          <a:xfrm rot="-1800000">
            <a:off x="7358063" y="3205163"/>
            <a:ext cx="411162" cy="608012"/>
          </a:xfrm>
          <a:prstGeom prst="line">
            <a:avLst/>
          </a:prstGeom>
          <a:ln w="28575" cap="flat" cmpd="sng">
            <a:solidFill>
              <a:srgbClr val="FF0000"/>
            </a:solidFill>
            <a:prstDash val="solid"/>
            <a:round/>
            <a:headEnd type="oval" w="sm" len="sm"/>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32807" name="文本框 32806"/>
          <p:cNvSpPr txBox="1"/>
          <p:nvPr/>
        </p:nvSpPr>
        <p:spPr>
          <a:xfrm>
            <a:off x="7470775" y="3101975"/>
            <a:ext cx="387350" cy="457200"/>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rPr>
              <a:t>R</a:t>
            </a:r>
            <a:endParaRPr lang="en-US" altLang="zh-CN" sz="2400" b="1" i="1">
              <a:latin typeface="Times New Roman" panose="02020603050405020304" pitchFamily="2" charset="0"/>
              <a:ea typeface="宋体" panose="02010600030101010101" pitchFamily="2" charset="-122"/>
            </a:endParaRPr>
          </a:p>
        </p:txBody>
      </p:sp>
      <p:sp>
        <p:nvSpPr>
          <p:cNvPr id="32808" name="文本框 32807"/>
          <p:cNvSpPr txBox="1"/>
          <p:nvPr/>
        </p:nvSpPr>
        <p:spPr>
          <a:xfrm>
            <a:off x="990600" y="5632450"/>
            <a:ext cx="7661275" cy="895350"/>
          </a:xfrm>
          <a:prstGeom prst="rect">
            <a:avLst/>
          </a:prstGeom>
          <a:noFill/>
          <a:ln w="9525">
            <a:noFill/>
          </a:ln>
        </p:spPr>
        <p:txBody>
          <a:bodyPr anchor="t">
            <a:spAutoFit/>
          </a:bodyPr>
          <a:p>
            <a:pPr lvl="0" indent="0">
              <a:lnSpc>
                <a:spcPct val="110000"/>
              </a:lnSpc>
              <a:buClrTx/>
            </a:pPr>
            <a:r>
              <a:rPr lang="zh-CN" altLang="en-US" sz="2400" b="1">
                <a:latin typeface="Times New Roman" panose="02020603050405020304" pitchFamily="2" charset="0"/>
                <a:ea typeface="仿宋_GB2312" pitchFamily="1" charset="-122"/>
              </a:rPr>
              <a:t>电容只与导体的几何因素和介质有关，与导体是否带电无关。</a:t>
            </a:r>
            <a:endParaRPr lang="zh-CN" altLang="en-US" sz="2400" b="1">
              <a:latin typeface="Times New Roman" panose="02020603050405020304" pitchFamily="2" charset="0"/>
              <a:ea typeface="仿宋_GB2312" pitchFamily="1" charset="-122"/>
            </a:endParaRPr>
          </a:p>
        </p:txBody>
      </p:sp>
      <p:sp>
        <p:nvSpPr>
          <p:cNvPr id="32809" name="文本框 32808"/>
          <p:cNvSpPr txBox="1"/>
          <p:nvPr/>
        </p:nvSpPr>
        <p:spPr>
          <a:xfrm>
            <a:off x="1533525" y="4313238"/>
            <a:ext cx="1595438"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电势为</a:t>
            </a:r>
            <a:endParaRPr lang="zh-CN" altLang="en-US" sz="2400" b="1">
              <a:latin typeface="Times New Roman" panose="02020603050405020304" pitchFamily="2" charset="0"/>
              <a:ea typeface="仿宋_GB2312" pitchFamily="1" charset="-122"/>
            </a:endParaRPr>
          </a:p>
        </p:txBody>
      </p:sp>
      <p:graphicFrame>
        <p:nvGraphicFramePr>
          <p:cNvPr id="32810" name="对象 32809"/>
          <p:cNvGraphicFramePr>
            <a:graphicFrameLocks noChangeAspect="1"/>
          </p:cNvGraphicFramePr>
          <p:nvPr/>
        </p:nvGraphicFramePr>
        <p:xfrm>
          <a:off x="2713038" y="4149725"/>
          <a:ext cx="1519237" cy="906463"/>
        </p:xfrm>
        <a:graphic>
          <a:graphicData uri="http://schemas.openxmlformats.org/presentationml/2006/ole">
            <mc:AlternateContent xmlns:mc="http://schemas.openxmlformats.org/markup-compatibility/2006">
              <mc:Choice xmlns:v="urn:schemas-microsoft-com:vml" Requires="v">
                <p:oleObj spid="_x0000_s3182" name="" r:id="rId5" imgW="725805" imgH="433070" progId="Equation.3">
                  <p:embed/>
                </p:oleObj>
              </mc:Choice>
              <mc:Fallback>
                <p:oleObj name="" r:id="rId5" imgW="725805" imgH="433070" progId="Equation.3">
                  <p:embed/>
                  <p:pic>
                    <p:nvPicPr>
                      <p:cNvPr id="0" name="图片 3181"/>
                      <p:cNvPicPr/>
                      <p:nvPr/>
                    </p:nvPicPr>
                    <p:blipFill>
                      <a:blip r:embed="rId6"/>
                      <a:stretch>
                        <a:fillRect/>
                      </a:stretch>
                    </p:blipFill>
                    <p:spPr>
                      <a:xfrm>
                        <a:off x="2713038" y="4149725"/>
                        <a:ext cx="1519237" cy="906463"/>
                      </a:xfrm>
                      <a:prstGeom prst="rect">
                        <a:avLst/>
                      </a:prstGeom>
                      <a:noFill/>
                      <a:ln w="38100">
                        <a:noFill/>
                        <a:miter/>
                      </a:ln>
                    </p:spPr>
                  </p:pic>
                </p:oleObj>
              </mc:Fallback>
            </mc:AlternateContent>
          </a:graphicData>
        </a:graphic>
      </p:graphicFrame>
      <p:graphicFrame>
        <p:nvGraphicFramePr>
          <p:cNvPr id="32811" name="对象 32810"/>
          <p:cNvGraphicFramePr>
            <a:graphicFrameLocks noChangeAspect="1"/>
          </p:cNvGraphicFramePr>
          <p:nvPr/>
        </p:nvGraphicFramePr>
        <p:xfrm>
          <a:off x="5881688" y="4384675"/>
          <a:ext cx="1466850" cy="479425"/>
        </p:xfrm>
        <a:graphic>
          <a:graphicData uri="http://schemas.openxmlformats.org/presentationml/2006/ole">
            <mc:AlternateContent xmlns:mc="http://schemas.openxmlformats.org/markup-compatibility/2006">
              <mc:Choice xmlns:v="urn:schemas-microsoft-com:vml" Requires="v">
                <p:oleObj spid="_x0000_s3183" name="" r:id="rId7" imgW="700405" imgH="229235" progId="Equation.3">
                  <p:embed/>
                </p:oleObj>
              </mc:Choice>
              <mc:Fallback>
                <p:oleObj name="" r:id="rId7" imgW="700405" imgH="229235" progId="Equation.3">
                  <p:embed/>
                  <p:pic>
                    <p:nvPicPr>
                      <p:cNvPr id="0" name="图片 3182"/>
                      <p:cNvPicPr/>
                      <p:nvPr/>
                    </p:nvPicPr>
                    <p:blipFill>
                      <a:blip r:embed="rId8"/>
                      <a:stretch>
                        <a:fillRect/>
                      </a:stretch>
                    </p:blipFill>
                    <p:spPr>
                      <a:xfrm>
                        <a:off x="5881688" y="4384675"/>
                        <a:ext cx="1466850" cy="479425"/>
                      </a:xfrm>
                      <a:prstGeom prst="rect">
                        <a:avLst/>
                      </a:prstGeom>
                      <a:noFill/>
                      <a:ln w="38100">
                        <a:noFill/>
                        <a:miter/>
                      </a:ln>
                    </p:spPr>
                  </p:pic>
                </p:oleObj>
              </mc:Fallback>
            </mc:AlternateContent>
          </a:graphicData>
        </a:graphic>
      </p:graphicFrame>
      <p:sp>
        <p:nvSpPr>
          <p:cNvPr id="32812" name="文本框 32811"/>
          <p:cNvSpPr txBox="1"/>
          <p:nvPr/>
        </p:nvSpPr>
        <p:spPr>
          <a:xfrm>
            <a:off x="4695825" y="4322763"/>
            <a:ext cx="297180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电容为</a:t>
            </a:r>
            <a:endParaRPr lang="zh-CN" altLang="en-US" sz="2400" b="1">
              <a:latin typeface="Times New Roman" panose="02020603050405020304" pitchFamily="2" charset="0"/>
              <a:ea typeface="仿宋_GB2312" pitchFamily="1" charset="-122"/>
            </a:endParaRPr>
          </a:p>
        </p:txBody>
      </p:sp>
      <p:sp>
        <p:nvSpPr>
          <p:cNvPr id="32813" name="矩形 32812"/>
          <p:cNvSpPr/>
          <p:nvPr/>
        </p:nvSpPr>
        <p:spPr>
          <a:xfrm>
            <a:off x="971550" y="5059363"/>
            <a:ext cx="3573463" cy="457200"/>
          </a:xfrm>
          <a:prstGeom prst="rect">
            <a:avLst/>
          </a:prstGeom>
          <a:noFill/>
          <a:ln w="9525">
            <a:noFill/>
          </a:ln>
        </p:spPr>
        <p:txBody>
          <a:bodyPr wrap="none" anchor="t">
            <a:spAutoFit/>
          </a:bodyPr>
          <a:p>
            <a:pPr lvl="0" indent="0" algn="ctr" eaLnBrk="0" hangingPunct="0">
              <a:buClrTx/>
            </a:pPr>
            <a:r>
              <a:rPr lang="zh-CN" altLang="en-US" sz="2400" b="1">
                <a:latin typeface="Times New Roman" panose="02020603050405020304" pitchFamily="2" charset="0"/>
                <a:ea typeface="仿宋_GB2312" pitchFamily="1" charset="-122"/>
              </a:rPr>
              <a:t>若 </a:t>
            </a:r>
            <a:r>
              <a:rPr lang="en-US" altLang="zh-CN" sz="2400" b="1" i="1">
                <a:latin typeface="Times New Roman" panose="02020603050405020304" pitchFamily="2" charset="0"/>
                <a:ea typeface="仿宋_GB2312" pitchFamily="1" charset="-122"/>
              </a:rPr>
              <a:t>R </a:t>
            </a:r>
            <a:r>
              <a:rPr lang="en-US" altLang="zh-CN" sz="2400" b="1">
                <a:latin typeface="Times New Roman" panose="02020603050405020304" pitchFamily="2" charset="0"/>
                <a:ea typeface="仿宋_GB2312" pitchFamily="1" charset="-122"/>
              </a:rPr>
              <a:t>= </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e</a:t>
            </a:r>
            <a:r>
              <a:rPr lang="en-US" altLang="zh-CN" sz="2400" b="1" i="1">
                <a:latin typeface="Times New Roman" panose="02020603050405020304" pitchFamily="2" charset="0"/>
                <a:ea typeface="仿宋_GB2312" pitchFamily="1" charset="-122"/>
              </a:rPr>
              <a:t> </a:t>
            </a:r>
            <a:r>
              <a:rPr lang="en-US" altLang="zh-CN" sz="2400" b="1">
                <a:latin typeface="Times New Roman" panose="02020603050405020304" pitchFamily="2" charset="0"/>
                <a:ea typeface="仿宋_GB2312" pitchFamily="1" charset="-122"/>
              </a:rPr>
              <a:t> , </a:t>
            </a:r>
            <a:r>
              <a:rPr lang="zh-CN" altLang="en-US" sz="2400" b="1">
                <a:latin typeface="Times New Roman" panose="02020603050405020304" pitchFamily="2" charset="0"/>
                <a:ea typeface="仿宋_GB2312" pitchFamily="1" charset="-122"/>
              </a:rPr>
              <a:t>则 </a:t>
            </a:r>
            <a:r>
              <a:rPr lang="en-US" altLang="zh-CN" sz="2400" b="1" i="1">
                <a:latin typeface="Times New Roman" panose="02020603050405020304" pitchFamily="2" charset="0"/>
                <a:ea typeface="仿宋_GB2312" pitchFamily="1" charset="-122"/>
              </a:rPr>
              <a:t>C </a:t>
            </a:r>
            <a:r>
              <a:rPr lang="en-US" altLang="zh-CN" sz="2400" b="1">
                <a:latin typeface="Times New Roman" panose="02020603050405020304" pitchFamily="2" charset="0"/>
                <a:ea typeface="仿宋_GB2312" pitchFamily="1" charset="-122"/>
              </a:rPr>
              <a:t>= 714 </a:t>
            </a:r>
            <a:r>
              <a:rPr lang="en-US" altLang="zh-CN" sz="2400" b="1">
                <a:latin typeface="Times New Roman" panose="02020603050405020304" pitchFamily="2" charset="0"/>
                <a:ea typeface="仿宋_GB2312" pitchFamily="1" charset="-122"/>
                <a:sym typeface="Symbol" panose="05050102010706020507" pitchFamily="2" charset="2"/>
              </a:rPr>
              <a:t></a:t>
            </a:r>
            <a:r>
              <a:rPr lang="en-US" altLang="zh-CN" sz="2400" b="1">
                <a:latin typeface="Times New Roman" panose="02020603050405020304" pitchFamily="2" charset="0"/>
                <a:ea typeface="仿宋_GB2312" pitchFamily="1" charset="-122"/>
              </a:rPr>
              <a:t>F </a:t>
            </a:r>
            <a:endParaRPr lang="en-US" altLang="zh-CN" sz="2400" b="1">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0"/>
                                  </p:stCondLst>
                                  <p:childTnLst>
                                    <p:set>
                                      <p:cBhvr>
                                        <p:cTn id="6" dur="1" fill="hold">
                                          <p:stCondLst>
                                            <p:cond delay="0"/>
                                          </p:stCondLst>
                                        </p:cTn>
                                        <p:tgtEl>
                                          <p:spTgt spid="3278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2770"/>
                                        </p:tgtEl>
                                        <p:attrNameLst>
                                          <p:attrName>style.visibility</p:attrName>
                                        </p:attrNameLst>
                                      </p:cBhvr>
                                      <p:to>
                                        <p:strVal val="visible"/>
                                      </p:to>
                                    </p:set>
                                    <p:animEffect transition="in" filter="wipe(left)">
                                      <p:cBhvr>
                                        <p:cTn id="11" dur="500"/>
                                        <p:tgtEl>
                                          <p:spTgt spid="32770"/>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32772"/>
                                        </p:tgtEl>
                                        <p:attrNameLst>
                                          <p:attrName>style.visibility</p:attrName>
                                        </p:attrNameLst>
                                      </p:cBhvr>
                                      <p:to>
                                        <p:strVal val="visible"/>
                                      </p:to>
                                    </p:set>
                                    <p:animEffect transition="in" filter="strips(downLeft)">
                                      <p:cBhvr>
                                        <p:cTn id="16" dur="500"/>
                                        <p:tgtEl>
                                          <p:spTgt spid="3277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771"/>
                                        </p:tgtEl>
                                        <p:attrNameLst>
                                          <p:attrName>style.visibility</p:attrName>
                                        </p:attrNameLst>
                                      </p:cBhvr>
                                      <p:to>
                                        <p:strVal val="visible"/>
                                      </p:to>
                                    </p:set>
                                    <p:animEffect transition="in" filter="wipe(left)">
                                      <p:cBhvr>
                                        <p:cTn id="21" dur="500"/>
                                        <p:tgtEl>
                                          <p:spTgt spid="3277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773"/>
                                        </p:tgtEl>
                                        <p:attrNameLst>
                                          <p:attrName>style.visibility</p:attrName>
                                        </p:attrNameLst>
                                      </p:cBhvr>
                                      <p:to>
                                        <p:strVal val="visible"/>
                                      </p:to>
                                    </p:set>
                                    <p:animEffect transition="in" filter="wipe(left)">
                                      <p:cBhvr>
                                        <p:cTn id="26" dur="500"/>
                                        <p:tgtEl>
                                          <p:spTgt spid="3277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32774"/>
                                        </p:tgtEl>
                                        <p:attrNameLst>
                                          <p:attrName>style.visibility</p:attrName>
                                        </p:attrNameLst>
                                      </p:cBhvr>
                                      <p:to>
                                        <p:strVal val="visible"/>
                                      </p:to>
                                    </p:set>
                                    <p:animEffect transition="in" filter="box(out)">
                                      <p:cBhvr>
                                        <p:cTn id="31" dur="500"/>
                                        <p:tgtEl>
                                          <p:spTgt spid="3277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27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7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2797"/>
                                        </p:tgtEl>
                                        <p:attrNameLst>
                                          <p:attrName>style.visibility</p:attrName>
                                        </p:attrNameLst>
                                      </p:cBhvr>
                                      <p:to>
                                        <p:strVal val="visible"/>
                                      </p:to>
                                    </p:set>
                                    <p:animEffect transition="in" filter="wipe(down)">
                                      <p:cBhvr>
                                        <p:cTn id="43" dur="500"/>
                                        <p:tgtEl>
                                          <p:spTgt spid="32797"/>
                                        </p:tgtEl>
                                      </p:cBhvr>
                                    </p:animEffect>
                                  </p:childTnLst>
                                </p:cTn>
                              </p:par>
                            </p:childTnLst>
                          </p:cTn>
                        </p:par>
                        <p:par>
                          <p:cTn id="44" fill="hold">
                            <p:stCondLst>
                              <p:cond delay="500"/>
                            </p:stCondLst>
                            <p:childTnLst>
                              <p:par>
                                <p:cTn id="45" presetID="35" presetClass="emph" presetSubtype="0" repeatCount="4000" fill="hold" nodeType="afterEffect">
                                  <p:stCondLst>
                                    <p:cond delay="0"/>
                                  </p:stCondLst>
                                  <p:childTnLst>
                                    <p:anim calcmode="discrete" valueType="str">
                                      <p:cBhvr>
                                        <p:cTn id="46" dur="1000" fill="hold"/>
                                        <p:tgtEl>
                                          <p:spTgt spid="32784"/>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2798"/>
                                        </p:tgtEl>
                                        <p:attrNameLst>
                                          <p:attrName>style.visibility</p:attrName>
                                        </p:attrNameLst>
                                      </p:cBhvr>
                                      <p:to>
                                        <p:strVal val="visible"/>
                                      </p:to>
                                    </p:set>
                                    <p:animEffect transition="in" filter="wipe(down)">
                                      <p:cBhvr>
                                        <p:cTn id="51" dur="500"/>
                                        <p:tgtEl>
                                          <p:spTgt spid="3279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2799"/>
                                        </p:tgtEl>
                                        <p:attrNameLst>
                                          <p:attrName>style.visibility</p:attrName>
                                        </p:attrNameLst>
                                      </p:cBhvr>
                                      <p:to>
                                        <p:strVal val="visible"/>
                                      </p:to>
                                    </p:set>
                                    <p:animEffect transition="in" filter="wipe(left)">
                                      <p:cBhvr>
                                        <p:cTn id="56" dur="500"/>
                                        <p:tgtEl>
                                          <p:spTgt spid="3279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2800"/>
                                        </p:tgtEl>
                                        <p:attrNameLst>
                                          <p:attrName>style.visibility</p:attrName>
                                        </p:attrNameLst>
                                      </p:cBhvr>
                                      <p:to>
                                        <p:strVal val="visible"/>
                                      </p:to>
                                    </p:set>
                                    <p:animEffect transition="in" filter="wipe(left)">
                                      <p:cBhvr>
                                        <p:cTn id="61" dur="500"/>
                                        <p:tgtEl>
                                          <p:spTgt spid="32800"/>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2801"/>
                                        </p:tgtEl>
                                        <p:attrNameLst>
                                          <p:attrName>style.visibility</p:attrName>
                                        </p:attrNameLst>
                                      </p:cBhvr>
                                      <p:to>
                                        <p:strVal val="visible"/>
                                      </p:to>
                                    </p:set>
                                    <p:animEffect transition="in" filter="wipe(left)">
                                      <p:cBhvr>
                                        <p:cTn id="65" dur="500"/>
                                        <p:tgtEl>
                                          <p:spTgt spid="3280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2802"/>
                                        </p:tgtEl>
                                        <p:attrNameLst>
                                          <p:attrName>style.visibility</p:attrName>
                                        </p:attrNameLst>
                                      </p:cBhvr>
                                      <p:to>
                                        <p:strVal val="visible"/>
                                      </p:to>
                                    </p:set>
                                    <p:animEffect transition="in" filter="wipe(left)">
                                      <p:cBhvr>
                                        <p:cTn id="70" dur="500"/>
                                        <p:tgtEl>
                                          <p:spTgt spid="32802"/>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2803"/>
                                        </p:tgtEl>
                                        <p:attrNameLst>
                                          <p:attrName>style.visibility</p:attrName>
                                        </p:attrNameLst>
                                      </p:cBhvr>
                                      <p:to>
                                        <p:strVal val="visible"/>
                                      </p:to>
                                    </p:set>
                                    <p:animEffect transition="in" filter="wipe(left)">
                                      <p:cBhvr>
                                        <p:cTn id="74" dur="500"/>
                                        <p:tgtEl>
                                          <p:spTgt spid="3280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804"/>
                                        </p:tgtEl>
                                        <p:attrNameLst>
                                          <p:attrName>style.visibility</p:attrName>
                                        </p:attrNameLst>
                                      </p:cBhvr>
                                      <p:to>
                                        <p:strVal val="visible"/>
                                      </p:to>
                                    </p:set>
                                    <p:animEffect transition="in" filter="wipe(left)">
                                      <p:cBhvr>
                                        <p:cTn id="79" dur="500"/>
                                        <p:tgtEl>
                                          <p:spTgt spid="32804"/>
                                        </p:tgtEl>
                                      </p:cBhvr>
                                    </p:animEffect>
                                  </p:childTnLst>
                                </p:cTn>
                              </p:par>
                            </p:childTnLst>
                          </p:cTn>
                        </p:par>
                        <p:par>
                          <p:cTn id="80" fill="hold">
                            <p:stCondLst>
                              <p:cond delay="500"/>
                            </p:stCondLst>
                            <p:childTnLst>
                              <p:par>
                                <p:cTn id="81" presetID="23" presetClass="entr" presetSubtype="16" fill="hold" grpId="0" nodeType="afterEffect">
                                  <p:stCondLst>
                                    <p:cond delay="0"/>
                                  </p:stCondLst>
                                  <p:childTnLst>
                                    <p:set>
                                      <p:cBhvr>
                                        <p:cTn id="82" dur="1" fill="hold">
                                          <p:stCondLst>
                                            <p:cond delay="0"/>
                                          </p:stCondLst>
                                        </p:cTn>
                                        <p:tgtEl>
                                          <p:spTgt spid="32805"/>
                                        </p:tgtEl>
                                        <p:attrNameLst>
                                          <p:attrName>style.visibility</p:attrName>
                                        </p:attrNameLst>
                                      </p:cBhvr>
                                      <p:to>
                                        <p:strVal val="visible"/>
                                      </p:to>
                                    </p:set>
                                    <p:anim calcmode="lin" valueType="num">
                                      <p:cBhvr>
                                        <p:cTn id="83" dur="500" fill="hold"/>
                                        <p:tgtEl>
                                          <p:spTgt spid="32805"/>
                                        </p:tgtEl>
                                        <p:attrNameLst>
                                          <p:attrName>ppt_w</p:attrName>
                                        </p:attrNameLst>
                                      </p:cBhvr>
                                      <p:tavLst>
                                        <p:tav tm="0">
                                          <p:val>
                                            <p:fltVal val="0.000000"/>
                                          </p:val>
                                        </p:tav>
                                        <p:tav tm="100000">
                                          <p:val>
                                            <p:strVal val="#ppt_w"/>
                                          </p:val>
                                        </p:tav>
                                      </p:tavLst>
                                    </p:anim>
                                    <p:anim calcmode="lin" valueType="num">
                                      <p:cBhvr>
                                        <p:cTn id="84" dur="500" fill="hold"/>
                                        <p:tgtEl>
                                          <p:spTgt spid="32805"/>
                                        </p:tgtEl>
                                        <p:attrNameLst>
                                          <p:attrName>ppt_h</p:attrName>
                                        </p:attrNameLst>
                                      </p:cBhvr>
                                      <p:tavLst>
                                        <p:tav tm="0">
                                          <p:val>
                                            <p:fltVal val="0.00000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2806"/>
                                        </p:tgtEl>
                                        <p:attrNameLst>
                                          <p:attrName>style.visibility</p:attrName>
                                        </p:attrNameLst>
                                      </p:cBhvr>
                                      <p:to>
                                        <p:strVal val="visible"/>
                                      </p:to>
                                    </p:set>
                                    <p:animEffect transition="in" filter="wipe(left)">
                                      <p:cBhvr>
                                        <p:cTn id="89" dur="500"/>
                                        <p:tgtEl>
                                          <p:spTgt spid="32806"/>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2807"/>
                                        </p:tgtEl>
                                        <p:attrNameLst>
                                          <p:attrName>style.visibility</p:attrName>
                                        </p:attrNameLst>
                                      </p:cBhvr>
                                      <p:to>
                                        <p:strVal val="visible"/>
                                      </p:to>
                                    </p:set>
                                    <p:animEffect transition="in" filter="wipe(left)">
                                      <p:cBhvr>
                                        <p:cTn id="93" dur="500"/>
                                        <p:tgtEl>
                                          <p:spTgt spid="32807"/>
                                        </p:tgtEl>
                                      </p:cBhvr>
                                    </p:animEffect>
                                  </p:childTnLst>
                                  <p:subTnLst>
                                    <p:audio>
                                      <p:cMediaNode mute="1">
                                        <p:cTn display="1" masterRel="sameClick">
                                          <p:stCondLst>
                                            <p:cond evt="begin" delay="0">
                                              <p:tn val="91"/>
                                            </p:cond>
                                          </p:stCondLst>
                                          <p:endCondLst>
                                            <p:cond evt="onStopAudio" delay="0">
                                              <p:tgtEl>
                                                <p:sldTgt/>
                                              </p:tgtEl>
                                            </p:cond>
                                          </p:endCondLst>
                                        </p:cTn>
                                        <p:tgtEl>
                                          <p:sndTgt r:embed="rId9" name="type.wav"/>
                                        </p:tgtEl>
                                      </p:cMediaNode>
                                    </p:audio>
                                  </p:sub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2809"/>
                                        </p:tgtEl>
                                        <p:attrNameLst>
                                          <p:attrName>style.visibility</p:attrName>
                                        </p:attrNameLst>
                                      </p:cBhvr>
                                      <p:to>
                                        <p:strVal val="visible"/>
                                      </p:to>
                                    </p:set>
                                    <p:animEffect transition="in" filter="wipe(left)">
                                      <p:cBhvr>
                                        <p:cTn id="98" dur="500"/>
                                        <p:tgtEl>
                                          <p:spTgt spid="3280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2810"/>
                                        </p:tgtEl>
                                        <p:attrNameLst>
                                          <p:attrName>style.visibility</p:attrName>
                                        </p:attrNameLst>
                                      </p:cBhvr>
                                      <p:to>
                                        <p:strVal val="visible"/>
                                      </p:to>
                                    </p:set>
                                    <p:animEffect transition="in" filter="wipe(left)">
                                      <p:cBhvr>
                                        <p:cTn id="103" dur="500"/>
                                        <p:tgtEl>
                                          <p:spTgt spid="3281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2812"/>
                                        </p:tgtEl>
                                        <p:attrNameLst>
                                          <p:attrName>style.visibility</p:attrName>
                                        </p:attrNameLst>
                                      </p:cBhvr>
                                      <p:to>
                                        <p:strVal val="visible"/>
                                      </p:to>
                                    </p:set>
                                    <p:animEffect transition="in" filter="wipe(left)">
                                      <p:cBhvr>
                                        <p:cTn id="108" dur="500"/>
                                        <p:tgtEl>
                                          <p:spTgt spid="3281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2811"/>
                                        </p:tgtEl>
                                        <p:attrNameLst>
                                          <p:attrName>style.visibility</p:attrName>
                                        </p:attrNameLst>
                                      </p:cBhvr>
                                      <p:to>
                                        <p:strVal val="visible"/>
                                      </p:to>
                                    </p:set>
                                    <p:animEffect transition="in" filter="wipe(left)">
                                      <p:cBhvr>
                                        <p:cTn id="113" dur="500"/>
                                        <p:tgtEl>
                                          <p:spTgt spid="3281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32813"/>
                                        </p:tgtEl>
                                        <p:attrNameLst>
                                          <p:attrName>style.visibility</p:attrName>
                                        </p:attrNameLst>
                                      </p:cBhvr>
                                      <p:to>
                                        <p:strVal val="visible"/>
                                      </p:to>
                                    </p:set>
                                    <p:animEffect transition="in" filter="wipe(left)">
                                      <p:cBhvr>
                                        <p:cTn id="118" dur="500"/>
                                        <p:tgtEl>
                                          <p:spTgt spid="3281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32808"/>
                                        </p:tgtEl>
                                        <p:attrNameLst>
                                          <p:attrName>style.visibility</p:attrName>
                                        </p:attrNameLst>
                                      </p:cBhvr>
                                      <p:to>
                                        <p:strVal val="visible"/>
                                      </p:to>
                                    </p:set>
                                    <p:animEffect transition="in" filter="wipe(left)">
                                      <p:cBhvr>
                                        <p:cTn id="123" dur="500"/>
                                        <p:tgtEl>
                                          <p:spTgt spid="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p:bldP spid="32773" grpId="0"/>
      <p:bldP spid="32795" grpId="0"/>
      <p:bldP spid="32796" grpId="0"/>
      <p:bldP spid="32797" grpId="0"/>
      <p:bldP spid="32798" grpId="0"/>
      <p:bldP spid="32800" grpId="0"/>
      <p:bldP spid="32801" grpId="0"/>
      <p:bldP spid="32803" grpId="0"/>
      <p:bldP spid="32804" grpId="0"/>
      <p:bldP spid="32805" grpId="0" animBg="1"/>
      <p:bldP spid="32807" grpId="0"/>
      <p:bldP spid="32808" grpId="0"/>
      <p:bldP spid="32809" grpId="0"/>
      <p:bldP spid="32812" grpId="0"/>
      <p:bldP spid="3281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794" name="文本框 33793"/>
          <p:cNvSpPr txBox="1"/>
          <p:nvPr/>
        </p:nvSpPr>
        <p:spPr>
          <a:xfrm>
            <a:off x="298450" y="455613"/>
            <a:ext cx="4273550" cy="457200"/>
          </a:xfrm>
          <a:prstGeom prst="rect">
            <a:avLst/>
          </a:prstGeom>
          <a:noFill/>
          <a:ln w="9525">
            <a:noFill/>
          </a:ln>
        </p:spPr>
        <p:txBody>
          <a:bodyPr anchor="t">
            <a:spAutoFit/>
          </a:bodyPr>
          <a:p>
            <a:pPr lvl="0" indent="0">
              <a:buClrTx/>
            </a:pPr>
            <a:r>
              <a:rPr lang="zh-CN" altLang="en-US" sz="2400" b="1" dirty="0">
                <a:latin typeface="Times New Roman" panose="02020603050405020304" pitchFamily="2" charset="0"/>
                <a:ea typeface="宋体" panose="02010600030101010101" pitchFamily="2" charset="-122"/>
              </a:rPr>
              <a:t>二、 电容器的电容</a:t>
            </a:r>
            <a:endParaRPr lang="zh-CN" altLang="en-US" sz="2400" b="1" dirty="0">
              <a:latin typeface="Times New Roman" panose="02020603050405020304" pitchFamily="2" charset="0"/>
              <a:ea typeface="宋体" panose="02010600030101010101" pitchFamily="2" charset="-122"/>
            </a:endParaRPr>
          </a:p>
        </p:txBody>
      </p:sp>
      <p:sp>
        <p:nvSpPr>
          <p:cNvPr id="33795" name="文本框 33794"/>
          <p:cNvSpPr txBox="1"/>
          <p:nvPr/>
        </p:nvSpPr>
        <p:spPr>
          <a:xfrm>
            <a:off x="1006475" y="881063"/>
            <a:ext cx="7813675" cy="549275"/>
          </a:xfrm>
          <a:prstGeom prst="rect">
            <a:avLst/>
          </a:prstGeom>
          <a:noFill/>
          <a:ln w="9525">
            <a:noFill/>
          </a:ln>
        </p:spPr>
        <p:txBody>
          <a:bodyPr anchor="t">
            <a:spAutoFit/>
          </a:bodyPr>
          <a:p>
            <a:pPr lvl="0" indent="0">
              <a:lnSpc>
                <a:spcPct val="125000"/>
              </a:lnSpc>
              <a:spcBef>
                <a:spcPct val="50000"/>
              </a:spcBef>
              <a:buClrTx/>
            </a:pPr>
            <a:r>
              <a:rPr lang="zh-CN" altLang="en-US" sz="2400" b="1">
                <a:latin typeface="Times New Roman" panose="02020603050405020304" pitchFamily="2" charset="0"/>
                <a:ea typeface="仿宋_GB2312" pitchFamily="1" charset="-122"/>
              </a:rPr>
              <a:t>通常，由彼此绝缘相距很近的两导体构成电容器。</a:t>
            </a:r>
            <a:endParaRPr lang="zh-CN" altLang="en-US" sz="2400" b="1">
              <a:latin typeface="Times New Roman" panose="02020603050405020304" pitchFamily="2" charset="0"/>
              <a:ea typeface="仿宋_GB2312" pitchFamily="1" charset="-122"/>
            </a:endParaRPr>
          </a:p>
        </p:txBody>
      </p:sp>
      <p:grpSp>
        <p:nvGrpSpPr>
          <p:cNvPr id="33796" name="组合 33795"/>
          <p:cNvGrpSpPr/>
          <p:nvPr/>
        </p:nvGrpSpPr>
        <p:grpSpPr>
          <a:xfrm>
            <a:off x="5389563" y="2755900"/>
            <a:ext cx="2644775" cy="712788"/>
            <a:chOff x="0" y="0"/>
            <a:chExt cx="1440" cy="360"/>
          </a:xfrm>
        </p:grpSpPr>
        <p:sp>
          <p:nvSpPr>
            <p:cNvPr id="34820" name="圆柱形 33796"/>
            <p:cNvSpPr/>
            <p:nvPr/>
          </p:nvSpPr>
          <p:spPr>
            <a:xfrm>
              <a:off x="0" y="24"/>
              <a:ext cx="1440" cy="336"/>
            </a:xfrm>
            <a:prstGeom prst="can">
              <a:avLst>
                <a:gd name="adj" fmla="val 50000"/>
              </a:avLst>
            </a:prstGeom>
            <a:solidFill>
              <a:srgbClr val="006699"/>
            </a:solidFill>
            <a:ln w="19050" cap="flat" cmpd="sng">
              <a:solidFill>
                <a:srgbClr val="66FF66"/>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4821" name="椭圆 33797"/>
            <p:cNvSpPr/>
            <p:nvPr/>
          </p:nvSpPr>
          <p:spPr>
            <a:xfrm>
              <a:off x="0" y="0"/>
              <a:ext cx="1440" cy="192"/>
            </a:xfrm>
            <a:prstGeom prst="ellipse">
              <a:avLst/>
            </a:prstGeom>
            <a:solidFill>
              <a:srgbClr val="006699"/>
            </a:solidFill>
            <a:ln w="19050" cap="flat" cmpd="sng">
              <a:solidFill>
                <a:srgbClr val="66FF66"/>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33799" name="圆柱形 33798"/>
          <p:cNvSpPr/>
          <p:nvPr/>
        </p:nvSpPr>
        <p:spPr>
          <a:xfrm>
            <a:off x="5384800" y="2530475"/>
            <a:ext cx="2659063" cy="588963"/>
          </a:xfrm>
          <a:prstGeom prst="can">
            <a:avLst>
              <a:gd name="adj" fmla="val 50000"/>
            </a:avLst>
          </a:prstGeom>
          <a:pattFill prst="divot">
            <a:fgClr>
              <a:schemeClr val="tx1"/>
            </a:fgClr>
            <a:bgClr>
              <a:srgbClr val="FFFFFF"/>
            </a:bgClr>
          </a:patt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33800" name="圆柱形 33799"/>
          <p:cNvSpPr/>
          <p:nvPr/>
        </p:nvSpPr>
        <p:spPr>
          <a:xfrm>
            <a:off x="5389563" y="2171700"/>
            <a:ext cx="2644775" cy="665163"/>
          </a:xfrm>
          <a:prstGeom prst="can">
            <a:avLst>
              <a:gd name="adj" fmla="val 50000"/>
            </a:avLst>
          </a:prstGeom>
          <a:solidFill>
            <a:srgbClr val="006699"/>
          </a:solidFill>
          <a:ln w="19050" cap="flat" cmpd="sng">
            <a:solidFill>
              <a:srgbClr val="66FF66"/>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3801" name="圆角矩形标注 33800"/>
          <p:cNvSpPr/>
          <p:nvPr/>
        </p:nvSpPr>
        <p:spPr>
          <a:xfrm>
            <a:off x="7261225" y="1668463"/>
            <a:ext cx="914400" cy="428625"/>
          </a:xfrm>
          <a:prstGeom prst="wedgeRoundRectCallout">
            <a:avLst>
              <a:gd name="adj1" fmla="val -52954"/>
              <a:gd name="adj2" fmla="val 170741"/>
              <a:gd name="adj3" fmla="val 16667"/>
            </a:avLst>
          </a:prstGeom>
          <a:noFill/>
          <a:ln w="19050" cap="flat" cmpd="sng">
            <a:solidFill>
              <a:srgbClr val="66FFFF"/>
            </a:solidFill>
            <a:prstDash val="solid"/>
            <a:miter/>
            <a:headEnd type="none" w="med" len="med"/>
            <a:tailEnd type="none" w="med" len="med"/>
          </a:ln>
        </p:spPr>
        <p:txBody>
          <a:bodyPr anchor="ctr"/>
          <a:p>
            <a:pPr lvl="0" indent="0" algn="ctr">
              <a:buClrTx/>
            </a:pPr>
            <a:r>
              <a:rPr lang="zh-CN" altLang="en-US" sz="2400" b="1">
                <a:latin typeface="Times New Roman" panose="02020603050405020304" pitchFamily="2" charset="0"/>
                <a:ea typeface="仿宋_GB2312" pitchFamily="1" charset="-122"/>
              </a:rPr>
              <a:t>极板</a:t>
            </a:r>
            <a:endParaRPr lang="zh-CN" altLang="en-US" sz="2400" b="1">
              <a:latin typeface="Times New Roman" panose="02020603050405020304" pitchFamily="2" charset="0"/>
              <a:ea typeface="仿宋_GB2312" pitchFamily="1" charset="-122"/>
            </a:endParaRPr>
          </a:p>
        </p:txBody>
      </p:sp>
      <p:sp>
        <p:nvSpPr>
          <p:cNvPr id="33802" name="圆角矩形标注 33801"/>
          <p:cNvSpPr/>
          <p:nvPr/>
        </p:nvSpPr>
        <p:spPr>
          <a:xfrm>
            <a:off x="7261225" y="3603625"/>
            <a:ext cx="914400" cy="485775"/>
          </a:xfrm>
          <a:prstGeom prst="wedgeRoundRectCallout">
            <a:avLst>
              <a:gd name="adj1" fmla="val -61806"/>
              <a:gd name="adj2" fmla="val -117972"/>
              <a:gd name="adj3" fmla="val 16667"/>
            </a:avLst>
          </a:prstGeom>
          <a:noFill/>
          <a:ln w="19050" cap="flat" cmpd="sng">
            <a:solidFill>
              <a:srgbClr val="66FFFF"/>
            </a:solidFill>
            <a:prstDash val="solid"/>
            <a:miter/>
            <a:headEnd type="none" w="med" len="med"/>
            <a:tailEnd type="none" w="med" len="med"/>
          </a:ln>
        </p:spPr>
        <p:txBody>
          <a:bodyPr anchor="ctr"/>
          <a:p>
            <a:pPr lvl="0" indent="0" algn="ctr">
              <a:buClrTx/>
            </a:pPr>
            <a:r>
              <a:rPr lang="zh-CN" altLang="en-US" sz="2400" b="1">
                <a:latin typeface="Times New Roman" panose="02020603050405020304" pitchFamily="2" charset="0"/>
                <a:ea typeface="仿宋_GB2312" pitchFamily="1" charset="-122"/>
              </a:rPr>
              <a:t>极板</a:t>
            </a:r>
            <a:endParaRPr lang="zh-CN" altLang="en-US" sz="2400" b="1">
              <a:latin typeface="Times New Roman" panose="02020603050405020304" pitchFamily="2" charset="0"/>
              <a:ea typeface="仿宋_GB2312" pitchFamily="1" charset="-122"/>
            </a:endParaRPr>
          </a:p>
        </p:txBody>
      </p:sp>
      <p:sp>
        <p:nvSpPr>
          <p:cNvPr id="33803" name="矩形 33802"/>
          <p:cNvSpPr/>
          <p:nvPr/>
        </p:nvSpPr>
        <p:spPr>
          <a:xfrm>
            <a:off x="6137275" y="2349500"/>
            <a:ext cx="573088" cy="519113"/>
          </a:xfrm>
          <a:prstGeom prst="rect">
            <a:avLst/>
          </a:prstGeom>
          <a:noFill/>
          <a:ln w="9525">
            <a:noFill/>
          </a:ln>
        </p:spPr>
        <p:txBody>
          <a:bodyPr wrap="none" anchor="t">
            <a:spAutoFit/>
          </a:bodyPr>
          <a:p>
            <a:pPr lvl="0" indent="0" algn="ctr">
              <a:buClrTx/>
            </a:pPr>
            <a:r>
              <a:rPr lang="en-US" altLang="zh-CN" sz="2400" b="1">
                <a:latin typeface="Times New Roman" panose="02020603050405020304" pitchFamily="2" charset="0"/>
                <a:ea typeface="宋体" panose="02010600030101010101" pitchFamily="2" charset="-122"/>
              </a:rPr>
              <a:t>+</a:t>
            </a:r>
            <a:r>
              <a:rPr lang="en-US" altLang="zh-CN" sz="2800" b="1">
                <a:latin typeface="Times New Roman" panose="02020603050405020304" pitchFamily="2" charset="0"/>
                <a:ea typeface="宋体" panose="02010600030101010101" pitchFamily="2" charset="-122"/>
              </a:rPr>
              <a:t> </a:t>
            </a:r>
            <a:r>
              <a:rPr lang="en-US" altLang="zh-CN" sz="2000" b="1" i="1">
                <a:latin typeface="Times New Roman" panose="02020603050405020304" pitchFamily="2" charset="0"/>
                <a:ea typeface="宋体" panose="02010600030101010101" pitchFamily="2" charset="-122"/>
              </a:rPr>
              <a:t>q</a:t>
            </a:r>
            <a:endParaRPr lang="en-US" altLang="zh-CN" sz="2000" b="1" i="1">
              <a:latin typeface="Times New Roman" panose="02020603050405020304" pitchFamily="2" charset="0"/>
              <a:ea typeface="宋体" panose="02010600030101010101" pitchFamily="2" charset="-122"/>
            </a:endParaRPr>
          </a:p>
        </p:txBody>
      </p:sp>
      <p:sp>
        <p:nvSpPr>
          <p:cNvPr id="33804" name="矩形 33803"/>
          <p:cNvSpPr/>
          <p:nvPr/>
        </p:nvSpPr>
        <p:spPr>
          <a:xfrm>
            <a:off x="6186488" y="2965450"/>
            <a:ext cx="493712" cy="519113"/>
          </a:xfrm>
          <a:prstGeom prst="rect">
            <a:avLst/>
          </a:prstGeom>
          <a:noFill/>
          <a:ln w="9525">
            <a:noFill/>
          </a:ln>
        </p:spPr>
        <p:txBody>
          <a:bodyPr wrap="none" anchor="t">
            <a:spAutoFit/>
          </a:bodyPr>
          <a:p>
            <a:pPr lvl="0" indent="0" algn="ctr">
              <a:buClrTx/>
            </a:pPr>
            <a:r>
              <a:rPr lang="en-US" altLang="zh-CN" sz="2800" b="1">
                <a:latin typeface="Times New Roman" panose="02020603050405020304" pitchFamily="2" charset="0"/>
                <a:ea typeface="宋体" panose="02010600030101010101" pitchFamily="2" charset="-122"/>
              </a:rPr>
              <a:t>-</a:t>
            </a:r>
            <a:r>
              <a:rPr lang="en-US" altLang="zh-CN" sz="2000" b="1">
                <a:latin typeface="Times New Roman" panose="02020603050405020304" pitchFamily="2" charset="0"/>
                <a:ea typeface="宋体" panose="02010600030101010101" pitchFamily="2" charset="-122"/>
              </a:rPr>
              <a:t> </a:t>
            </a:r>
            <a:r>
              <a:rPr lang="en-US" altLang="zh-CN" sz="2000" b="1" i="1">
                <a:latin typeface="Times New Roman" panose="02020603050405020304" pitchFamily="2" charset="0"/>
                <a:ea typeface="宋体" panose="02010600030101010101" pitchFamily="2" charset="-122"/>
              </a:rPr>
              <a:t>q</a:t>
            </a:r>
            <a:endParaRPr lang="en-US" altLang="zh-CN" sz="2000" b="1" i="1">
              <a:latin typeface="Times New Roman" panose="02020603050405020304" pitchFamily="2" charset="0"/>
              <a:ea typeface="宋体" panose="02010600030101010101" pitchFamily="2" charset="-122"/>
            </a:endParaRPr>
          </a:p>
        </p:txBody>
      </p:sp>
      <p:grpSp>
        <p:nvGrpSpPr>
          <p:cNvPr id="33805" name="组合 33804"/>
          <p:cNvGrpSpPr/>
          <p:nvPr/>
        </p:nvGrpSpPr>
        <p:grpSpPr>
          <a:xfrm>
            <a:off x="7974013" y="2365375"/>
            <a:ext cx="574675" cy="971550"/>
            <a:chOff x="0" y="0"/>
            <a:chExt cx="362" cy="612"/>
          </a:xfrm>
        </p:grpSpPr>
        <p:sp>
          <p:nvSpPr>
            <p:cNvPr id="34829" name="直接连接符 33805"/>
            <p:cNvSpPr/>
            <p:nvPr/>
          </p:nvSpPr>
          <p:spPr>
            <a:xfrm>
              <a:off x="124" y="199"/>
              <a:ext cx="129"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4830" name="直接连接符 33806"/>
            <p:cNvSpPr/>
            <p:nvPr/>
          </p:nvSpPr>
          <p:spPr>
            <a:xfrm>
              <a:off x="124" y="387"/>
              <a:ext cx="129"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4831" name="直接连接符 33807"/>
            <p:cNvSpPr/>
            <p:nvPr/>
          </p:nvSpPr>
          <p:spPr>
            <a:xfrm>
              <a:off x="188" y="0"/>
              <a:ext cx="0" cy="199"/>
            </a:xfrm>
            <a:prstGeom prst="line">
              <a:avLst/>
            </a:prstGeom>
            <a:ln w="19050" cap="flat" cmpd="sng">
              <a:solidFill>
                <a:schemeClr val="bg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4832" name="直接连接符 33808"/>
            <p:cNvSpPr/>
            <p:nvPr/>
          </p:nvSpPr>
          <p:spPr>
            <a:xfrm flipV="1">
              <a:off x="188" y="387"/>
              <a:ext cx="0" cy="225"/>
            </a:xfrm>
            <a:prstGeom prst="line">
              <a:avLst/>
            </a:prstGeom>
            <a:ln w="19050" cap="flat" cmpd="sng">
              <a:solidFill>
                <a:schemeClr val="bg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4833" name="矩形 33809"/>
            <p:cNvSpPr/>
            <p:nvPr/>
          </p:nvSpPr>
          <p:spPr>
            <a:xfrm>
              <a:off x="0" y="140"/>
              <a:ext cx="362" cy="288"/>
            </a:xfrm>
            <a:prstGeom prst="rect">
              <a:avLst/>
            </a:prstGeom>
            <a:noFill/>
            <a:ln w="9525">
              <a:noFill/>
            </a:ln>
          </p:spPr>
          <p:txBody>
            <a:bodyPr wrap="none" anchor="t">
              <a:spAutoFit/>
            </a:bodyPr>
            <a:p>
              <a:pPr lvl="0" indent="0" algn="ctr">
                <a:buClrTx/>
              </a:pPr>
              <a:r>
                <a:rPr lang="en-US" altLang="zh-CN" sz="2400" b="1">
                  <a:latin typeface="Times New Roman" panose="02020603050405020304" pitchFamily="2" charset="0"/>
                  <a:ea typeface="宋体" panose="02010600030101010101" pitchFamily="2" charset="-122"/>
                  <a:sym typeface="Symbol" panose="05050102010706020507" pitchFamily="2" charset="2"/>
                </a:rPr>
                <a:t></a:t>
              </a:r>
              <a:r>
                <a:rPr lang="en-US" altLang="zh-CN" sz="2400" b="1" i="1">
                  <a:latin typeface="Times New Roman" panose="02020603050405020304" pitchFamily="2" charset="0"/>
                  <a:ea typeface="宋体" panose="02010600030101010101" pitchFamily="2" charset="-122"/>
                  <a:sym typeface="Symbol" panose="05050102010706020507" pitchFamily="2" charset="2"/>
                </a:rPr>
                <a:t>V</a:t>
              </a:r>
              <a:endParaRPr lang="en-US" altLang="zh-CN" sz="2400" b="1" i="1">
                <a:latin typeface="Times New Roman" panose="02020603050405020304" pitchFamily="2" charset="0"/>
                <a:ea typeface="宋体" panose="02010600030101010101" pitchFamily="2" charset="-122"/>
              </a:endParaRPr>
            </a:p>
          </p:txBody>
        </p:sp>
      </p:grpSp>
      <p:graphicFrame>
        <p:nvGraphicFramePr>
          <p:cNvPr id="33811" name="对象 33810"/>
          <p:cNvGraphicFramePr>
            <a:graphicFrameLocks noChangeAspect="1"/>
          </p:cNvGraphicFramePr>
          <p:nvPr/>
        </p:nvGraphicFramePr>
        <p:xfrm>
          <a:off x="2700338" y="2781300"/>
          <a:ext cx="1228725" cy="425450"/>
        </p:xfrm>
        <a:graphic>
          <a:graphicData uri="http://schemas.openxmlformats.org/presentationml/2006/ole">
            <mc:AlternateContent xmlns:mc="http://schemas.openxmlformats.org/markup-compatibility/2006">
              <mc:Choice xmlns:v="urn:schemas-microsoft-com:vml" Requires="v">
                <p:oleObj spid="_x0000_s3184" name="" r:id="rId1" imgW="585470" imgH="203835" progId="Equation.3">
                  <p:embed/>
                </p:oleObj>
              </mc:Choice>
              <mc:Fallback>
                <p:oleObj name="" r:id="rId1" imgW="585470" imgH="203835" progId="Equation.3">
                  <p:embed/>
                  <p:pic>
                    <p:nvPicPr>
                      <p:cNvPr id="0" name="图片 3183"/>
                      <p:cNvPicPr/>
                      <p:nvPr/>
                    </p:nvPicPr>
                    <p:blipFill>
                      <a:blip r:embed="rId2"/>
                      <a:stretch>
                        <a:fillRect/>
                      </a:stretch>
                    </p:blipFill>
                    <p:spPr>
                      <a:xfrm>
                        <a:off x="2700338" y="2781300"/>
                        <a:ext cx="1228725" cy="425450"/>
                      </a:xfrm>
                      <a:prstGeom prst="rect">
                        <a:avLst/>
                      </a:prstGeom>
                      <a:noFill/>
                      <a:ln w="38100">
                        <a:noFill/>
                        <a:miter/>
                      </a:ln>
                    </p:spPr>
                  </p:pic>
                </p:oleObj>
              </mc:Fallback>
            </mc:AlternateContent>
          </a:graphicData>
        </a:graphic>
      </p:graphicFrame>
      <p:sp>
        <p:nvSpPr>
          <p:cNvPr id="33812" name="矩形 33811"/>
          <p:cNvSpPr/>
          <p:nvPr/>
        </p:nvSpPr>
        <p:spPr>
          <a:xfrm>
            <a:off x="1395413" y="1541463"/>
            <a:ext cx="3032125"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使两导体极板带电量</a:t>
            </a:r>
            <a:endParaRPr lang="zh-CN" altLang="en-US" sz="2400" b="1">
              <a:latin typeface="Times New Roman" panose="02020603050405020304" pitchFamily="2" charset="0"/>
              <a:ea typeface="仿宋_GB2312" pitchFamily="1" charset="-122"/>
            </a:endParaRPr>
          </a:p>
        </p:txBody>
      </p:sp>
      <p:graphicFrame>
        <p:nvGraphicFramePr>
          <p:cNvPr id="33813" name="对象 33812"/>
          <p:cNvGraphicFramePr>
            <a:graphicFrameLocks noChangeAspect="1"/>
          </p:cNvGraphicFramePr>
          <p:nvPr/>
        </p:nvGraphicFramePr>
        <p:xfrm>
          <a:off x="4352925" y="1606550"/>
          <a:ext cx="506413" cy="400050"/>
        </p:xfrm>
        <a:graphic>
          <a:graphicData uri="http://schemas.openxmlformats.org/presentationml/2006/ole">
            <mc:AlternateContent xmlns:mc="http://schemas.openxmlformats.org/markup-compatibility/2006">
              <mc:Choice xmlns:v="urn:schemas-microsoft-com:vml" Requires="v">
                <p:oleObj spid="_x0000_s3185" name="" r:id="rId3" imgW="243205" imgH="192405" progId="Equation.3">
                  <p:embed/>
                </p:oleObj>
              </mc:Choice>
              <mc:Fallback>
                <p:oleObj name="" r:id="rId3" imgW="243205" imgH="192405" progId="Equation.3">
                  <p:embed/>
                  <p:pic>
                    <p:nvPicPr>
                      <p:cNvPr id="0" name="图片 3184"/>
                      <p:cNvPicPr/>
                      <p:nvPr/>
                    </p:nvPicPr>
                    <p:blipFill>
                      <a:blip r:embed="rId4"/>
                      <a:stretch>
                        <a:fillRect/>
                      </a:stretch>
                    </p:blipFill>
                    <p:spPr>
                      <a:xfrm>
                        <a:off x="4352925" y="1606550"/>
                        <a:ext cx="506413" cy="400050"/>
                      </a:xfrm>
                      <a:prstGeom prst="rect">
                        <a:avLst/>
                      </a:prstGeom>
                      <a:noFill/>
                      <a:ln w="38100">
                        <a:noFill/>
                        <a:miter/>
                      </a:ln>
                    </p:spPr>
                  </p:pic>
                </p:oleObj>
              </mc:Fallback>
            </mc:AlternateContent>
          </a:graphicData>
        </a:graphic>
      </p:graphicFrame>
      <p:sp>
        <p:nvSpPr>
          <p:cNvPr id="33814" name="文本框 33813"/>
          <p:cNvSpPr txBox="1"/>
          <p:nvPr/>
        </p:nvSpPr>
        <p:spPr>
          <a:xfrm>
            <a:off x="1373188" y="2125663"/>
            <a:ext cx="3559175" cy="519112"/>
          </a:xfrm>
          <a:prstGeom prst="rect">
            <a:avLst/>
          </a:prstGeom>
          <a:noFill/>
          <a:ln w="9525">
            <a:noFill/>
          </a:ln>
        </p:spPr>
        <p:txBody>
          <a:bodyPr anchor="t">
            <a:spAutoFit/>
          </a:bodyPr>
          <a:p>
            <a:pPr lvl="0" indent="0">
              <a:buClrTx/>
            </a:pPr>
            <a:r>
              <a:rPr lang="zh-CN" altLang="en-US" sz="2400" b="1" dirty="0">
                <a:latin typeface="Times New Roman" panose="02020603050405020304" pitchFamily="2" charset="0"/>
                <a:ea typeface="仿宋_GB2312" pitchFamily="1" charset="-122"/>
              </a:rPr>
              <a:t>其电势差</a:t>
            </a:r>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r>
              <a:rPr lang="zh-CN" altLang="en-US" sz="2400" b="1" i="1" dirty="0">
                <a:latin typeface="Times New Roman" panose="02020603050405020304" pitchFamily="2" charset="0"/>
                <a:ea typeface="宋体" panose="02010600030101010101" pitchFamily="2" charset="-122"/>
                <a:sym typeface="Symbol" panose="05050102010706020507" pitchFamily="2" charset="2"/>
              </a:rPr>
              <a:t>V =V</a:t>
            </a:r>
            <a:r>
              <a:rPr lang="zh-CN" altLang="en-US" sz="2400" b="1" baseline="-25000" dirty="0">
                <a:latin typeface="Times New Roman" panose="02020603050405020304" pitchFamily="2" charset="0"/>
                <a:ea typeface="宋体" panose="02010600030101010101" pitchFamily="2" charset="-122"/>
                <a:sym typeface="Symbol" panose="05050102010706020507" pitchFamily="2" charset="2"/>
              </a:rPr>
              <a:t>1</a:t>
            </a:r>
            <a:r>
              <a:rPr lang="zh-CN" altLang="en-US" sz="2400" b="1" dirty="0">
                <a:latin typeface="宋体" panose="02010600030101010101" pitchFamily="2" charset="-122"/>
                <a:ea typeface="宋体" panose="02010600030101010101" pitchFamily="2" charset="-122"/>
                <a:sym typeface="Symbol" panose="05050102010706020507" pitchFamily="2" charset="2"/>
              </a:rPr>
              <a:t>-</a:t>
            </a:r>
            <a:r>
              <a:rPr lang="zh-CN" altLang="en-US" sz="2400" b="1" i="1" dirty="0">
                <a:latin typeface="Times New Roman" panose="02020603050405020304" pitchFamily="2" charset="0"/>
                <a:ea typeface="宋体" panose="02010600030101010101" pitchFamily="2" charset="-122"/>
                <a:sym typeface="Symbol" panose="05050102010706020507" pitchFamily="2" charset="2"/>
              </a:rPr>
              <a:t>V</a:t>
            </a:r>
            <a:r>
              <a:rPr lang="zh-CN" altLang="en-US" sz="2400" b="1" baseline="-25000" dirty="0">
                <a:latin typeface="Times New Roman" panose="02020603050405020304" pitchFamily="2" charset="0"/>
                <a:ea typeface="宋体" panose="02010600030101010101" pitchFamily="2" charset="-122"/>
                <a:sym typeface="Symbol" panose="05050102010706020507" pitchFamily="2" charset="2"/>
              </a:rPr>
              <a:t>2</a:t>
            </a:r>
            <a:endParaRPr lang="zh-CN" altLang="en-US" sz="24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33815" name="文本框 33814"/>
          <p:cNvSpPr txBox="1"/>
          <p:nvPr/>
        </p:nvSpPr>
        <p:spPr>
          <a:xfrm>
            <a:off x="1027113" y="3357563"/>
            <a:ext cx="2559050" cy="457200"/>
          </a:xfrm>
          <a:prstGeom prst="rect">
            <a:avLst/>
          </a:prstGeom>
          <a:noFill/>
          <a:ln w="9525">
            <a:noFill/>
          </a:ln>
        </p:spPr>
        <p:txBody>
          <a:bodyPr anchor="t">
            <a:spAutoFit/>
          </a:bodyPr>
          <a:p>
            <a:pPr lvl="0" indent="0">
              <a:spcBef>
                <a:spcPct val="50000"/>
              </a:spcBef>
              <a:buClrTx/>
            </a:pPr>
            <a:r>
              <a:rPr lang="zh-CN" altLang="en-US" sz="2400" b="1">
                <a:latin typeface="仿宋_GB2312" pitchFamily="1" charset="-122"/>
                <a:ea typeface="仿宋_GB2312" pitchFamily="1" charset="-122"/>
              </a:rPr>
              <a:t>定义：</a:t>
            </a:r>
            <a:endParaRPr lang="zh-CN" altLang="en-US" sz="2400" b="1">
              <a:latin typeface="仿宋_GB2312" pitchFamily="1" charset="-122"/>
              <a:ea typeface="仿宋_GB2312" pitchFamily="1" charset="-122"/>
            </a:endParaRPr>
          </a:p>
        </p:txBody>
      </p:sp>
      <p:sp>
        <p:nvSpPr>
          <p:cNvPr id="33816" name="矩形 33815"/>
          <p:cNvSpPr/>
          <p:nvPr/>
        </p:nvSpPr>
        <p:spPr>
          <a:xfrm>
            <a:off x="1985963" y="3360738"/>
            <a:ext cx="2657475"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电容器的电容</a:t>
            </a:r>
            <a:endParaRPr lang="zh-CN" altLang="en-US" sz="2400" b="1">
              <a:latin typeface="Times New Roman" panose="02020603050405020304" pitchFamily="2" charset="0"/>
              <a:ea typeface="仿宋_GB2312" pitchFamily="1" charset="-122"/>
            </a:endParaRPr>
          </a:p>
        </p:txBody>
      </p:sp>
      <p:graphicFrame>
        <p:nvGraphicFramePr>
          <p:cNvPr id="33817" name="对象 33816"/>
          <p:cNvGraphicFramePr>
            <a:graphicFrameLocks noChangeAspect="1"/>
          </p:cNvGraphicFramePr>
          <p:nvPr/>
        </p:nvGraphicFramePr>
        <p:xfrm>
          <a:off x="2732088" y="4090988"/>
          <a:ext cx="1519237" cy="906462"/>
        </p:xfrm>
        <a:graphic>
          <a:graphicData uri="http://schemas.openxmlformats.org/presentationml/2006/ole">
            <mc:AlternateContent xmlns:mc="http://schemas.openxmlformats.org/markup-compatibility/2006">
              <mc:Choice xmlns:v="urn:schemas-microsoft-com:vml" Requires="v">
                <p:oleObj spid="_x0000_s3186" name="" r:id="rId5" imgW="725805" imgH="433070" progId="Equation.3">
                  <p:embed/>
                </p:oleObj>
              </mc:Choice>
              <mc:Fallback>
                <p:oleObj name="" r:id="rId5" imgW="725805" imgH="433070" progId="Equation.3">
                  <p:embed/>
                  <p:pic>
                    <p:nvPicPr>
                      <p:cNvPr id="0" name="图片 3185"/>
                      <p:cNvPicPr/>
                      <p:nvPr/>
                    </p:nvPicPr>
                    <p:blipFill>
                      <a:blip r:embed="rId6"/>
                      <a:stretch>
                        <a:fillRect/>
                      </a:stretch>
                    </p:blipFill>
                    <p:spPr>
                      <a:xfrm>
                        <a:off x="2732088" y="4090988"/>
                        <a:ext cx="1519237" cy="906462"/>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33818" name="矩形 33817"/>
          <p:cNvSpPr/>
          <p:nvPr/>
        </p:nvSpPr>
        <p:spPr>
          <a:xfrm>
            <a:off x="971550" y="5157788"/>
            <a:ext cx="5040313" cy="1296987"/>
          </a:xfrm>
          <a:prstGeom prst="rect">
            <a:avLst/>
          </a:prstGeom>
          <a:noFill/>
          <a:ln w="9525">
            <a:noFill/>
          </a:ln>
        </p:spPr>
        <p:txBody>
          <a:bodyPr anchor="t">
            <a:spAutoFit/>
          </a:bodyPr>
          <a:p>
            <a:pPr lvl="0" indent="0">
              <a:lnSpc>
                <a:spcPct val="110000"/>
              </a:lnSpc>
              <a:buClrTx/>
            </a:pPr>
            <a:r>
              <a:rPr lang="zh-CN" altLang="en-US" sz="2400" b="1">
                <a:latin typeface="Times New Roman" panose="02020603050405020304" pitchFamily="2" charset="0"/>
                <a:ea typeface="仿宋_GB2312" pitchFamily="1" charset="-122"/>
              </a:rPr>
              <a:t>电容器电容的大小取决于其极板的形状、大小、相对位置以及极板间介质等因素有关。</a:t>
            </a:r>
            <a:endParaRPr lang="zh-CN" altLang="en-US" sz="2400" b="1">
              <a:latin typeface="Times New Roman" panose="02020603050405020304" pitchFamily="2" charset="0"/>
              <a:ea typeface="仿宋_GB2312" pitchFamily="1" charset="-122"/>
            </a:endParaRPr>
          </a:p>
        </p:txBody>
      </p:sp>
      <p:pic>
        <p:nvPicPr>
          <p:cNvPr id="33819" name="图片 33818" descr="Capacitor"/>
          <p:cNvPicPr>
            <a:picLocks noChangeAspect="1"/>
          </p:cNvPicPr>
          <p:nvPr/>
        </p:nvPicPr>
        <p:blipFill>
          <a:blip r:embed="rId7"/>
          <a:stretch>
            <a:fillRect/>
          </a:stretch>
        </p:blipFill>
        <p:spPr>
          <a:xfrm>
            <a:off x="6300788" y="4530725"/>
            <a:ext cx="2124075" cy="1778000"/>
          </a:xfrm>
          <a:prstGeom prst="rect">
            <a:avLst/>
          </a:prstGeom>
          <a:noFill/>
          <a:ln w="28575" cap="flat" cmpd="sng">
            <a:solidFill>
              <a:schemeClr val="bg2"/>
            </a:solidFill>
            <a:prstDash val="solid"/>
            <a:miter/>
            <a:headEnd type="none" w="med" len="med"/>
            <a:tailEnd type="none" w="med" len="med"/>
          </a:ln>
        </p:spPr>
      </p:pic>
      <p:pic>
        <p:nvPicPr>
          <p:cNvPr id="33820" name="图片 33819" descr="l_01"/>
          <p:cNvPicPr>
            <a:picLocks noChangeAspect="1"/>
          </p:cNvPicPr>
          <p:nvPr/>
        </p:nvPicPr>
        <p:blipFill>
          <a:blip r:embed="rId8"/>
          <a:stretch>
            <a:fillRect/>
          </a:stretch>
        </p:blipFill>
        <p:spPr>
          <a:xfrm>
            <a:off x="6294438" y="4511675"/>
            <a:ext cx="2185987" cy="1827213"/>
          </a:xfrm>
          <a:prstGeom prst="rect">
            <a:avLst/>
          </a:prstGeom>
          <a:noFill/>
          <a:ln w="28575" cap="flat" cmpd="sng">
            <a:solidFill>
              <a:schemeClr val="bg2"/>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800"/>
                                        </p:tgtEl>
                                        <p:attrNameLst>
                                          <p:attrName>style.visibility</p:attrName>
                                        </p:attrNameLst>
                                      </p:cBhvr>
                                      <p:to>
                                        <p:strVal val="visible"/>
                                      </p:to>
                                    </p:set>
                                    <p:animEffect transition="in" filter="wipe(left)">
                                      <p:cBhvr>
                                        <p:cTn id="17" dur="500"/>
                                        <p:tgtEl>
                                          <p:spTgt spid="33800"/>
                                        </p:tgtEl>
                                      </p:cBhvr>
                                    </p:animEffect>
                                  </p:childTnLst>
                                  <p:subTnLst>
                                    <p:cmd type="evt" cmd="onstopaudio">
                                      <p:cBhvr>
                                        <p:cTn display="0" masterRel="sameClick">
                                          <p:stCondLst>
                                            <p:cond evt="begin" delay="0">
                                              <p:tn val="15"/>
                                            </p:cond>
                                          </p:stCondLst>
                                        </p:cTn>
                                        <p:tgtEl>
                                          <p:sldTgt/>
                                        </p:tgtEl>
                                      </p:cBhvr>
                                    </p:cmd>
                                  </p:sub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796"/>
                                        </p:tgtEl>
                                        <p:attrNameLst>
                                          <p:attrName>style.visibility</p:attrName>
                                        </p:attrNameLst>
                                      </p:cBhvr>
                                      <p:to>
                                        <p:strVal val="visible"/>
                                      </p:to>
                                    </p:set>
                                    <p:animEffect transition="in" filter="wipe(left)">
                                      <p:cBhvr>
                                        <p:cTn id="21" dur="500"/>
                                        <p:tgtEl>
                                          <p:spTgt spid="33796"/>
                                        </p:tgtEl>
                                      </p:cBhvr>
                                    </p:animEffect>
                                  </p:childTnLst>
                                  <p:subTnLst>
                                    <p:cmd type="evt" cmd="onstopaudio">
                                      <p:cBhvr>
                                        <p:cTn display="0" masterRel="sameClick">
                                          <p:stCondLst>
                                            <p:cond evt="begin" delay="0">
                                              <p:tn val="19"/>
                                            </p:cond>
                                          </p:stCondLst>
                                        </p:cTn>
                                        <p:tgtEl>
                                          <p:sldTgt/>
                                        </p:tgtEl>
                                      </p:cBhvr>
                                    </p:cmd>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801"/>
                                        </p:tgtEl>
                                        <p:attrNameLst>
                                          <p:attrName>style.visibility</p:attrName>
                                        </p:attrNameLst>
                                      </p:cBhvr>
                                      <p:to>
                                        <p:strVal val="visible"/>
                                      </p:to>
                                    </p:set>
                                    <p:animEffect transition="in" filter="wipe(left)">
                                      <p:cBhvr>
                                        <p:cTn id="26" dur="500"/>
                                        <p:tgtEl>
                                          <p:spTgt spid="33801"/>
                                        </p:tgtEl>
                                      </p:cBhvr>
                                    </p:animEffect>
                                  </p:childTnLst>
                                  <p:subTnLst>
                                    <p:cmd type="evt" cmd="onstopaudio">
                                      <p:cBhvr>
                                        <p:cTn display="0" masterRel="sameClick">
                                          <p:stCondLst>
                                            <p:cond evt="begin" delay="0">
                                              <p:tn val="24"/>
                                            </p:cond>
                                          </p:stCondLst>
                                        </p:cTn>
                                        <p:tgtEl>
                                          <p:sldTgt/>
                                        </p:tgtEl>
                                      </p:cBhvr>
                                    </p:cmd>
                                  </p:sub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3802"/>
                                        </p:tgtEl>
                                        <p:attrNameLst>
                                          <p:attrName>style.visibility</p:attrName>
                                        </p:attrNameLst>
                                      </p:cBhvr>
                                      <p:to>
                                        <p:strVal val="visible"/>
                                      </p:to>
                                    </p:set>
                                    <p:animEffect transition="in" filter="wipe(left)">
                                      <p:cBhvr>
                                        <p:cTn id="30" dur="500"/>
                                        <p:tgtEl>
                                          <p:spTgt spid="33802"/>
                                        </p:tgtEl>
                                      </p:cBhvr>
                                    </p:animEffect>
                                  </p:childTnLst>
                                  <p:subTnLst>
                                    <p:cmd type="evt" cmd="onstopaudio">
                                      <p:cBhvr>
                                        <p:cTn display="0" masterRel="sameClick">
                                          <p:stCondLst>
                                            <p:cond evt="begin" delay="0">
                                              <p:tn val="28"/>
                                            </p:cond>
                                          </p:stCondLst>
                                        </p:cTn>
                                        <p:tgtEl>
                                          <p:sldTgt/>
                                        </p:tgtEl>
                                      </p:cBhvr>
                                    </p:cmd>
                                  </p:subTnLst>
                                </p:cTn>
                              </p:par>
                            </p:childTnLst>
                          </p:cTn>
                        </p:par>
                      </p:childTnLst>
                    </p:cTn>
                  </p:par>
                  <p:par>
                    <p:cTn id="31" fill="hold">
                      <p:stCondLst>
                        <p:cond delay="indefinite"/>
                      </p:stCondLst>
                      <p:childTnLst>
                        <p:par>
                          <p:cTn id="32" fill="hold">
                            <p:stCondLst>
                              <p:cond delay="0"/>
                            </p:stCondLst>
                            <p:childTnLst>
                              <p:par>
                                <p:cTn id="33" presetID="7" presetClass="entr" presetSubtype="2" fill="hold" nodeType="clickEffect">
                                  <p:stCondLst>
                                    <p:cond delay="0"/>
                                  </p:stCondLst>
                                  <p:childTnLst>
                                    <p:set>
                                      <p:cBhvr>
                                        <p:cTn id="34" dur="1" fill="hold">
                                          <p:stCondLst>
                                            <p:cond delay="0"/>
                                          </p:stCondLst>
                                        </p:cTn>
                                        <p:tgtEl>
                                          <p:spTgt spid="33799"/>
                                        </p:tgtEl>
                                        <p:attrNameLst>
                                          <p:attrName>style.visibility</p:attrName>
                                        </p:attrNameLst>
                                      </p:cBhvr>
                                      <p:to>
                                        <p:strVal val="visible"/>
                                      </p:to>
                                    </p:set>
                                    <p:anim calcmode="lin" valueType="num">
                                      <p:cBhvr additive="base">
                                        <p:cTn id="35" dur="5000" fill="hold"/>
                                        <p:tgtEl>
                                          <p:spTgt spid="33799"/>
                                        </p:tgtEl>
                                        <p:attrNameLst>
                                          <p:attrName>ppt_x</p:attrName>
                                        </p:attrNameLst>
                                      </p:cBhvr>
                                      <p:tavLst>
                                        <p:tav tm="0">
                                          <p:val>
                                            <p:strVal val="1+#ppt_w/2"/>
                                          </p:val>
                                        </p:tav>
                                        <p:tav tm="100000">
                                          <p:val>
                                            <p:strVal val="#ppt_x"/>
                                          </p:val>
                                        </p:tav>
                                      </p:tavLst>
                                    </p:anim>
                                    <p:anim calcmode="lin" valueType="num">
                                      <p:cBhvr additive="base">
                                        <p:cTn id="36" dur="5000" fill="hold"/>
                                        <p:tgtEl>
                                          <p:spTgt spid="3379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3812"/>
                                        </p:tgtEl>
                                        <p:attrNameLst>
                                          <p:attrName>style.visibility</p:attrName>
                                        </p:attrNameLst>
                                      </p:cBhvr>
                                      <p:to>
                                        <p:strVal val="visible"/>
                                      </p:to>
                                    </p:set>
                                    <p:animEffect transition="in" filter="wipe(left)">
                                      <p:cBhvr>
                                        <p:cTn id="41" dur="500"/>
                                        <p:tgtEl>
                                          <p:spTgt spid="33812"/>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338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8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80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3814"/>
                                        </p:tgtEl>
                                        <p:attrNameLst>
                                          <p:attrName>style.visibility</p:attrName>
                                        </p:attrNameLst>
                                      </p:cBhvr>
                                      <p:to>
                                        <p:strVal val="visible"/>
                                      </p:to>
                                    </p:set>
                                    <p:animEffect transition="in" filter="wipe(left)">
                                      <p:cBhvr>
                                        <p:cTn id="55" dur="500"/>
                                        <p:tgtEl>
                                          <p:spTgt spid="338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3805"/>
                                        </p:tgtEl>
                                        <p:attrNameLst>
                                          <p:attrName>style.visibility</p:attrName>
                                        </p:attrNameLst>
                                      </p:cBhvr>
                                      <p:to>
                                        <p:strVal val="visible"/>
                                      </p:to>
                                    </p:set>
                                    <p:animEffect transition="in" filter="wipe(left)">
                                      <p:cBhvr>
                                        <p:cTn id="60" dur="500"/>
                                        <p:tgtEl>
                                          <p:spTgt spid="3380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3811"/>
                                        </p:tgtEl>
                                        <p:attrNameLst>
                                          <p:attrName>style.visibility</p:attrName>
                                        </p:attrNameLst>
                                      </p:cBhvr>
                                      <p:to>
                                        <p:strVal val="visible"/>
                                      </p:to>
                                    </p:set>
                                    <p:animEffect transition="in" filter="wipe(left)">
                                      <p:cBhvr>
                                        <p:cTn id="65" dur="500"/>
                                        <p:tgtEl>
                                          <p:spTgt spid="3381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3815"/>
                                        </p:tgtEl>
                                        <p:attrNameLst>
                                          <p:attrName>style.visibility</p:attrName>
                                        </p:attrNameLst>
                                      </p:cBhvr>
                                      <p:to>
                                        <p:strVal val="visible"/>
                                      </p:to>
                                    </p:set>
                                    <p:animEffect transition="in" filter="wipe(left)">
                                      <p:cBhvr>
                                        <p:cTn id="70" dur="500"/>
                                        <p:tgtEl>
                                          <p:spTgt spid="33815"/>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3816"/>
                                        </p:tgtEl>
                                        <p:attrNameLst>
                                          <p:attrName>style.visibility</p:attrName>
                                        </p:attrNameLst>
                                      </p:cBhvr>
                                      <p:to>
                                        <p:strVal val="visible"/>
                                      </p:to>
                                    </p:set>
                                    <p:animEffect transition="in" filter="wipe(left)">
                                      <p:cBhvr>
                                        <p:cTn id="74" dur="500"/>
                                        <p:tgtEl>
                                          <p:spTgt spid="3381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3817"/>
                                        </p:tgtEl>
                                        <p:attrNameLst>
                                          <p:attrName>style.visibility</p:attrName>
                                        </p:attrNameLst>
                                      </p:cBhvr>
                                      <p:to>
                                        <p:strVal val="visible"/>
                                      </p:to>
                                    </p:set>
                                    <p:animEffect transition="in" filter="wipe(left)">
                                      <p:cBhvr>
                                        <p:cTn id="79" dur="500"/>
                                        <p:tgtEl>
                                          <p:spTgt spid="338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3818"/>
                                        </p:tgtEl>
                                        <p:attrNameLst>
                                          <p:attrName>style.visibility</p:attrName>
                                        </p:attrNameLst>
                                      </p:cBhvr>
                                      <p:to>
                                        <p:strVal val="visible"/>
                                      </p:to>
                                    </p:set>
                                    <p:animEffect transition="in" filter="wipe(left)">
                                      <p:cBhvr>
                                        <p:cTn id="84" dur="500"/>
                                        <p:tgtEl>
                                          <p:spTgt spid="33818"/>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32" fill="hold" nodeType="clickEffect">
                                  <p:stCondLst>
                                    <p:cond delay="0"/>
                                  </p:stCondLst>
                                  <p:childTnLst>
                                    <p:set>
                                      <p:cBhvr>
                                        <p:cTn id="88" dur="1" fill="hold">
                                          <p:stCondLst>
                                            <p:cond delay="0"/>
                                          </p:stCondLst>
                                        </p:cTn>
                                        <p:tgtEl>
                                          <p:spTgt spid="33819"/>
                                        </p:tgtEl>
                                        <p:attrNameLst>
                                          <p:attrName>style.visibility</p:attrName>
                                        </p:attrNameLst>
                                      </p:cBhvr>
                                      <p:to>
                                        <p:strVal val="visible"/>
                                      </p:to>
                                    </p:set>
                                    <p:animEffect transition="in" filter="box(out)">
                                      <p:cBhvr>
                                        <p:cTn id="89" dur="500"/>
                                        <p:tgtEl>
                                          <p:spTgt spid="33819"/>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32" fill="hold" nodeType="clickEffect">
                                  <p:stCondLst>
                                    <p:cond delay="0"/>
                                  </p:stCondLst>
                                  <p:childTnLst>
                                    <p:set>
                                      <p:cBhvr>
                                        <p:cTn id="93" dur="1" fill="hold">
                                          <p:stCondLst>
                                            <p:cond delay="0"/>
                                          </p:stCondLst>
                                        </p:cTn>
                                        <p:tgtEl>
                                          <p:spTgt spid="33820"/>
                                        </p:tgtEl>
                                        <p:attrNameLst>
                                          <p:attrName>style.visibility</p:attrName>
                                        </p:attrNameLst>
                                      </p:cBhvr>
                                      <p:to>
                                        <p:strVal val="visible"/>
                                      </p:to>
                                    </p:set>
                                    <p:animEffect transition="in" filter="box(out)">
                                      <p:cBhvr>
                                        <p:cTn id="94" dur="500"/>
                                        <p:tgtEl>
                                          <p:spTgt spid="3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33801" grpId="0" animBg="1"/>
      <p:bldP spid="33802" grpId="0" animBg="1"/>
      <p:bldP spid="33803" grpId="0"/>
      <p:bldP spid="33804" grpId="0"/>
      <p:bldP spid="33812" grpId="0"/>
      <p:bldP spid="33814" grpId="0"/>
      <p:bldP spid="33815" grpId="0"/>
      <p:bldP spid="33816" grpId="0"/>
      <p:bldP spid="3381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43010" name="图片 43009" descr="电解电容4">
            <a:hlinkClick r:id="rId1" action="ppaction://hlinksldjump"/>
          </p:cNvPr>
          <p:cNvPicPr>
            <a:picLocks noChangeAspect="1"/>
          </p:cNvPicPr>
          <p:nvPr/>
        </p:nvPicPr>
        <p:blipFill>
          <a:blip r:embed="rId2">
            <a:clrChange>
              <a:clrFrom>
                <a:srgbClr val="EDEFEE"/>
              </a:clrFrom>
              <a:clrTo>
                <a:srgbClr val="EDEFEE">
                  <a:alpha val="0"/>
                </a:srgbClr>
              </a:clrTo>
            </a:clrChange>
          </a:blip>
          <a:stretch>
            <a:fillRect/>
          </a:stretch>
        </p:blipFill>
        <p:spPr>
          <a:xfrm>
            <a:off x="6629400" y="3657600"/>
            <a:ext cx="1828800" cy="1981200"/>
          </a:xfrm>
          <a:prstGeom prst="rect">
            <a:avLst/>
          </a:prstGeom>
          <a:solidFill>
            <a:schemeClr val="hlink"/>
          </a:solidFill>
          <a:ln w="9525">
            <a:noFill/>
          </a:ln>
        </p:spPr>
      </p:pic>
      <p:pic>
        <p:nvPicPr>
          <p:cNvPr id="43011" name="图片 43010" descr="250v0"/>
          <p:cNvPicPr>
            <a:picLocks noChangeAspect="1"/>
          </p:cNvPicPr>
          <p:nvPr/>
        </p:nvPicPr>
        <p:blipFill>
          <a:blip r:embed="rId3">
            <a:clrChange>
              <a:clrFrom>
                <a:srgbClr val="EAEAEC"/>
              </a:clrFrom>
              <a:clrTo>
                <a:srgbClr val="EAEAEC">
                  <a:alpha val="0"/>
                </a:srgbClr>
              </a:clrTo>
            </a:clrChange>
          </a:blip>
          <a:stretch>
            <a:fillRect/>
          </a:stretch>
        </p:blipFill>
        <p:spPr>
          <a:xfrm>
            <a:off x="1219200" y="3657600"/>
            <a:ext cx="1905000" cy="1981200"/>
          </a:xfrm>
          <a:prstGeom prst="rect">
            <a:avLst/>
          </a:prstGeom>
          <a:solidFill>
            <a:schemeClr val="hlink"/>
          </a:solidFill>
          <a:ln w="9525" cap="flat" cmpd="sng">
            <a:solidFill>
              <a:schemeClr val="bg2"/>
            </a:solidFill>
            <a:prstDash val="solid"/>
            <a:miter/>
            <a:headEnd type="none" w="med" len="med"/>
            <a:tailEnd type="none" w="med" len="med"/>
          </a:ln>
        </p:spPr>
      </p:pic>
      <p:sp>
        <p:nvSpPr>
          <p:cNvPr id="43012" name="矩形 43011"/>
          <p:cNvSpPr/>
          <p:nvPr/>
        </p:nvSpPr>
        <p:spPr>
          <a:xfrm>
            <a:off x="1143000" y="2667000"/>
            <a:ext cx="4038600" cy="762000"/>
          </a:xfrm>
          <a:prstGeom prst="rect">
            <a:avLst/>
          </a:prstGeom>
          <a:noFill/>
          <a:ln w="9525">
            <a:noFill/>
          </a:ln>
        </p:spPr>
        <p:txBody>
          <a:bodyPr anchor="t">
            <a:spAutoFit/>
          </a:bodyPr>
          <a:p>
            <a:pPr lvl="0" indent="0" algn="ctr">
              <a:buClrTx/>
            </a:pPr>
            <a:r>
              <a:rPr lang="zh-CN" altLang="en-US" sz="2400" b="1">
                <a:latin typeface="Times New Roman" panose="02020603050405020304" pitchFamily="2" charset="0"/>
                <a:ea typeface="仿宋_GB2312" pitchFamily="1" charset="-122"/>
              </a:rPr>
              <a:t>高压电容器</a:t>
            </a:r>
            <a:r>
              <a:rPr lang="en-US" altLang="zh-CN" sz="2400" b="1">
                <a:latin typeface="Times New Roman" panose="02020603050405020304" pitchFamily="2" charset="0"/>
                <a:ea typeface="仿宋_GB2312" pitchFamily="1" charset="-122"/>
              </a:rPr>
              <a:t>(</a:t>
            </a:r>
            <a:r>
              <a:rPr lang="en-US" altLang="zh-CN" sz="2400">
                <a:latin typeface="Times New Roman" panose="02020603050405020304" pitchFamily="2" charset="0"/>
                <a:ea typeface="仿宋_GB2312" pitchFamily="1" charset="-122"/>
              </a:rPr>
              <a:t>20kV, 5~</a:t>
            </a:r>
            <a:r>
              <a:rPr lang="en-US" altLang="zh-CN" sz="2400" b="1">
                <a:latin typeface="Times New Roman" panose="02020603050405020304" pitchFamily="2" charset="0"/>
                <a:ea typeface="仿宋_GB2312" pitchFamily="1" charset="-122"/>
              </a:rPr>
              <a:t>21</a:t>
            </a:r>
            <a:r>
              <a:rPr lang="en-US" altLang="zh-CN" sz="2400" b="1">
                <a:latin typeface="Times New Roman" panose="02020603050405020304" pitchFamily="2" charset="0"/>
                <a:ea typeface="仿宋_GB2312" pitchFamily="1" charset="-122"/>
                <a:sym typeface="Symbol" panose="05050102010706020507" pitchFamily="2" charset="2"/>
              </a:rPr>
              <a:t>F</a:t>
            </a:r>
            <a:r>
              <a:rPr lang="en-US" altLang="zh-CN" sz="2400" b="1">
                <a:latin typeface="Times New Roman" panose="02020603050405020304" pitchFamily="2" charset="0"/>
                <a:ea typeface="仿宋_GB2312" pitchFamily="1" charset="-122"/>
              </a:rPr>
              <a:t>)</a:t>
            </a:r>
            <a:endParaRPr lang="en-US" altLang="zh-CN" sz="2400" b="1">
              <a:latin typeface="Times New Roman" panose="02020603050405020304" pitchFamily="2" charset="0"/>
              <a:ea typeface="仿宋_GB2312" pitchFamily="1" charset="-122"/>
            </a:endParaRPr>
          </a:p>
          <a:p>
            <a:pPr lvl="0" indent="0" algn="ctr">
              <a:buClrTx/>
            </a:pPr>
            <a:r>
              <a:rPr lang="en-US" altLang="zh-CN" sz="2000" b="1">
                <a:latin typeface="Times New Roman" panose="02020603050405020304" pitchFamily="2" charset="0"/>
                <a:ea typeface="仿宋_GB2312" pitchFamily="1" charset="-122"/>
              </a:rPr>
              <a:t>(</a:t>
            </a:r>
            <a:r>
              <a:rPr lang="zh-CN" altLang="en-US" sz="2000" b="1">
                <a:latin typeface="Times New Roman" panose="02020603050405020304" pitchFamily="2" charset="0"/>
                <a:ea typeface="仿宋_GB2312" pitchFamily="1" charset="-122"/>
              </a:rPr>
              <a:t>提高功率因数</a:t>
            </a:r>
            <a:r>
              <a:rPr lang="en-US" altLang="zh-CN" sz="2000" b="1">
                <a:latin typeface="Times New Roman" panose="02020603050405020304" pitchFamily="2" charset="0"/>
                <a:ea typeface="仿宋_GB2312" pitchFamily="1" charset="-122"/>
              </a:rPr>
              <a:t>)</a:t>
            </a:r>
            <a:endParaRPr lang="en-US" altLang="zh-CN" sz="2000" b="1">
              <a:latin typeface="Times New Roman" panose="02020603050405020304" pitchFamily="2" charset="0"/>
              <a:ea typeface="仿宋_GB2312" pitchFamily="1" charset="-122"/>
            </a:endParaRPr>
          </a:p>
        </p:txBody>
      </p:sp>
      <p:sp>
        <p:nvSpPr>
          <p:cNvPr id="43013" name="矩形 43012"/>
          <p:cNvSpPr/>
          <p:nvPr/>
        </p:nvSpPr>
        <p:spPr>
          <a:xfrm>
            <a:off x="5508625" y="2743200"/>
            <a:ext cx="3276600" cy="762000"/>
          </a:xfrm>
          <a:prstGeom prst="rect">
            <a:avLst/>
          </a:prstGeom>
          <a:noFill/>
          <a:ln w="9525">
            <a:noFill/>
          </a:ln>
        </p:spPr>
        <p:txBody>
          <a:bodyPr anchor="t">
            <a:spAutoFit/>
          </a:bodyPr>
          <a:p>
            <a:pPr lvl="0" indent="0" algn="ctr">
              <a:buClrTx/>
            </a:pPr>
            <a:r>
              <a:rPr lang="zh-CN" altLang="en-US" sz="2400" b="1">
                <a:latin typeface="Times New Roman" panose="02020603050405020304" pitchFamily="2" charset="0"/>
                <a:ea typeface="仿宋_GB2312" pitchFamily="1" charset="-122"/>
              </a:rPr>
              <a:t>聚丙烯电容器</a:t>
            </a:r>
            <a:endParaRPr lang="zh-CN" altLang="en-US" sz="2400" b="1">
              <a:latin typeface="Times New Roman" panose="02020603050405020304" pitchFamily="2" charset="0"/>
              <a:ea typeface="仿宋_GB2312" pitchFamily="1" charset="-122"/>
            </a:endParaRPr>
          </a:p>
          <a:p>
            <a:pPr lvl="0" indent="0" algn="ctr">
              <a:buClrTx/>
            </a:pPr>
            <a:r>
              <a:rPr lang="en-US" altLang="zh-CN" sz="2000" b="1">
                <a:latin typeface="Times New Roman" panose="02020603050405020304" pitchFamily="2" charset="0"/>
                <a:ea typeface="仿宋_GB2312" pitchFamily="1" charset="-122"/>
              </a:rPr>
              <a:t>(</a:t>
            </a:r>
            <a:r>
              <a:rPr lang="zh-CN" altLang="en-US" sz="2000" b="1">
                <a:latin typeface="Times New Roman" panose="02020603050405020304" pitchFamily="2" charset="0"/>
                <a:ea typeface="仿宋_GB2312" pitchFamily="1" charset="-122"/>
              </a:rPr>
              <a:t>单相电机起动和连续运转</a:t>
            </a:r>
            <a:r>
              <a:rPr lang="en-US" altLang="zh-CN" sz="2000" b="1">
                <a:latin typeface="Times New Roman" panose="02020603050405020304" pitchFamily="2" charset="0"/>
                <a:ea typeface="仿宋_GB2312" pitchFamily="1" charset="-122"/>
              </a:rPr>
              <a:t>)</a:t>
            </a:r>
            <a:endParaRPr lang="en-US" altLang="zh-CN" sz="2000" b="1">
              <a:latin typeface="Times New Roman" panose="02020603050405020304" pitchFamily="2" charset="0"/>
              <a:ea typeface="仿宋_GB2312" pitchFamily="1" charset="-122"/>
            </a:endParaRPr>
          </a:p>
        </p:txBody>
      </p:sp>
      <p:sp>
        <p:nvSpPr>
          <p:cNvPr id="43014" name="矩形 43013"/>
          <p:cNvSpPr/>
          <p:nvPr/>
        </p:nvSpPr>
        <p:spPr>
          <a:xfrm>
            <a:off x="3581400" y="5743575"/>
            <a:ext cx="2362200" cy="822325"/>
          </a:xfrm>
          <a:prstGeom prst="rect">
            <a:avLst/>
          </a:prstGeom>
          <a:noFill/>
          <a:ln w="9525">
            <a:noFill/>
          </a:ln>
        </p:spPr>
        <p:txBody>
          <a:bodyPr anchor="t">
            <a:spAutoFit/>
          </a:bodyPr>
          <a:p>
            <a:pPr lvl="0" indent="0" algn="ctr">
              <a:buClrTx/>
            </a:pPr>
            <a:r>
              <a:rPr lang="zh-CN" altLang="en-US" sz="2400" b="1">
                <a:latin typeface="Times New Roman" panose="02020603050405020304" pitchFamily="2" charset="0"/>
                <a:ea typeface="仿宋_GB2312" pitchFamily="1" charset="-122"/>
              </a:rPr>
              <a:t>陶瓷电容器</a:t>
            </a:r>
            <a:endParaRPr lang="zh-CN" altLang="en-US" sz="2400" b="1">
              <a:latin typeface="Times New Roman" panose="02020603050405020304" pitchFamily="2" charset="0"/>
              <a:ea typeface="仿宋_GB2312" pitchFamily="1" charset="-122"/>
            </a:endParaRPr>
          </a:p>
          <a:p>
            <a:pPr lvl="0" indent="0" algn="ctr">
              <a:buClrTx/>
            </a:pPr>
            <a:r>
              <a:rPr lang="en-US" altLang="zh-CN" sz="2400">
                <a:latin typeface="Times New Roman" panose="02020603050405020304" pitchFamily="2" charset="0"/>
                <a:ea typeface="仿宋_GB2312" pitchFamily="1" charset="-122"/>
              </a:rPr>
              <a:t>(20000V 1000pF)</a:t>
            </a:r>
            <a:endParaRPr lang="en-US" altLang="zh-CN" sz="2400">
              <a:latin typeface="Times New Roman" panose="02020603050405020304" pitchFamily="2" charset="0"/>
              <a:ea typeface="仿宋_GB2312" pitchFamily="1" charset="-122"/>
            </a:endParaRPr>
          </a:p>
        </p:txBody>
      </p:sp>
      <p:sp>
        <p:nvSpPr>
          <p:cNvPr id="43015" name="矩形 43014"/>
          <p:cNvSpPr/>
          <p:nvPr/>
        </p:nvSpPr>
        <p:spPr>
          <a:xfrm>
            <a:off x="914400" y="5683250"/>
            <a:ext cx="2514600" cy="822325"/>
          </a:xfrm>
          <a:prstGeom prst="rect">
            <a:avLst/>
          </a:prstGeom>
          <a:noFill/>
          <a:ln w="9525">
            <a:noFill/>
          </a:ln>
        </p:spPr>
        <p:txBody>
          <a:bodyPr anchor="t">
            <a:spAutoFit/>
          </a:bodyPr>
          <a:p>
            <a:pPr lvl="0" indent="0" algn="ctr">
              <a:buClrTx/>
            </a:pPr>
            <a:r>
              <a:rPr lang="zh-CN" altLang="en-US" sz="2400" b="1">
                <a:latin typeface="Times New Roman" panose="02020603050405020304" pitchFamily="2" charset="0"/>
                <a:ea typeface="仿宋_GB2312" pitchFamily="1" charset="-122"/>
              </a:rPr>
              <a:t>涤纶电容</a:t>
            </a:r>
            <a:endParaRPr lang="zh-CN" altLang="en-US" sz="2400" b="1">
              <a:latin typeface="Times New Roman" panose="02020603050405020304" pitchFamily="2" charset="0"/>
              <a:ea typeface="仿宋_GB2312" pitchFamily="1" charset="-122"/>
            </a:endParaRPr>
          </a:p>
          <a:p>
            <a:pPr lvl="0" indent="0" algn="ctr">
              <a:buClrTx/>
            </a:pPr>
            <a:r>
              <a:rPr lang="en-US" altLang="zh-CN" sz="2400">
                <a:latin typeface="Times New Roman" panose="02020603050405020304" pitchFamily="2" charset="0"/>
                <a:ea typeface="仿宋_GB2312" pitchFamily="1" charset="-122"/>
              </a:rPr>
              <a:t>(250V 0.47</a:t>
            </a:r>
            <a:r>
              <a:rPr lang="en-US" altLang="zh-CN" sz="2400">
                <a:latin typeface="Times New Roman" panose="02020603050405020304" pitchFamily="2" charset="0"/>
                <a:ea typeface="仿宋_GB2312" pitchFamily="1" charset="-122"/>
                <a:sym typeface="Symbol" panose="05050102010706020507" pitchFamily="2" charset="2"/>
              </a:rPr>
              <a:t></a:t>
            </a:r>
            <a:r>
              <a:rPr lang="en-US" altLang="zh-CN" sz="2400">
                <a:latin typeface="Times New Roman" panose="02020603050405020304" pitchFamily="2" charset="0"/>
                <a:ea typeface="仿宋_GB2312" pitchFamily="1" charset="-122"/>
              </a:rPr>
              <a:t>F)</a:t>
            </a:r>
            <a:endParaRPr lang="en-US" altLang="zh-CN" sz="2400">
              <a:latin typeface="Times New Roman" panose="02020603050405020304" pitchFamily="2" charset="0"/>
              <a:ea typeface="仿宋_GB2312" pitchFamily="1" charset="-122"/>
            </a:endParaRPr>
          </a:p>
        </p:txBody>
      </p:sp>
      <p:sp>
        <p:nvSpPr>
          <p:cNvPr id="43016" name="矩形 43015"/>
          <p:cNvSpPr/>
          <p:nvPr/>
        </p:nvSpPr>
        <p:spPr>
          <a:xfrm>
            <a:off x="6477000" y="5743575"/>
            <a:ext cx="2133600" cy="822325"/>
          </a:xfrm>
          <a:prstGeom prst="rect">
            <a:avLst/>
          </a:prstGeom>
          <a:noFill/>
          <a:ln w="9525">
            <a:noFill/>
          </a:ln>
        </p:spPr>
        <p:txBody>
          <a:bodyPr anchor="t">
            <a:spAutoFit/>
          </a:bodyPr>
          <a:p>
            <a:pPr lvl="0" indent="0" algn="ctr">
              <a:buClrTx/>
            </a:pPr>
            <a:r>
              <a:rPr lang="zh-CN" altLang="en-US" sz="2400" b="1">
                <a:latin typeface="Times New Roman" panose="02020603050405020304" pitchFamily="2" charset="0"/>
                <a:ea typeface="仿宋_GB2312" pitchFamily="1" charset="-122"/>
              </a:rPr>
              <a:t>电解电容器</a:t>
            </a:r>
            <a:endParaRPr lang="zh-CN" altLang="en-US" sz="2400" b="1">
              <a:latin typeface="Times New Roman" panose="02020603050405020304" pitchFamily="2" charset="0"/>
              <a:ea typeface="仿宋_GB2312" pitchFamily="1" charset="-122"/>
            </a:endParaRPr>
          </a:p>
          <a:p>
            <a:pPr lvl="0" indent="0" algn="ctr">
              <a:buClrTx/>
            </a:pPr>
            <a:r>
              <a:rPr lang="en-US" altLang="zh-CN" sz="2400">
                <a:latin typeface="Times New Roman" panose="02020603050405020304" pitchFamily="2" charset="0"/>
                <a:ea typeface="仿宋_GB2312" pitchFamily="1" charset="-122"/>
              </a:rPr>
              <a:t>(160V 470 </a:t>
            </a:r>
            <a:r>
              <a:rPr lang="en-US" altLang="zh-CN" sz="2400">
                <a:latin typeface="Times New Roman" panose="02020603050405020304" pitchFamily="2" charset="0"/>
                <a:ea typeface="仿宋_GB2312" pitchFamily="1" charset="-122"/>
                <a:sym typeface="Symbol" panose="05050102010706020507" pitchFamily="2" charset="2"/>
              </a:rPr>
              <a:t></a:t>
            </a:r>
            <a:r>
              <a:rPr lang="en-US" altLang="zh-CN" sz="2400">
                <a:latin typeface="Times New Roman" panose="02020603050405020304" pitchFamily="2" charset="0"/>
                <a:ea typeface="仿宋_GB2312" pitchFamily="1" charset="-122"/>
              </a:rPr>
              <a:t> F)</a:t>
            </a:r>
            <a:endParaRPr lang="en-US" altLang="zh-CN" sz="2400">
              <a:latin typeface="Times New Roman" panose="02020603050405020304" pitchFamily="2" charset="0"/>
              <a:ea typeface="仿宋_GB2312" pitchFamily="1" charset="-122"/>
            </a:endParaRPr>
          </a:p>
        </p:txBody>
      </p:sp>
      <p:pic>
        <p:nvPicPr>
          <p:cNvPr id="43017" name="图片 43016" descr="ckaiyua1"/>
          <p:cNvPicPr>
            <a:picLocks noChangeAspect="1"/>
          </p:cNvPicPr>
          <p:nvPr/>
        </p:nvPicPr>
        <p:blipFill>
          <a:blip r:embed="rId4"/>
          <a:srcRect l="5008" r="6731" b="8949"/>
          <a:stretch>
            <a:fillRect/>
          </a:stretch>
        </p:blipFill>
        <p:spPr>
          <a:xfrm>
            <a:off x="1446213" y="508000"/>
            <a:ext cx="3497262" cy="2132013"/>
          </a:xfrm>
          <a:prstGeom prst="rect">
            <a:avLst/>
          </a:prstGeom>
          <a:noFill/>
          <a:ln w="9525">
            <a:noFill/>
          </a:ln>
        </p:spPr>
      </p:pic>
      <p:pic>
        <p:nvPicPr>
          <p:cNvPr id="43018" name="图片 43017" descr="cbb60qw"/>
          <p:cNvPicPr>
            <a:picLocks noChangeAspect="1"/>
          </p:cNvPicPr>
          <p:nvPr/>
        </p:nvPicPr>
        <p:blipFill>
          <a:blip r:embed="rId5">
            <a:clrChange>
              <a:clrFrom>
                <a:srgbClr val="FFFFFF"/>
              </a:clrFrom>
              <a:clrTo>
                <a:srgbClr val="FFFFFF">
                  <a:alpha val="0"/>
                </a:srgbClr>
              </a:clrTo>
            </a:clrChange>
          </a:blip>
          <a:srcRect l="4584"/>
          <a:stretch>
            <a:fillRect/>
          </a:stretch>
        </p:blipFill>
        <p:spPr>
          <a:xfrm>
            <a:off x="6443663" y="381000"/>
            <a:ext cx="1454150" cy="2293938"/>
          </a:xfrm>
          <a:prstGeom prst="rect">
            <a:avLst/>
          </a:prstGeom>
          <a:solidFill>
            <a:schemeClr val="hlink"/>
          </a:solidFill>
          <a:ln w="9525">
            <a:noFill/>
          </a:ln>
        </p:spPr>
      </p:pic>
      <p:pic>
        <p:nvPicPr>
          <p:cNvPr id="43019" name="图片 43018" descr="2000v1000p瓷介电容器"/>
          <p:cNvPicPr>
            <a:picLocks noChangeAspect="1"/>
          </p:cNvPicPr>
          <p:nvPr/>
        </p:nvPicPr>
        <p:blipFill>
          <a:blip r:embed="rId6">
            <a:clrChange>
              <a:clrFrom>
                <a:srgbClr val="EDEDEB"/>
              </a:clrFrom>
              <a:clrTo>
                <a:srgbClr val="EDEDEB">
                  <a:alpha val="0"/>
                </a:srgbClr>
              </a:clrTo>
            </a:clrChange>
          </a:blip>
          <a:stretch>
            <a:fillRect/>
          </a:stretch>
        </p:blipFill>
        <p:spPr>
          <a:xfrm>
            <a:off x="3810000" y="3657600"/>
            <a:ext cx="1828800" cy="1981200"/>
          </a:xfrm>
          <a:prstGeom prst="rect">
            <a:avLst/>
          </a:prstGeom>
          <a:solidFill>
            <a:schemeClr val="hlink"/>
          </a:solid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017"/>
                                        </p:tgtEl>
                                        <p:attrNameLst>
                                          <p:attrName>style.visibility</p:attrName>
                                        </p:attrNameLst>
                                      </p:cBhvr>
                                      <p:to>
                                        <p:strVal val="visible"/>
                                      </p:to>
                                    </p:set>
                                    <p:animEffect transition="in" filter="wipe(up)">
                                      <p:cBhvr>
                                        <p:cTn id="7" dur="500"/>
                                        <p:tgtEl>
                                          <p:spTgt spid="430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3012"/>
                                        </p:tgtEl>
                                        <p:attrNameLst>
                                          <p:attrName>style.visibility</p:attrName>
                                        </p:attrNameLst>
                                      </p:cBhvr>
                                      <p:to>
                                        <p:strVal val="visible"/>
                                      </p:to>
                                    </p:set>
                                    <p:animEffect transition="in" filter="wipe(up)">
                                      <p:cBhvr>
                                        <p:cTn id="11" dur="500"/>
                                        <p:tgtEl>
                                          <p:spTgt spid="430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3018"/>
                                        </p:tgtEl>
                                        <p:attrNameLst>
                                          <p:attrName>style.visibility</p:attrName>
                                        </p:attrNameLst>
                                      </p:cBhvr>
                                      <p:to>
                                        <p:strVal val="visible"/>
                                      </p:to>
                                    </p:set>
                                    <p:animEffect transition="in" filter="wipe(up)">
                                      <p:cBhvr>
                                        <p:cTn id="16" dur="500"/>
                                        <p:tgtEl>
                                          <p:spTgt spid="43018"/>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3013"/>
                                        </p:tgtEl>
                                        <p:attrNameLst>
                                          <p:attrName>style.visibility</p:attrName>
                                        </p:attrNameLst>
                                      </p:cBhvr>
                                      <p:to>
                                        <p:strVal val="visible"/>
                                      </p:to>
                                    </p:set>
                                    <p:animEffect transition="in" filter="wipe(up)">
                                      <p:cBhvr>
                                        <p:cTn id="20" dur="500"/>
                                        <p:tgtEl>
                                          <p:spTgt spid="430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3011"/>
                                        </p:tgtEl>
                                        <p:attrNameLst>
                                          <p:attrName>style.visibility</p:attrName>
                                        </p:attrNameLst>
                                      </p:cBhvr>
                                      <p:to>
                                        <p:strVal val="visible"/>
                                      </p:to>
                                    </p:set>
                                    <p:animEffect transition="in" filter="wipe(up)">
                                      <p:cBhvr>
                                        <p:cTn id="25" dur="500"/>
                                        <p:tgtEl>
                                          <p:spTgt spid="4301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3015"/>
                                        </p:tgtEl>
                                        <p:attrNameLst>
                                          <p:attrName>style.visibility</p:attrName>
                                        </p:attrNameLst>
                                      </p:cBhvr>
                                      <p:to>
                                        <p:strVal val="visible"/>
                                      </p:to>
                                    </p:set>
                                    <p:animEffect transition="in" filter="wipe(up)">
                                      <p:cBhvr>
                                        <p:cTn id="29" dur="500"/>
                                        <p:tgtEl>
                                          <p:spTgt spid="430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3019"/>
                                        </p:tgtEl>
                                        <p:attrNameLst>
                                          <p:attrName>style.visibility</p:attrName>
                                        </p:attrNameLst>
                                      </p:cBhvr>
                                      <p:to>
                                        <p:strVal val="visible"/>
                                      </p:to>
                                    </p:set>
                                    <p:animEffect transition="in" filter="wipe(up)">
                                      <p:cBhvr>
                                        <p:cTn id="34" dur="500"/>
                                        <p:tgtEl>
                                          <p:spTgt spid="43019"/>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43014"/>
                                        </p:tgtEl>
                                        <p:attrNameLst>
                                          <p:attrName>style.visibility</p:attrName>
                                        </p:attrNameLst>
                                      </p:cBhvr>
                                      <p:to>
                                        <p:strVal val="visible"/>
                                      </p:to>
                                    </p:set>
                                    <p:animEffect transition="in" filter="wipe(up)">
                                      <p:cBhvr>
                                        <p:cTn id="38" dur="500"/>
                                        <p:tgtEl>
                                          <p:spTgt spid="430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3010"/>
                                        </p:tgtEl>
                                        <p:attrNameLst>
                                          <p:attrName>style.visibility</p:attrName>
                                        </p:attrNameLst>
                                      </p:cBhvr>
                                      <p:to>
                                        <p:strVal val="visible"/>
                                      </p:to>
                                    </p:set>
                                    <p:animEffect transition="in" filter="wipe(up)">
                                      <p:cBhvr>
                                        <p:cTn id="43" dur="500"/>
                                        <p:tgtEl>
                                          <p:spTgt spid="43010"/>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43016"/>
                                        </p:tgtEl>
                                        <p:attrNameLst>
                                          <p:attrName>style.visibility</p:attrName>
                                        </p:attrNameLst>
                                      </p:cBhvr>
                                      <p:to>
                                        <p:strVal val="visible"/>
                                      </p:to>
                                    </p:set>
                                    <p:animEffect transition="in" filter="wipe(up)">
                                      <p:cBhvr>
                                        <p:cTn id="47"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3" grpId="0"/>
      <p:bldP spid="43014" grpId="0"/>
      <p:bldP spid="43015" grpId="0"/>
      <p:bldP spid="4301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818" name="文本框 34817"/>
          <p:cNvSpPr txBox="1"/>
          <p:nvPr/>
        </p:nvSpPr>
        <p:spPr>
          <a:xfrm>
            <a:off x="755650" y="5019675"/>
            <a:ext cx="4679950" cy="457200"/>
          </a:xfrm>
          <a:prstGeom prst="rect">
            <a:avLst/>
          </a:prstGeom>
          <a:noFill/>
          <a:ln w="9525">
            <a:noFill/>
          </a:ln>
        </p:spPr>
        <p:txBody>
          <a:bodyPr anchor="t">
            <a:spAutoFit/>
          </a:bodyPr>
          <a:p>
            <a:pPr marL="342900" lvl="0" indent="-342900">
              <a:buClr>
                <a:srgbClr val="006699"/>
              </a:buClr>
              <a:buSzPct val="70000"/>
              <a:buFont typeface="Wingdings" panose="05000000000000000000" charset="0"/>
              <a:buChar char="u"/>
            </a:pPr>
            <a:r>
              <a:rPr lang="en-US" altLang="zh-CN" sz="2400" b="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电容器电容的计算</a:t>
            </a:r>
            <a:endParaRPr lang="zh-CN" altLang="en-US" sz="2400" b="1">
              <a:latin typeface="Times New Roman" panose="02020603050405020304" pitchFamily="2" charset="0"/>
              <a:ea typeface="仿宋_GB2312" pitchFamily="1" charset="-122"/>
            </a:endParaRPr>
          </a:p>
        </p:txBody>
      </p:sp>
      <p:sp>
        <p:nvSpPr>
          <p:cNvPr id="34819" name="文本框 34818"/>
          <p:cNvSpPr txBox="1"/>
          <p:nvPr/>
        </p:nvSpPr>
        <p:spPr>
          <a:xfrm>
            <a:off x="1624013" y="5767388"/>
            <a:ext cx="590550"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宋体" panose="02010600030101010101" pitchFamily="2" charset="-122"/>
              </a:rPr>
              <a:t> </a:t>
            </a:r>
            <a:r>
              <a:rPr lang="en-US" altLang="zh-CN" sz="2400" b="1" i="1">
                <a:latin typeface="Times New Roman" panose="02020603050405020304" pitchFamily="2" charset="0"/>
                <a:ea typeface="宋体" panose="02010600030101010101" pitchFamily="2" charset="-122"/>
              </a:rPr>
              <a:t>q</a:t>
            </a:r>
            <a:endParaRPr lang="en-US" altLang="zh-CN" sz="2400" b="1" i="1">
              <a:latin typeface="Times New Roman" panose="02020603050405020304" pitchFamily="2" charset="0"/>
              <a:ea typeface="宋体" panose="02010600030101010101" pitchFamily="2" charset="-122"/>
            </a:endParaRPr>
          </a:p>
        </p:txBody>
      </p:sp>
      <p:graphicFrame>
        <p:nvGraphicFramePr>
          <p:cNvPr id="34820" name="对象 34819"/>
          <p:cNvGraphicFramePr>
            <a:graphicFrameLocks noChangeAspect="1"/>
          </p:cNvGraphicFramePr>
          <p:nvPr/>
        </p:nvGraphicFramePr>
        <p:xfrm>
          <a:off x="2932113" y="5827713"/>
          <a:ext cx="319087" cy="400050"/>
        </p:xfrm>
        <a:graphic>
          <a:graphicData uri="http://schemas.openxmlformats.org/presentationml/2006/ole">
            <mc:AlternateContent xmlns:mc="http://schemas.openxmlformats.org/markup-compatibility/2006">
              <mc:Choice xmlns:v="urn:schemas-microsoft-com:vml" Requires="v">
                <p:oleObj spid="_x0000_s3187" name="" r:id="rId1" imgW="154305" imgH="192405" progId="Equation.3">
                  <p:embed/>
                </p:oleObj>
              </mc:Choice>
              <mc:Fallback>
                <p:oleObj name="" r:id="rId1" imgW="154305" imgH="192405" progId="Equation.3">
                  <p:embed/>
                  <p:pic>
                    <p:nvPicPr>
                      <p:cNvPr id="0" name="图片 3186"/>
                      <p:cNvPicPr/>
                      <p:nvPr/>
                    </p:nvPicPr>
                    <p:blipFill>
                      <a:blip r:embed="rId2"/>
                      <a:stretch>
                        <a:fillRect/>
                      </a:stretch>
                    </p:blipFill>
                    <p:spPr>
                      <a:xfrm>
                        <a:off x="2932113" y="5827713"/>
                        <a:ext cx="319087" cy="400050"/>
                      </a:xfrm>
                      <a:prstGeom prst="rect">
                        <a:avLst/>
                      </a:prstGeom>
                      <a:noFill/>
                      <a:ln w="38100">
                        <a:noFill/>
                        <a:miter/>
                      </a:ln>
                    </p:spPr>
                  </p:pic>
                </p:oleObj>
              </mc:Fallback>
            </mc:AlternateContent>
          </a:graphicData>
        </a:graphic>
      </p:graphicFrame>
      <p:sp>
        <p:nvSpPr>
          <p:cNvPr id="34821" name="右箭头 34820"/>
          <p:cNvSpPr/>
          <p:nvPr/>
        </p:nvSpPr>
        <p:spPr>
          <a:xfrm>
            <a:off x="2197100" y="5881688"/>
            <a:ext cx="600075" cy="304800"/>
          </a:xfrm>
          <a:prstGeom prst="rightArrow">
            <a:avLst>
              <a:gd name="adj1" fmla="val 50000"/>
              <a:gd name="adj2" fmla="val 49191"/>
            </a:avLst>
          </a:prstGeom>
          <a:solidFill>
            <a:srgbClr val="66FFFF">
              <a:alpha val="50000"/>
            </a:srgbClr>
          </a:solidFill>
          <a:ln w="9525" cap="flat" cmpd="sng">
            <a:solidFill>
              <a:srgbClr val="B2B2B2">
                <a:alpha val="50000"/>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34822" name="对象 34821"/>
          <p:cNvGraphicFramePr>
            <a:graphicFrameLocks noChangeAspect="1"/>
          </p:cNvGraphicFramePr>
          <p:nvPr/>
        </p:nvGraphicFramePr>
        <p:xfrm>
          <a:off x="4197350" y="5800725"/>
          <a:ext cx="1144588" cy="452438"/>
        </p:xfrm>
        <a:graphic>
          <a:graphicData uri="http://schemas.openxmlformats.org/presentationml/2006/ole">
            <mc:AlternateContent xmlns:mc="http://schemas.openxmlformats.org/markup-compatibility/2006">
              <mc:Choice xmlns:v="urn:schemas-microsoft-com:vml" Requires="v">
                <p:oleObj spid="_x0000_s3188" name="" r:id="rId3" imgW="546735" imgH="216535" progId="Equation.3">
                  <p:embed/>
                </p:oleObj>
              </mc:Choice>
              <mc:Fallback>
                <p:oleObj name="" r:id="rId3" imgW="546735" imgH="216535" progId="Equation.3">
                  <p:embed/>
                  <p:pic>
                    <p:nvPicPr>
                      <p:cNvPr id="0" name="图片 3187"/>
                      <p:cNvPicPr/>
                      <p:nvPr/>
                    </p:nvPicPr>
                    <p:blipFill>
                      <a:blip r:embed="rId4"/>
                      <a:stretch>
                        <a:fillRect/>
                      </a:stretch>
                    </p:blipFill>
                    <p:spPr>
                      <a:xfrm>
                        <a:off x="4197350" y="5800725"/>
                        <a:ext cx="1144588" cy="452438"/>
                      </a:xfrm>
                      <a:prstGeom prst="rect">
                        <a:avLst/>
                      </a:prstGeom>
                      <a:noFill/>
                      <a:ln w="38100">
                        <a:noFill/>
                        <a:miter/>
                      </a:ln>
                    </p:spPr>
                  </p:pic>
                </p:oleObj>
              </mc:Fallback>
            </mc:AlternateContent>
          </a:graphicData>
        </a:graphic>
      </p:graphicFrame>
      <p:sp>
        <p:nvSpPr>
          <p:cNvPr id="34823" name="右箭头 34822"/>
          <p:cNvSpPr/>
          <p:nvPr/>
        </p:nvSpPr>
        <p:spPr>
          <a:xfrm>
            <a:off x="3422650" y="5859463"/>
            <a:ext cx="617538" cy="327025"/>
          </a:xfrm>
          <a:prstGeom prst="rightArrow">
            <a:avLst>
              <a:gd name="adj1" fmla="val 50000"/>
              <a:gd name="adj2" fmla="val 47182"/>
            </a:avLst>
          </a:prstGeom>
          <a:solidFill>
            <a:srgbClr val="66FFFF">
              <a:alpha val="50000"/>
            </a:srgbClr>
          </a:solidFill>
          <a:ln w="9525" cap="flat" cmpd="sng">
            <a:solidFill>
              <a:srgbClr val="B2B2B2">
                <a:alpha val="50000"/>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34824" name="对象 34823"/>
          <p:cNvGraphicFramePr>
            <a:graphicFrameLocks noChangeAspect="1"/>
          </p:cNvGraphicFramePr>
          <p:nvPr/>
        </p:nvGraphicFramePr>
        <p:xfrm>
          <a:off x="6124575" y="5589588"/>
          <a:ext cx="1519238" cy="906462"/>
        </p:xfrm>
        <a:graphic>
          <a:graphicData uri="http://schemas.openxmlformats.org/presentationml/2006/ole">
            <mc:AlternateContent xmlns:mc="http://schemas.openxmlformats.org/markup-compatibility/2006">
              <mc:Choice xmlns:v="urn:schemas-microsoft-com:vml" Requires="v">
                <p:oleObj spid="_x0000_s3189" name="" r:id="rId5" imgW="725805" imgH="433070" progId="Equation.3">
                  <p:embed/>
                </p:oleObj>
              </mc:Choice>
              <mc:Fallback>
                <p:oleObj name="" r:id="rId5" imgW="725805" imgH="433070" progId="Equation.3">
                  <p:embed/>
                  <p:pic>
                    <p:nvPicPr>
                      <p:cNvPr id="0" name="图片 3188"/>
                      <p:cNvPicPr/>
                      <p:nvPr/>
                    </p:nvPicPr>
                    <p:blipFill>
                      <a:blip r:embed="rId6"/>
                      <a:stretch>
                        <a:fillRect/>
                      </a:stretch>
                    </p:blipFill>
                    <p:spPr>
                      <a:xfrm>
                        <a:off x="6124575" y="5589588"/>
                        <a:ext cx="1519238" cy="906462"/>
                      </a:xfrm>
                      <a:prstGeom prst="rect">
                        <a:avLst/>
                      </a:prstGeom>
                      <a:noFill/>
                      <a:ln w="38100">
                        <a:noFill/>
                        <a:miter/>
                      </a:ln>
                    </p:spPr>
                  </p:pic>
                </p:oleObj>
              </mc:Fallback>
            </mc:AlternateContent>
          </a:graphicData>
        </a:graphic>
      </p:graphicFrame>
      <p:sp>
        <p:nvSpPr>
          <p:cNvPr id="34825" name="右箭头 34824"/>
          <p:cNvSpPr/>
          <p:nvPr/>
        </p:nvSpPr>
        <p:spPr>
          <a:xfrm>
            <a:off x="5416550" y="5848350"/>
            <a:ext cx="611188" cy="338138"/>
          </a:xfrm>
          <a:prstGeom prst="rightArrow">
            <a:avLst>
              <a:gd name="adj1" fmla="val 50000"/>
              <a:gd name="adj2" fmla="val 45162"/>
            </a:avLst>
          </a:prstGeom>
          <a:solidFill>
            <a:srgbClr val="66FFFF">
              <a:alpha val="50000"/>
            </a:srgbClr>
          </a:solidFill>
          <a:ln w="9525" cap="flat" cmpd="sng">
            <a:solidFill>
              <a:srgbClr val="B2B2B2">
                <a:alpha val="50000"/>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4826" name="文本框 34825"/>
          <p:cNvSpPr txBox="1"/>
          <p:nvPr/>
        </p:nvSpPr>
        <p:spPr>
          <a:xfrm>
            <a:off x="773113" y="3059113"/>
            <a:ext cx="3124200" cy="457200"/>
          </a:xfrm>
          <a:prstGeom prst="rect">
            <a:avLst/>
          </a:prstGeom>
          <a:noFill/>
          <a:ln w="9525">
            <a:noFill/>
          </a:ln>
        </p:spPr>
        <p:txBody>
          <a:bodyPr anchor="t">
            <a:spAutoFit/>
          </a:bodyPr>
          <a:p>
            <a:pPr marL="342900" lvl="0" indent="-342900">
              <a:spcBef>
                <a:spcPct val="50000"/>
              </a:spcBef>
              <a:buClr>
                <a:srgbClr val="006699"/>
              </a:buClr>
              <a:buSzPct val="70000"/>
              <a:buFont typeface="Wingdings" panose="05000000000000000000" charset="0"/>
              <a:buChar char="u"/>
            </a:pPr>
            <a:r>
              <a:rPr lang="en-US" altLang="zh-CN" sz="2400" b="1">
                <a:latin typeface="Times New Roman" panose="02020603050405020304" pitchFamily="2" charset="0"/>
                <a:ea typeface="仿宋_GB2312" pitchFamily="1" charset="-122"/>
                <a:sym typeface="Symbol" panose="05050102010706020507" pitchFamily="2" charset="2"/>
              </a:rPr>
              <a:t> </a:t>
            </a:r>
            <a:r>
              <a:rPr lang="zh-CN" altLang="en-US" sz="2400" b="1">
                <a:latin typeface="Times New Roman" panose="02020603050405020304" pitchFamily="2" charset="0"/>
                <a:ea typeface="仿宋_GB2312" pitchFamily="1" charset="-122"/>
              </a:rPr>
              <a:t>电容器的应用</a:t>
            </a:r>
            <a:endParaRPr lang="zh-CN" altLang="en-US" sz="2400" b="1">
              <a:latin typeface="Times New Roman" panose="02020603050405020304" pitchFamily="2" charset="0"/>
              <a:ea typeface="仿宋_GB2312" pitchFamily="1" charset="-122"/>
            </a:endParaRPr>
          </a:p>
        </p:txBody>
      </p:sp>
      <p:sp>
        <p:nvSpPr>
          <p:cNvPr id="34827" name="文本框 34826"/>
          <p:cNvSpPr txBox="1"/>
          <p:nvPr/>
        </p:nvSpPr>
        <p:spPr>
          <a:xfrm>
            <a:off x="1011238" y="3556000"/>
            <a:ext cx="7569200" cy="118745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在电力系统中，电容器可用来储存电荷或电能，也是提高功率因数的重要元件；在电子电路中，电容器则是获得振荡、滤波、相移、旁路、耦合等作用的重要元件。</a:t>
            </a:r>
            <a:endParaRPr lang="zh-CN" altLang="en-US" sz="2400" b="1">
              <a:latin typeface="Times New Roman" panose="02020603050405020304" pitchFamily="2" charset="0"/>
              <a:ea typeface="仿宋_GB2312" pitchFamily="1" charset="-122"/>
            </a:endParaRPr>
          </a:p>
        </p:txBody>
      </p:sp>
      <p:sp>
        <p:nvSpPr>
          <p:cNvPr id="34828" name="文本框 34827"/>
          <p:cNvSpPr txBox="1"/>
          <p:nvPr/>
        </p:nvSpPr>
        <p:spPr>
          <a:xfrm>
            <a:off x="765175" y="492125"/>
            <a:ext cx="3124200" cy="457200"/>
          </a:xfrm>
          <a:prstGeom prst="rect">
            <a:avLst/>
          </a:prstGeom>
          <a:noFill/>
          <a:ln w="9525">
            <a:noFill/>
          </a:ln>
        </p:spPr>
        <p:txBody>
          <a:bodyPr anchor="t">
            <a:spAutoFit/>
          </a:bodyPr>
          <a:p>
            <a:pPr marL="342900" lvl="0" indent="-342900">
              <a:spcBef>
                <a:spcPct val="50000"/>
              </a:spcBef>
              <a:buClr>
                <a:srgbClr val="006699"/>
              </a:buClr>
              <a:buSzPct val="70000"/>
              <a:buFont typeface="Wingdings" panose="05000000000000000000" charset="0"/>
              <a:buChar char="u"/>
            </a:pPr>
            <a:r>
              <a:rPr lang="en-US" altLang="zh-CN" sz="2400" b="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电容器的分类</a:t>
            </a:r>
            <a:endParaRPr lang="zh-CN" altLang="en-US" sz="2400" b="1">
              <a:latin typeface="Times New Roman" panose="02020603050405020304" pitchFamily="2" charset="0"/>
              <a:ea typeface="仿宋_GB2312" pitchFamily="1" charset="-122"/>
            </a:endParaRPr>
          </a:p>
        </p:txBody>
      </p:sp>
      <p:sp>
        <p:nvSpPr>
          <p:cNvPr id="34829" name="文本框 34828"/>
          <p:cNvSpPr txBox="1"/>
          <p:nvPr/>
        </p:nvSpPr>
        <p:spPr>
          <a:xfrm>
            <a:off x="1377950" y="1844675"/>
            <a:ext cx="6705600" cy="457200"/>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sym typeface="Symbol" panose="05050102010706020507" pitchFamily="2" charset="2"/>
              </a:rPr>
              <a:t>形状：</a:t>
            </a:r>
            <a:r>
              <a:rPr lang="zh-CN" altLang="en-US" sz="2400" b="1">
                <a:latin typeface="Times New Roman" panose="02020603050405020304" pitchFamily="2" charset="0"/>
                <a:ea typeface="仿宋_GB2312" pitchFamily="1" charset="-122"/>
              </a:rPr>
              <a:t>平行板、球形、柱形电容器等。</a:t>
            </a:r>
            <a:endParaRPr lang="zh-CN" altLang="en-US" sz="2400" b="1">
              <a:latin typeface="Times New Roman" panose="02020603050405020304" pitchFamily="2" charset="0"/>
              <a:ea typeface="仿宋_GB2312" pitchFamily="1" charset="-122"/>
            </a:endParaRPr>
          </a:p>
        </p:txBody>
      </p:sp>
      <p:sp>
        <p:nvSpPr>
          <p:cNvPr id="34830" name="文本框 34829"/>
          <p:cNvSpPr txBox="1"/>
          <p:nvPr/>
        </p:nvSpPr>
        <p:spPr>
          <a:xfrm>
            <a:off x="1377950" y="2409825"/>
            <a:ext cx="7010400" cy="457200"/>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sym typeface="Symbol" panose="05050102010706020507" pitchFamily="2" charset="2"/>
              </a:rPr>
              <a:t>介质：</a:t>
            </a:r>
            <a:r>
              <a:rPr lang="zh-CN" altLang="en-US" sz="2400" b="1">
                <a:latin typeface="Times New Roman" panose="02020603050405020304" pitchFamily="2" charset="0"/>
                <a:ea typeface="仿宋_GB2312" pitchFamily="1" charset="-122"/>
              </a:rPr>
              <a:t>空气、陶瓷、涤纶、云母、电解电容器等。</a:t>
            </a:r>
            <a:endParaRPr lang="zh-CN" altLang="en-US" sz="2400" b="1">
              <a:latin typeface="Times New Roman" panose="02020603050405020304" pitchFamily="2" charset="0"/>
              <a:ea typeface="仿宋_GB2312" pitchFamily="1" charset="-122"/>
            </a:endParaRPr>
          </a:p>
        </p:txBody>
      </p:sp>
      <p:sp>
        <p:nvSpPr>
          <p:cNvPr id="34831" name="文本框 34830"/>
          <p:cNvSpPr txBox="1"/>
          <p:nvPr/>
        </p:nvSpPr>
        <p:spPr>
          <a:xfrm>
            <a:off x="971550" y="955675"/>
            <a:ext cx="7720013" cy="822325"/>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sym typeface="Symbol" panose="05050102010706020507" pitchFamily="2" charset="2"/>
              </a:rPr>
              <a:t>电容器可按其形状、用途、所填充的电介质等的不同进行分类。如</a:t>
            </a:r>
            <a:endParaRPr lang="zh-CN" altLang="en-US" sz="2400" b="1">
              <a:latin typeface="Times New Roman" panose="02020603050405020304" pitchFamily="2" charset="0"/>
              <a:ea typeface="仿宋_GB2312" pitchFamily="1"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8"/>
                                        </p:tgtEl>
                                        <p:attrNameLst>
                                          <p:attrName>style.visibility</p:attrName>
                                        </p:attrNameLst>
                                      </p:cBhvr>
                                      <p:to>
                                        <p:strVal val="visible"/>
                                      </p:to>
                                    </p:set>
                                    <p:animEffect transition="in" filter="wipe(left)">
                                      <p:cBhvr>
                                        <p:cTn id="7" dur="500"/>
                                        <p:tgtEl>
                                          <p:spTgt spid="34828"/>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31"/>
                                        </p:tgtEl>
                                        <p:attrNameLst>
                                          <p:attrName>style.visibility</p:attrName>
                                        </p:attrNameLst>
                                      </p:cBhvr>
                                      <p:to>
                                        <p:strVal val="visible"/>
                                      </p:to>
                                    </p:set>
                                    <p:animEffect transition="in" filter="wipe(left)">
                                      <p:cBhvr>
                                        <p:cTn id="12" dur="500"/>
                                        <p:tgtEl>
                                          <p:spTgt spid="34831"/>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9"/>
                                        </p:tgtEl>
                                        <p:attrNameLst>
                                          <p:attrName>style.visibility</p:attrName>
                                        </p:attrNameLst>
                                      </p:cBhvr>
                                      <p:to>
                                        <p:strVal val="visible"/>
                                      </p:to>
                                    </p:set>
                                    <p:animEffect transition="in" filter="wipe(left)">
                                      <p:cBhvr>
                                        <p:cTn id="17" dur="500"/>
                                        <p:tgtEl>
                                          <p:spTgt spid="34829"/>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30"/>
                                        </p:tgtEl>
                                        <p:attrNameLst>
                                          <p:attrName>style.visibility</p:attrName>
                                        </p:attrNameLst>
                                      </p:cBhvr>
                                      <p:to>
                                        <p:strVal val="visible"/>
                                      </p:to>
                                    </p:set>
                                    <p:animEffect transition="in" filter="wipe(left)">
                                      <p:cBhvr>
                                        <p:cTn id="22" dur="500"/>
                                        <p:tgtEl>
                                          <p:spTgt spid="34830"/>
                                        </p:tgtEl>
                                      </p:cBhvr>
                                    </p:animEffect>
                                  </p:childTnLst>
                                  <p:subTnLst>
                                    <p:cmd type="evt" cmd="onstopaudio">
                                      <p:cBhvr>
                                        <p:cTn display="0" masterRel="sameClick">
                                          <p:stCondLst>
                                            <p:cond evt="begin" delay="0">
                                              <p:tn val="20"/>
                                            </p:cond>
                                          </p:stCondLst>
                                        </p:cTn>
                                        <p:tgtEl>
                                          <p:sldTgt/>
                                        </p:tgtEl>
                                      </p:cBhvr>
                                    </p:cmd>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6"/>
                                        </p:tgtEl>
                                        <p:attrNameLst>
                                          <p:attrName>style.visibility</p:attrName>
                                        </p:attrNameLst>
                                      </p:cBhvr>
                                      <p:to>
                                        <p:strVal val="visible"/>
                                      </p:to>
                                    </p:set>
                                    <p:animEffect transition="in" filter="wipe(left)">
                                      <p:cBhvr>
                                        <p:cTn id="27" dur="500"/>
                                        <p:tgtEl>
                                          <p:spTgt spid="34826"/>
                                        </p:tgtEl>
                                      </p:cBhvr>
                                    </p:animEffect>
                                  </p:childTnLst>
                                  <p:subTnLst>
                                    <p:cmd type="evt" cmd="onstopaudio">
                                      <p:cBhvr>
                                        <p:cTn display="0" masterRel="sameClick">
                                          <p:stCondLst>
                                            <p:cond evt="begin" delay="0">
                                              <p:tn val="25"/>
                                            </p:cond>
                                          </p:stCondLst>
                                        </p:cTn>
                                        <p:tgtEl>
                                          <p:sldTgt/>
                                        </p:tgtEl>
                                      </p:cBhvr>
                                    </p:cmd>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7"/>
                                        </p:tgtEl>
                                        <p:attrNameLst>
                                          <p:attrName>style.visibility</p:attrName>
                                        </p:attrNameLst>
                                      </p:cBhvr>
                                      <p:to>
                                        <p:strVal val="visible"/>
                                      </p:to>
                                    </p:set>
                                    <p:animEffect transition="in" filter="wipe(left)">
                                      <p:cBhvr>
                                        <p:cTn id="32" dur="500"/>
                                        <p:tgtEl>
                                          <p:spTgt spid="34827"/>
                                        </p:tgtEl>
                                      </p:cBhvr>
                                    </p:animEffect>
                                  </p:childTnLst>
                                  <p:subTnLst>
                                    <p:cmd type="evt" cmd="onstopaudio">
                                      <p:cBhvr>
                                        <p:cTn display="0" masterRel="sameClick">
                                          <p:stCondLst>
                                            <p:cond evt="begin" delay="0">
                                              <p:tn val="30"/>
                                            </p:cond>
                                          </p:stCondLst>
                                        </p:cTn>
                                        <p:tgtEl>
                                          <p:sldTgt/>
                                        </p:tgtEl>
                                      </p:cBhvr>
                                    </p:cmd>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18"/>
                                        </p:tgtEl>
                                        <p:attrNameLst>
                                          <p:attrName>style.visibility</p:attrName>
                                        </p:attrNameLst>
                                      </p:cBhvr>
                                      <p:to>
                                        <p:strVal val="visible"/>
                                      </p:to>
                                    </p:set>
                                    <p:animEffect transition="in" filter="wipe(left)">
                                      <p:cBhvr>
                                        <p:cTn id="37" dur="500"/>
                                        <p:tgtEl>
                                          <p:spTgt spid="348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19"/>
                                        </p:tgtEl>
                                        <p:attrNameLst>
                                          <p:attrName>style.visibility</p:attrName>
                                        </p:attrNameLst>
                                      </p:cBhvr>
                                      <p:to>
                                        <p:strVal val="visible"/>
                                      </p:to>
                                    </p:set>
                                    <p:animEffect transition="in" filter="wipe(left)">
                                      <p:cBhvr>
                                        <p:cTn id="42" dur="500"/>
                                        <p:tgtEl>
                                          <p:spTgt spid="348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4821"/>
                                        </p:tgtEl>
                                        <p:attrNameLst>
                                          <p:attrName>style.visibility</p:attrName>
                                        </p:attrNameLst>
                                      </p:cBhvr>
                                      <p:to>
                                        <p:strVal val="visible"/>
                                      </p:to>
                                    </p:set>
                                    <p:animEffect transition="in" filter="wipe(left)">
                                      <p:cBhvr>
                                        <p:cTn id="47" dur="500"/>
                                        <p:tgtEl>
                                          <p:spTgt spid="34821"/>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348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4823"/>
                                        </p:tgtEl>
                                        <p:attrNameLst>
                                          <p:attrName>style.visibility</p:attrName>
                                        </p:attrNameLst>
                                      </p:cBhvr>
                                      <p:to>
                                        <p:strVal val="visible"/>
                                      </p:to>
                                    </p:set>
                                    <p:animEffect transition="in" filter="wipe(left)">
                                      <p:cBhvr>
                                        <p:cTn id="55" dur="500"/>
                                        <p:tgtEl>
                                          <p:spTgt spid="34823"/>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348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4825"/>
                                        </p:tgtEl>
                                        <p:attrNameLst>
                                          <p:attrName>style.visibility</p:attrName>
                                        </p:attrNameLst>
                                      </p:cBhvr>
                                      <p:to>
                                        <p:strVal val="visible"/>
                                      </p:to>
                                    </p:set>
                                    <p:animEffect transition="in" filter="wipe(left)">
                                      <p:cBhvr>
                                        <p:cTn id="63" dur="500"/>
                                        <p:tgtEl>
                                          <p:spTgt spid="34825"/>
                                        </p:tgtEl>
                                      </p:cBhvr>
                                    </p:animEffect>
                                  </p:childTnLst>
                                </p:cTn>
                              </p:par>
                            </p:childTnLst>
                          </p:cTn>
                        </p:par>
                        <p:par>
                          <p:cTn id="64" fill="hold">
                            <p:stCondLst>
                              <p:cond delay="500"/>
                            </p:stCondLst>
                            <p:childTnLst>
                              <p:par>
                                <p:cTn id="65" presetID="1" presetClass="entr" presetSubtype="0" fill="hold" nodeType="afterEffect">
                                  <p:stCondLst>
                                    <p:cond delay="0"/>
                                  </p:stCondLst>
                                  <p:childTnLst>
                                    <p:set>
                                      <p:cBhvr>
                                        <p:cTn id="66" dur="1" fill="hold">
                                          <p:stCondLst>
                                            <p:cond delay="499"/>
                                          </p:stCondLst>
                                        </p:cTn>
                                        <p:tgtEl>
                                          <p:spTgt spid="34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6" grpId="0"/>
      <p:bldP spid="34827" grpId="0"/>
      <p:bldP spid="34828" grpId="0"/>
      <p:bldP spid="34829" grpId="0"/>
      <p:bldP spid="34830" grpId="0"/>
      <p:bldP spid="3483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2" name="矩形 35841"/>
          <p:cNvSpPr/>
          <p:nvPr/>
        </p:nvSpPr>
        <p:spPr>
          <a:xfrm>
            <a:off x="6726238" y="985838"/>
            <a:ext cx="1196975" cy="2416175"/>
          </a:xfrm>
          <a:prstGeom prst="rect">
            <a:avLst/>
          </a:prstGeom>
          <a:pattFill prst="pct25">
            <a:fgClr>
              <a:schemeClr val="tx1"/>
            </a:fgClr>
            <a:bgClr>
              <a:srgbClr val="FFFFFF"/>
            </a:bgClr>
          </a:pattFill>
          <a:ln w="9525">
            <a:noFill/>
          </a:ln>
        </p:spPr>
        <p:txBody>
          <a:bodyPr wrap="none" anchor="ctr"/>
          <a:p>
            <a:pPr lvl="0" indent="0" algn="ctr"/>
            <a:endParaRPr lang="zh-CN" altLang="en-US" sz="3600" b="1" i="1" baseline="-25000" dirty="0">
              <a:latin typeface="Times New Roman" panose="02020603050405020304" pitchFamily="2" charset="0"/>
              <a:ea typeface="宋体" panose="02010600030101010101" pitchFamily="2" charset="-122"/>
            </a:endParaRPr>
          </a:p>
        </p:txBody>
      </p:sp>
      <p:sp>
        <p:nvSpPr>
          <p:cNvPr id="35843" name="文本框 35842"/>
          <p:cNvSpPr txBox="1"/>
          <p:nvPr/>
        </p:nvSpPr>
        <p:spPr>
          <a:xfrm>
            <a:off x="695325" y="549275"/>
            <a:ext cx="3733800" cy="457200"/>
          </a:xfrm>
          <a:prstGeom prst="rect">
            <a:avLst/>
          </a:prstGeom>
          <a:noFill/>
          <a:ln w="9525">
            <a:noFill/>
          </a:ln>
        </p:spPr>
        <p:txBody>
          <a:bodyPr anchor="t">
            <a:spAutoFit/>
          </a:bodyPr>
          <a:p>
            <a:pPr lvl="0" indent="0">
              <a:spcBef>
                <a:spcPct val="50000"/>
              </a:spcBef>
            </a:pPr>
            <a:r>
              <a:rPr lang="en-US" altLang="x-none" sz="2400" b="1" dirty="0">
                <a:latin typeface="Times New Roman" panose="02020603050405020304" pitchFamily="2" charset="0"/>
                <a:ea typeface="仿宋_GB2312" pitchFamily="1" charset="-122"/>
              </a:rPr>
              <a:t>1. </a:t>
            </a:r>
            <a:r>
              <a:rPr lang="zh-CN" altLang="en-US" sz="2400" b="1" dirty="0">
                <a:latin typeface="Times New Roman" panose="02020603050405020304" pitchFamily="2" charset="0"/>
                <a:ea typeface="仿宋_GB2312" pitchFamily="1" charset="-122"/>
              </a:rPr>
              <a:t>平行板电容器</a:t>
            </a:r>
            <a:endParaRPr lang="zh-CN" altLang="en-US" sz="2400" b="1" dirty="0">
              <a:latin typeface="Times New Roman" panose="02020603050405020304" pitchFamily="2" charset="0"/>
              <a:ea typeface="仿宋_GB2312" pitchFamily="1" charset="-122"/>
            </a:endParaRPr>
          </a:p>
        </p:txBody>
      </p:sp>
      <p:sp>
        <p:nvSpPr>
          <p:cNvPr id="35844" name="矩形 35843"/>
          <p:cNvSpPr/>
          <p:nvPr/>
        </p:nvSpPr>
        <p:spPr>
          <a:xfrm>
            <a:off x="5940425" y="1901825"/>
            <a:ext cx="533400" cy="519113"/>
          </a:xfrm>
          <a:prstGeom prst="rect">
            <a:avLst/>
          </a:prstGeom>
          <a:noFill/>
          <a:ln w="9525">
            <a:noFill/>
          </a:ln>
        </p:spPr>
        <p:txBody>
          <a:bodyPr anchor="t">
            <a:spAutoFit/>
          </a:bodyPr>
          <a:p>
            <a:pPr lvl="0" indent="0" algn="ctr"/>
            <a:r>
              <a:rPr lang="en-US" altLang="x-none" sz="2800" i="1" dirty="0">
                <a:latin typeface="Times New Roman" panose="02020603050405020304" pitchFamily="2" charset="0"/>
                <a:ea typeface="宋体" panose="02010600030101010101" pitchFamily="2" charset="-122"/>
              </a:rPr>
              <a:t>S</a:t>
            </a:r>
            <a:endParaRPr lang="en-US" altLang="x-none" sz="2800" i="1" dirty="0">
              <a:latin typeface="Times New Roman" panose="02020603050405020304" pitchFamily="2" charset="0"/>
              <a:ea typeface="宋体" panose="02010600030101010101" pitchFamily="2" charset="-122"/>
            </a:endParaRPr>
          </a:p>
        </p:txBody>
      </p:sp>
      <p:grpSp>
        <p:nvGrpSpPr>
          <p:cNvPr id="35846" name="组合 35845"/>
          <p:cNvGrpSpPr/>
          <p:nvPr/>
        </p:nvGrpSpPr>
        <p:grpSpPr>
          <a:xfrm>
            <a:off x="6459538" y="985838"/>
            <a:ext cx="1725612" cy="2401887"/>
            <a:chOff x="0" y="0"/>
            <a:chExt cx="1087" cy="2529"/>
          </a:xfrm>
        </p:grpSpPr>
        <p:sp>
          <p:nvSpPr>
            <p:cNvPr id="37894" name="矩形 35846"/>
            <p:cNvSpPr/>
            <p:nvPr/>
          </p:nvSpPr>
          <p:spPr>
            <a:xfrm rot="-10800000" flipV="1">
              <a:off x="927" y="0"/>
              <a:ext cx="160" cy="2529"/>
            </a:xfrm>
            <a:prstGeom prst="rect">
              <a:avLst/>
            </a:prstGeom>
            <a:pattFill prst="ltUpDiag">
              <a:fgClr>
                <a:schemeClr val="folHlink"/>
              </a:fgClr>
              <a:bgClr>
                <a:srgbClr val="FFFFFF"/>
              </a:bgClr>
            </a:pattFill>
            <a:ln w="38100" cap="flat" cmpd="sng">
              <a:solidFill>
                <a:schemeClr val="bg2"/>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895" name="矩形 35847"/>
            <p:cNvSpPr/>
            <p:nvPr/>
          </p:nvSpPr>
          <p:spPr>
            <a:xfrm rot="-10800000" flipV="1">
              <a:off x="0" y="0"/>
              <a:ext cx="160" cy="2529"/>
            </a:xfrm>
            <a:prstGeom prst="rect">
              <a:avLst/>
            </a:prstGeom>
            <a:pattFill prst="ltUpDiag">
              <a:fgClr>
                <a:schemeClr val="folHlink"/>
              </a:fgClr>
              <a:bgClr>
                <a:srgbClr val="FFFFFF"/>
              </a:bgClr>
            </a:pattFill>
            <a:ln w="38100" cap="flat" cmpd="sng">
              <a:solidFill>
                <a:schemeClr val="bg2"/>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35849" name="组合 35848"/>
          <p:cNvGrpSpPr/>
          <p:nvPr/>
        </p:nvGrpSpPr>
        <p:grpSpPr>
          <a:xfrm>
            <a:off x="6413500" y="895350"/>
            <a:ext cx="336550" cy="2600325"/>
            <a:chOff x="0" y="0"/>
            <a:chExt cx="212" cy="1953"/>
          </a:xfrm>
        </p:grpSpPr>
        <p:sp>
          <p:nvSpPr>
            <p:cNvPr id="37897" name="矩形 35849"/>
            <p:cNvSpPr/>
            <p:nvPr/>
          </p:nvSpPr>
          <p:spPr>
            <a:xfrm>
              <a:off x="0" y="124"/>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898" name="矩形 35850"/>
            <p:cNvSpPr/>
            <p:nvPr/>
          </p:nvSpPr>
          <p:spPr>
            <a:xfrm>
              <a:off x="0" y="248"/>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899" name="矩形 35851"/>
            <p:cNvSpPr/>
            <p:nvPr/>
          </p:nvSpPr>
          <p:spPr>
            <a:xfrm>
              <a:off x="0" y="496"/>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0" name="矩形 35852"/>
            <p:cNvSpPr/>
            <p:nvPr/>
          </p:nvSpPr>
          <p:spPr>
            <a:xfrm>
              <a:off x="0" y="620"/>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1" name="矩形 35853"/>
            <p:cNvSpPr/>
            <p:nvPr/>
          </p:nvSpPr>
          <p:spPr>
            <a:xfrm>
              <a:off x="0" y="744"/>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2" name="矩形 35854"/>
            <p:cNvSpPr/>
            <p:nvPr/>
          </p:nvSpPr>
          <p:spPr>
            <a:xfrm>
              <a:off x="0" y="372"/>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3" name="矩形 35855"/>
            <p:cNvSpPr/>
            <p:nvPr/>
          </p:nvSpPr>
          <p:spPr>
            <a:xfrm>
              <a:off x="0" y="867"/>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4" name="矩形 35856"/>
            <p:cNvSpPr/>
            <p:nvPr/>
          </p:nvSpPr>
          <p:spPr>
            <a:xfrm>
              <a:off x="0" y="991"/>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5" name="矩形 35857"/>
            <p:cNvSpPr/>
            <p:nvPr/>
          </p:nvSpPr>
          <p:spPr>
            <a:xfrm>
              <a:off x="0" y="1115"/>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6" name="矩形 35858"/>
            <p:cNvSpPr/>
            <p:nvPr/>
          </p:nvSpPr>
          <p:spPr>
            <a:xfrm>
              <a:off x="0" y="1239"/>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7" name="矩形 35859"/>
            <p:cNvSpPr/>
            <p:nvPr/>
          </p:nvSpPr>
          <p:spPr>
            <a:xfrm>
              <a:off x="0" y="1363"/>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8" name="矩形 35860"/>
            <p:cNvSpPr/>
            <p:nvPr/>
          </p:nvSpPr>
          <p:spPr>
            <a:xfrm>
              <a:off x="0" y="0"/>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09" name="矩形 35861"/>
            <p:cNvSpPr/>
            <p:nvPr/>
          </p:nvSpPr>
          <p:spPr>
            <a:xfrm>
              <a:off x="0" y="1487"/>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sp>
          <p:nvSpPr>
            <p:cNvPr id="37910" name="矩形 35862"/>
            <p:cNvSpPr/>
            <p:nvPr/>
          </p:nvSpPr>
          <p:spPr>
            <a:xfrm>
              <a:off x="0" y="1609"/>
              <a:ext cx="212" cy="344"/>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Times New Roman" panose="02020603050405020304" pitchFamily="2" charset="0"/>
                </a:rPr>
                <a:t>+</a:t>
              </a:r>
              <a:endParaRPr lang="en-US" altLang="x-none" sz="2400" b="1" dirty="0">
                <a:latin typeface="宋体" panose="02010600030101010101" pitchFamily="2" charset="-122"/>
                <a:ea typeface="Times New Roman" panose="02020603050405020304" pitchFamily="2" charset="0"/>
              </a:endParaRPr>
            </a:p>
          </p:txBody>
        </p:sp>
      </p:grpSp>
      <p:grpSp>
        <p:nvGrpSpPr>
          <p:cNvPr id="35864" name="组合 35863"/>
          <p:cNvGrpSpPr/>
          <p:nvPr/>
        </p:nvGrpSpPr>
        <p:grpSpPr>
          <a:xfrm>
            <a:off x="7885113" y="895350"/>
            <a:ext cx="336550" cy="2601913"/>
            <a:chOff x="0" y="0"/>
            <a:chExt cx="212" cy="1954"/>
          </a:xfrm>
        </p:grpSpPr>
        <p:sp>
          <p:nvSpPr>
            <p:cNvPr id="37912" name="文本框 35864"/>
            <p:cNvSpPr txBox="1"/>
            <p:nvPr/>
          </p:nvSpPr>
          <p:spPr>
            <a:xfrm>
              <a:off x="0" y="124"/>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13" name="文本框 35865"/>
            <p:cNvSpPr txBox="1"/>
            <p:nvPr/>
          </p:nvSpPr>
          <p:spPr>
            <a:xfrm>
              <a:off x="0" y="248"/>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14" name="文本框 35866"/>
            <p:cNvSpPr txBox="1"/>
            <p:nvPr/>
          </p:nvSpPr>
          <p:spPr>
            <a:xfrm>
              <a:off x="0" y="372"/>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15" name="文本框 35867"/>
            <p:cNvSpPr txBox="1"/>
            <p:nvPr/>
          </p:nvSpPr>
          <p:spPr>
            <a:xfrm>
              <a:off x="0" y="496"/>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16" name="文本框 35868"/>
            <p:cNvSpPr txBox="1"/>
            <p:nvPr/>
          </p:nvSpPr>
          <p:spPr>
            <a:xfrm>
              <a:off x="0" y="620"/>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17" name="文本框 35869"/>
            <p:cNvSpPr txBox="1"/>
            <p:nvPr/>
          </p:nvSpPr>
          <p:spPr>
            <a:xfrm>
              <a:off x="0" y="744"/>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18" name="文本框 35870"/>
            <p:cNvSpPr txBox="1"/>
            <p:nvPr/>
          </p:nvSpPr>
          <p:spPr>
            <a:xfrm>
              <a:off x="0" y="868"/>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19" name="文本框 35871"/>
            <p:cNvSpPr txBox="1"/>
            <p:nvPr/>
          </p:nvSpPr>
          <p:spPr>
            <a:xfrm>
              <a:off x="0" y="992"/>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20" name="文本框 35872"/>
            <p:cNvSpPr txBox="1"/>
            <p:nvPr/>
          </p:nvSpPr>
          <p:spPr>
            <a:xfrm>
              <a:off x="0" y="1116"/>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21" name="文本框 35873"/>
            <p:cNvSpPr txBox="1"/>
            <p:nvPr/>
          </p:nvSpPr>
          <p:spPr>
            <a:xfrm>
              <a:off x="0" y="1240"/>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22" name="文本框 35874"/>
            <p:cNvSpPr txBox="1"/>
            <p:nvPr/>
          </p:nvSpPr>
          <p:spPr>
            <a:xfrm>
              <a:off x="0" y="1364"/>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23" name="文本框 35875"/>
            <p:cNvSpPr txBox="1"/>
            <p:nvPr/>
          </p:nvSpPr>
          <p:spPr>
            <a:xfrm>
              <a:off x="0" y="1488"/>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24" name="文本框 35876"/>
            <p:cNvSpPr txBox="1"/>
            <p:nvPr/>
          </p:nvSpPr>
          <p:spPr>
            <a:xfrm>
              <a:off x="0" y="1611"/>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sp>
          <p:nvSpPr>
            <p:cNvPr id="37925" name="文本框 35877"/>
            <p:cNvSpPr txBox="1"/>
            <p:nvPr/>
          </p:nvSpPr>
          <p:spPr>
            <a:xfrm>
              <a:off x="0" y="0"/>
              <a:ext cx="212" cy="343"/>
            </a:xfrm>
            <a:prstGeom prst="rect">
              <a:avLst/>
            </a:prstGeom>
            <a:noFill/>
            <a:ln w="9525">
              <a:noFill/>
            </a:ln>
          </p:spPr>
          <p:txBody>
            <a:bodyPr wrap="none" anchor="t">
              <a:spAutoFit/>
            </a:bodyPr>
            <a:p>
              <a:pPr lvl="0" indent="0" algn="ctr"/>
              <a:r>
                <a:rPr lang="en-US" altLang="x-none" sz="2400" b="1" dirty="0">
                  <a:latin typeface="宋体" panose="02010600030101010101" pitchFamily="2" charset="-122"/>
                  <a:ea typeface="宋体" panose="02010600030101010101" pitchFamily="2" charset="-122"/>
                </a:rPr>
                <a:t>-</a:t>
              </a:r>
              <a:endParaRPr lang="en-US" altLang="x-none" sz="2400" b="1" dirty="0">
                <a:latin typeface="宋体" panose="02010600030101010101" pitchFamily="2" charset="-122"/>
                <a:ea typeface="宋体" panose="02010600030101010101" pitchFamily="2" charset="-122"/>
              </a:endParaRPr>
            </a:p>
          </p:txBody>
        </p:sp>
      </p:grpSp>
      <p:graphicFrame>
        <p:nvGraphicFramePr>
          <p:cNvPr id="35879" name="对象 35878"/>
          <p:cNvGraphicFramePr/>
          <p:nvPr/>
        </p:nvGraphicFramePr>
        <p:xfrm>
          <a:off x="6315075" y="590550"/>
          <a:ext cx="561975" cy="320675"/>
        </p:xfrm>
        <a:graphic>
          <a:graphicData uri="http://schemas.openxmlformats.org/presentationml/2006/ole">
            <mc:AlternateContent xmlns:mc="http://schemas.openxmlformats.org/markup-compatibility/2006">
              <mc:Choice xmlns:v="urn:schemas-microsoft-com:vml" Requires="v">
                <p:oleObj spid="_x0000_s3190" name="" r:id="rId1" imgW="268605" imgH="153670" progId="Equation.3">
                  <p:embed/>
                </p:oleObj>
              </mc:Choice>
              <mc:Fallback>
                <p:oleObj name="" r:id="rId1" imgW="268605" imgH="153670" progId="Equation.3">
                  <p:embed/>
                  <p:pic>
                    <p:nvPicPr>
                      <p:cNvPr id="0" name="图片 3189"/>
                      <p:cNvPicPr/>
                      <p:nvPr/>
                    </p:nvPicPr>
                    <p:blipFill>
                      <a:blip r:embed="rId2"/>
                      <a:stretch>
                        <a:fillRect/>
                      </a:stretch>
                    </p:blipFill>
                    <p:spPr>
                      <a:xfrm>
                        <a:off x="6315075" y="590550"/>
                        <a:ext cx="561975" cy="320675"/>
                      </a:xfrm>
                      <a:prstGeom prst="rect">
                        <a:avLst/>
                      </a:prstGeom>
                      <a:noFill/>
                      <a:ln w="38100">
                        <a:noFill/>
                        <a:miter/>
                      </a:ln>
                    </p:spPr>
                  </p:pic>
                </p:oleObj>
              </mc:Fallback>
            </mc:AlternateContent>
          </a:graphicData>
        </a:graphic>
      </p:graphicFrame>
      <p:graphicFrame>
        <p:nvGraphicFramePr>
          <p:cNvPr id="35880" name="对象 35879"/>
          <p:cNvGraphicFramePr/>
          <p:nvPr/>
        </p:nvGraphicFramePr>
        <p:xfrm>
          <a:off x="7827963" y="604838"/>
          <a:ext cx="560387" cy="293687"/>
        </p:xfrm>
        <a:graphic>
          <a:graphicData uri="http://schemas.openxmlformats.org/presentationml/2006/ole">
            <mc:AlternateContent xmlns:mc="http://schemas.openxmlformats.org/markup-compatibility/2006">
              <mc:Choice xmlns:v="urn:schemas-microsoft-com:vml" Requires="v">
                <p:oleObj spid="_x0000_s3191" name="" r:id="rId3" imgW="268605" imgH="140970" progId="Equation.3">
                  <p:embed/>
                </p:oleObj>
              </mc:Choice>
              <mc:Fallback>
                <p:oleObj name="" r:id="rId3" imgW="268605" imgH="140970" progId="Equation.3">
                  <p:embed/>
                  <p:pic>
                    <p:nvPicPr>
                      <p:cNvPr id="0" name="图片 3190"/>
                      <p:cNvPicPr/>
                      <p:nvPr/>
                    </p:nvPicPr>
                    <p:blipFill>
                      <a:blip r:embed="rId4"/>
                      <a:stretch>
                        <a:fillRect/>
                      </a:stretch>
                    </p:blipFill>
                    <p:spPr>
                      <a:xfrm>
                        <a:off x="7827963" y="604838"/>
                        <a:ext cx="560387" cy="293687"/>
                      </a:xfrm>
                      <a:prstGeom prst="rect">
                        <a:avLst/>
                      </a:prstGeom>
                      <a:noFill/>
                      <a:ln w="38100">
                        <a:noFill/>
                        <a:miter/>
                      </a:ln>
                    </p:spPr>
                  </p:pic>
                </p:oleObj>
              </mc:Fallback>
            </mc:AlternateContent>
          </a:graphicData>
        </a:graphic>
      </p:graphicFrame>
      <p:grpSp>
        <p:nvGrpSpPr>
          <p:cNvPr id="35881" name="组合 35880"/>
          <p:cNvGrpSpPr/>
          <p:nvPr/>
        </p:nvGrpSpPr>
        <p:grpSpPr>
          <a:xfrm>
            <a:off x="6805613" y="1198563"/>
            <a:ext cx="1008062" cy="1943100"/>
            <a:chOff x="0" y="0"/>
            <a:chExt cx="635" cy="1224"/>
          </a:xfrm>
        </p:grpSpPr>
        <p:sp>
          <p:nvSpPr>
            <p:cNvPr id="37929" name="直接连接符 35881"/>
            <p:cNvSpPr/>
            <p:nvPr/>
          </p:nvSpPr>
          <p:spPr>
            <a:xfrm>
              <a:off x="0" y="0"/>
              <a:ext cx="635" cy="0"/>
            </a:xfrm>
            <a:prstGeom prst="line">
              <a:avLst/>
            </a:prstGeom>
            <a:ln w="19050" cap="flat" cmpd="sng">
              <a:solidFill>
                <a:srgbClr val="0000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30" name="直接连接符 35882"/>
            <p:cNvSpPr/>
            <p:nvPr/>
          </p:nvSpPr>
          <p:spPr>
            <a:xfrm>
              <a:off x="0" y="489"/>
              <a:ext cx="635" cy="0"/>
            </a:xfrm>
            <a:prstGeom prst="line">
              <a:avLst/>
            </a:prstGeom>
            <a:ln w="19050" cap="flat" cmpd="sng">
              <a:solidFill>
                <a:srgbClr val="0000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31" name="直接连接符 35883"/>
            <p:cNvSpPr/>
            <p:nvPr/>
          </p:nvSpPr>
          <p:spPr>
            <a:xfrm>
              <a:off x="0" y="979"/>
              <a:ext cx="635" cy="0"/>
            </a:xfrm>
            <a:prstGeom prst="line">
              <a:avLst/>
            </a:prstGeom>
            <a:ln w="19050" cap="flat" cmpd="sng">
              <a:solidFill>
                <a:srgbClr val="0000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32" name="直接连接符 35884"/>
            <p:cNvSpPr/>
            <p:nvPr/>
          </p:nvSpPr>
          <p:spPr>
            <a:xfrm>
              <a:off x="0" y="1224"/>
              <a:ext cx="635" cy="0"/>
            </a:xfrm>
            <a:prstGeom prst="line">
              <a:avLst/>
            </a:prstGeom>
            <a:ln w="19050" cap="flat" cmpd="sng">
              <a:solidFill>
                <a:srgbClr val="0000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33" name="直接连接符 35885"/>
            <p:cNvSpPr/>
            <p:nvPr/>
          </p:nvSpPr>
          <p:spPr>
            <a:xfrm>
              <a:off x="0" y="244"/>
              <a:ext cx="635" cy="0"/>
            </a:xfrm>
            <a:prstGeom prst="line">
              <a:avLst/>
            </a:prstGeom>
            <a:ln w="19050" cap="flat" cmpd="sng">
              <a:solidFill>
                <a:srgbClr val="0000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34" name="直接连接符 35886"/>
            <p:cNvSpPr/>
            <p:nvPr/>
          </p:nvSpPr>
          <p:spPr>
            <a:xfrm>
              <a:off x="0" y="734"/>
              <a:ext cx="635" cy="0"/>
            </a:xfrm>
            <a:prstGeom prst="line">
              <a:avLst/>
            </a:prstGeom>
            <a:ln w="19050" cap="flat" cmpd="sng">
              <a:solidFill>
                <a:srgbClr val="0000CC"/>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aphicFrame>
        <p:nvGraphicFramePr>
          <p:cNvPr id="35888" name="对象 35887"/>
          <p:cNvGraphicFramePr>
            <a:graphicFrameLocks noChangeAspect="1"/>
          </p:cNvGraphicFramePr>
          <p:nvPr/>
        </p:nvGraphicFramePr>
        <p:xfrm>
          <a:off x="7291388" y="1181100"/>
          <a:ext cx="320675" cy="400050"/>
        </p:xfrm>
        <a:graphic>
          <a:graphicData uri="http://schemas.openxmlformats.org/presentationml/2006/ole">
            <mc:AlternateContent xmlns:mc="http://schemas.openxmlformats.org/markup-compatibility/2006">
              <mc:Choice xmlns:v="urn:schemas-microsoft-com:vml" Requires="v">
                <p:oleObj spid="_x0000_s3192" name="" r:id="rId5" imgW="154305" imgH="192405" progId="Equation.3">
                  <p:embed/>
                </p:oleObj>
              </mc:Choice>
              <mc:Fallback>
                <p:oleObj name="" r:id="rId5" imgW="154305" imgH="192405" progId="Equation.3">
                  <p:embed/>
                  <p:pic>
                    <p:nvPicPr>
                      <p:cNvPr id="0" name="图片 3191"/>
                      <p:cNvPicPr/>
                      <p:nvPr/>
                    </p:nvPicPr>
                    <p:blipFill>
                      <a:blip r:embed="rId6"/>
                      <a:stretch>
                        <a:fillRect/>
                      </a:stretch>
                    </p:blipFill>
                    <p:spPr>
                      <a:xfrm>
                        <a:off x="7291388" y="1181100"/>
                        <a:ext cx="320675" cy="400050"/>
                      </a:xfrm>
                      <a:prstGeom prst="rect">
                        <a:avLst/>
                      </a:prstGeom>
                      <a:noFill/>
                      <a:ln w="38100">
                        <a:noFill/>
                        <a:miter/>
                      </a:ln>
                    </p:spPr>
                  </p:pic>
                </p:oleObj>
              </mc:Fallback>
            </mc:AlternateContent>
          </a:graphicData>
        </a:graphic>
      </p:graphicFrame>
      <p:grpSp>
        <p:nvGrpSpPr>
          <p:cNvPr id="35889" name="组合 35888"/>
          <p:cNvGrpSpPr/>
          <p:nvPr/>
        </p:nvGrpSpPr>
        <p:grpSpPr>
          <a:xfrm>
            <a:off x="6727825" y="3395663"/>
            <a:ext cx="1166813" cy="457200"/>
            <a:chOff x="0" y="0"/>
            <a:chExt cx="735" cy="288"/>
          </a:xfrm>
        </p:grpSpPr>
        <p:sp>
          <p:nvSpPr>
            <p:cNvPr id="37937" name="矩形 35889"/>
            <p:cNvSpPr/>
            <p:nvPr/>
          </p:nvSpPr>
          <p:spPr>
            <a:xfrm>
              <a:off x="191" y="0"/>
              <a:ext cx="336" cy="288"/>
            </a:xfrm>
            <a:prstGeom prst="rect">
              <a:avLst/>
            </a:prstGeom>
            <a:noFill/>
            <a:ln w="9525">
              <a:noFill/>
            </a:ln>
          </p:spPr>
          <p:txBody>
            <a:bodyPr anchor="t">
              <a:spAutoFit/>
            </a:bodyPr>
            <a:p>
              <a:pPr lvl="0" indent="0" algn="ctr"/>
              <a:r>
                <a:rPr lang="en-US" altLang="x-none" sz="2400" b="1" i="1" dirty="0">
                  <a:latin typeface="Times New Roman" panose="02020603050405020304" pitchFamily="2" charset="0"/>
                  <a:ea typeface="宋体" panose="02010600030101010101" pitchFamily="2" charset="-122"/>
                </a:rPr>
                <a:t>d</a:t>
              </a:r>
              <a:endParaRPr lang="en-US" altLang="x-none" sz="2400" b="1" i="1" dirty="0">
                <a:latin typeface="Times New Roman" panose="02020603050405020304" pitchFamily="2" charset="0"/>
                <a:ea typeface="宋体" panose="02010600030101010101" pitchFamily="2" charset="-122"/>
              </a:endParaRPr>
            </a:p>
          </p:txBody>
        </p:sp>
        <p:sp>
          <p:nvSpPr>
            <p:cNvPr id="37938" name="直接连接符 35890"/>
            <p:cNvSpPr/>
            <p:nvPr/>
          </p:nvSpPr>
          <p:spPr>
            <a:xfrm rot="-5400000">
              <a:off x="588" y="10"/>
              <a:ext cx="0" cy="279"/>
            </a:xfrm>
            <a:prstGeom prst="line">
              <a:avLst/>
            </a:prstGeom>
            <a:ln w="19050" cap="flat" cmpd="sng">
              <a:solidFill>
                <a:schemeClr val="bg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39" name="直接连接符 35891"/>
            <p:cNvSpPr/>
            <p:nvPr/>
          </p:nvSpPr>
          <p:spPr>
            <a:xfrm rot="-5400000" flipV="1">
              <a:off x="139" y="18"/>
              <a:ext cx="0" cy="278"/>
            </a:xfrm>
            <a:prstGeom prst="line">
              <a:avLst/>
            </a:prstGeom>
            <a:ln w="19050" cap="flat" cmpd="sng">
              <a:solidFill>
                <a:schemeClr val="bg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35893" name="组合 35892"/>
          <p:cNvGrpSpPr/>
          <p:nvPr/>
        </p:nvGrpSpPr>
        <p:grpSpPr>
          <a:xfrm>
            <a:off x="6710363" y="3438525"/>
            <a:ext cx="1206500" cy="625475"/>
            <a:chOff x="0" y="0"/>
            <a:chExt cx="760" cy="394"/>
          </a:xfrm>
        </p:grpSpPr>
        <p:sp>
          <p:nvSpPr>
            <p:cNvPr id="37941" name="直接连接符 35893"/>
            <p:cNvSpPr/>
            <p:nvPr/>
          </p:nvSpPr>
          <p:spPr>
            <a:xfrm rot="-5400000">
              <a:off x="-197" y="197"/>
              <a:ext cx="394"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42" name="直接连接符 35894"/>
            <p:cNvSpPr/>
            <p:nvPr/>
          </p:nvSpPr>
          <p:spPr>
            <a:xfrm rot="-5400000">
              <a:off x="563" y="197"/>
              <a:ext cx="394"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35896" name="组合 35895"/>
          <p:cNvGrpSpPr/>
          <p:nvPr/>
        </p:nvGrpSpPr>
        <p:grpSpPr>
          <a:xfrm>
            <a:off x="6729413" y="3716338"/>
            <a:ext cx="1166812" cy="457200"/>
            <a:chOff x="0" y="0"/>
            <a:chExt cx="735" cy="288"/>
          </a:xfrm>
        </p:grpSpPr>
        <p:sp>
          <p:nvSpPr>
            <p:cNvPr id="37944" name="矩形 35896"/>
            <p:cNvSpPr/>
            <p:nvPr/>
          </p:nvSpPr>
          <p:spPr>
            <a:xfrm>
              <a:off x="183" y="0"/>
              <a:ext cx="364" cy="288"/>
            </a:xfrm>
            <a:prstGeom prst="rect">
              <a:avLst/>
            </a:prstGeom>
            <a:noFill/>
            <a:ln w="9525">
              <a:noFill/>
            </a:ln>
          </p:spPr>
          <p:txBody>
            <a:bodyPr anchor="t">
              <a:spAutoFit/>
            </a:bodyPr>
            <a:p>
              <a:pPr lvl="0" indent="0" algn="ctr"/>
              <a:r>
                <a:rPr lang="zh-CN" altLang="en-US" sz="2400" b="1" dirty="0">
                  <a:latin typeface="Times New Roman" panose="02020603050405020304" pitchFamily="2" charset="0"/>
                  <a:ea typeface="宋体" panose="02010600030101010101" pitchFamily="2" charset="-122"/>
                  <a:sym typeface="Symbol" panose="05050102010706020507" pitchFamily="2" charset="2"/>
                </a:rPr>
                <a:t></a:t>
              </a:r>
              <a:r>
                <a:rPr lang="en-US" altLang="x-none" sz="2400" b="1" i="1" dirty="0">
                  <a:latin typeface="Times New Roman" panose="02020603050405020304" pitchFamily="2" charset="0"/>
                  <a:ea typeface="宋体" panose="02010600030101010101" pitchFamily="2" charset="-122"/>
                  <a:sym typeface="Symbol" panose="05050102010706020507" pitchFamily="2" charset="2"/>
                </a:rPr>
                <a:t>V</a:t>
              </a:r>
              <a:endParaRPr lang="en-US" altLang="x-none" sz="2400" b="1" i="1" dirty="0">
                <a:latin typeface="Times New Roman" panose="02020603050405020304" pitchFamily="2" charset="0"/>
                <a:ea typeface="宋体" panose="02010600030101010101" pitchFamily="2" charset="-122"/>
              </a:endParaRPr>
            </a:p>
          </p:txBody>
        </p:sp>
        <p:sp>
          <p:nvSpPr>
            <p:cNvPr id="37945" name="直接连接符 35897"/>
            <p:cNvSpPr/>
            <p:nvPr/>
          </p:nvSpPr>
          <p:spPr>
            <a:xfrm rot="-5400000">
              <a:off x="618" y="52"/>
              <a:ext cx="0" cy="234"/>
            </a:xfrm>
            <a:prstGeom prst="line">
              <a:avLst/>
            </a:prstGeom>
            <a:ln w="19050" cap="flat" cmpd="sng">
              <a:solidFill>
                <a:schemeClr val="bg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46" name="直接连接符 35898"/>
            <p:cNvSpPr/>
            <p:nvPr/>
          </p:nvSpPr>
          <p:spPr>
            <a:xfrm rot="-5400000" flipV="1">
              <a:off x="114" y="47"/>
              <a:ext cx="0" cy="229"/>
            </a:xfrm>
            <a:prstGeom prst="line">
              <a:avLst/>
            </a:prstGeom>
            <a:ln w="19050" cap="flat" cmpd="sng">
              <a:solidFill>
                <a:schemeClr val="bg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aphicFrame>
        <p:nvGraphicFramePr>
          <p:cNvPr id="35900" name="对象 35899"/>
          <p:cNvGraphicFramePr>
            <a:graphicFrameLocks noChangeAspect="1"/>
          </p:cNvGraphicFramePr>
          <p:nvPr/>
        </p:nvGraphicFramePr>
        <p:xfrm>
          <a:off x="2273301" y="1123792"/>
          <a:ext cx="984250" cy="903605"/>
        </p:xfrm>
        <a:graphic>
          <a:graphicData uri="http://schemas.openxmlformats.org/presentationml/2006/ole">
            <mc:AlternateContent xmlns:mc="http://schemas.openxmlformats.org/markup-compatibility/2006">
              <mc:Choice xmlns:v="urn:schemas-microsoft-com:vml" Requires="v">
                <p:oleObj spid="_x0000_s3196" name="" r:id="rId7" imgW="469900" imgH="431800" progId="Equation.3">
                  <p:embed/>
                </p:oleObj>
              </mc:Choice>
              <mc:Fallback>
                <p:oleObj name="" r:id="rId7" imgW="469900" imgH="431800" progId="Equation.3">
                  <p:embed/>
                  <p:pic>
                    <p:nvPicPr>
                      <p:cNvPr id="0" name="图片 3195"/>
                      <p:cNvPicPr/>
                      <p:nvPr/>
                    </p:nvPicPr>
                    <p:blipFill>
                      <a:blip r:embed="rId8"/>
                      <a:stretch>
                        <a:fillRect/>
                      </a:stretch>
                    </p:blipFill>
                    <p:spPr>
                      <a:xfrm>
                        <a:off x="2273301" y="1123792"/>
                        <a:ext cx="984250" cy="903605"/>
                      </a:xfrm>
                      <a:prstGeom prst="rect">
                        <a:avLst/>
                      </a:prstGeom>
                      <a:noFill/>
                      <a:ln w="38100">
                        <a:noFill/>
                        <a:miter/>
                      </a:ln>
                    </p:spPr>
                  </p:pic>
                </p:oleObj>
              </mc:Fallback>
            </mc:AlternateContent>
          </a:graphicData>
        </a:graphic>
      </p:graphicFrame>
      <p:graphicFrame>
        <p:nvGraphicFramePr>
          <p:cNvPr id="35901" name="对象 35900"/>
          <p:cNvGraphicFramePr>
            <a:graphicFrameLocks noChangeAspect="1"/>
          </p:cNvGraphicFramePr>
          <p:nvPr/>
        </p:nvGraphicFramePr>
        <p:xfrm>
          <a:off x="1840230" y="3012123"/>
          <a:ext cx="3545840" cy="906780"/>
        </p:xfrm>
        <a:graphic>
          <a:graphicData uri="http://schemas.openxmlformats.org/presentationml/2006/ole">
            <mc:AlternateContent xmlns:mc="http://schemas.openxmlformats.org/markup-compatibility/2006">
              <mc:Choice xmlns:v="urn:schemas-microsoft-com:vml" Requires="v">
                <p:oleObj spid="_x0000_s3194" name="" r:id="rId9" imgW="1688465" imgH="431800" progId="Equation.3">
                  <p:embed/>
                </p:oleObj>
              </mc:Choice>
              <mc:Fallback>
                <p:oleObj name="" r:id="rId9" imgW="1688465" imgH="431800" progId="Equation.3">
                  <p:embed/>
                  <p:pic>
                    <p:nvPicPr>
                      <p:cNvPr id="0" name="图片 3193"/>
                      <p:cNvPicPr/>
                      <p:nvPr/>
                    </p:nvPicPr>
                    <p:blipFill>
                      <a:blip r:embed="rId10"/>
                      <a:stretch>
                        <a:fillRect/>
                      </a:stretch>
                    </p:blipFill>
                    <p:spPr>
                      <a:xfrm>
                        <a:off x="1840230" y="3012123"/>
                        <a:ext cx="3545840" cy="906780"/>
                      </a:xfrm>
                      <a:prstGeom prst="rect">
                        <a:avLst/>
                      </a:prstGeom>
                      <a:noFill/>
                      <a:ln w="38100">
                        <a:noFill/>
                        <a:miter/>
                      </a:ln>
                    </p:spPr>
                  </p:pic>
                </p:oleObj>
              </mc:Fallback>
            </mc:AlternateContent>
          </a:graphicData>
        </a:graphic>
      </p:graphicFrame>
      <p:graphicFrame>
        <p:nvGraphicFramePr>
          <p:cNvPr id="35904" name="对象 35903"/>
          <p:cNvGraphicFramePr>
            <a:graphicFrameLocks noChangeAspect="1"/>
          </p:cNvGraphicFramePr>
          <p:nvPr/>
        </p:nvGraphicFramePr>
        <p:xfrm>
          <a:off x="1630363" y="1968342"/>
          <a:ext cx="2393950" cy="903605"/>
        </p:xfrm>
        <a:graphic>
          <a:graphicData uri="http://schemas.openxmlformats.org/presentationml/2006/ole">
            <mc:AlternateContent xmlns:mc="http://schemas.openxmlformats.org/markup-compatibility/2006">
              <mc:Choice xmlns:v="urn:schemas-microsoft-com:vml" Requires="v">
                <p:oleObj spid="_x0000_s3195" name="" r:id="rId11" imgW="1143000" imgH="431800" progId="Equation.3">
                  <p:embed/>
                </p:oleObj>
              </mc:Choice>
              <mc:Fallback>
                <p:oleObj name="" r:id="rId11" imgW="1143000" imgH="431800" progId="Equation.3">
                  <p:embed/>
                  <p:pic>
                    <p:nvPicPr>
                      <p:cNvPr id="0" name="图片 3194"/>
                      <p:cNvPicPr/>
                      <p:nvPr/>
                    </p:nvPicPr>
                    <p:blipFill>
                      <a:blip r:embed="rId12"/>
                      <a:stretch>
                        <a:fillRect/>
                      </a:stretch>
                    </p:blipFill>
                    <p:spPr>
                      <a:xfrm>
                        <a:off x="1630363" y="1968342"/>
                        <a:ext cx="2393950" cy="903605"/>
                      </a:xfrm>
                      <a:prstGeom prst="rect">
                        <a:avLst/>
                      </a:prstGeom>
                      <a:noFill/>
                      <a:ln w="38100">
                        <a:noFill/>
                        <a:miter/>
                      </a:ln>
                    </p:spPr>
                  </p:pic>
                </p:oleObj>
              </mc:Fallback>
            </mc:AlternateContent>
          </a:graphicData>
        </a:graphic>
      </p:graphicFrame>
      <p:sp>
        <p:nvSpPr>
          <p:cNvPr id="35906" name="直接连接符 35905"/>
          <p:cNvSpPr/>
          <p:nvPr/>
        </p:nvSpPr>
        <p:spPr>
          <a:xfrm>
            <a:off x="4884738" y="3886200"/>
            <a:ext cx="754062" cy="0"/>
          </a:xfrm>
          <a:prstGeom prst="line">
            <a:avLst/>
          </a:prstGeom>
          <a:ln w="57150"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5907" name="文本框 35906"/>
          <p:cNvSpPr txBox="1"/>
          <p:nvPr/>
        </p:nvSpPr>
        <p:spPr>
          <a:xfrm>
            <a:off x="687388" y="4995863"/>
            <a:ext cx="1584325"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zh-CN" altLang="en-US" sz="2400" b="1" dirty="0">
                <a:latin typeface="Times New Roman" panose="02020603050405020304" pitchFamily="2" charset="0"/>
                <a:ea typeface="隶书" pitchFamily="1" charset="-122"/>
              </a:rPr>
              <a:t> </a:t>
            </a:r>
            <a:r>
              <a:rPr lang="zh-CN" altLang="en-US" sz="2400" b="1" dirty="0">
                <a:latin typeface="Times New Roman" panose="02020603050405020304" pitchFamily="2" charset="0"/>
                <a:ea typeface="宋体" panose="02010600030101010101" pitchFamily="2" charset="-122"/>
              </a:rPr>
              <a:t>讨论</a:t>
            </a:r>
            <a:endParaRPr lang="zh-CN" altLang="en-US" sz="2400" b="1" dirty="0">
              <a:latin typeface="Times New Roman" panose="02020603050405020304" pitchFamily="2" charset="0"/>
              <a:ea typeface="宋体" panose="02010600030101010101" pitchFamily="2" charset="-122"/>
            </a:endParaRPr>
          </a:p>
        </p:txBody>
      </p:sp>
      <p:sp>
        <p:nvSpPr>
          <p:cNvPr id="35908" name="文本框 35907"/>
          <p:cNvSpPr txBox="1"/>
          <p:nvPr/>
        </p:nvSpPr>
        <p:spPr>
          <a:xfrm>
            <a:off x="1003300" y="5483225"/>
            <a:ext cx="7993063" cy="457200"/>
          </a:xfrm>
          <a:prstGeom prst="rect">
            <a:avLst/>
          </a:prstGeom>
          <a:noFill/>
          <a:ln w="9525">
            <a:noFill/>
          </a:ln>
        </p:spPr>
        <p:txBody>
          <a:bodyPr anchor="t">
            <a:spAutoFit/>
          </a:bodyPr>
          <a:p>
            <a:pPr lvl="0" indent="0"/>
            <a:r>
              <a:rPr lang="en-US" altLang="x-none" sz="2400" b="1" dirty="0">
                <a:latin typeface="Times New Roman" panose="02020603050405020304" pitchFamily="2" charset="0"/>
                <a:ea typeface="楷体_GB2312" pitchFamily="1" charset="-122"/>
              </a:rPr>
              <a:t>(1) </a:t>
            </a:r>
            <a:r>
              <a:rPr lang="zh-CN" altLang="en-US" sz="2400" b="1" dirty="0">
                <a:latin typeface="楷体_GB2312" pitchFamily="1" charset="-122"/>
                <a:ea typeface="楷体_GB2312" pitchFamily="1" charset="-122"/>
              </a:rPr>
              <a:t>电容与</a:t>
            </a:r>
            <a:r>
              <a:rPr lang="zh-CN" altLang="en-US" sz="2400" b="1" dirty="0">
                <a:latin typeface="楷体_GB2312" pitchFamily="1" charset="-122"/>
                <a:ea typeface="楷体_GB2312" pitchFamily="1" charset="-122"/>
                <a:sym typeface="+mn-ea"/>
              </a:rPr>
              <a:t>极板面积</a:t>
            </a:r>
            <a:r>
              <a:rPr lang="zh-CN" altLang="en-US" sz="2400" b="1" i="1" dirty="0">
                <a:latin typeface="Times New Roman" panose="02020603050405020304" pitchFamily="2" charset="0"/>
                <a:ea typeface="楷体_GB2312" pitchFamily="1" charset="-122"/>
                <a:sym typeface="+mn-ea"/>
              </a:rPr>
              <a:t> </a:t>
            </a:r>
            <a:r>
              <a:rPr lang="en-US" altLang="x-none" sz="2400" b="1" i="1" dirty="0">
                <a:latin typeface="Times New Roman" panose="02020603050405020304" pitchFamily="2" charset="0"/>
                <a:ea typeface="楷体_GB2312" pitchFamily="1" charset="-122"/>
                <a:sym typeface="+mn-ea"/>
              </a:rPr>
              <a:t>S </a:t>
            </a:r>
            <a:r>
              <a:rPr lang="zh-CN" altLang="en-US" sz="2400" b="1" dirty="0">
                <a:latin typeface="楷体_GB2312" pitchFamily="1" charset="-122"/>
                <a:ea typeface="楷体_GB2312" pitchFamily="1" charset="-122"/>
                <a:sym typeface="+mn-ea"/>
              </a:rPr>
              <a:t>成正比</a:t>
            </a:r>
            <a:r>
              <a:rPr lang="zh-CN" altLang="en-US" sz="2400" b="1" dirty="0">
                <a:latin typeface="楷体_GB2312" pitchFamily="1" charset="-122"/>
                <a:ea typeface="楷体_GB2312" pitchFamily="1" charset="-122"/>
              </a:rPr>
              <a:t>；</a:t>
            </a:r>
            <a:endParaRPr lang="zh-CN" altLang="en-US" sz="2400" b="1" dirty="0">
              <a:latin typeface="楷体_GB2312" pitchFamily="1" charset="-122"/>
              <a:ea typeface="楷体_GB2312" pitchFamily="1" charset="-122"/>
            </a:endParaRPr>
          </a:p>
        </p:txBody>
      </p:sp>
      <p:sp>
        <p:nvSpPr>
          <p:cNvPr id="35909" name="文本框 35908"/>
          <p:cNvSpPr txBox="1"/>
          <p:nvPr/>
        </p:nvSpPr>
        <p:spPr>
          <a:xfrm>
            <a:off x="1011238" y="6067425"/>
            <a:ext cx="7993062" cy="457200"/>
          </a:xfrm>
          <a:prstGeom prst="rect">
            <a:avLst/>
          </a:prstGeom>
          <a:noFill/>
          <a:ln w="9525">
            <a:noFill/>
          </a:ln>
        </p:spPr>
        <p:txBody>
          <a:bodyPr anchor="t">
            <a:spAutoFit/>
          </a:bodyPr>
          <a:p>
            <a:pPr lvl="0" indent="0"/>
            <a:r>
              <a:rPr lang="en-US" altLang="x-none" sz="2400" b="1" dirty="0">
                <a:latin typeface="Times New Roman" panose="02020603050405020304" pitchFamily="2" charset="0"/>
                <a:ea typeface="楷体_GB2312" pitchFamily="1" charset="-122"/>
              </a:rPr>
              <a:t>(2) </a:t>
            </a:r>
            <a:r>
              <a:rPr lang="zh-CN" altLang="en-US" sz="2400" b="1" dirty="0">
                <a:latin typeface="楷体_GB2312" pitchFamily="1" charset="-122"/>
                <a:ea typeface="楷体_GB2312" pitchFamily="1" charset="-122"/>
              </a:rPr>
              <a:t>电容与极板间的距离</a:t>
            </a:r>
            <a:r>
              <a:rPr lang="zh-CN" altLang="en-US" sz="2400" b="1" i="1" dirty="0">
                <a:latin typeface="Times New Roman" panose="02020603050405020304" pitchFamily="2" charset="0"/>
                <a:ea typeface="楷体_GB2312" pitchFamily="1" charset="-122"/>
              </a:rPr>
              <a:t> </a:t>
            </a:r>
            <a:r>
              <a:rPr lang="en-US" altLang="x-none" sz="2400" b="1" i="1" dirty="0">
                <a:latin typeface="Times New Roman" panose="02020603050405020304" pitchFamily="2" charset="0"/>
                <a:ea typeface="楷体_GB2312" pitchFamily="1" charset="-122"/>
              </a:rPr>
              <a:t>d </a:t>
            </a:r>
            <a:r>
              <a:rPr lang="zh-CN" altLang="en-US" sz="2400" b="1" dirty="0">
                <a:latin typeface="楷体_GB2312" pitchFamily="1" charset="-122"/>
                <a:ea typeface="楷体_GB2312" pitchFamily="1" charset="-122"/>
              </a:rPr>
              <a:t>成反比。</a:t>
            </a:r>
            <a:endParaRPr lang="zh-CN" altLang="en-US" sz="2400" b="1" dirty="0">
              <a:latin typeface="楷体_GB2312" pitchFamily="1" charset="-122"/>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wipe(down)">
                                      <p:cBhvr>
                                        <p:cTn id="12" dur="500"/>
                                        <p:tgtEl>
                                          <p:spTgt spid="358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4">
                                            <p:txEl>
                                              <p:charRg st="0" end="2"/>
                                            </p:txEl>
                                          </p:spTgt>
                                        </p:tgtEl>
                                        <p:attrNameLst>
                                          <p:attrName>style.visibility</p:attrName>
                                        </p:attrNameLst>
                                      </p:cBhvr>
                                      <p:to>
                                        <p:strVal val="visible"/>
                                      </p:to>
                                    </p:set>
                                    <p:animEffect transition="in" filter="wipe(left)">
                                      <p:cBhvr>
                                        <p:cTn id="17" dur="500"/>
                                        <p:tgtEl>
                                          <p:spTgt spid="35844">
                                            <p:txEl>
                                              <p:charRg st="0"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5893"/>
                                        </p:tgtEl>
                                        <p:attrNameLst>
                                          <p:attrName>style.visibility</p:attrName>
                                        </p:attrNameLst>
                                      </p:cBhvr>
                                      <p:to>
                                        <p:strVal val="visible"/>
                                      </p:to>
                                    </p:set>
                                    <p:animEffect transition="in" filter="wipe(up)">
                                      <p:cBhvr>
                                        <p:cTn id="22" dur="500"/>
                                        <p:tgtEl>
                                          <p:spTgt spid="35893"/>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5889"/>
                                        </p:tgtEl>
                                        <p:attrNameLst>
                                          <p:attrName>style.visibility</p:attrName>
                                        </p:attrNameLst>
                                      </p:cBhvr>
                                      <p:to>
                                        <p:strVal val="visible"/>
                                      </p:to>
                                    </p:set>
                                    <p:animEffect transition="in" filter="wipe(down)">
                                      <p:cBhvr>
                                        <p:cTn id="26" dur="500"/>
                                        <p:tgtEl>
                                          <p:spTgt spid="3588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5842"/>
                                        </p:tgtEl>
                                        <p:attrNameLst>
                                          <p:attrName>style.visibility</p:attrName>
                                        </p:attrNameLst>
                                      </p:cBhvr>
                                      <p:to>
                                        <p:strVal val="visible"/>
                                      </p:to>
                                    </p:set>
                                    <p:animEffect transition="in" filter="wipe(down)">
                                      <p:cBhvr>
                                        <p:cTn id="31" dur="500"/>
                                        <p:tgtEl>
                                          <p:spTgt spid="358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5864"/>
                                        </p:tgtEl>
                                        <p:attrNameLst>
                                          <p:attrName>style.visibility</p:attrName>
                                        </p:attrNameLst>
                                      </p:cBhvr>
                                      <p:to>
                                        <p:strVal val="visible"/>
                                      </p:to>
                                    </p:set>
                                    <p:animEffect transition="in" filter="wipe(down)">
                                      <p:cBhvr>
                                        <p:cTn id="36" dur="500"/>
                                        <p:tgtEl>
                                          <p:spTgt spid="35864"/>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35880"/>
                                        </p:tgtEl>
                                        <p:attrNameLst>
                                          <p:attrName>style.visibility</p:attrName>
                                        </p:attrNameLst>
                                      </p:cBhvr>
                                      <p:to>
                                        <p:strVal val="visible"/>
                                      </p:to>
                                    </p:set>
                                    <p:animEffect transition="in" filter="wipe(down)">
                                      <p:cBhvr>
                                        <p:cTn id="40" dur="500"/>
                                        <p:tgtEl>
                                          <p:spTgt spid="35880"/>
                                        </p:tgtEl>
                                      </p:cBhvr>
                                    </p:animEffect>
                                  </p:childTnLst>
                                </p:cTn>
                              </p:par>
                              <p:par>
                                <p:cTn id="41" presetID="22" presetClass="entr" presetSubtype="4" fill="hold" nodeType="withEffect">
                                  <p:stCondLst>
                                    <p:cond delay="0"/>
                                  </p:stCondLst>
                                  <p:childTnLst>
                                    <p:set>
                                      <p:cBhvr>
                                        <p:cTn id="42" dur="1" fill="hold">
                                          <p:stCondLst>
                                            <p:cond delay="0"/>
                                          </p:stCondLst>
                                        </p:cTn>
                                        <p:tgtEl>
                                          <p:spTgt spid="35849"/>
                                        </p:tgtEl>
                                        <p:attrNameLst>
                                          <p:attrName>style.visibility</p:attrName>
                                        </p:attrNameLst>
                                      </p:cBhvr>
                                      <p:to>
                                        <p:strVal val="visible"/>
                                      </p:to>
                                    </p:set>
                                    <p:animEffect transition="in" filter="wipe(down)">
                                      <p:cBhvr>
                                        <p:cTn id="43" dur="500"/>
                                        <p:tgtEl>
                                          <p:spTgt spid="35849"/>
                                        </p:tgtEl>
                                      </p:cBhvr>
                                    </p:animEffect>
                                  </p:childTnLst>
                                </p:cTn>
                              </p:par>
                            </p:childTnLst>
                          </p:cTn>
                        </p:par>
                        <p:par>
                          <p:cTn id="44" fill="hold">
                            <p:stCondLst>
                              <p:cond delay="1000"/>
                            </p:stCondLst>
                            <p:childTnLst>
                              <p:par>
                                <p:cTn id="45" presetID="22" presetClass="entr" presetSubtype="4" fill="hold" nodeType="afterEffect">
                                  <p:stCondLst>
                                    <p:cond delay="0"/>
                                  </p:stCondLst>
                                  <p:childTnLst>
                                    <p:set>
                                      <p:cBhvr>
                                        <p:cTn id="46" dur="1" fill="hold">
                                          <p:stCondLst>
                                            <p:cond delay="0"/>
                                          </p:stCondLst>
                                        </p:cTn>
                                        <p:tgtEl>
                                          <p:spTgt spid="35879"/>
                                        </p:tgtEl>
                                        <p:attrNameLst>
                                          <p:attrName>style.visibility</p:attrName>
                                        </p:attrNameLst>
                                      </p:cBhvr>
                                      <p:to>
                                        <p:strVal val="visible"/>
                                      </p:to>
                                    </p:set>
                                    <p:animEffect transition="in" filter="wipe(down)">
                                      <p:cBhvr>
                                        <p:cTn id="47" dur="500"/>
                                        <p:tgtEl>
                                          <p:spTgt spid="358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881"/>
                                        </p:tgtEl>
                                        <p:attrNameLst>
                                          <p:attrName>style.visibility</p:attrName>
                                        </p:attrNameLst>
                                      </p:cBhvr>
                                      <p:to>
                                        <p:strVal val="visible"/>
                                      </p:to>
                                    </p:set>
                                    <p:animEffect transition="in" filter="wipe(left)">
                                      <p:cBhvr>
                                        <p:cTn id="52" dur="500"/>
                                        <p:tgtEl>
                                          <p:spTgt spid="35881"/>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35888"/>
                                        </p:tgtEl>
                                        <p:attrNameLst>
                                          <p:attrName>style.visibility</p:attrName>
                                        </p:attrNameLst>
                                      </p:cBhvr>
                                      <p:to>
                                        <p:strVal val="visible"/>
                                      </p:to>
                                    </p:set>
                                    <p:animEffect transition="in" filter="wipe(left)">
                                      <p:cBhvr>
                                        <p:cTn id="56" dur="500"/>
                                        <p:tgtEl>
                                          <p:spTgt spid="3588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5900"/>
                                        </p:tgtEl>
                                        <p:attrNameLst>
                                          <p:attrName>style.visibility</p:attrName>
                                        </p:attrNameLst>
                                      </p:cBhvr>
                                      <p:to>
                                        <p:strVal val="visible"/>
                                      </p:to>
                                    </p:set>
                                    <p:animEffect transition="in" filter="wipe(left)">
                                      <p:cBhvr>
                                        <p:cTn id="61" dur="500"/>
                                        <p:tgtEl>
                                          <p:spTgt spid="3590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5896"/>
                                        </p:tgtEl>
                                        <p:attrNameLst>
                                          <p:attrName>style.visibility</p:attrName>
                                        </p:attrNameLst>
                                      </p:cBhvr>
                                      <p:to>
                                        <p:strVal val="visible"/>
                                      </p:to>
                                    </p:set>
                                    <p:animEffect transition="in" filter="wipe(down)">
                                      <p:cBhvr>
                                        <p:cTn id="66" dur="500"/>
                                        <p:tgtEl>
                                          <p:spTgt spid="3589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5904"/>
                                        </p:tgtEl>
                                        <p:attrNameLst>
                                          <p:attrName>style.visibility</p:attrName>
                                        </p:attrNameLst>
                                      </p:cBhvr>
                                      <p:to>
                                        <p:strVal val="visible"/>
                                      </p:to>
                                    </p:set>
                                    <p:animEffect transition="in" filter="wipe(left)">
                                      <p:cBhvr>
                                        <p:cTn id="71" dur="500"/>
                                        <p:tgtEl>
                                          <p:spTgt spid="3590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5901"/>
                                        </p:tgtEl>
                                        <p:attrNameLst>
                                          <p:attrName>style.visibility</p:attrName>
                                        </p:attrNameLst>
                                      </p:cBhvr>
                                      <p:to>
                                        <p:strVal val="visible"/>
                                      </p:to>
                                    </p:set>
                                    <p:animEffect transition="in" filter="wipe(left)">
                                      <p:cBhvr>
                                        <p:cTn id="76" dur="500"/>
                                        <p:tgtEl>
                                          <p:spTgt spid="35901"/>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35906"/>
                                        </p:tgtEl>
                                        <p:attrNameLst>
                                          <p:attrName>style.visibility</p:attrName>
                                        </p:attrNameLst>
                                      </p:cBhvr>
                                      <p:to>
                                        <p:strVal val="visible"/>
                                      </p:to>
                                    </p:set>
                                    <p:anim calcmode="lin" valueType="num">
                                      <p:cBhvr>
                                        <p:cTn id="81" dur="500" fill="hold"/>
                                        <p:tgtEl>
                                          <p:spTgt spid="35906"/>
                                        </p:tgtEl>
                                        <p:attrNameLst>
                                          <p:attrName>ppt_w</p:attrName>
                                        </p:attrNameLst>
                                      </p:cBhvr>
                                      <p:tavLst>
                                        <p:tav tm="0">
                                          <p:val>
                                            <p:fltVal val="0.000000"/>
                                          </p:val>
                                        </p:tav>
                                        <p:tav tm="100000">
                                          <p:val>
                                            <p:strVal val="#ppt_w"/>
                                          </p:val>
                                        </p:tav>
                                      </p:tavLst>
                                    </p:anim>
                                    <p:anim calcmode="lin" valueType="num">
                                      <p:cBhvr>
                                        <p:cTn id="82" dur="500" fill="hold"/>
                                        <p:tgtEl>
                                          <p:spTgt spid="35906"/>
                                        </p:tgtEl>
                                        <p:attrNameLst>
                                          <p:attrName>ppt_h</p:attrName>
                                        </p:attrNameLst>
                                      </p:cBhvr>
                                      <p:tavLst>
                                        <p:tav tm="0">
                                          <p:val>
                                            <p:fltVal val="0.00000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5907"/>
                                        </p:tgtEl>
                                        <p:attrNameLst>
                                          <p:attrName>style.visibility</p:attrName>
                                        </p:attrNameLst>
                                      </p:cBhvr>
                                      <p:to>
                                        <p:strVal val="visible"/>
                                      </p:to>
                                    </p:set>
                                    <p:animEffect transition="in" filter="wipe(left)">
                                      <p:cBhvr>
                                        <p:cTn id="87" dur="500"/>
                                        <p:tgtEl>
                                          <p:spTgt spid="3590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5908"/>
                                        </p:tgtEl>
                                        <p:attrNameLst>
                                          <p:attrName>style.visibility</p:attrName>
                                        </p:attrNameLst>
                                      </p:cBhvr>
                                      <p:to>
                                        <p:strVal val="visible"/>
                                      </p:to>
                                    </p:set>
                                    <p:animEffect transition="in" filter="wipe(left)">
                                      <p:cBhvr>
                                        <p:cTn id="92" dur="500"/>
                                        <p:tgtEl>
                                          <p:spTgt spid="3590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5909"/>
                                        </p:tgtEl>
                                        <p:attrNameLst>
                                          <p:attrName>style.visibility</p:attrName>
                                        </p:attrNameLst>
                                      </p:cBhvr>
                                      <p:to>
                                        <p:strVal val="visible"/>
                                      </p:to>
                                    </p:set>
                                    <p:animEffect transition="in" filter="wipe(left)">
                                      <p:cBhvr>
                                        <p:cTn id="97" dur="500"/>
                                        <p:tgtEl>
                                          <p:spTgt spid="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nimBg="1"/>
      <p:bldP spid="35843" grpId="0"/>
      <p:bldP spid="35844" grpId="0" build="p"/>
      <p:bldP spid="35907" grpId="0"/>
      <p:bldP spid="35908" grpId="0"/>
      <p:bldP spid="359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36865" descr="电容触摸屏原理图"/>
          <p:cNvPicPr>
            <a:picLocks noChangeAspect="1"/>
          </p:cNvPicPr>
          <p:nvPr/>
        </p:nvPicPr>
        <p:blipFill>
          <a:blip r:embed="rId1"/>
          <a:stretch>
            <a:fillRect/>
          </a:stretch>
        </p:blipFill>
        <p:spPr>
          <a:xfrm>
            <a:off x="1260475" y="425450"/>
            <a:ext cx="6411913" cy="4578350"/>
          </a:xfrm>
          <a:prstGeom prst="rect">
            <a:avLst/>
          </a:prstGeom>
          <a:noFill/>
          <a:ln w="9525">
            <a:noFill/>
          </a:ln>
        </p:spPr>
      </p:pic>
      <p:sp>
        <p:nvSpPr>
          <p:cNvPr id="38914" name="文本框 1"/>
          <p:cNvSpPr txBox="1"/>
          <p:nvPr/>
        </p:nvSpPr>
        <p:spPr>
          <a:xfrm>
            <a:off x="3451225" y="5459413"/>
            <a:ext cx="2241550" cy="365125"/>
          </a:xfrm>
          <a:prstGeom prst="rect">
            <a:avLst/>
          </a:prstGeom>
          <a:noFill/>
          <a:ln w="9525">
            <a:noFill/>
          </a:ln>
        </p:spPr>
        <p:txBody>
          <a:bodyPr wrap="none" anchor="t">
            <a:spAutoFit/>
          </a:bodyPr>
          <a:p>
            <a:pPr lvl="0" indent="0"/>
            <a:r>
              <a:rPr lang="zh-CN" altLang="en-US">
                <a:latin typeface="Arial" panose="020B0604020202020204" pitchFamily="34" charset="0"/>
                <a:ea typeface="宋体" panose="02010600030101010101" pitchFamily="2" charset="-122"/>
              </a:rPr>
              <a:t>电容触摸屏的原理图</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90" name="文本框 37889"/>
          <p:cNvSpPr txBox="1"/>
          <p:nvPr/>
        </p:nvSpPr>
        <p:spPr>
          <a:xfrm>
            <a:off x="695325" y="549275"/>
            <a:ext cx="3733800"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2. </a:t>
            </a:r>
            <a:r>
              <a:rPr lang="zh-CN" altLang="en-US" sz="2400" b="1">
                <a:latin typeface="Times New Roman" panose="02020603050405020304" pitchFamily="2" charset="0"/>
                <a:ea typeface="仿宋_GB2312" pitchFamily="1" charset="-122"/>
              </a:rPr>
              <a:t>球形电容器</a:t>
            </a:r>
            <a:endParaRPr lang="zh-CN" altLang="en-US" sz="2400" b="1">
              <a:latin typeface="Times New Roman" panose="02020603050405020304" pitchFamily="2" charset="0"/>
              <a:ea typeface="仿宋_GB2312" pitchFamily="1" charset="-122"/>
            </a:endParaRPr>
          </a:p>
        </p:txBody>
      </p:sp>
      <p:sp>
        <p:nvSpPr>
          <p:cNvPr id="37891" name="任意多边形 37890"/>
          <p:cNvSpPr/>
          <p:nvPr/>
        </p:nvSpPr>
        <p:spPr>
          <a:xfrm>
            <a:off x="6338888" y="1457325"/>
            <a:ext cx="1685925" cy="1685925"/>
          </a:xfrm>
          <a:custGeom>
            <a:avLst/>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861" y="10800"/>
                </a:moveTo>
                <a:cubicBezTo>
                  <a:pt x="4861" y="14080"/>
                  <a:pt x="7520" y="16739"/>
                  <a:pt x="10800" y="16739"/>
                </a:cubicBezTo>
                <a:cubicBezTo>
                  <a:pt x="14080" y="16739"/>
                  <a:pt x="16739" y="14080"/>
                  <a:pt x="16739" y="10800"/>
                </a:cubicBezTo>
                <a:cubicBezTo>
                  <a:pt x="16739" y="7520"/>
                  <a:pt x="14080" y="4861"/>
                  <a:pt x="10800" y="4861"/>
                </a:cubicBezTo>
                <a:cubicBezTo>
                  <a:pt x="7520" y="4861"/>
                  <a:pt x="4861" y="7520"/>
                  <a:pt x="4861" y="10800"/>
                </a:cubicBezTo>
                <a:close/>
              </a:path>
            </a:pathLst>
          </a:custGeom>
          <a:pattFill prst="pct10">
            <a:fgClr>
              <a:schemeClr val="bg2"/>
            </a:fgClr>
            <a:bgClr>
              <a:schemeClr val="accent1"/>
            </a:bgClr>
          </a:pattFill>
          <a:ln w="9525" cap="flat" cmpd="sng">
            <a:solidFill>
              <a:schemeClr val="bg1"/>
            </a:solidFill>
            <a:prstDash val="solid"/>
            <a:round/>
            <a:headEnd type="none" w="med" len="med"/>
            <a:tailEnd type="none" w="med" len="med"/>
          </a:ln>
        </p:spPr>
        <p:txBody>
          <a:bodyPr/>
          <a:p>
            <a:endParaRPr lang="zh-CN" altLang="en-US"/>
          </a:p>
        </p:txBody>
      </p:sp>
      <p:grpSp>
        <p:nvGrpSpPr>
          <p:cNvPr id="37892" name="组合 37891"/>
          <p:cNvGrpSpPr/>
          <p:nvPr/>
        </p:nvGrpSpPr>
        <p:grpSpPr>
          <a:xfrm>
            <a:off x="6126163" y="1247775"/>
            <a:ext cx="2109787" cy="2109788"/>
            <a:chOff x="0" y="0"/>
            <a:chExt cx="1329" cy="1329"/>
          </a:xfrm>
        </p:grpSpPr>
        <p:sp>
          <p:nvSpPr>
            <p:cNvPr id="39940" name="椭圆 37892"/>
            <p:cNvSpPr/>
            <p:nvPr/>
          </p:nvSpPr>
          <p:spPr>
            <a:xfrm>
              <a:off x="381" y="379"/>
              <a:ext cx="567" cy="567"/>
            </a:xfrm>
            <a:prstGeom prst="ellipse">
              <a:avLst/>
            </a:prstGeom>
            <a:gradFill rotWithShape="1">
              <a:gsLst>
                <a:gs pos="0">
                  <a:srgbClr val="0066FF"/>
                </a:gs>
                <a:gs pos="100000">
                  <a:srgbClr val="002F76"/>
                </a:gs>
              </a:gsLst>
              <a:path path="shape">
                <a:fillToRect l="50000" t="50000" r="50000" b="50000"/>
              </a:path>
              <a:tileRect/>
            </a:gradFill>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41" name="任意多边形 37893"/>
            <p:cNvSpPr/>
            <p:nvPr/>
          </p:nvSpPr>
          <p:spPr>
            <a:xfrm>
              <a:off x="0" y="0"/>
              <a:ext cx="1329" cy="1329"/>
            </a:xfrm>
            <a:custGeom>
              <a:avLst/>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15" y="10800"/>
                  </a:moveTo>
                  <a:cubicBezTo>
                    <a:pt x="2015" y="15652"/>
                    <a:pt x="5948" y="19585"/>
                    <a:pt x="10800" y="19585"/>
                  </a:cubicBezTo>
                  <a:cubicBezTo>
                    <a:pt x="15652" y="19585"/>
                    <a:pt x="19585" y="15652"/>
                    <a:pt x="19585" y="10800"/>
                  </a:cubicBezTo>
                  <a:cubicBezTo>
                    <a:pt x="19585" y="5948"/>
                    <a:pt x="15652" y="2015"/>
                    <a:pt x="10800" y="2015"/>
                  </a:cubicBezTo>
                  <a:cubicBezTo>
                    <a:pt x="5948" y="2015"/>
                    <a:pt x="2015" y="5948"/>
                    <a:pt x="2015" y="10800"/>
                  </a:cubicBezTo>
                  <a:close/>
                </a:path>
              </a:pathLst>
            </a:custGeom>
            <a:solidFill>
              <a:srgbClr val="0066FF"/>
            </a:solidFill>
            <a:ln w="19050" cap="flat" cmpd="sng">
              <a:solidFill>
                <a:schemeClr val="bg1"/>
              </a:solidFill>
              <a:prstDash val="solid"/>
              <a:round/>
              <a:headEnd type="none" w="med" len="med"/>
              <a:tailEnd type="none" w="med" len="med"/>
            </a:ln>
          </p:spPr>
          <p:txBody>
            <a:bodyPr/>
            <a:p>
              <a:endParaRPr lang="zh-CN" altLang="en-US"/>
            </a:p>
          </p:txBody>
        </p:sp>
      </p:grpSp>
      <p:sp>
        <p:nvSpPr>
          <p:cNvPr id="37895" name="直接连接符 37894"/>
          <p:cNvSpPr/>
          <p:nvPr/>
        </p:nvSpPr>
        <p:spPr>
          <a:xfrm rot="1214454" flipH="1">
            <a:off x="6351588" y="2159000"/>
            <a:ext cx="847725" cy="88900"/>
          </a:xfrm>
          <a:prstGeom prst="line">
            <a:avLst/>
          </a:prstGeom>
          <a:ln w="28575" cap="flat" cmpd="sng">
            <a:solidFill>
              <a:srgbClr val="FF0000"/>
            </a:solidFill>
            <a:prstDash val="solid"/>
            <a:round/>
            <a:headEnd type="none" w="med" len="med"/>
            <a:tailEnd type="triangle" w="sm"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896" name="直接连接符 37895"/>
          <p:cNvSpPr/>
          <p:nvPr/>
        </p:nvSpPr>
        <p:spPr>
          <a:xfrm flipV="1">
            <a:off x="7175500" y="2205038"/>
            <a:ext cx="431800" cy="109537"/>
          </a:xfrm>
          <a:prstGeom prst="line">
            <a:avLst/>
          </a:prstGeom>
          <a:ln w="28575" cap="flat" cmpd="sng">
            <a:solidFill>
              <a:srgbClr val="FF0000"/>
            </a:solidFill>
            <a:prstDash val="solid"/>
            <a:round/>
            <a:headEnd type="none" w="med" len="med"/>
            <a:tailEnd type="triangle" w="sm"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897" name="文本框 37896"/>
          <p:cNvSpPr txBox="1"/>
          <p:nvPr/>
        </p:nvSpPr>
        <p:spPr>
          <a:xfrm>
            <a:off x="7089775" y="1792288"/>
            <a:ext cx="488950" cy="457200"/>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rPr>
              <a:t>R</a:t>
            </a:r>
            <a:r>
              <a:rPr lang="en-US" altLang="zh-CN" sz="2400" b="1" baseline="-25000">
                <a:latin typeface="Times New Roman" panose="02020603050405020304" pitchFamily="2" charset="0"/>
                <a:ea typeface="宋体" panose="02010600030101010101" pitchFamily="2" charset="-122"/>
              </a:rPr>
              <a:t>1</a:t>
            </a:r>
            <a:endParaRPr lang="en-US" altLang="zh-CN" sz="2400" b="1" baseline="-25000">
              <a:latin typeface="Times New Roman" panose="02020603050405020304" pitchFamily="2" charset="0"/>
              <a:ea typeface="宋体" panose="02010600030101010101" pitchFamily="2" charset="-122"/>
            </a:endParaRPr>
          </a:p>
        </p:txBody>
      </p:sp>
      <p:sp>
        <p:nvSpPr>
          <p:cNvPr id="37898" name="文本框 37897"/>
          <p:cNvSpPr txBox="1"/>
          <p:nvPr/>
        </p:nvSpPr>
        <p:spPr>
          <a:xfrm>
            <a:off x="6359525" y="1712913"/>
            <a:ext cx="488950" cy="457200"/>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rPr>
              <a:t>R</a:t>
            </a:r>
            <a:r>
              <a:rPr lang="en-US" altLang="zh-CN" sz="2400" b="1" baseline="-25000">
                <a:latin typeface="Times New Roman" panose="02020603050405020304" pitchFamily="2" charset="0"/>
                <a:ea typeface="宋体" panose="02010600030101010101" pitchFamily="2" charset="-122"/>
              </a:rPr>
              <a:t>2</a:t>
            </a:r>
            <a:endParaRPr lang="en-US" altLang="zh-CN" sz="2400" b="1" baseline="-25000">
              <a:latin typeface="Times New Roman" panose="02020603050405020304" pitchFamily="2" charset="0"/>
              <a:ea typeface="宋体" panose="02010600030101010101" pitchFamily="2" charset="-122"/>
            </a:endParaRPr>
          </a:p>
        </p:txBody>
      </p:sp>
      <p:sp>
        <p:nvSpPr>
          <p:cNvPr id="37899" name="矩形 37898"/>
          <p:cNvSpPr/>
          <p:nvPr/>
        </p:nvSpPr>
        <p:spPr>
          <a:xfrm>
            <a:off x="7172325" y="2620963"/>
            <a:ext cx="407988" cy="457200"/>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a:t>
            </a:r>
            <a:r>
              <a:rPr lang="en-US" altLang="zh-CN" sz="2400" b="1" baseline="-25000">
                <a:latin typeface="Times New Roman" panose="02020603050405020304" pitchFamily="2" charset="0"/>
                <a:ea typeface="宋体" panose="02010600030101010101" pitchFamily="2" charset="-122"/>
                <a:sym typeface="Symbol" panose="05050102010706020507" pitchFamily="2" charset="2"/>
              </a:rPr>
              <a:t>r</a:t>
            </a:r>
            <a:endParaRPr lang="en-US" altLang="zh-CN" sz="2400" b="1" baseline="-25000">
              <a:latin typeface="Times New Roman" panose="02020603050405020304" pitchFamily="2" charset="0"/>
              <a:ea typeface="宋体" panose="02010600030101010101" pitchFamily="2" charset="-122"/>
              <a:sym typeface="Symbol" panose="05050102010706020507" pitchFamily="2" charset="2"/>
            </a:endParaRPr>
          </a:p>
        </p:txBody>
      </p:sp>
      <p:sp>
        <p:nvSpPr>
          <p:cNvPr id="37900" name="圆角矩形标注 37899"/>
          <p:cNvSpPr/>
          <p:nvPr/>
        </p:nvSpPr>
        <p:spPr>
          <a:xfrm>
            <a:off x="5724525" y="858838"/>
            <a:ext cx="738188" cy="584200"/>
          </a:xfrm>
          <a:prstGeom prst="wedgeRoundRectCallout">
            <a:avLst>
              <a:gd name="adj1" fmla="val 107634"/>
              <a:gd name="adj2" fmla="val 128806"/>
              <a:gd name="adj3" fmla="val 16667"/>
            </a:avLst>
          </a:prstGeom>
          <a:noFill/>
          <a:ln w="19050" cap="flat" cmpd="sng">
            <a:solidFill>
              <a:srgbClr val="66FFFF"/>
            </a:solidFill>
            <a:prstDash val="solid"/>
            <a:miter/>
            <a:headEnd type="none" w="med" len="med"/>
            <a:tailEnd type="none" w="med" len="med"/>
          </a:ln>
        </p:spPr>
        <p:txBody>
          <a:bodyPr anchor="t"/>
          <a:p>
            <a:pPr lvl="0" indent="0" algn="ctr">
              <a:buClrTx/>
            </a:pPr>
            <a:r>
              <a:rPr lang="en-US" altLang="zh-CN" sz="2400" b="1" i="1">
                <a:latin typeface="Times New Roman" panose="02020603050405020304" pitchFamily="2" charset="0"/>
                <a:ea typeface="宋体" panose="02010600030101010101" pitchFamily="2" charset="-122"/>
              </a:rPr>
              <a:t>+</a:t>
            </a:r>
            <a:r>
              <a:rPr lang="en-US" altLang="zh-CN" sz="1200" b="1" i="1">
                <a:latin typeface="Times New Roman" panose="02020603050405020304" pitchFamily="2" charset="0"/>
                <a:ea typeface="宋体" panose="02010600030101010101" pitchFamily="2" charset="-122"/>
              </a:rPr>
              <a:t> </a:t>
            </a:r>
            <a:r>
              <a:rPr lang="en-US" altLang="zh-CN" sz="2400" b="1" i="1">
                <a:latin typeface="Times New Roman" panose="02020603050405020304" pitchFamily="2" charset="0"/>
                <a:ea typeface="宋体" panose="02010600030101010101" pitchFamily="2" charset="-122"/>
              </a:rPr>
              <a:t>q</a:t>
            </a:r>
            <a:endParaRPr lang="en-US" altLang="zh-CN" sz="2400" b="1" i="1">
              <a:latin typeface="Times New Roman" panose="02020603050405020304" pitchFamily="2" charset="0"/>
              <a:ea typeface="宋体" panose="02010600030101010101" pitchFamily="2" charset="-122"/>
            </a:endParaRPr>
          </a:p>
        </p:txBody>
      </p:sp>
      <p:sp>
        <p:nvSpPr>
          <p:cNvPr id="37901" name="圆角矩形标注 37900"/>
          <p:cNvSpPr/>
          <p:nvPr/>
        </p:nvSpPr>
        <p:spPr>
          <a:xfrm>
            <a:off x="7872413" y="858838"/>
            <a:ext cx="750887" cy="584200"/>
          </a:xfrm>
          <a:prstGeom prst="wedgeRoundRectCallout">
            <a:avLst>
              <a:gd name="adj1" fmla="val -51690"/>
              <a:gd name="adj2" fmla="val 93750"/>
              <a:gd name="adj3" fmla="val 16667"/>
            </a:avLst>
          </a:prstGeom>
          <a:noFill/>
          <a:ln w="19050" cap="flat" cmpd="sng">
            <a:solidFill>
              <a:srgbClr val="66FFFF"/>
            </a:solidFill>
            <a:prstDash val="solid"/>
            <a:miter/>
            <a:headEnd type="none" w="med" len="med"/>
            <a:tailEnd type="none" w="med" len="med"/>
          </a:ln>
        </p:spPr>
        <p:txBody>
          <a:bodyPr anchor="t"/>
          <a:p>
            <a:pPr lvl="0" indent="0" algn="ctr">
              <a:buClrTx/>
            </a:pPr>
            <a:r>
              <a:rPr lang="en-US" altLang="zh-CN" sz="2400" b="1" i="1">
                <a:latin typeface="宋体" panose="02010600030101010101" pitchFamily="2" charset="-122"/>
                <a:ea typeface="宋体" panose="02010600030101010101" pitchFamily="2" charset="-122"/>
              </a:rPr>
              <a:t>-</a:t>
            </a:r>
            <a:r>
              <a:rPr lang="en-US" altLang="zh-CN" sz="1200" b="1" i="1">
                <a:latin typeface="Times New Roman" panose="02020603050405020304" pitchFamily="2" charset="0"/>
                <a:ea typeface="宋体" panose="02010600030101010101" pitchFamily="2" charset="-122"/>
              </a:rPr>
              <a:t> </a:t>
            </a:r>
            <a:r>
              <a:rPr lang="en-US" altLang="zh-CN" sz="2400" b="1" i="1">
                <a:latin typeface="Times New Roman" panose="02020603050405020304" pitchFamily="2" charset="0"/>
                <a:ea typeface="宋体" panose="02010600030101010101" pitchFamily="2" charset="-122"/>
              </a:rPr>
              <a:t>q</a:t>
            </a:r>
            <a:endParaRPr lang="en-US" altLang="zh-CN" sz="2400" b="1" i="1">
              <a:latin typeface="Times New Roman" panose="02020603050405020304" pitchFamily="2" charset="0"/>
              <a:ea typeface="宋体" panose="02010600030101010101" pitchFamily="2" charset="-122"/>
            </a:endParaRPr>
          </a:p>
        </p:txBody>
      </p:sp>
      <p:grpSp>
        <p:nvGrpSpPr>
          <p:cNvPr id="37902" name="组合 37901"/>
          <p:cNvGrpSpPr/>
          <p:nvPr/>
        </p:nvGrpSpPr>
        <p:grpSpPr>
          <a:xfrm>
            <a:off x="6345238" y="1460500"/>
            <a:ext cx="1676400" cy="1676400"/>
            <a:chOff x="0" y="0"/>
            <a:chExt cx="1056" cy="1056"/>
          </a:xfrm>
        </p:grpSpPr>
        <p:sp>
          <p:nvSpPr>
            <p:cNvPr id="39950" name="直接连接符 37902"/>
            <p:cNvSpPr/>
            <p:nvPr/>
          </p:nvSpPr>
          <p:spPr>
            <a:xfrm>
              <a:off x="522" y="830"/>
              <a:ext cx="0" cy="226"/>
            </a:xfrm>
            <a:prstGeom prst="line">
              <a:avLst/>
            </a:prstGeom>
            <a:ln w="19050" cap="flat" cmpd="sng">
              <a:solidFill>
                <a:srgbClr val="000066">
                  <a:alpha val="6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51" name="直接连接符 37903"/>
            <p:cNvSpPr/>
            <p:nvPr/>
          </p:nvSpPr>
          <p:spPr>
            <a:xfrm>
              <a:off x="750" y="730"/>
              <a:ext cx="154" cy="172"/>
            </a:xfrm>
            <a:prstGeom prst="line">
              <a:avLst/>
            </a:prstGeom>
            <a:ln w="19050" cap="flat" cmpd="sng">
              <a:solidFill>
                <a:srgbClr val="000066">
                  <a:alpha val="6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52" name="直接连接符 37904"/>
            <p:cNvSpPr/>
            <p:nvPr/>
          </p:nvSpPr>
          <p:spPr>
            <a:xfrm>
              <a:off x="818" y="510"/>
              <a:ext cx="238" cy="2"/>
            </a:xfrm>
            <a:prstGeom prst="line">
              <a:avLst/>
            </a:prstGeom>
            <a:ln w="19050" cap="flat" cmpd="sng">
              <a:solidFill>
                <a:srgbClr val="000066">
                  <a:alpha val="6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53" name="直接连接符 37905"/>
            <p:cNvSpPr/>
            <p:nvPr/>
          </p:nvSpPr>
          <p:spPr>
            <a:xfrm flipV="1">
              <a:off x="748" y="186"/>
              <a:ext cx="180" cy="140"/>
            </a:xfrm>
            <a:prstGeom prst="line">
              <a:avLst/>
            </a:prstGeom>
            <a:ln w="19050" cap="flat" cmpd="sng">
              <a:solidFill>
                <a:srgbClr val="000066">
                  <a:alpha val="6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54" name="直接连接符 37906"/>
            <p:cNvSpPr/>
            <p:nvPr/>
          </p:nvSpPr>
          <p:spPr>
            <a:xfrm flipH="1" flipV="1">
              <a:off x="526" y="0"/>
              <a:ext cx="2" cy="230"/>
            </a:xfrm>
            <a:prstGeom prst="line">
              <a:avLst/>
            </a:prstGeom>
            <a:ln w="19050" cap="flat" cmpd="sng">
              <a:solidFill>
                <a:srgbClr val="000066">
                  <a:alpha val="6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55" name="直接连接符 37907"/>
            <p:cNvSpPr/>
            <p:nvPr/>
          </p:nvSpPr>
          <p:spPr>
            <a:xfrm flipH="1" flipV="1">
              <a:off x="144" y="174"/>
              <a:ext cx="164" cy="152"/>
            </a:xfrm>
            <a:prstGeom prst="line">
              <a:avLst/>
            </a:prstGeom>
            <a:ln w="19050" cap="flat" cmpd="sng">
              <a:solidFill>
                <a:srgbClr val="000066">
                  <a:alpha val="6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56" name="直接连接符 37908"/>
            <p:cNvSpPr/>
            <p:nvPr/>
          </p:nvSpPr>
          <p:spPr>
            <a:xfrm flipH="1" flipV="1">
              <a:off x="0" y="514"/>
              <a:ext cx="232" cy="2"/>
            </a:xfrm>
            <a:prstGeom prst="line">
              <a:avLst/>
            </a:prstGeom>
            <a:ln w="19050" cap="flat" cmpd="sng">
              <a:solidFill>
                <a:srgbClr val="000066">
                  <a:alpha val="6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57" name="直接连接符 37909"/>
            <p:cNvSpPr/>
            <p:nvPr/>
          </p:nvSpPr>
          <p:spPr>
            <a:xfrm flipH="1">
              <a:off x="126" y="724"/>
              <a:ext cx="176" cy="146"/>
            </a:xfrm>
            <a:prstGeom prst="line">
              <a:avLst/>
            </a:prstGeom>
            <a:ln w="19050" cap="flat" cmpd="sng">
              <a:solidFill>
                <a:srgbClr val="000066">
                  <a:alpha val="6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aphicFrame>
        <p:nvGraphicFramePr>
          <p:cNvPr id="37911" name="对象 37910"/>
          <p:cNvGraphicFramePr>
            <a:graphicFrameLocks noChangeAspect="1"/>
          </p:cNvGraphicFramePr>
          <p:nvPr/>
        </p:nvGraphicFramePr>
        <p:xfrm>
          <a:off x="7197725" y="1435100"/>
          <a:ext cx="320675" cy="400050"/>
        </p:xfrm>
        <a:graphic>
          <a:graphicData uri="http://schemas.openxmlformats.org/presentationml/2006/ole">
            <mc:AlternateContent xmlns:mc="http://schemas.openxmlformats.org/markup-compatibility/2006">
              <mc:Choice xmlns:v="urn:schemas-microsoft-com:vml" Requires="v">
                <p:oleObj spid="_x0000_s3197" name="" r:id="rId1" imgW="154305" imgH="192405" progId="Equation.3">
                  <p:embed/>
                </p:oleObj>
              </mc:Choice>
              <mc:Fallback>
                <p:oleObj name="" r:id="rId1" imgW="154305" imgH="192405" progId="Equation.3">
                  <p:embed/>
                  <p:pic>
                    <p:nvPicPr>
                      <p:cNvPr id="0" name="图片 3196"/>
                      <p:cNvPicPr/>
                      <p:nvPr/>
                    </p:nvPicPr>
                    <p:blipFill>
                      <a:blip r:embed="rId2"/>
                      <a:stretch>
                        <a:fillRect/>
                      </a:stretch>
                    </p:blipFill>
                    <p:spPr>
                      <a:xfrm>
                        <a:off x="7197725" y="1435100"/>
                        <a:ext cx="320675" cy="400050"/>
                      </a:xfrm>
                      <a:prstGeom prst="rect">
                        <a:avLst/>
                      </a:prstGeom>
                      <a:noFill/>
                      <a:ln w="38100">
                        <a:noFill/>
                        <a:miter/>
                      </a:ln>
                    </p:spPr>
                  </p:pic>
                </p:oleObj>
              </mc:Fallback>
            </mc:AlternateContent>
          </a:graphicData>
        </a:graphic>
      </p:graphicFrame>
      <p:graphicFrame>
        <p:nvGraphicFramePr>
          <p:cNvPr id="37912" name="对象 37911"/>
          <p:cNvGraphicFramePr>
            <a:graphicFrameLocks noChangeAspect="1"/>
          </p:cNvGraphicFramePr>
          <p:nvPr/>
        </p:nvGraphicFramePr>
        <p:xfrm>
          <a:off x="1490504" y="1053942"/>
          <a:ext cx="1595755" cy="903605"/>
        </p:xfrm>
        <a:graphic>
          <a:graphicData uri="http://schemas.openxmlformats.org/presentationml/2006/ole">
            <mc:AlternateContent xmlns:mc="http://schemas.openxmlformats.org/markup-compatibility/2006">
              <mc:Choice xmlns:v="urn:schemas-microsoft-com:vml" Requires="v">
                <p:oleObj spid="_x0000_s3198" name="" r:id="rId3" imgW="762000" imgH="431800" progId="Equation.3">
                  <p:embed/>
                </p:oleObj>
              </mc:Choice>
              <mc:Fallback>
                <p:oleObj name="" r:id="rId3" imgW="762000" imgH="431800" progId="Equation.3">
                  <p:embed/>
                  <p:pic>
                    <p:nvPicPr>
                      <p:cNvPr id="0" name="图片 3197"/>
                      <p:cNvPicPr/>
                      <p:nvPr/>
                    </p:nvPicPr>
                    <p:blipFill>
                      <a:blip r:embed="rId4"/>
                      <a:stretch>
                        <a:fillRect/>
                      </a:stretch>
                    </p:blipFill>
                    <p:spPr>
                      <a:xfrm>
                        <a:off x="1490504" y="1053942"/>
                        <a:ext cx="1595755" cy="903605"/>
                      </a:xfrm>
                      <a:prstGeom prst="rect">
                        <a:avLst/>
                      </a:prstGeom>
                      <a:noFill/>
                      <a:ln w="38100">
                        <a:noFill/>
                        <a:miter/>
                      </a:ln>
                    </p:spPr>
                  </p:pic>
                </p:oleObj>
              </mc:Fallback>
            </mc:AlternateContent>
          </a:graphicData>
        </a:graphic>
      </p:graphicFrame>
      <p:graphicFrame>
        <p:nvGraphicFramePr>
          <p:cNvPr id="37913" name="对象 37912"/>
          <p:cNvGraphicFramePr>
            <a:graphicFrameLocks noChangeAspect="1"/>
          </p:cNvGraphicFramePr>
          <p:nvPr/>
        </p:nvGraphicFramePr>
        <p:xfrm>
          <a:off x="1465422" y="4012248"/>
          <a:ext cx="3093720" cy="906780"/>
        </p:xfrm>
        <a:graphic>
          <a:graphicData uri="http://schemas.openxmlformats.org/presentationml/2006/ole">
            <mc:AlternateContent xmlns:mc="http://schemas.openxmlformats.org/markup-compatibility/2006">
              <mc:Choice xmlns:v="urn:schemas-microsoft-com:vml" Requires="v">
                <p:oleObj spid="_x0000_s3199" name="" r:id="rId5" imgW="1473200" imgH="431800" progId="Equation.3">
                  <p:embed/>
                </p:oleObj>
              </mc:Choice>
              <mc:Fallback>
                <p:oleObj name="" r:id="rId5" imgW="1473200" imgH="431800" progId="Equation.3">
                  <p:embed/>
                  <p:pic>
                    <p:nvPicPr>
                      <p:cNvPr id="0" name="图片 3198"/>
                      <p:cNvPicPr/>
                      <p:nvPr/>
                    </p:nvPicPr>
                    <p:blipFill>
                      <a:blip r:embed="rId6"/>
                      <a:stretch>
                        <a:fillRect/>
                      </a:stretch>
                    </p:blipFill>
                    <p:spPr>
                      <a:xfrm>
                        <a:off x="1465422" y="4012248"/>
                        <a:ext cx="3093720" cy="906780"/>
                      </a:xfrm>
                      <a:prstGeom prst="rect">
                        <a:avLst/>
                      </a:prstGeom>
                      <a:noFill/>
                      <a:ln w="38100">
                        <a:noFill/>
                        <a:miter/>
                      </a:ln>
                    </p:spPr>
                  </p:pic>
                </p:oleObj>
              </mc:Fallback>
            </mc:AlternateContent>
          </a:graphicData>
        </a:graphic>
      </p:graphicFrame>
      <p:graphicFrame>
        <p:nvGraphicFramePr>
          <p:cNvPr id="37916" name="对象 37915"/>
          <p:cNvGraphicFramePr>
            <a:graphicFrameLocks noChangeAspect="1"/>
          </p:cNvGraphicFramePr>
          <p:nvPr/>
        </p:nvGraphicFramePr>
        <p:xfrm>
          <a:off x="1461135" y="1967072"/>
          <a:ext cx="4348480" cy="906145"/>
        </p:xfrm>
        <a:graphic>
          <a:graphicData uri="http://schemas.openxmlformats.org/presentationml/2006/ole">
            <mc:AlternateContent xmlns:mc="http://schemas.openxmlformats.org/markup-compatibility/2006">
              <mc:Choice xmlns:v="urn:schemas-microsoft-com:vml" Requires="v">
                <p:oleObj spid="_x0000_s3201" name="" r:id="rId7" imgW="2070100" imgH="431800" progId="Equation.3">
                  <p:embed/>
                </p:oleObj>
              </mc:Choice>
              <mc:Fallback>
                <p:oleObj name="" r:id="rId7" imgW="2070100" imgH="431800" progId="Equation.3">
                  <p:embed/>
                  <p:pic>
                    <p:nvPicPr>
                      <p:cNvPr id="0" name="图片 3200"/>
                      <p:cNvPicPr/>
                      <p:nvPr/>
                    </p:nvPicPr>
                    <p:blipFill>
                      <a:blip r:embed="rId8"/>
                      <a:stretch>
                        <a:fillRect/>
                      </a:stretch>
                    </p:blipFill>
                    <p:spPr>
                      <a:xfrm>
                        <a:off x="1461135" y="1967072"/>
                        <a:ext cx="4348480" cy="906145"/>
                      </a:xfrm>
                      <a:prstGeom prst="rect">
                        <a:avLst/>
                      </a:prstGeom>
                      <a:noFill/>
                      <a:ln w="38100">
                        <a:noFill/>
                        <a:miter/>
                      </a:ln>
                    </p:spPr>
                  </p:pic>
                </p:oleObj>
              </mc:Fallback>
            </mc:AlternateContent>
          </a:graphicData>
        </a:graphic>
      </p:graphicFrame>
      <p:sp>
        <p:nvSpPr>
          <p:cNvPr id="37918" name="直接连接符 37917"/>
          <p:cNvSpPr/>
          <p:nvPr/>
        </p:nvSpPr>
        <p:spPr>
          <a:xfrm>
            <a:off x="3203575" y="4900613"/>
            <a:ext cx="1439863" cy="0"/>
          </a:xfrm>
          <a:prstGeom prst="line">
            <a:avLst/>
          </a:prstGeom>
          <a:ln w="57150"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19" name="文本框 37918"/>
          <p:cNvSpPr txBox="1"/>
          <p:nvPr/>
        </p:nvSpPr>
        <p:spPr>
          <a:xfrm>
            <a:off x="687388" y="4956175"/>
            <a:ext cx="1584325"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en-US" altLang="zh-CN" sz="2400" b="1">
                <a:latin typeface="Times New Roman" panose="02020603050405020304" pitchFamily="2" charset="0"/>
                <a:ea typeface="隶书" pitchFamily="1" charset="-122"/>
              </a:rPr>
              <a:t> </a:t>
            </a:r>
            <a:r>
              <a:rPr lang="zh-CN" altLang="en-US" sz="2400" b="1">
                <a:latin typeface="Times New Roman" panose="02020603050405020304" pitchFamily="2" charset="0"/>
                <a:ea typeface="宋体" panose="02010600030101010101" pitchFamily="2" charset="-122"/>
              </a:rPr>
              <a:t>讨论</a:t>
            </a:r>
            <a:endParaRPr lang="zh-CN" altLang="en-US" sz="2400" b="1">
              <a:latin typeface="Times New Roman" panose="02020603050405020304" pitchFamily="2" charset="0"/>
              <a:ea typeface="宋体" panose="02010600030101010101" pitchFamily="2" charset="-122"/>
            </a:endParaRPr>
          </a:p>
        </p:txBody>
      </p:sp>
      <p:sp>
        <p:nvSpPr>
          <p:cNvPr id="37920" name="文本框 37919"/>
          <p:cNvSpPr txBox="1"/>
          <p:nvPr/>
        </p:nvSpPr>
        <p:spPr>
          <a:xfrm>
            <a:off x="1003300" y="5465763"/>
            <a:ext cx="3713163"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楷体_GB2312" pitchFamily="1" charset="-122"/>
              </a:rPr>
              <a:t>(1) </a:t>
            </a:r>
            <a:r>
              <a:rPr lang="zh-CN" altLang="en-US" sz="2400" b="1">
                <a:latin typeface="Times New Roman" panose="02020603050405020304" pitchFamily="2" charset="0"/>
                <a:ea typeface="仿宋_GB2312" pitchFamily="1" charset="-122"/>
              </a:rPr>
              <a:t>若</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1 </a:t>
            </a:r>
            <a:r>
              <a:rPr lang="en-US" altLang="zh-CN" sz="2400" b="1">
                <a:latin typeface="Times New Roman" panose="02020603050405020304" pitchFamily="2" charset="0"/>
                <a:ea typeface="仿宋_GB2312" pitchFamily="1" charset="-122"/>
              </a:rPr>
              <a:t>&gt;&gt; </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2</a:t>
            </a:r>
            <a:r>
              <a:rPr lang="en-US" altLang="zh-CN" sz="2400" b="1">
                <a:latin typeface="宋体" panose="02010600030101010101" pitchFamily="2" charset="-122"/>
                <a:ea typeface="宋体" panose="02010600030101010101" pitchFamily="2" charset="-122"/>
              </a:rPr>
              <a:t>-</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1</a:t>
            </a:r>
            <a:r>
              <a:rPr lang="zh-CN" altLang="en-US" sz="2400" b="1">
                <a:latin typeface="Times New Roman" panose="02020603050405020304" pitchFamily="2" charset="0"/>
                <a:ea typeface="仿宋_GB2312" pitchFamily="1" charset="-122"/>
              </a:rPr>
              <a:t>，则 </a:t>
            </a:r>
            <a:endParaRPr lang="zh-CN" altLang="en-US" sz="2400" b="1">
              <a:latin typeface="Times New Roman" panose="02020603050405020304" pitchFamily="2" charset="0"/>
              <a:ea typeface="仿宋_GB2312" pitchFamily="1" charset="-122"/>
            </a:endParaRPr>
          </a:p>
        </p:txBody>
      </p:sp>
      <p:graphicFrame>
        <p:nvGraphicFramePr>
          <p:cNvPr id="37921" name="对象 37920"/>
          <p:cNvGraphicFramePr>
            <a:graphicFrameLocks noChangeAspect="1"/>
          </p:cNvGraphicFramePr>
          <p:nvPr/>
        </p:nvGraphicFramePr>
        <p:xfrm>
          <a:off x="3276600" y="1262063"/>
          <a:ext cx="1704975" cy="452437"/>
        </p:xfrm>
        <a:graphic>
          <a:graphicData uri="http://schemas.openxmlformats.org/presentationml/2006/ole">
            <mc:AlternateContent xmlns:mc="http://schemas.openxmlformats.org/markup-compatibility/2006">
              <mc:Choice xmlns:v="urn:schemas-microsoft-com:vml" Requires="v">
                <p:oleObj spid="_x0000_s3202" name="" r:id="rId9" imgW="814070" imgH="216535" progId="Equation.3">
                  <p:embed/>
                </p:oleObj>
              </mc:Choice>
              <mc:Fallback>
                <p:oleObj name="" r:id="rId9" imgW="814070" imgH="216535" progId="Equation.3">
                  <p:embed/>
                  <p:pic>
                    <p:nvPicPr>
                      <p:cNvPr id="0" name="图片 3201"/>
                      <p:cNvPicPr/>
                      <p:nvPr/>
                    </p:nvPicPr>
                    <p:blipFill>
                      <a:blip r:embed="rId10"/>
                      <a:stretch>
                        <a:fillRect/>
                      </a:stretch>
                    </p:blipFill>
                    <p:spPr>
                      <a:xfrm>
                        <a:off x="3276600" y="1262063"/>
                        <a:ext cx="1704975" cy="452437"/>
                      </a:xfrm>
                      <a:prstGeom prst="rect">
                        <a:avLst/>
                      </a:prstGeom>
                      <a:noFill/>
                      <a:ln w="38100">
                        <a:noFill/>
                        <a:miter/>
                      </a:ln>
                    </p:spPr>
                  </p:pic>
                </p:oleObj>
              </mc:Fallback>
            </mc:AlternateContent>
          </a:graphicData>
        </a:graphic>
      </p:graphicFrame>
      <p:graphicFrame>
        <p:nvGraphicFramePr>
          <p:cNvPr id="37922" name="对象 37921"/>
          <p:cNvGraphicFramePr>
            <a:graphicFrameLocks noChangeAspect="1"/>
          </p:cNvGraphicFramePr>
          <p:nvPr/>
        </p:nvGraphicFramePr>
        <p:xfrm>
          <a:off x="3771424" y="2940368"/>
          <a:ext cx="2021840" cy="904240"/>
        </p:xfrm>
        <a:graphic>
          <a:graphicData uri="http://schemas.openxmlformats.org/presentationml/2006/ole">
            <mc:AlternateContent xmlns:mc="http://schemas.openxmlformats.org/markup-compatibility/2006">
              <mc:Choice xmlns:v="urn:schemas-microsoft-com:vml" Requires="v">
                <p:oleObj spid="_x0000_s3203" name="" r:id="rId11" imgW="965200" imgH="431800" progId="Equation.3">
                  <p:embed/>
                </p:oleObj>
              </mc:Choice>
              <mc:Fallback>
                <p:oleObj name="" r:id="rId11" imgW="965200" imgH="431800" progId="Equation.3">
                  <p:embed/>
                  <p:pic>
                    <p:nvPicPr>
                      <p:cNvPr id="0" name="图片 3202"/>
                      <p:cNvPicPr/>
                      <p:nvPr/>
                    </p:nvPicPr>
                    <p:blipFill>
                      <a:blip r:embed="rId12"/>
                      <a:stretch>
                        <a:fillRect/>
                      </a:stretch>
                    </p:blipFill>
                    <p:spPr>
                      <a:xfrm>
                        <a:off x="3771424" y="2940368"/>
                        <a:ext cx="2021840" cy="904240"/>
                      </a:xfrm>
                      <a:prstGeom prst="rect">
                        <a:avLst/>
                      </a:prstGeom>
                      <a:noFill/>
                      <a:ln w="38100">
                        <a:noFill/>
                        <a:miter/>
                      </a:ln>
                    </p:spPr>
                  </p:pic>
                </p:oleObj>
              </mc:Fallback>
            </mc:AlternateContent>
          </a:graphicData>
        </a:graphic>
      </p:graphicFrame>
      <p:graphicFrame>
        <p:nvGraphicFramePr>
          <p:cNvPr id="37923" name="对象 37922"/>
          <p:cNvGraphicFramePr/>
          <p:nvPr/>
        </p:nvGraphicFramePr>
        <p:xfrm>
          <a:off x="4412457" y="5502910"/>
          <a:ext cx="1463675" cy="478155"/>
        </p:xfrm>
        <a:graphic>
          <a:graphicData uri="http://schemas.openxmlformats.org/presentationml/2006/ole">
            <mc:AlternateContent xmlns:mc="http://schemas.openxmlformats.org/markup-compatibility/2006">
              <mc:Choice xmlns:v="urn:schemas-microsoft-com:vml" Requires="v">
                <p:oleObj spid="_x0000_s3204" name="" r:id="rId13" imgW="698500" imgH="228600" progId="Equation.3">
                  <p:embed/>
                </p:oleObj>
              </mc:Choice>
              <mc:Fallback>
                <p:oleObj name="" r:id="rId13" imgW="698500" imgH="228600" progId="Equation.3">
                  <p:embed/>
                  <p:pic>
                    <p:nvPicPr>
                      <p:cNvPr id="0" name="图片 3203"/>
                      <p:cNvPicPr/>
                      <p:nvPr/>
                    </p:nvPicPr>
                    <p:blipFill>
                      <a:blip r:embed="rId14"/>
                      <a:stretch>
                        <a:fillRect/>
                      </a:stretch>
                    </p:blipFill>
                    <p:spPr>
                      <a:xfrm>
                        <a:off x="4412457" y="5502910"/>
                        <a:ext cx="1463675" cy="478155"/>
                      </a:xfrm>
                      <a:prstGeom prst="rect">
                        <a:avLst/>
                      </a:prstGeom>
                      <a:noFill/>
                      <a:ln w="38100">
                        <a:noFill/>
                        <a:miter/>
                      </a:ln>
                    </p:spPr>
                  </p:pic>
                </p:oleObj>
              </mc:Fallback>
            </mc:AlternateContent>
          </a:graphicData>
        </a:graphic>
      </p:graphicFrame>
      <p:sp>
        <p:nvSpPr>
          <p:cNvPr id="37924" name="文本框 37923"/>
          <p:cNvSpPr txBox="1"/>
          <p:nvPr/>
        </p:nvSpPr>
        <p:spPr>
          <a:xfrm>
            <a:off x="1011238" y="6027738"/>
            <a:ext cx="4137025"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楷体_GB2312" pitchFamily="1" charset="-122"/>
              </a:rPr>
              <a:t>(2) </a:t>
            </a:r>
            <a:r>
              <a:rPr lang="zh-CN" altLang="en-US" sz="2400" b="1">
                <a:latin typeface="Times New Roman" panose="02020603050405020304" pitchFamily="2" charset="0"/>
                <a:ea typeface="仿宋_GB2312" pitchFamily="1" charset="-122"/>
              </a:rPr>
              <a:t>若</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2 </a:t>
            </a:r>
            <a:r>
              <a:rPr lang="en-US" altLang="zh-CN" sz="2400" b="1">
                <a:latin typeface="Times New Roman" panose="02020603050405020304" pitchFamily="2" charset="0"/>
                <a:ea typeface="仿宋_GB2312" pitchFamily="1" charset="-122"/>
              </a:rPr>
              <a:t>&gt;&gt;</a:t>
            </a:r>
            <a:r>
              <a:rPr lang="en-US" altLang="zh-CN" sz="2400" b="1" i="1">
                <a:latin typeface="Times New Roman" panose="02020603050405020304" pitchFamily="2" charset="0"/>
                <a:ea typeface="仿宋_GB2312" pitchFamily="1" charset="-122"/>
              </a:rPr>
              <a:t> R</a:t>
            </a:r>
            <a:r>
              <a:rPr lang="en-US" altLang="zh-CN" sz="2400" b="1" baseline="-25000">
                <a:latin typeface="Times New Roman" panose="02020603050405020304" pitchFamily="2" charset="0"/>
                <a:ea typeface="仿宋_GB2312" pitchFamily="1" charset="-122"/>
              </a:rPr>
              <a:t>1</a:t>
            </a:r>
            <a:r>
              <a:rPr lang="zh-CN" altLang="en-US" sz="2400" b="1">
                <a:latin typeface="Times New Roman" panose="02020603050405020304" pitchFamily="2" charset="0"/>
                <a:ea typeface="仿宋_GB2312" pitchFamily="1" charset="-122"/>
              </a:rPr>
              <a:t>，则 </a:t>
            </a:r>
            <a:endParaRPr lang="zh-CN" altLang="en-US" sz="2400" b="1">
              <a:latin typeface="Times New Roman" panose="02020603050405020304" pitchFamily="2" charset="0"/>
              <a:ea typeface="仿宋_GB2312" pitchFamily="1" charset="-122"/>
            </a:endParaRPr>
          </a:p>
        </p:txBody>
      </p:sp>
      <p:graphicFrame>
        <p:nvGraphicFramePr>
          <p:cNvPr id="37925" name="对象 37924"/>
          <p:cNvGraphicFramePr/>
          <p:nvPr/>
        </p:nvGraphicFramePr>
        <p:xfrm>
          <a:off x="4373404" y="6063298"/>
          <a:ext cx="1516380" cy="478155"/>
        </p:xfrm>
        <a:graphic>
          <a:graphicData uri="http://schemas.openxmlformats.org/presentationml/2006/ole">
            <mc:AlternateContent xmlns:mc="http://schemas.openxmlformats.org/markup-compatibility/2006">
              <mc:Choice xmlns:v="urn:schemas-microsoft-com:vml" Requires="v">
                <p:oleObj spid="_x0000_s3205" name="" r:id="rId15" imgW="723900" imgH="228600" progId="Equation.3">
                  <p:embed/>
                </p:oleObj>
              </mc:Choice>
              <mc:Fallback>
                <p:oleObj name="" r:id="rId15" imgW="723900" imgH="228600" progId="Equation.3">
                  <p:embed/>
                  <p:pic>
                    <p:nvPicPr>
                      <p:cNvPr id="0" name="图片 3204"/>
                      <p:cNvPicPr/>
                      <p:nvPr/>
                    </p:nvPicPr>
                    <p:blipFill>
                      <a:blip r:embed="rId16"/>
                      <a:stretch>
                        <a:fillRect/>
                      </a:stretch>
                    </p:blipFill>
                    <p:spPr>
                      <a:xfrm>
                        <a:off x="4373404" y="6063298"/>
                        <a:ext cx="1516380" cy="4781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box(out)">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7896"/>
                                        </p:tgtEl>
                                        <p:attrNameLst>
                                          <p:attrName>style.visibility</p:attrName>
                                        </p:attrNameLst>
                                      </p:cBhvr>
                                      <p:to>
                                        <p:strVal val="visible"/>
                                      </p:to>
                                    </p:set>
                                    <p:animEffect transition="in" filter="wipe(down)">
                                      <p:cBhvr>
                                        <p:cTn id="17" dur="500"/>
                                        <p:tgtEl>
                                          <p:spTgt spid="37896"/>
                                        </p:tgtEl>
                                      </p:cBhvr>
                                    </p:animEffect>
                                  </p:childTnLst>
                                </p:cTn>
                              </p:par>
                            </p:childTnLst>
                          </p:cTn>
                        </p:par>
                        <p:par>
                          <p:cTn id="18" fill="hold">
                            <p:stCondLst>
                              <p:cond delay="500"/>
                            </p:stCondLst>
                            <p:childTnLst>
                              <p:par>
                                <p:cTn id="19" presetID="23" presetClass="entr" presetSubtype="16" fill="hold" grpId="0" nodeType="afterEffect">
                                  <p:stCondLst>
                                    <p:cond delay="0"/>
                                  </p:stCondLst>
                                  <p:iterate type="wd">
                                    <p:tmPct val="100000"/>
                                  </p:iterate>
                                  <p:childTnLst>
                                    <p:set>
                                      <p:cBhvr>
                                        <p:cTn id="20" dur="1" fill="hold">
                                          <p:stCondLst>
                                            <p:cond delay="0"/>
                                          </p:stCondLst>
                                        </p:cTn>
                                        <p:tgtEl>
                                          <p:spTgt spid="37897"/>
                                        </p:tgtEl>
                                        <p:attrNameLst>
                                          <p:attrName>style.visibility</p:attrName>
                                        </p:attrNameLst>
                                      </p:cBhvr>
                                      <p:to>
                                        <p:strVal val="visible"/>
                                      </p:to>
                                    </p:set>
                                    <p:anim calcmode="lin" valueType="num">
                                      <p:cBhvr>
                                        <p:cTn id="21" dur="300" fill="hold"/>
                                        <p:tgtEl>
                                          <p:spTgt spid="37897"/>
                                        </p:tgtEl>
                                        <p:attrNameLst>
                                          <p:attrName>ppt_w</p:attrName>
                                        </p:attrNameLst>
                                      </p:cBhvr>
                                      <p:tavLst>
                                        <p:tav tm="0">
                                          <p:val>
                                            <p:fltVal val="0.000000"/>
                                          </p:val>
                                        </p:tav>
                                        <p:tav tm="100000">
                                          <p:val>
                                            <p:strVal val="#ppt_w"/>
                                          </p:val>
                                        </p:tav>
                                      </p:tavLst>
                                    </p:anim>
                                    <p:anim calcmode="lin" valueType="num">
                                      <p:cBhvr>
                                        <p:cTn id="22" dur="300" fill="hold"/>
                                        <p:tgtEl>
                                          <p:spTgt spid="37897"/>
                                        </p:tgtEl>
                                        <p:attrNameLst>
                                          <p:attrName>ppt_h</p:attrName>
                                        </p:attrNameLst>
                                      </p:cBhvr>
                                      <p:tavLst>
                                        <p:tav tm="0">
                                          <p:val>
                                            <p:fltVal val="0.000000"/>
                                          </p:val>
                                        </p:tav>
                                        <p:tav tm="100000">
                                          <p:val>
                                            <p:strVal val="#ppt_h"/>
                                          </p:val>
                                        </p:tav>
                                      </p:tavLst>
                                    </p:anim>
                                  </p:childTnLst>
                                </p:cTn>
                              </p:par>
                            </p:childTnLst>
                          </p:cTn>
                        </p:par>
                        <p:par>
                          <p:cTn id="23" fill="hold">
                            <p:stCondLst>
                              <p:cond delay="1100"/>
                            </p:stCondLst>
                            <p:childTnLst>
                              <p:par>
                                <p:cTn id="24" presetID="22" presetClass="entr" presetSubtype="4" fill="hold" nodeType="afterEffect">
                                  <p:stCondLst>
                                    <p:cond delay="0"/>
                                  </p:stCondLst>
                                  <p:childTnLst>
                                    <p:set>
                                      <p:cBhvr>
                                        <p:cTn id="25" dur="1" fill="hold">
                                          <p:stCondLst>
                                            <p:cond delay="0"/>
                                          </p:stCondLst>
                                        </p:cTn>
                                        <p:tgtEl>
                                          <p:spTgt spid="37895"/>
                                        </p:tgtEl>
                                        <p:attrNameLst>
                                          <p:attrName>style.visibility</p:attrName>
                                        </p:attrNameLst>
                                      </p:cBhvr>
                                      <p:to>
                                        <p:strVal val="visible"/>
                                      </p:to>
                                    </p:set>
                                    <p:animEffect transition="in" filter="wipe(down)">
                                      <p:cBhvr>
                                        <p:cTn id="26" dur="500"/>
                                        <p:tgtEl>
                                          <p:spTgt spid="37895"/>
                                        </p:tgtEl>
                                      </p:cBhvr>
                                    </p:animEffect>
                                  </p:childTnLst>
                                </p:cTn>
                              </p:par>
                            </p:childTnLst>
                          </p:cTn>
                        </p:par>
                        <p:par>
                          <p:cTn id="27" fill="hold">
                            <p:stCondLst>
                              <p:cond delay="1600"/>
                            </p:stCondLst>
                            <p:childTnLst>
                              <p:par>
                                <p:cTn id="28" presetID="1" presetClass="entr" presetSubtype="0" fill="hold" grpId="0" nodeType="afterEffect">
                                  <p:stCondLst>
                                    <p:cond delay="0"/>
                                  </p:stCondLst>
                                  <p:childTnLst>
                                    <p:set>
                                      <p:cBhvr>
                                        <p:cTn id="29" dur="1" fill="hold">
                                          <p:stCondLst>
                                            <p:cond delay="499"/>
                                          </p:stCondLst>
                                        </p:cTn>
                                        <p:tgtEl>
                                          <p:spTgt spid="37898"/>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17" name="type.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37891"/>
                                        </p:tgtEl>
                                        <p:attrNameLst>
                                          <p:attrName>style.visibility</p:attrName>
                                        </p:attrNameLst>
                                      </p:cBhvr>
                                      <p:to>
                                        <p:strVal val="visible"/>
                                      </p:to>
                                    </p:set>
                                    <p:animEffect transition="in" filter="box(out)">
                                      <p:cBhvr>
                                        <p:cTn id="34" dur="500"/>
                                        <p:tgtEl>
                                          <p:spTgt spid="37891"/>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789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7900"/>
                                        </p:tgtEl>
                                        <p:attrNameLst>
                                          <p:attrName>style.visibility</p:attrName>
                                        </p:attrNameLst>
                                      </p:cBhvr>
                                      <p:to>
                                        <p:strVal val="visible"/>
                                      </p:to>
                                    </p:set>
                                    <p:animEffect transition="in" filter="wipe(up)">
                                      <p:cBhvr>
                                        <p:cTn id="42" dur="500"/>
                                        <p:tgtEl>
                                          <p:spTgt spid="379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7901"/>
                                        </p:tgtEl>
                                        <p:attrNameLst>
                                          <p:attrName>style.visibility</p:attrName>
                                        </p:attrNameLst>
                                      </p:cBhvr>
                                      <p:to>
                                        <p:strVal val="visible"/>
                                      </p:to>
                                    </p:set>
                                    <p:animEffect transition="in" filter="wipe(up)">
                                      <p:cBhvr>
                                        <p:cTn id="47" dur="500"/>
                                        <p:tgtEl>
                                          <p:spTgt spid="3790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37902"/>
                                        </p:tgtEl>
                                        <p:attrNameLst>
                                          <p:attrName>style.visibility</p:attrName>
                                        </p:attrNameLst>
                                      </p:cBhvr>
                                      <p:to>
                                        <p:strVal val="visible"/>
                                      </p:to>
                                    </p:set>
                                    <p:animEffect transition="in" filter="box(out)">
                                      <p:cBhvr>
                                        <p:cTn id="52" dur="500"/>
                                        <p:tgtEl>
                                          <p:spTgt spid="37902"/>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37911"/>
                                        </p:tgtEl>
                                        <p:attrNameLst>
                                          <p:attrName>style.visibility</p:attrName>
                                        </p:attrNameLst>
                                      </p:cBhvr>
                                      <p:to>
                                        <p:strVal val="visible"/>
                                      </p:to>
                                    </p:set>
                                    <p:animEffect transition="in" filter="wipe(left)">
                                      <p:cBhvr>
                                        <p:cTn id="56" dur="500"/>
                                        <p:tgtEl>
                                          <p:spTgt spid="379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7912"/>
                                        </p:tgtEl>
                                        <p:attrNameLst>
                                          <p:attrName>style.visibility</p:attrName>
                                        </p:attrNameLst>
                                      </p:cBhvr>
                                      <p:to>
                                        <p:strVal val="visible"/>
                                      </p:to>
                                    </p:set>
                                    <p:animEffect transition="in" filter="wipe(left)">
                                      <p:cBhvr>
                                        <p:cTn id="61" dur="500"/>
                                        <p:tgtEl>
                                          <p:spTgt spid="37912"/>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7921"/>
                                        </p:tgtEl>
                                        <p:attrNameLst>
                                          <p:attrName>style.visibility</p:attrName>
                                        </p:attrNameLst>
                                      </p:cBhvr>
                                      <p:to>
                                        <p:strVal val="visible"/>
                                      </p:to>
                                    </p:set>
                                    <p:animEffect transition="in" filter="wipe(left)">
                                      <p:cBhvr>
                                        <p:cTn id="65" dur="500"/>
                                        <p:tgtEl>
                                          <p:spTgt spid="379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7916"/>
                                        </p:tgtEl>
                                        <p:attrNameLst>
                                          <p:attrName>style.visibility</p:attrName>
                                        </p:attrNameLst>
                                      </p:cBhvr>
                                      <p:to>
                                        <p:strVal val="visible"/>
                                      </p:to>
                                    </p:set>
                                    <p:animEffect transition="in" filter="wipe(left)">
                                      <p:cBhvr>
                                        <p:cTn id="70" dur="500"/>
                                        <p:tgtEl>
                                          <p:spTgt spid="379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922"/>
                                        </p:tgtEl>
                                        <p:attrNameLst>
                                          <p:attrName>style.visibility</p:attrName>
                                        </p:attrNameLst>
                                      </p:cBhvr>
                                      <p:to>
                                        <p:strVal val="visible"/>
                                      </p:to>
                                    </p:set>
                                    <p:animEffect transition="in" filter="wipe(left)">
                                      <p:cBhvr>
                                        <p:cTn id="75" dur="500"/>
                                        <p:tgtEl>
                                          <p:spTgt spid="3792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7913"/>
                                        </p:tgtEl>
                                        <p:attrNameLst>
                                          <p:attrName>style.visibility</p:attrName>
                                        </p:attrNameLst>
                                      </p:cBhvr>
                                      <p:to>
                                        <p:strVal val="visible"/>
                                      </p:to>
                                    </p:set>
                                    <p:animEffect transition="in" filter="wipe(left)">
                                      <p:cBhvr>
                                        <p:cTn id="80" dur="500"/>
                                        <p:tgtEl>
                                          <p:spTgt spid="37913"/>
                                        </p:tgtEl>
                                      </p:cBhvr>
                                    </p:animEffect>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nodeType="clickEffect">
                                  <p:stCondLst>
                                    <p:cond delay="0"/>
                                  </p:stCondLst>
                                  <p:childTnLst>
                                    <p:set>
                                      <p:cBhvr>
                                        <p:cTn id="84" dur="1" fill="hold">
                                          <p:stCondLst>
                                            <p:cond delay="0"/>
                                          </p:stCondLst>
                                        </p:cTn>
                                        <p:tgtEl>
                                          <p:spTgt spid="37918"/>
                                        </p:tgtEl>
                                        <p:attrNameLst>
                                          <p:attrName>style.visibility</p:attrName>
                                        </p:attrNameLst>
                                      </p:cBhvr>
                                      <p:to>
                                        <p:strVal val="visible"/>
                                      </p:to>
                                    </p:set>
                                    <p:anim calcmode="lin" valueType="num">
                                      <p:cBhvr>
                                        <p:cTn id="85" dur="500" fill="hold"/>
                                        <p:tgtEl>
                                          <p:spTgt spid="37918"/>
                                        </p:tgtEl>
                                        <p:attrNameLst>
                                          <p:attrName>ppt_w</p:attrName>
                                        </p:attrNameLst>
                                      </p:cBhvr>
                                      <p:tavLst>
                                        <p:tav tm="0">
                                          <p:val>
                                            <p:fltVal val="0.000000"/>
                                          </p:val>
                                        </p:tav>
                                        <p:tav tm="100000">
                                          <p:val>
                                            <p:strVal val="#ppt_w"/>
                                          </p:val>
                                        </p:tav>
                                      </p:tavLst>
                                    </p:anim>
                                    <p:anim calcmode="lin" valueType="num">
                                      <p:cBhvr>
                                        <p:cTn id="86" dur="500" fill="hold"/>
                                        <p:tgtEl>
                                          <p:spTgt spid="37918"/>
                                        </p:tgtEl>
                                        <p:attrNameLst>
                                          <p:attrName>ppt_h</p:attrName>
                                        </p:attrNameLst>
                                      </p:cBhvr>
                                      <p:tavLst>
                                        <p:tav tm="0">
                                          <p:val>
                                            <p:fltVal val="0.00000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7919"/>
                                        </p:tgtEl>
                                        <p:attrNameLst>
                                          <p:attrName>style.visibility</p:attrName>
                                        </p:attrNameLst>
                                      </p:cBhvr>
                                      <p:to>
                                        <p:strVal val="visible"/>
                                      </p:to>
                                    </p:set>
                                    <p:animEffect transition="in" filter="wipe(left)">
                                      <p:cBhvr>
                                        <p:cTn id="91" dur="500"/>
                                        <p:tgtEl>
                                          <p:spTgt spid="3791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7920"/>
                                        </p:tgtEl>
                                        <p:attrNameLst>
                                          <p:attrName>style.visibility</p:attrName>
                                        </p:attrNameLst>
                                      </p:cBhvr>
                                      <p:to>
                                        <p:strVal val="visible"/>
                                      </p:to>
                                    </p:set>
                                    <p:animEffect transition="in" filter="wipe(left)">
                                      <p:cBhvr>
                                        <p:cTn id="96" dur="500"/>
                                        <p:tgtEl>
                                          <p:spTgt spid="3792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7923"/>
                                        </p:tgtEl>
                                        <p:attrNameLst>
                                          <p:attrName>style.visibility</p:attrName>
                                        </p:attrNameLst>
                                      </p:cBhvr>
                                      <p:to>
                                        <p:strVal val="visible"/>
                                      </p:to>
                                    </p:set>
                                    <p:animEffect transition="in" filter="wipe(left)">
                                      <p:cBhvr>
                                        <p:cTn id="101" dur="500"/>
                                        <p:tgtEl>
                                          <p:spTgt spid="3792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7924"/>
                                        </p:tgtEl>
                                        <p:attrNameLst>
                                          <p:attrName>style.visibility</p:attrName>
                                        </p:attrNameLst>
                                      </p:cBhvr>
                                      <p:to>
                                        <p:strVal val="visible"/>
                                      </p:to>
                                    </p:set>
                                    <p:animEffect transition="in" filter="wipe(left)">
                                      <p:cBhvr>
                                        <p:cTn id="106" dur="500"/>
                                        <p:tgtEl>
                                          <p:spTgt spid="379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7925"/>
                                        </p:tgtEl>
                                        <p:attrNameLst>
                                          <p:attrName>style.visibility</p:attrName>
                                        </p:attrNameLst>
                                      </p:cBhvr>
                                      <p:to>
                                        <p:strVal val="visible"/>
                                      </p:to>
                                    </p:set>
                                    <p:animEffect transition="in" filter="wipe(left)">
                                      <p:cBhvr>
                                        <p:cTn id="111" dur="500"/>
                                        <p:tgtEl>
                                          <p:spTgt spid="3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7" grpId="0"/>
      <p:bldP spid="37898" grpId="0"/>
      <p:bldP spid="37899" grpId="0"/>
      <p:bldP spid="37900" grpId="0" animBg="1"/>
      <p:bldP spid="37901" grpId="0" animBg="1"/>
      <p:bldP spid="37919" grpId="0"/>
      <p:bldP spid="37920" grpId="0"/>
      <p:bldP spid="3792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4" name="椭圆 38913"/>
          <p:cNvSpPr/>
          <p:nvPr/>
        </p:nvSpPr>
        <p:spPr>
          <a:xfrm>
            <a:off x="6765925" y="4830763"/>
            <a:ext cx="1371600" cy="1371600"/>
          </a:xfrm>
          <a:prstGeom prst="ellipse">
            <a:avLst/>
          </a:prstGeom>
          <a:noFill/>
          <a:ln w="38100" cap="flat" cmpd="sng">
            <a:solidFill>
              <a:schemeClr val="hlink"/>
            </a:solidFill>
            <a:prstDash val="solid"/>
            <a:round/>
            <a:headEnd type="none" w="med" len="med"/>
            <a:tailEnd type="none" w="med" len="med"/>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sp>
        <p:nvSpPr>
          <p:cNvPr id="38915" name="椭圆 38914"/>
          <p:cNvSpPr/>
          <p:nvPr/>
        </p:nvSpPr>
        <p:spPr>
          <a:xfrm>
            <a:off x="6784975" y="4849813"/>
            <a:ext cx="1333500" cy="1333500"/>
          </a:xfrm>
          <a:prstGeom prst="ellipse">
            <a:avLst/>
          </a:prstGeom>
          <a:pattFill prst="pct10">
            <a:fgClr>
              <a:schemeClr val="bg2"/>
            </a:fgClr>
            <a:bgClr>
              <a:schemeClr val="accent1"/>
            </a:bgClr>
          </a:pattFill>
          <a:ln w="9525">
            <a:noFill/>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grpSp>
        <p:nvGrpSpPr>
          <p:cNvPr id="38916" name="组合 38915"/>
          <p:cNvGrpSpPr/>
          <p:nvPr/>
        </p:nvGrpSpPr>
        <p:grpSpPr>
          <a:xfrm>
            <a:off x="5332413" y="649288"/>
            <a:ext cx="1543050" cy="3124200"/>
            <a:chOff x="0" y="0"/>
            <a:chExt cx="972" cy="1968"/>
          </a:xfrm>
        </p:grpSpPr>
        <p:sp>
          <p:nvSpPr>
            <p:cNvPr id="40964" name="椭圆 38916"/>
            <p:cNvSpPr/>
            <p:nvPr/>
          </p:nvSpPr>
          <p:spPr>
            <a:xfrm>
              <a:off x="0" y="1620"/>
              <a:ext cx="960" cy="348"/>
            </a:xfrm>
            <a:prstGeom prst="ellipse">
              <a:avLst/>
            </a:prstGeom>
            <a:solidFill>
              <a:schemeClr val="hlink"/>
            </a:solidFill>
            <a:ln w="28575" cap="flat" cmpd="sng">
              <a:solidFill>
                <a:srgbClr val="00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65" name="圆柱形 38917"/>
            <p:cNvSpPr/>
            <p:nvPr/>
          </p:nvSpPr>
          <p:spPr>
            <a:xfrm>
              <a:off x="0" y="0"/>
              <a:ext cx="960" cy="1960"/>
            </a:xfrm>
            <a:prstGeom prst="can">
              <a:avLst>
                <a:gd name="adj" fmla="val 32958"/>
              </a:avLst>
            </a:prstGeom>
            <a:solidFill>
              <a:schemeClr val="hlink">
                <a:alpha val="50000"/>
              </a:schemeClr>
            </a:solidFill>
            <a:ln w="28575" cap="flat" cmpd="sng">
              <a:solidFill>
                <a:srgbClr val="00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66" name="椭圆 38918"/>
            <p:cNvSpPr/>
            <p:nvPr/>
          </p:nvSpPr>
          <p:spPr>
            <a:xfrm>
              <a:off x="12" y="5"/>
              <a:ext cx="960" cy="326"/>
            </a:xfrm>
            <a:prstGeom prst="ellipse">
              <a:avLst/>
            </a:prstGeom>
            <a:solidFill>
              <a:schemeClr val="hlink"/>
            </a:solidFill>
            <a:ln w="28575" cap="flat" cmpd="sng">
              <a:solidFill>
                <a:srgbClr val="00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38920" name="组合 38919"/>
          <p:cNvGrpSpPr/>
          <p:nvPr/>
        </p:nvGrpSpPr>
        <p:grpSpPr>
          <a:xfrm>
            <a:off x="5722938" y="777875"/>
            <a:ext cx="758825" cy="2817813"/>
            <a:chOff x="0" y="0"/>
            <a:chExt cx="478" cy="1775"/>
          </a:xfrm>
        </p:grpSpPr>
        <p:grpSp>
          <p:nvGrpSpPr>
            <p:cNvPr id="40968" name="组合 38920"/>
            <p:cNvGrpSpPr/>
            <p:nvPr/>
          </p:nvGrpSpPr>
          <p:grpSpPr>
            <a:xfrm>
              <a:off x="6" y="0"/>
              <a:ext cx="468" cy="1775"/>
              <a:chOff x="0" y="0"/>
              <a:chExt cx="468" cy="1775"/>
            </a:xfrm>
          </p:grpSpPr>
          <p:sp>
            <p:nvSpPr>
              <p:cNvPr id="40969" name="圆柱形 38921"/>
              <p:cNvSpPr/>
              <p:nvPr/>
            </p:nvSpPr>
            <p:spPr>
              <a:xfrm>
                <a:off x="0" y="0"/>
                <a:ext cx="468" cy="1775"/>
              </a:xfrm>
              <a:prstGeom prst="can">
                <a:avLst>
                  <a:gd name="adj" fmla="val 37819"/>
                </a:avLst>
              </a:prstGeom>
              <a:solidFill>
                <a:srgbClr val="00FFCC"/>
              </a:solidFill>
              <a:ln w="28575" cap="flat" cmpd="sng">
                <a:solidFill>
                  <a:srgbClr val="0000FF"/>
                </a:solidFill>
                <a:prstDash val="solid"/>
                <a:round/>
                <a:headEnd type="none" w="med" len="med"/>
                <a:tailEnd type="none" w="med" len="med"/>
              </a:ln>
            </p:spPr>
            <p:txBody>
              <a:bodyPr wrap="none" anchor="ctr"/>
              <a:p>
                <a:pPr lvl="0" indent="0" algn="ctr">
                  <a:buClrTx/>
                </a:pPr>
                <a:endParaRPr sz="2800">
                  <a:latin typeface="Times New Roman" panose="02020603050405020304" pitchFamily="2" charset="0"/>
                  <a:ea typeface="宋体" panose="02010600030101010101" pitchFamily="2" charset="-122"/>
                </a:endParaRPr>
              </a:p>
            </p:txBody>
          </p:sp>
          <p:sp>
            <p:nvSpPr>
              <p:cNvPr id="40970" name="椭圆 38922"/>
              <p:cNvSpPr/>
              <p:nvPr/>
            </p:nvSpPr>
            <p:spPr>
              <a:xfrm>
                <a:off x="9" y="12"/>
                <a:ext cx="456" cy="150"/>
              </a:xfrm>
              <a:prstGeom prst="ellipse">
                <a:avLst/>
              </a:prstGeom>
              <a:solidFill>
                <a:schemeClr val="tx1"/>
              </a:solidFill>
              <a:ln w="28575" cap="flat" cmpd="sng">
                <a:solidFill>
                  <a:srgbClr val="00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40971" name="椭圆 38923"/>
            <p:cNvSpPr/>
            <p:nvPr/>
          </p:nvSpPr>
          <p:spPr>
            <a:xfrm>
              <a:off x="0" y="1"/>
              <a:ext cx="478" cy="172"/>
            </a:xfrm>
            <a:prstGeom prst="ellipse">
              <a:avLst/>
            </a:prstGeom>
            <a:solidFill>
              <a:schemeClr val="tx1"/>
            </a:solidFill>
            <a:ln w="28575" cap="flat" cmpd="sng">
              <a:solidFill>
                <a:srgbClr val="00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38925" name="文本框 38924"/>
          <p:cNvSpPr txBox="1"/>
          <p:nvPr/>
        </p:nvSpPr>
        <p:spPr>
          <a:xfrm>
            <a:off x="695325" y="549275"/>
            <a:ext cx="3733800"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仿宋_GB2312" pitchFamily="1" charset="-122"/>
              </a:rPr>
              <a:t>3. </a:t>
            </a:r>
            <a:r>
              <a:rPr lang="zh-CN" altLang="en-US" sz="2400" b="1">
                <a:latin typeface="Times New Roman" panose="02020603050405020304" pitchFamily="2" charset="0"/>
                <a:ea typeface="仿宋_GB2312" pitchFamily="1" charset="-122"/>
              </a:rPr>
              <a:t>柱形电容器</a:t>
            </a:r>
            <a:endParaRPr lang="zh-CN" altLang="en-US" sz="2400" b="1">
              <a:latin typeface="Times New Roman" panose="02020603050405020304" pitchFamily="2" charset="0"/>
              <a:ea typeface="仿宋_GB2312" pitchFamily="1" charset="-122"/>
            </a:endParaRPr>
          </a:p>
        </p:txBody>
      </p:sp>
      <p:sp>
        <p:nvSpPr>
          <p:cNvPr id="38926" name="文本框 38925"/>
          <p:cNvSpPr txBox="1"/>
          <p:nvPr/>
        </p:nvSpPr>
        <p:spPr>
          <a:xfrm>
            <a:off x="6051550" y="2103438"/>
            <a:ext cx="488950" cy="457200"/>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rPr>
              <a:t>R</a:t>
            </a:r>
            <a:r>
              <a:rPr lang="en-US" altLang="zh-CN" sz="2400" b="1" i="1" baseline="-25000">
                <a:latin typeface="Times New Roman" panose="02020603050405020304" pitchFamily="2" charset="0"/>
                <a:ea typeface="宋体" panose="02010600030101010101" pitchFamily="2" charset="-122"/>
              </a:rPr>
              <a:t>a</a:t>
            </a:r>
            <a:endParaRPr lang="en-US" altLang="zh-CN" sz="2400" b="1" i="1" baseline="-25000">
              <a:latin typeface="Times New Roman" panose="02020603050405020304" pitchFamily="2" charset="0"/>
              <a:ea typeface="宋体" panose="02010600030101010101" pitchFamily="2" charset="-122"/>
            </a:endParaRPr>
          </a:p>
        </p:txBody>
      </p:sp>
      <p:sp>
        <p:nvSpPr>
          <p:cNvPr id="38927" name="文本框 38926"/>
          <p:cNvSpPr txBox="1"/>
          <p:nvPr/>
        </p:nvSpPr>
        <p:spPr>
          <a:xfrm>
            <a:off x="6416675" y="1123950"/>
            <a:ext cx="488950" cy="457200"/>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rPr>
              <a:t>R</a:t>
            </a:r>
            <a:r>
              <a:rPr lang="en-US" altLang="zh-CN" sz="2400" b="1" i="1" baseline="-25000">
                <a:latin typeface="Times New Roman" panose="02020603050405020304" pitchFamily="2" charset="0"/>
                <a:ea typeface="宋体" panose="02010600030101010101" pitchFamily="2" charset="-122"/>
              </a:rPr>
              <a:t>b</a:t>
            </a:r>
            <a:endParaRPr lang="en-US" altLang="zh-CN" sz="2400" b="1" i="1" baseline="-25000">
              <a:latin typeface="Times New Roman" panose="02020603050405020304" pitchFamily="2" charset="0"/>
              <a:ea typeface="宋体" panose="02010600030101010101" pitchFamily="2" charset="-122"/>
            </a:endParaRPr>
          </a:p>
        </p:txBody>
      </p:sp>
      <p:grpSp>
        <p:nvGrpSpPr>
          <p:cNvPr id="38928" name="组合 38927"/>
          <p:cNvGrpSpPr/>
          <p:nvPr/>
        </p:nvGrpSpPr>
        <p:grpSpPr>
          <a:xfrm>
            <a:off x="6875463" y="955675"/>
            <a:ext cx="571500" cy="2557463"/>
            <a:chOff x="0" y="0"/>
            <a:chExt cx="360" cy="1611"/>
          </a:xfrm>
        </p:grpSpPr>
        <p:sp>
          <p:nvSpPr>
            <p:cNvPr id="40976" name="直接连接符 38928"/>
            <p:cNvSpPr/>
            <p:nvPr/>
          </p:nvSpPr>
          <p:spPr>
            <a:xfrm>
              <a:off x="0" y="0"/>
              <a:ext cx="303"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77" name="直接连接符 38929"/>
            <p:cNvSpPr/>
            <p:nvPr/>
          </p:nvSpPr>
          <p:spPr>
            <a:xfrm>
              <a:off x="16" y="1611"/>
              <a:ext cx="311"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78" name="直接连接符 38930"/>
            <p:cNvSpPr/>
            <p:nvPr/>
          </p:nvSpPr>
          <p:spPr>
            <a:xfrm>
              <a:off x="135" y="0"/>
              <a:ext cx="0" cy="1611"/>
            </a:xfrm>
            <a:prstGeom prst="line">
              <a:avLst/>
            </a:prstGeom>
            <a:ln w="19050" cap="flat" cmpd="sng">
              <a:solidFill>
                <a:srgbClr val="0070C0"/>
              </a:solidFill>
              <a:prstDash val="solid"/>
              <a:round/>
              <a:headEnd type="triangle" w="med" len="lg"/>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79" name="文本框 38931"/>
            <p:cNvSpPr txBox="1"/>
            <p:nvPr/>
          </p:nvSpPr>
          <p:spPr>
            <a:xfrm>
              <a:off x="127" y="707"/>
              <a:ext cx="233" cy="288"/>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rPr>
                <a:t>L</a:t>
              </a:r>
              <a:endParaRPr lang="en-US" altLang="zh-CN" sz="2400" b="1" i="1" baseline="-25000">
                <a:latin typeface="Times New Roman" panose="02020603050405020304" pitchFamily="2" charset="0"/>
                <a:ea typeface="宋体" panose="02010600030101010101" pitchFamily="2" charset="-122"/>
              </a:endParaRPr>
            </a:p>
          </p:txBody>
        </p:sp>
      </p:grpSp>
      <p:sp>
        <p:nvSpPr>
          <p:cNvPr id="38933" name="直接连接符 38932"/>
          <p:cNvSpPr/>
          <p:nvPr/>
        </p:nvSpPr>
        <p:spPr>
          <a:xfrm>
            <a:off x="6103938" y="1603375"/>
            <a:ext cx="733425" cy="0"/>
          </a:xfrm>
          <a:prstGeom prst="line">
            <a:avLst/>
          </a:prstGeom>
          <a:ln w="28575"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8934" name="直接连接符 38933"/>
          <p:cNvSpPr/>
          <p:nvPr/>
        </p:nvSpPr>
        <p:spPr>
          <a:xfrm>
            <a:off x="6103938" y="2135188"/>
            <a:ext cx="354012" cy="0"/>
          </a:xfrm>
          <a:prstGeom prst="line">
            <a:avLst/>
          </a:prstGeom>
          <a:ln w="28575"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8935" name="矩形 38934"/>
          <p:cNvSpPr/>
          <p:nvPr/>
        </p:nvSpPr>
        <p:spPr>
          <a:xfrm>
            <a:off x="2555875" y="549275"/>
            <a:ext cx="1800225"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仿宋_GB2312" pitchFamily="1" charset="-122"/>
              </a:rPr>
              <a:t>(</a:t>
            </a:r>
            <a:r>
              <a:rPr lang="zh-CN" altLang="en-US" sz="2400" b="1">
                <a:latin typeface="Times New Roman" panose="02020603050405020304" pitchFamily="2" charset="0"/>
                <a:ea typeface="仿宋_GB2312" pitchFamily="1" charset="-122"/>
              </a:rPr>
              <a:t>同轴电缆</a:t>
            </a:r>
            <a:r>
              <a:rPr lang="en-US" altLang="zh-CN" sz="2400" b="1">
                <a:latin typeface="Times New Roman" panose="02020603050405020304" pitchFamily="2" charset="0"/>
                <a:ea typeface="仿宋_GB2312" pitchFamily="1" charset="-122"/>
              </a:rPr>
              <a:t>)</a:t>
            </a:r>
            <a:endParaRPr lang="en-US" altLang="zh-CN" sz="2400" b="1">
              <a:latin typeface="Times New Roman" panose="02020603050405020304" pitchFamily="2" charset="0"/>
              <a:ea typeface="仿宋_GB2312" pitchFamily="1" charset="-122"/>
            </a:endParaRPr>
          </a:p>
        </p:txBody>
      </p:sp>
      <p:pic>
        <p:nvPicPr>
          <p:cNvPr id="38936" name="图片 38935" descr="同轴电缆"/>
          <p:cNvPicPr>
            <a:picLocks noChangeAspect="1"/>
          </p:cNvPicPr>
          <p:nvPr/>
        </p:nvPicPr>
        <p:blipFill>
          <a:blip r:embed="rId1">
            <a:lum bright="-23999" contrast="35999"/>
          </a:blip>
          <a:srcRect l="29500" t="10954" r="27417" b="7729"/>
          <a:stretch>
            <a:fillRect/>
          </a:stretch>
        </p:blipFill>
        <p:spPr>
          <a:xfrm>
            <a:off x="7596188" y="876300"/>
            <a:ext cx="1158875" cy="2713038"/>
          </a:xfrm>
          <a:prstGeom prst="rect">
            <a:avLst/>
          </a:prstGeom>
          <a:noFill/>
          <a:ln w="12700" cap="flat" cmpd="sng">
            <a:solidFill>
              <a:schemeClr val="bg2"/>
            </a:solidFill>
            <a:prstDash val="solid"/>
            <a:miter/>
            <a:headEnd type="none" w="med" len="med"/>
            <a:tailEnd type="none" w="med" len="med"/>
          </a:ln>
        </p:spPr>
      </p:pic>
      <p:sp>
        <p:nvSpPr>
          <p:cNvPr id="38938" name="椭圆 38937"/>
          <p:cNvSpPr/>
          <p:nvPr/>
        </p:nvSpPr>
        <p:spPr>
          <a:xfrm>
            <a:off x="7254875" y="5322888"/>
            <a:ext cx="381000" cy="381000"/>
          </a:xfrm>
          <a:prstGeom prst="ellipse">
            <a:avLst/>
          </a:prstGeom>
          <a:solidFill>
            <a:srgbClr val="333333"/>
          </a:solidFill>
          <a:ln w="38100" cap="flat" cmpd="sng">
            <a:solidFill>
              <a:schemeClr val="hlink"/>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8939" name="矩形 38938"/>
          <p:cNvSpPr/>
          <p:nvPr/>
        </p:nvSpPr>
        <p:spPr>
          <a:xfrm>
            <a:off x="7629525" y="4425950"/>
            <a:ext cx="488950" cy="457200"/>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R</a:t>
            </a:r>
            <a:r>
              <a:rPr lang="en-US" altLang="zh-CN" sz="2400" b="1" i="1" baseline="-25000">
                <a:latin typeface="Times New Roman" panose="02020603050405020304" pitchFamily="2" charset="0"/>
                <a:ea typeface="宋体" panose="02010600030101010101" pitchFamily="2" charset="-122"/>
                <a:sym typeface="Symbol" panose="05050102010706020507" pitchFamily="2" charset="2"/>
              </a:rPr>
              <a:t>a</a:t>
            </a:r>
            <a:endParaRPr lang="en-US" altLang="zh-CN" sz="2400" b="1" i="1" baseline="-25000">
              <a:latin typeface="Times New Roman" panose="02020603050405020304" pitchFamily="2" charset="0"/>
              <a:ea typeface="宋体" panose="02010600030101010101" pitchFamily="2" charset="-122"/>
              <a:sym typeface="Symbol" panose="05050102010706020507" pitchFamily="2" charset="2"/>
            </a:endParaRPr>
          </a:p>
        </p:txBody>
      </p:sp>
      <p:grpSp>
        <p:nvGrpSpPr>
          <p:cNvPr id="38940" name="组合 38939"/>
          <p:cNvGrpSpPr/>
          <p:nvPr/>
        </p:nvGrpSpPr>
        <p:grpSpPr>
          <a:xfrm>
            <a:off x="7448550" y="4422775"/>
            <a:ext cx="230188" cy="1104900"/>
            <a:chOff x="0" y="0"/>
            <a:chExt cx="145" cy="696"/>
          </a:xfrm>
        </p:grpSpPr>
        <p:sp>
          <p:nvSpPr>
            <p:cNvPr id="40988" name="直接连接符 38940"/>
            <p:cNvSpPr/>
            <p:nvPr/>
          </p:nvSpPr>
          <p:spPr>
            <a:xfrm flipV="1">
              <a:off x="1" y="0"/>
              <a:ext cx="0" cy="672"/>
            </a:xfrm>
            <a:prstGeom prst="line">
              <a:avLst/>
            </a:prstGeom>
            <a:ln w="28575" cap="flat" cmpd="sng">
              <a:solidFill>
                <a:srgbClr val="FF6600"/>
              </a:solidFill>
              <a:prstDash val="sys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89" name="直接连接符 38941"/>
            <p:cNvSpPr/>
            <p:nvPr/>
          </p:nvSpPr>
          <p:spPr>
            <a:xfrm flipV="1">
              <a:off x="135" y="0"/>
              <a:ext cx="2" cy="696"/>
            </a:xfrm>
            <a:prstGeom prst="line">
              <a:avLst/>
            </a:prstGeom>
            <a:ln w="28575" cap="flat" cmpd="sng">
              <a:solidFill>
                <a:srgbClr val="FF6600"/>
              </a:solidFill>
              <a:prstDash val="sys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90" name="直接连接符 38942"/>
            <p:cNvSpPr/>
            <p:nvPr/>
          </p:nvSpPr>
          <p:spPr>
            <a:xfrm>
              <a:off x="1" y="140"/>
              <a:ext cx="144" cy="0"/>
            </a:xfrm>
            <a:prstGeom prst="line">
              <a:avLst/>
            </a:prstGeom>
            <a:ln w="28575" cap="flat" cmpd="sng">
              <a:solidFill>
                <a:srgbClr val="FF6600"/>
              </a:solidFill>
              <a:prstDash val="solid"/>
              <a:round/>
              <a:headEnd type="triangle" w="med" len="sm"/>
              <a:tailEnd type="triangle" w="med" len="sm"/>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91" name="直接连接符 38943"/>
            <p:cNvSpPr/>
            <p:nvPr/>
          </p:nvSpPr>
          <p:spPr>
            <a:xfrm flipV="1">
              <a:off x="0" y="688"/>
              <a:ext cx="125" cy="1"/>
            </a:xfrm>
            <a:prstGeom prst="line">
              <a:avLst/>
            </a:prstGeom>
            <a:ln w="28575"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aphicFrame>
        <p:nvGraphicFramePr>
          <p:cNvPr id="38946" name="对象 38945"/>
          <p:cNvGraphicFramePr>
            <a:graphicFrameLocks noChangeAspect="1"/>
          </p:cNvGraphicFramePr>
          <p:nvPr/>
        </p:nvGraphicFramePr>
        <p:xfrm>
          <a:off x="1484154" y="1126967"/>
          <a:ext cx="1462405" cy="903605"/>
        </p:xfrm>
        <a:graphic>
          <a:graphicData uri="http://schemas.openxmlformats.org/presentationml/2006/ole">
            <mc:AlternateContent xmlns:mc="http://schemas.openxmlformats.org/markup-compatibility/2006">
              <mc:Choice xmlns:v="urn:schemas-microsoft-com:vml" Requires="v">
                <p:oleObj spid="_x0000_s3206" name="" r:id="rId2" imgW="698500" imgH="431800" progId="Equation.3">
                  <p:embed/>
                </p:oleObj>
              </mc:Choice>
              <mc:Fallback>
                <p:oleObj name="" r:id="rId2" imgW="698500" imgH="431800" progId="Equation.3">
                  <p:embed/>
                  <p:pic>
                    <p:nvPicPr>
                      <p:cNvPr id="0" name="图片 3205"/>
                      <p:cNvPicPr/>
                      <p:nvPr/>
                    </p:nvPicPr>
                    <p:blipFill>
                      <a:blip r:embed="rId3"/>
                      <a:stretch>
                        <a:fillRect/>
                      </a:stretch>
                    </p:blipFill>
                    <p:spPr>
                      <a:xfrm>
                        <a:off x="1484154" y="1126967"/>
                        <a:ext cx="1462405" cy="903605"/>
                      </a:xfrm>
                      <a:prstGeom prst="rect">
                        <a:avLst/>
                      </a:prstGeom>
                      <a:noFill/>
                      <a:ln w="38100">
                        <a:noFill/>
                        <a:miter/>
                      </a:ln>
                    </p:spPr>
                  </p:pic>
                </p:oleObj>
              </mc:Fallback>
            </mc:AlternateContent>
          </a:graphicData>
        </a:graphic>
      </p:graphicFrame>
      <p:graphicFrame>
        <p:nvGraphicFramePr>
          <p:cNvPr id="38947" name="对象 38946"/>
          <p:cNvGraphicFramePr>
            <a:graphicFrameLocks noChangeAspect="1"/>
          </p:cNvGraphicFramePr>
          <p:nvPr/>
        </p:nvGraphicFramePr>
        <p:xfrm>
          <a:off x="1463040" y="5124133"/>
          <a:ext cx="3893820" cy="1280160"/>
        </p:xfrm>
        <a:graphic>
          <a:graphicData uri="http://schemas.openxmlformats.org/presentationml/2006/ole">
            <mc:AlternateContent xmlns:mc="http://schemas.openxmlformats.org/markup-compatibility/2006">
              <mc:Choice xmlns:v="urn:schemas-microsoft-com:vml" Requires="v">
                <p:oleObj spid="_x0000_s3207" name="" r:id="rId4" imgW="1854200" imgH="609600" progId="Equation.3">
                  <p:embed/>
                </p:oleObj>
              </mc:Choice>
              <mc:Fallback>
                <p:oleObj name="" r:id="rId4" imgW="1854200" imgH="609600" progId="Equation.3">
                  <p:embed/>
                  <p:pic>
                    <p:nvPicPr>
                      <p:cNvPr id="0" name="图片 3206"/>
                      <p:cNvPicPr/>
                      <p:nvPr/>
                    </p:nvPicPr>
                    <p:blipFill>
                      <a:blip r:embed="rId5"/>
                      <a:stretch>
                        <a:fillRect/>
                      </a:stretch>
                    </p:blipFill>
                    <p:spPr>
                      <a:xfrm>
                        <a:off x="1463040" y="5124133"/>
                        <a:ext cx="3893820" cy="1280160"/>
                      </a:xfrm>
                      <a:prstGeom prst="rect">
                        <a:avLst/>
                      </a:prstGeom>
                      <a:noFill/>
                      <a:ln w="38100">
                        <a:noFill/>
                        <a:miter/>
                      </a:ln>
                    </p:spPr>
                  </p:pic>
                </p:oleObj>
              </mc:Fallback>
            </mc:AlternateContent>
          </a:graphicData>
        </a:graphic>
      </p:graphicFrame>
      <p:graphicFrame>
        <p:nvGraphicFramePr>
          <p:cNvPr id="38948" name="对象 38947"/>
          <p:cNvGraphicFramePr>
            <a:graphicFrameLocks noChangeAspect="1"/>
          </p:cNvGraphicFramePr>
          <p:nvPr/>
        </p:nvGraphicFramePr>
        <p:xfrm>
          <a:off x="1362075" y="2149475"/>
          <a:ext cx="2346325" cy="746125"/>
        </p:xfrm>
        <a:graphic>
          <a:graphicData uri="http://schemas.openxmlformats.org/presentationml/2006/ole">
            <mc:AlternateContent xmlns:mc="http://schemas.openxmlformats.org/markup-compatibility/2006">
              <mc:Choice xmlns:v="urn:schemas-microsoft-com:vml" Requires="v">
                <p:oleObj spid="_x0000_s3208" name="" r:id="rId6" imgW="1120140" imgH="356235" progId="Equation.3">
                  <p:embed/>
                </p:oleObj>
              </mc:Choice>
              <mc:Fallback>
                <p:oleObj name="" r:id="rId6" imgW="1120140" imgH="356235" progId="Equation.3">
                  <p:embed/>
                  <p:pic>
                    <p:nvPicPr>
                      <p:cNvPr id="0" name="图片 3207"/>
                      <p:cNvPicPr/>
                      <p:nvPr/>
                    </p:nvPicPr>
                    <p:blipFill>
                      <a:blip r:embed="rId7"/>
                      <a:stretch>
                        <a:fillRect/>
                      </a:stretch>
                    </p:blipFill>
                    <p:spPr>
                      <a:xfrm>
                        <a:off x="1362075" y="2149475"/>
                        <a:ext cx="2346325" cy="746125"/>
                      </a:xfrm>
                      <a:prstGeom prst="rect">
                        <a:avLst/>
                      </a:prstGeom>
                      <a:noFill/>
                      <a:ln w="38100">
                        <a:noFill/>
                        <a:miter/>
                      </a:ln>
                    </p:spPr>
                  </p:pic>
                </p:oleObj>
              </mc:Fallback>
            </mc:AlternateContent>
          </a:graphicData>
        </a:graphic>
      </p:graphicFrame>
      <p:sp>
        <p:nvSpPr>
          <p:cNvPr id="38949" name="直接连接符 38948"/>
          <p:cNvSpPr/>
          <p:nvPr/>
        </p:nvSpPr>
        <p:spPr>
          <a:xfrm>
            <a:off x="4256088" y="6480175"/>
            <a:ext cx="1439862" cy="0"/>
          </a:xfrm>
          <a:prstGeom prst="line">
            <a:avLst/>
          </a:prstGeom>
          <a:ln w="57150"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38950" name="对象 38949"/>
          <p:cNvGraphicFramePr>
            <a:graphicFrameLocks noChangeAspect="1"/>
          </p:cNvGraphicFramePr>
          <p:nvPr/>
        </p:nvGraphicFramePr>
        <p:xfrm>
          <a:off x="3246438" y="1341438"/>
          <a:ext cx="1758950" cy="479425"/>
        </p:xfrm>
        <a:graphic>
          <a:graphicData uri="http://schemas.openxmlformats.org/presentationml/2006/ole">
            <mc:AlternateContent xmlns:mc="http://schemas.openxmlformats.org/markup-compatibility/2006">
              <mc:Choice xmlns:v="urn:schemas-microsoft-com:vml" Requires="v">
                <p:oleObj spid="_x0000_s3209" name="" r:id="rId8" imgW="840740" imgH="229235" progId="Equation.3">
                  <p:embed/>
                </p:oleObj>
              </mc:Choice>
              <mc:Fallback>
                <p:oleObj name="" r:id="rId8" imgW="840740" imgH="229235" progId="Equation.3">
                  <p:embed/>
                  <p:pic>
                    <p:nvPicPr>
                      <p:cNvPr id="0" name="图片 3208"/>
                      <p:cNvPicPr/>
                      <p:nvPr/>
                    </p:nvPicPr>
                    <p:blipFill>
                      <a:blip r:embed="rId9"/>
                      <a:stretch>
                        <a:fillRect/>
                      </a:stretch>
                    </p:blipFill>
                    <p:spPr>
                      <a:xfrm>
                        <a:off x="3246438" y="1341438"/>
                        <a:ext cx="1758950" cy="479425"/>
                      </a:xfrm>
                      <a:prstGeom prst="rect">
                        <a:avLst/>
                      </a:prstGeom>
                      <a:noFill/>
                      <a:ln w="38100">
                        <a:noFill/>
                        <a:miter/>
                      </a:ln>
                    </p:spPr>
                  </p:pic>
                </p:oleObj>
              </mc:Fallback>
            </mc:AlternateContent>
          </a:graphicData>
        </a:graphic>
      </p:graphicFrame>
      <p:graphicFrame>
        <p:nvGraphicFramePr>
          <p:cNvPr id="38951" name="对象 38950"/>
          <p:cNvGraphicFramePr>
            <a:graphicFrameLocks noChangeAspect="1"/>
          </p:cNvGraphicFramePr>
          <p:nvPr/>
        </p:nvGraphicFramePr>
        <p:xfrm>
          <a:off x="2384584" y="4019868"/>
          <a:ext cx="1757045" cy="904240"/>
        </p:xfrm>
        <a:graphic>
          <a:graphicData uri="http://schemas.openxmlformats.org/presentationml/2006/ole">
            <mc:AlternateContent xmlns:mc="http://schemas.openxmlformats.org/markup-compatibility/2006">
              <mc:Choice xmlns:v="urn:schemas-microsoft-com:vml" Requires="v">
                <p:oleObj spid="_x0000_s3210" name="" r:id="rId10" imgW="838200" imgH="431800" progId="Equation.3">
                  <p:embed/>
                </p:oleObj>
              </mc:Choice>
              <mc:Fallback>
                <p:oleObj name="" r:id="rId10" imgW="838200" imgH="431800" progId="Equation.3">
                  <p:embed/>
                  <p:pic>
                    <p:nvPicPr>
                      <p:cNvPr id="0" name="图片 3209"/>
                      <p:cNvPicPr/>
                      <p:nvPr/>
                    </p:nvPicPr>
                    <p:blipFill>
                      <a:blip r:embed="rId11"/>
                      <a:stretch>
                        <a:fillRect/>
                      </a:stretch>
                    </p:blipFill>
                    <p:spPr>
                      <a:xfrm>
                        <a:off x="2384584" y="4019868"/>
                        <a:ext cx="1757045" cy="904240"/>
                      </a:xfrm>
                      <a:prstGeom prst="rect">
                        <a:avLst/>
                      </a:prstGeom>
                      <a:noFill/>
                      <a:ln w="38100">
                        <a:noFill/>
                        <a:miter/>
                      </a:ln>
                    </p:spPr>
                  </p:pic>
                </p:oleObj>
              </mc:Fallback>
            </mc:AlternateContent>
          </a:graphicData>
        </a:graphic>
      </p:graphicFrame>
      <p:sp>
        <p:nvSpPr>
          <p:cNvPr id="38952" name="圆角矩形标注 38951"/>
          <p:cNvSpPr/>
          <p:nvPr/>
        </p:nvSpPr>
        <p:spPr>
          <a:xfrm>
            <a:off x="6088063" y="4659313"/>
            <a:ext cx="738187" cy="584200"/>
          </a:xfrm>
          <a:prstGeom prst="wedgeRoundRectCallout">
            <a:avLst>
              <a:gd name="adj1" fmla="val 109569"/>
              <a:gd name="adj2" fmla="val 66574"/>
              <a:gd name="adj3" fmla="val 16667"/>
            </a:avLst>
          </a:prstGeom>
          <a:noFill/>
          <a:ln w="19050" cap="flat" cmpd="sng">
            <a:solidFill>
              <a:srgbClr val="66FFFF"/>
            </a:solidFill>
            <a:prstDash val="solid"/>
            <a:miter/>
            <a:headEnd type="none" w="med" len="med"/>
            <a:tailEnd type="none" w="med" len="med"/>
          </a:ln>
        </p:spPr>
        <p:txBody>
          <a:bodyPr anchor="t"/>
          <a:p>
            <a:pPr lvl="0" indent="0" algn="ctr">
              <a:buClrTx/>
            </a:pPr>
            <a:r>
              <a:rPr lang="en-US" altLang="zh-CN" sz="2400" b="1" i="1">
                <a:latin typeface="Times New Roman" panose="02020603050405020304" pitchFamily="2" charset="0"/>
                <a:ea typeface="宋体" panose="02010600030101010101" pitchFamily="2" charset="-122"/>
              </a:rPr>
              <a:t>+</a:t>
            </a:r>
            <a:r>
              <a:rPr lang="en-US" altLang="zh-CN" sz="1200" b="1" i="1">
                <a:latin typeface="Times New Roman" panose="02020603050405020304" pitchFamily="2" charset="0"/>
                <a:ea typeface="宋体" panose="02010600030101010101" pitchFamily="2" charset="-122"/>
              </a:rPr>
              <a:t> </a:t>
            </a:r>
            <a:r>
              <a:rPr lang="en-US" altLang="zh-CN" sz="2400" b="1" i="1">
                <a:latin typeface="Symbol" panose="05050102010706020507" pitchFamily="2" charset="2"/>
                <a:ea typeface="宋体" panose="02010600030101010101" pitchFamily="2" charset="-122"/>
              </a:rPr>
              <a:t>l</a:t>
            </a:r>
            <a:endParaRPr lang="en-US" altLang="zh-CN" sz="2400" b="1" i="1">
              <a:latin typeface="Symbol" panose="05050102010706020507" pitchFamily="2" charset="2"/>
              <a:ea typeface="宋体" panose="02010600030101010101" pitchFamily="2" charset="-122"/>
            </a:endParaRPr>
          </a:p>
        </p:txBody>
      </p:sp>
      <p:sp>
        <p:nvSpPr>
          <p:cNvPr id="38953" name="圆角矩形标注 38952"/>
          <p:cNvSpPr/>
          <p:nvPr/>
        </p:nvSpPr>
        <p:spPr>
          <a:xfrm>
            <a:off x="8069263" y="4573588"/>
            <a:ext cx="750887" cy="584200"/>
          </a:xfrm>
          <a:prstGeom prst="wedgeRoundRectCallout">
            <a:avLst>
              <a:gd name="adj1" fmla="val -41968"/>
              <a:gd name="adj2" fmla="val 91306"/>
              <a:gd name="adj3" fmla="val 16667"/>
            </a:avLst>
          </a:prstGeom>
          <a:noFill/>
          <a:ln w="19050" cap="flat" cmpd="sng">
            <a:solidFill>
              <a:srgbClr val="66FFFF"/>
            </a:solidFill>
            <a:prstDash val="solid"/>
            <a:miter/>
            <a:headEnd type="none" w="med" len="med"/>
            <a:tailEnd type="none" w="med" len="med"/>
          </a:ln>
        </p:spPr>
        <p:txBody>
          <a:bodyPr anchor="t"/>
          <a:p>
            <a:pPr lvl="0" indent="0" algn="ctr">
              <a:buClrTx/>
            </a:pPr>
            <a:r>
              <a:rPr lang="en-US" altLang="zh-CN" sz="2400" b="1" i="1">
                <a:latin typeface="宋体" panose="02010600030101010101" pitchFamily="2" charset="-122"/>
                <a:ea typeface="宋体" panose="02010600030101010101" pitchFamily="2" charset="-122"/>
              </a:rPr>
              <a:t>-</a:t>
            </a:r>
            <a:r>
              <a:rPr lang="en-US" altLang="zh-CN" sz="1200" b="1" i="1">
                <a:latin typeface="Times New Roman" panose="02020603050405020304" pitchFamily="2" charset="0"/>
                <a:ea typeface="宋体" panose="02010600030101010101" pitchFamily="2" charset="-122"/>
              </a:rPr>
              <a:t> </a:t>
            </a:r>
            <a:r>
              <a:rPr lang="en-US" altLang="zh-CN" sz="2400" b="1" i="1">
                <a:latin typeface="Symbol" panose="05050102010706020507" pitchFamily="2" charset="2"/>
                <a:ea typeface="宋体" panose="02010600030101010101" pitchFamily="2" charset="-122"/>
              </a:rPr>
              <a:t>l</a:t>
            </a:r>
            <a:endParaRPr lang="en-US" altLang="zh-CN" sz="2400" b="1" i="1">
              <a:latin typeface="Symbol" panose="05050102010706020507" pitchFamily="2" charset="2"/>
              <a:ea typeface="宋体" panose="02010600030101010101" pitchFamily="2" charset="-122"/>
            </a:endParaRPr>
          </a:p>
        </p:txBody>
      </p:sp>
      <p:grpSp>
        <p:nvGrpSpPr>
          <p:cNvPr id="38954" name="组合 38953"/>
          <p:cNvGrpSpPr/>
          <p:nvPr/>
        </p:nvGrpSpPr>
        <p:grpSpPr>
          <a:xfrm>
            <a:off x="6781800" y="4846638"/>
            <a:ext cx="1325563" cy="1328737"/>
            <a:chOff x="0" y="0"/>
            <a:chExt cx="835" cy="837"/>
          </a:xfrm>
        </p:grpSpPr>
        <p:sp>
          <p:nvSpPr>
            <p:cNvPr id="41002" name="直接连接符 38954"/>
            <p:cNvSpPr/>
            <p:nvPr/>
          </p:nvSpPr>
          <p:spPr>
            <a:xfrm>
              <a:off x="422" y="422"/>
              <a:ext cx="413" cy="0"/>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03" name="直接连接符 38955"/>
            <p:cNvSpPr/>
            <p:nvPr/>
          </p:nvSpPr>
          <p:spPr>
            <a:xfrm flipV="1">
              <a:off x="422" y="219"/>
              <a:ext cx="361" cy="203"/>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04" name="直接连接符 38956"/>
            <p:cNvSpPr/>
            <p:nvPr/>
          </p:nvSpPr>
          <p:spPr>
            <a:xfrm flipV="1">
              <a:off x="422" y="53"/>
              <a:ext cx="200" cy="369"/>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05" name="直接连接符 38957"/>
            <p:cNvSpPr/>
            <p:nvPr/>
          </p:nvSpPr>
          <p:spPr>
            <a:xfrm flipV="1">
              <a:off x="422" y="0"/>
              <a:ext cx="0" cy="422"/>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06" name="直接连接符 38958"/>
            <p:cNvSpPr/>
            <p:nvPr/>
          </p:nvSpPr>
          <p:spPr>
            <a:xfrm rot="-5400000" flipV="1">
              <a:off x="135" y="134"/>
              <a:ext cx="368" cy="206"/>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07" name="直接连接符 38959"/>
            <p:cNvSpPr/>
            <p:nvPr/>
          </p:nvSpPr>
          <p:spPr>
            <a:xfrm rot="-5400000" flipV="1">
              <a:off x="136" y="136"/>
              <a:ext cx="202" cy="370"/>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08" name="直接连接符 38960"/>
            <p:cNvSpPr/>
            <p:nvPr/>
          </p:nvSpPr>
          <p:spPr>
            <a:xfrm rot="-5400000" flipV="1">
              <a:off x="211" y="211"/>
              <a:ext cx="0" cy="422"/>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09" name="直接连接符 38961"/>
            <p:cNvSpPr/>
            <p:nvPr/>
          </p:nvSpPr>
          <p:spPr>
            <a:xfrm rot="-10800000" flipV="1">
              <a:off x="59" y="421"/>
              <a:ext cx="361" cy="205"/>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10" name="直接连接符 38962"/>
            <p:cNvSpPr/>
            <p:nvPr/>
          </p:nvSpPr>
          <p:spPr>
            <a:xfrm rot="-10800000" flipV="1">
              <a:off x="222" y="421"/>
              <a:ext cx="200" cy="369"/>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11" name="直接连接符 38963"/>
            <p:cNvSpPr/>
            <p:nvPr/>
          </p:nvSpPr>
          <p:spPr>
            <a:xfrm rot="-5400000" flipH="1">
              <a:off x="207" y="621"/>
              <a:ext cx="415" cy="2"/>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12" name="直接连接符 38964"/>
            <p:cNvSpPr/>
            <p:nvPr/>
          </p:nvSpPr>
          <p:spPr>
            <a:xfrm rot="5400000" flipV="1">
              <a:off x="334" y="494"/>
              <a:ext cx="361" cy="203"/>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13" name="直接连接符 38965"/>
            <p:cNvSpPr/>
            <p:nvPr/>
          </p:nvSpPr>
          <p:spPr>
            <a:xfrm rot="5400000" flipV="1">
              <a:off x="497" y="330"/>
              <a:ext cx="200" cy="369"/>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38967" name="直接连接符 38966"/>
          <p:cNvSpPr/>
          <p:nvPr/>
        </p:nvSpPr>
        <p:spPr>
          <a:xfrm>
            <a:off x="7446963" y="5514975"/>
            <a:ext cx="500062" cy="434975"/>
          </a:xfrm>
          <a:prstGeom prst="line">
            <a:avLst/>
          </a:prstGeom>
          <a:ln w="28575"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8968" name="矩形 38967"/>
          <p:cNvSpPr/>
          <p:nvPr/>
        </p:nvSpPr>
        <p:spPr>
          <a:xfrm>
            <a:off x="7648575" y="5376863"/>
            <a:ext cx="488950" cy="457200"/>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R</a:t>
            </a:r>
            <a:r>
              <a:rPr lang="en-US" altLang="zh-CN" sz="2400" b="1" i="1" baseline="-25000">
                <a:latin typeface="Times New Roman" panose="02020603050405020304" pitchFamily="2" charset="0"/>
                <a:ea typeface="宋体" panose="02010600030101010101" pitchFamily="2" charset="-122"/>
                <a:sym typeface="Symbol" panose="05050102010706020507" pitchFamily="2" charset="2"/>
              </a:rPr>
              <a:t>b</a:t>
            </a:r>
            <a:endParaRPr lang="en-US" altLang="zh-CN" sz="2400" b="1" i="1" baseline="-25000">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38969" name="对象 38968"/>
          <p:cNvGraphicFramePr>
            <a:graphicFrameLocks noChangeAspect="1"/>
          </p:cNvGraphicFramePr>
          <p:nvPr/>
        </p:nvGraphicFramePr>
        <p:xfrm>
          <a:off x="2360296" y="2998312"/>
          <a:ext cx="1835785" cy="904240"/>
        </p:xfrm>
        <a:graphic>
          <a:graphicData uri="http://schemas.openxmlformats.org/presentationml/2006/ole">
            <mc:AlternateContent xmlns:mc="http://schemas.openxmlformats.org/markup-compatibility/2006">
              <mc:Choice xmlns:v="urn:schemas-microsoft-com:vml" Requires="v">
                <p:oleObj spid="_x0000_s3211" name="" r:id="rId12" imgW="876300" imgH="431800" progId="Equation.3">
                  <p:embed/>
                </p:oleObj>
              </mc:Choice>
              <mc:Fallback>
                <p:oleObj name="" r:id="rId12" imgW="876300" imgH="431800" progId="Equation.3">
                  <p:embed/>
                  <p:pic>
                    <p:nvPicPr>
                      <p:cNvPr id="0" name="图片 3210"/>
                      <p:cNvPicPr/>
                      <p:nvPr/>
                    </p:nvPicPr>
                    <p:blipFill>
                      <a:blip r:embed="rId13"/>
                      <a:stretch>
                        <a:fillRect/>
                      </a:stretch>
                    </p:blipFill>
                    <p:spPr>
                      <a:xfrm>
                        <a:off x="2360296" y="2998312"/>
                        <a:ext cx="1835785" cy="904240"/>
                      </a:xfrm>
                      <a:prstGeom prst="rect">
                        <a:avLst/>
                      </a:prstGeom>
                      <a:noFill/>
                      <a:ln w="38100">
                        <a:noFill/>
                        <a:miter/>
                      </a:ln>
                    </p:spPr>
                  </p:pic>
                </p:oleObj>
              </mc:Fallback>
            </mc:AlternateContent>
          </a:graphicData>
        </a:graphic>
      </p:graphicFrame>
      <p:grpSp>
        <p:nvGrpSpPr>
          <p:cNvPr id="38970" name="组合 38969"/>
          <p:cNvGrpSpPr/>
          <p:nvPr/>
        </p:nvGrpSpPr>
        <p:grpSpPr>
          <a:xfrm>
            <a:off x="5340350" y="649288"/>
            <a:ext cx="1524000" cy="517525"/>
            <a:chOff x="0" y="0"/>
            <a:chExt cx="960" cy="326"/>
          </a:xfrm>
        </p:grpSpPr>
        <p:sp>
          <p:nvSpPr>
            <p:cNvPr id="41018" name="椭圆 38970"/>
            <p:cNvSpPr/>
            <p:nvPr/>
          </p:nvSpPr>
          <p:spPr>
            <a:xfrm>
              <a:off x="0" y="0"/>
              <a:ext cx="960" cy="326"/>
            </a:xfrm>
            <a:prstGeom prst="ellipse">
              <a:avLst/>
            </a:prstGeom>
            <a:solidFill>
              <a:schemeClr val="hlink"/>
            </a:solidFill>
            <a:ln w="28575" cap="flat" cmpd="sng">
              <a:solidFill>
                <a:srgbClr val="00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19" name="椭圆 38971"/>
            <p:cNvSpPr/>
            <p:nvPr/>
          </p:nvSpPr>
          <p:spPr>
            <a:xfrm>
              <a:off x="245" y="77"/>
              <a:ext cx="472" cy="172"/>
            </a:xfrm>
            <a:prstGeom prst="ellipse">
              <a:avLst/>
            </a:prstGeom>
            <a:solidFill>
              <a:schemeClr val="tx1"/>
            </a:solidFill>
            <a:ln w="28575" cap="flat" cmpd="sng">
              <a:solidFill>
                <a:srgbClr val="0000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20" name="直接连接符 38972"/>
            <p:cNvSpPr/>
            <p:nvPr/>
          </p:nvSpPr>
          <p:spPr>
            <a:xfrm>
              <a:off x="248" y="165"/>
              <a:ext cx="0" cy="140"/>
            </a:xfrm>
            <a:prstGeom prst="line">
              <a:avLst/>
            </a:prstGeom>
            <a:ln w="28575" cap="flat" cmpd="sng">
              <a:solidFill>
                <a:srgbClr val="0000FF"/>
              </a:solidFill>
              <a:prstDash val="sys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21" name="直接连接符 38973"/>
            <p:cNvSpPr/>
            <p:nvPr/>
          </p:nvSpPr>
          <p:spPr>
            <a:xfrm>
              <a:off x="715" y="171"/>
              <a:ext cx="0" cy="140"/>
            </a:xfrm>
            <a:prstGeom prst="line">
              <a:avLst/>
            </a:prstGeom>
            <a:ln w="28575" cap="flat" cmpd="sng">
              <a:solidFill>
                <a:srgbClr val="0000FF"/>
              </a:solidFill>
              <a:prstDash val="sys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38975" name="组合 38974"/>
          <p:cNvGrpSpPr/>
          <p:nvPr/>
        </p:nvGrpSpPr>
        <p:grpSpPr>
          <a:xfrm>
            <a:off x="6096000" y="390525"/>
            <a:ext cx="17463" cy="3614738"/>
            <a:chOff x="0" y="0"/>
            <a:chExt cx="11" cy="2277"/>
          </a:xfrm>
        </p:grpSpPr>
        <p:sp>
          <p:nvSpPr>
            <p:cNvPr id="41023" name="直接连接符 38975"/>
            <p:cNvSpPr/>
            <p:nvPr/>
          </p:nvSpPr>
          <p:spPr>
            <a:xfrm flipH="1">
              <a:off x="0" y="310"/>
              <a:ext cx="11" cy="1868"/>
            </a:xfrm>
            <a:prstGeom prst="line">
              <a:avLst/>
            </a:prstGeom>
            <a:ln w="28575" cap="flat" cmpd="sng">
              <a:solidFill>
                <a:srgbClr val="0070C0">
                  <a:alpha val="54999"/>
                </a:srgbClr>
              </a:solidFill>
              <a:prstDash val="lgDash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24" name="直接连接符 38976"/>
            <p:cNvSpPr/>
            <p:nvPr/>
          </p:nvSpPr>
          <p:spPr>
            <a:xfrm flipV="1">
              <a:off x="10" y="0"/>
              <a:ext cx="0" cy="320"/>
            </a:xfrm>
            <a:prstGeom prst="line">
              <a:avLst/>
            </a:prstGeom>
            <a:ln w="28575"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025" name="直接连接符 38977"/>
            <p:cNvSpPr/>
            <p:nvPr/>
          </p:nvSpPr>
          <p:spPr>
            <a:xfrm flipV="1">
              <a:off x="0" y="2146"/>
              <a:ext cx="0" cy="131"/>
            </a:xfrm>
            <a:prstGeom prst="line">
              <a:avLst/>
            </a:prstGeom>
            <a:ln w="28575"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25"/>
                                        </p:tgtEl>
                                        <p:attrNameLst>
                                          <p:attrName>style.visibility</p:attrName>
                                        </p:attrNameLst>
                                      </p:cBhvr>
                                      <p:to>
                                        <p:strVal val="visible"/>
                                      </p:to>
                                    </p:set>
                                    <p:animEffect transition="in" filter="wipe(left)">
                                      <p:cBhvr>
                                        <p:cTn id="7" dur="500"/>
                                        <p:tgtEl>
                                          <p:spTgt spid="389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down)">
                                      <p:cBhvr>
                                        <p:cTn id="12" dur="500"/>
                                        <p:tgtEl>
                                          <p:spTgt spid="3891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8920"/>
                                        </p:tgtEl>
                                        <p:attrNameLst>
                                          <p:attrName>style.visibility</p:attrName>
                                        </p:attrNameLst>
                                      </p:cBhvr>
                                      <p:to>
                                        <p:strVal val="visible"/>
                                      </p:to>
                                    </p:set>
                                    <p:animEffect transition="in" filter="wipe(down)">
                                      <p:cBhvr>
                                        <p:cTn id="16" dur="500"/>
                                        <p:tgtEl>
                                          <p:spTgt spid="38920"/>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38970"/>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38975"/>
                                        </p:tgtEl>
                                        <p:attrNameLst>
                                          <p:attrName>style.visibility</p:attrName>
                                        </p:attrNameLst>
                                      </p:cBhvr>
                                      <p:to>
                                        <p:strVal val="visible"/>
                                      </p:to>
                                    </p:set>
                                    <p:animEffect transition="in" filter="wipe(down)">
                                      <p:cBhvr>
                                        <p:cTn id="23" dur="500"/>
                                        <p:tgtEl>
                                          <p:spTgt spid="3897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8934"/>
                                        </p:tgtEl>
                                        <p:attrNameLst>
                                          <p:attrName>style.visibility</p:attrName>
                                        </p:attrNameLst>
                                      </p:cBhvr>
                                      <p:to>
                                        <p:strVal val="visible"/>
                                      </p:to>
                                    </p:set>
                                    <p:animEffect transition="in" filter="wipe(left)">
                                      <p:cBhvr>
                                        <p:cTn id="28" dur="500"/>
                                        <p:tgtEl>
                                          <p:spTgt spid="38934"/>
                                        </p:tgtEl>
                                      </p:cBhvr>
                                    </p:animEffect>
                                  </p:childTnLst>
                                </p:cTn>
                              </p:par>
                            </p:childTnLst>
                          </p:cTn>
                        </p:par>
                        <p:par>
                          <p:cTn id="29" fill="hold">
                            <p:stCondLst>
                              <p:cond delay="500"/>
                            </p:stCondLst>
                            <p:childTnLst>
                              <p:par>
                                <p:cTn id="30" presetID="23" presetClass="entr" presetSubtype="16" fill="hold" grpId="0" nodeType="afterEffect">
                                  <p:stCondLst>
                                    <p:cond delay="0"/>
                                  </p:stCondLst>
                                  <p:childTnLst>
                                    <p:set>
                                      <p:cBhvr>
                                        <p:cTn id="31" dur="1" fill="hold">
                                          <p:stCondLst>
                                            <p:cond delay="0"/>
                                          </p:stCondLst>
                                        </p:cTn>
                                        <p:tgtEl>
                                          <p:spTgt spid="38926"/>
                                        </p:tgtEl>
                                        <p:attrNameLst>
                                          <p:attrName>style.visibility</p:attrName>
                                        </p:attrNameLst>
                                      </p:cBhvr>
                                      <p:to>
                                        <p:strVal val="visible"/>
                                      </p:to>
                                    </p:set>
                                    <p:anim calcmode="lin" valueType="num">
                                      <p:cBhvr>
                                        <p:cTn id="32" dur="500" fill="hold"/>
                                        <p:tgtEl>
                                          <p:spTgt spid="38926"/>
                                        </p:tgtEl>
                                        <p:attrNameLst>
                                          <p:attrName>ppt_w</p:attrName>
                                        </p:attrNameLst>
                                      </p:cBhvr>
                                      <p:tavLst>
                                        <p:tav tm="0">
                                          <p:val>
                                            <p:fltVal val="0.000000"/>
                                          </p:val>
                                        </p:tav>
                                        <p:tav tm="100000">
                                          <p:val>
                                            <p:strVal val="#ppt_w"/>
                                          </p:val>
                                        </p:tav>
                                      </p:tavLst>
                                    </p:anim>
                                    <p:anim calcmode="lin" valueType="num">
                                      <p:cBhvr>
                                        <p:cTn id="33" dur="500" fill="hold"/>
                                        <p:tgtEl>
                                          <p:spTgt spid="38926"/>
                                        </p:tgtEl>
                                        <p:attrNameLst>
                                          <p:attrName>ppt_h</p:attrName>
                                        </p:attrNameLst>
                                      </p:cBhvr>
                                      <p:tavLst>
                                        <p:tav tm="0">
                                          <p:val>
                                            <p:fltVal val="0.00000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8933"/>
                                        </p:tgtEl>
                                        <p:attrNameLst>
                                          <p:attrName>style.visibility</p:attrName>
                                        </p:attrNameLst>
                                      </p:cBhvr>
                                      <p:to>
                                        <p:strVal val="visible"/>
                                      </p:to>
                                    </p:set>
                                    <p:animEffect transition="in" filter="wipe(left)">
                                      <p:cBhvr>
                                        <p:cTn id="38" dur="500"/>
                                        <p:tgtEl>
                                          <p:spTgt spid="38933"/>
                                        </p:tgtEl>
                                      </p:cBhvr>
                                    </p:animEffect>
                                  </p:childTnLst>
                                </p:cTn>
                              </p:par>
                            </p:childTnLst>
                          </p:cTn>
                        </p:par>
                        <p:par>
                          <p:cTn id="39" fill="hold">
                            <p:stCondLst>
                              <p:cond delay="500"/>
                            </p:stCondLst>
                            <p:childTnLst>
                              <p:par>
                                <p:cTn id="40" presetID="23" presetClass="entr" presetSubtype="16" fill="hold" grpId="0" nodeType="afterEffect">
                                  <p:stCondLst>
                                    <p:cond delay="0"/>
                                  </p:stCondLst>
                                  <p:childTnLst>
                                    <p:set>
                                      <p:cBhvr>
                                        <p:cTn id="41" dur="1" fill="hold">
                                          <p:stCondLst>
                                            <p:cond delay="0"/>
                                          </p:stCondLst>
                                        </p:cTn>
                                        <p:tgtEl>
                                          <p:spTgt spid="38927"/>
                                        </p:tgtEl>
                                        <p:attrNameLst>
                                          <p:attrName>style.visibility</p:attrName>
                                        </p:attrNameLst>
                                      </p:cBhvr>
                                      <p:to>
                                        <p:strVal val="visible"/>
                                      </p:to>
                                    </p:set>
                                    <p:anim calcmode="lin" valueType="num">
                                      <p:cBhvr>
                                        <p:cTn id="42" dur="500" fill="hold"/>
                                        <p:tgtEl>
                                          <p:spTgt spid="38927"/>
                                        </p:tgtEl>
                                        <p:attrNameLst>
                                          <p:attrName>ppt_w</p:attrName>
                                        </p:attrNameLst>
                                      </p:cBhvr>
                                      <p:tavLst>
                                        <p:tav tm="0">
                                          <p:val>
                                            <p:fltVal val="0.000000"/>
                                          </p:val>
                                        </p:tav>
                                        <p:tav tm="100000">
                                          <p:val>
                                            <p:strVal val="#ppt_w"/>
                                          </p:val>
                                        </p:tav>
                                      </p:tavLst>
                                    </p:anim>
                                    <p:anim calcmode="lin" valueType="num">
                                      <p:cBhvr>
                                        <p:cTn id="43" dur="500" fill="hold"/>
                                        <p:tgtEl>
                                          <p:spTgt spid="38927"/>
                                        </p:tgtEl>
                                        <p:attrNameLst>
                                          <p:attrName>ppt_h</p:attrName>
                                        </p:attrNameLst>
                                      </p:cBhvr>
                                      <p:tavLst>
                                        <p:tav tm="0">
                                          <p:val>
                                            <p:fltVal val="0.00000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nodeType="clickEffect">
                                  <p:stCondLst>
                                    <p:cond delay="0"/>
                                  </p:stCondLst>
                                  <p:childTnLst>
                                    <p:set>
                                      <p:cBhvr>
                                        <p:cTn id="47" dur="1" fill="hold">
                                          <p:stCondLst>
                                            <p:cond delay="0"/>
                                          </p:stCondLst>
                                        </p:cTn>
                                        <p:tgtEl>
                                          <p:spTgt spid="38928"/>
                                        </p:tgtEl>
                                        <p:attrNameLst>
                                          <p:attrName>style.visibility</p:attrName>
                                        </p:attrNameLst>
                                      </p:cBhvr>
                                      <p:to>
                                        <p:strVal val="visible"/>
                                      </p:to>
                                    </p:set>
                                    <p:animEffect transition="in" filter="barn(outHorizontal)">
                                      <p:cBhvr>
                                        <p:cTn id="48" dur="500"/>
                                        <p:tgtEl>
                                          <p:spTgt spid="389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935"/>
                                        </p:tgtEl>
                                        <p:attrNameLst>
                                          <p:attrName>style.visibility</p:attrName>
                                        </p:attrNameLst>
                                      </p:cBhvr>
                                      <p:to>
                                        <p:strVal val="visible"/>
                                      </p:to>
                                    </p:set>
                                    <p:animEffect transition="in" filter="wipe(left)">
                                      <p:cBhvr>
                                        <p:cTn id="53" dur="500"/>
                                        <p:tgtEl>
                                          <p:spTgt spid="3893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8936"/>
                                        </p:tgtEl>
                                        <p:attrNameLst>
                                          <p:attrName>style.visibility</p:attrName>
                                        </p:attrNameLst>
                                      </p:cBhvr>
                                      <p:to>
                                        <p:strVal val="visible"/>
                                      </p:to>
                                    </p:set>
                                    <p:animEffect transition="in" filter="wipe(up)">
                                      <p:cBhvr>
                                        <p:cTn id="58" dur="500"/>
                                        <p:tgtEl>
                                          <p:spTgt spid="3893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38938"/>
                                        </p:tgtEl>
                                        <p:attrNameLst>
                                          <p:attrName>style.visibility</p:attrName>
                                        </p:attrNameLst>
                                      </p:cBhvr>
                                      <p:to>
                                        <p:strVal val="visible"/>
                                      </p:to>
                                    </p:set>
                                    <p:animEffect transition="in" filter="wipe(up)">
                                      <p:cBhvr>
                                        <p:cTn id="63" dur="500"/>
                                        <p:tgtEl>
                                          <p:spTgt spid="38938"/>
                                        </p:tgtEl>
                                      </p:cBhvr>
                                    </p:animEffect>
                                  </p:childTnLst>
                                </p:cTn>
                              </p:par>
                            </p:childTnLst>
                          </p:cTn>
                        </p:par>
                        <p:par>
                          <p:cTn id="64" fill="hold">
                            <p:stCondLst>
                              <p:cond delay="500"/>
                            </p:stCondLst>
                            <p:childTnLst>
                              <p:par>
                                <p:cTn id="65" presetID="22" presetClass="entr" presetSubtype="4" fill="hold" nodeType="afterEffect">
                                  <p:stCondLst>
                                    <p:cond delay="0"/>
                                  </p:stCondLst>
                                  <p:childTnLst>
                                    <p:set>
                                      <p:cBhvr>
                                        <p:cTn id="66" dur="1" fill="hold">
                                          <p:stCondLst>
                                            <p:cond delay="0"/>
                                          </p:stCondLst>
                                        </p:cTn>
                                        <p:tgtEl>
                                          <p:spTgt spid="38940"/>
                                        </p:tgtEl>
                                        <p:attrNameLst>
                                          <p:attrName>style.visibility</p:attrName>
                                        </p:attrNameLst>
                                      </p:cBhvr>
                                      <p:to>
                                        <p:strVal val="visible"/>
                                      </p:to>
                                    </p:set>
                                    <p:animEffect transition="in" filter="wipe(down)">
                                      <p:cBhvr>
                                        <p:cTn id="67" dur="500"/>
                                        <p:tgtEl>
                                          <p:spTgt spid="38940"/>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38939"/>
                                        </p:tgtEl>
                                        <p:attrNameLst>
                                          <p:attrName>style.visibility</p:attrName>
                                        </p:attrNameLst>
                                      </p:cBhvr>
                                      <p:to>
                                        <p:strVal val="visible"/>
                                      </p:to>
                                    </p:set>
                                    <p:animEffect transition="in" filter="wipe(up)">
                                      <p:cBhvr>
                                        <p:cTn id="71" dur="500"/>
                                        <p:tgtEl>
                                          <p:spTgt spid="3893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38914"/>
                                        </p:tgtEl>
                                        <p:attrNameLst>
                                          <p:attrName>style.visibility</p:attrName>
                                        </p:attrNameLst>
                                      </p:cBhvr>
                                      <p:to>
                                        <p:strVal val="visible"/>
                                      </p:to>
                                    </p:set>
                                    <p:animEffect transition="in" filter="wipe(up)">
                                      <p:cBhvr>
                                        <p:cTn id="76" dur="500"/>
                                        <p:tgtEl>
                                          <p:spTgt spid="38914"/>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38967"/>
                                        </p:tgtEl>
                                        <p:attrNameLst>
                                          <p:attrName>style.visibility</p:attrName>
                                        </p:attrNameLst>
                                      </p:cBhvr>
                                      <p:to>
                                        <p:strVal val="visible"/>
                                      </p:to>
                                    </p:set>
                                    <p:animEffect transition="in" filter="wipe(up)">
                                      <p:cBhvr>
                                        <p:cTn id="80" dur="500"/>
                                        <p:tgtEl>
                                          <p:spTgt spid="38967"/>
                                        </p:tgtEl>
                                      </p:cBhvr>
                                    </p:animEffect>
                                  </p:childTnLst>
                                </p:cTn>
                              </p:par>
                            </p:childTnLst>
                          </p:cTn>
                        </p:par>
                        <p:par>
                          <p:cTn id="81" fill="hold">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38968"/>
                                        </p:tgtEl>
                                        <p:attrNameLst>
                                          <p:attrName>style.visibility</p:attrName>
                                        </p:attrNameLst>
                                      </p:cBhvr>
                                      <p:to>
                                        <p:strVal val="visible"/>
                                      </p:to>
                                    </p:set>
                                    <p:animEffect transition="in" filter="wipe(up)">
                                      <p:cBhvr>
                                        <p:cTn id="84" dur="500"/>
                                        <p:tgtEl>
                                          <p:spTgt spid="3896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38915"/>
                                        </p:tgtEl>
                                        <p:attrNameLst>
                                          <p:attrName>style.visibility</p:attrName>
                                        </p:attrNameLst>
                                      </p:cBhvr>
                                      <p:to>
                                        <p:strVal val="visible"/>
                                      </p:to>
                                    </p:set>
                                    <p:animEffect transition="in" filter="wipe(up)">
                                      <p:cBhvr>
                                        <p:cTn id="89" dur="500"/>
                                        <p:tgtEl>
                                          <p:spTgt spid="3891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38952"/>
                                        </p:tgtEl>
                                        <p:attrNameLst>
                                          <p:attrName>style.visibility</p:attrName>
                                        </p:attrNameLst>
                                      </p:cBhvr>
                                      <p:to>
                                        <p:strVal val="visible"/>
                                      </p:to>
                                    </p:set>
                                    <p:animEffect transition="in" filter="wipe(up)">
                                      <p:cBhvr>
                                        <p:cTn id="94" dur="500"/>
                                        <p:tgtEl>
                                          <p:spTgt spid="38952"/>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38953"/>
                                        </p:tgtEl>
                                        <p:attrNameLst>
                                          <p:attrName>style.visibility</p:attrName>
                                        </p:attrNameLst>
                                      </p:cBhvr>
                                      <p:to>
                                        <p:strVal val="visible"/>
                                      </p:to>
                                    </p:set>
                                    <p:animEffect transition="in" filter="wipe(up)">
                                      <p:cBhvr>
                                        <p:cTn id="98" dur="500"/>
                                        <p:tgtEl>
                                          <p:spTgt spid="38953"/>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32" fill="hold" nodeType="clickEffect">
                                  <p:stCondLst>
                                    <p:cond delay="0"/>
                                  </p:stCondLst>
                                  <p:childTnLst>
                                    <p:set>
                                      <p:cBhvr>
                                        <p:cTn id="102" dur="1" fill="hold">
                                          <p:stCondLst>
                                            <p:cond delay="0"/>
                                          </p:stCondLst>
                                        </p:cTn>
                                        <p:tgtEl>
                                          <p:spTgt spid="38954"/>
                                        </p:tgtEl>
                                        <p:attrNameLst>
                                          <p:attrName>style.visibility</p:attrName>
                                        </p:attrNameLst>
                                      </p:cBhvr>
                                      <p:to>
                                        <p:strVal val="visible"/>
                                      </p:to>
                                    </p:set>
                                    <p:animEffect transition="in" filter="box(out)">
                                      <p:cBhvr>
                                        <p:cTn id="103" dur="1000"/>
                                        <p:tgtEl>
                                          <p:spTgt spid="3895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8946"/>
                                        </p:tgtEl>
                                        <p:attrNameLst>
                                          <p:attrName>style.visibility</p:attrName>
                                        </p:attrNameLst>
                                      </p:cBhvr>
                                      <p:to>
                                        <p:strVal val="visible"/>
                                      </p:to>
                                    </p:set>
                                    <p:animEffect transition="in" filter="wipe(left)">
                                      <p:cBhvr>
                                        <p:cTn id="108" dur="500"/>
                                        <p:tgtEl>
                                          <p:spTgt spid="38946"/>
                                        </p:tgtEl>
                                      </p:cBhvr>
                                    </p:animEffect>
                                  </p:childTnLst>
                                </p:cTn>
                              </p:par>
                            </p:childTnLst>
                          </p:cTn>
                        </p:par>
                        <p:par>
                          <p:cTn id="109" fill="hold">
                            <p:stCondLst>
                              <p:cond delay="500"/>
                            </p:stCondLst>
                            <p:childTnLst>
                              <p:par>
                                <p:cTn id="110" presetID="22" presetClass="entr" presetSubtype="8" fill="hold" nodeType="afterEffect">
                                  <p:stCondLst>
                                    <p:cond delay="0"/>
                                  </p:stCondLst>
                                  <p:childTnLst>
                                    <p:set>
                                      <p:cBhvr>
                                        <p:cTn id="111" dur="1" fill="hold">
                                          <p:stCondLst>
                                            <p:cond delay="0"/>
                                          </p:stCondLst>
                                        </p:cTn>
                                        <p:tgtEl>
                                          <p:spTgt spid="38950"/>
                                        </p:tgtEl>
                                        <p:attrNameLst>
                                          <p:attrName>style.visibility</p:attrName>
                                        </p:attrNameLst>
                                      </p:cBhvr>
                                      <p:to>
                                        <p:strVal val="visible"/>
                                      </p:to>
                                    </p:set>
                                    <p:animEffect transition="in" filter="wipe(left)">
                                      <p:cBhvr>
                                        <p:cTn id="112" dur="500"/>
                                        <p:tgtEl>
                                          <p:spTgt spid="3895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38948"/>
                                        </p:tgtEl>
                                        <p:attrNameLst>
                                          <p:attrName>style.visibility</p:attrName>
                                        </p:attrNameLst>
                                      </p:cBhvr>
                                      <p:to>
                                        <p:strVal val="visible"/>
                                      </p:to>
                                    </p:set>
                                    <p:animEffect transition="in" filter="wipe(left)">
                                      <p:cBhvr>
                                        <p:cTn id="117" dur="500"/>
                                        <p:tgtEl>
                                          <p:spTgt spid="3894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38969"/>
                                        </p:tgtEl>
                                        <p:attrNameLst>
                                          <p:attrName>style.visibility</p:attrName>
                                        </p:attrNameLst>
                                      </p:cBhvr>
                                      <p:to>
                                        <p:strVal val="visible"/>
                                      </p:to>
                                    </p:set>
                                    <p:animEffect transition="in" filter="wipe(left)">
                                      <p:cBhvr>
                                        <p:cTn id="122" dur="500"/>
                                        <p:tgtEl>
                                          <p:spTgt spid="3896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38951"/>
                                        </p:tgtEl>
                                        <p:attrNameLst>
                                          <p:attrName>style.visibility</p:attrName>
                                        </p:attrNameLst>
                                      </p:cBhvr>
                                      <p:to>
                                        <p:strVal val="visible"/>
                                      </p:to>
                                    </p:set>
                                    <p:animEffect transition="in" filter="wipe(left)">
                                      <p:cBhvr>
                                        <p:cTn id="127" dur="500"/>
                                        <p:tgtEl>
                                          <p:spTgt spid="3895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38947"/>
                                        </p:tgtEl>
                                        <p:attrNameLst>
                                          <p:attrName>style.visibility</p:attrName>
                                        </p:attrNameLst>
                                      </p:cBhvr>
                                      <p:to>
                                        <p:strVal val="visible"/>
                                      </p:to>
                                    </p:set>
                                    <p:animEffect transition="in" filter="wipe(left)">
                                      <p:cBhvr>
                                        <p:cTn id="132" dur="500"/>
                                        <p:tgtEl>
                                          <p:spTgt spid="38947"/>
                                        </p:tgtEl>
                                      </p:cBhvr>
                                    </p:animEffect>
                                  </p:childTnLst>
                                </p:cTn>
                              </p:par>
                            </p:childTnLst>
                          </p:cTn>
                        </p:par>
                      </p:childTnLst>
                    </p:cTn>
                  </p:par>
                  <p:par>
                    <p:cTn id="133" fill="hold">
                      <p:stCondLst>
                        <p:cond delay="indefinite"/>
                      </p:stCondLst>
                      <p:childTnLst>
                        <p:par>
                          <p:cTn id="134" fill="hold">
                            <p:stCondLst>
                              <p:cond delay="0"/>
                            </p:stCondLst>
                            <p:childTnLst>
                              <p:par>
                                <p:cTn id="135" presetID="23" presetClass="entr" presetSubtype="16" fill="hold" nodeType="clickEffect">
                                  <p:stCondLst>
                                    <p:cond delay="0"/>
                                  </p:stCondLst>
                                  <p:childTnLst>
                                    <p:set>
                                      <p:cBhvr>
                                        <p:cTn id="136" dur="1" fill="hold">
                                          <p:stCondLst>
                                            <p:cond delay="0"/>
                                          </p:stCondLst>
                                        </p:cTn>
                                        <p:tgtEl>
                                          <p:spTgt spid="38949"/>
                                        </p:tgtEl>
                                        <p:attrNameLst>
                                          <p:attrName>style.visibility</p:attrName>
                                        </p:attrNameLst>
                                      </p:cBhvr>
                                      <p:to>
                                        <p:strVal val="visible"/>
                                      </p:to>
                                    </p:set>
                                    <p:anim calcmode="lin" valueType="num">
                                      <p:cBhvr>
                                        <p:cTn id="137" dur="500" fill="hold"/>
                                        <p:tgtEl>
                                          <p:spTgt spid="38949"/>
                                        </p:tgtEl>
                                        <p:attrNameLst>
                                          <p:attrName>ppt_w</p:attrName>
                                        </p:attrNameLst>
                                      </p:cBhvr>
                                      <p:tavLst>
                                        <p:tav tm="0">
                                          <p:val>
                                            <p:fltVal val="0.000000"/>
                                          </p:val>
                                        </p:tav>
                                        <p:tav tm="100000">
                                          <p:val>
                                            <p:strVal val="#ppt_w"/>
                                          </p:val>
                                        </p:tav>
                                      </p:tavLst>
                                    </p:anim>
                                    <p:anim calcmode="lin" valueType="num">
                                      <p:cBhvr>
                                        <p:cTn id="138" dur="500" fill="hold"/>
                                        <p:tgtEl>
                                          <p:spTgt spid="3894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bldLvl="0" animBg="1"/>
      <p:bldP spid="38925" grpId="0"/>
      <p:bldP spid="38926" grpId="0"/>
      <p:bldP spid="38927" grpId="0"/>
      <p:bldP spid="38935" grpId="0"/>
      <p:bldP spid="38939" grpId="0"/>
      <p:bldP spid="38952" grpId="0" animBg="1"/>
      <p:bldP spid="38953" grpId="0" animBg="1"/>
      <p:bldP spid="3896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39938" name="组合 39937"/>
          <p:cNvGrpSpPr/>
          <p:nvPr/>
        </p:nvGrpSpPr>
        <p:grpSpPr>
          <a:xfrm>
            <a:off x="6272213" y="765175"/>
            <a:ext cx="1371600" cy="1371600"/>
            <a:chOff x="0" y="0"/>
            <a:chExt cx="864" cy="864"/>
          </a:xfrm>
        </p:grpSpPr>
        <p:sp>
          <p:nvSpPr>
            <p:cNvPr id="41986" name="椭圆 39938"/>
            <p:cNvSpPr/>
            <p:nvPr/>
          </p:nvSpPr>
          <p:spPr>
            <a:xfrm>
              <a:off x="0" y="0"/>
              <a:ext cx="864" cy="864"/>
            </a:xfrm>
            <a:prstGeom prst="ellipse">
              <a:avLst/>
            </a:prstGeom>
            <a:pattFill prst="pct10">
              <a:fgClr>
                <a:schemeClr val="bg2"/>
              </a:fgClr>
              <a:bgClr>
                <a:srgbClr val="0066FF"/>
              </a:bgClr>
            </a:pattFill>
            <a:ln w="38100" cap="flat" cmpd="sng">
              <a:solidFill>
                <a:schemeClr val="hlink"/>
              </a:solidFill>
              <a:prstDash val="solid"/>
              <a:round/>
              <a:headEnd type="none" w="med" len="med"/>
              <a:tailEnd type="none" w="med" len="med"/>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sp>
          <p:nvSpPr>
            <p:cNvPr id="41987" name="椭圆 39939"/>
            <p:cNvSpPr/>
            <p:nvPr/>
          </p:nvSpPr>
          <p:spPr>
            <a:xfrm>
              <a:off x="308" y="310"/>
              <a:ext cx="240" cy="240"/>
            </a:xfrm>
            <a:prstGeom prst="ellipse">
              <a:avLst/>
            </a:prstGeom>
            <a:solidFill>
              <a:srgbClr val="333333"/>
            </a:solidFill>
            <a:ln w="38100" cap="flat" cmpd="sng">
              <a:solidFill>
                <a:schemeClr val="hlink"/>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88" name="矩形 39940"/>
            <p:cNvSpPr/>
            <p:nvPr/>
          </p:nvSpPr>
          <p:spPr>
            <a:xfrm>
              <a:off x="259" y="475"/>
              <a:ext cx="351" cy="327"/>
            </a:xfrm>
            <a:prstGeom prst="rect">
              <a:avLst/>
            </a:prstGeom>
            <a:noFill/>
            <a:ln w="9525">
              <a:noFill/>
            </a:ln>
          </p:spPr>
          <p:txBody>
            <a:bodyPr anchor="t">
              <a:spAutoFit/>
            </a:bodyPr>
            <a:p>
              <a:pPr lvl="0" indent="0" algn="ctr">
                <a:buClrTx/>
              </a:pPr>
              <a:r>
                <a:rPr lang="en-US" altLang="zh-CN" sz="2800" b="1" i="1">
                  <a:latin typeface="Times New Roman" panose="02020603050405020304" pitchFamily="2" charset="0"/>
                  <a:ea typeface="宋体" panose="02010600030101010101" pitchFamily="2" charset="-122"/>
                  <a:sym typeface="Symbol" panose="05050102010706020507" pitchFamily="2" charset="2"/>
                </a:rPr>
                <a:t></a:t>
              </a:r>
              <a:r>
                <a:rPr lang="en-US" altLang="zh-CN" sz="2800" i="1" baseline="-25000">
                  <a:latin typeface="Times New Roman" panose="02020603050405020304" pitchFamily="2" charset="0"/>
                  <a:ea typeface="宋体" panose="02010600030101010101" pitchFamily="2" charset="-122"/>
                  <a:sym typeface="Symbol" panose="05050102010706020507" pitchFamily="2" charset="2"/>
                </a:rPr>
                <a:t>r</a:t>
              </a:r>
              <a:endParaRPr lang="en-US" altLang="zh-CN" sz="2800" i="1" baseline="-25000">
                <a:latin typeface="Times New Roman" panose="02020603050405020304" pitchFamily="2" charset="0"/>
                <a:ea typeface="宋体" panose="02010600030101010101" pitchFamily="2" charset="-122"/>
                <a:sym typeface="Symbol" panose="05050102010706020507" pitchFamily="2" charset="2"/>
              </a:endParaRPr>
            </a:p>
          </p:txBody>
        </p:sp>
        <p:grpSp>
          <p:nvGrpSpPr>
            <p:cNvPr id="41989" name="组合 39941"/>
            <p:cNvGrpSpPr/>
            <p:nvPr/>
          </p:nvGrpSpPr>
          <p:grpSpPr>
            <a:xfrm>
              <a:off x="10" y="10"/>
              <a:ext cx="835" cy="837"/>
              <a:chOff x="0" y="0"/>
              <a:chExt cx="835" cy="837"/>
            </a:xfrm>
          </p:grpSpPr>
          <p:sp>
            <p:nvSpPr>
              <p:cNvPr id="41990" name="直接连接符 39942"/>
              <p:cNvSpPr/>
              <p:nvPr/>
            </p:nvSpPr>
            <p:spPr>
              <a:xfrm>
                <a:off x="422" y="422"/>
                <a:ext cx="413" cy="0"/>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1" name="直接连接符 39943"/>
              <p:cNvSpPr/>
              <p:nvPr/>
            </p:nvSpPr>
            <p:spPr>
              <a:xfrm flipV="1">
                <a:off x="422" y="219"/>
                <a:ext cx="361" cy="203"/>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2" name="直接连接符 39944"/>
              <p:cNvSpPr/>
              <p:nvPr/>
            </p:nvSpPr>
            <p:spPr>
              <a:xfrm flipV="1">
                <a:off x="422" y="53"/>
                <a:ext cx="200" cy="369"/>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3" name="直接连接符 39945"/>
              <p:cNvSpPr/>
              <p:nvPr/>
            </p:nvSpPr>
            <p:spPr>
              <a:xfrm flipV="1">
                <a:off x="422" y="0"/>
                <a:ext cx="0" cy="422"/>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4" name="直接连接符 39946"/>
              <p:cNvSpPr/>
              <p:nvPr/>
            </p:nvSpPr>
            <p:spPr>
              <a:xfrm rot="-5400000" flipV="1">
                <a:off x="135" y="134"/>
                <a:ext cx="368" cy="206"/>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5" name="直接连接符 39947"/>
              <p:cNvSpPr/>
              <p:nvPr/>
            </p:nvSpPr>
            <p:spPr>
              <a:xfrm rot="-5400000" flipV="1">
                <a:off x="136" y="136"/>
                <a:ext cx="202" cy="370"/>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6" name="直接连接符 39948"/>
              <p:cNvSpPr/>
              <p:nvPr/>
            </p:nvSpPr>
            <p:spPr>
              <a:xfrm rot="-5400000" flipV="1">
                <a:off x="211" y="211"/>
                <a:ext cx="0" cy="422"/>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7" name="直接连接符 39949"/>
              <p:cNvSpPr/>
              <p:nvPr/>
            </p:nvSpPr>
            <p:spPr>
              <a:xfrm rot="-10800000" flipV="1">
                <a:off x="59" y="421"/>
                <a:ext cx="361" cy="205"/>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8" name="直接连接符 39950"/>
              <p:cNvSpPr/>
              <p:nvPr/>
            </p:nvSpPr>
            <p:spPr>
              <a:xfrm rot="-10800000" flipV="1">
                <a:off x="222" y="421"/>
                <a:ext cx="200" cy="369"/>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1999" name="直接连接符 39951"/>
              <p:cNvSpPr/>
              <p:nvPr/>
            </p:nvSpPr>
            <p:spPr>
              <a:xfrm rot="-5400000" flipH="1">
                <a:off x="207" y="621"/>
                <a:ext cx="415" cy="2"/>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2000" name="直接连接符 39952"/>
              <p:cNvSpPr/>
              <p:nvPr/>
            </p:nvSpPr>
            <p:spPr>
              <a:xfrm rot="5400000" flipV="1">
                <a:off x="334" y="494"/>
                <a:ext cx="361" cy="203"/>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2001" name="直接连接符 39953"/>
              <p:cNvSpPr/>
              <p:nvPr/>
            </p:nvSpPr>
            <p:spPr>
              <a:xfrm rot="5400000" flipV="1">
                <a:off x="497" y="330"/>
                <a:ext cx="200" cy="369"/>
              </a:xfrm>
              <a:prstGeom prst="line">
                <a:avLst/>
              </a:prstGeom>
              <a:ln w="9525" cap="flat" cmpd="sng">
                <a:solidFill>
                  <a:srgbClr val="0000FF">
                    <a:alpha val="50000"/>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42002" name="直接连接符 39954"/>
            <p:cNvSpPr/>
            <p:nvPr/>
          </p:nvSpPr>
          <p:spPr>
            <a:xfrm flipH="1" flipV="1">
              <a:off x="31" y="317"/>
              <a:ext cx="400" cy="118"/>
            </a:xfrm>
            <a:prstGeom prst="line">
              <a:avLst/>
            </a:prstGeom>
            <a:ln w="28575"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2003" name="矩形 39955"/>
            <p:cNvSpPr/>
            <p:nvPr/>
          </p:nvSpPr>
          <p:spPr>
            <a:xfrm>
              <a:off x="68" y="97"/>
              <a:ext cx="308" cy="288"/>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R</a:t>
              </a:r>
              <a:r>
                <a:rPr lang="en-US" altLang="zh-CN" sz="2400" b="1" i="1" baseline="-25000">
                  <a:latin typeface="Times New Roman" panose="02020603050405020304" pitchFamily="2" charset="0"/>
                  <a:ea typeface="宋体" panose="02010600030101010101" pitchFamily="2" charset="-122"/>
                  <a:sym typeface="Symbol" panose="05050102010706020507" pitchFamily="2" charset="2"/>
                </a:rPr>
                <a:t>b</a:t>
              </a:r>
              <a:endParaRPr lang="en-US" altLang="zh-CN" sz="2400" b="1" i="1" baseline="-25000">
                <a:latin typeface="Times New Roman" panose="02020603050405020304" pitchFamily="2" charset="0"/>
                <a:ea typeface="宋体" panose="02010600030101010101" pitchFamily="2" charset="-122"/>
                <a:sym typeface="Symbol" panose="05050102010706020507" pitchFamily="2" charset="2"/>
              </a:endParaRPr>
            </a:p>
          </p:txBody>
        </p:sp>
        <p:sp>
          <p:nvSpPr>
            <p:cNvPr id="42004" name="矩形 39956"/>
            <p:cNvSpPr/>
            <p:nvPr/>
          </p:nvSpPr>
          <p:spPr>
            <a:xfrm>
              <a:off x="366" y="139"/>
              <a:ext cx="308" cy="288"/>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R</a:t>
              </a:r>
              <a:r>
                <a:rPr lang="en-US" altLang="zh-CN" sz="2400" b="1" i="1" baseline="-25000">
                  <a:latin typeface="Times New Roman" panose="02020603050405020304" pitchFamily="2" charset="0"/>
                  <a:ea typeface="宋体" panose="02010600030101010101" pitchFamily="2" charset="-122"/>
                  <a:sym typeface="Symbol" panose="05050102010706020507" pitchFamily="2" charset="2"/>
                </a:rPr>
                <a:t>a</a:t>
              </a:r>
              <a:endParaRPr lang="en-US" altLang="zh-CN" sz="2400" b="1" i="1" baseline="-25000">
                <a:latin typeface="Times New Roman" panose="02020603050405020304" pitchFamily="2" charset="0"/>
                <a:ea typeface="宋体" panose="02010600030101010101" pitchFamily="2" charset="-122"/>
                <a:sym typeface="Symbol" panose="05050102010706020507" pitchFamily="2" charset="2"/>
              </a:endParaRPr>
            </a:p>
          </p:txBody>
        </p:sp>
        <p:sp>
          <p:nvSpPr>
            <p:cNvPr id="42005" name="直接连接符 39957"/>
            <p:cNvSpPr/>
            <p:nvPr/>
          </p:nvSpPr>
          <p:spPr>
            <a:xfrm flipV="1">
              <a:off x="430" y="431"/>
              <a:ext cx="125" cy="1"/>
            </a:xfrm>
            <a:prstGeom prst="line">
              <a:avLst/>
            </a:prstGeom>
            <a:ln w="28575"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39962" name="文本框 39961"/>
          <p:cNvSpPr txBox="1"/>
          <p:nvPr/>
        </p:nvSpPr>
        <p:spPr>
          <a:xfrm>
            <a:off x="687388" y="1922463"/>
            <a:ext cx="1584325" cy="457200"/>
          </a:xfrm>
          <a:prstGeom prst="rect">
            <a:avLst/>
          </a:prstGeom>
          <a:noFill/>
          <a:ln w="9525">
            <a:noFill/>
          </a:ln>
        </p:spPr>
        <p:txBody>
          <a:bodyPr anchor="t">
            <a:spAutoFit/>
          </a:bodyPr>
          <a:p>
            <a:pPr lvl="0" indent="0">
              <a:buClr>
                <a:srgbClr val="66FFFF"/>
              </a:buClr>
              <a:buFont typeface="Wingdings" panose="05000000000000000000" pitchFamily="2" charset="2"/>
              <a:buChar char="Ø"/>
            </a:pPr>
            <a:r>
              <a:rPr lang="en-US" altLang="zh-CN" sz="2400" b="1">
                <a:latin typeface="Times New Roman" panose="02020603050405020304" pitchFamily="2" charset="0"/>
                <a:ea typeface="隶书" pitchFamily="1" charset="-122"/>
              </a:rPr>
              <a:t> </a:t>
            </a:r>
            <a:r>
              <a:rPr lang="zh-CN" altLang="en-US" sz="2400" b="1">
                <a:latin typeface="Times New Roman" panose="02020603050405020304" pitchFamily="2" charset="0"/>
                <a:ea typeface="宋体" panose="02010600030101010101" pitchFamily="2" charset="-122"/>
              </a:rPr>
              <a:t>讨论</a:t>
            </a:r>
            <a:endParaRPr lang="zh-CN" altLang="en-US" sz="2400" b="1">
              <a:latin typeface="Times New Roman" panose="02020603050405020304" pitchFamily="2" charset="0"/>
              <a:ea typeface="宋体" panose="02010600030101010101" pitchFamily="2" charset="-122"/>
            </a:endParaRPr>
          </a:p>
        </p:txBody>
      </p:sp>
      <p:sp>
        <p:nvSpPr>
          <p:cNvPr id="39963" name="文本框 39962"/>
          <p:cNvSpPr txBox="1"/>
          <p:nvPr/>
        </p:nvSpPr>
        <p:spPr>
          <a:xfrm>
            <a:off x="1003300" y="2479675"/>
            <a:ext cx="3713163"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楷体_GB2312" pitchFamily="1" charset="-122"/>
              </a:rPr>
              <a:t> </a:t>
            </a:r>
            <a:r>
              <a:rPr lang="zh-CN" altLang="en-US" sz="2400" b="1">
                <a:latin typeface="Times New Roman" panose="02020603050405020304" pitchFamily="2" charset="0"/>
                <a:ea typeface="仿宋_GB2312" pitchFamily="1" charset="-122"/>
              </a:rPr>
              <a:t>若</a:t>
            </a:r>
            <a:r>
              <a:rPr lang="en-US" altLang="zh-CN" sz="2400" b="1" i="1">
                <a:latin typeface="Times New Roman" panose="02020603050405020304" pitchFamily="2" charset="0"/>
                <a:ea typeface="仿宋_GB2312" pitchFamily="1" charset="-122"/>
              </a:rPr>
              <a:t>R</a:t>
            </a:r>
            <a:r>
              <a:rPr lang="en-US" altLang="zh-CN" sz="2400" b="1" i="1" baseline="-25000">
                <a:latin typeface="Times New Roman" panose="02020603050405020304" pitchFamily="2" charset="0"/>
                <a:ea typeface="仿宋_GB2312" pitchFamily="1" charset="-122"/>
              </a:rPr>
              <a:t>a</a:t>
            </a:r>
            <a:r>
              <a:rPr lang="en-US" altLang="zh-CN" sz="2400" b="1" baseline="-25000">
                <a:latin typeface="Times New Roman" panose="02020603050405020304" pitchFamily="2" charset="0"/>
                <a:ea typeface="仿宋_GB2312" pitchFamily="1" charset="-122"/>
              </a:rPr>
              <a:t> </a:t>
            </a:r>
            <a:r>
              <a:rPr lang="en-US" altLang="zh-CN" sz="2400" b="1">
                <a:latin typeface="Times New Roman" panose="02020603050405020304" pitchFamily="2" charset="0"/>
                <a:ea typeface="仿宋_GB2312" pitchFamily="1" charset="-122"/>
              </a:rPr>
              <a:t>&gt;&gt; </a:t>
            </a:r>
            <a:r>
              <a:rPr lang="en-US" altLang="zh-CN" sz="2400" b="1" i="1">
                <a:latin typeface="Times New Roman" panose="02020603050405020304" pitchFamily="2" charset="0"/>
                <a:ea typeface="仿宋_GB2312" pitchFamily="1" charset="-122"/>
              </a:rPr>
              <a:t>R</a:t>
            </a:r>
            <a:r>
              <a:rPr lang="en-US" altLang="zh-CN" sz="2400" b="1" i="1" baseline="-25000">
                <a:latin typeface="Times New Roman" panose="02020603050405020304" pitchFamily="2" charset="0"/>
                <a:ea typeface="仿宋_GB2312" pitchFamily="1" charset="-122"/>
              </a:rPr>
              <a:t>b</a:t>
            </a:r>
            <a:r>
              <a:rPr lang="en-US" altLang="zh-CN" sz="2400" b="1">
                <a:latin typeface="宋体" panose="02010600030101010101" pitchFamily="2" charset="-122"/>
                <a:ea typeface="宋体" panose="02010600030101010101" pitchFamily="2" charset="-122"/>
              </a:rPr>
              <a:t>-</a:t>
            </a:r>
            <a:r>
              <a:rPr lang="en-US" altLang="zh-CN" sz="2400" b="1" i="1">
                <a:latin typeface="Times New Roman" panose="02020603050405020304" pitchFamily="2" charset="0"/>
                <a:ea typeface="仿宋_GB2312" pitchFamily="1" charset="-122"/>
              </a:rPr>
              <a:t>R</a:t>
            </a:r>
            <a:r>
              <a:rPr lang="en-US" altLang="zh-CN" sz="2400" b="1" i="1" baseline="-25000">
                <a:latin typeface="Times New Roman" panose="02020603050405020304" pitchFamily="2" charset="0"/>
                <a:ea typeface="仿宋_GB2312" pitchFamily="1" charset="-122"/>
              </a:rPr>
              <a:t>a</a:t>
            </a:r>
            <a:r>
              <a:rPr lang="zh-CN" altLang="en-US" sz="2400" b="1">
                <a:latin typeface="Times New Roman" panose="02020603050405020304" pitchFamily="2" charset="0"/>
                <a:ea typeface="仿宋_GB2312" pitchFamily="1" charset="-122"/>
              </a:rPr>
              <a:t>，则 </a:t>
            </a:r>
            <a:endParaRPr lang="zh-CN" altLang="en-US" sz="2400" b="1">
              <a:latin typeface="Times New Roman" panose="02020603050405020304" pitchFamily="2" charset="0"/>
              <a:ea typeface="仿宋_GB2312" pitchFamily="1" charset="-122"/>
            </a:endParaRPr>
          </a:p>
        </p:txBody>
      </p:sp>
      <p:graphicFrame>
        <p:nvGraphicFramePr>
          <p:cNvPr id="39964" name="对象 39963"/>
          <p:cNvGraphicFramePr>
            <a:graphicFrameLocks noChangeAspect="1"/>
          </p:cNvGraphicFramePr>
          <p:nvPr/>
        </p:nvGraphicFramePr>
        <p:xfrm>
          <a:off x="4264661" y="2485073"/>
          <a:ext cx="1344930" cy="525780"/>
        </p:xfrm>
        <a:graphic>
          <a:graphicData uri="http://schemas.openxmlformats.org/presentationml/2006/ole">
            <mc:AlternateContent xmlns:mc="http://schemas.openxmlformats.org/markup-compatibility/2006">
              <mc:Choice xmlns:v="urn:schemas-microsoft-com:vml" Requires="v">
                <p:oleObj spid="_x0000_s3214" name="" r:id="rId1" imgW="698500" imgH="228600" progId="Equation.3">
                  <p:embed/>
                </p:oleObj>
              </mc:Choice>
              <mc:Fallback>
                <p:oleObj name="" r:id="rId1" imgW="698500" imgH="228600" progId="Equation.3">
                  <p:embed/>
                  <p:pic>
                    <p:nvPicPr>
                      <p:cNvPr id="0" name="图片 3213"/>
                      <p:cNvPicPr/>
                      <p:nvPr/>
                    </p:nvPicPr>
                    <p:blipFill>
                      <a:blip r:embed="rId2"/>
                      <a:stretch>
                        <a:fillRect/>
                      </a:stretch>
                    </p:blipFill>
                    <p:spPr>
                      <a:xfrm>
                        <a:off x="4264661" y="2485073"/>
                        <a:ext cx="1344930" cy="525780"/>
                      </a:xfrm>
                      <a:prstGeom prst="rect">
                        <a:avLst/>
                      </a:prstGeom>
                      <a:noFill/>
                      <a:ln w="38100">
                        <a:noFill/>
                        <a:miter/>
                      </a:ln>
                    </p:spPr>
                  </p:pic>
                </p:oleObj>
              </mc:Fallback>
            </mc:AlternateContent>
          </a:graphicData>
        </a:graphic>
      </p:graphicFrame>
      <p:sp>
        <p:nvSpPr>
          <p:cNvPr id="39966" name="椭圆 39965"/>
          <p:cNvSpPr>
            <a:spLocks noChangeAspect="1"/>
          </p:cNvSpPr>
          <p:nvPr/>
        </p:nvSpPr>
        <p:spPr>
          <a:xfrm>
            <a:off x="6343650" y="836613"/>
            <a:ext cx="1230313" cy="1230312"/>
          </a:xfrm>
          <a:prstGeom prst="ellipse">
            <a:avLst/>
          </a:prstGeom>
          <a:solidFill>
            <a:schemeClr val="accent1"/>
          </a:solidFill>
          <a:ln w="38100" cap="flat" cmpd="sng">
            <a:solidFill>
              <a:schemeClr val="hlink"/>
            </a:solidFill>
            <a:prstDash val="solid"/>
            <a:round/>
            <a:headEnd type="none" w="med" len="med"/>
            <a:tailEnd type="none" w="med" len="med"/>
          </a:ln>
        </p:spPr>
        <p:txBody>
          <a:bodyPr wrap="none" anchor="ctr"/>
          <a:p>
            <a:pPr lvl="0" indent="0" algn="ctr">
              <a:buClrTx/>
            </a:pPr>
            <a:endParaRPr lang="en-US" altLang="zh-CN" sz="3600" b="1" i="1">
              <a:latin typeface="Times New Roman" panose="02020603050405020304" pitchFamily="2" charset="0"/>
              <a:ea typeface="宋体" panose="02010600030101010101" pitchFamily="2" charset="-122"/>
              <a:sym typeface="Symbol" panose="05050102010706020507" pitchFamily="2" charset="2"/>
            </a:endParaRPr>
          </a:p>
          <a:p>
            <a:pPr lvl="0" indent="0" algn="ctr">
              <a:buClrTx/>
            </a:pPr>
            <a:endParaRPr lang="en-US" altLang="zh-CN" sz="3600" b="1" i="1">
              <a:latin typeface="Times New Roman" panose="02020603050405020304" pitchFamily="2" charset="0"/>
              <a:ea typeface="宋体" panose="02010600030101010101" pitchFamily="2" charset="-122"/>
              <a:sym typeface="Symbol" panose="05050102010706020507" pitchFamily="2" charset="2"/>
            </a:endParaRPr>
          </a:p>
          <a:p>
            <a:pPr lvl="0" indent="0" algn="ctr">
              <a:buClrTx/>
            </a:pPr>
            <a:endParaRPr lang="en-US" altLang="zh-CN" sz="2800" i="1" baseline="-25000">
              <a:latin typeface="Times New Roman" panose="02020603050405020304" pitchFamily="2" charset="0"/>
              <a:ea typeface="宋体" panose="02010600030101010101" pitchFamily="2" charset="-122"/>
              <a:sym typeface="Symbol" panose="05050102010706020507" pitchFamily="2" charset="2"/>
            </a:endParaRPr>
          </a:p>
          <a:p>
            <a:pPr lvl="0" indent="0" algn="ctr">
              <a:buClrTx/>
            </a:pPr>
            <a:endParaRPr lang="en-US" altLang="zh-CN" sz="2400">
              <a:latin typeface="Times New Roman" panose="02020603050405020304" pitchFamily="2" charset="0"/>
              <a:ea typeface="宋体" panose="02010600030101010101" pitchFamily="2" charset="-122"/>
            </a:endParaRPr>
          </a:p>
        </p:txBody>
      </p:sp>
      <p:graphicFrame>
        <p:nvGraphicFramePr>
          <p:cNvPr id="39967" name="对象 39966"/>
          <p:cNvGraphicFramePr>
            <a:graphicFrameLocks noChangeAspect="1"/>
          </p:cNvGraphicFramePr>
          <p:nvPr/>
        </p:nvGraphicFramePr>
        <p:xfrm>
          <a:off x="1731963" y="3114675"/>
          <a:ext cx="4262437" cy="906463"/>
        </p:xfrm>
        <a:graphic>
          <a:graphicData uri="http://schemas.openxmlformats.org/presentationml/2006/ole">
            <mc:AlternateContent xmlns:mc="http://schemas.openxmlformats.org/markup-compatibility/2006">
              <mc:Choice xmlns:v="urn:schemas-microsoft-com:vml" Requires="v">
                <p:oleObj spid="_x0000_s3215" name="" r:id="rId3" imgW="2031365" imgH="431800" progId="Equation.3">
                  <p:embed/>
                </p:oleObj>
              </mc:Choice>
              <mc:Fallback>
                <p:oleObj name="" r:id="rId3" imgW="2031365" imgH="431800" progId="Equation.3">
                  <p:embed/>
                  <p:pic>
                    <p:nvPicPr>
                      <p:cNvPr id="0" name="图片 3214"/>
                      <p:cNvPicPr/>
                      <p:nvPr/>
                    </p:nvPicPr>
                    <p:blipFill>
                      <a:blip r:embed="rId4"/>
                      <a:stretch>
                        <a:fillRect/>
                      </a:stretch>
                    </p:blipFill>
                    <p:spPr>
                      <a:xfrm>
                        <a:off x="1731963" y="3114675"/>
                        <a:ext cx="4262437" cy="906463"/>
                      </a:xfrm>
                      <a:prstGeom prst="rect">
                        <a:avLst/>
                      </a:prstGeom>
                      <a:noFill/>
                      <a:ln w="38100">
                        <a:noFill/>
                        <a:miter/>
                      </a:ln>
                    </p:spPr>
                  </p:pic>
                </p:oleObj>
              </mc:Fallback>
            </mc:AlternateContent>
          </a:graphicData>
        </a:graphic>
      </p:graphicFrame>
      <p:graphicFrame>
        <p:nvGraphicFramePr>
          <p:cNvPr id="39968" name="对象 39967"/>
          <p:cNvGraphicFramePr>
            <a:graphicFrameLocks noChangeAspect="1"/>
          </p:cNvGraphicFramePr>
          <p:nvPr/>
        </p:nvGraphicFramePr>
        <p:xfrm>
          <a:off x="2567623" y="4163060"/>
          <a:ext cx="4297680" cy="906780"/>
        </p:xfrm>
        <a:graphic>
          <a:graphicData uri="http://schemas.openxmlformats.org/presentationml/2006/ole">
            <mc:AlternateContent xmlns:mc="http://schemas.openxmlformats.org/markup-compatibility/2006">
              <mc:Choice xmlns:v="urn:schemas-microsoft-com:vml" Requires="v">
                <p:oleObj spid="_x0000_s3213" name="" r:id="rId5" imgW="2044700" imgH="431800" progId="Equation.3">
                  <p:embed/>
                </p:oleObj>
              </mc:Choice>
              <mc:Fallback>
                <p:oleObj name="" r:id="rId5" imgW="2044700" imgH="431800" progId="Equation.3">
                  <p:embed/>
                  <p:pic>
                    <p:nvPicPr>
                      <p:cNvPr id="0" name="图片 3212"/>
                      <p:cNvPicPr/>
                      <p:nvPr/>
                    </p:nvPicPr>
                    <p:blipFill>
                      <a:blip r:embed="rId6"/>
                      <a:stretch>
                        <a:fillRect/>
                      </a:stretch>
                    </p:blipFill>
                    <p:spPr>
                      <a:xfrm>
                        <a:off x="2567623" y="4163060"/>
                        <a:ext cx="4297680" cy="906780"/>
                      </a:xfrm>
                      <a:prstGeom prst="rect">
                        <a:avLst/>
                      </a:prstGeom>
                      <a:noFill/>
                      <a:ln w="38100">
                        <a:noFill/>
                        <a:miter/>
                      </a:ln>
                    </p:spPr>
                  </p:pic>
                </p:oleObj>
              </mc:Fallback>
            </mc:AlternateContent>
          </a:graphicData>
        </a:graphic>
      </p:graphicFrame>
      <p:grpSp>
        <p:nvGrpSpPr>
          <p:cNvPr id="39969" name="组合 39968"/>
          <p:cNvGrpSpPr/>
          <p:nvPr/>
        </p:nvGrpSpPr>
        <p:grpSpPr>
          <a:xfrm>
            <a:off x="5940425" y="1347788"/>
            <a:ext cx="752475" cy="501650"/>
            <a:chOff x="0" y="0"/>
            <a:chExt cx="474" cy="316"/>
          </a:xfrm>
        </p:grpSpPr>
        <p:sp>
          <p:nvSpPr>
            <p:cNvPr id="42017" name="直接连接符 39969"/>
            <p:cNvSpPr/>
            <p:nvPr/>
          </p:nvSpPr>
          <p:spPr>
            <a:xfrm flipV="1">
              <a:off x="56" y="236"/>
              <a:ext cx="174" cy="80"/>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2018" name="直接连接符 39970"/>
            <p:cNvSpPr/>
            <p:nvPr/>
          </p:nvSpPr>
          <p:spPr>
            <a:xfrm flipH="1">
              <a:off x="296" y="118"/>
              <a:ext cx="178" cy="89"/>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2019" name="文本框 39971"/>
            <p:cNvSpPr txBox="1"/>
            <p:nvPr/>
          </p:nvSpPr>
          <p:spPr>
            <a:xfrm>
              <a:off x="0" y="0"/>
              <a:ext cx="212" cy="288"/>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rPr>
                <a:t>d</a:t>
              </a:r>
              <a:endParaRPr lang="en-US" altLang="zh-CN" sz="2400" b="1" i="1" baseline="-25000">
                <a:latin typeface="Times New Roman" panose="02020603050405020304" pitchFamily="2" charset="0"/>
                <a:ea typeface="宋体" panose="02010600030101010101" pitchFamily="2" charset="-122"/>
              </a:endParaRPr>
            </a:p>
          </p:txBody>
        </p:sp>
      </p:grpSp>
      <p:sp>
        <p:nvSpPr>
          <p:cNvPr id="39973" name="文本框 39972"/>
          <p:cNvSpPr txBox="1"/>
          <p:nvPr/>
        </p:nvSpPr>
        <p:spPr>
          <a:xfrm>
            <a:off x="6992938" y="1597025"/>
            <a:ext cx="354012" cy="457200"/>
          </a:xfrm>
          <a:prstGeom prst="rect">
            <a:avLst/>
          </a:prstGeom>
          <a:noFill/>
          <a:ln w="9525">
            <a:noFill/>
          </a:ln>
        </p:spPr>
        <p:txBody>
          <a:bodyPr wrap="none" anchor="t">
            <a:spAutoFit/>
          </a:bodyPr>
          <a:p>
            <a:pPr lvl="0" indent="0" algn="ctr">
              <a:buClrTx/>
            </a:pPr>
            <a:r>
              <a:rPr lang="en-US" altLang="zh-CN" sz="2400" b="1" i="1">
                <a:latin typeface="Times New Roman" panose="02020603050405020304" pitchFamily="2" charset="0"/>
                <a:ea typeface="宋体" panose="02010600030101010101" pitchFamily="2" charset="-122"/>
              </a:rPr>
              <a:t>S</a:t>
            </a:r>
            <a:endParaRPr lang="en-US" altLang="zh-CN" sz="2400" b="1" i="1" baseline="-25000">
              <a:latin typeface="Times New Roman" panose="02020603050405020304" pitchFamily="2" charset="0"/>
              <a:ea typeface="宋体" panose="02010600030101010101" pitchFamily="2" charset="-122"/>
            </a:endParaRPr>
          </a:p>
        </p:txBody>
      </p:sp>
      <p:graphicFrame>
        <p:nvGraphicFramePr>
          <p:cNvPr id="39974" name="对象 39973"/>
          <p:cNvGraphicFramePr>
            <a:graphicFrameLocks noChangeAspect="1"/>
          </p:cNvGraphicFramePr>
          <p:nvPr/>
        </p:nvGraphicFramePr>
        <p:xfrm>
          <a:off x="4964113" y="1806575"/>
          <a:ext cx="1520825" cy="479425"/>
        </p:xfrm>
        <a:graphic>
          <a:graphicData uri="http://schemas.openxmlformats.org/presentationml/2006/ole">
            <mc:AlternateContent xmlns:mc="http://schemas.openxmlformats.org/markup-compatibility/2006">
              <mc:Choice xmlns:v="urn:schemas-microsoft-com:vml" Requires="v">
                <p:oleObj spid="_x0000_s3216" name="" r:id="rId7" imgW="725805" imgH="229235" progId="Equation.3">
                  <p:embed/>
                </p:oleObj>
              </mc:Choice>
              <mc:Fallback>
                <p:oleObj name="" r:id="rId7" imgW="725805" imgH="229235" progId="Equation.3">
                  <p:embed/>
                  <p:pic>
                    <p:nvPicPr>
                      <p:cNvPr id="0" name="图片 3215"/>
                      <p:cNvPicPr/>
                      <p:nvPr/>
                    </p:nvPicPr>
                    <p:blipFill>
                      <a:blip r:embed="rId8"/>
                      <a:stretch>
                        <a:fillRect/>
                      </a:stretch>
                    </p:blipFill>
                    <p:spPr>
                      <a:xfrm>
                        <a:off x="4964113" y="1806575"/>
                        <a:ext cx="1520825" cy="479425"/>
                      </a:xfrm>
                      <a:prstGeom prst="rect">
                        <a:avLst/>
                      </a:prstGeom>
                      <a:noFill/>
                      <a:ln w="38100">
                        <a:noFill/>
                        <a:miter/>
                      </a:ln>
                    </p:spPr>
                  </p:pic>
                </p:oleObj>
              </mc:Fallback>
            </mc:AlternateContent>
          </a:graphicData>
        </a:graphic>
      </p:graphicFrame>
      <p:graphicFrame>
        <p:nvGraphicFramePr>
          <p:cNvPr id="39975" name="对象 39974"/>
          <p:cNvGraphicFramePr>
            <a:graphicFrameLocks noChangeAspect="1"/>
          </p:cNvGraphicFramePr>
          <p:nvPr/>
        </p:nvGraphicFramePr>
        <p:xfrm>
          <a:off x="7312025" y="1958975"/>
          <a:ext cx="1439863" cy="479425"/>
        </p:xfrm>
        <a:graphic>
          <a:graphicData uri="http://schemas.openxmlformats.org/presentationml/2006/ole">
            <mc:AlternateContent xmlns:mc="http://schemas.openxmlformats.org/markup-compatibility/2006">
              <mc:Choice xmlns:v="urn:schemas-microsoft-com:vml" Requires="v">
                <p:oleObj spid="_x0000_s3217" name="" r:id="rId9" imgW="687705" imgH="229235" progId="Equation.3">
                  <p:embed/>
                </p:oleObj>
              </mc:Choice>
              <mc:Fallback>
                <p:oleObj name="" r:id="rId9" imgW="687705" imgH="229235" progId="Equation.3">
                  <p:embed/>
                  <p:pic>
                    <p:nvPicPr>
                      <p:cNvPr id="0" name="图片 3216"/>
                      <p:cNvPicPr/>
                      <p:nvPr/>
                    </p:nvPicPr>
                    <p:blipFill>
                      <a:blip r:embed="rId10"/>
                      <a:stretch>
                        <a:fillRect/>
                      </a:stretch>
                    </p:blipFill>
                    <p:spPr>
                      <a:xfrm>
                        <a:off x="7312025" y="1958975"/>
                        <a:ext cx="1439863" cy="479425"/>
                      </a:xfrm>
                      <a:prstGeom prst="rect">
                        <a:avLst/>
                      </a:prstGeom>
                      <a:noFill/>
                      <a:ln w="38100">
                        <a:noFill/>
                        <a:miter/>
                      </a:ln>
                    </p:spPr>
                  </p:pic>
                </p:oleObj>
              </mc:Fallback>
            </mc:AlternateContent>
          </a:graphicData>
        </a:graphic>
      </p:graphicFrame>
      <p:sp>
        <p:nvSpPr>
          <p:cNvPr id="39976" name="矩形 39975"/>
          <p:cNvSpPr/>
          <p:nvPr/>
        </p:nvSpPr>
        <p:spPr>
          <a:xfrm>
            <a:off x="6961188" y="903288"/>
            <a:ext cx="488950" cy="457200"/>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R</a:t>
            </a:r>
            <a:r>
              <a:rPr lang="en-US" altLang="zh-CN" sz="2400" b="1" i="1" baseline="-25000">
                <a:latin typeface="Times New Roman" panose="02020603050405020304" pitchFamily="2" charset="0"/>
                <a:ea typeface="宋体" panose="02010600030101010101" pitchFamily="2" charset="-122"/>
                <a:sym typeface="Symbol" panose="05050102010706020507" pitchFamily="2" charset="2"/>
              </a:rPr>
              <a:t>a</a:t>
            </a:r>
            <a:endParaRPr lang="en-US" altLang="zh-CN" sz="2400" b="1" i="1" baseline="-25000">
              <a:latin typeface="Times New Roman" panose="02020603050405020304" pitchFamily="2" charset="0"/>
              <a:ea typeface="宋体" panose="02010600030101010101" pitchFamily="2" charset="-122"/>
              <a:sym typeface="Symbol" panose="05050102010706020507" pitchFamily="2" charset="2"/>
            </a:endParaRPr>
          </a:p>
        </p:txBody>
      </p:sp>
      <p:sp>
        <p:nvSpPr>
          <p:cNvPr id="39977" name="直接连接符 39976"/>
          <p:cNvSpPr/>
          <p:nvPr/>
        </p:nvSpPr>
        <p:spPr>
          <a:xfrm flipV="1">
            <a:off x="6961188" y="1336675"/>
            <a:ext cx="582612" cy="119063"/>
          </a:xfrm>
          <a:prstGeom prst="line">
            <a:avLst/>
          </a:prstGeom>
          <a:ln w="19050" cap="flat" cmpd="sng">
            <a:solidFill>
              <a:srgbClr val="FF0000"/>
            </a:solidFill>
            <a:prstDash val="solid"/>
            <a:round/>
            <a:headEnd type="oval" w="sm" len="sm"/>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39978" name="矩形 39977"/>
          <p:cNvSpPr/>
          <p:nvPr/>
        </p:nvSpPr>
        <p:spPr>
          <a:xfrm>
            <a:off x="6454775" y="933450"/>
            <a:ext cx="488950" cy="457200"/>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R</a:t>
            </a:r>
            <a:r>
              <a:rPr lang="en-US" altLang="zh-CN" sz="2400" b="1" i="1" baseline="-25000">
                <a:latin typeface="Times New Roman" panose="02020603050405020304" pitchFamily="2" charset="0"/>
                <a:ea typeface="宋体" panose="02010600030101010101" pitchFamily="2" charset="-122"/>
                <a:sym typeface="Symbol" panose="05050102010706020507" pitchFamily="2" charset="2"/>
              </a:rPr>
              <a:t>b</a:t>
            </a:r>
            <a:endParaRPr lang="en-US" altLang="zh-CN" sz="2400" b="1" i="1" baseline="-25000">
              <a:latin typeface="Times New Roman" panose="02020603050405020304" pitchFamily="2" charset="0"/>
              <a:ea typeface="宋体" panose="02010600030101010101" pitchFamily="2" charset="-122"/>
              <a:sym typeface="Symbol" panose="05050102010706020507" pitchFamily="2" charset="2"/>
            </a:endParaRPr>
          </a:p>
        </p:txBody>
      </p:sp>
      <p:sp>
        <p:nvSpPr>
          <p:cNvPr id="39979" name="直接连接符 39978"/>
          <p:cNvSpPr/>
          <p:nvPr/>
        </p:nvSpPr>
        <p:spPr>
          <a:xfrm flipH="1" flipV="1">
            <a:off x="6315075" y="1263650"/>
            <a:ext cx="644525" cy="193675"/>
          </a:xfrm>
          <a:prstGeom prst="line">
            <a:avLst/>
          </a:prstGeom>
          <a:ln w="19050" cap="flat" cmpd="sng">
            <a:solidFill>
              <a:srgbClr val="FF0000"/>
            </a:solidFill>
            <a:prstDash val="solid"/>
            <a:round/>
            <a:headEnd type="oval" w="sm" len="sm"/>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ox(out)">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62"/>
                                        </p:tgtEl>
                                        <p:attrNameLst>
                                          <p:attrName>style.visibility</p:attrName>
                                        </p:attrNameLst>
                                      </p:cBhvr>
                                      <p:to>
                                        <p:strVal val="visible"/>
                                      </p:to>
                                    </p:set>
                                    <p:animEffect transition="in" filter="wipe(left)">
                                      <p:cBhvr>
                                        <p:cTn id="12" dur="500"/>
                                        <p:tgtEl>
                                          <p:spTgt spid="399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63"/>
                                        </p:tgtEl>
                                        <p:attrNameLst>
                                          <p:attrName>style.visibility</p:attrName>
                                        </p:attrNameLst>
                                      </p:cBhvr>
                                      <p:to>
                                        <p:strVal val="visible"/>
                                      </p:to>
                                    </p:set>
                                    <p:animEffect transition="in" filter="wipe(left)">
                                      <p:cBhvr>
                                        <p:cTn id="17" dur="500"/>
                                        <p:tgtEl>
                                          <p:spTgt spid="39963"/>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39966"/>
                                        </p:tgtEl>
                                        <p:attrNameLst>
                                          <p:attrName>style.visibility</p:attrName>
                                        </p:attrNameLst>
                                      </p:cBhvr>
                                      <p:to>
                                        <p:strVal val="visible"/>
                                      </p:to>
                                    </p:set>
                                    <p:anim calcmode="lin" valueType="num">
                                      <p:cBhvr>
                                        <p:cTn id="22" dur="500" fill="hold"/>
                                        <p:tgtEl>
                                          <p:spTgt spid="39966"/>
                                        </p:tgtEl>
                                        <p:attrNameLst>
                                          <p:attrName>ppt_w</p:attrName>
                                        </p:attrNameLst>
                                      </p:cBhvr>
                                      <p:tavLst>
                                        <p:tav tm="0">
                                          <p:val>
                                            <p:fltVal val="0.000000"/>
                                          </p:val>
                                        </p:tav>
                                        <p:tav tm="100000">
                                          <p:val>
                                            <p:strVal val="#ppt_w"/>
                                          </p:val>
                                        </p:tav>
                                      </p:tavLst>
                                    </p:anim>
                                    <p:anim calcmode="lin" valueType="num">
                                      <p:cBhvr>
                                        <p:cTn id="23" dur="500" fill="hold"/>
                                        <p:tgtEl>
                                          <p:spTgt spid="39966"/>
                                        </p:tgtEl>
                                        <p:attrNameLst>
                                          <p:attrName>ppt_h</p:attrName>
                                        </p:attrNameLst>
                                      </p:cBhvr>
                                      <p:tavLst>
                                        <p:tav tm="0">
                                          <p:val>
                                            <p:fltVal val="0.000000"/>
                                          </p:val>
                                        </p:tav>
                                        <p:tav tm="100000">
                                          <p:val>
                                            <p:strVal val="#ppt_h"/>
                                          </p:val>
                                        </p:tav>
                                      </p:tavLst>
                                    </p:anim>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9977"/>
                                        </p:tgtEl>
                                        <p:attrNameLst>
                                          <p:attrName>style.visibility</p:attrName>
                                        </p:attrNameLst>
                                      </p:cBhvr>
                                      <p:to>
                                        <p:strVal val="visible"/>
                                      </p:to>
                                    </p:set>
                                    <p:animEffect transition="in" filter="wipe(left)">
                                      <p:cBhvr>
                                        <p:cTn id="27" dur="500"/>
                                        <p:tgtEl>
                                          <p:spTgt spid="39977"/>
                                        </p:tgtEl>
                                      </p:cBhvr>
                                    </p:animEffect>
                                  </p:childTnLst>
                                </p:cTn>
                              </p:par>
                              <p:par>
                                <p:cTn id="28" presetID="22" presetClass="entr" presetSubtype="2" fill="hold" nodeType="withEffect">
                                  <p:stCondLst>
                                    <p:cond delay="0"/>
                                  </p:stCondLst>
                                  <p:childTnLst>
                                    <p:set>
                                      <p:cBhvr>
                                        <p:cTn id="29" dur="1" fill="hold">
                                          <p:stCondLst>
                                            <p:cond delay="0"/>
                                          </p:stCondLst>
                                        </p:cTn>
                                        <p:tgtEl>
                                          <p:spTgt spid="39979"/>
                                        </p:tgtEl>
                                        <p:attrNameLst>
                                          <p:attrName>style.visibility</p:attrName>
                                        </p:attrNameLst>
                                      </p:cBhvr>
                                      <p:to>
                                        <p:strVal val="visible"/>
                                      </p:to>
                                    </p:set>
                                    <p:animEffect transition="in" filter="wipe(right)">
                                      <p:cBhvr>
                                        <p:cTn id="30" dur="500"/>
                                        <p:tgtEl>
                                          <p:spTgt spid="39979"/>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39976"/>
                                        </p:tgtEl>
                                        <p:attrNameLst>
                                          <p:attrName>style.visibility</p:attrName>
                                        </p:attrNameLst>
                                      </p:cBhvr>
                                      <p:to>
                                        <p:strVal val="visible"/>
                                      </p:to>
                                    </p:set>
                                    <p:animEffect transition="in" filter="wipe(up)">
                                      <p:cBhvr>
                                        <p:cTn id="34" dur="500"/>
                                        <p:tgtEl>
                                          <p:spTgt spid="39976"/>
                                        </p:tgtEl>
                                      </p:cBhvr>
                                    </p:animEffect>
                                  </p:childTnLst>
                                </p:cTn>
                              </p:par>
                              <p:par>
                                <p:cTn id="35" presetID="22" presetClass="entr" presetSubtype="1" fill="hold" nodeType="withEffect">
                                  <p:stCondLst>
                                    <p:cond delay="0"/>
                                  </p:stCondLst>
                                  <p:childTnLst>
                                    <p:set>
                                      <p:cBhvr>
                                        <p:cTn id="36" dur="1" fill="hold">
                                          <p:stCondLst>
                                            <p:cond delay="0"/>
                                          </p:stCondLst>
                                        </p:cTn>
                                        <p:tgtEl>
                                          <p:spTgt spid="39978"/>
                                        </p:tgtEl>
                                        <p:attrNameLst>
                                          <p:attrName>style.visibility</p:attrName>
                                        </p:attrNameLst>
                                      </p:cBhvr>
                                      <p:to>
                                        <p:strVal val="visible"/>
                                      </p:to>
                                    </p:set>
                                    <p:animEffect transition="in" filter="wipe(up)">
                                      <p:cBhvr>
                                        <p:cTn id="37" dur="500"/>
                                        <p:tgtEl>
                                          <p:spTgt spid="3997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9969"/>
                                        </p:tgtEl>
                                        <p:attrNameLst>
                                          <p:attrName>style.visibility</p:attrName>
                                        </p:attrNameLst>
                                      </p:cBhvr>
                                      <p:to>
                                        <p:strVal val="visible"/>
                                      </p:to>
                                    </p:set>
                                  </p:childTnLst>
                                </p:cTn>
                              </p:par>
                            </p:childTnLst>
                          </p:cTn>
                        </p:par>
                        <p:par>
                          <p:cTn id="42" fill="hold">
                            <p:stCondLst>
                              <p:cond delay="0"/>
                            </p:stCondLst>
                            <p:childTnLst>
                              <p:par>
                                <p:cTn id="43" presetID="22" presetClass="entr" presetSubtype="8" fill="hold" nodeType="afterEffect">
                                  <p:stCondLst>
                                    <p:cond delay="0"/>
                                  </p:stCondLst>
                                  <p:childTnLst>
                                    <p:set>
                                      <p:cBhvr>
                                        <p:cTn id="44" dur="1" fill="hold">
                                          <p:stCondLst>
                                            <p:cond delay="0"/>
                                          </p:stCondLst>
                                        </p:cTn>
                                        <p:tgtEl>
                                          <p:spTgt spid="39974"/>
                                        </p:tgtEl>
                                        <p:attrNameLst>
                                          <p:attrName>style.visibility</p:attrName>
                                        </p:attrNameLst>
                                      </p:cBhvr>
                                      <p:to>
                                        <p:strVal val="visible"/>
                                      </p:to>
                                    </p:set>
                                    <p:animEffect transition="in" filter="wipe(left)">
                                      <p:cBhvr>
                                        <p:cTn id="45" dur="500"/>
                                        <p:tgtEl>
                                          <p:spTgt spid="39974"/>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39973"/>
                                        </p:tgtEl>
                                        <p:attrNameLst>
                                          <p:attrName>style.visibility</p:attrName>
                                        </p:attrNameLst>
                                      </p:cBhvr>
                                      <p:to>
                                        <p:strVal val="visible"/>
                                      </p:to>
                                    </p:set>
                                    <p:anim calcmode="lin" valueType="num">
                                      <p:cBhvr>
                                        <p:cTn id="50" dur="500" fill="hold"/>
                                        <p:tgtEl>
                                          <p:spTgt spid="39973"/>
                                        </p:tgtEl>
                                        <p:attrNameLst>
                                          <p:attrName>ppt_w</p:attrName>
                                        </p:attrNameLst>
                                      </p:cBhvr>
                                      <p:tavLst>
                                        <p:tav tm="0">
                                          <p:val>
                                            <p:fltVal val="0.000000"/>
                                          </p:val>
                                        </p:tav>
                                        <p:tav tm="100000">
                                          <p:val>
                                            <p:strVal val="#ppt_w"/>
                                          </p:val>
                                        </p:tav>
                                      </p:tavLst>
                                    </p:anim>
                                    <p:anim calcmode="lin" valueType="num">
                                      <p:cBhvr>
                                        <p:cTn id="51" dur="500" fill="hold"/>
                                        <p:tgtEl>
                                          <p:spTgt spid="39973"/>
                                        </p:tgtEl>
                                        <p:attrNameLst>
                                          <p:attrName>ppt_h</p:attrName>
                                        </p:attrNameLst>
                                      </p:cBhvr>
                                      <p:tavLst>
                                        <p:tav tm="0">
                                          <p:val>
                                            <p:fltVal val="0.000000"/>
                                          </p:val>
                                        </p:tav>
                                        <p:tav tm="100000">
                                          <p:val>
                                            <p:strVal val="#ppt_h"/>
                                          </p:val>
                                        </p:tav>
                                      </p:tavLst>
                                    </p:anim>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39975"/>
                                        </p:tgtEl>
                                        <p:attrNameLst>
                                          <p:attrName>style.visibility</p:attrName>
                                        </p:attrNameLst>
                                      </p:cBhvr>
                                      <p:to>
                                        <p:strVal val="visible"/>
                                      </p:to>
                                    </p:set>
                                    <p:animEffect transition="in" filter="wipe(left)">
                                      <p:cBhvr>
                                        <p:cTn id="55" dur="500"/>
                                        <p:tgtEl>
                                          <p:spTgt spid="3997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9964"/>
                                        </p:tgtEl>
                                        <p:attrNameLst>
                                          <p:attrName>style.visibility</p:attrName>
                                        </p:attrNameLst>
                                      </p:cBhvr>
                                      <p:to>
                                        <p:strVal val="visible"/>
                                      </p:to>
                                    </p:set>
                                    <p:animEffect transition="in" filter="wipe(left)">
                                      <p:cBhvr>
                                        <p:cTn id="60" dur="500"/>
                                        <p:tgtEl>
                                          <p:spTgt spid="3996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967"/>
                                        </p:tgtEl>
                                        <p:attrNameLst>
                                          <p:attrName>style.visibility</p:attrName>
                                        </p:attrNameLst>
                                      </p:cBhvr>
                                      <p:to>
                                        <p:strVal val="visible"/>
                                      </p:to>
                                    </p:set>
                                    <p:animEffect transition="in" filter="wipe(left)">
                                      <p:cBhvr>
                                        <p:cTn id="65" dur="500"/>
                                        <p:tgtEl>
                                          <p:spTgt spid="3996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9968"/>
                                        </p:tgtEl>
                                        <p:attrNameLst>
                                          <p:attrName>style.visibility</p:attrName>
                                        </p:attrNameLst>
                                      </p:cBhvr>
                                      <p:to>
                                        <p:strVal val="visible"/>
                                      </p:to>
                                    </p:set>
                                    <p:animEffect transition="in" filter="wipe(left)">
                                      <p:cBhvr>
                                        <p:cTn id="70" dur="500"/>
                                        <p:tgtEl>
                                          <p:spTgt spid="39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2" grpId="0"/>
      <p:bldP spid="39963" grpId="0"/>
      <p:bldP spid="39966" grpId="0" bldLvl="0" animBg="1"/>
      <p:bldP spid="3997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2" name="文本框 40961"/>
          <p:cNvSpPr txBox="1"/>
          <p:nvPr/>
        </p:nvSpPr>
        <p:spPr>
          <a:xfrm>
            <a:off x="293688" y="482600"/>
            <a:ext cx="644525" cy="457200"/>
          </a:xfrm>
          <a:prstGeom prst="rect">
            <a:avLst/>
          </a:prstGeom>
          <a:noFill/>
          <a:ln w="9525">
            <a:noFill/>
          </a:ln>
        </p:spPr>
        <p:txBody>
          <a:bodyPr wrap="none" anchor="t">
            <a:spAutoFit/>
          </a:bodyPr>
          <a:p>
            <a:pPr lvl="0" indent="0">
              <a:buClrTx/>
            </a:pPr>
            <a:r>
              <a:rPr lang="zh-CN" altLang="en-US" sz="2400" b="1">
                <a:latin typeface="宋体" panose="02010600030101010101" pitchFamily="2" charset="-122"/>
                <a:ea typeface="宋体" panose="02010600030101010101" pitchFamily="2" charset="-122"/>
              </a:rPr>
              <a:t>例 </a:t>
            </a:r>
            <a:endParaRPr lang="zh-CN" altLang="en-US" sz="2400" b="1">
              <a:latin typeface="宋体" panose="02010600030101010101" pitchFamily="2" charset="-122"/>
              <a:ea typeface="宋体" panose="02010600030101010101" pitchFamily="2" charset="-122"/>
            </a:endParaRPr>
          </a:p>
        </p:txBody>
      </p:sp>
      <p:sp>
        <p:nvSpPr>
          <p:cNvPr id="40963" name="矩形 40962"/>
          <p:cNvSpPr/>
          <p:nvPr/>
        </p:nvSpPr>
        <p:spPr>
          <a:xfrm>
            <a:off x="757238" y="430213"/>
            <a:ext cx="5470525" cy="2101215"/>
          </a:xfrm>
          <a:prstGeom prst="rect">
            <a:avLst/>
          </a:prstGeom>
          <a:noFill/>
          <a:ln w="9525">
            <a:noFill/>
          </a:ln>
        </p:spPr>
        <p:txBody>
          <a:bodyPr anchor="t">
            <a:spAutoFit/>
          </a:bodyPr>
          <a:p>
            <a:pPr lvl="0" indent="0">
              <a:lnSpc>
                <a:spcPct val="110000"/>
              </a:lnSpc>
              <a:buClrTx/>
            </a:pPr>
            <a:r>
              <a:rPr lang="zh-CN" altLang="en-US" sz="2400" b="1">
                <a:latin typeface="Times New Roman" panose="02020603050405020304" pitchFamily="2" charset="0"/>
                <a:ea typeface="仿宋_GB2312" pitchFamily="1" charset="-122"/>
              </a:rPr>
              <a:t>一单芯同轴电缆的中心是一半径为</a:t>
            </a:r>
            <a:r>
              <a:rPr lang="en-US" altLang="zh-CN" sz="2400" b="1" i="1">
                <a:latin typeface="Times New Roman" panose="02020603050405020304" pitchFamily="2" charset="0"/>
                <a:ea typeface="仿宋_GB2312" pitchFamily="1" charset="-122"/>
              </a:rPr>
              <a:t>R</a:t>
            </a:r>
            <a:r>
              <a:rPr lang="en-US" altLang="zh-CN" sz="2400" b="1" baseline="-25000">
                <a:latin typeface="Times New Roman" panose="02020603050405020304" pitchFamily="2" charset="0"/>
                <a:ea typeface="仿宋_GB2312" pitchFamily="1" charset="-122"/>
              </a:rPr>
              <a:t>1</a:t>
            </a:r>
            <a:r>
              <a:rPr lang="zh-CN" altLang="en-US" sz="2400" b="1">
                <a:latin typeface="Times New Roman" panose="02020603050405020304" pitchFamily="2" charset="0"/>
                <a:ea typeface="仿宋_GB2312" pitchFamily="1" charset="-122"/>
              </a:rPr>
              <a:t>的金属导线，外层是一金属层，如图所示。当给电缆加一电压后，已知内外层的电场强度满足关系</a:t>
            </a:r>
            <a:r>
              <a:rPr lang="en-US" altLang="zh-CN" sz="2400" b="1" i="1">
                <a:latin typeface="Times New Roman" panose="02020603050405020304" pitchFamily="2" charset="0"/>
                <a:ea typeface="仿宋_GB2312" pitchFamily="1" charset="-122"/>
              </a:rPr>
              <a:t>E</a:t>
            </a:r>
            <a:r>
              <a:rPr lang="en-US" altLang="zh-CN" sz="2400" b="1" baseline="-25000">
                <a:latin typeface="Times New Roman" panose="02020603050405020304" pitchFamily="2" charset="0"/>
                <a:ea typeface="仿宋_GB2312" pitchFamily="1" charset="-122"/>
              </a:rPr>
              <a:t>1 </a:t>
            </a:r>
            <a:r>
              <a:rPr lang="en-US" altLang="zh-CN" sz="2400" b="1">
                <a:latin typeface="Times New Roman" panose="02020603050405020304" pitchFamily="2" charset="0"/>
                <a:ea typeface="仿宋_GB2312" pitchFamily="1" charset="-122"/>
              </a:rPr>
              <a:t>= 2.5</a:t>
            </a:r>
            <a:r>
              <a:rPr lang="en-US" altLang="zh-CN" sz="2400" b="1" i="1">
                <a:latin typeface="Times New Roman" panose="02020603050405020304" pitchFamily="2" charset="0"/>
                <a:ea typeface="仿宋_GB2312" pitchFamily="1" charset="-122"/>
              </a:rPr>
              <a:t>E</a:t>
            </a:r>
            <a:r>
              <a:rPr lang="en-US" altLang="zh-CN" sz="2400" b="1" baseline="-25000">
                <a:latin typeface="Times New Roman" panose="02020603050405020304" pitchFamily="2" charset="0"/>
                <a:ea typeface="仿宋_GB2312" pitchFamily="1" charset="-122"/>
              </a:rPr>
              <a:t>2  </a:t>
            </a:r>
            <a:r>
              <a:rPr lang="zh-CN" altLang="en-US" sz="2400" b="1" baseline="-25000">
                <a:latin typeface="Times New Roman" panose="02020603050405020304" pitchFamily="2" charset="0"/>
                <a:ea typeface="仿宋_GB2312" pitchFamily="1" charset="-122"/>
              </a:rPr>
              <a:t>。</a:t>
            </a:r>
            <a:r>
              <a:rPr lang="zh-CN" altLang="en-US" sz="2400" b="1">
                <a:latin typeface="Times New Roman" panose="02020603050405020304" pitchFamily="2" charset="0"/>
                <a:ea typeface="仿宋_GB2312" pitchFamily="1" charset="-122"/>
              </a:rPr>
              <a:t>若最大安全电势梯度为</a:t>
            </a:r>
            <a:r>
              <a:rPr lang="en-US" altLang="zh-CN" sz="2400" b="1" i="1">
                <a:latin typeface="Times New Roman" panose="02020603050405020304" pitchFamily="2" charset="0"/>
                <a:ea typeface="仿宋_GB2312" pitchFamily="1" charset="-122"/>
              </a:rPr>
              <a:t>E</a:t>
            </a:r>
            <a:r>
              <a:rPr lang="en-US" altLang="zh-CN" sz="2400" b="1" baseline="-25000">
                <a:latin typeface="Times New Roman" panose="02020603050405020304" pitchFamily="2" charset="0"/>
                <a:ea typeface="仿宋_GB2312" pitchFamily="1" charset="-122"/>
              </a:rPr>
              <a:t>m</a:t>
            </a:r>
            <a:r>
              <a:rPr lang="en-US" altLang="zh-CN" sz="2400" b="1" baseline="30000">
                <a:latin typeface="Times New Roman" panose="02020603050405020304" pitchFamily="2" charset="0"/>
                <a:ea typeface="仿宋_GB2312" pitchFamily="1" charset="-122"/>
                <a:sym typeface="Symbol" panose="05050102010706020507" pitchFamily="2" charset="2"/>
              </a:rPr>
              <a:t> </a:t>
            </a:r>
            <a:r>
              <a:rPr lang="zh-CN" altLang="en-US" sz="2400" b="1" baseline="-25000">
                <a:latin typeface="Times New Roman" panose="02020603050405020304" pitchFamily="2" charset="0"/>
                <a:ea typeface="仿宋_GB2312" pitchFamily="1" charset="-122"/>
              </a:rPr>
              <a:t>。</a:t>
            </a:r>
            <a:endParaRPr lang="zh-CN" altLang="en-US" sz="2400" b="1" baseline="-25000">
              <a:latin typeface="Times New Roman" panose="02020603050405020304" pitchFamily="2" charset="0"/>
              <a:ea typeface="仿宋_GB2312" pitchFamily="1" charset="-122"/>
            </a:endParaRPr>
          </a:p>
        </p:txBody>
      </p:sp>
      <p:sp>
        <p:nvSpPr>
          <p:cNvPr id="40964" name="圆柱形 40963"/>
          <p:cNvSpPr/>
          <p:nvPr/>
        </p:nvSpPr>
        <p:spPr>
          <a:xfrm>
            <a:off x="6861175" y="817563"/>
            <a:ext cx="1676400" cy="3962400"/>
          </a:xfrm>
          <a:prstGeom prst="can">
            <a:avLst>
              <a:gd name="adj" fmla="val 45741"/>
            </a:avLst>
          </a:prstGeom>
          <a:solidFill>
            <a:srgbClr val="99CCFF">
              <a:alpha val="50000"/>
            </a:srgbClr>
          </a:solidFill>
          <a:ln w="19050" cap="flat" cmpd="sng">
            <a:solidFill>
              <a:srgbClr val="FF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65" name="圆柱形 40964"/>
          <p:cNvSpPr/>
          <p:nvPr/>
        </p:nvSpPr>
        <p:spPr>
          <a:xfrm>
            <a:off x="7242175" y="969963"/>
            <a:ext cx="914400" cy="3581400"/>
          </a:xfrm>
          <a:prstGeom prst="can">
            <a:avLst>
              <a:gd name="adj" fmla="val 46727"/>
            </a:avLst>
          </a:prstGeom>
          <a:gradFill rotWithShape="0">
            <a:gsLst>
              <a:gs pos="0">
                <a:schemeClr val="accent1"/>
              </a:gs>
              <a:gs pos="100000">
                <a:srgbClr val="576869"/>
              </a:gs>
            </a:gsLst>
            <a:lin ang="0" scaled="1"/>
            <a:tileRect/>
          </a:gra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66" name="直接连接符 40965"/>
          <p:cNvSpPr/>
          <p:nvPr/>
        </p:nvSpPr>
        <p:spPr>
          <a:xfrm flipH="1">
            <a:off x="7699375" y="512763"/>
            <a:ext cx="0" cy="4419600"/>
          </a:xfrm>
          <a:prstGeom prst="line">
            <a:avLst/>
          </a:prstGeom>
          <a:ln w="22225" cap="flat" cmpd="sng">
            <a:solidFill>
              <a:srgbClr val="0070C0"/>
            </a:solidFill>
            <a:prstDash val="lgDash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67" name="椭圆 40966"/>
          <p:cNvSpPr/>
          <p:nvPr/>
        </p:nvSpPr>
        <p:spPr>
          <a:xfrm>
            <a:off x="6861175" y="817563"/>
            <a:ext cx="1676400" cy="762000"/>
          </a:xfrm>
          <a:prstGeom prst="ellipse">
            <a:avLst/>
          </a:prstGeom>
          <a:noFill/>
          <a:ln w="22225" cap="flat" cmpd="sng">
            <a:solidFill>
              <a:srgbClr val="FF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68" name="椭圆 40967"/>
          <p:cNvSpPr/>
          <p:nvPr/>
        </p:nvSpPr>
        <p:spPr>
          <a:xfrm>
            <a:off x="6861175" y="4017963"/>
            <a:ext cx="1676400" cy="762000"/>
          </a:xfrm>
          <a:prstGeom prst="ellipse">
            <a:avLst/>
          </a:prstGeom>
          <a:noFill/>
          <a:ln w="15875" cap="flat" cmpd="sng">
            <a:solidFill>
              <a:srgbClr val="FFFF00"/>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69" name="直接连接符 40968"/>
          <p:cNvSpPr/>
          <p:nvPr/>
        </p:nvSpPr>
        <p:spPr>
          <a:xfrm flipV="1">
            <a:off x="7699375" y="1046163"/>
            <a:ext cx="381000" cy="152400"/>
          </a:xfrm>
          <a:prstGeom prst="line">
            <a:avLst/>
          </a:prstGeom>
          <a:ln w="22225"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40970" name="对象 40969"/>
          <p:cNvGraphicFramePr>
            <a:graphicFrameLocks noChangeAspect="1"/>
          </p:cNvGraphicFramePr>
          <p:nvPr/>
        </p:nvGraphicFramePr>
        <p:xfrm>
          <a:off x="8118475" y="896938"/>
          <a:ext cx="355600" cy="431800"/>
        </p:xfrm>
        <a:graphic>
          <a:graphicData uri="http://schemas.openxmlformats.org/presentationml/2006/ole">
            <mc:AlternateContent xmlns:mc="http://schemas.openxmlformats.org/markup-compatibility/2006">
              <mc:Choice xmlns:v="urn:schemas-microsoft-com:vml" Requires="v">
                <p:oleObj spid="_x0000_s3219" name="" r:id="rId1" imgW="179070" imgH="217805" progId="Equation.3">
                  <p:embed/>
                </p:oleObj>
              </mc:Choice>
              <mc:Fallback>
                <p:oleObj name="" r:id="rId1" imgW="179070" imgH="217805" progId="Equation.3">
                  <p:embed/>
                  <p:pic>
                    <p:nvPicPr>
                      <p:cNvPr id="0" name="图片 3218"/>
                      <p:cNvPicPr/>
                      <p:nvPr/>
                    </p:nvPicPr>
                    <p:blipFill>
                      <a:blip r:embed="rId2"/>
                      <a:stretch>
                        <a:fillRect/>
                      </a:stretch>
                    </p:blipFill>
                    <p:spPr>
                      <a:xfrm>
                        <a:off x="8118475" y="896938"/>
                        <a:ext cx="355600" cy="431800"/>
                      </a:xfrm>
                      <a:prstGeom prst="rect">
                        <a:avLst/>
                      </a:prstGeom>
                      <a:noFill/>
                      <a:ln w="38100">
                        <a:noFill/>
                        <a:miter/>
                      </a:ln>
                    </p:spPr>
                  </p:pic>
                </p:oleObj>
              </mc:Fallback>
            </mc:AlternateContent>
          </a:graphicData>
        </a:graphic>
      </p:graphicFrame>
      <p:sp>
        <p:nvSpPr>
          <p:cNvPr id="40971" name="直接连接符 40970"/>
          <p:cNvSpPr/>
          <p:nvPr/>
        </p:nvSpPr>
        <p:spPr>
          <a:xfrm>
            <a:off x="7699375" y="1198563"/>
            <a:ext cx="533400" cy="304800"/>
          </a:xfrm>
          <a:prstGeom prst="line">
            <a:avLst/>
          </a:prstGeom>
          <a:ln w="25400"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40972" name="对象 40971"/>
          <p:cNvGraphicFramePr>
            <a:graphicFrameLocks noChangeAspect="1"/>
          </p:cNvGraphicFramePr>
          <p:nvPr/>
        </p:nvGraphicFramePr>
        <p:xfrm>
          <a:off x="8172450" y="1433513"/>
          <a:ext cx="381000" cy="431800"/>
        </p:xfrm>
        <a:graphic>
          <a:graphicData uri="http://schemas.openxmlformats.org/presentationml/2006/ole">
            <mc:AlternateContent xmlns:mc="http://schemas.openxmlformats.org/markup-compatibility/2006">
              <mc:Choice xmlns:v="urn:schemas-microsoft-com:vml" Requires="v">
                <p:oleObj spid="_x0000_s3220" name="" r:id="rId3" imgW="191770" imgH="217805" progId="Equation.3">
                  <p:embed/>
                </p:oleObj>
              </mc:Choice>
              <mc:Fallback>
                <p:oleObj name="" r:id="rId3" imgW="191770" imgH="217805" progId="Equation.3">
                  <p:embed/>
                  <p:pic>
                    <p:nvPicPr>
                      <p:cNvPr id="0" name="图片 3219"/>
                      <p:cNvPicPr/>
                      <p:nvPr/>
                    </p:nvPicPr>
                    <p:blipFill>
                      <a:blip r:embed="rId4"/>
                      <a:stretch>
                        <a:fillRect/>
                      </a:stretch>
                    </p:blipFill>
                    <p:spPr>
                      <a:xfrm>
                        <a:off x="8172450" y="1433513"/>
                        <a:ext cx="381000" cy="431800"/>
                      </a:xfrm>
                      <a:prstGeom prst="rect">
                        <a:avLst/>
                      </a:prstGeom>
                      <a:noFill/>
                      <a:ln w="38100">
                        <a:noFill/>
                        <a:miter/>
                      </a:ln>
                    </p:spPr>
                  </p:pic>
                </p:oleObj>
              </mc:Fallback>
            </mc:AlternateContent>
          </a:graphicData>
        </a:graphic>
      </p:graphicFrame>
      <p:graphicFrame>
        <p:nvGraphicFramePr>
          <p:cNvPr id="40974" name="对象 40973"/>
          <p:cNvGraphicFramePr>
            <a:graphicFrameLocks noChangeAspect="1"/>
          </p:cNvGraphicFramePr>
          <p:nvPr/>
        </p:nvGraphicFramePr>
        <p:xfrm>
          <a:off x="6911975" y="1862138"/>
          <a:ext cx="373063" cy="452437"/>
        </p:xfrm>
        <a:graphic>
          <a:graphicData uri="http://schemas.openxmlformats.org/presentationml/2006/ole">
            <mc:AlternateContent xmlns:mc="http://schemas.openxmlformats.org/markup-compatibility/2006">
              <mc:Choice xmlns:v="urn:schemas-microsoft-com:vml" Requires="v">
                <p:oleObj spid="_x0000_s3221" name="" r:id="rId5" imgW="179070" imgH="217805" progId="Equation.3">
                  <p:embed/>
                </p:oleObj>
              </mc:Choice>
              <mc:Fallback>
                <p:oleObj name="" r:id="rId5" imgW="179070" imgH="217805" progId="Equation.3">
                  <p:embed/>
                  <p:pic>
                    <p:nvPicPr>
                      <p:cNvPr id="0" name="图片 3220"/>
                      <p:cNvPicPr/>
                      <p:nvPr/>
                    </p:nvPicPr>
                    <p:blipFill>
                      <a:blip r:embed="rId6"/>
                      <a:stretch>
                        <a:fillRect/>
                      </a:stretch>
                    </p:blipFill>
                    <p:spPr>
                      <a:xfrm>
                        <a:off x="6911975" y="1862138"/>
                        <a:ext cx="373063" cy="452437"/>
                      </a:xfrm>
                      <a:prstGeom prst="rect">
                        <a:avLst/>
                      </a:prstGeom>
                      <a:noFill/>
                      <a:ln w="38100">
                        <a:noFill/>
                        <a:miter/>
                      </a:ln>
                    </p:spPr>
                  </p:pic>
                </p:oleObj>
              </mc:Fallback>
            </mc:AlternateContent>
          </a:graphicData>
        </a:graphic>
      </p:graphicFrame>
      <p:graphicFrame>
        <p:nvGraphicFramePr>
          <p:cNvPr id="40975" name="对象 40974"/>
          <p:cNvGraphicFramePr>
            <a:graphicFrameLocks noChangeAspect="1"/>
          </p:cNvGraphicFramePr>
          <p:nvPr/>
        </p:nvGraphicFramePr>
        <p:xfrm>
          <a:off x="6411913" y="1846263"/>
          <a:ext cx="400050" cy="452437"/>
        </p:xfrm>
        <a:graphic>
          <a:graphicData uri="http://schemas.openxmlformats.org/presentationml/2006/ole">
            <mc:AlternateContent xmlns:mc="http://schemas.openxmlformats.org/markup-compatibility/2006">
              <mc:Choice xmlns:v="urn:schemas-microsoft-com:vml" Requires="v">
                <p:oleObj spid="_x0000_s3222" name="" r:id="rId7" imgW="191770" imgH="217805" progId="Equation.3">
                  <p:embed/>
                </p:oleObj>
              </mc:Choice>
              <mc:Fallback>
                <p:oleObj name="" r:id="rId7" imgW="191770" imgH="217805" progId="Equation.3">
                  <p:embed/>
                  <p:pic>
                    <p:nvPicPr>
                      <p:cNvPr id="0" name="图片 3221"/>
                      <p:cNvPicPr/>
                      <p:nvPr/>
                    </p:nvPicPr>
                    <p:blipFill>
                      <a:blip r:embed="rId8"/>
                      <a:stretch>
                        <a:fillRect/>
                      </a:stretch>
                    </p:blipFill>
                    <p:spPr>
                      <a:xfrm>
                        <a:off x="6411913" y="1846263"/>
                        <a:ext cx="400050" cy="452437"/>
                      </a:xfrm>
                      <a:prstGeom prst="rect">
                        <a:avLst/>
                      </a:prstGeom>
                      <a:noFill/>
                      <a:ln w="38100">
                        <a:noFill/>
                        <a:miter/>
                      </a:ln>
                    </p:spPr>
                  </p:pic>
                </p:oleObj>
              </mc:Fallback>
            </mc:AlternateContent>
          </a:graphicData>
        </a:graphic>
      </p:graphicFrame>
      <p:sp>
        <p:nvSpPr>
          <p:cNvPr id="40976" name="矩形 40975"/>
          <p:cNvSpPr/>
          <p:nvPr/>
        </p:nvSpPr>
        <p:spPr>
          <a:xfrm>
            <a:off x="762000" y="2967038"/>
            <a:ext cx="3881438"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电缆能承受的最大电压。</a:t>
            </a:r>
            <a:endParaRPr lang="zh-CN" altLang="en-US" sz="2400" b="1">
              <a:latin typeface="Times New Roman" panose="02020603050405020304" pitchFamily="2" charset="0"/>
              <a:ea typeface="仿宋_GB2312" pitchFamily="1" charset="-122"/>
            </a:endParaRPr>
          </a:p>
        </p:txBody>
      </p:sp>
      <p:sp>
        <p:nvSpPr>
          <p:cNvPr id="40977" name="矩形 40976"/>
          <p:cNvSpPr/>
          <p:nvPr/>
        </p:nvSpPr>
        <p:spPr>
          <a:xfrm>
            <a:off x="293688" y="3452813"/>
            <a:ext cx="488950" cy="457200"/>
          </a:xfrm>
          <a:prstGeom prst="rect">
            <a:avLst/>
          </a:prstGeom>
          <a:noFill/>
          <a:ln w="9525">
            <a:noFill/>
          </a:ln>
        </p:spPr>
        <p:txBody>
          <a:bodyPr wrap="none" anchor="t">
            <a:spAutoFit/>
          </a:bodyPr>
          <a:p>
            <a:pPr lvl="0" indent="0">
              <a:buClrTx/>
            </a:pPr>
            <a:r>
              <a:rPr lang="zh-CN" altLang="en-US" sz="2400" b="1">
                <a:latin typeface="宋体" panose="02010600030101010101" pitchFamily="2" charset="-122"/>
                <a:ea typeface="宋体" panose="02010600030101010101" pitchFamily="2" charset="-122"/>
              </a:rPr>
              <a:t>解</a:t>
            </a:r>
            <a:endParaRPr lang="zh-CN" altLang="en-US" sz="2400" b="1">
              <a:latin typeface="宋体" panose="02010600030101010101" pitchFamily="2" charset="-122"/>
              <a:ea typeface="宋体" panose="02010600030101010101" pitchFamily="2" charset="-122"/>
            </a:endParaRPr>
          </a:p>
        </p:txBody>
      </p:sp>
      <p:sp>
        <p:nvSpPr>
          <p:cNvPr id="40978" name="矩形 40977"/>
          <p:cNvSpPr/>
          <p:nvPr/>
        </p:nvSpPr>
        <p:spPr>
          <a:xfrm>
            <a:off x="774700" y="3441700"/>
            <a:ext cx="5741988" cy="118872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取图示柱形高斯面，设金属导线和金属层单位长度上的带电量分别为</a:t>
            </a:r>
            <a:r>
              <a:rPr lang="en-US" altLang="zh-CN" sz="2400" b="1">
                <a:latin typeface="仿宋_GB2312" pitchFamily="1" charset="-122"/>
                <a:ea typeface="仿宋_GB2312" pitchFamily="1" charset="-122"/>
              </a:rPr>
              <a:t>±</a:t>
            </a:r>
            <a:r>
              <a:rPr lang="en-US" altLang="zh-CN" sz="2400" b="1" i="1">
                <a:latin typeface="Symbol" panose="05050102010706020507" pitchFamily="2" charset="2"/>
                <a:ea typeface="仿宋_GB2312" pitchFamily="1" charset="-122"/>
              </a:rPr>
              <a:t>l</a:t>
            </a:r>
            <a:r>
              <a:rPr lang="zh-CN" altLang="en-US" sz="2400" b="1">
                <a:latin typeface="Times New Roman" panose="02020603050405020304" pitchFamily="2" charset="0"/>
                <a:ea typeface="仿宋_GB2312" pitchFamily="1" charset="-122"/>
              </a:rPr>
              <a:t>，则用高斯定理，得</a:t>
            </a:r>
            <a:endParaRPr lang="zh-CN" altLang="en-US" sz="2400" b="1">
              <a:latin typeface="Times New Roman" panose="02020603050405020304" pitchFamily="2" charset="0"/>
              <a:ea typeface="仿宋_GB2312" pitchFamily="1" charset="-122"/>
            </a:endParaRPr>
          </a:p>
        </p:txBody>
      </p:sp>
      <p:sp>
        <p:nvSpPr>
          <p:cNvPr id="40979" name="矩形 40978"/>
          <p:cNvSpPr/>
          <p:nvPr/>
        </p:nvSpPr>
        <p:spPr>
          <a:xfrm>
            <a:off x="293688" y="2967038"/>
            <a:ext cx="492125" cy="457200"/>
          </a:xfrm>
          <a:prstGeom prst="rect">
            <a:avLst/>
          </a:prstGeom>
          <a:noFill/>
          <a:ln w="9525">
            <a:noFill/>
          </a:ln>
        </p:spPr>
        <p:txBody>
          <a:bodyPr wrap="none" anchor="t">
            <a:spAutoFit/>
          </a:bodyPr>
          <a:p>
            <a:pPr lvl="0" indent="0" algn="ctr">
              <a:buClrTx/>
            </a:pPr>
            <a:r>
              <a:rPr lang="zh-CN" altLang="en-US" sz="2400" b="1">
                <a:latin typeface="宋体" panose="02010600030101010101" pitchFamily="2" charset="-122"/>
                <a:ea typeface="宋体" panose="02010600030101010101" pitchFamily="2" charset="-122"/>
              </a:rPr>
              <a:t>求</a:t>
            </a:r>
            <a:endParaRPr lang="zh-CN" altLang="en-US" sz="2400" b="1">
              <a:latin typeface="宋体" panose="02010600030101010101" pitchFamily="2" charset="-122"/>
              <a:ea typeface="宋体" panose="02010600030101010101" pitchFamily="2" charset="-122"/>
            </a:endParaRPr>
          </a:p>
        </p:txBody>
      </p:sp>
      <p:sp>
        <p:nvSpPr>
          <p:cNvPr id="40981" name="圆柱形 40980"/>
          <p:cNvSpPr/>
          <p:nvPr/>
        </p:nvSpPr>
        <p:spPr>
          <a:xfrm>
            <a:off x="7132638" y="2344738"/>
            <a:ext cx="1122362" cy="1214437"/>
          </a:xfrm>
          <a:prstGeom prst="can">
            <a:avLst>
              <a:gd name="adj" fmla="val 27032"/>
            </a:avLst>
          </a:prstGeom>
          <a:noFill/>
          <a:ln w="19050" cap="flat" cmpd="sng">
            <a:solidFill>
              <a:srgbClr val="FF0000"/>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82" name="直接连接符 40981"/>
          <p:cNvSpPr/>
          <p:nvPr/>
        </p:nvSpPr>
        <p:spPr>
          <a:xfrm>
            <a:off x="7699375" y="2501900"/>
            <a:ext cx="546100" cy="0"/>
          </a:xfrm>
          <a:prstGeom prst="line">
            <a:avLst/>
          </a:prstGeom>
          <a:ln w="19050" cap="flat" cmpd="sng">
            <a:solidFill>
              <a:srgbClr val="FF0000">
                <a:alpha val="5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0983" name="矩形 40982"/>
          <p:cNvSpPr/>
          <p:nvPr/>
        </p:nvSpPr>
        <p:spPr>
          <a:xfrm>
            <a:off x="7726363" y="2119313"/>
            <a:ext cx="533400" cy="457200"/>
          </a:xfrm>
          <a:prstGeom prst="rect">
            <a:avLst/>
          </a:prstGeom>
          <a:noFill/>
          <a:ln w="9525">
            <a:noFill/>
          </a:ln>
        </p:spPr>
        <p:txBody>
          <a:bodyPr anchor="t">
            <a:spAutoFit/>
          </a:bodyPr>
          <a:p>
            <a:pPr lvl="0" indent="0" algn="ctr">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r</a:t>
            </a:r>
            <a:endParaRPr lang="en-US" altLang="zh-CN" sz="2400" b="1" i="1">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40985" name="对象 40984"/>
          <p:cNvGraphicFramePr>
            <a:graphicFrameLocks noChangeAspect="1"/>
          </p:cNvGraphicFramePr>
          <p:nvPr/>
        </p:nvGraphicFramePr>
        <p:xfrm>
          <a:off x="2052638" y="4869021"/>
          <a:ext cx="3308350" cy="906780"/>
        </p:xfrm>
        <a:graphic>
          <a:graphicData uri="http://schemas.openxmlformats.org/presentationml/2006/ole">
            <mc:AlternateContent xmlns:mc="http://schemas.openxmlformats.org/markup-compatibility/2006">
              <mc:Choice xmlns:v="urn:schemas-microsoft-com:vml" Requires="v">
                <p:oleObj spid="_x0000_s3223" name="" r:id="rId9" imgW="1574800" imgH="431800" progId="Equation.3">
                  <p:embed/>
                </p:oleObj>
              </mc:Choice>
              <mc:Fallback>
                <p:oleObj name="" r:id="rId9" imgW="1574800" imgH="431800" progId="Equation.3">
                  <p:embed/>
                  <p:pic>
                    <p:nvPicPr>
                      <p:cNvPr id="0" name="图片 3222"/>
                      <p:cNvPicPr/>
                      <p:nvPr/>
                    </p:nvPicPr>
                    <p:blipFill>
                      <a:blip r:embed="rId10"/>
                      <a:stretch>
                        <a:fillRect/>
                      </a:stretch>
                    </p:blipFill>
                    <p:spPr>
                      <a:xfrm>
                        <a:off x="2052638" y="4869021"/>
                        <a:ext cx="3308350" cy="906780"/>
                      </a:xfrm>
                      <a:prstGeom prst="rect">
                        <a:avLst/>
                      </a:prstGeom>
                      <a:noFill/>
                      <a:ln w="38100">
                        <a:noFill/>
                        <a:miter/>
                      </a:ln>
                    </p:spPr>
                  </p:pic>
                </p:oleObj>
              </mc:Fallback>
            </mc:AlternateContent>
          </a:graphicData>
        </a:graphic>
      </p:graphicFrame>
      <p:sp>
        <p:nvSpPr>
          <p:cNvPr id="40986" name="矩形 40985"/>
          <p:cNvSpPr/>
          <p:nvPr/>
        </p:nvSpPr>
        <p:spPr>
          <a:xfrm>
            <a:off x="782638" y="5903913"/>
            <a:ext cx="86360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所以</a:t>
            </a:r>
            <a:endParaRPr lang="zh-CN" altLang="en-US" sz="2400" b="1">
              <a:latin typeface="Times New Roman" panose="02020603050405020304" pitchFamily="2" charset="0"/>
              <a:ea typeface="仿宋_GB2312" pitchFamily="1" charset="-122"/>
            </a:endParaRPr>
          </a:p>
        </p:txBody>
      </p:sp>
      <p:graphicFrame>
        <p:nvGraphicFramePr>
          <p:cNvPr id="40987" name="对象 40986"/>
          <p:cNvGraphicFramePr>
            <a:graphicFrameLocks noChangeAspect="1"/>
          </p:cNvGraphicFramePr>
          <p:nvPr/>
        </p:nvGraphicFramePr>
        <p:xfrm>
          <a:off x="1854994" y="5941060"/>
          <a:ext cx="1968500" cy="478155"/>
        </p:xfrm>
        <a:graphic>
          <a:graphicData uri="http://schemas.openxmlformats.org/presentationml/2006/ole">
            <mc:AlternateContent xmlns:mc="http://schemas.openxmlformats.org/markup-compatibility/2006">
              <mc:Choice xmlns:v="urn:schemas-microsoft-com:vml" Requires="v">
                <p:oleObj spid="_x0000_s3224" name="" r:id="rId11" imgW="939800" imgH="228600" progId="Equation.3">
                  <p:embed/>
                </p:oleObj>
              </mc:Choice>
              <mc:Fallback>
                <p:oleObj name="" r:id="rId11" imgW="939800" imgH="228600" progId="Equation.3">
                  <p:embed/>
                  <p:pic>
                    <p:nvPicPr>
                      <p:cNvPr id="0" name="图片 3223"/>
                      <p:cNvPicPr/>
                      <p:nvPr/>
                    </p:nvPicPr>
                    <p:blipFill>
                      <a:blip r:embed="rId12"/>
                      <a:stretch>
                        <a:fillRect/>
                      </a:stretch>
                    </p:blipFill>
                    <p:spPr>
                      <a:xfrm>
                        <a:off x="1854994" y="5941060"/>
                        <a:ext cx="1968500" cy="478155"/>
                      </a:xfrm>
                      <a:prstGeom prst="rect">
                        <a:avLst/>
                      </a:prstGeom>
                      <a:noFill/>
                      <a:ln w="38100">
                        <a:noFill/>
                        <a:miter/>
                      </a:ln>
                    </p:spPr>
                  </p:pic>
                </p:oleObj>
              </mc:Fallback>
            </mc:AlternateContent>
          </a:graphicData>
        </a:graphic>
      </p:graphicFrame>
      <p:graphicFrame>
        <p:nvGraphicFramePr>
          <p:cNvPr id="40988" name="对象 40987"/>
          <p:cNvGraphicFramePr>
            <a:graphicFrameLocks noChangeAspect="1"/>
          </p:cNvGraphicFramePr>
          <p:nvPr/>
        </p:nvGraphicFramePr>
        <p:xfrm>
          <a:off x="4346258" y="5942648"/>
          <a:ext cx="2048510" cy="478155"/>
        </p:xfrm>
        <a:graphic>
          <a:graphicData uri="http://schemas.openxmlformats.org/presentationml/2006/ole">
            <mc:AlternateContent xmlns:mc="http://schemas.openxmlformats.org/markup-compatibility/2006">
              <mc:Choice xmlns:v="urn:schemas-microsoft-com:vml" Requires="v">
                <p:oleObj spid="_x0000_s3225" name="" r:id="rId13" imgW="977900" imgH="228600" progId="Equation.3">
                  <p:embed/>
                </p:oleObj>
              </mc:Choice>
              <mc:Fallback>
                <p:oleObj name="" r:id="rId13" imgW="977900" imgH="228600" progId="Equation.3">
                  <p:embed/>
                  <p:pic>
                    <p:nvPicPr>
                      <p:cNvPr id="0" name="图片 3224"/>
                      <p:cNvPicPr/>
                      <p:nvPr/>
                    </p:nvPicPr>
                    <p:blipFill>
                      <a:blip r:embed="rId14"/>
                      <a:stretch>
                        <a:fillRect/>
                      </a:stretch>
                    </p:blipFill>
                    <p:spPr>
                      <a:xfrm>
                        <a:off x="4346258" y="5942648"/>
                        <a:ext cx="2048510" cy="478155"/>
                      </a:xfrm>
                      <a:prstGeom prst="rect">
                        <a:avLst/>
                      </a:prstGeom>
                      <a:noFill/>
                      <a:ln w="38100">
                        <a:noFill/>
                        <a:miter/>
                      </a:ln>
                    </p:spPr>
                  </p:pic>
                </p:oleObj>
              </mc:Fallback>
            </mc:AlternateContent>
          </a:graphicData>
        </a:graphic>
      </p:graphicFrame>
      <p:sp>
        <p:nvSpPr>
          <p:cNvPr id="40989" name="右箭头 40988"/>
          <p:cNvSpPr/>
          <p:nvPr/>
        </p:nvSpPr>
        <p:spPr>
          <a:xfrm>
            <a:off x="6686550" y="5991225"/>
            <a:ext cx="506413" cy="381000"/>
          </a:xfrm>
          <a:prstGeom prst="rightArrow">
            <a:avLst>
              <a:gd name="adj1" fmla="val 43333"/>
              <a:gd name="adj2" fmla="val 44662"/>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40990" name="对象 40989"/>
          <p:cNvGraphicFramePr>
            <a:graphicFrameLocks noChangeAspect="1"/>
          </p:cNvGraphicFramePr>
          <p:nvPr/>
        </p:nvGraphicFramePr>
        <p:xfrm>
          <a:off x="7335838" y="5954713"/>
          <a:ext cx="1412875" cy="452437"/>
        </p:xfrm>
        <a:graphic>
          <a:graphicData uri="http://schemas.openxmlformats.org/presentationml/2006/ole">
            <mc:AlternateContent xmlns:mc="http://schemas.openxmlformats.org/markup-compatibility/2006">
              <mc:Choice xmlns:v="urn:schemas-microsoft-com:vml" Requires="v">
                <p:oleObj spid="_x0000_s3226" name="" r:id="rId15" imgW="674370" imgH="216535" progId="Equation.3">
                  <p:embed/>
                </p:oleObj>
              </mc:Choice>
              <mc:Fallback>
                <p:oleObj name="" r:id="rId15" imgW="674370" imgH="216535" progId="Equation.3">
                  <p:embed/>
                  <p:pic>
                    <p:nvPicPr>
                      <p:cNvPr id="0" name="图片 3225"/>
                      <p:cNvPicPr/>
                      <p:nvPr/>
                    </p:nvPicPr>
                    <p:blipFill>
                      <a:blip r:embed="rId16"/>
                      <a:stretch>
                        <a:fillRect/>
                      </a:stretch>
                    </p:blipFill>
                    <p:spPr>
                      <a:xfrm>
                        <a:off x="7335838" y="5954713"/>
                        <a:ext cx="1412875" cy="4524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2"/>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iterate type="lt">
                                    <p:tmPct val="100000"/>
                                  </p:iterate>
                                  <p:childTnLst>
                                    <p:set>
                                      <p:cBhvr>
                                        <p:cTn id="9" dur="1" fill="hold">
                                          <p:stCondLst>
                                            <p:cond delay="0"/>
                                          </p:stCondLst>
                                        </p:cTn>
                                        <p:tgtEl>
                                          <p:spTgt spid="40963"/>
                                        </p:tgtEl>
                                        <p:attrNameLst>
                                          <p:attrName>style.visibility</p:attrName>
                                        </p:attrNameLst>
                                      </p:cBhvr>
                                      <p:to>
                                        <p:strVal val="visible"/>
                                      </p:to>
                                    </p:set>
                                    <p:animEffect transition="in" filter="wipe(left)">
                                      <p:cBhvr>
                                        <p:cTn id="10" dur="100"/>
                                        <p:tgtEl>
                                          <p:spTgt spid="4096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0965"/>
                                        </p:tgtEl>
                                        <p:attrNameLst>
                                          <p:attrName>style.visibility</p:attrName>
                                        </p:attrNameLst>
                                      </p:cBhvr>
                                      <p:to>
                                        <p:strVal val="visible"/>
                                      </p:to>
                                    </p:set>
                                    <p:anim calcmode="lin" valueType="num">
                                      <p:cBhvr additive="base">
                                        <p:cTn id="15" dur="500" fill="hold"/>
                                        <p:tgtEl>
                                          <p:spTgt spid="40965"/>
                                        </p:tgtEl>
                                        <p:attrNameLst>
                                          <p:attrName>ppt_x</p:attrName>
                                        </p:attrNameLst>
                                      </p:cBhvr>
                                      <p:tavLst>
                                        <p:tav tm="0">
                                          <p:val>
                                            <p:strVal val="#ppt_x"/>
                                          </p:val>
                                        </p:tav>
                                        <p:tav tm="100000">
                                          <p:val>
                                            <p:strVal val="#ppt_x"/>
                                          </p:val>
                                        </p:tav>
                                      </p:tavLst>
                                    </p:anim>
                                    <p:anim calcmode="lin" valueType="num">
                                      <p:cBhvr additive="base">
                                        <p:cTn id="16" dur="500" fill="hold"/>
                                        <p:tgtEl>
                                          <p:spTgt spid="40965"/>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40969"/>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499"/>
                                          </p:stCondLst>
                                        </p:cTn>
                                        <p:tgtEl>
                                          <p:spTgt spid="40970"/>
                                        </p:tgtEl>
                                        <p:attrNameLst>
                                          <p:attrName>style.visibility</p:attrName>
                                        </p:attrNameLst>
                                      </p:cBhvr>
                                      <p:to>
                                        <p:strVal val="visible"/>
                                      </p:to>
                                    </p:set>
                                  </p:childTnLst>
                                </p:cTn>
                              </p:par>
                            </p:childTnLst>
                          </p:cTn>
                        </p:par>
                        <p:par>
                          <p:cTn id="23" fill="hold">
                            <p:stCondLst>
                              <p:cond delay="1500"/>
                            </p:stCondLst>
                            <p:childTnLst>
                              <p:par>
                                <p:cTn id="24" presetID="2" presetClass="entr" presetSubtype="1" fill="hold" nodeType="afterEffect">
                                  <p:stCondLst>
                                    <p:cond delay="0"/>
                                  </p:stCondLst>
                                  <p:childTnLst>
                                    <p:set>
                                      <p:cBhvr>
                                        <p:cTn id="25" dur="1" fill="hold">
                                          <p:stCondLst>
                                            <p:cond delay="0"/>
                                          </p:stCondLst>
                                        </p:cTn>
                                        <p:tgtEl>
                                          <p:spTgt spid="40966"/>
                                        </p:tgtEl>
                                        <p:attrNameLst>
                                          <p:attrName>style.visibility</p:attrName>
                                        </p:attrNameLst>
                                      </p:cBhvr>
                                      <p:to>
                                        <p:strVal val="visible"/>
                                      </p:to>
                                    </p:set>
                                    <p:anim calcmode="lin" valueType="num">
                                      <p:cBhvr additive="base">
                                        <p:cTn id="26" dur="500" fill="hold"/>
                                        <p:tgtEl>
                                          <p:spTgt spid="40966"/>
                                        </p:tgtEl>
                                        <p:attrNameLst>
                                          <p:attrName>ppt_x</p:attrName>
                                        </p:attrNameLst>
                                      </p:cBhvr>
                                      <p:tavLst>
                                        <p:tav tm="0">
                                          <p:val>
                                            <p:strVal val="#ppt_x"/>
                                          </p:val>
                                        </p:tav>
                                        <p:tav tm="100000">
                                          <p:val>
                                            <p:strVal val="#ppt_x"/>
                                          </p:val>
                                        </p:tav>
                                      </p:tavLst>
                                    </p:anim>
                                    <p:anim calcmode="lin" valueType="num">
                                      <p:cBhvr additive="base">
                                        <p:cTn id="27" dur="500" fill="hold"/>
                                        <p:tgtEl>
                                          <p:spTgt spid="40966"/>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40964"/>
                                        </p:tgtEl>
                                        <p:attrNameLst>
                                          <p:attrName>style.visibility</p:attrName>
                                        </p:attrNameLst>
                                      </p:cBhvr>
                                      <p:to>
                                        <p:strVal val="visible"/>
                                      </p:to>
                                    </p:set>
                                    <p:anim calcmode="lin" valueType="num">
                                      <p:cBhvr additive="base">
                                        <p:cTn id="31" dur="500" fill="hold"/>
                                        <p:tgtEl>
                                          <p:spTgt spid="40964"/>
                                        </p:tgtEl>
                                        <p:attrNameLst>
                                          <p:attrName>ppt_x</p:attrName>
                                        </p:attrNameLst>
                                      </p:cBhvr>
                                      <p:tavLst>
                                        <p:tav tm="0">
                                          <p:val>
                                            <p:strVal val="#ppt_x"/>
                                          </p:val>
                                        </p:tav>
                                        <p:tav tm="100000">
                                          <p:val>
                                            <p:strVal val="#ppt_x"/>
                                          </p:val>
                                        </p:tav>
                                      </p:tavLst>
                                    </p:anim>
                                    <p:anim calcmode="lin" valueType="num">
                                      <p:cBhvr additive="base">
                                        <p:cTn id="32" dur="500" fill="hold"/>
                                        <p:tgtEl>
                                          <p:spTgt spid="40964"/>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1" presetClass="entr" presetSubtype="0" fill="hold" nodeType="afterEffect">
                                  <p:stCondLst>
                                    <p:cond delay="0"/>
                                  </p:stCondLst>
                                  <p:childTnLst>
                                    <p:set>
                                      <p:cBhvr>
                                        <p:cTn id="35" dur="1" fill="hold">
                                          <p:stCondLst>
                                            <p:cond delay="499"/>
                                          </p:stCondLst>
                                        </p:cTn>
                                        <p:tgtEl>
                                          <p:spTgt spid="40967"/>
                                        </p:tgtEl>
                                        <p:attrNameLst>
                                          <p:attrName>style.visibility</p:attrName>
                                        </p:attrNameLst>
                                      </p:cBhvr>
                                      <p:to>
                                        <p:strVal val="visible"/>
                                      </p:to>
                                    </p:set>
                                  </p:childTnLst>
                                </p:cTn>
                              </p:par>
                            </p:childTnLst>
                          </p:cTn>
                        </p:par>
                        <p:par>
                          <p:cTn id="36" fill="hold">
                            <p:stCondLst>
                              <p:cond delay="3000"/>
                            </p:stCondLst>
                            <p:childTnLst>
                              <p:par>
                                <p:cTn id="37" presetID="1" presetClass="entr" presetSubtype="0" fill="hold" nodeType="afterEffect">
                                  <p:stCondLst>
                                    <p:cond delay="0"/>
                                  </p:stCondLst>
                                  <p:childTnLst>
                                    <p:set>
                                      <p:cBhvr>
                                        <p:cTn id="38" dur="1" fill="hold">
                                          <p:stCondLst>
                                            <p:cond delay="499"/>
                                          </p:stCondLst>
                                        </p:cTn>
                                        <p:tgtEl>
                                          <p:spTgt spid="40968"/>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nodeType="afterEffect">
                                  <p:stCondLst>
                                    <p:cond delay="0"/>
                                  </p:stCondLst>
                                  <p:childTnLst>
                                    <p:set>
                                      <p:cBhvr>
                                        <p:cTn id="41" dur="1" fill="hold">
                                          <p:stCondLst>
                                            <p:cond delay="499"/>
                                          </p:stCondLst>
                                        </p:cTn>
                                        <p:tgtEl>
                                          <p:spTgt spid="40971"/>
                                        </p:tgtEl>
                                        <p:attrNameLst>
                                          <p:attrName>style.visibility</p:attrName>
                                        </p:attrNameLst>
                                      </p:cBhvr>
                                      <p:to>
                                        <p:strVal val="visible"/>
                                      </p:to>
                                    </p:set>
                                  </p:childTnLst>
                                </p:cTn>
                              </p:par>
                            </p:childTnLst>
                          </p:cTn>
                        </p:par>
                        <p:par>
                          <p:cTn id="42" fill="hold">
                            <p:stCondLst>
                              <p:cond delay="4000"/>
                            </p:stCondLst>
                            <p:childTnLst>
                              <p:par>
                                <p:cTn id="43" presetID="23" presetClass="entr" presetSubtype="16" fill="hold" nodeType="afterEffect">
                                  <p:stCondLst>
                                    <p:cond delay="0"/>
                                  </p:stCondLst>
                                  <p:childTnLst>
                                    <p:set>
                                      <p:cBhvr>
                                        <p:cTn id="44" dur="1" fill="hold">
                                          <p:stCondLst>
                                            <p:cond delay="0"/>
                                          </p:stCondLst>
                                        </p:cTn>
                                        <p:tgtEl>
                                          <p:spTgt spid="40972"/>
                                        </p:tgtEl>
                                        <p:attrNameLst>
                                          <p:attrName>style.visibility</p:attrName>
                                        </p:attrNameLst>
                                      </p:cBhvr>
                                      <p:to>
                                        <p:strVal val="visible"/>
                                      </p:to>
                                    </p:set>
                                    <p:anim calcmode="lin" valueType="num">
                                      <p:cBhvr>
                                        <p:cTn id="45" dur="500" fill="hold"/>
                                        <p:tgtEl>
                                          <p:spTgt spid="40972"/>
                                        </p:tgtEl>
                                        <p:attrNameLst>
                                          <p:attrName>ppt_w</p:attrName>
                                        </p:attrNameLst>
                                      </p:cBhvr>
                                      <p:tavLst>
                                        <p:tav tm="0">
                                          <p:val>
                                            <p:fltVal val="0.000000"/>
                                          </p:val>
                                        </p:tav>
                                        <p:tav tm="100000">
                                          <p:val>
                                            <p:strVal val="#ppt_w"/>
                                          </p:val>
                                        </p:tav>
                                      </p:tavLst>
                                    </p:anim>
                                    <p:anim calcmode="lin" valueType="num">
                                      <p:cBhvr>
                                        <p:cTn id="46" dur="500" fill="hold"/>
                                        <p:tgtEl>
                                          <p:spTgt spid="40972"/>
                                        </p:tgtEl>
                                        <p:attrNameLst>
                                          <p:attrName>ppt_h</p:attrName>
                                        </p:attrNameLst>
                                      </p:cBhvr>
                                      <p:tavLst>
                                        <p:tav tm="0">
                                          <p:val>
                                            <p:fltVal val="0.000000"/>
                                          </p:val>
                                        </p:tav>
                                        <p:tav tm="100000">
                                          <p:val>
                                            <p:strVal val="#ppt_h"/>
                                          </p:val>
                                        </p:tav>
                                      </p:tavLst>
                                    </p:anim>
                                  </p:childTnLst>
                                </p:cTn>
                              </p:par>
                            </p:childTnLst>
                          </p:cTn>
                        </p:par>
                        <p:par>
                          <p:cTn id="47" fill="hold">
                            <p:stCondLst>
                              <p:cond delay="4500"/>
                            </p:stCondLst>
                            <p:childTnLst>
                              <p:par>
                                <p:cTn id="48" presetID="1" presetClass="entr" presetSubtype="0" fill="hold" nodeType="afterEffect">
                                  <p:stCondLst>
                                    <p:cond delay="0"/>
                                  </p:stCondLst>
                                  <p:childTnLst>
                                    <p:set>
                                      <p:cBhvr>
                                        <p:cTn id="49" dur="1" fill="hold">
                                          <p:stCondLst>
                                            <p:cond delay="499"/>
                                          </p:stCondLst>
                                        </p:cTn>
                                        <p:tgtEl>
                                          <p:spTgt spid="40974"/>
                                        </p:tgtEl>
                                        <p:attrNameLst>
                                          <p:attrName>style.visibility</p:attrName>
                                        </p:attrNameLst>
                                      </p:cBhvr>
                                      <p:to>
                                        <p:strVal val="visible"/>
                                      </p:to>
                                    </p:set>
                                  </p:childTnLst>
                                </p:cTn>
                              </p:par>
                            </p:childTnLst>
                          </p:cTn>
                        </p:par>
                        <p:par>
                          <p:cTn id="50" fill="hold">
                            <p:stCondLst>
                              <p:cond delay="5000"/>
                            </p:stCondLst>
                            <p:childTnLst>
                              <p:par>
                                <p:cTn id="51" presetID="1" presetClass="entr" presetSubtype="0" fill="hold" nodeType="afterEffect">
                                  <p:stCondLst>
                                    <p:cond delay="0"/>
                                  </p:stCondLst>
                                  <p:childTnLst>
                                    <p:set>
                                      <p:cBhvr>
                                        <p:cTn id="52" dur="1" fill="hold">
                                          <p:stCondLst>
                                            <p:cond delay="499"/>
                                          </p:stCondLst>
                                        </p:cTn>
                                        <p:tgtEl>
                                          <p:spTgt spid="409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40979"/>
                                        </p:tgtEl>
                                        <p:attrNameLst>
                                          <p:attrName>style.visibility</p:attrName>
                                        </p:attrNameLst>
                                      </p:cBhvr>
                                      <p:to>
                                        <p:strVal val="visible"/>
                                      </p:to>
                                    </p:se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40976"/>
                                        </p:tgtEl>
                                        <p:attrNameLst>
                                          <p:attrName>style.visibility</p:attrName>
                                        </p:attrNameLst>
                                      </p:cBhvr>
                                      <p:to>
                                        <p:strVal val="visible"/>
                                      </p:to>
                                    </p:set>
                                    <p:animEffect transition="in" filter="wipe(left)">
                                      <p:cBhvr>
                                        <p:cTn id="60" dur="500"/>
                                        <p:tgtEl>
                                          <p:spTgt spid="40976"/>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iterate type="wd">
                                    <p:tmAbs val="300"/>
                                  </p:iterate>
                                  <p:childTnLst>
                                    <p:set>
                                      <p:cBhvr>
                                        <p:cTn id="64" dur="1" fill="hold">
                                          <p:stCondLst>
                                            <p:cond delay="299"/>
                                          </p:stCondLst>
                                        </p:cTn>
                                        <p:tgtEl>
                                          <p:spTgt spid="4097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0978"/>
                                        </p:tgtEl>
                                        <p:attrNameLst>
                                          <p:attrName>style.visibility</p:attrName>
                                        </p:attrNameLst>
                                      </p:cBhvr>
                                      <p:to>
                                        <p:strVal val="visible"/>
                                      </p:to>
                                    </p:set>
                                    <p:animEffect transition="in" filter="wipe(left)">
                                      <p:cBhvr>
                                        <p:cTn id="69" dur="500"/>
                                        <p:tgtEl>
                                          <p:spTgt spid="4097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0981"/>
                                        </p:tgtEl>
                                        <p:attrNameLst>
                                          <p:attrName>style.visibility</p:attrName>
                                        </p:attrNameLst>
                                      </p:cBhvr>
                                      <p:to>
                                        <p:strVal val="visible"/>
                                      </p:to>
                                    </p:set>
                                    <p:animEffect transition="in" filter="wipe(down)">
                                      <p:cBhvr>
                                        <p:cTn id="74" dur="500"/>
                                        <p:tgtEl>
                                          <p:spTgt spid="40981"/>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40982"/>
                                        </p:tgtEl>
                                        <p:attrNameLst>
                                          <p:attrName>style.visibility</p:attrName>
                                        </p:attrNameLst>
                                      </p:cBhvr>
                                      <p:to>
                                        <p:strVal val="visible"/>
                                      </p:to>
                                    </p:set>
                                    <p:animEffect transition="in" filter="wipe(left)">
                                      <p:cBhvr>
                                        <p:cTn id="78" dur="500"/>
                                        <p:tgtEl>
                                          <p:spTgt spid="40982"/>
                                        </p:tgtEl>
                                      </p:cBhvr>
                                    </p:animEffect>
                                  </p:childTnLst>
                                </p:cTn>
                              </p:par>
                            </p:childTnLst>
                          </p:cTn>
                        </p:par>
                        <p:par>
                          <p:cTn id="79" fill="hold">
                            <p:stCondLst>
                              <p:cond delay="1000"/>
                            </p:stCondLst>
                            <p:childTnLst>
                              <p:par>
                                <p:cTn id="80" presetID="1" presetClass="entr" presetSubtype="0" fill="hold" grpId="0" nodeType="afterEffect">
                                  <p:stCondLst>
                                    <p:cond delay="0"/>
                                  </p:stCondLst>
                                  <p:childTnLst>
                                    <p:set>
                                      <p:cBhvr>
                                        <p:cTn id="81" dur="1" fill="hold">
                                          <p:stCondLst>
                                            <p:cond delay="499"/>
                                          </p:stCondLst>
                                        </p:cTn>
                                        <p:tgtEl>
                                          <p:spTgt spid="4098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40985"/>
                                        </p:tgtEl>
                                        <p:attrNameLst>
                                          <p:attrName>style.visibility</p:attrName>
                                        </p:attrNameLst>
                                      </p:cBhvr>
                                      <p:to>
                                        <p:strVal val="visible"/>
                                      </p:to>
                                    </p:set>
                                    <p:animEffect transition="in" filter="wipe(left)">
                                      <p:cBhvr>
                                        <p:cTn id="86" dur="500"/>
                                        <p:tgtEl>
                                          <p:spTgt spid="4098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0986"/>
                                        </p:tgtEl>
                                        <p:attrNameLst>
                                          <p:attrName>style.visibility</p:attrName>
                                        </p:attrNameLst>
                                      </p:cBhvr>
                                      <p:to>
                                        <p:strVal val="visible"/>
                                      </p:to>
                                    </p:set>
                                    <p:animEffect transition="in" filter="wipe(left)">
                                      <p:cBhvr>
                                        <p:cTn id="91" dur="500"/>
                                        <p:tgtEl>
                                          <p:spTgt spid="4098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0987"/>
                                        </p:tgtEl>
                                        <p:attrNameLst>
                                          <p:attrName>style.visibility</p:attrName>
                                        </p:attrNameLst>
                                      </p:cBhvr>
                                      <p:to>
                                        <p:strVal val="visible"/>
                                      </p:to>
                                    </p:set>
                                    <p:animEffect transition="in" filter="wipe(left)">
                                      <p:cBhvr>
                                        <p:cTn id="96" dur="500"/>
                                        <p:tgtEl>
                                          <p:spTgt spid="4098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40988"/>
                                        </p:tgtEl>
                                        <p:attrNameLst>
                                          <p:attrName>style.visibility</p:attrName>
                                        </p:attrNameLst>
                                      </p:cBhvr>
                                      <p:to>
                                        <p:strVal val="visible"/>
                                      </p:to>
                                    </p:set>
                                    <p:animEffect transition="in" filter="wipe(left)">
                                      <p:cBhvr>
                                        <p:cTn id="101" dur="500"/>
                                        <p:tgtEl>
                                          <p:spTgt spid="4098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40989"/>
                                        </p:tgtEl>
                                        <p:attrNameLst>
                                          <p:attrName>style.visibility</p:attrName>
                                        </p:attrNameLst>
                                      </p:cBhvr>
                                      <p:to>
                                        <p:strVal val="visible"/>
                                      </p:to>
                                    </p:set>
                                    <p:animEffect transition="in" filter="wipe(left)">
                                      <p:cBhvr>
                                        <p:cTn id="106" dur="500"/>
                                        <p:tgtEl>
                                          <p:spTgt spid="40989"/>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40990"/>
                                        </p:tgtEl>
                                        <p:attrNameLst>
                                          <p:attrName>style.visibility</p:attrName>
                                        </p:attrNameLst>
                                      </p:cBhvr>
                                      <p:to>
                                        <p:strVal val="visible"/>
                                      </p:to>
                                    </p:set>
                                    <p:animEffect transition="in" filter="wipe(left)">
                                      <p:cBhvr>
                                        <p:cTn id="110" dur="500"/>
                                        <p:tgtEl>
                                          <p:spTgt spid="4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p:bldP spid="40976" grpId="0"/>
      <p:bldP spid="40977" grpId="0"/>
      <p:bldP spid="40978" grpId="0"/>
      <p:bldP spid="40979" grpId="0"/>
      <p:bldP spid="40983" grpId="0"/>
      <p:bldP spid="4098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1" name="文本框 4097"/>
          <p:cNvSpPr txBox="1"/>
          <p:nvPr/>
        </p:nvSpPr>
        <p:spPr>
          <a:xfrm>
            <a:off x="0" y="1120775"/>
            <a:ext cx="9144000" cy="579438"/>
          </a:xfrm>
          <a:prstGeom prst="rect">
            <a:avLst/>
          </a:prstGeom>
          <a:noFill/>
          <a:ln w="9525">
            <a:noFill/>
          </a:ln>
        </p:spPr>
        <p:txBody>
          <a:bodyPr anchor="t">
            <a:spAutoFit/>
          </a:bodyPr>
          <a:p>
            <a:pPr lvl="0" indent="0" algn="ctr">
              <a:buClrTx/>
            </a:pPr>
            <a:r>
              <a:rPr lang="zh-CN" altLang="en-US" sz="3200" b="1">
                <a:latin typeface="Times New Roman" panose="02020603050405020304" pitchFamily="2" charset="0"/>
                <a:ea typeface="黑体" panose="02010609060101010101" pitchFamily="2" charset="-122"/>
              </a:rPr>
              <a:t>§</a:t>
            </a:r>
            <a:r>
              <a:rPr lang="en-US" altLang="zh-CN" sz="3200" b="1">
                <a:latin typeface="Times New Roman" panose="02020603050405020304" pitchFamily="2" charset="0"/>
                <a:ea typeface="黑体" panose="02010609060101010101" pitchFamily="2" charset="-122"/>
              </a:rPr>
              <a:t>1 </a:t>
            </a:r>
            <a:r>
              <a:rPr lang="zh-CN" altLang="en-US" sz="3200" b="1">
                <a:latin typeface="Times New Roman" panose="02020603050405020304" pitchFamily="2" charset="0"/>
                <a:ea typeface="黑体" panose="02010609060101010101" pitchFamily="2" charset="-122"/>
              </a:rPr>
              <a:t>静电场中的导体</a:t>
            </a:r>
            <a:endParaRPr lang="zh-CN" altLang="en-US" sz="3200" b="1">
              <a:latin typeface="Times New Roman" panose="02020603050405020304" pitchFamily="2" charset="0"/>
              <a:ea typeface="黑体" panose="02010609060101010101" pitchFamily="2" charset="-122"/>
            </a:endParaRPr>
          </a:p>
        </p:txBody>
      </p:sp>
      <p:sp>
        <p:nvSpPr>
          <p:cNvPr id="5122" name="直接连接符 4098"/>
          <p:cNvSpPr/>
          <p:nvPr/>
        </p:nvSpPr>
        <p:spPr>
          <a:xfrm>
            <a:off x="611188" y="1916113"/>
            <a:ext cx="8064500" cy="0"/>
          </a:xfrm>
          <a:prstGeom prst="line">
            <a:avLst/>
          </a:prstGeom>
          <a:ln w="57150" cap="flat" cmpd="thickThin">
            <a:solidFill>
              <a:srgbClr val="0099CC"/>
            </a:solidFill>
            <a:prstDash val="solid"/>
            <a:round/>
            <a:headEnd type="none" w="med" len="med"/>
            <a:tailEnd type="none" w="med" len="med"/>
          </a:ln>
          <a:effectLst>
            <a:outerShdw dist="35921" dir="2699999" algn="ctr" rotWithShape="0">
              <a:schemeClr val="tx2"/>
            </a:outerShdw>
          </a:effectLst>
        </p:spPr>
        <p:txBody>
          <a:bodyPr anchor="t"/>
          <a:p>
            <a:pPr lvl="0" indent="0"/>
            <a:endParaRPr lang="zh-CN" altLang="en-US">
              <a:latin typeface="Arial" panose="020B0604020202020204" pitchFamily="34" charset="0"/>
              <a:ea typeface="宋体" panose="02010600030101010101" pitchFamily="2" charset="-122"/>
            </a:endParaRPr>
          </a:p>
        </p:txBody>
      </p:sp>
      <p:sp>
        <p:nvSpPr>
          <p:cNvPr id="4100" name="文本框 4099"/>
          <p:cNvSpPr txBox="1"/>
          <p:nvPr/>
        </p:nvSpPr>
        <p:spPr>
          <a:xfrm>
            <a:off x="468313" y="2276475"/>
            <a:ext cx="2232025" cy="519113"/>
          </a:xfrm>
          <a:prstGeom prst="rect">
            <a:avLst/>
          </a:prstGeom>
          <a:noFill/>
          <a:ln w="9525">
            <a:noFill/>
          </a:ln>
        </p:spPr>
        <p:txBody>
          <a:bodyPr anchor="t">
            <a:spAutoFit/>
          </a:bodyPr>
          <a:p>
            <a:pPr lvl="0" indent="0"/>
            <a:r>
              <a:rPr lang="zh-CN" altLang="en-US" sz="2800" b="1">
                <a:latin typeface="宋体" panose="02010600030101010101" pitchFamily="2" charset="-122"/>
                <a:ea typeface="宋体" panose="02010600030101010101" pitchFamily="2" charset="-122"/>
              </a:rPr>
              <a:t>主要内容：</a:t>
            </a:r>
            <a:endParaRPr lang="zh-CN" altLang="en-US" sz="2800" b="1">
              <a:latin typeface="宋体" panose="02010600030101010101" pitchFamily="2" charset="-122"/>
              <a:ea typeface="宋体" panose="02010600030101010101" pitchFamily="2" charset="-122"/>
            </a:endParaRPr>
          </a:p>
        </p:txBody>
      </p:sp>
      <p:sp>
        <p:nvSpPr>
          <p:cNvPr id="4101" name="文本框 4100"/>
          <p:cNvSpPr txBox="1"/>
          <p:nvPr/>
        </p:nvSpPr>
        <p:spPr>
          <a:xfrm>
            <a:off x="900113" y="3068638"/>
            <a:ext cx="3960812" cy="457200"/>
          </a:xfrm>
          <a:prstGeom prst="rect">
            <a:avLst/>
          </a:prstGeom>
          <a:noFill/>
          <a:ln w="9525">
            <a:noFill/>
          </a:ln>
        </p:spPr>
        <p:txBody>
          <a:bodyPr anchor="t">
            <a:spAutoFit/>
          </a:bodyPr>
          <a:p>
            <a:pPr lvl="0" indent="0"/>
            <a:r>
              <a:rPr lang="en-US" altLang="zh-CN" sz="2400" b="1">
                <a:latin typeface="Times New Roman" panose="02020603050405020304" pitchFamily="2" charset="0"/>
                <a:ea typeface="宋体" panose="02010600030101010101" pitchFamily="2" charset="-122"/>
              </a:rPr>
              <a:t>1. </a:t>
            </a:r>
            <a:r>
              <a:rPr lang="zh-CN" altLang="en-US" sz="2400" b="1">
                <a:latin typeface="Times New Roman" panose="02020603050405020304" pitchFamily="2" charset="0"/>
                <a:ea typeface="宋体" panose="02010600030101010101" pitchFamily="2" charset="-122"/>
              </a:rPr>
              <a:t>导体的静电平衡条件</a:t>
            </a:r>
            <a:endParaRPr lang="zh-CN" altLang="en-US" sz="2400" b="1">
              <a:latin typeface="Times New Roman" panose="02020603050405020304" pitchFamily="2" charset="0"/>
              <a:ea typeface="宋体" panose="02010600030101010101" pitchFamily="2" charset="-122"/>
            </a:endParaRPr>
          </a:p>
        </p:txBody>
      </p:sp>
      <p:sp>
        <p:nvSpPr>
          <p:cNvPr id="4102" name="文本框 4101"/>
          <p:cNvSpPr txBox="1"/>
          <p:nvPr/>
        </p:nvSpPr>
        <p:spPr>
          <a:xfrm>
            <a:off x="900113" y="3763963"/>
            <a:ext cx="6264275" cy="457200"/>
          </a:xfrm>
          <a:prstGeom prst="rect">
            <a:avLst/>
          </a:prstGeom>
          <a:noFill/>
          <a:ln w="9525">
            <a:noFill/>
          </a:ln>
        </p:spPr>
        <p:txBody>
          <a:bodyPr anchor="t">
            <a:spAutoFit/>
          </a:bodyPr>
          <a:p>
            <a:pPr lvl="0" indent="0"/>
            <a:r>
              <a:rPr lang="en-US" altLang="zh-CN" sz="2400" b="1">
                <a:latin typeface="Times New Roman" panose="02020603050405020304" pitchFamily="2" charset="0"/>
                <a:ea typeface="宋体" panose="02010600030101010101" pitchFamily="2" charset="-122"/>
              </a:rPr>
              <a:t>2. </a:t>
            </a:r>
            <a:r>
              <a:rPr lang="zh-CN" altLang="en-US" sz="2400" b="1">
                <a:latin typeface="Times New Roman" panose="02020603050405020304" pitchFamily="2" charset="0"/>
                <a:ea typeface="宋体" panose="02010600030101010101" pitchFamily="2" charset="-122"/>
              </a:rPr>
              <a:t>静电平衡时导体上的电荷分布</a:t>
            </a:r>
            <a:endParaRPr lang="zh-CN" altLang="en-US" sz="2400" b="1">
              <a:latin typeface="Times New Roman" panose="02020603050405020304" pitchFamily="2" charset="0"/>
              <a:ea typeface="宋体" panose="02010600030101010101" pitchFamily="2" charset="-122"/>
            </a:endParaRPr>
          </a:p>
        </p:txBody>
      </p:sp>
      <p:sp>
        <p:nvSpPr>
          <p:cNvPr id="4103" name="文本框 4102"/>
          <p:cNvSpPr txBox="1"/>
          <p:nvPr/>
        </p:nvSpPr>
        <p:spPr>
          <a:xfrm>
            <a:off x="900113" y="4483100"/>
            <a:ext cx="3960812" cy="457200"/>
          </a:xfrm>
          <a:prstGeom prst="rect">
            <a:avLst/>
          </a:prstGeom>
          <a:noFill/>
          <a:ln w="9525">
            <a:noFill/>
          </a:ln>
        </p:spPr>
        <p:txBody>
          <a:bodyPr anchor="t">
            <a:spAutoFit/>
          </a:bodyPr>
          <a:p>
            <a:pPr lvl="0" indent="0"/>
            <a:r>
              <a:rPr lang="en-US" altLang="zh-CN" sz="2400" b="1">
                <a:latin typeface="Times New Roman" panose="02020603050405020304" pitchFamily="2" charset="0"/>
                <a:ea typeface="宋体" panose="02010600030101010101" pitchFamily="2" charset="-122"/>
              </a:rPr>
              <a:t>3. </a:t>
            </a:r>
            <a:r>
              <a:rPr lang="zh-CN" altLang="en-US" sz="2400" b="1">
                <a:latin typeface="Times New Roman" panose="02020603050405020304" pitchFamily="2" charset="0"/>
                <a:ea typeface="宋体" panose="02010600030101010101" pitchFamily="2" charset="-122"/>
              </a:rPr>
              <a:t>静电感应与静电屏蔽</a:t>
            </a:r>
            <a:endParaRPr lang="zh-CN" altLang="en-US" sz="2400" b="1">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left)">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wipe(left)">
                                      <p:cBhvr>
                                        <p:cTn id="12" dur="500"/>
                                        <p:tgtEl>
                                          <p:spTgt spid="4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wipe(left)">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3"/>
                                        </p:tgtEl>
                                        <p:attrNameLst>
                                          <p:attrName>style.visibility</p:attrName>
                                        </p:attrNameLst>
                                      </p:cBhvr>
                                      <p:to>
                                        <p:strVal val="visible"/>
                                      </p:to>
                                    </p:set>
                                    <p:animEffect transition="in" filter="wipe(left)">
                                      <p:cBhvr>
                                        <p:cTn id="22"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p:bldP spid="4102" grpId="0"/>
      <p:bldP spid="410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44033" name="组合 41985"/>
          <p:cNvGrpSpPr/>
          <p:nvPr/>
        </p:nvGrpSpPr>
        <p:grpSpPr>
          <a:xfrm>
            <a:off x="6411913" y="593725"/>
            <a:ext cx="2192337" cy="4419600"/>
            <a:chOff x="0" y="0"/>
            <a:chExt cx="1381" cy="2784"/>
          </a:xfrm>
        </p:grpSpPr>
        <p:sp>
          <p:nvSpPr>
            <p:cNvPr id="44034" name="圆柱形 41986"/>
            <p:cNvSpPr/>
            <p:nvPr/>
          </p:nvSpPr>
          <p:spPr>
            <a:xfrm>
              <a:off x="283" y="192"/>
              <a:ext cx="1056" cy="2496"/>
            </a:xfrm>
            <a:prstGeom prst="can">
              <a:avLst>
                <a:gd name="adj" fmla="val 45741"/>
              </a:avLst>
            </a:prstGeom>
            <a:solidFill>
              <a:srgbClr val="99CCFF">
                <a:alpha val="50000"/>
              </a:srgbClr>
            </a:solidFill>
            <a:ln w="19050" cap="flat" cmpd="sng">
              <a:solidFill>
                <a:srgbClr val="FF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4035" name="圆柱形 41987"/>
            <p:cNvSpPr/>
            <p:nvPr/>
          </p:nvSpPr>
          <p:spPr>
            <a:xfrm>
              <a:off x="523" y="288"/>
              <a:ext cx="576" cy="2256"/>
            </a:xfrm>
            <a:prstGeom prst="can">
              <a:avLst>
                <a:gd name="adj" fmla="val 46727"/>
              </a:avLst>
            </a:prstGeom>
            <a:gradFill rotWithShape="0">
              <a:gsLst>
                <a:gs pos="0">
                  <a:schemeClr val="accent1"/>
                </a:gs>
                <a:gs pos="100000">
                  <a:srgbClr val="576869"/>
                </a:gs>
              </a:gsLst>
              <a:lin ang="0" scaled="1"/>
              <a:tileRect/>
            </a:gra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4036" name="直接连接符 41988"/>
            <p:cNvSpPr/>
            <p:nvPr/>
          </p:nvSpPr>
          <p:spPr>
            <a:xfrm flipH="1">
              <a:off x="811" y="0"/>
              <a:ext cx="0" cy="2784"/>
            </a:xfrm>
            <a:prstGeom prst="line">
              <a:avLst/>
            </a:prstGeom>
            <a:ln w="22225" cap="flat" cmpd="sng">
              <a:solidFill>
                <a:schemeClr val="bg1"/>
              </a:solidFill>
              <a:prstDash val="lgDash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4037" name="椭圆 41989"/>
            <p:cNvSpPr/>
            <p:nvPr/>
          </p:nvSpPr>
          <p:spPr>
            <a:xfrm>
              <a:off x="283" y="192"/>
              <a:ext cx="1056" cy="480"/>
            </a:xfrm>
            <a:prstGeom prst="ellipse">
              <a:avLst/>
            </a:prstGeom>
            <a:noFill/>
            <a:ln w="22225" cap="flat" cmpd="sng">
              <a:solidFill>
                <a:srgbClr val="FF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4038" name="椭圆 41990"/>
            <p:cNvSpPr/>
            <p:nvPr/>
          </p:nvSpPr>
          <p:spPr>
            <a:xfrm>
              <a:off x="283" y="2208"/>
              <a:ext cx="1056" cy="480"/>
            </a:xfrm>
            <a:prstGeom prst="ellipse">
              <a:avLst/>
            </a:prstGeom>
            <a:noFill/>
            <a:ln w="15875" cap="flat" cmpd="sng">
              <a:solidFill>
                <a:srgbClr val="FFFF00"/>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4039" name="直接连接符 41991"/>
            <p:cNvSpPr/>
            <p:nvPr/>
          </p:nvSpPr>
          <p:spPr>
            <a:xfrm flipV="1">
              <a:off x="811" y="336"/>
              <a:ext cx="240" cy="96"/>
            </a:xfrm>
            <a:prstGeom prst="line">
              <a:avLst/>
            </a:prstGeom>
            <a:ln w="22225"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44040" name="对象 41992"/>
            <p:cNvGraphicFramePr>
              <a:graphicFrameLocks noChangeAspect="1"/>
            </p:cNvGraphicFramePr>
            <p:nvPr/>
          </p:nvGraphicFramePr>
          <p:xfrm>
            <a:off x="1075" y="242"/>
            <a:ext cx="224" cy="272"/>
          </p:xfrm>
          <a:graphic>
            <a:graphicData uri="http://schemas.openxmlformats.org/presentationml/2006/ole">
              <mc:AlternateContent xmlns:mc="http://schemas.openxmlformats.org/markup-compatibility/2006">
                <mc:Choice xmlns:v="urn:schemas-microsoft-com:vml" Requires="v">
                  <p:oleObj spid="_x0000_s3227" name="" r:id="rId1" imgW="179070" imgH="217805" progId="Equation.3">
                    <p:embed/>
                  </p:oleObj>
                </mc:Choice>
                <mc:Fallback>
                  <p:oleObj name="" r:id="rId1" imgW="179070" imgH="217805" progId="Equation.3">
                    <p:embed/>
                    <p:pic>
                      <p:nvPicPr>
                        <p:cNvPr id="0" name="图片 3226"/>
                        <p:cNvPicPr/>
                        <p:nvPr/>
                      </p:nvPicPr>
                      <p:blipFill>
                        <a:blip r:embed="rId2"/>
                        <a:stretch>
                          <a:fillRect/>
                        </a:stretch>
                      </p:blipFill>
                      <p:spPr>
                        <a:xfrm>
                          <a:off x="1075" y="242"/>
                          <a:ext cx="224" cy="272"/>
                        </a:xfrm>
                        <a:prstGeom prst="rect">
                          <a:avLst/>
                        </a:prstGeom>
                        <a:noFill/>
                        <a:ln w="38100">
                          <a:noFill/>
                          <a:miter/>
                        </a:ln>
                      </p:spPr>
                    </p:pic>
                  </p:oleObj>
                </mc:Fallback>
              </mc:AlternateContent>
            </a:graphicData>
          </a:graphic>
        </p:graphicFrame>
        <p:sp>
          <p:nvSpPr>
            <p:cNvPr id="44041" name="直接连接符 41993"/>
            <p:cNvSpPr/>
            <p:nvPr/>
          </p:nvSpPr>
          <p:spPr>
            <a:xfrm>
              <a:off x="811" y="432"/>
              <a:ext cx="336" cy="192"/>
            </a:xfrm>
            <a:prstGeom prst="line">
              <a:avLst/>
            </a:prstGeom>
            <a:ln w="25400" cap="flat" cmpd="sng">
              <a:solidFill>
                <a:srgbClr val="FF000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44042" name="对象 41994"/>
            <p:cNvGraphicFramePr>
              <a:graphicFrameLocks noChangeAspect="1"/>
            </p:cNvGraphicFramePr>
            <p:nvPr/>
          </p:nvGraphicFramePr>
          <p:xfrm>
            <a:off x="1109" y="580"/>
            <a:ext cx="240" cy="272"/>
          </p:xfrm>
          <a:graphic>
            <a:graphicData uri="http://schemas.openxmlformats.org/presentationml/2006/ole">
              <mc:AlternateContent xmlns:mc="http://schemas.openxmlformats.org/markup-compatibility/2006">
                <mc:Choice xmlns:v="urn:schemas-microsoft-com:vml" Requires="v">
                  <p:oleObj spid="_x0000_s3228" name="" r:id="rId3" imgW="191770" imgH="217805" progId="Equation.3">
                    <p:embed/>
                  </p:oleObj>
                </mc:Choice>
                <mc:Fallback>
                  <p:oleObj name="" r:id="rId3" imgW="191770" imgH="217805" progId="Equation.3">
                    <p:embed/>
                    <p:pic>
                      <p:nvPicPr>
                        <p:cNvPr id="0" name="图片 3227"/>
                        <p:cNvPicPr/>
                        <p:nvPr/>
                      </p:nvPicPr>
                      <p:blipFill>
                        <a:blip r:embed="rId4"/>
                        <a:stretch>
                          <a:fillRect/>
                        </a:stretch>
                      </p:blipFill>
                      <p:spPr>
                        <a:xfrm>
                          <a:off x="1109" y="580"/>
                          <a:ext cx="240" cy="272"/>
                        </a:xfrm>
                        <a:prstGeom prst="rect">
                          <a:avLst/>
                        </a:prstGeom>
                        <a:noFill/>
                        <a:ln w="38100">
                          <a:noFill/>
                          <a:miter/>
                        </a:ln>
                      </p:spPr>
                    </p:pic>
                  </p:oleObj>
                </mc:Fallback>
              </mc:AlternateContent>
            </a:graphicData>
          </a:graphic>
        </p:graphicFrame>
        <p:sp>
          <p:nvSpPr>
            <p:cNvPr id="44043" name="矩形 41995"/>
            <p:cNvSpPr/>
            <p:nvPr/>
          </p:nvSpPr>
          <p:spPr>
            <a:xfrm>
              <a:off x="1045" y="1488"/>
              <a:ext cx="336" cy="288"/>
            </a:xfrm>
            <a:prstGeom prst="rect">
              <a:avLst/>
            </a:prstGeom>
            <a:noFill/>
            <a:ln w="9525">
              <a:noFill/>
            </a:ln>
          </p:spPr>
          <p:txBody>
            <a:bodyPr anchor="t">
              <a:spAutoFit/>
            </a:bodyPr>
            <a:p>
              <a:pPr lvl="0" indent="0" algn="ctr">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a:t>
              </a:r>
              <a:r>
                <a:rPr lang="en-US" altLang="zh-CN" sz="2400" b="1" baseline="-25000">
                  <a:latin typeface="Times New Roman" panose="02020603050405020304" pitchFamily="2" charset="0"/>
                  <a:ea typeface="宋体" panose="02010600030101010101" pitchFamily="2" charset="-122"/>
                  <a:sym typeface="Symbol" panose="05050102010706020507" pitchFamily="2" charset="2"/>
                </a:rPr>
                <a:t>r</a:t>
              </a:r>
              <a:r>
                <a:rPr lang="en-US" altLang="zh-CN" sz="2400" b="1" i="1">
                  <a:latin typeface="Times New Roman" panose="02020603050405020304" pitchFamily="2" charset="0"/>
                  <a:ea typeface="宋体" panose="02010600030101010101" pitchFamily="2" charset="-122"/>
                  <a:sym typeface="Symbol" panose="05050102010706020507" pitchFamily="2" charset="2"/>
                </a:rPr>
                <a:t> </a:t>
              </a:r>
              <a:endParaRPr lang="en-US" altLang="zh-CN" sz="2400" b="1" i="1">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44044" name="对象 41996"/>
            <p:cNvGraphicFramePr>
              <a:graphicFrameLocks noChangeAspect="1"/>
            </p:cNvGraphicFramePr>
            <p:nvPr/>
          </p:nvGraphicFramePr>
          <p:xfrm>
            <a:off x="315" y="850"/>
            <a:ext cx="235" cy="285"/>
          </p:xfrm>
          <a:graphic>
            <a:graphicData uri="http://schemas.openxmlformats.org/presentationml/2006/ole">
              <mc:AlternateContent xmlns:mc="http://schemas.openxmlformats.org/markup-compatibility/2006">
                <mc:Choice xmlns:v="urn:schemas-microsoft-com:vml" Requires="v">
                  <p:oleObj spid="_x0000_s3229" name="" r:id="rId5" imgW="179070" imgH="217805" progId="Equation.3">
                    <p:embed/>
                  </p:oleObj>
                </mc:Choice>
                <mc:Fallback>
                  <p:oleObj name="" r:id="rId5" imgW="179070" imgH="217805" progId="Equation.3">
                    <p:embed/>
                    <p:pic>
                      <p:nvPicPr>
                        <p:cNvPr id="0" name="图片 3228"/>
                        <p:cNvPicPr/>
                        <p:nvPr/>
                      </p:nvPicPr>
                      <p:blipFill>
                        <a:blip r:embed="rId6"/>
                        <a:stretch>
                          <a:fillRect/>
                        </a:stretch>
                      </p:blipFill>
                      <p:spPr>
                        <a:xfrm>
                          <a:off x="315" y="850"/>
                          <a:ext cx="235" cy="285"/>
                        </a:xfrm>
                        <a:prstGeom prst="rect">
                          <a:avLst/>
                        </a:prstGeom>
                        <a:noFill/>
                        <a:ln w="38100">
                          <a:noFill/>
                          <a:miter/>
                        </a:ln>
                      </p:spPr>
                    </p:pic>
                  </p:oleObj>
                </mc:Fallback>
              </mc:AlternateContent>
            </a:graphicData>
          </a:graphic>
        </p:graphicFrame>
        <p:graphicFrame>
          <p:nvGraphicFramePr>
            <p:cNvPr id="44045" name="对象 41997"/>
            <p:cNvGraphicFramePr>
              <a:graphicFrameLocks noChangeAspect="1"/>
            </p:cNvGraphicFramePr>
            <p:nvPr/>
          </p:nvGraphicFramePr>
          <p:xfrm>
            <a:off x="0" y="840"/>
            <a:ext cx="252" cy="285"/>
          </p:xfrm>
          <a:graphic>
            <a:graphicData uri="http://schemas.openxmlformats.org/presentationml/2006/ole">
              <mc:AlternateContent xmlns:mc="http://schemas.openxmlformats.org/markup-compatibility/2006">
                <mc:Choice xmlns:v="urn:schemas-microsoft-com:vml" Requires="v">
                  <p:oleObj spid="_x0000_s3230" name="" r:id="rId7" imgW="191770" imgH="217805" progId="Equation.3">
                    <p:embed/>
                  </p:oleObj>
                </mc:Choice>
                <mc:Fallback>
                  <p:oleObj name="" r:id="rId7" imgW="191770" imgH="217805" progId="Equation.3">
                    <p:embed/>
                    <p:pic>
                      <p:nvPicPr>
                        <p:cNvPr id="0" name="图片 3229"/>
                        <p:cNvPicPr/>
                        <p:nvPr/>
                      </p:nvPicPr>
                      <p:blipFill>
                        <a:blip r:embed="rId8"/>
                        <a:stretch>
                          <a:fillRect/>
                        </a:stretch>
                      </p:blipFill>
                      <p:spPr>
                        <a:xfrm>
                          <a:off x="0" y="840"/>
                          <a:ext cx="252" cy="285"/>
                        </a:xfrm>
                        <a:prstGeom prst="rect">
                          <a:avLst/>
                        </a:prstGeom>
                        <a:noFill/>
                        <a:ln w="38100">
                          <a:noFill/>
                          <a:miter/>
                        </a:ln>
                      </p:spPr>
                    </p:pic>
                  </p:oleObj>
                </mc:Fallback>
              </mc:AlternateContent>
            </a:graphicData>
          </a:graphic>
        </p:graphicFrame>
      </p:grpSp>
      <p:sp>
        <p:nvSpPr>
          <p:cNvPr id="44046" name="圆柱形 41998"/>
          <p:cNvSpPr/>
          <p:nvPr/>
        </p:nvSpPr>
        <p:spPr>
          <a:xfrm>
            <a:off x="7132638" y="2425700"/>
            <a:ext cx="1122362" cy="1214438"/>
          </a:xfrm>
          <a:prstGeom prst="can">
            <a:avLst>
              <a:gd name="adj" fmla="val 27051"/>
            </a:avLst>
          </a:prstGeom>
          <a:noFill/>
          <a:ln w="19050" cap="flat" cmpd="sng">
            <a:solidFill>
              <a:srgbClr val="FF0000"/>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4047" name="直接连接符 41999"/>
          <p:cNvSpPr/>
          <p:nvPr/>
        </p:nvSpPr>
        <p:spPr>
          <a:xfrm>
            <a:off x="7699375" y="2582863"/>
            <a:ext cx="546100" cy="0"/>
          </a:xfrm>
          <a:prstGeom prst="line">
            <a:avLst/>
          </a:prstGeom>
          <a:ln w="19050" cap="flat" cmpd="sng">
            <a:solidFill>
              <a:srgbClr val="FF0000">
                <a:alpha val="57999"/>
              </a:srgbClr>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2001" name="矩形 42000"/>
          <p:cNvSpPr/>
          <p:nvPr/>
        </p:nvSpPr>
        <p:spPr>
          <a:xfrm>
            <a:off x="755650" y="498475"/>
            <a:ext cx="1152525"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而</a:t>
            </a:r>
            <a:endParaRPr lang="zh-CN" altLang="en-US" sz="2400" b="1">
              <a:latin typeface="Times New Roman" panose="02020603050405020304" pitchFamily="2" charset="0"/>
              <a:ea typeface="仿宋_GB2312" pitchFamily="1" charset="-122"/>
            </a:endParaRPr>
          </a:p>
        </p:txBody>
      </p:sp>
      <p:graphicFrame>
        <p:nvGraphicFramePr>
          <p:cNvPr id="42002" name="对象 42001"/>
          <p:cNvGraphicFramePr>
            <a:graphicFrameLocks noChangeAspect="1"/>
          </p:cNvGraphicFramePr>
          <p:nvPr/>
        </p:nvGraphicFramePr>
        <p:xfrm>
          <a:off x="1270477" y="1083787"/>
          <a:ext cx="1756410" cy="904240"/>
        </p:xfrm>
        <a:graphic>
          <a:graphicData uri="http://schemas.openxmlformats.org/presentationml/2006/ole">
            <mc:AlternateContent xmlns:mc="http://schemas.openxmlformats.org/markup-compatibility/2006">
              <mc:Choice xmlns:v="urn:schemas-microsoft-com:vml" Requires="v">
                <p:oleObj spid="_x0000_s3231" name="" r:id="rId9" imgW="838200" imgH="431800" progId="Equation.3">
                  <p:embed/>
                </p:oleObj>
              </mc:Choice>
              <mc:Fallback>
                <p:oleObj name="" r:id="rId9" imgW="838200" imgH="431800" progId="Equation.3">
                  <p:embed/>
                  <p:pic>
                    <p:nvPicPr>
                      <p:cNvPr id="0" name="图片 3230"/>
                      <p:cNvPicPr/>
                      <p:nvPr/>
                    </p:nvPicPr>
                    <p:blipFill>
                      <a:blip r:embed="rId10"/>
                      <a:stretch>
                        <a:fillRect/>
                      </a:stretch>
                    </p:blipFill>
                    <p:spPr>
                      <a:xfrm>
                        <a:off x="1270477" y="1083787"/>
                        <a:ext cx="1756410" cy="904240"/>
                      </a:xfrm>
                      <a:prstGeom prst="rect">
                        <a:avLst/>
                      </a:prstGeom>
                      <a:noFill/>
                      <a:ln w="38100">
                        <a:noFill/>
                        <a:miter/>
                      </a:ln>
                    </p:spPr>
                  </p:pic>
                </p:oleObj>
              </mc:Fallback>
            </mc:AlternateContent>
          </a:graphicData>
        </a:graphic>
      </p:graphicFrame>
      <p:sp>
        <p:nvSpPr>
          <p:cNvPr id="42003" name="矩形 42002"/>
          <p:cNvSpPr/>
          <p:nvPr/>
        </p:nvSpPr>
        <p:spPr>
          <a:xfrm>
            <a:off x="755650" y="2174875"/>
            <a:ext cx="5400675"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由电场强度和电势的积分关系，电缆能承受的最大电压为</a:t>
            </a:r>
            <a:endParaRPr lang="zh-CN" altLang="en-US" sz="2400" b="1">
              <a:latin typeface="Times New Roman" panose="02020603050405020304" pitchFamily="2" charset="0"/>
              <a:ea typeface="仿宋_GB2312" pitchFamily="1" charset="-122"/>
            </a:endParaRPr>
          </a:p>
        </p:txBody>
      </p:sp>
      <p:graphicFrame>
        <p:nvGraphicFramePr>
          <p:cNvPr id="42004" name="对象 42003"/>
          <p:cNvGraphicFramePr>
            <a:graphicFrameLocks noChangeAspect="1"/>
          </p:cNvGraphicFramePr>
          <p:nvPr/>
        </p:nvGraphicFramePr>
        <p:xfrm>
          <a:off x="1552575" y="3397250"/>
          <a:ext cx="3651250" cy="854075"/>
        </p:xfrm>
        <a:graphic>
          <a:graphicData uri="http://schemas.openxmlformats.org/presentationml/2006/ole">
            <mc:AlternateContent xmlns:mc="http://schemas.openxmlformats.org/markup-compatibility/2006">
              <mc:Choice xmlns:v="urn:schemas-microsoft-com:vml" Requires="v">
                <p:oleObj spid="_x0000_s3232" name="" r:id="rId11" imgW="1738630" imgH="405765" progId="Equation.3">
                  <p:embed/>
                </p:oleObj>
              </mc:Choice>
              <mc:Fallback>
                <p:oleObj name="" r:id="rId11" imgW="1738630" imgH="405765" progId="Equation.3">
                  <p:embed/>
                  <p:pic>
                    <p:nvPicPr>
                      <p:cNvPr id="0" name="图片 3231"/>
                      <p:cNvPicPr/>
                      <p:nvPr/>
                    </p:nvPicPr>
                    <p:blipFill>
                      <a:blip r:embed="rId12"/>
                      <a:stretch>
                        <a:fillRect/>
                      </a:stretch>
                    </p:blipFill>
                    <p:spPr>
                      <a:xfrm>
                        <a:off x="1552575" y="3397250"/>
                        <a:ext cx="3651250" cy="854075"/>
                      </a:xfrm>
                      <a:prstGeom prst="rect">
                        <a:avLst/>
                      </a:prstGeom>
                      <a:noFill/>
                      <a:ln w="38100">
                        <a:noFill/>
                        <a:miter/>
                      </a:ln>
                    </p:spPr>
                  </p:pic>
                </p:oleObj>
              </mc:Fallback>
            </mc:AlternateContent>
          </a:graphicData>
        </a:graphic>
      </p:graphicFrame>
      <p:sp>
        <p:nvSpPr>
          <p:cNvPr id="42005" name="右箭头 42004"/>
          <p:cNvSpPr/>
          <p:nvPr/>
        </p:nvSpPr>
        <p:spPr>
          <a:xfrm>
            <a:off x="3276600" y="1354138"/>
            <a:ext cx="506413" cy="381000"/>
          </a:xfrm>
          <a:prstGeom prst="rightArrow">
            <a:avLst>
              <a:gd name="adj1" fmla="val 43333"/>
              <a:gd name="adj2" fmla="val 44662"/>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42006" name="对象 42005"/>
          <p:cNvGraphicFramePr>
            <a:graphicFrameLocks noChangeAspect="1"/>
          </p:cNvGraphicFramePr>
          <p:nvPr/>
        </p:nvGraphicFramePr>
        <p:xfrm>
          <a:off x="3871913" y="1146175"/>
          <a:ext cx="1438275" cy="850900"/>
        </p:xfrm>
        <a:graphic>
          <a:graphicData uri="http://schemas.openxmlformats.org/presentationml/2006/ole">
            <mc:AlternateContent xmlns:mc="http://schemas.openxmlformats.org/markup-compatibility/2006">
              <mc:Choice xmlns:v="urn:schemas-microsoft-com:vml" Requires="v">
                <p:oleObj spid="_x0000_s3233" name="" r:id="rId13" imgW="687070" imgH="407035" progId="Equation.3">
                  <p:embed/>
                </p:oleObj>
              </mc:Choice>
              <mc:Fallback>
                <p:oleObj name="" r:id="rId13" imgW="687070" imgH="407035" progId="Equation.3">
                  <p:embed/>
                  <p:pic>
                    <p:nvPicPr>
                      <p:cNvPr id="0" name="图片 3232"/>
                      <p:cNvPicPr/>
                      <p:nvPr/>
                    </p:nvPicPr>
                    <p:blipFill>
                      <a:blip r:embed="rId14"/>
                      <a:stretch>
                        <a:fillRect/>
                      </a:stretch>
                    </p:blipFill>
                    <p:spPr>
                      <a:xfrm>
                        <a:off x="3871913" y="1146175"/>
                        <a:ext cx="1438275" cy="850900"/>
                      </a:xfrm>
                      <a:prstGeom prst="rect">
                        <a:avLst/>
                      </a:prstGeom>
                      <a:noFill/>
                      <a:ln w="38100">
                        <a:noFill/>
                        <a:miter/>
                      </a:ln>
                    </p:spPr>
                  </p:pic>
                </p:oleObj>
              </mc:Fallback>
            </mc:AlternateContent>
          </a:graphicData>
        </a:graphic>
      </p:graphicFrame>
      <p:graphicFrame>
        <p:nvGraphicFramePr>
          <p:cNvPr id="42007" name="对象 42006"/>
          <p:cNvGraphicFramePr>
            <a:graphicFrameLocks noChangeAspect="1"/>
          </p:cNvGraphicFramePr>
          <p:nvPr/>
        </p:nvGraphicFramePr>
        <p:xfrm>
          <a:off x="3298825" y="4321175"/>
          <a:ext cx="1812925" cy="935038"/>
        </p:xfrm>
        <a:graphic>
          <a:graphicData uri="http://schemas.openxmlformats.org/presentationml/2006/ole">
            <mc:AlternateContent xmlns:mc="http://schemas.openxmlformats.org/markup-compatibility/2006">
              <mc:Choice xmlns:v="urn:schemas-microsoft-com:vml" Requires="v">
                <p:oleObj spid="_x0000_s3234" name="" r:id="rId15" imgW="866140" imgH="445770" progId="Equation.3">
                  <p:embed/>
                </p:oleObj>
              </mc:Choice>
              <mc:Fallback>
                <p:oleObj name="" r:id="rId15" imgW="866140" imgH="445770" progId="Equation.3">
                  <p:embed/>
                  <p:pic>
                    <p:nvPicPr>
                      <p:cNvPr id="0" name="图片 3233"/>
                      <p:cNvPicPr/>
                      <p:nvPr/>
                    </p:nvPicPr>
                    <p:blipFill>
                      <a:blip r:embed="rId16"/>
                      <a:stretch>
                        <a:fillRect/>
                      </a:stretch>
                    </p:blipFill>
                    <p:spPr>
                      <a:xfrm>
                        <a:off x="3298825" y="4321175"/>
                        <a:ext cx="1812925" cy="935038"/>
                      </a:xfrm>
                      <a:prstGeom prst="rect">
                        <a:avLst/>
                      </a:prstGeom>
                      <a:noFill/>
                      <a:ln w="38100">
                        <a:noFill/>
                        <a:miter/>
                      </a:ln>
                    </p:spPr>
                  </p:pic>
                </p:oleObj>
              </mc:Fallback>
            </mc:AlternateContent>
          </a:graphicData>
        </a:graphic>
      </p:graphicFrame>
      <p:graphicFrame>
        <p:nvGraphicFramePr>
          <p:cNvPr id="42008" name="对象 42007"/>
          <p:cNvGraphicFramePr>
            <a:graphicFrameLocks noChangeAspect="1"/>
          </p:cNvGraphicFramePr>
          <p:nvPr/>
        </p:nvGraphicFramePr>
        <p:xfrm>
          <a:off x="3348038" y="5337175"/>
          <a:ext cx="1573212" cy="454025"/>
        </p:xfrm>
        <a:graphic>
          <a:graphicData uri="http://schemas.openxmlformats.org/presentationml/2006/ole">
            <mc:AlternateContent xmlns:mc="http://schemas.openxmlformats.org/markup-compatibility/2006">
              <mc:Choice xmlns:v="urn:schemas-microsoft-com:vml" Requires="v">
                <p:oleObj spid="_x0000_s3235" name="" r:id="rId17" imgW="750570" imgH="216535" progId="Equation.3">
                  <p:embed/>
                </p:oleObj>
              </mc:Choice>
              <mc:Fallback>
                <p:oleObj name="" r:id="rId17" imgW="750570" imgH="216535" progId="Equation.3">
                  <p:embed/>
                  <p:pic>
                    <p:nvPicPr>
                      <p:cNvPr id="0" name="图片 3234"/>
                      <p:cNvPicPr/>
                      <p:nvPr/>
                    </p:nvPicPr>
                    <p:blipFill>
                      <a:blip r:embed="rId18"/>
                      <a:stretch>
                        <a:fillRect/>
                      </a:stretch>
                    </p:blipFill>
                    <p:spPr>
                      <a:xfrm>
                        <a:off x="3348038" y="5337175"/>
                        <a:ext cx="1573212" cy="454025"/>
                      </a:xfrm>
                      <a:prstGeom prst="rect">
                        <a:avLst/>
                      </a:prstGeom>
                      <a:noFill/>
                      <a:ln w="38100">
                        <a:noFill/>
                        <a:miter/>
                      </a:ln>
                    </p:spPr>
                  </p:pic>
                </p:oleObj>
              </mc:Fallback>
            </mc:AlternateContent>
          </a:graphicData>
        </a:graphic>
      </p:graphicFrame>
      <p:sp>
        <p:nvSpPr>
          <p:cNvPr id="44056" name="矩形 42008"/>
          <p:cNvSpPr/>
          <p:nvPr/>
        </p:nvSpPr>
        <p:spPr>
          <a:xfrm>
            <a:off x="7726363" y="2200275"/>
            <a:ext cx="533400" cy="457200"/>
          </a:xfrm>
          <a:prstGeom prst="rect">
            <a:avLst/>
          </a:prstGeom>
          <a:noFill/>
          <a:ln w="9525">
            <a:noFill/>
          </a:ln>
        </p:spPr>
        <p:txBody>
          <a:bodyPr anchor="t">
            <a:spAutoFit/>
          </a:bodyPr>
          <a:p>
            <a:pPr lvl="0" indent="0" algn="ctr">
              <a:buClrTx/>
            </a:pPr>
            <a:r>
              <a:rPr lang="en-US" altLang="zh-CN" sz="2400" b="1" i="1">
                <a:latin typeface="Times New Roman" panose="02020603050405020304" pitchFamily="2" charset="0"/>
                <a:ea typeface="宋体" panose="02010600030101010101" pitchFamily="2" charset="-122"/>
                <a:sym typeface="Symbol" panose="05050102010706020507" pitchFamily="2" charset="2"/>
              </a:rPr>
              <a:t>r</a:t>
            </a:r>
            <a:endParaRPr lang="en-US" altLang="zh-CN" sz="2400" b="1" i="1">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01"/>
                                        </p:tgtEl>
                                        <p:attrNameLst>
                                          <p:attrName>style.visibility</p:attrName>
                                        </p:attrNameLst>
                                      </p:cBhvr>
                                      <p:to>
                                        <p:strVal val="visible"/>
                                      </p:to>
                                    </p:set>
                                    <p:animEffect transition="in" filter="wipe(left)">
                                      <p:cBhvr>
                                        <p:cTn id="7" dur="500"/>
                                        <p:tgtEl>
                                          <p:spTgt spid="420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002"/>
                                        </p:tgtEl>
                                        <p:attrNameLst>
                                          <p:attrName>style.visibility</p:attrName>
                                        </p:attrNameLst>
                                      </p:cBhvr>
                                      <p:to>
                                        <p:strVal val="visible"/>
                                      </p:to>
                                    </p:set>
                                    <p:animEffect transition="in" filter="wipe(left)">
                                      <p:cBhvr>
                                        <p:cTn id="12" dur="500"/>
                                        <p:tgtEl>
                                          <p:spTgt spid="420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005"/>
                                        </p:tgtEl>
                                        <p:attrNameLst>
                                          <p:attrName>style.visibility</p:attrName>
                                        </p:attrNameLst>
                                      </p:cBhvr>
                                      <p:to>
                                        <p:strVal val="visible"/>
                                      </p:to>
                                    </p:set>
                                    <p:animEffect transition="in" filter="wipe(left)">
                                      <p:cBhvr>
                                        <p:cTn id="17" dur="500"/>
                                        <p:tgtEl>
                                          <p:spTgt spid="420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2006"/>
                                        </p:tgtEl>
                                        <p:attrNameLst>
                                          <p:attrName>style.visibility</p:attrName>
                                        </p:attrNameLst>
                                      </p:cBhvr>
                                      <p:to>
                                        <p:strVal val="visible"/>
                                      </p:to>
                                    </p:set>
                                    <p:animEffect transition="in" filter="wipe(left)">
                                      <p:cBhvr>
                                        <p:cTn id="22" dur="500"/>
                                        <p:tgtEl>
                                          <p:spTgt spid="420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003"/>
                                        </p:tgtEl>
                                        <p:attrNameLst>
                                          <p:attrName>style.visibility</p:attrName>
                                        </p:attrNameLst>
                                      </p:cBhvr>
                                      <p:to>
                                        <p:strVal val="visible"/>
                                      </p:to>
                                    </p:set>
                                    <p:animEffect transition="in" filter="wipe(left)">
                                      <p:cBhvr>
                                        <p:cTn id="27" dur="500"/>
                                        <p:tgtEl>
                                          <p:spTgt spid="420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004"/>
                                        </p:tgtEl>
                                        <p:attrNameLst>
                                          <p:attrName>style.visibility</p:attrName>
                                        </p:attrNameLst>
                                      </p:cBhvr>
                                      <p:to>
                                        <p:strVal val="visible"/>
                                      </p:to>
                                    </p:set>
                                    <p:animEffect transition="in" filter="wipe(left)">
                                      <p:cBhvr>
                                        <p:cTn id="32" dur="500"/>
                                        <p:tgtEl>
                                          <p:spTgt spid="420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007"/>
                                        </p:tgtEl>
                                        <p:attrNameLst>
                                          <p:attrName>style.visibility</p:attrName>
                                        </p:attrNameLst>
                                      </p:cBhvr>
                                      <p:to>
                                        <p:strVal val="visible"/>
                                      </p:to>
                                    </p:set>
                                    <p:animEffect transition="in" filter="wipe(left)">
                                      <p:cBhvr>
                                        <p:cTn id="37" dur="500"/>
                                        <p:tgtEl>
                                          <p:spTgt spid="420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2008"/>
                                        </p:tgtEl>
                                        <p:attrNameLst>
                                          <p:attrName>style.visibility</p:attrName>
                                        </p:attrNameLst>
                                      </p:cBhvr>
                                      <p:to>
                                        <p:strVal val="visible"/>
                                      </p:to>
                                    </p:set>
                                    <p:animEffect transition="in" filter="wipe(left)">
                                      <p:cBhvr>
                                        <p:cTn id="42" dur="500"/>
                                        <p:tgtEl>
                                          <p:spTgt spid="42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1" grpId="0"/>
      <p:bldP spid="4200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 name="文本框 44033"/>
          <p:cNvSpPr txBox="1"/>
          <p:nvPr/>
        </p:nvSpPr>
        <p:spPr>
          <a:xfrm>
            <a:off x="769938" y="407988"/>
            <a:ext cx="8123237"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设有两根半径均为</a:t>
            </a:r>
            <a:r>
              <a:rPr lang="en-US" altLang="zh-CN" sz="2400" b="1" i="1">
                <a:latin typeface="Times New Roman" panose="02020603050405020304" pitchFamily="2" charset="0"/>
                <a:ea typeface="仿宋_GB2312" pitchFamily="1" charset="-122"/>
              </a:rPr>
              <a:t>a </a:t>
            </a:r>
            <a:r>
              <a:rPr lang="zh-CN" altLang="en-US" sz="2400" b="1">
                <a:latin typeface="Times New Roman" panose="02020603050405020304" pitchFamily="2" charset="0"/>
                <a:ea typeface="仿宋_GB2312" pitchFamily="1" charset="-122"/>
              </a:rPr>
              <a:t>的平行长直导线，它们轴线之间的距离为</a:t>
            </a:r>
            <a:r>
              <a:rPr lang="en-US" altLang="zh-CN" sz="2400" b="1" i="1">
                <a:latin typeface="Times New Roman" panose="02020603050405020304" pitchFamily="2" charset="0"/>
                <a:ea typeface="仿宋_GB2312" pitchFamily="1" charset="-122"/>
              </a:rPr>
              <a:t>d</a:t>
            </a:r>
            <a:r>
              <a:rPr lang="en-US" altLang="zh-CN" sz="2400" b="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，且</a:t>
            </a:r>
            <a:r>
              <a:rPr lang="en-US" altLang="zh-CN" sz="2400" b="1" i="1">
                <a:latin typeface="Times New Roman" panose="02020603050405020304" pitchFamily="2" charset="0"/>
                <a:ea typeface="仿宋_GB2312" pitchFamily="1" charset="-122"/>
              </a:rPr>
              <a:t>d </a:t>
            </a:r>
            <a:r>
              <a:rPr lang="en-US" altLang="zh-CN" sz="2400" b="1">
                <a:latin typeface="Times New Roman" panose="02020603050405020304" pitchFamily="2" charset="0"/>
                <a:ea typeface="仿宋_GB2312" pitchFamily="1" charset="-122"/>
              </a:rPr>
              <a:t>&gt;&gt;</a:t>
            </a:r>
            <a:r>
              <a:rPr lang="en-US" altLang="zh-CN" sz="2400" b="1" i="1">
                <a:latin typeface="Times New Roman" panose="02020603050405020304" pitchFamily="2" charset="0"/>
                <a:ea typeface="仿宋_GB2312" pitchFamily="1" charset="-122"/>
              </a:rPr>
              <a:t>a </a:t>
            </a:r>
            <a:r>
              <a:rPr lang="zh-CN" altLang="en-US" sz="2400" b="1">
                <a:latin typeface="Times New Roman" panose="02020603050405020304" pitchFamily="2" charset="0"/>
                <a:ea typeface="仿宋_GB2312" pitchFamily="1" charset="-122"/>
              </a:rPr>
              <a:t>。</a:t>
            </a:r>
            <a:endParaRPr lang="zh-CN" altLang="en-US" sz="2400" b="1">
              <a:latin typeface="Times New Roman" panose="02020603050405020304" pitchFamily="2" charset="0"/>
              <a:ea typeface="仿宋_GB2312" pitchFamily="1" charset="-122"/>
            </a:endParaRPr>
          </a:p>
        </p:txBody>
      </p:sp>
      <p:sp>
        <p:nvSpPr>
          <p:cNvPr id="44035" name="矩形 44034"/>
          <p:cNvSpPr/>
          <p:nvPr/>
        </p:nvSpPr>
        <p:spPr>
          <a:xfrm>
            <a:off x="349250" y="404813"/>
            <a:ext cx="490538"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例</a:t>
            </a:r>
            <a:endParaRPr lang="zh-CN" altLang="en-US" sz="2400" b="1">
              <a:latin typeface="Times New Roman" panose="02020603050405020304" pitchFamily="2" charset="0"/>
              <a:ea typeface="宋体" panose="02010600030101010101" pitchFamily="2" charset="-122"/>
            </a:endParaRPr>
          </a:p>
        </p:txBody>
      </p:sp>
      <p:grpSp>
        <p:nvGrpSpPr>
          <p:cNvPr id="44036" name="组合 44035"/>
          <p:cNvGrpSpPr/>
          <p:nvPr/>
        </p:nvGrpSpPr>
        <p:grpSpPr>
          <a:xfrm>
            <a:off x="4738688" y="2205038"/>
            <a:ext cx="3455987" cy="1308100"/>
            <a:chOff x="0" y="0"/>
            <a:chExt cx="2177" cy="824"/>
          </a:xfrm>
        </p:grpSpPr>
        <p:sp>
          <p:nvSpPr>
            <p:cNvPr id="45060" name="圆柱形 44036"/>
            <p:cNvSpPr/>
            <p:nvPr/>
          </p:nvSpPr>
          <p:spPr>
            <a:xfrm rot="-5400000">
              <a:off x="1068" y="-894"/>
              <a:ext cx="138" cy="1927"/>
            </a:xfrm>
            <a:prstGeom prst="can">
              <a:avLst>
                <a:gd name="adj" fmla="val 52167"/>
              </a:avLst>
            </a:prstGeom>
            <a:gradFill rotWithShape="1">
              <a:gsLst>
                <a:gs pos="0">
                  <a:srgbClr val="576869"/>
                </a:gs>
                <a:gs pos="50000">
                  <a:schemeClr val="accent1"/>
                </a:gs>
                <a:gs pos="100000">
                  <a:srgbClr val="576869"/>
                </a:gs>
              </a:gsLst>
              <a:lin ang="0" scaled="1"/>
              <a:tileRect/>
            </a:gra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5061" name="圆柱形 44037"/>
            <p:cNvSpPr/>
            <p:nvPr/>
          </p:nvSpPr>
          <p:spPr>
            <a:xfrm rot="-5400000">
              <a:off x="1068" y="-208"/>
              <a:ext cx="138" cy="1927"/>
            </a:xfrm>
            <a:prstGeom prst="can">
              <a:avLst>
                <a:gd name="adj" fmla="val 52167"/>
              </a:avLst>
            </a:prstGeom>
            <a:gradFill rotWithShape="1">
              <a:gsLst>
                <a:gs pos="0">
                  <a:srgbClr val="576869"/>
                </a:gs>
                <a:gs pos="50000">
                  <a:schemeClr val="accent1"/>
                </a:gs>
                <a:gs pos="100000">
                  <a:srgbClr val="576869"/>
                </a:gs>
              </a:gsLst>
              <a:lin ang="0" scaled="1"/>
              <a:tileRect/>
            </a:gra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45062" name="组合 44038"/>
            <p:cNvGrpSpPr/>
            <p:nvPr/>
          </p:nvGrpSpPr>
          <p:grpSpPr>
            <a:xfrm>
              <a:off x="0" y="71"/>
              <a:ext cx="2177" cy="686"/>
              <a:chOff x="0" y="0"/>
              <a:chExt cx="227" cy="686"/>
            </a:xfrm>
          </p:grpSpPr>
          <p:sp>
            <p:nvSpPr>
              <p:cNvPr id="45063" name="直接连接符 44039"/>
              <p:cNvSpPr/>
              <p:nvPr/>
            </p:nvSpPr>
            <p:spPr>
              <a:xfrm>
                <a:off x="0" y="686"/>
                <a:ext cx="227" cy="0"/>
              </a:xfrm>
              <a:prstGeom prst="line">
                <a:avLst/>
              </a:prstGeom>
              <a:ln w="9525" cap="flat" cmpd="sng">
                <a:solidFill>
                  <a:schemeClr val="bg2"/>
                </a:solidFill>
                <a:prstDash val="dash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5064" name="直接连接符 44040"/>
              <p:cNvSpPr/>
              <p:nvPr/>
            </p:nvSpPr>
            <p:spPr>
              <a:xfrm>
                <a:off x="0" y="0"/>
                <a:ext cx="227" cy="0"/>
              </a:xfrm>
              <a:prstGeom prst="line">
                <a:avLst/>
              </a:prstGeom>
              <a:ln w="9525" cap="flat" cmpd="sng">
                <a:solidFill>
                  <a:schemeClr val="bg2"/>
                </a:solidFill>
                <a:prstDash val="dash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grpSp>
        <p:nvGrpSpPr>
          <p:cNvPr id="44042" name="组合 44041"/>
          <p:cNvGrpSpPr/>
          <p:nvPr/>
        </p:nvGrpSpPr>
        <p:grpSpPr>
          <a:xfrm>
            <a:off x="4716463" y="2317750"/>
            <a:ext cx="336550" cy="1089025"/>
            <a:chOff x="0" y="0"/>
            <a:chExt cx="212" cy="686"/>
          </a:xfrm>
        </p:grpSpPr>
        <p:grpSp>
          <p:nvGrpSpPr>
            <p:cNvPr id="45066" name="组合 44042"/>
            <p:cNvGrpSpPr/>
            <p:nvPr/>
          </p:nvGrpSpPr>
          <p:grpSpPr>
            <a:xfrm>
              <a:off x="16" y="0"/>
              <a:ext cx="181" cy="686"/>
              <a:chOff x="0" y="0"/>
              <a:chExt cx="227" cy="686"/>
            </a:xfrm>
          </p:grpSpPr>
          <p:sp>
            <p:nvSpPr>
              <p:cNvPr id="45067" name="直接连接符 44043"/>
              <p:cNvSpPr/>
              <p:nvPr/>
            </p:nvSpPr>
            <p:spPr>
              <a:xfrm>
                <a:off x="0" y="686"/>
                <a:ext cx="227"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5068" name="直接连接符 44044"/>
              <p:cNvSpPr/>
              <p:nvPr/>
            </p:nvSpPr>
            <p:spPr>
              <a:xfrm>
                <a:off x="0" y="0"/>
                <a:ext cx="227"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45069" name="直接连接符 44045"/>
            <p:cNvSpPr/>
            <p:nvPr/>
          </p:nvSpPr>
          <p:spPr>
            <a:xfrm flipV="1">
              <a:off x="106" y="2"/>
              <a:ext cx="0" cy="244"/>
            </a:xfrm>
            <a:prstGeom prst="line">
              <a:avLst/>
            </a:prstGeom>
            <a:ln w="19050" cap="flat" cmpd="sng">
              <a:solidFill>
                <a:srgbClr val="0070C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5070" name="文本框 44046"/>
            <p:cNvSpPr txBox="1"/>
            <p:nvPr/>
          </p:nvSpPr>
          <p:spPr>
            <a:xfrm>
              <a:off x="0" y="179"/>
              <a:ext cx="212" cy="288"/>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rPr>
                <a:t>d</a:t>
              </a:r>
              <a:endParaRPr lang="en-US" altLang="zh-CN" sz="2400" b="1" i="1">
                <a:latin typeface="Times New Roman" panose="02020603050405020304" pitchFamily="2" charset="0"/>
                <a:ea typeface="宋体" panose="02010600030101010101" pitchFamily="2" charset="-122"/>
              </a:endParaRPr>
            </a:p>
          </p:txBody>
        </p:sp>
        <p:sp>
          <p:nvSpPr>
            <p:cNvPr id="45071" name="直接连接符 44047"/>
            <p:cNvSpPr/>
            <p:nvPr/>
          </p:nvSpPr>
          <p:spPr>
            <a:xfrm flipV="1">
              <a:off x="106" y="428"/>
              <a:ext cx="0" cy="253"/>
            </a:xfrm>
            <a:prstGeom prst="line">
              <a:avLst/>
            </a:prstGeom>
            <a:ln w="19050" cap="flat" cmpd="sng">
              <a:solidFill>
                <a:srgbClr val="0070C0"/>
              </a:solidFill>
              <a:prstDash val="solid"/>
              <a:round/>
              <a:headEnd type="triangl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44049" name="组合 44048"/>
          <p:cNvGrpSpPr/>
          <p:nvPr/>
        </p:nvGrpSpPr>
        <p:grpSpPr>
          <a:xfrm>
            <a:off x="8045450" y="1797050"/>
            <a:ext cx="790575" cy="1011238"/>
            <a:chOff x="0" y="0"/>
            <a:chExt cx="498" cy="637"/>
          </a:xfrm>
        </p:grpSpPr>
        <p:grpSp>
          <p:nvGrpSpPr>
            <p:cNvPr id="45073" name="组合 44049"/>
            <p:cNvGrpSpPr/>
            <p:nvPr/>
          </p:nvGrpSpPr>
          <p:grpSpPr>
            <a:xfrm>
              <a:off x="0" y="256"/>
              <a:ext cx="227" cy="136"/>
              <a:chOff x="0" y="0"/>
              <a:chExt cx="227" cy="136"/>
            </a:xfrm>
          </p:grpSpPr>
          <p:sp>
            <p:nvSpPr>
              <p:cNvPr id="45074" name="直接连接符 44050"/>
              <p:cNvSpPr/>
              <p:nvPr/>
            </p:nvSpPr>
            <p:spPr>
              <a:xfrm>
                <a:off x="0" y="0"/>
                <a:ext cx="227"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5075" name="直接连接符 44051"/>
              <p:cNvSpPr/>
              <p:nvPr/>
            </p:nvSpPr>
            <p:spPr>
              <a:xfrm>
                <a:off x="0" y="136"/>
                <a:ext cx="227"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45076" name="直接连接符 44052"/>
            <p:cNvSpPr/>
            <p:nvPr/>
          </p:nvSpPr>
          <p:spPr>
            <a:xfrm flipV="1">
              <a:off x="113" y="393"/>
              <a:ext cx="0" cy="244"/>
            </a:xfrm>
            <a:prstGeom prst="line">
              <a:avLst/>
            </a:prstGeom>
            <a:ln w="19050" cap="flat" cmpd="sng">
              <a:solidFill>
                <a:srgbClr val="0070C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5077" name="文本框 44053"/>
            <p:cNvSpPr txBox="1"/>
            <p:nvPr/>
          </p:nvSpPr>
          <p:spPr>
            <a:xfrm>
              <a:off x="190" y="170"/>
              <a:ext cx="308" cy="288"/>
            </a:xfrm>
            <a:prstGeom prst="rect">
              <a:avLst/>
            </a:prstGeom>
            <a:noFill/>
            <a:ln w="9525">
              <a:noFill/>
            </a:ln>
          </p:spPr>
          <p:txBody>
            <a:bodyPr wrap="none" anchor="t">
              <a:spAutoFit/>
            </a:bodyPr>
            <a:p>
              <a:pPr lvl="0" indent="0">
                <a:buClrTx/>
              </a:pPr>
              <a:r>
                <a:rPr lang="en-US" altLang="zh-CN" sz="2400" b="1">
                  <a:latin typeface="Times New Roman" panose="02020603050405020304" pitchFamily="2" charset="0"/>
                  <a:ea typeface="宋体" panose="02010600030101010101" pitchFamily="2" charset="-122"/>
                </a:rPr>
                <a:t>2</a:t>
              </a:r>
              <a:r>
                <a:rPr lang="en-US" altLang="zh-CN" sz="2400" b="1" i="1">
                  <a:latin typeface="Times New Roman" panose="02020603050405020304" pitchFamily="2" charset="0"/>
                  <a:ea typeface="宋体" panose="02010600030101010101" pitchFamily="2" charset="-122"/>
                </a:rPr>
                <a:t>a</a:t>
              </a:r>
              <a:endParaRPr lang="en-US" altLang="zh-CN" sz="2400" b="1" i="1">
                <a:latin typeface="Times New Roman" panose="02020603050405020304" pitchFamily="2" charset="0"/>
                <a:ea typeface="宋体" panose="02010600030101010101" pitchFamily="2" charset="-122"/>
              </a:endParaRPr>
            </a:p>
          </p:txBody>
        </p:sp>
        <p:sp>
          <p:nvSpPr>
            <p:cNvPr id="45078" name="直接连接符 44054"/>
            <p:cNvSpPr/>
            <p:nvPr/>
          </p:nvSpPr>
          <p:spPr>
            <a:xfrm flipV="1">
              <a:off x="113" y="0"/>
              <a:ext cx="0" cy="253"/>
            </a:xfrm>
            <a:prstGeom prst="line">
              <a:avLst/>
            </a:prstGeom>
            <a:ln w="19050" cap="flat" cmpd="sng">
              <a:solidFill>
                <a:srgbClr val="0070C0"/>
              </a:solidFill>
              <a:prstDash val="solid"/>
              <a:round/>
              <a:headEnd type="triangl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44056" name="文本框 44055"/>
          <p:cNvSpPr txBox="1"/>
          <p:nvPr/>
        </p:nvSpPr>
        <p:spPr>
          <a:xfrm>
            <a:off x="804863" y="1225550"/>
            <a:ext cx="520700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单位长度平行直导线间的电容。</a:t>
            </a:r>
            <a:endParaRPr lang="zh-CN" altLang="en-US" sz="2400" b="1">
              <a:latin typeface="Times New Roman" panose="02020603050405020304" pitchFamily="2" charset="0"/>
              <a:ea typeface="仿宋_GB2312" pitchFamily="1" charset="-122"/>
            </a:endParaRPr>
          </a:p>
        </p:txBody>
      </p:sp>
      <p:sp>
        <p:nvSpPr>
          <p:cNvPr id="44057" name="文本框 44056"/>
          <p:cNvSpPr txBox="1"/>
          <p:nvPr/>
        </p:nvSpPr>
        <p:spPr>
          <a:xfrm>
            <a:off x="323850" y="1708150"/>
            <a:ext cx="492125" cy="457200"/>
          </a:xfrm>
          <a:prstGeom prst="rect">
            <a:avLst/>
          </a:prstGeom>
          <a:noFill/>
          <a:ln w="9525">
            <a:noFill/>
          </a:ln>
        </p:spPr>
        <p:txBody>
          <a:bodyPr wrap="none" anchor="t">
            <a:spAutoFit/>
          </a:bodyPr>
          <a:p>
            <a:pPr lvl="0" indent="0">
              <a:buClrTx/>
            </a:pPr>
            <a:r>
              <a:rPr lang="zh-CN" altLang="en-US" sz="2400" b="1">
                <a:latin typeface="Times New Roman" panose="02020603050405020304" pitchFamily="2" charset="0"/>
                <a:ea typeface="宋体" panose="02010600030101010101" pitchFamily="2" charset="-122"/>
              </a:rPr>
              <a:t>解</a:t>
            </a:r>
            <a:endParaRPr lang="zh-CN" altLang="en-US" sz="2400" b="1">
              <a:latin typeface="Times New Roman" panose="02020603050405020304" pitchFamily="2" charset="0"/>
              <a:ea typeface="宋体" panose="02010600030101010101" pitchFamily="2" charset="-122"/>
            </a:endParaRPr>
          </a:p>
        </p:txBody>
      </p:sp>
      <p:sp>
        <p:nvSpPr>
          <p:cNvPr id="44058" name="矩形 44057"/>
          <p:cNvSpPr/>
          <p:nvPr/>
        </p:nvSpPr>
        <p:spPr>
          <a:xfrm>
            <a:off x="330200" y="1196975"/>
            <a:ext cx="492125"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求</a:t>
            </a:r>
            <a:endParaRPr lang="zh-CN" altLang="en-US" sz="2400" b="1">
              <a:latin typeface="Times New Roman" panose="02020603050405020304" pitchFamily="2" charset="0"/>
              <a:ea typeface="宋体" panose="02010600030101010101" pitchFamily="2" charset="-122"/>
            </a:endParaRPr>
          </a:p>
        </p:txBody>
      </p:sp>
      <p:sp>
        <p:nvSpPr>
          <p:cNvPr id="44059" name="矩形 44058"/>
          <p:cNvSpPr/>
          <p:nvPr/>
        </p:nvSpPr>
        <p:spPr>
          <a:xfrm>
            <a:off x="774700" y="1668463"/>
            <a:ext cx="3797300"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设两根导线单位长度上的带电量分别为</a:t>
            </a:r>
            <a:r>
              <a:rPr lang="en-US" altLang="zh-CN" sz="2400" b="1">
                <a:latin typeface="仿宋_GB2312" pitchFamily="1" charset="-122"/>
                <a:ea typeface="仿宋_GB2312" pitchFamily="1" charset="-122"/>
              </a:rPr>
              <a:t>±</a:t>
            </a:r>
            <a:r>
              <a:rPr lang="en-US" altLang="zh-CN" sz="2400" b="1" i="1">
                <a:latin typeface="Symbol" panose="05050102010706020507" pitchFamily="2" charset="2"/>
                <a:ea typeface="仿宋_GB2312" pitchFamily="1" charset="-122"/>
              </a:rPr>
              <a:t>l</a:t>
            </a:r>
            <a:r>
              <a:rPr lang="zh-CN" altLang="en-US" sz="2400" b="1">
                <a:latin typeface="Times New Roman" panose="02020603050405020304" pitchFamily="2" charset="0"/>
                <a:ea typeface="仿宋_GB2312" pitchFamily="1" charset="-122"/>
              </a:rPr>
              <a:t>，</a:t>
            </a:r>
            <a:endParaRPr lang="zh-CN" altLang="en-US" sz="2400" b="1">
              <a:latin typeface="Times New Roman" panose="02020603050405020304" pitchFamily="2" charset="0"/>
              <a:ea typeface="仿宋_GB2312" pitchFamily="1" charset="-122"/>
            </a:endParaRPr>
          </a:p>
        </p:txBody>
      </p:sp>
      <p:sp>
        <p:nvSpPr>
          <p:cNvPr id="44060" name="矩形 44059"/>
          <p:cNvSpPr/>
          <p:nvPr/>
        </p:nvSpPr>
        <p:spPr>
          <a:xfrm>
            <a:off x="6142038" y="1708150"/>
            <a:ext cx="647700" cy="2282825"/>
          </a:xfrm>
          <a:prstGeom prst="rect">
            <a:avLst/>
          </a:prstGeom>
          <a:noFill/>
          <a:ln w="9525">
            <a:noFill/>
          </a:ln>
        </p:spPr>
        <p:txBody>
          <a:bodyPr anchor="t">
            <a:spAutoFit/>
          </a:bodyPr>
          <a:p>
            <a:pPr lvl="0" indent="0">
              <a:buClrTx/>
            </a:pPr>
            <a:r>
              <a:rPr lang="en-US" altLang="zh-CN" sz="2400" b="1">
                <a:latin typeface="仿宋_GB2312" pitchFamily="1" charset="-122"/>
                <a:ea typeface="仿宋_GB2312" pitchFamily="1" charset="-122"/>
              </a:rPr>
              <a:t>+</a:t>
            </a:r>
            <a:r>
              <a:rPr lang="en-US" altLang="zh-CN" sz="2400" b="1" i="1">
                <a:latin typeface="Symbol" panose="05050102010706020507" pitchFamily="2" charset="2"/>
                <a:ea typeface="仿宋_GB2312" pitchFamily="1" charset="-122"/>
              </a:rPr>
              <a:t>l</a:t>
            </a:r>
            <a:r>
              <a:rPr lang="en-US" altLang="zh-CN" sz="2400" b="1">
                <a:latin typeface="仿宋_GB2312" pitchFamily="1" charset="-122"/>
                <a:ea typeface="仿宋_GB2312" pitchFamily="1" charset="-122"/>
              </a:rPr>
              <a:t> </a:t>
            </a: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r>
              <a:rPr lang="en-US" altLang="zh-CN" sz="2400" b="1">
                <a:latin typeface="仿宋_GB2312" pitchFamily="1" charset="-122"/>
                <a:ea typeface="仿宋_GB2312" pitchFamily="1" charset="-122"/>
              </a:rPr>
              <a:t>-</a:t>
            </a:r>
            <a:r>
              <a:rPr lang="en-US" altLang="zh-CN" sz="2400" b="1" i="1">
                <a:latin typeface="Symbol" panose="05050102010706020507" pitchFamily="2" charset="2"/>
                <a:ea typeface="仿宋_GB2312" pitchFamily="1" charset="-122"/>
              </a:rPr>
              <a:t>l</a:t>
            </a:r>
            <a:endParaRPr lang="en-US" altLang="zh-CN" sz="2400" b="1">
              <a:latin typeface="Times New Roman" panose="02020603050405020304" pitchFamily="2" charset="0"/>
              <a:ea typeface="仿宋_GB2312" pitchFamily="1" charset="-122"/>
            </a:endParaRPr>
          </a:p>
        </p:txBody>
      </p:sp>
      <p:sp>
        <p:nvSpPr>
          <p:cNvPr id="44061" name="矩形 44060"/>
          <p:cNvSpPr/>
          <p:nvPr/>
        </p:nvSpPr>
        <p:spPr>
          <a:xfrm>
            <a:off x="787400" y="2036763"/>
            <a:ext cx="3797300" cy="118745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由高斯 定理，两导线间任一点 </a:t>
            </a:r>
            <a:r>
              <a:rPr lang="en-US" altLang="zh-CN" sz="2400" b="1" i="1">
                <a:latin typeface="Times New Roman" panose="02020603050405020304" pitchFamily="2" charset="0"/>
                <a:ea typeface="仿宋_GB2312" pitchFamily="1" charset="-122"/>
              </a:rPr>
              <a:t>P </a:t>
            </a:r>
            <a:r>
              <a:rPr lang="zh-CN" altLang="en-US" sz="2400" b="1">
                <a:latin typeface="Times New Roman" panose="02020603050405020304" pitchFamily="2" charset="0"/>
                <a:ea typeface="仿宋_GB2312" pitchFamily="1" charset="-122"/>
              </a:rPr>
              <a:t>的电场强度为</a:t>
            </a:r>
            <a:endParaRPr lang="zh-CN" altLang="en-US" sz="2400" b="1">
              <a:latin typeface="Times New Roman" panose="02020603050405020304" pitchFamily="2" charset="0"/>
              <a:ea typeface="仿宋_GB2312" pitchFamily="1" charset="-122"/>
            </a:endParaRPr>
          </a:p>
        </p:txBody>
      </p:sp>
      <p:sp>
        <p:nvSpPr>
          <p:cNvPr id="44062" name="直接连接符 44061"/>
          <p:cNvSpPr/>
          <p:nvPr/>
        </p:nvSpPr>
        <p:spPr>
          <a:xfrm>
            <a:off x="7162800" y="2317750"/>
            <a:ext cx="0" cy="1616075"/>
          </a:xfrm>
          <a:prstGeom prst="line">
            <a:avLst/>
          </a:prstGeom>
          <a:ln w="28575" cap="flat" cmpd="sng">
            <a:solidFill>
              <a:srgbClr val="0070C0"/>
            </a:solidFill>
            <a:prstDash val="solid"/>
            <a:round/>
            <a:headEnd type="oval" w="sm" len="sm"/>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4063" name="矩形 44062"/>
          <p:cNvSpPr/>
          <p:nvPr/>
        </p:nvSpPr>
        <p:spPr>
          <a:xfrm>
            <a:off x="7196138" y="1812925"/>
            <a:ext cx="647700" cy="2282825"/>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O</a:t>
            </a:r>
            <a:r>
              <a:rPr lang="en-US" altLang="zh-CN" sz="2400" b="1">
                <a:latin typeface="仿宋_GB2312" pitchFamily="1" charset="-122"/>
                <a:ea typeface="仿宋_GB2312" pitchFamily="1" charset="-122"/>
              </a:rPr>
              <a:t> </a:t>
            </a: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r>
              <a:rPr lang="en-US" altLang="zh-CN" sz="2400" b="1" i="1">
                <a:latin typeface="Times New Roman" panose="02020603050405020304" pitchFamily="2" charset="0"/>
                <a:ea typeface="仿宋_GB2312" pitchFamily="1" charset="-122"/>
              </a:rPr>
              <a:t>x</a:t>
            </a:r>
            <a:endParaRPr lang="en-US" altLang="zh-CN" sz="2400" b="1" i="1">
              <a:latin typeface="Times New Roman" panose="02020603050405020304" pitchFamily="2" charset="0"/>
              <a:ea typeface="仿宋_GB2312" pitchFamily="1" charset="-122"/>
            </a:endParaRPr>
          </a:p>
        </p:txBody>
      </p:sp>
      <p:sp>
        <p:nvSpPr>
          <p:cNvPr id="44064" name="矩形 44063"/>
          <p:cNvSpPr/>
          <p:nvPr/>
        </p:nvSpPr>
        <p:spPr>
          <a:xfrm>
            <a:off x="7291388" y="2668588"/>
            <a:ext cx="503237"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P</a:t>
            </a:r>
            <a:endParaRPr lang="en-US" altLang="zh-CN" sz="2400" b="1" i="1">
              <a:latin typeface="Times New Roman" panose="02020603050405020304" pitchFamily="2" charset="0"/>
              <a:ea typeface="仿宋_GB2312" pitchFamily="1" charset="-122"/>
            </a:endParaRPr>
          </a:p>
        </p:txBody>
      </p:sp>
      <p:sp>
        <p:nvSpPr>
          <p:cNvPr id="44065" name="椭圆 44064"/>
          <p:cNvSpPr/>
          <p:nvPr/>
        </p:nvSpPr>
        <p:spPr>
          <a:xfrm>
            <a:off x="7092950" y="2805113"/>
            <a:ext cx="144463" cy="144462"/>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44066" name="对象 44065"/>
          <p:cNvGraphicFramePr>
            <a:graphicFrameLocks noChangeAspect="1"/>
          </p:cNvGraphicFramePr>
          <p:nvPr/>
        </p:nvGraphicFramePr>
        <p:xfrm>
          <a:off x="1346200" y="3322638"/>
          <a:ext cx="3306763" cy="906462"/>
        </p:xfrm>
        <a:graphic>
          <a:graphicData uri="http://schemas.openxmlformats.org/presentationml/2006/ole">
            <mc:AlternateContent xmlns:mc="http://schemas.openxmlformats.org/markup-compatibility/2006">
              <mc:Choice xmlns:v="urn:schemas-microsoft-com:vml" Requires="v">
                <p:oleObj spid="_x0000_s3239" name="" r:id="rId1" imgW="1574165" imgH="431800" progId="Equation.3">
                  <p:embed/>
                </p:oleObj>
              </mc:Choice>
              <mc:Fallback>
                <p:oleObj name="" r:id="rId1" imgW="1574165" imgH="431800" progId="Equation.3">
                  <p:embed/>
                  <p:pic>
                    <p:nvPicPr>
                      <p:cNvPr id="0" name="图片 3238"/>
                      <p:cNvPicPr/>
                      <p:nvPr/>
                    </p:nvPicPr>
                    <p:blipFill>
                      <a:blip r:embed="rId2"/>
                      <a:stretch>
                        <a:fillRect/>
                      </a:stretch>
                    </p:blipFill>
                    <p:spPr>
                      <a:xfrm>
                        <a:off x="1346200" y="3322638"/>
                        <a:ext cx="3306763" cy="906462"/>
                      </a:xfrm>
                      <a:prstGeom prst="rect">
                        <a:avLst/>
                      </a:prstGeom>
                      <a:noFill/>
                      <a:ln w="38100">
                        <a:noFill/>
                        <a:miter/>
                      </a:ln>
                    </p:spPr>
                  </p:pic>
                </p:oleObj>
              </mc:Fallback>
            </mc:AlternateContent>
          </a:graphicData>
        </a:graphic>
      </p:graphicFrame>
      <p:sp>
        <p:nvSpPr>
          <p:cNvPr id="44067" name="矩形 44066"/>
          <p:cNvSpPr/>
          <p:nvPr/>
        </p:nvSpPr>
        <p:spPr>
          <a:xfrm>
            <a:off x="755650" y="4260850"/>
            <a:ext cx="529590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两导线间的电势差为</a:t>
            </a:r>
            <a:endParaRPr lang="zh-CN" altLang="en-US" sz="2400" b="1">
              <a:latin typeface="Times New Roman" panose="02020603050405020304" pitchFamily="2" charset="0"/>
              <a:ea typeface="仿宋_GB2312" pitchFamily="1" charset="-122"/>
            </a:endParaRPr>
          </a:p>
        </p:txBody>
      </p:sp>
      <p:graphicFrame>
        <p:nvGraphicFramePr>
          <p:cNvPr id="44068" name="对象 44067"/>
          <p:cNvGraphicFramePr>
            <a:graphicFrameLocks noChangeAspect="1"/>
          </p:cNvGraphicFramePr>
          <p:nvPr/>
        </p:nvGraphicFramePr>
        <p:xfrm>
          <a:off x="1311275" y="4846638"/>
          <a:ext cx="1865313" cy="693737"/>
        </p:xfrm>
        <a:graphic>
          <a:graphicData uri="http://schemas.openxmlformats.org/presentationml/2006/ole">
            <mc:AlternateContent xmlns:mc="http://schemas.openxmlformats.org/markup-compatibility/2006">
              <mc:Choice xmlns:v="urn:schemas-microsoft-com:vml" Requires="v">
                <p:oleObj spid="_x0000_s3240" name="" r:id="rId3" imgW="891540" imgH="330835" progId="Equation.3">
                  <p:embed/>
                </p:oleObj>
              </mc:Choice>
              <mc:Fallback>
                <p:oleObj name="" r:id="rId3" imgW="891540" imgH="330835" progId="Equation.3">
                  <p:embed/>
                  <p:pic>
                    <p:nvPicPr>
                      <p:cNvPr id="0" name="图片 3239"/>
                      <p:cNvPicPr/>
                      <p:nvPr/>
                    </p:nvPicPr>
                    <p:blipFill>
                      <a:blip r:embed="rId4"/>
                      <a:stretch>
                        <a:fillRect/>
                      </a:stretch>
                    </p:blipFill>
                    <p:spPr>
                      <a:xfrm>
                        <a:off x="1311275" y="4846638"/>
                        <a:ext cx="1865313" cy="693737"/>
                      </a:xfrm>
                      <a:prstGeom prst="rect">
                        <a:avLst/>
                      </a:prstGeom>
                      <a:noFill/>
                      <a:ln w="38100">
                        <a:noFill/>
                        <a:miter/>
                      </a:ln>
                    </p:spPr>
                  </p:pic>
                </p:oleObj>
              </mc:Fallback>
            </mc:AlternateContent>
          </a:graphicData>
        </a:graphic>
      </p:graphicFrame>
      <p:graphicFrame>
        <p:nvGraphicFramePr>
          <p:cNvPr id="44069" name="对象 44068"/>
          <p:cNvGraphicFramePr>
            <a:graphicFrameLocks noChangeAspect="1"/>
          </p:cNvGraphicFramePr>
          <p:nvPr/>
        </p:nvGraphicFramePr>
        <p:xfrm>
          <a:off x="3132138" y="4833938"/>
          <a:ext cx="1387475" cy="693737"/>
        </p:xfrm>
        <a:graphic>
          <a:graphicData uri="http://schemas.openxmlformats.org/presentationml/2006/ole">
            <mc:AlternateContent xmlns:mc="http://schemas.openxmlformats.org/markup-compatibility/2006">
              <mc:Choice xmlns:v="urn:schemas-microsoft-com:vml" Requires="v">
                <p:oleObj spid="_x0000_s3241" name="" r:id="rId5" imgW="662305" imgH="330835" progId="Equation.3">
                  <p:embed/>
                </p:oleObj>
              </mc:Choice>
              <mc:Fallback>
                <p:oleObj name="" r:id="rId5" imgW="662305" imgH="330835" progId="Equation.3">
                  <p:embed/>
                  <p:pic>
                    <p:nvPicPr>
                      <p:cNvPr id="0" name="图片 3240"/>
                      <p:cNvPicPr/>
                      <p:nvPr/>
                    </p:nvPicPr>
                    <p:blipFill>
                      <a:blip r:embed="rId6"/>
                      <a:stretch>
                        <a:fillRect/>
                      </a:stretch>
                    </p:blipFill>
                    <p:spPr>
                      <a:xfrm>
                        <a:off x="3132138" y="4833938"/>
                        <a:ext cx="1387475" cy="693737"/>
                      </a:xfrm>
                      <a:prstGeom prst="rect">
                        <a:avLst/>
                      </a:prstGeom>
                      <a:noFill/>
                      <a:ln w="38100">
                        <a:noFill/>
                        <a:miter/>
                      </a:ln>
                    </p:spPr>
                  </p:pic>
                </p:oleObj>
              </mc:Fallback>
            </mc:AlternateContent>
          </a:graphicData>
        </a:graphic>
      </p:graphicFrame>
      <p:sp>
        <p:nvSpPr>
          <p:cNvPr id="44070" name="矩形 44069"/>
          <p:cNvSpPr/>
          <p:nvPr/>
        </p:nvSpPr>
        <p:spPr>
          <a:xfrm>
            <a:off x="7699375" y="1731963"/>
            <a:ext cx="647700" cy="2195512"/>
          </a:xfrm>
          <a:prstGeom prst="rect">
            <a:avLst/>
          </a:prstGeom>
          <a:noFill/>
          <a:ln w="9525">
            <a:noFill/>
          </a:ln>
        </p:spPr>
        <p:txBody>
          <a:bodyPr anchor="t">
            <a:spAutoFit/>
          </a:bodyPr>
          <a:p>
            <a:pPr lvl="0" indent="0">
              <a:lnSpc>
                <a:spcPct val="115000"/>
              </a:lnSpc>
              <a:buClrTx/>
            </a:pPr>
            <a:r>
              <a:rPr lang="en-US" altLang="zh-CN" sz="2400" b="1" i="1">
                <a:latin typeface="Times New Roman" panose="02020603050405020304" pitchFamily="2" charset="0"/>
                <a:ea typeface="仿宋_GB2312" pitchFamily="1" charset="-122"/>
              </a:rPr>
              <a:t>A</a:t>
            </a:r>
            <a:r>
              <a:rPr lang="en-US" altLang="zh-CN" sz="2400" b="1">
                <a:latin typeface="仿宋_GB2312" pitchFamily="1" charset="-122"/>
                <a:ea typeface="仿宋_GB2312" pitchFamily="1" charset="-122"/>
              </a:rPr>
              <a:t> </a:t>
            </a:r>
            <a:endParaRPr lang="en-US" altLang="zh-CN" sz="2400" b="1">
              <a:latin typeface="仿宋_GB2312" pitchFamily="1" charset="-122"/>
              <a:ea typeface="仿宋_GB2312" pitchFamily="1" charset="-122"/>
            </a:endParaRPr>
          </a:p>
          <a:p>
            <a:pPr lvl="0" indent="0">
              <a:lnSpc>
                <a:spcPct val="115000"/>
              </a:lnSpc>
              <a:buClrTx/>
            </a:pPr>
            <a:endParaRPr lang="en-US" altLang="zh-CN" sz="2400" b="1">
              <a:latin typeface="仿宋_GB2312" pitchFamily="1" charset="-122"/>
              <a:ea typeface="仿宋_GB2312" pitchFamily="1" charset="-122"/>
            </a:endParaRPr>
          </a:p>
          <a:p>
            <a:pPr lvl="0" indent="0">
              <a:lnSpc>
                <a:spcPct val="115000"/>
              </a:lnSpc>
              <a:buClrTx/>
            </a:pPr>
            <a:endParaRPr lang="en-US" altLang="zh-CN" sz="2400" b="1">
              <a:latin typeface="仿宋_GB2312" pitchFamily="1" charset="-122"/>
              <a:ea typeface="仿宋_GB2312" pitchFamily="1" charset="-122"/>
            </a:endParaRPr>
          </a:p>
          <a:p>
            <a:pPr lvl="0" indent="0">
              <a:lnSpc>
                <a:spcPct val="115000"/>
              </a:lnSpc>
              <a:buClrTx/>
            </a:pPr>
            <a:endParaRPr lang="en-US" altLang="zh-CN" sz="2400" b="1">
              <a:latin typeface="仿宋_GB2312" pitchFamily="1" charset="-122"/>
              <a:ea typeface="仿宋_GB2312" pitchFamily="1" charset="-122"/>
            </a:endParaRPr>
          </a:p>
          <a:p>
            <a:pPr lvl="0" indent="0">
              <a:lnSpc>
                <a:spcPct val="115000"/>
              </a:lnSpc>
              <a:buClrTx/>
            </a:pPr>
            <a:r>
              <a:rPr lang="en-US" altLang="zh-CN" sz="2400" b="1" i="1">
                <a:latin typeface="Times New Roman" panose="02020603050405020304" pitchFamily="2" charset="0"/>
                <a:ea typeface="仿宋_GB2312" pitchFamily="1" charset="-122"/>
              </a:rPr>
              <a:t>B</a:t>
            </a:r>
            <a:endParaRPr lang="en-US" altLang="zh-CN" sz="2400" b="1" i="1">
              <a:latin typeface="Times New Roman" panose="02020603050405020304" pitchFamily="2" charset="0"/>
              <a:ea typeface="仿宋_GB2312" pitchFamily="1" charset="-122"/>
            </a:endParaRPr>
          </a:p>
        </p:txBody>
      </p:sp>
      <p:graphicFrame>
        <p:nvGraphicFramePr>
          <p:cNvPr id="44071" name="对象 44070"/>
          <p:cNvGraphicFramePr>
            <a:graphicFrameLocks noChangeAspect="1"/>
          </p:cNvGraphicFramePr>
          <p:nvPr/>
        </p:nvGraphicFramePr>
        <p:xfrm>
          <a:off x="4502150" y="4772025"/>
          <a:ext cx="3335338" cy="906463"/>
        </p:xfrm>
        <a:graphic>
          <a:graphicData uri="http://schemas.openxmlformats.org/presentationml/2006/ole">
            <mc:AlternateContent xmlns:mc="http://schemas.openxmlformats.org/markup-compatibility/2006">
              <mc:Choice xmlns:v="urn:schemas-microsoft-com:vml" Requires="v">
                <p:oleObj spid="_x0000_s3236" name="" r:id="rId7" imgW="1586865" imgH="431800" progId="Equation.3">
                  <p:embed/>
                </p:oleObj>
              </mc:Choice>
              <mc:Fallback>
                <p:oleObj name="" r:id="rId7" imgW="1586865" imgH="431800" progId="Equation.3">
                  <p:embed/>
                  <p:pic>
                    <p:nvPicPr>
                      <p:cNvPr id="0" name="图片 3235"/>
                      <p:cNvPicPr/>
                      <p:nvPr/>
                    </p:nvPicPr>
                    <p:blipFill>
                      <a:blip r:embed="rId8"/>
                      <a:stretch>
                        <a:fillRect/>
                      </a:stretch>
                    </p:blipFill>
                    <p:spPr>
                      <a:xfrm>
                        <a:off x="4502150" y="4772025"/>
                        <a:ext cx="3335338" cy="906463"/>
                      </a:xfrm>
                      <a:prstGeom prst="rect">
                        <a:avLst/>
                      </a:prstGeom>
                      <a:noFill/>
                      <a:ln w="38100">
                        <a:noFill/>
                        <a:miter/>
                      </a:ln>
                    </p:spPr>
                  </p:pic>
                </p:oleObj>
              </mc:Fallback>
            </mc:AlternateContent>
          </a:graphicData>
        </a:graphic>
      </p:graphicFrame>
      <p:graphicFrame>
        <p:nvGraphicFramePr>
          <p:cNvPr id="44072" name="对象 44071"/>
          <p:cNvGraphicFramePr>
            <a:graphicFrameLocks noChangeAspect="1"/>
          </p:cNvGraphicFramePr>
          <p:nvPr/>
        </p:nvGraphicFramePr>
        <p:xfrm>
          <a:off x="4429125" y="5661025"/>
          <a:ext cx="1893888" cy="906463"/>
        </p:xfrm>
        <a:graphic>
          <a:graphicData uri="http://schemas.openxmlformats.org/presentationml/2006/ole">
            <mc:AlternateContent xmlns:mc="http://schemas.openxmlformats.org/markup-compatibility/2006">
              <mc:Choice xmlns:v="urn:schemas-microsoft-com:vml" Requires="v">
                <p:oleObj spid="_x0000_s3237" name="" r:id="rId9" imgW="904240" imgH="433070" progId="Equation.3">
                  <p:embed/>
                </p:oleObj>
              </mc:Choice>
              <mc:Fallback>
                <p:oleObj name="" r:id="rId9" imgW="904240" imgH="433070" progId="Equation.3">
                  <p:embed/>
                  <p:pic>
                    <p:nvPicPr>
                      <p:cNvPr id="0" name="图片 3236"/>
                      <p:cNvPicPr/>
                      <p:nvPr/>
                    </p:nvPicPr>
                    <p:blipFill>
                      <a:blip r:embed="rId10"/>
                      <a:stretch>
                        <a:fillRect/>
                      </a:stretch>
                    </p:blipFill>
                    <p:spPr>
                      <a:xfrm>
                        <a:off x="4429125" y="5661025"/>
                        <a:ext cx="1893888" cy="906463"/>
                      </a:xfrm>
                      <a:prstGeom prst="rect">
                        <a:avLst/>
                      </a:prstGeom>
                      <a:noFill/>
                      <a:ln w="38100">
                        <a:noFill/>
                        <a:miter/>
                      </a:ln>
                    </p:spPr>
                  </p:pic>
                </p:oleObj>
              </mc:Fallback>
            </mc:AlternateContent>
          </a:graphicData>
        </a:graphic>
      </p:graphicFrame>
      <p:graphicFrame>
        <p:nvGraphicFramePr>
          <p:cNvPr id="44073" name="对象 44072"/>
          <p:cNvGraphicFramePr>
            <a:graphicFrameLocks noChangeAspect="1"/>
          </p:cNvGraphicFramePr>
          <p:nvPr/>
        </p:nvGraphicFramePr>
        <p:xfrm>
          <a:off x="6418263" y="5654675"/>
          <a:ext cx="1466850" cy="906463"/>
        </p:xfrm>
        <a:graphic>
          <a:graphicData uri="http://schemas.openxmlformats.org/presentationml/2006/ole">
            <mc:AlternateContent xmlns:mc="http://schemas.openxmlformats.org/markup-compatibility/2006">
              <mc:Choice xmlns:v="urn:schemas-microsoft-com:vml" Requires="v">
                <p:oleObj spid="_x0000_s3238" name="" r:id="rId11" imgW="700405" imgH="433070" progId="Equation.3">
                  <p:embed/>
                </p:oleObj>
              </mc:Choice>
              <mc:Fallback>
                <p:oleObj name="" r:id="rId11" imgW="700405" imgH="433070" progId="Equation.3">
                  <p:embed/>
                  <p:pic>
                    <p:nvPicPr>
                      <p:cNvPr id="0" name="图片 3237"/>
                      <p:cNvPicPr/>
                      <p:nvPr/>
                    </p:nvPicPr>
                    <p:blipFill>
                      <a:blip r:embed="rId12"/>
                      <a:stretch>
                        <a:fillRect/>
                      </a:stretch>
                    </p:blipFill>
                    <p:spPr>
                      <a:xfrm>
                        <a:off x="6418263" y="5654675"/>
                        <a:ext cx="1466850" cy="90646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4034"/>
                                        </p:tgtEl>
                                        <p:attrNameLst>
                                          <p:attrName>style.visibility</p:attrName>
                                        </p:attrNameLst>
                                      </p:cBhvr>
                                      <p:to>
                                        <p:strVal val="visible"/>
                                      </p:to>
                                    </p:set>
                                    <p:animEffect transition="in" filter="wipe(left)">
                                      <p:cBhvr>
                                        <p:cTn id="11" dur="500"/>
                                        <p:tgtEl>
                                          <p:spTgt spid="440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44036"/>
                                        </p:tgtEl>
                                        <p:attrNameLst>
                                          <p:attrName>style.visibility</p:attrName>
                                        </p:attrNameLst>
                                      </p:cBhvr>
                                      <p:to>
                                        <p:strVal val="visible"/>
                                      </p:to>
                                    </p:set>
                                    <p:animEffect transition="in" filter="wipe(right)">
                                      <p:cBhvr>
                                        <p:cTn id="16" dur="500"/>
                                        <p:tgtEl>
                                          <p:spTgt spid="4403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4070"/>
                                        </p:tgtEl>
                                        <p:attrNameLst>
                                          <p:attrName>style.visibility</p:attrName>
                                        </p:attrNameLst>
                                      </p:cBhvr>
                                      <p:to>
                                        <p:strVal val="visible"/>
                                      </p:to>
                                    </p:set>
                                    <p:animEffect transition="in" filter="wipe(left)">
                                      <p:cBhvr>
                                        <p:cTn id="20" dur="500"/>
                                        <p:tgtEl>
                                          <p:spTgt spid="440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4049"/>
                                        </p:tgtEl>
                                        <p:attrNameLst>
                                          <p:attrName>style.visibility</p:attrName>
                                        </p:attrNameLst>
                                      </p:cBhvr>
                                      <p:to>
                                        <p:strVal val="visible"/>
                                      </p:to>
                                    </p:set>
                                    <p:animEffect transition="in" filter="wipe(left)">
                                      <p:cBhvr>
                                        <p:cTn id="25" dur="500"/>
                                        <p:tgtEl>
                                          <p:spTgt spid="4404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44042"/>
                                        </p:tgtEl>
                                        <p:attrNameLst>
                                          <p:attrName>style.visibility</p:attrName>
                                        </p:attrNameLst>
                                      </p:cBhvr>
                                      <p:to>
                                        <p:strVal val="visible"/>
                                      </p:to>
                                    </p:set>
                                    <p:animEffect transition="in" filter="wipe(right)">
                                      <p:cBhvr>
                                        <p:cTn id="30" dur="500"/>
                                        <p:tgtEl>
                                          <p:spTgt spid="4404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0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4056"/>
                                        </p:tgtEl>
                                        <p:attrNameLst>
                                          <p:attrName>style.visibility</p:attrName>
                                        </p:attrNameLst>
                                      </p:cBhvr>
                                      <p:to>
                                        <p:strVal val="visible"/>
                                      </p:to>
                                    </p:set>
                                    <p:animEffect transition="in" filter="wipe(left)">
                                      <p:cBhvr>
                                        <p:cTn id="39" dur="500"/>
                                        <p:tgtEl>
                                          <p:spTgt spid="4405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4405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4059"/>
                                        </p:tgtEl>
                                        <p:attrNameLst>
                                          <p:attrName>style.visibility</p:attrName>
                                        </p:attrNameLst>
                                      </p:cBhvr>
                                      <p:to>
                                        <p:strVal val="visible"/>
                                      </p:to>
                                    </p:set>
                                    <p:animEffect transition="in" filter="wipe(left)">
                                      <p:cBhvr>
                                        <p:cTn id="48" dur="500"/>
                                        <p:tgtEl>
                                          <p:spTgt spid="4405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4060"/>
                                        </p:tgtEl>
                                        <p:attrNameLst>
                                          <p:attrName>style.visibility</p:attrName>
                                        </p:attrNameLst>
                                      </p:cBhvr>
                                      <p:to>
                                        <p:strVal val="visible"/>
                                      </p:to>
                                    </p:set>
                                    <p:animEffect transition="in" filter="wipe(left)">
                                      <p:cBhvr>
                                        <p:cTn id="53" dur="500"/>
                                        <p:tgtEl>
                                          <p:spTgt spid="440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4061"/>
                                        </p:tgtEl>
                                        <p:attrNameLst>
                                          <p:attrName>style.visibility</p:attrName>
                                        </p:attrNameLst>
                                      </p:cBhvr>
                                      <p:to>
                                        <p:strVal val="visible"/>
                                      </p:to>
                                    </p:set>
                                    <p:animEffect transition="in" filter="wipe(left)">
                                      <p:cBhvr>
                                        <p:cTn id="58" dur="500"/>
                                        <p:tgtEl>
                                          <p:spTgt spid="44061"/>
                                        </p:tgtEl>
                                      </p:cBhvr>
                                    </p:animEffect>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44065"/>
                                        </p:tgtEl>
                                        <p:attrNameLst>
                                          <p:attrName>style.visibility</p:attrName>
                                        </p:attrNameLst>
                                      </p:cBhvr>
                                      <p:to>
                                        <p:strVal val="visible"/>
                                      </p:to>
                                    </p:se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44064"/>
                                        </p:tgtEl>
                                        <p:attrNameLst>
                                          <p:attrName>style.visibility</p:attrName>
                                        </p:attrNameLst>
                                      </p:cBhvr>
                                      <p:to>
                                        <p:strVal val="visible"/>
                                      </p:to>
                                    </p:set>
                                    <p:animEffect transition="in" filter="wipe(left)">
                                      <p:cBhvr>
                                        <p:cTn id="65" dur="500"/>
                                        <p:tgtEl>
                                          <p:spTgt spid="440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4062"/>
                                        </p:tgtEl>
                                        <p:attrNameLst>
                                          <p:attrName>style.visibility</p:attrName>
                                        </p:attrNameLst>
                                      </p:cBhvr>
                                      <p:to>
                                        <p:strVal val="visible"/>
                                      </p:to>
                                    </p:set>
                                    <p:animEffect transition="in" filter="wipe(up)">
                                      <p:cBhvr>
                                        <p:cTn id="70" dur="500"/>
                                        <p:tgtEl>
                                          <p:spTgt spid="44062"/>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44063"/>
                                        </p:tgtEl>
                                        <p:attrNameLst>
                                          <p:attrName>style.visibility</p:attrName>
                                        </p:attrNameLst>
                                      </p:cBhvr>
                                      <p:to>
                                        <p:strVal val="visible"/>
                                      </p:to>
                                    </p:set>
                                    <p:animEffect transition="in" filter="wipe(left)">
                                      <p:cBhvr>
                                        <p:cTn id="74" dur="500"/>
                                        <p:tgtEl>
                                          <p:spTgt spid="4406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4066"/>
                                        </p:tgtEl>
                                        <p:attrNameLst>
                                          <p:attrName>style.visibility</p:attrName>
                                        </p:attrNameLst>
                                      </p:cBhvr>
                                      <p:to>
                                        <p:strVal val="visible"/>
                                      </p:to>
                                    </p:set>
                                    <p:animEffect transition="in" filter="wipe(left)">
                                      <p:cBhvr>
                                        <p:cTn id="79" dur="500"/>
                                        <p:tgtEl>
                                          <p:spTgt spid="4406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4067"/>
                                        </p:tgtEl>
                                        <p:attrNameLst>
                                          <p:attrName>style.visibility</p:attrName>
                                        </p:attrNameLst>
                                      </p:cBhvr>
                                      <p:to>
                                        <p:strVal val="visible"/>
                                      </p:to>
                                    </p:set>
                                    <p:animEffect transition="in" filter="wipe(left)">
                                      <p:cBhvr>
                                        <p:cTn id="84" dur="500"/>
                                        <p:tgtEl>
                                          <p:spTgt spid="4406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44068"/>
                                        </p:tgtEl>
                                        <p:attrNameLst>
                                          <p:attrName>style.visibility</p:attrName>
                                        </p:attrNameLst>
                                      </p:cBhvr>
                                      <p:to>
                                        <p:strVal val="visible"/>
                                      </p:to>
                                    </p:set>
                                    <p:animEffect transition="in" filter="wipe(left)">
                                      <p:cBhvr>
                                        <p:cTn id="89" dur="500"/>
                                        <p:tgtEl>
                                          <p:spTgt spid="4406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44069"/>
                                        </p:tgtEl>
                                        <p:attrNameLst>
                                          <p:attrName>style.visibility</p:attrName>
                                        </p:attrNameLst>
                                      </p:cBhvr>
                                      <p:to>
                                        <p:strVal val="visible"/>
                                      </p:to>
                                    </p:set>
                                    <p:animEffect transition="in" filter="wipe(left)">
                                      <p:cBhvr>
                                        <p:cTn id="94" dur="500"/>
                                        <p:tgtEl>
                                          <p:spTgt spid="4406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44071"/>
                                        </p:tgtEl>
                                        <p:attrNameLst>
                                          <p:attrName>style.visibility</p:attrName>
                                        </p:attrNameLst>
                                      </p:cBhvr>
                                      <p:to>
                                        <p:strVal val="visible"/>
                                      </p:to>
                                    </p:set>
                                    <p:animEffect transition="in" filter="wipe(left)">
                                      <p:cBhvr>
                                        <p:cTn id="99" dur="500"/>
                                        <p:tgtEl>
                                          <p:spTgt spid="4407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44072"/>
                                        </p:tgtEl>
                                        <p:attrNameLst>
                                          <p:attrName>style.visibility</p:attrName>
                                        </p:attrNameLst>
                                      </p:cBhvr>
                                      <p:to>
                                        <p:strVal val="visible"/>
                                      </p:to>
                                    </p:set>
                                    <p:animEffect transition="in" filter="wipe(left)">
                                      <p:cBhvr>
                                        <p:cTn id="104" dur="500"/>
                                        <p:tgtEl>
                                          <p:spTgt spid="4407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44073"/>
                                        </p:tgtEl>
                                        <p:attrNameLst>
                                          <p:attrName>style.visibility</p:attrName>
                                        </p:attrNameLst>
                                      </p:cBhvr>
                                      <p:to>
                                        <p:strVal val="visible"/>
                                      </p:to>
                                    </p:set>
                                    <p:animEffect transition="in" filter="wipe(left)">
                                      <p:cBhvr>
                                        <p:cTn id="109" dur="500"/>
                                        <p:tgtEl>
                                          <p:spTgt spid="44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p:bldP spid="44056" grpId="0"/>
      <p:bldP spid="44057" grpId="0"/>
      <p:bldP spid="44058" grpId="0"/>
      <p:bldP spid="44059" grpId="0"/>
      <p:bldP spid="44060" grpId="0"/>
      <p:bldP spid="44061" grpId="0"/>
      <p:bldP spid="44063" grpId="0"/>
      <p:bldP spid="44064" grpId="0"/>
      <p:bldP spid="44067" grpId="0"/>
      <p:bldP spid="4407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8" name="矩形 45057"/>
          <p:cNvSpPr/>
          <p:nvPr/>
        </p:nvSpPr>
        <p:spPr>
          <a:xfrm>
            <a:off x="755650" y="620713"/>
            <a:ext cx="529590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单位长度导线间的电容为</a:t>
            </a:r>
            <a:endParaRPr lang="zh-CN" altLang="en-US" sz="2400" b="1">
              <a:latin typeface="Times New Roman" panose="02020603050405020304" pitchFamily="2" charset="0"/>
              <a:ea typeface="仿宋_GB2312" pitchFamily="1" charset="-122"/>
            </a:endParaRPr>
          </a:p>
        </p:txBody>
      </p:sp>
      <p:graphicFrame>
        <p:nvGraphicFramePr>
          <p:cNvPr id="45059" name="对象 45058"/>
          <p:cNvGraphicFramePr>
            <a:graphicFrameLocks noChangeAspect="1"/>
          </p:cNvGraphicFramePr>
          <p:nvPr/>
        </p:nvGraphicFramePr>
        <p:xfrm>
          <a:off x="1258888" y="1257300"/>
          <a:ext cx="2609850" cy="1308100"/>
        </p:xfrm>
        <a:graphic>
          <a:graphicData uri="http://schemas.openxmlformats.org/presentationml/2006/ole">
            <mc:AlternateContent xmlns:mc="http://schemas.openxmlformats.org/markup-compatibility/2006">
              <mc:Choice xmlns:v="urn:schemas-microsoft-com:vml" Requires="v">
                <p:oleObj spid="_x0000_s3242" name="" r:id="rId1" imgW="1247775" imgH="624205" progId="Equation.3">
                  <p:embed/>
                </p:oleObj>
              </mc:Choice>
              <mc:Fallback>
                <p:oleObj name="" r:id="rId1" imgW="1247775" imgH="624205" progId="Equation.3">
                  <p:embed/>
                  <p:pic>
                    <p:nvPicPr>
                      <p:cNvPr id="0" name="图片 3241"/>
                      <p:cNvPicPr/>
                      <p:nvPr/>
                    </p:nvPicPr>
                    <p:blipFill>
                      <a:blip r:embed="rId2"/>
                      <a:stretch>
                        <a:fillRect/>
                      </a:stretch>
                    </p:blipFill>
                    <p:spPr>
                      <a:xfrm>
                        <a:off x="1258888" y="1257300"/>
                        <a:ext cx="2609850" cy="1308100"/>
                      </a:xfrm>
                      <a:prstGeom prst="rect">
                        <a:avLst/>
                      </a:prstGeom>
                      <a:noFill/>
                      <a:ln w="38100">
                        <a:noFill/>
                        <a:miter/>
                      </a:ln>
                    </p:spPr>
                  </p:pic>
                </p:oleObj>
              </mc:Fallback>
            </mc:AlternateContent>
          </a:graphicData>
        </a:graphic>
      </p:graphicFrame>
      <p:grpSp>
        <p:nvGrpSpPr>
          <p:cNvPr id="46083" name="组合 45059"/>
          <p:cNvGrpSpPr/>
          <p:nvPr/>
        </p:nvGrpSpPr>
        <p:grpSpPr>
          <a:xfrm>
            <a:off x="4716463" y="836613"/>
            <a:ext cx="4119562" cy="2386012"/>
            <a:chOff x="0" y="0"/>
            <a:chExt cx="2595" cy="1503"/>
          </a:xfrm>
        </p:grpSpPr>
        <p:grpSp>
          <p:nvGrpSpPr>
            <p:cNvPr id="46084" name="组合 45060"/>
            <p:cNvGrpSpPr/>
            <p:nvPr/>
          </p:nvGrpSpPr>
          <p:grpSpPr>
            <a:xfrm>
              <a:off x="14" y="312"/>
              <a:ext cx="2177" cy="824"/>
              <a:chOff x="0" y="0"/>
              <a:chExt cx="2177" cy="824"/>
            </a:xfrm>
          </p:grpSpPr>
          <p:sp>
            <p:nvSpPr>
              <p:cNvPr id="46085" name="圆柱形 45061"/>
              <p:cNvSpPr/>
              <p:nvPr/>
            </p:nvSpPr>
            <p:spPr>
              <a:xfrm rot="-5400000">
                <a:off x="1068" y="-894"/>
                <a:ext cx="138" cy="1927"/>
              </a:xfrm>
              <a:prstGeom prst="can">
                <a:avLst>
                  <a:gd name="adj" fmla="val 52167"/>
                </a:avLst>
              </a:prstGeom>
              <a:gradFill rotWithShape="1">
                <a:gsLst>
                  <a:gs pos="0">
                    <a:srgbClr val="576869"/>
                  </a:gs>
                  <a:gs pos="50000">
                    <a:schemeClr val="accent1"/>
                  </a:gs>
                  <a:gs pos="100000">
                    <a:srgbClr val="576869"/>
                  </a:gs>
                </a:gsLst>
                <a:lin ang="0" scaled="1"/>
                <a:tileRect/>
              </a:gra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086" name="圆柱形 45062"/>
              <p:cNvSpPr/>
              <p:nvPr/>
            </p:nvSpPr>
            <p:spPr>
              <a:xfrm rot="-5400000">
                <a:off x="1068" y="-208"/>
                <a:ext cx="138" cy="1927"/>
              </a:xfrm>
              <a:prstGeom prst="can">
                <a:avLst>
                  <a:gd name="adj" fmla="val 52167"/>
                </a:avLst>
              </a:prstGeom>
              <a:gradFill rotWithShape="1">
                <a:gsLst>
                  <a:gs pos="0">
                    <a:srgbClr val="576869"/>
                  </a:gs>
                  <a:gs pos="50000">
                    <a:schemeClr val="accent1"/>
                  </a:gs>
                  <a:gs pos="100000">
                    <a:srgbClr val="576869"/>
                  </a:gs>
                </a:gsLst>
                <a:lin ang="0" scaled="1"/>
                <a:tileRect/>
              </a:gra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46087" name="组合 45063"/>
              <p:cNvGrpSpPr/>
              <p:nvPr/>
            </p:nvGrpSpPr>
            <p:grpSpPr>
              <a:xfrm>
                <a:off x="0" y="71"/>
                <a:ext cx="2177" cy="686"/>
                <a:chOff x="0" y="0"/>
                <a:chExt cx="227" cy="686"/>
              </a:xfrm>
            </p:grpSpPr>
            <p:sp>
              <p:nvSpPr>
                <p:cNvPr id="46088" name="直接连接符 45064"/>
                <p:cNvSpPr/>
                <p:nvPr/>
              </p:nvSpPr>
              <p:spPr>
                <a:xfrm>
                  <a:off x="0" y="686"/>
                  <a:ext cx="227" cy="0"/>
                </a:xfrm>
                <a:prstGeom prst="line">
                  <a:avLst/>
                </a:prstGeom>
                <a:ln w="9525" cap="flat" cmpd="sng">
                  <a:solidFill>
                    <a:srgbClr val="0070C0"/>
                  </a:solidFill>
                  <a:prstDash val="dash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089" name="直接连接符 45065"/>
                <p:cNvSpPr/>
                <p:nvPr/>
              </p:nvSpPr>
              <p:spPr>
                <a:xfrm>
                  <a:off x="0" y="0"/>
                  <a:ext cx="227" cy="0"/>
                </a:xfrm>
                <a:prstGeom prst="line">
                  <a:avLst/>
                </a:prstGeom>
                <a:ln w="9525" cap="flat" cmpd="sng">
                  <a:solidFill>
                    <a:schemeClr val="bg2"/>
                  </a:solidFill>
                  <a:prstDash val="dashDot"/>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grpSp>
          <p:nvGrpSpPr>
            <p:cNvPr id="46090" name="组合 45066"/>
            <p:cNvGrpSpPr/>
            <p:nvPr/>
          </p:nvGrpSpPr>
          <p:grpSpPr>
            <a:xfrm>
              <a:off x="0" y="383"/>
              <a:ext cx="212" cy="686"/>
              <a:chOff x="0" y="0"/>
              <a:chExt cx="212" cy="686"/>
            </a:xfrm>
          </p:grpSpPr>
          <p:grpSp>
            <p:nvGrpSpPr>
              <p:cNvPr id="46091" name="组合 45067"/>
              <p:cNvGrpSpPr/>
              <p:nvPr/>
            </p:nvGrpSpPr>
            <p:grpSpPr>
              <a:xfrm>
                <a:off x="16" y="0"/>
                <a:ext cx="181" cy="686"/>
                <a:chOff x="0" y="0"/>
                <a:chExt cx="227" cy="686"/>
              </a:xfrm>
            </p:grpSpPr>
            <p:sp>
              <p:nvSpPr>
                <p:cNvPr id="46092" name="直接连接符 45068"/>
                <p:cNvSpPr/>
                <p:nvPr/>
              </p:nvSpPr>
              <p:spPr>
                <a:xfrm>
                  <a:off x="0" y="686"/>
                  <a:ext cx="227"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093" name="直接连接符 45069"/>
                <p:cNvSpPr/>
                <p:nvPr/>
              </p:nvSpPr>
              <p:spPr>
                <a:xfrm>
                  <a:off x="0" y="0"/>
                  <a:ext cx="227"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46094" name="直接连接符 45070"/>
              <p:cNvSpPr/>
              <p:nvPr/>
            </p:nvSpPr>
            <p:spPr>
              <a:xfrm flipV="1">
                <a:off x="106" y="2"/>
                <a:ext cx="0" cy="244"/>
              </a:xfrm>
              <a:prstGeom prst="line">
                <a:avLst/>
              </a:prstGeom>
              <a:ln w="19050" cap="flat" cmpd="sng">
                <a:solidFill>
                  <a:srgbClr val="0070C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095" name="文本框 45071"/>
              <p:cNvSpPr txBox="1"/>
              <p:nvPr/>
            </p:nvSpPr>
            <p:spPr>
              <a:xfrm>
                <a:off x="0" y="179"/>
                <a:ext cx="212" cy="288"/>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rPr>
                  <a:t>d</a:t>
                </a:r>
                <a:endParaRPr lang="en-US" altLang="zh-CN" sz="2400" b="1" i="1">
                  <a:latin typeface="Times New Roman" panose="02020603050405020304" pitchFamily="2" charset="0"/>
                  <a:ea typeface="宋体" panose="02010600030101010101" pitchFamily="2" charset="-122"/>
                </a:endParaRPr>
              </a:p>
            </p:txBody>
          </p:sp>
          <p:sp>
            <p:nvSpPr>
              <p:cNvPr id="46096" name="直接连接符 45072"/>
              <p:cNvSpPr/>
              <p:nvPr/>
            </p:nvSpPr>
            <p:spPr>
              <a:xfrm flipV="1">
                <a:off x="106" y="428"/>
                <a:ext cx="0" cy="253"/>
              </a:xfrm>
              <a:prstGeom prst="line">
                <a:avLst/>
              </a:prstGeom>
              <a:ln w="19050" cap="flat" cmpd="sng">
                <a:solidFill>
                  <a:srgbClr val="0070C0"/>
                </a:solidFill>
                <a:prstDash val="solid"/>
                <a:round/>
                <a:headEnd type="triangl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46097" name="组合 45073"/>
            <p:cNvGrpSpPr/>
            <p:nvPr/>
          </p:nvGrpSpPr>
          <p:grpSpPr>
            <a:xfrm>
              <a:off x="2097" y="55"/>
              <a:ext cx="498" cy="637"/>
              <a:chOff x="0" y="0"/>
              <a:chExt cx="498" cy="637"/>
            </a:xfrm>
          </p:grpSpPr>
          <p:grpSp>
            <p:nvGrpSpPr>
              <p:cNvPr id="46098" name="组合 45074"/>
              <p:cNvGrpSpPr/>
              <p:nvPr/>
            </p:nvGrpSpPr>
            <p:grpSpPr>
              <a:xfrm>
                <a:off x="0" y="256"/>
                <a:ext cx="227" cy="136"/>
                <a:chOff x="0" y="0"/>
                <a:chExt cx="227" cy="136"/>
              </a:xfrm>
            </p:grpSpPr>
            <p:sp>
              <p:nvSpPr>
                <p:cNvPr id="46099" name="直接连接符 45075"/>
                <p:cNvSpPr/>
                <p:nvPr/>
              </p:nvSpPr>
              <p:spPr>
                <a:xfrm>
                  <a:off x="0" y="0"/>
                  <a:ext cx="227"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100" name="直接连接符 45076"/>
                <p:cNvSpPr/>
                <p:nvPr/>
              </p:nvSpPr>
              <p:spPr>
                <a:xfrm>
                  <a:off x="0" y="136"/>
                  <a:ext cx="227" cy="0"/>
                </a:xfrm>
                <a:prstGeom prst="line">
                  <a:avLst/>
                </a:prstGeom>
                <a:ln w="19050" cap="flat" cmpd="sng">
                  <a:solidFill>
                    <a:srgbClr val="0070C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46101" name="直接连接符 45077"/>
              <p:cNvSpPr/>
              <p:nvPr/>
            </p:nvSpPr>
            <p:spPr>
              <a:xfrm flipV="1">
                <a:off x="113" y="393"/>
                <a:ext cx="0" cy="244"/>
              </a:xfrm>
              <a:prstGeom prst="line">
                <a:avLst/>
              </a:prstGeom>
              <a:ln w="19050" cap="flat" cmpd="sng">
                <a:solidFill>
                  <a:srgbClr val="0070C0"/>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102" name="文本框 45078"/>
              <p:cNvSpPr txBox="1"/>
              <p:nvPr/>
            </p:nvSpPr>
            <p:spPr>
              <a:xfrm>
                <a:off x="190" y="170"/>
                <a:ext cx="308" cy="288"/>
              </a:xfrm>
              <a:prstGeom prst="rect">
                <a:avLst/>
              </a:prstGeom>
              <a:noFill/>
              <a:ln w="9525">
                <a:noFill/>
              </a:ln>
            </p:spPr>
            <p:txBody>
              <a:bodyPr wrap="none" anchor="t">
                <a:spAutoFit/>
              </a:bodyPr>
              <a:p>
                <a:pPr lvl="0" indent="0">
                  <a:buClrTx/>
                </a:pPr>
                <a:r>
                  <a:rPr lang="en-US" altLang="zh-CN" sz="2400" b="1">
                    <a:latin typeface="Times New Roman" panose="02020603050405020304" pitchFamily="2" charset="0"/>
                    <a:ea typeface="宋体" panose="02010600030101010101" pitchFamily="2" charset="-122"/>
                  </a:rPr>
                  <a:t>2</a:t>
                </a:r>
                <a:r>
                  <a:rPr lang="en-US" altLang="zh-CN" sz="2400" b="1" i="1">
                    <a:latin typeface="Times New Roman" panose="02020603050405020304" pitchFamily="2" charset="0"/>
                    <a:ea typeface="宋体" panose="02010600030101010101" pitchFamily="2" charset="-122"/>
                  </a:rPr>
                  <a:t>a</a:t>
                </a:r>
                <a:endParaRPr lang="en-US" altLang="zh-CN" sz="2400" b="1" i="1">
                  <a:latin typeface="Times New Roman" panose="02020603050405020304" pitchFamily="2" charset="0"/>
                  <a:ea typeface="宋体" panose="02010600030101010101" pitchFamily="2" charset="-122"/>
                </a:endParaRPr>
              </a:p>
            </p:txBody>
          </p:sp>
          <p:sp>
            <p:nvSpPr>
              <p:cNvPr id="46103" name="直接连接符 45079"/>
              <p:cNvSpPr/>
              <p:nvPr/>
            </p:nvSpPr>
            <p:spPr>
              <a:xfrm flipV="1">
                <a:off x="113" y="0"/>
                <a:ext cx="0" cy="253"/>
              </a:xfrm>
              <a:prstGeom prst="line">
                <a:avLst/>
              </a:prstGeom>
              <a:ln w="19050" cap="flat" cmpd="sng">
                <a:solidFill>
                  <a:srgbClr val="0070C0"/>
                </a:solidFill>
                <a:prstDash val="solid"/>
                <a:round/>
                <a:headEnd type="triangl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46104" name="矩形 45080"/>
            <p:cNvSpPr/>
            <p:nvPr/>
          </p:nvSpPr>
          <p:spPr>
            <a:xfrm>
              <a:off x="892" y="0"/>
              <a:ext cx="408" cy="1438"/>
            </a:xfrm>
            <a:prstGeom prst="rect">
              <a:avLst/>
            </a:prstGeom>
            <a:noFill/>
            <a:ln w="9525">
              <a:noFill/>
            </a:ln>
          </p:spPr>
          <p:txBody>
            <a:bodyPr anchor="t">
              <a:spAutoFit/>
            </a:bodyPr>
            <a:p>
              <a:pPr lvl="0" indent="0">
                <a:buClrTx/>
              </a:pPr>
              <a:r>
                <a:rPr lang="en-US" altLang="zh-CN" sz="2400" b="1">
                  <a:latin typeface="仿宋_GB2312" pitchFamily="1" charset="-122"/>
                  <a:ea typeface="仿宋_GB2312" pitchFamily="1" charset="-122"/>
                </a:rPr>
                <a:t>+</a:t>
              </a:r>
              <a:r>
                <a:rPr lang="en-US" altLang="zh-CN" sz="2400" b="1" i="1">
                  <a:latin typeface="Symbol" panose="05050102010706020507" pitchFamily="2" charset="2"/>
                  <a:ea typeface="仿宋_GB2312" pitchFamily="1" charset="-122"/>
                </a:rPr>
                <a:t>l</a:t>
              </a:r>
              <a:r>
                <a:rPr lang="en-US" altLang="zh-CN" sz="2400" b="1">
                  <a:latin typeface="仿宋_GB2312" pitchFamily="1" charset="-122"/>
                  <a:ea typeface="仿宋_GB2312" pitchFamily="1" charset="-122"/>
                </a:rPr>
                <a:t> </a:t>
              </a: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r>
                <a:rPr lang="en-US" altLang="zh-CN" sz="2400" b="1">
                  <a:latin typeface="仿宋_GB2312" pitchFamily="1" charset="-122"/>
                  <a:ea typeface="仿宋_GB2312" pitchFamily="1" charset="-122"/>
                </a:rPr>
                <a:t>-</a:t>
              </a:r>
              <a:r>
                <a:rPr lang="en-US" altLang="zh-CN" sz="2400" b="1" i="1">
                  <a:latin typeface="Symbol" panose="05050102010706020507" pitchFamily="2" charset="2"/>
                  <a:ea typeface="仿宋_GB2312" pitchFamily="1" charset="-122"/>
                </a:rPr>
                <a:t>l</a:t>
              </a:r>
              <a:endParaRPr lang="en-US" altLang="zh-CN" sz="2400" b="1">
                <a:latin typeface="Times New Roman" panose="02020603050405020304" pitchFamily="2" charset="0"/>
                <a:ea typeface="仿宋_GB2312" pitchFamily="1" charset="-122"/>
              </a:endParaRPr>
            </a:p>
          </p:txBody>
        </p:sp>
        <p:sp>
          <p:nvSpPr>
            <p:cNvPr id="46105" name="直接连接符 45081"/>
            <p:cNvSpPr/>
            <p:nvPr/>
          </p:nvSpPr>
          <p:spPr>
            <a:xfrm>
              <a:off x="1541" y="383"/>
              <a:ext cx="0" cy="1018"/>
            </a:xfrm>
            <a:prstGeom prst="line">
              <a:avLst/>
            </a:prstGeom>
            <a:ln w="28575" cap="flat" cmpd="sng">
              <a:solidFill>
                <a:srgbClr val="0070C0"/>
              </a:solidFill>
              <a:prstDash val="solid"/>
              <a:round/>
              <a:headEnd type="oval" w="sm" len="sm"/>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106" name="矩形 45082"/>
            <p:cNvSpPr/>
            <p:nvPr/>
          </p:nvSpPr>
          <p:spPr>
            <a:xfrm>
              <a:off x="1562" y="65"/>
              <a:ext cx="408" cy="143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O</a:t>
              </a:r>
              <a:r>
                <a:rPr lang="en-US" altLang="zh-CN" sz="2400" b="1">
                  <a:latin typeface="仿宋_GB2312" pitchFamily="1" charset="-122"/>
                  <a:ea typeface="仿宋_GB2312" pitchFamily="1" charset="-122"/>
                </a:rPr>
                <a:t> </a:t>
              </a: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endParaRPr lang="en-US" altLang="zh-CN" sz="2400" b="1">
                <a:latin typeface="仿宋_GB2312" pitchFamily="1" charset="-122"/>
                <a:ea typeface="仿宋_GB2312" pitchFamily="1" charset="-122"/>
              </a:endParaRPr>
            </a:p>
            <a:p>
              <a:pPr lvl="0" indent="0">
                <a:buClrTx/>
              </a:pPr>
              <a:r>
                <a:rPr lang="en-US" altLang="zh-CN" sz="2400" b="1" i="1">
                  <a:latin typeface="Times New Roman" panose="02020603050405020304" pitchFamily="2" charset="0"/>
                  <a:ea typeface="仿宋_GB2312" pitchFamily="1" charset="-122"/>
                </a:rPr>
                <a:t>x</a:t>
              </a:r>
              <a:endParaRPr lang="en-US" altLang="zh-CN" sz="2400" b="1" i="1">
                <a:latin typeface="Times New Roman" panose="02020603050405020304" pitchFamily="2" charset="0"/>
                <a:ea typeface="仿宋_GB2312" pitchFamily="1" charset="-122"/>
              </a:endParaRPr>
            </a:p>
          </p:txBody>
        </p:sp>
        <p:sp>
          <p:nvSpPr>
            <p:cNvPr id="46107" name="矩形 45083"/>
            <p:cNvSpPr/>
            <p:nvPr/>
          </p:nvSpPr>
          <p:spPr>
            <a:xfrm>
              <a:off x="1622" y="604"/>
              <a:ext cx="317" cy="288"/>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仿宋_GB2312" pitchFamily="1" charset="-122"/>
                </a:rPr>
                <a:t>P</a:t>
              </a:r>
              <a:endParaRPr lang="en-US" altLang="zh-CN" sz="2400" b="1" i="1">
                <a:latin typeface="Times New Roman" panose="02020603050405020304" pitchFamily="2" charset="0"/>
                <a:ea typeface="仿宋_GB2312" pitchFamily="1" charset="-122"/>
              </a:endParaRPr>
            </a:p>
          </p:txBody>
        </p:sp>
        <p:sp>
          <p:nvSpPr>
            <p:cNvPr id="46108" name="椭圆 45084"/>
            <p:cNvSpPr/>
            <p:nvPr/>
          </p:nvSpPr>
          <p:spPr>
            <a:xfrm>
              <a:off x="1497" y="690"/>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109" name="矩形 45085"/>
            <p:cNvSpPr/>
            <p:nvPr/>
          </p:nvSpPr>
          <p:spPr>
            <a:xfrm>
              <a:off x="1889" y="10"/>
              <a:ext cx="408" cy="1383"/>
            </a:xfrm>
            <a:prstGeom prst="rect">
              <a:avLst/>
            </a:prstGeom>
            <a:noFill/>
            <a:ln w="9525">
              <a:noFill/>
            </a:ln>
          </p:spPr>
          <p:txBody>
            <a:bodyPr anchor="t">
              <a:spAutoFit/>
            </a:bodyPr>
            <a:p>
              <a:pPr lvl="0" indent="0">
                <a:lnSpc>
                  <a:spcPct val="115000"/>
                </a:lnSpc>
                <a:buClrTx/>
              </a:pPr>
              <a:r>
                <a:rPr lang="en-US" altLang="zh-CN" sz="2400" b="1" i="1">
                  <a:latin typeface="Times New Roman" panose="02020603050405020304" pitchFamily="2" charset="0"/>
                  <a:ea typeface="仿宋_GB2312" pitchFamily="1" charset="-122"/>
                </a:rPr>
                <a:t>A</a:t>
              </a:r>
              <a:r>
                <a:rPr lang="en-US" altLang="zh-CN" sz="2400" b="1">
                  <a:latin typeface="仿宋_GB2312" pitchFamily="1" charset="-122"/>
                  <a:ea typeface="仿宋_GB2312" pitchFamily="1" charset="-122"/>
                </a:rPr>
                <a:t> </a:t>
              </a:r>
              <a:endParaRPr lang="en-US" altLang="zh-CN" sz="2400" b="1">
                <a:latin typeface="仿宋_GB2312" pitchFamily="1" charset="-122"/>
                <a:ea typeface="仿宋_GB2312" pitchFamily="1" charset="-122"/>
              </a:endParaRPr>
            </a:p>
            <a:p>
              <a:pPr lvl="0" indent="0">
                <a:lnSpc>
                  <a:spcPct val="115000"/>
                </a:lnSpc>
                <a:buClrTx/>
              </a:pPr>
              <a:endParaRPr lang="en-US" altLang="zh-CN" sz="2400" b="1">
                <a:latin typeface="仿宋_GB2312" pitchFamily="1" charset="-122"/>
                <a:ea typeface="仿宋_GB2312" pitchFamily="1" charset="-122"/>
              </a:endParaRPr>
            </a:p>
            <a:p>
              <a:pPr lvl="0" indent="0">
                <a:lnSpc>
                  <a:spcPct val="115000"/>
                </a:lnSpc>
                <a:buClrTx/>
              </a:pPr>
              <a:endParaRPr lang="en-US" altLang="zh-CN" sz="2400" b="1">
                <a:latin typeface="仿宋_GB2312" pitchFamily="1" charset="-122"/>
                <a:ea typeface="仿宋_GB2312" pitchFamily="1" charset="-122"/>
              </a:endParaRPr>
            </a:p>
            <a:p>
              <a:pPr lvl="0" indent="0">
                <a:lnSpc>
                  <a:spcPct val="115000"/>
                </a:lnSpc>
                <a:buClrTx/>
              </a:pPr>
              <a:endParaRPr lang="en-US" altLang="zh-CN" sz="2400" b="1">
                <a:latin typeface="仿宋_GB2312" pitchFamily="1" charset="-122"/>
                <a:ea typeface="仿宋_GB2312" pitchFamily="1" charset="-122"/>
              </a:endParaRPr>
            </a:p>
            <a:p>
              <a:pPr lvl="0" indent="0">
                <a:lnSpc>
                  <a:spcPct val="115000"/>
                </a:lnSpc>
                <a:buClrTx/>
              </a:pPr>
              <a:r>
                <a:rPr lang="en-US" altLang="zh-CN" sz="2400" b="1" i="1">
                  <a:latin typeface="Times New Roman" panose="02020603050405020304" pitchFamily="2" charset="0"/>
                  <a:ea typeface="仿宋_GB2312" pitchFamily="1" charset="-122"/>
                </a:rPr>
                <a:t>B</a:t>
              </a:r>
              <a:endParaRPr lang="en-US" altLang="zh-CN" sz="2400" b="1" i="1">
                <a:latin typeface="Times New Roman" panose="02020603050405020304" pitchFamily="2" charset="0"/>
                <a:ea typeface="仿宋_GB2312" pitchFamily="1" charset="-122"/>
              </a:endParaRPr>
            </a:p>
          </p:txBody>
        </p:sp>
      </p:grpSp>
      <p:graphicFrame>
        <p:nvGraphicFramePr>
          <p:cNvPr id="45087" name="对象 45086"/>
          <p:cNvGraphicFramePr>
            <a:graphicFrameLocks noChangeAspect="1"/>
          </p:cNvGraphicFramePr>
          <p:nvPr/>
        </p:nvGraphicFramePr>
        <p:xfrm>
          <a:off x="2360613" y="2632075"/>
          <a:ext cx="931862" cy="1228725"/>
        </p:xfrm>
        <a:graphic>
          <a:graphicData uri="http://schemas.openxmlformats.org/presentationml/2006/ole">
            <mc:AlternateContent xmlns:mc="http://schemas.openxmlformats.org/markup-compatibility/2006">
              <mc:Choice xmlns:v="urn:schemas-microsoft-com:vml" Requires="v">
                <p:oleObj spid="_x0000_s3243" name="" r:id="rId3" imgW="445770" imgH="585470" progId="Equation.3">
                  <p:embed/>
                </p:oleObj>
              </mc:Choice>
              <mc:Fallback>
                <p:oleObj name="" r:id="rId3" imgW="445770" imgH="585470" progId="Equation.3">
                  <p:embed/>
                  <p:pic>
                    <p:nvPicPr>
                      <p:cNvPr id="0" name="图片 3242"/>
                      <p:cNvPicPr/>
                      <p:nvPr/>
                    </p:nvPicPr>
                    <p:blipFill>
                      <a:blip r:embed="rId4"/>
                      <a:stretch>
                        <a:fillRect/>
                      </a:stretch>
                    </p:blipFill>
                    <p:spPr>
                      <a:xfrm>
                        <a:off x="2360613" y="2632075"/>
                        <a:ext cx="931862" cy="12287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left)">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wipe(left)">
                                      <p:cBhvr>
                                        <p:cTn id="12" dur="500"/>
                                        <p:tgtEl>
                                          <p:spTgt spid="450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087"/>
                                        </p:tgtEl>
                                        <p:attrNameLst>
                                          <p:attrName>style.visibility</p:attrName>
                                        </p:attrNameLst>
                                      </p:cBhvr>
                                      <p:to>
                                        <p:strVal val="visible"/>
                                      </p:to>
                                    </p:set>
                                    <p:animEffect transition="in" filter="wipe(left)">
                                      <p:cBhvr>
                                        <p:cTn id="17" dur="500"/>
                                        <p:tgtEl>
                                          <p:spTgt spid="45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1" name="文本框 50177"/>
          <p:cNvSpPr txBox="1"/>
          <p:nvPr/>
        </p:nvSpPr>
        <p:spPr>
          <a:xfrm>
            <a:off x="0" y="1120775"/>
            <a:ext cx="9144000" cy="579120"/>
          </a:xfrm>
          <a:prstGeom prst="rect">
            <a:avLst/>
          </a:prstGeom>
          <a:noFill/>
          <a:ln w="9525">
            <a:noFill/>
          </a:ln>
        </p:spPr>
        <p:txBody>
          <a:bodyPr anchor="t">
            <a:spAutoFit/>
          </a:bodyPr>
          <a:p>
            <a:pPr lvl="0" indent="0" algn="ctr">
              <a:buClrTx/>
            </a:pPr>
            <a:r>
              <a:rPr lang="zh-CN" altLang="en-US" sz="3200" b="1">
                <a:latin typeface="Times New Roman" panose="02020603050405020304" pitchFamily="2" charset="0"/>
                <a:ea typeface="黑体" panose="02010609060101010101" pitchFamily="2" charset="-122"/>
              </a:rPr>
              <a:t>§</a:t>
            </a:r>
            <a:r>
              <a:rPr lang="en-US" altLang="zh-CN" sz="3200" b="1">
                <a:latin typeface="Times New Roman" panose="02020603050405020304" pitchFamily="2" charset="0"/>
                <a:ea typeface="黑体" panose="02010609060101010101" pitchFamily="2" charset="-122"/>
              </a:rPr>
              <a:t>3</a:t>
            </a:r>
            <a:r>
              <a:rPr lang="en-US" altLang="zh-CN" sz="3200" b="1">
                <a:latin typeface="Times New Roman" panose="02020603050405020304" pitchFamily="2" charset="0"/>
                <a:ea typeface="黑体" panose="02010609060101010101" pitchFamily="2" charset="-122"/>
              </a:rPr>
              <a:t> </a:t>
            </a:r>
            <a:r>
              <a:rPr lang="zh-CN" altLang="en-US" sz="3200" b="1">
                <a:latin typeface="Times New Roman" panose="02020603050405020304" pitchFamily="2" charset="0"/>
                <a:ea typeface="黑体" panose="02010609060101010101" pitchFamily="2" charset="-122"/>
              </a:rPr>
              <a:t>电场能量</a:t>
            </a:r>
            <a:endParaRPr lang="zh-CN" altLang="en-US" sz="3200" b="1">
              <a:latin typeface="Times New Roman" panose="02020603050405020304" pitchFamily="2" charset="0"/>
              <a:ea typeface="黑体" panose="02010609060101010101" pitchFamily="2" charset="-122"/>
            </a:endParaRPr>
          </a:p>
        </p:txBody>
      </p:sp>
      <p:sp>
        <p:nvSpPr>
          <p:cNvPr id="51202" name="直接连接符 50178"/>
          <p:cNvSpPr/>
          <p:nvPr/>
        </p:nvSpPr>
        <p:spPr>
          <a:xfrm>
            <a:off x="611188" y="1916113"/>
            <a:ext cx="8064500" cy="0"/>
          </a:xfrm>
          <a:prstGeom prst="line">
            <a:avLst/>
          </a:prstGeom>
          <a:ln w="57150" cap="flat" cmpd="thickThin">
            <a:solidFill>
              <a:srgbClr val="0099CC"/>
            </a:solidFill>
            <a:prstDash val="solid"/>
            <a:round/>
            <a:headEnd type="none" w="med" len="med"/>
            <a:tailEnd type="none" w="med" len="med"/>
          </a:ln>
          <a:effectLst>
            <a:outerShdw dist="35921" dir="2699999" algn="ctr" rotWithShape="0">
              <a:schemeClr val="tx2"/>
            </a:outerShdw>
          </a:effectLst>
        </p:spPr>
        <p:txBody>
          <a:bodyPr anchor="t"/>
          <a:p>
            <a:pPr lvl="0" indent="0"/>
            <a:endParaRPr lang="zh-CN" altLang="en-US">
              <a:latin typeface="Arial" panose="020B0604020202020204" pitchFamily="34" charset="0"/>
              <a:ea typeface="宋体" panose="02010600030101010101" pitchFamily="2" charset="-122"/>
            </a:endParaRPr>
          </a:p>
        </p:txBody>
      </p:sp>
      <p:sp>
        <p:nvSpPr>
          <p:cNvPr id="50180" name="文本框 50179"/>
          <p:cNvSpPr txBox="1"/>
          <p:nvPr/>
        </p:nvSpPr>
        <p:spPr>
          <a:xfrm>
            <a:off x="468313" y="2405063"/>
            <a:ext cx="1970087" cy="519112"/>
          </a:xfrm>
          <a:prstGeom prst="rect">
            <a:avLst/>
          </a:prstGeom>
          <a:noFill/>
          <a:ln w="9525">
            <a:noFill/>
          </a:ln>
        </p:spPr>
        <p:txBody>
          <a:bodyPr wrap="none" anchor="t">
            <a:spAutoFit/>
          </a:bodyPr>
          <a:p>
            <a:pPr lvl="0" indent="0"/>
            <a:r>
              <a:rPr lang="zh-CN" altLang="en-US" sz="2800" b="1">
                <a:latin typeface="宋体" panose="02010600030101010101" pitchFamily="2" charset="-122"/>
                <a:ea typeface="宋体" panose="02010600030101010101" pitchFamily="2" charset="-122"/>
              </a:rPr>
              <a:t>主要内容：</a:t>
            </a:r>
            <a:endParaRPr lang="zh-CN" altLang="en-US" sz="2800" b="1">
              <a:latin typeface="宋体" panose="02010600030101010101" pitchFamily="2" charset="-122"/>
              <a:ea typeface="宋体" panose="02010600030101010101" pitchFamily="2" charset="-122"/>
            </a:endParaRPr>
          </a:p>
        </p:txBody>
      </p:sp>
      <p:sp>
        <p:nvSpPr>
          <p:cNvPr id="50181" name="文本框 50180"/>
          <p:cNvSpPr txBox="1"/>
          <p:nvPr/>
        </p:nvSpPr>
        <p:spPr>
          <a:xfrm>
            <a:off x="900113" y="3090863"/>
            <a:ext cx="3960812" cy="457200"/>
          </a:xfrm>
          <a:prstGeom prst="rect">
            <a:avLst/>
          </a:prstGeom>
          <a:noFill/>
          <a:ln w="9525">
            <a:noFill/>
          </a:ln>
        </p:spPr>
        <p:txBody>
          <a:bodyPr anchor="t">
            <a:spAutoFit/>
          </a:bodyPr>
          <a:p>
            <a:pPr lvl="0" indent="0"/>
            <a:r>
              <a:rPr lang="en-US" altLang="zh-CN" sz="2400" b="1">
                <a:latin typeface="Times New Roman" panose="02020603050405020304" pitchFamily="2" charset="0"/>
                <a:ea typeface="宋体" panose="02010600030101010101" pitchFamily="2" charset="-122"/>
              </a:rPr>
              <a:t>1. </a:t>
            </a:r>
            <a:r>
              <a:rPr lang="zh-CN" altLang="en-US" sz="2400" b="1">
                <a:latin typeface="Times New Roman" panose="02020603050405020304" pitchFamily="2" charset="0"/>
                <a:ea typeface="宋体" panose="02010600030101010101" pitchFamily="2" charset="-122"/>
              </a:rPr>
              <a:t>电容器中的储能</a:t>
            </a:r>
            <a:endParaRPr lang="zh-CN" altLang="en-US" sz="2400" b="1">
              <a:latin typeface="Times New Roman" panose="02020603050405020304" pitchFamily="2" charset="0"/>
              <a:ea typeface="宋体" panose="02010600030101010101" pitchFamily="2" charset="-122"/>
            </a:endParaRPr>
          </a:p>
        </p:txBody>
      </p:sp>
      <p:sp>
        <p:nvSpPr>
          <p:cNvPr id="50182" name="文本框 50181"/>
          <p:cNvSpPr txBox="1"/>
          <p:nvPr/>
        </p:nvSpPr>
        <p:spPr>
          <a:xfrm>
            <a:off x="900113" y="3732213"/>
            <a:ext cx="2951162" cy="457200"/>
          </a:xfrm>
          <a:prstGeom prst="rect">
            <a:avLst/>
          </a:prstGeom>
          <a:noFill/>
          <a:ln w="9525">
            <a:noFill/>
          </a:ln>
        </p:spPr>
        <p:txBody>
          <a:bodyPr anchor="t">
            <a:spAutoFit/>
          </a:bodyPr>
          <a:p>
            <a:pPr lvl="0" indent="0"/>
            <a:r>
              <a:rPr lang="en-US" altLang="zh-CN" sz="2400" b="1">
                <a:latin typeface="Times New Roman" panose="02020603050405020304" pitchFamily="2" charset="0"/>
                <a:ea typeface="宋体" panose="02010600030101010101" pitchFamily="2" charset="-122"/>
              </a:rPr>
              <a:t>2. </a:t>
            </a:r>
            <a:r>
              <a:rPr lang="zh-CN" altLang="en-US" sz="2400" b="1">
                <a:latin typeface="Times New Roman" panose="02020603050405020304" pitchFamily="2" charset="0"/>
                <a:ea typeface="宋体" panose="02010600030101010101" pitchFamily="2" charset="-122"/>
              </a:rPr>
              <a:t>电场能量</a:t>
            </a:r>
            <a:endParaRPr lang="zh-CN" altLang="en-US" sz="2400" b="1">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wipe(left)">
                                      <p:cBhvr>
                                        <p:cTn id="12" dur="500"/>
                                        <p:tgtEl>
                                          <p:spTgt spid="501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wipe(left)">
                                      <p:cBhvr>
                                        <p:cTn id="1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1" grpId="0"/>
      <p:bldP spid="5018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51202" name="组合 51201"/>
          <p:cNvGrpSpPr/>
          <p:nvPr/>
        </p:nvGrpSpPr>
        <p:grpSpPr>
          <a:xfrm>
            <a:off x="6286500" y="3186113"/>
            <a:ext cx="1676400" cy="3411537"/>
            <a:chOff x="0" y="0"/>
            <a:chExt cx="1056" cy="2149"/>
          </a:xfrm>
        </p:grpSpPr>
        <p:sp>
          <p:nvSpPr>
            <p:cNvPr id="52226" name="矩形 51202"/>
            <p:cNvSpPr/>
            <p:nvPr/>
          </p:nvSpPr>
          <p:spPr>
            <a:xfrm>
              <a:off x="874" y="0"/>
              <a:ext cx="144" cy="1824"/>
            </a:xfrm>
            <a:prstGeom prst="rect">
              <a:avLst/>
            </a:prstGeom>
            <a:solidFill>
              <a:srgbClr val="CC6600"/>
            </a:solidFill>
            <a:ln w="9525" cap="flat" cmpd="sng">
              <a:solidFill>
                <a:srgbClr val="66FF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27" name="文本框 51203"/>
            <p:cNvSpPr txBox="1"/>
            <p:nvPr/>
          </p:nvSpPr>
          <p:spPr>
            <a:xfrm>
              <a:off x="0" y="1857"/>
              <a:ext cx="255" cy="288"/>
            </a:xfrm>
            <a:prstGeom prst="rect">
              <a:avLst/>
            </a:prstGeom>
            <a:noFill/>
            <a:ln w="9525">
              <a:noFill/>
            </a:ln>
          </p:spPr>
          <p:txBody>
            <a:bodyPr wrap="none" anchor="t">
              <a:spAutoFit/>
            </a:bodyPr>
            <a:p>
              <a:pPr lvl="0" indent="0">
                <a:buClrTx/>
              </a:pPr>
              <a:r>
                <a:rPr lang="en-US" altLang="zh-CN" sz="2400" b="1">
                  <a:latin typeface="Times New Roman" panose="02020603050405020304" pitchFamily="2" charset="0"/>
                  <a:ea typeface="宋体" panose="02010600030101010101" pitchFamily="2" charset="-122"/>
                </a:rPr>
                <a:t>A</a:t>
              </a:r>
              <a:endParaRPr lang="en-US" altLang="zh-CN" sz="2400" b="1">
                <a:latin typeface="Times New Roman" panose="02020603050405020304" pitchFamily="2" charset="0"/>
                <a:ea typeface="宋体" panose="02010600030101010101" pitchFamily="2" charset="-122"/>
              </a:endParaRPr>
            </a:p>
          </p:txBody>
        </p:sp>
        <p:sp>
          <p:nvSpPr>
            <p:cNvPr id="52228" name="文本框 51204"/>
            <p:cNvSpPr txBox="1"/>
            <p:nvPr/>
          </p:nvSpPr>
          <p:spPr>
            <a:xfrm>
              <a:off x="812" y="1861"/>
              <a:ext cx="244" cy="288"/>
            </a:xfrm>
            <a:prstGeom prst="rect">
              <a:avLst/>
            </a:prstGeom>
            <a:noFill/>
            <a:ln w="9525">
              <a:noFill/>
            </a:ln>
          </p:spPr>
          <p:txBody>
            <a:bodyPr wrap="none" anchor="t">
              <a:spAutoFit/>
            </a:bodyPr>
            <a:p>
              <a:pPr lvl="0" indent="0">
                <a:buClrTx/>
              </a:pPr>
              <a:r>
                <a:rPr lang="en-US" altLang="zh-CN" sz="2400" b="1">
                  <a:latin typeface="Times New Roman" panose="02020603050405020304" pitchFamily="2" charset="0"/>
                  <a:ea typeface="宋体" panose="02010600030101010101" pitchFamily="2" charset="-122"/>
                </a:rPr>
                <a:t>B</a:t>
              </a:r>
              <a:endParaRPr lang="en-US" altLang="zh-CN" sz="2400" b="1">
                <a:latin typeface="Times New Roman" panose="02020603050405020304" pitchFamily="2" charset="0"/>
                <a:ea typeface="宋体" panose="02010600030101010101" pitchFamily="2" charset="-122"/>
              </a:endParaRPr>
            </a:p>
          </p:txBody>
        </p:sp>
        <p:sp>
          <p:nvSpPr>
            <p:cNvPr id="52229" name="矩形 51205"/>
            <p:cNvSpPr/>
            <p:nvPr/>
          </p:nvSpPr>
          <p:spPr>
            <a:xfrm>
              <a:off x="58" y="11"/>
              <a:ext cx="144" cy="1824"/>
            </a:xfrm>
            <a:prstGeom prst="rect">
              <a:avLst/>
            </a:prstGeom>
            <a:solidFill>
              <a:srgbClr val="CC6600"/>
            </a:solidFill>
            <a:ln w="9525" cap="flat" cmpd="sng">
              <a:solidFill>
                <a:srgbClr val="66FF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51207" name="文本框 51206"/>
          <p:cNvSpPr txBox="1"/>
          <p:nvPr/>
        </p:nvSpPr>
        <p:spPr>
          <a:xfrm>
            <a:off x="755650" y="420688"/>
            <a:ext cx="7345363" cy="519112"/>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以平行板电容器充电过程为例，来计算电场能量。</a:t>
            </a:r>
            <a:r>
              <a:rPr lang="zh-CN" altLang="en-US" sz="2800" b="1">
                <a:latin typeface="Times New Roman" panose="02020603050405020304" pitchFamily="2" charset="0"/>
                <a:ea typeface="仿宋_GB2312" pitchFamily="1" charset="-122"/>
              </a:rPr>
              <a:t> </a:t>
            </a:r>
            <a:endParaRPr lang="zh-CN" altLang="en-US" sz="2800" b="1">
              <a:latin typeface="Times New Roman" panose="02020603050405020304" pitchFamily="2" charset="0"/>
              <a:ea typeface="仿宋_GB2312" pitchFamily="1" charset="-122"/>
            </a:endParaRPr>
          </a:p>
        </p:txBody>
      </p:sp>
      <p:sp>
        <p:nvSpPr>
          <p:cNvPr id="51208" name="矩形 51207"/>
          <p:cNvSpPr/>
          <p:nvPr/>
        </p:nvSpPr>
        <p:spPr>
          <a:xfrm>
            <a:off x="762000" y="1069975"/>
            <a:ext cx="805815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设</a:t>
            </a:r>
            <a:r>
              <a:rPr lang="en-US" altLang="zh-CN" sz="2400" b="1">
                <a:latin typeface="Times New Roman" panose="02020603050405020304" pitchFamily="2" charset="0"/>
                <a:ea typeface="仿宋_GB2312" pitchFamily="1" charset="-122"/>
              </a:rPr>
              <a:t>0→</a:t>
            </a:r>
            <a:r>
              <a:rPr lang="en-US" altLang="zh-CN" sz="2400" b="1" i="1">
                <a:latin typeface="Times New Roman" panose="02020603050405020304" pitchFamily="2" charset="0"/>
                <a:ea typeface="仿宋_GB2312" pitchFamily="1" charset="-122"/>
              </a:rPr>
              <a:t>t </a:t>
            </a:r>
            <a:r>
              <a:rPr lang="zh-CN" altLang="en-US" sz="2400" b="1">
                <a:latin typeface="Times New Roman" panose="02020603050405020304" pitchFamily="2" charset="0"/>
                <a:ea typeface="仿宋_GB2312" pitchFamily="1" charset="-122"/>
              </a:rPr>
              <a:t>时间内，从</a:t>
            </a:r>
            <a:r>
              <a:rPr lang="en-US" altLang="zh-CN" sz="2400" b="1">
                <a:latin typeface="Times New Roman" panose="02020603050405020304" pitchFamily="2" charset="0"/>
                <a:ea typeface="仿宋_GB2312" pitchFamily="1" charset="-122"/>
              </a:rPr>
              <a:t>B </a:t>
            </a:r>
            <a:r>
              <a:rPr lang="zh-CN" altLang="en-US" sz="2400" b="1">
                <a:latin typeface="Times New Roman" panose="02020603050405020304" pitchFamily="2" charset="0"/>
                <a:ea typeface="仿宋_GB2312" pitchFamily="1" charset="-122"/>
              </a:rPr>
              <a:t>板向</a:t>
            </a:r>
            <a:r>
              <a:rPr lang="en-US" altLang="zh-CN" sz="2400" b="1">
                <a:latin typeface="Times New Roman" panose="02020603050405020304" pitchFamily="2" charset="0"/>
                <a:ea typeface="仿宋_GB2312" pitchFamily="1" charset="-122"/>
              </a:rPr>
              <a:t>A</a:t>
            </a:r>
            <a:r>
              <a:rPr lang="en-US" altLang="zh-CN" sz="2400" b="1" i="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板迁移的电荷量为 </a:t>
            </a:r>
            <a:r>
              <a:rPr lang="en-US" altLang="zh-CN" sz="2400" b="1" i="1">
                <a:latin typeface="Times New Roman" panose="02020603050405020304" pitchFamily="2" charset="0"/>
                <a:ea typeface="宋体" panose="02010600030101010101" pitchFamily="2" charset="-122"/>
              </a:rPr>
              <a:t>q = q</a:t>
            </a:r>
            <a:r>
              <a:rPr lang="en-US" altLang="zh-CN" sz="1000" b="1" i="1">
                <a:latin typeface="Times New Roman" panose="02020603050405020304" pitchFamily="2" charset="0"/>
                <a:ea typeface="宋体" panose="02010600030101010101" pitchFamily="2" charset="-122"/>
              </a:rPr>
              <a:t> </a:t>
            </a:r>
            <a:r>
              <a:rPr lang="en-US" altLang="zh-CN" sz="2400" b="1">
                <a:latin typeface="Times New Roman" panose="02020603050405020304" pitchFamily="2" charset="0"/>
                <a:ea typeface="宋体" panose="02010600030101010101" pitchFamily="2" charset="-122"/>
              </a:rPr>
              <a:t>(</a:t>
            </a:r>
            <a:r>
              <a:rPr lang="en-US" altLang="zh-CN" sz="1200" b="1">
                <a:latin typeface="Times New Roman" panose="02020603050405020304" pitchFamily="2" charset="0"/>
                <a:ea typeface="宋体" panose="02010600030101010101" pitchFamily="2" charset="-122"/>
              </a:rPr>
              <a:t> </a:t>
            </a:r>
            <a:r>
              <a:rPr lang="en-US" altLang="zh-CN" sz="2400" b="1" i="1">
                <a:latin typeface="Times New Roman" panose="02020603050405020304" pitchFamily="2" charset="0"/>
                <a:ea typeface="宋体" panose="02010600030101010101" pitchFamily="2" charset="-122"/>
              </a:rPr>
              <a:t>t</a:t>
            </a:r>
            <a:r>
              <a:rPr lang="en-US" altLang="zh-CN" sz="1200" b="1" i="1">
                <a:latin typeface="Times New Roman" panose="02020603050405020304" pitchFamily="2" charset="0"/>
                <a:ea typeface="宋体" panose="02010600030101010101" pitchFamily="2" charset="-122"/>
              </a:rPr>
              <a:t> </a:t>
            </a:r>
            <a:r>
              <a:rPr lang="en-US" altLang="zh-CN" sz="2400" b="1">
                <a:latin typeface="Times New Roman" panose="02020603050405020304" pitchFamily="2" charset="0"/>
                <a:ea typeface="宋体" panose="02010600030101010101" pitchFamily="2" charset="-122"/>
              </a:rPr>
              <a:t>) </a:t>
            </a:r>
            <a:r>
              <a:rPr lang="zh-CN" altLang="en-US" sz="2400" b="1">
                <a:latin typeface="Times New Roman" panose="02020603050405020304" pitchFamily="2" charset="0"/>
                <a:ea typeface="仿宋_GB2312" pitchFamily="1" charset="-122"/>
              </a:rPr>
              <a:t>，</a:t>
            </a:r>
            <a:endParaRPr lang="zh-CN" altLang="en-US" sz="2400" b="1">
              <a:latin typeface="Times New Roman" panose="02020603050405020304" pitchFamily="2" charset="0"/>
              <a:ea typeface="仿宋_GB2312" pitchFamily="1" charset="-122"/>
            </a:endParaRPr>
          </a:p>
        </p:txBody>
      </p:sp>
      <p:graphicFrame>
        <p:nvGraphicFramePr>
          <p:cNvPr id="51209" name="对象 51208"/>
          <p:cNvGraphicFramePr>
            <a:graphicFrameLocks noChangeAspect="1"/>
          </p:cNvGraphicFramePr>
          <p:nvPr/>
        </p:nvGraphicFramePr>
        <p:xfrm>
          <a:off x="5405438" y="3810000"/>
          <a:ext cx="825500" cy="427038"/>
        </p:xfrm>
        <a:graphic>
          <a:graphicData uri="http://schemas.openxmlformats.org/presentationml/2006/ole">
            <mc:AlternateContent xmlns:mc="http://schemas.openxmlformats.org/markup-compatibility/2006">
              <mc:Choice xmlns:v="urn:schemas-microsoft-com:vml" Requires="v">
                <p:oleObj spid="_x0000_s3305" name="" r:id="rId1" imgW="395605" imgH="204470" progId="Equation.3">
                  <p:embed/>
                </p:oleObj>
              </mc:Choice>
              <mc:Fallback>
                <p:oleObj name="" r:id="rId1" imgW="395605" imgH="204470" progId="Equation.3">
                  <p:embed/>
                  <p:pic>
                    <p:nvPicPr>
                      <p:cNvPr id="0" name="图片 3304"/>
                      <p:cNvPicPr/>
                      <p:nvPr/>
                    </p:nvPicPr>
                    <p:blipFill>
                      <a:blip r:embed="rId2"/>
                      <a:stretch>
                        <a:fillRect/>
                      </a:stretch>
                    </p:blipFill>
                    <p:spPr>
                      <a:xfrm>
                        <a:off x="5405438" y="3810000"/>
                        <a:ext cx="825500" cy="427038"/>
                      </a:xfrm>
                      <a:prstGeom prst="rect">
                        <a:avLst/>
                      </a:prstGeom>
                      <a:noFill/>
                      <a:ln w="38100">
                        <a:noFill/>
                        <a:miter/>
                      </a:ln>
                    </p:spPr>
                  </p:pic>
                </p:oleObj>
              </mc:Fallback>
            </mc:AlternateContent>
          </a:graphicData>
        </a:graphic>
      </p:graphicFrame>
      <p:graphicFrame>
        <p:nvGraphicFramePr>
          <p:cNvPr id="51210" name="对象 51209"/>
          <p:cNvGraphicFramePr>
            <a:graphicFrameLocks noChangeAspect="1"/>
          </p:cNvGraphicFramePr>
          <p:nvPr/>
        </p:nvGraphicFramePr>
        <p:xfrm>
          <a:off x="7921625" y="3805238"/>
          <a:ext cx="825500" cy="427037"/>
        </p:xfrm>
        <a:graphic>
          <a:graphicData uri="http://schemas.openxmlformats.org/presentationml/2006/ole">
            <mc:AlternateContent xmlns:mc="http://schemas.openxmlformats.org/markup-compatibility/2006">
              <mc:Choice xmlns:v="urn:schemas-microsoft-com:vml" Requires="v">
                <p:oleObj spid="_x0000_s3306" name="" r:id="rId3" imgW="395605" imgH="204470" progId="Equation.3">
                  <p:embed/>
                </p:oleObj>
              </mc:Choice>
              <mc:Fallback>
                <p:oleObj name="" r:id="rId3" imgW="395605" imgH="204470" progId="Equation.3">
                  <p:embed/>
                  <p:pic>
                    <p:nvPicPr>
                      <p:cNvPr id="0" name="图片 3305"/>
                      <p:cNvPicPr/>
                      <p:nvPr/>
                    </p:nvPicPr>
                    <p:blipFill>
                      <a:blip r:embed="rId4"/>
                      <a:stretch>
                        <a:fillRect/>
                      </a:stretch>
                    </p:blipFill>
                    <p:spPr>
                      <a:xfrm>
                        <a:off x="7921625" y="3805238"/>
                        <a:ext cx="825500" cy="427037"/>
                      </a:xfrm>
                      <a:prstGeom prst="rect">
                        <a:avLst/>
                      </a:prstGeom>
                      <a:noFill/>
                      <a:ln w="38100">
                        <a:noFill/>
                        <a:miter/>
                      </a:ln>
                    </p:spPr>
                  </p:pic>
                </p:oleObj>
              </mc:Fallback>
            </mc:AlternateContent>
          </a:graphicData>
        </a:graphic>
      </p:graphicFrame>
      <p:graphicFrame>
        <p:nvGraphicFramePr>
          <p:cNvPr id="51211" name="对象 51210"/>
          <p:cNvGraphicFramePr>
            <a:graphicFrameLocks noChangeAspect="1"/>
          </p:cNvGraphicFramePr>
          <p:nvPr/>
        </p:nvGraphicFramePr>
        <p:xfrm>
          <a:off x="2124075" y="2133600"/>
          <a:ext cx="931863" cy="825500"/>
        </p:xfrm>
        <a:graphic>
          <a:graphicData uri="http://schemas.openxmlformats.org/presentationml/2006/ole">
            <mc:AlternateContent xmlns:mc="http://schemas.openxmlformats.org/markup-compatibility/2006">
              <mc:Choice xmlns:v="urn:schemas-microsoft-com:vml" Requires="v">
                <p:oleObj spid="_x0000_s3307" name="" r:id="rId5" imgW="447040" imgH="396240" progId="Equation.3">
                  <p:embed/>
                </p:oleObj>
              </mc:Choice>
              <mc:Fallback>
                <p:oleObj name="" r:id="rId5" imgW="447040" imgH="396240" progId="Equation.3">
                  <p:embed/>
                  <p:pic>
                    <p:nvPicPr>
                      <p:cNvPr id="0" name="图片 3306"/>
                      <p:cNvPicPr/>
                      <p:nvPr/>
                    </p:nvPicPr>
                    <p:blipFill>
                      <a:blip r:embed="rId6"/>
                      <a:stretch>
                        <a:fillRect/>
                      </a:stretch>
                    </p:blipFill>
                    <p:spPr>
                      <a:xfrm>
                        <a:off x="2124075" y="2133600"/>
                        <a:ext cx="931863" cy="825500"/>
                      </a:xfrm>
                      <a:prstGeom prst="rect">
                        <a:avLst/>
                      </a:prstGeom>
                      <a:noFill/>
                      <a:ln w="38100">
                        <a:noFill/>
                        <a:miter/>
                      </a:ln>
                    </p:spPr>
                  </p:pic>
                </p:oleObj>
              </mc:Fallback>
            </mc:AlternateContent>
          </a:graphicData>
        </a:graphic>
      </p:graphicFrame>
      <p:grpSp>
        <p:nvGrpSpPr>
          <p:cNvPr id="51212" name="组合 51211"/>
          <p:cNvGrpSpPr/>
          <p:nvPr/>
        </p:nvGrpSpPr>
        <p:grpSpPr>
          <a:xfrm>
            <a:off x="6607175" y="3432175"/>
            <a:ext cx="1066800" cy="2438400"/>
            <a:chOff x="0" y="0"/>
            <a:chExt cx="672" cy="1536"/>
          </a:xfrm>
        </p:grpSpPr>
        <p:sp>
          <p:nvSpPr>
            <p:cNvPr id="52236" name="直接连接符 51212"/>
            <p:cNvSpPr/>
            <p:nvPr/>
          </p:nvSpPr>
          <p:spPr>
            <a:xfrm>
              <a:off x="0" y="0"/>
              <a:ext cx="672" cy="0"/>
            </a:xfrm>
            <a:prstGeom prst="line">
              <a:avLst/>
            </a:prstGeom>
            <a:ln w="38100" cap="flat" cmpd="sng">
              <a:solidFill>
                <a:srgbClr val="00FF0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37" name="直接连接符 51213"/>
            <p:cNvSpPr/>
            <p:nvPr/>
          </p:nvSpPr>
          <p:spPr>
            <a:xfrm>
              <a:off x="0" y="384"/>
              <a:ext cx="672" cy="0"/>
            </a:xfrm>
            <a:prstGeom prst="line">
              <a:avLst/>
            </a:prstGeom>
            <a:ln w="38100" cap="flat" cmpd="sng">
              <a:solidFill>
                <a:srgbClr val="00FF0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38" name="直接连接符 51214"/>
            <p:cNvSpPr/>
            <p:nvPr/>
          </p:nvSpPr>
          <p:spPr>
            <a:xfrm>
              <a:off x="0" y="768"/>
              <a:ext cx="672" cy="0"/>
            </a:xfrm>
            <a:prstGeom prst="line">
              <a:avLst/>
            </a:prstGeom>
            <a:ln w="38100" cap="flat" cmpd="sng">
              <a:solidFill>
                <a:srgbClr val="00FF0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39" name="直接连接符 51215"/>
            <p:cNvSpPr/>
            <p:nvPr/>
          </p:nvSpPr>
          <p:spPr>
            <a:xfrm>
              <a:off x="0" y="1178"/>
              <a:ext cx="672" cy="0"/>
            </a:xfrm>
            <a:prstGeom prst="line">
              <a:avLst/>
            </a:prstGeom>
            <a:ln w="38100" cap="flat" cmpd="sng">
              <a:solidFill>
                <a:srgbClr val="00FF0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40" name="直接连接符 51216"/>
            <p:cNvSpPr/>
            <p:nvPr/>
          </p:nvSpPr>
          <p:spPr>
            <a:xfrm>
              <a:off x="0" y="1536"/>
              <a:ext cx="672" cy="0"/>
            </a:xfrm>
            <a:prstGeom prst="line">
              <a:avLst/>
            </a:prstGeom>
            <a:ln w="38100" cap="flat" cmpd="sng">
              <a:solidFill>
                <a:srgbClr val="00FF0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51218" name="矩形 51217"/>
          <p:cNvSpPr/>
          <p:nvPr/>
        </p:nvSpPr>
        <p:spPr>
          <a:xfrm>
            <a:off x="768350" y="2971800"/>
            <a:ext cx="4235450"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将 </a:t>
            </a:r>
            <a:r>
              <a:rPr lang="en-US" altLang="zh-CN" sz="2400" b="1">
                <a:latin typeface="Times New Roman" panose="02020603050405020304" pitchFamily="2" charset="0"/>
                <a:ea typeface="仿宋_GB2312" pitchFamily="1" charset="-122"/>
              </a:rPr>
              <a:t>d</a:t>
            </a:r>
            <a:r>
              <a:rPr lang="en-US" altLang="zh-CN" sz="2400" b="1" i="1">
                <a:latin typeface="Times New Roman" panose="02020603050405020304" pitchFamily="2" charset="0"/>
                <a:ea typeface="仿宋_GB2312" pitchFamily="1" charset="-122"/>
              </a:rPr>
              <a:t>q</a:t>
            </a:r>
            <a:r>
              <a:rPr lang="zh-CN" altLang="en-US" sz="2400" b="1">
                <a:latin typeface="Times New Roman" panose="02020603050405020304" pitchFamily="2" charset="0"/>
                <a:ea typeface="仿宋_GB2312" pitchFamily="1" charset="-122"/>
              </a:rPr>
              <a:t>的电荷由</a:t>
            </a:r>
            <a:r>
              <a:rPr lang="en-US" altLang="zh-CN" sz="2400" b="1" i="1">
                <a:latin typeface="Times New Roman" panose="02020603050405020304" pitchFamily="2" charset="0"/>
                <a:ea typeface="仿宋_GB2312" pitchFamily="1" charset="-122"/>
              </a:rPr>
              <a:t>B </a:t>
            </a:r>
            <a:r>
              <a:rPr lang="zh-CN" altLang="en-US" sz="2400" b="1">
                <a:latin typeface="Times New Roman" panose="02020603050405020304" pitchFamily="2" charset="0"/>
                <a:ea typeface="仿宋_GB2312" pitchFamily="1" charset="-122"/>
              </a:rPr>
              <a:t>板移到</a:t>
            </a:r>
            <a:r>
              <a:rPr lang="en-US" altLang="zh-CN" sz="2400" b="1" i="1">
                <a:latin typeface="Times New Roman" panose="02020603050405020304" pitchFamily="2" charset="0"/>
                <a:ea typeface="仿宋_GB2312" pitchFamily="1" charset="-122"/>
              </a:rPr>
              <a:t>A </a:t>
            </a:r>
            <a:r>
              <a:rPr lang="zh-CN" altLang="en-US" sz="2400" b="1">
                <a:latin typeface="Times New Roman" panose="02020603050405020304" pitchFamily="2" charset="0"/>
                <a:ea typeface="仿宋_GB2312" pitchFamily="1" charset="-122"/>
              </a:rPr>
              <a:t>板，电源需作的功为 </a:t>
            </a:r>
            <a:endParaRPr lang="zh-CN" altLang="en-US" sz="2400" b="1">
              <a:latin typeface="Times New Roman" panose="02020603050405020304" pitchFamily="2" charset="0"/>
              <a:ea typeface="仿宋_GB2312" pitchFamily="1" charset="-122"/>
            </a:endParaRPr>
          </a:p>
        </p:txBody>
      </p:sp>
      <p:graphicFrame>
        <p:nvGraphicFramePr>
          <p:cNvPr id="51219" name="对象 51218"/>
          <p:cNvGraphicFramePr>
            <a:graphicFrameLocks noChangeAspect="1"/>
          </p:cNvGraphicFramePr>
          <p:nvPr/>
        </p:nvGraphicFramePr>
        <p:xfrm>
          <a:off x="1908175" y="3756025"/>
          <a:ext cx="2265363" cy="825500"/>
        </p:xfrm>
        <a:graphic>
          <a:graphicData uri="http://schemas.openxmlformats.org/presentationml/2006/ole">
            <mc:AlternateContent xmlns:mc="http://schemas.openxmlformats.org/markup-compatibility/2006">
              <mc:Choice xmlns:v="urn:schemas-microsoft-com:vml" Requires="v">
                <p:oleObj spid="_x0000_s3304" name="" r:id="rId7" imgW="1082040" imgH="394970" progId="Equation.3">
                  <p:embed/>
                </p:oleObj>
              </mc:Choice>
              <mc:Fallback>
                <p:oleObj name="" r:id="rId7" imgW="1082040" imgH="394970" progId="Equation.3">
                  <p:embed/>
                  <p:pic>
                    <p:nvPicPr>
                      <p:cNvPr id="0" name="图片 3303"/>
                      <p:cNvPicPr/>
                      <p:nvPr/>
                    </p:nvPicPr>
                    <p:blipFill>
                      <a:blip r:embed="rId8"/>
                      <a:stretch>
                        <a:fillRect/>
                      </a:stretch>
                    </p:blipFill>
                    <p:spPr>
                      <a:xfrm>
                        <a:off x="1908175" y="3756025"/>
                        <a:ext cx="2265363" cy="825500"/>
                      </a:xfrm>
                      <a:prstGeom prst="rect">
                        <a:avLst/>
                      </a:prstGeom>
                      <a:noFill/>
                      <a:ln w="38100">
                        <a:noFill/>
                        <a:miter/>
                      </a:ln>
                    </p:spPr>
                  </p:pic>
                </p:oleObj>
              </mc:Fallback>
            </mc:AlternateContent>
          </a:graphicData>
        </a:graphic>
      </p:graphicFrame>
      <p:graphicFrame>
        <p:nvGraphicFramePr>
          <p:cNvPr id="51220" name="对象 51219"/>
          <p:cNvGraphicFramePr>
            <a:graphicFrameLocks noChangeAspect="1"/>
          </p:cNvGraphicFramePr>
          <p:nvPr/>
        </p:nvGraphicFramePr>
        <p:xfrm>
          <a:off x="1763713" y="5500688"/>
          <a:ext cx="3332162" cy="879475"/>
        </p:xfrm>
        <a:graphic>
          <a:graphicData uri="http://schemas.openxmlformats.org/presentationml/2006/ole">
            <mc:AlternateContent xmlns:mc="http://schemas.openxmlformats.org/markup-compatibility/2006">
              <mc:Choice xmlns:v="urn:schemas-microsoft-com:vml" Requires="v">
                <p:oleObj spid="_x0000_s3308" name="" r:id="rId9" imgW="1587500" imgH="419100" progId="Equation.3">
                  <p:embed/>
                </p:oleObj>
              </mc:Choice>
              <mc:Fallback>
                <p:oleObj name="" r:id="rId9" imgW="1587500" imgH="419100" progId="Equation.3">
                  <p:embed/>
                  <p:pic>
                    <p:nvPicPr>
                      <p:cNvPr id="0" name="图片 3307"/>
                      <p:cNvPicPr/>
                      <p:nvPr/>
                    </p:nvPicPr>
                    <p:blipFill>
                      <a:blip r:embed="rId10"/>
                      <a:stretch>
                        <a:fillRect/>
                      </a:stretch>
                    </p:blipFill>
                    <p:spPr>
                      <a:xfrm>
                        <a:off x="1763713" y="5500688"/>
                        <a:ext cx="3332162" cy="879475"/>
                      </a:xfrm>
                      <a:prstGeom prst="rect">
                        <a:avLst/>
                      </a:prstGeom>
                      <a:noFill/>
                      <a:ln w="38100">
                        <a:noFill/>
                        <a:miter/>
                      </a:ln>
                    </p:spPr>
                  </p:pic>
                </p:oleObj>
              </mc:Fallback>
            </mc:AlternateContent>
          </a:graphicData>
        </a:graphic>
      </p:graphicFrame>
      <p:sp>
        <p:nvSpPr>
          <p:cNvPr id="51221" name="文本框 51220"/>
          <p:cNvSpPr txBox="1"/>
          <p:nvPr/>
        </p:nvSpPr>
        <p:spPr>
          <a:xfrm>
            <a:off x="768350" y="4581525"/>
            <a:ext cx="4308475"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极板上电量从</a:t>
            </a:r>
            <a:r>
              <a:rPr lang="en-US" altLang="zh-CN" sz="2400" b="1">
                <a:latin typeface="Times New Roman" panose="02020603050405020304" pitchFamily="2" charset="0"/>
                <a:ea typeface="仿宋_GB2312" pitchFamily="1" charset="-122"/>
              </a:rPr>
              <a:t>0 →</a:t>
            </a:r>
            <a:r>
              <a:rPr lang="en-US" altLang="zh-CN" sz="2400" b="1" i="1">
                <a:latin typeface="Times New Roman" panose="02020603050405020304" pitchFamily="2" charset="0"/>
                <a:ea typeface="仿宋_GB2312" pitchFamily="1" charset="-122"/>
              </a:rPr>
              <a:t>Q </a:t>
            </a:r>
            <a:r>
              <a:rPr lang="zh-CN" altLang="en-US" sz="2400" b="1">
                <a:latin typeface="Times New Roman" panose="02020603050405020304" pitchFamily="2" charset="0"/>
                <a:ea typeface="仿宋_GB2312" pitchFamily="1" charset="-122"/>
              </a:rPr>
              <a:t>时，电源所作的总功为</a:t>
            </a:r>
            <a:endParaRPr lang="zh-CN" altLang="en-US" sz="2400" b="1">
              <a:latin typeface="Times New Roman" panose="02020603050405020304" pitchFamily="2" charset="0"/>
              <a:ea typeface="仿宋_GB2312" pitchFamily="1" charset="-122"/>
            </a:endParaRPr>
          </a:p>
        </p:txBody>
      </p:sp>
      <p:grpSp>
        <p:nvGrpSpPr>
          <p:cNvPr id="51222" name="组合 51221"/>
          <p:cNvGrpSpPr/>
          <p:nvPr/>
        </p:nvGrpSpPr>
        <p:grpSpPr>
          <a:xfrm>
            <a:off x="6443663" y="2060575"/>
            <a:ext cx="1354137" cy="1152525"/>
            <a:chOff x="0" y="0"/>
            <a:chExt cx="853" cy="726"/>
          </a:xfrm>
        </p:grpSpPr>
        <p:sp>
          <p:nvSpPr>
            <p:cNvPr id="52246" name="未知"/>
            <p:cNvSpPr/>
            <p:nvPr/>
          </p:nvSpPr>
          <p:spPr>
            <a:xfrm rot="7170040">
              <a:off x="-229" y="313"/>
              <a:ext cx="635" cy="177"/>
            </a:xfrm>
            <a:custGeom>
              <a:avLst/>
              <a:gdLst/>
              <a:ahLst/>
              <a:cxnLst/>
              <a:pathLst>
                <a:path w="771" h="295">
                  <a:moveTo>
                    <a:pt x="0" y="45"/>
                  </a:moveTo>
                  <a:cubicBezTo>
                    <a:pt x="45" y="147"/>
                    <a:pt x="91" y="249"/>
                    <a:pt x="136" y="272"/>
                  </a:cubicBezTo>
                  <a:cubicBezTo>
                    <a:pt x="181" y="295"/>
                    <a:pt x="212" y="189"/>
                    <a:pt x="272" y="181"/>
                  </a:cubicBezTo>
                  <a:cubicBezTo>
                    <a:pt x="332" y="173"/>
                    <a:pt x="439" y="219"/>
                    <a:pt x="499" y="226"/>
                  </a:cubicBezTo>
                  <a:cubicBezTo>
                    <a:pt x="559" y="233"/>
                    <a:pt x="590" y="264"/>
                    <a:pt x="635" y="226"/>
                  </a:cubicBezTo>
                  <a:cubicBezTo>
                    <a:pt x="680" y="188"/>
                    <a:pt x="748" y="37"/>
                    <a:pt x="771" y="0"/>
                  </a:cubicBezTo>
                </a:path>
              </a:pathLst>
            </a:custGeom>
            <a:noFill/>
            <a:ln w="38100" cap="flat" cmpd="sng">
              <a:solidFill>
                <a:srgbClr val="FF3300"/>
              </a:solidFill>
              <a:prstDash val="solid"/>
              <a:round/>
              <a:headEnd type="none" w="med" len="med"/>
              <a:tailEnd type="none" w="med" len="med"/>
            </a:ln>
          </p:spPr>
          <p:txBody>
            <a:bodyPr/>
            <a:p>
              <a:endParaRPr lang="zh-CN" altLang="en-US"/>
            </a:p>
          </p:txBody>
        </p:sp>
        <p:sp>
          <p:nvSpPr>
            <p:cNvPr id="52247" name="直接连接符 51223"/>
            <p:cNvSpPr/>
            <p:nvPr/>
          </p:nvSpPr>
          <p:spPr>
            <a:xfrm>
              <a:off x="318" y="0"/>
              <a:ext cx="0" cy="363"/>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48" name="直接连接符 51224"/>
            <p:cNvSpPr/>
            <p:nvPr/>
          </p:nvSpPr>
          <p:spPr>
            <a:xfrm>
              <a:off x="409" y="68"/>
              <a:ext cx="0" cy="227"/>
            </a:xfrm>
            <a:prstGeom prst="line">
              <a:avLst/>
            </a:prstGeom>
            <a:ln w="57150"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49" name="未知"/>
            <p:cNvSpPr/>
            <p:nvPr/>
          </p:nvSpPr>
          <p:spPr>
            <a:xfrm>
              <a:off x="428" y="177"/>
              <a:ext cx="425" cy="526"/>
            </a:xfrm>
            <a:custGeom>
              <a:avLst/>
              <a:gdLst/>
              <a:ahLst/>
              <a:cxnLst/>
              <a:pathLst>
                <a:path w="425" h="526">
                  <a:moveTo>
                    <a:pt x="0" y="0"/>
                  </a:moveTo>
                  <a:cubicBezTo>
                    <a:pt x="61" y="10"/>
                    <a:pt x="123" y="22"/>
                    <a:pt x="182" y="41"/>
                  </a:cubicBezTo>
                  <a:cubicBezTo>
                    <a:pt x="199" y="66"/>
                    <a:pt x="206" y="72"/>
                    <a:pt x="212" y="101"/>
                  </a:cubicBezTo>
                  <a:cubicBezTo>
                    <a:pt x="220" y="141"/>
                    <a:pt x="203" y="194"/>
                    <a:pt x="232" y="223"/>
                  </a:cubicBezTo>
                  <a:cubicBezTo>
                    <a:pt x="265" y="256"/>
                    <a:pt x="258" y="255"/>
                    <a:pt x="303" y="273"/>
                  </a:cubicBezTo>
                  <a:cubicBezTo>
                    <a:pt x="323" y="281"/>
                    <a:pt x="364" y="293"/>
                    <a:pt x="364" y="293"/>
                  </a:cubicBezTo>
                  <a:cubicBezTo>
                    <a:pt x="410" y="363"/>
                    <a:pt x="396" y="331"/>
                    <a:pt x="414" y="384"/>
                  </a:cubicBezTo>
                  <a:cubicBezTo>
                    <a:pt x="425" y="513"/>
                    <a:pt x="424" y="465"/>
                    <a:pt x="424" y="526"/>
                  </a:cubicBezTo>
                </a:path>
              </a:pathLst>
            </a:custGeom>
            <a:noFill/>
            <a:ln w="38100" cap="flat" cmpd="sng">
              <a:solidFill>
                <a:srgbClr val="FF3300"/>
              </a:solidFill>
              <a:prstDash val="solid"/>
              <a:round/>
              <a:headEnd type="none" w="med" len="med"/>
              <a:tailEnd type="none" w="med" len="med"/>
            </a:ln>
          </p:spPr>
          <p:txBody>
            <a:bodyPr/>
            <a:p>
              <a:endParaRPr lang="zh-CN" altLang="en-US"/>
            </a:p>
          </p:txBody>
        </p:sp>
      </p:grpSp>
      <p:sp>
        <p:nvSpPr>
          <p:cNvPr id="51227" name="直接连接符 51226"/>
          <p:cNvSpPr/>
          <p:nvPr/>
        </p:nvSpPr>
        <p:spPr>
          <a:xfrm flipH="1">
            <a:off x="6364288" y="2638425"/>
            <a:ext cx="219075" cy="269875"/>
          </a:xfrm>
          <a:prstGeom prst="line">
            <a:avLst/>
          </a:prstGeom>
          <a:ln w="38100" cap="flat" cmpd="sng">
            <a:solidFill>
              <a:srgbClr val="006699"/>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51228" name="组合 51227"/>
          <p:cNvGrpSpPr/>
          <p:nvPr/>
        </p:nvGrpSpPr>
        <p:grpSpPr>
          <a:xfrm>
            <a:off x="6434138" y="2417763"/>
            <a:ext cx="268287" cy="396875"/>
            <a:chOff x="0" y="0"/>
            <a:chExt cx="169" cy="250"/>
          </a:xfrm>
        </p:grpSpPr>
        <p:sp>
          <p:nvSpPr>
            <p:cNvPr id="52252" name="椭圆 51228"/>
            <p:cNvSpPr/>
            <p:nvPr/>
          </p:nvSpPr>
          <p:spPr>
            <a:xfrm>
              <a:off x="45" y="70"/>
              <a:ext cx="124" cy="112"/>
            </a:xfrm>
            <a:prstGeom prst="ellipse">
              <a:avLst/>
            </a:prstGeom>
            <a:solidFill>
              <a:schemeClr val="bg1"/>
            </a:solidFill>
            <a:ln w="19050"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53" name="矩形 51229"/>
            <p:cNvSpPr/>
            <p:nvPr/>
          </p:nvSpPr>
          <p:spPr>
            <a:xfrm>
              <a:off x="0" y="0"/>
              <a:ext cx="136" cy="250"/>
            </a:xfrm>
            <a:prstGeom prst="rect">
              <a:avLst/>
            </a:prstGeom>
            <a:noFill/>
            <a:ln w="9525" cap="flat" cmpd="sng">
              <a:solidFill>
                <a:srgbClr val="006699"/>
              </a:solidFill>
              <a:prstDash val="solid"/>
              <a:round/>
              <a:headEnd type="none" w="med" len="med"/>
              <a:tailEnd type="none" w="med" len="med"/>
            </a:ln>
          </p:spPr>
          <p:txBody>
            <a:bodyPr anchor="t">
              <a:spAutoFit/>
            </a:bodyPr>
            <a:p>
              <a:pPr lvl="0" indent="0">
                <a:buClrTx/>
              </a:pPr>
              <a:r>
                <a:rPr lang="en-US" altLang="zh-CN" sz="2000" b="1">
                  <a:latin typeface="Times New Roman" panose="02020603050405020304" pitchFamily="2" charset="0"/>
                  <a:ea typeface="宋体" panose="02010600030101010101" pitchFamily="2" charset="-122"/>
                </a:rPr>
                <a:t>+</a:t>
              </a:r>
              <a:endParaRPr lang="en-US" altLang="zh-CN" sz="2000" b="1">
                <a:latin typeface="Times New Roman" panose="02020603050405020304" pitchFamily="2" charset="0"/>
                <a:ea typeface="宋体" panose="02010600030101010101" pitchFamily="2" charset="-122"/>
              </a:endParaRPr>
            </a:p>
          </p:txBody>
        </p:sp>
      </p:grpSp>
      <p:sp>
        <p:nvSpPr>
          <p:cNvPr id="51231" name="文本框 51230"/>
          <p:cNvSpPr txBox="1"/>
          <p:nvPr/>
        </p:nvSpPr>
        <p:spPr>
          <a:xfrm>
            <a:off x="5583238" y="4565650"/>
            <a:ext cx="636587" cy="519113"/>
          </a:xfrm>
          <a:prstGeom prst="rect">
            <a:avLst/>
          </a:prstGeom>
          <a:noFill/>
          <a:ln w="9525">
            <a:noFill/>
          </a:ln>
        </p:spPr>
        <p:txBody>
          <a:bodyPr wrap="none" anchor="t">
            <a:spAutoFit/>
          </a:bodyPr>
          <a:p>
            <a:pPr lvl="0" indent="0" algn="ctr">
              <a:buClrTx/>
            </a:pPr>
            <a:r>
              <a:rPr lang="en-US" altLang="zh-CN" sz="2800" b="1">
                <a:latin typeface="Symbol" panose="05050102010706020507" pitchFamily="2" charset="2"/>
                <a:ea typeface="宋体" panose="02010600030101010101" pitchFamily="2" charset="-122"/>
              </a:rPr>
              <a:t>+</a:t>
            </a:r>
            <a:r>
              <a:rPr lang="en-US" altLang="zh-CN" sz="2800" b="1" i="1">
                <a:latin typeface="Times New Roman" panose="02020603050405020304" pitchFamily="2" charset="0"/>
                <a:ea typeface="宋体" panose="02010600030101010101" pitchFamily="2" charset="-122"/>
              </a:rPr>
              <a:t>Q</a:t>
            </a:r>
            <a:endParaRPr lang="en-US" altLang="zh-CN" sz="2800" b="1" i="1">
              <a:latin typeface="Times New Roman" panose="02020603050405020304" pitchFamily="2" charset="0"/>
              <a:ea typeface="宋体" panose="02010600030101010101" pitchFamily="2" charset="-122"/>
            </a:endParaRPr>
          </a:p>
        </p:txBody>
      </p:sp>
      <p:sp>
        <p:nvSpPr>
          <p:cNvPr id="51232" name="文本框 51231"/>
          <p:cNvSpPr txBox="1"/>
          <p:nvPr/>
        </p:nvSpPr>
        <p:spPr>
          <a:xfrm>
            <a:off x="8005763" y="4565650"/>
            <a:ext cx="636587" cy="519113"/>
          </a:xfrm>
          <a:prstGeom prst="rect">
            <a:avLst/>
          </a:prstGeom>
          <a:noFill/>
          <a:ln w="9525">
            <a:noFill/>
          </a:ln>
        </p:spPr>
        <p:txBody>
          <a:bodyPr wrap="none" anchor="t">
            <a:spAutoFit/>
          </a:bodyPr>
          <a:p>
            <a:pPr lvl="0" indent="0" algn="ctr">
              <a:buClrTx/>
            </a:pPr>
            <a:r>
              <a:rPr lang="en-US" altLang="zh-CN" sz="2800" b="1">
                <a:latin typeface="Symbol" panose="05050102010706020507" pitchFamily="2" charset="2"/>
                <a:ea typeface="宋体" panose="02010600030101010101" pitchFamily="2" charset="-122"/>
              </a:rPr>
              <a:t>-</a:t>
            </a:r>
            <a:r>
              <a:rPr lang="en-US" altLang="zh-CN" sz="2800" b="1" i="1">
                <a:latin typeface="Times New Roman" panose="02020603050405020304" pitchFamily="2" charset="0"/>
                <a:ea typeface="宋体" panose="02010600030101010101" pitchFamily="2" charset="-122"/>
              </a:rPr>
              <a:t>Q</a:t>
            </a:r>
            <a:endParaRPr lang="en-US" altLang="zh-CN" sz="2800" b="1" i="1">
              <a:latin typeface="Times New Roman" panose="02020603050405020304" pitchFamily="2" charset="0"/>
              <a:ea typeface="宋体" panose="02010600030101010101" pitchFamily="2" charset="-122"/>
            </a:endParaRPr>
          </a:p>
        </p:txBody>
      </p:sp>
      <p:sp>
        <p:nvSpPr>
          <p:cNvPr id="51233" name="矩形 51232"/>
          <p:cNvSpPr/>
          <p:nvPr/>
        </p:nvSpPr>
        <p:spPr>
          <a:xfrm>
            <a:off x="788988" y="1628775"/>
            <a:ext cx="3998912"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则，两极板间的电势差为</a:t>
            </a:r>
            <a:endParaRPr lang="zh-CN" altLang="en-US" sz="2400" b="1">
              <a:latin typeface="Times New Roman" panose="02020603050405020304" pitchFamily="2" charset="0"/>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wipe(left)">
                                      <p:cBhvr>
                                        <p:cTn id="7" dur="500"/>
                                        <p:tgtEl>
                                          <p:spTgt spid="512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blinds(horizontal)">
                                      <p:cBhvr>
                                        <p:cTn id="12" dur="500"/>
                                        <p:tgtEl>
                                          <p:spTgt spid="5120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28"/>
                                        </p:tgtEl>
                                        <p:attrNameLst>
                                          <p:attrName>style.visibility</p:attrName>
                                        </p:attrNameLst>
                                      </p:cBhvr>
                                      <p:to>
                                        <p:strVal val="visible"/>
                                      </p:to>
                                    </p:set>
                                  </p:childTnLst>
                                </p:cTn>
                              </p:par>
                            </p:childTnLst>
                          </p:cTn>
                        </p:par>
                        <p:par>
                          <p:cTn id="21" fill="hold">
                            <p:stCondLst>
                              <p:cond delay="0"/>
                            </p:stCondLst>
                            <p:childTnLst>
                              <p:par>
                                <p:cTn id="22" presetID="22" presetClass="entr" presetSubtype="2" fill="hold" nodeType="afterEffect">
                                  <p:stCondLst>
                                    <p:cond delay="0"/>
                                  </p:stCondLst>
                                  <p:childTnLst>
                                    <p:set>
                                      <p:cBhvr>
                                        <p:cTn id="23" dur="1" fill="hold">
                                          <p:stCondLst>
                                            <p:cond delay="0"/>
                                          </p:stCondLst>
                                        </p:cTn>
                                        <p:tgtEl>
                                          <p:spTgt spid="51227"/>
                                        </p:tgtEl>
                                        <p:attrNameLst>
                                          <p:attrName>style.visibility</p:attrName>
                                        </p:attrNameLst>
                                      </p:cBhvr>
                                      <p:to>
                                        <p:strVal val="visible"/>
                                      </p:to>
                                    </p:set>
                                    <p:animEffect transition="in" filter="wipe(right)">
                                      <p:cBhvr>
                                        <p:cTn id="24" dur="500"/>
                                        <p:tgtEl>
                                          <p:spTgt spid="512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1208"/>
                                        </p:tgtEl>
                                        <p:attrNameLst>
                                          <p:attrName>style.visibility</p:attrName>
                                        </p:attrNameLst>
                                      </p:cBhvr>
                                      <p:to>
                                        <p:strVal val="visible"/>
                                      </p:to>
                                    </p:set>
                                    <p:animEffect transition="in" filter="wipe(left)">
                                      <p:cBhvr>
                                        <p:cTn id="29" dur="500"/>
                                        <p:tgtEl>
                                          <p:spTgt spid="51208"/>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51209"/>
                                        </p:tgtEl>
                                        <p:attrNameLst>
                                          <p:attrName>style.visibility</p:attrName>
                                        </p:attrNameLst>
                                      </p:cBhvr>
                                      <p:to>
                                        <p:strVal val="visible"/>
                                      </p:to>
                                    </p:set>
                                    <p:animEffect transition="in" filter="dissolve">
                                      <p:cBhvr>
                                        <p:cTn id="33" dur="500"/>
                                        <p:tgtEl>
                                          <p:spTgt spid="51209"/>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51210"/>
                                        </p:tgtEl>
                                        <p:attrNameLst>
                                          <p:attrName>style.visibility</p:attrName>
                                        </p:attrNameLst>
                                      </p:cBhvr>
                                      <p:to>
                                        <p:strVal val="visible"/>
                                      </p:to>
                                    </p:set>
                                    <p:animEffect transition="in" filter="dissolve">
                                      <p:cBhvr>
                                        <p:cTn id="37" dur="500"/>
                                        <p:tgtEl>
                                          <p:spTgt spid="51210"/>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51212"/>
                                        </p:tgtEl>
                                        <p:attrNameLst>
                                          <p:attrName>style.visibility</p:attrName>
                                        </p:attrNameLst>
                                      </p:cBhvr>
                                      <p:to>
                                        <p:strVal val="visible"/>
                                      </p:to>
                                    </p:set>
                                    <p:animEffect transition="in" filter="wipe(left)">
                                      <p:cBhvr>
                                        <p:cTn id="41" dur="500"/>
                                        <p:tgtEl>
                                          <p:spTgt spid="512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233"/>
                                        </p:tgtEl>
                                        <p:attrNameLst>
                                          <p:attrName>style.visibility</p:attrName>
                                        </p:attrNameLst>
                                      </p:cBhvr>
                                      <p:to>
                                        <p:strVal val="visible"/>
                                      </p:to>
                                    </p:set>
                                    <p:animEffect transition="in" filter="wipe(left)">
                                      <p:cBhvr>
                                        <p:cTn id="46" dur="500"/>
                                        <p:tgtEl>
                                          <p:spTgt spid="512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1211"/>
                                        </p:tgtEl>
                                        <p:attrNameLst>
                                          <p:attrName>style.visibility</p:attrName>
                                        </p:attrNameLst>
                                      </p:cBhvr>
                                      <p:to>
                                        <p:strVal val="visible"/>
                                      </p:to>
                                    </p:set>
                                    <p:animEffect transition="in" filter="wipe(left)">
                                      <p:cBhvr>
                                        <p:cTn id="51" dur="500"/>
                                        <p:tgtEl>
                                          <p:spTgt spid="512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1218"/>
                                        </p:tgtEl>
                                        <p:attrNameLst>
                                          <p:attrName>style.visibility</p:attrName>
                                        </p:attrNameLst>
                                      </p:cBhvr>
                                      <p:to>
                                        <p:strVal val="visible"/>
                                      </p:to>
                                    </p:set>
                                    <p:animEffect transition="in" filter="wipe(left)">
                                      <p:cBhvr>
                                        <p:cTn id="56" dur="500"/>
                                        <p:tgtEl>
                                          <p:spTgt spid="512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1219"/>
                                        </p:tgtEl>
                                        <p:attrNameLst>
                                          <p:attrName>style.visibility</p:attrName>
                                        </p:attrNameLst>
                                      </p:cBhvr>
                                      <p:to>
                                        <p:strVal val="visible"/>
                                      </p:to>
                                    </p:set>
                                    <p:animEffect transition="in" filter="wipe(left)">
                                      <p:cBhvr>
                                        <p:cTn id="61" dur="500"/>
                                        <p:tgtEl>
                                          <p:spTgt spid="512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1221"/>
                                        </p:tgtEl>
                                        <p:attrNameLst>
                                          <p:attrName>style.visibility</p:attrName>
                                        </p:attrNameLst>
                                      </p:cBhvr>
                                      <p:to>
                                        <p:strVal val="visible"/>
                                      </p:to>
                                    </p:set>
                                    <p:animEffect transition="in" filter="wipe(left)">
                                      <p:cBhvr>
                                        <p:cTn id="66" dur="500"/>
                                        <p:tgtEl>
                                          <p:spTgt spid="51221"/>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122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51227"/>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5122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51209"/>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5121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23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2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51220"/>
                                        </p:tgtEl>
                                        <p:attrNameLst>
                                          <p:attrName>style.visibility</p:attrName>
                                        </p:attrNameLst>
                                      </p:cBhvr>
                                      <p:to>
                                        <p:strVal val="visible"/>
                                      </p:to>
                                    </p:set>
                                    <p:animEffect transition="in" filter="wipe(left)">
                                      <p:cBhvr>
                                        <p:cTn id="89" dur="500"/>
                                        <p:tgtEl>
                                          <p:spTgt spid="5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51208" grpId="0"/>
      <p:bldP spid="51218" grpId="0"/>
      <p:bldP spid="51221" grpId="0"/>
      <p:bldP spid="51231" grpId="0"/>
      <p:bldP spid="51232" grpId="0"/>
      <p:bldP spid="5123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6" name="矩形 52225"/>
          <p:cNvSpPr/>
          <p:nvPr/>
        </p:nvSpPr>
        <p:spPr>
          <a:xfrm>
            <a:off x="2437130" y="4183380"/>
            <a:ext cx="1686560" cy="974725"/>
          </a:xfrm>
          <a:prstGeom prst="rect">
            <a:avLst/>
          </a:prstGeom>
          <a:noFill/>
          <a:ln w="28575" cap="flat" cmpd="sng">
            <a:solidFill>
              <a:srgbClr val="FF0000"/>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2227" name="文本框 52226"/>
          <p:cNvSpPr txBox="1"/>
          <p:nvPr/>
        </p:nvSpPr>
        <p:spPr>
          <a:xfrm>
            <a:off x="755650" y="468313"/>
            <a:ext cx="7993063"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电容器中电场储存的能量</a:t>
            </a:r>
            <a:r>
              <a:rPr lang="en-US" altLang="zh-CN" sz="2400" b="1" i="1">
                <a:latin typeface="Times New Roman" panose="02020603050405020304" pitchFamily="2" charset="0"/>
                <a:ea typeface="仿宋_GB2312" pitchFamily="1" charset="-122"/>
              </a:rPr>
              <a:t>W</a:t>
            </a:r>
            <a:r>
              <a:rPr lang="en-US" altLang="zh-CN" sz="2400" b="1" baseline="-25000">
                <a:latin typeface="Times New Roman" panose="02020603050405020304" pitchFamily="2" charset="0"/>
                <a:ea typeface="仿宋_GB2312" pitchFamily="1" charset="-122"/>
              </a:rPr>
              <a:t>e</a:t>
            </a:r>
            <a:r>
              <a:rPr lang="en-US" altLang="zh-CN" sz="2400" b="1" i="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的数值就等于</a:t>
            </a:r>
            <a:r>
              <a:rPr lang="en-US" altLang="zh-CN" sz="2400" b="1" i="1">
                <a:latin typeface="Times New Roman" panose="02020603050405020304" pitchFamily="2" charset="0"/>
                <a:ea typeface="仿宋_GB2312" pitchFamily="1" charset="-122"/>
              </a:rPr>
              <a:t>A</a:t>
            </a:r>
            <a:r>
              <a:rPr lang="en-US" altLang="zh-CN" sz="2400" b="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，即</a:t>
            </a:r>
            <a:endParaRPr lang="zh-CN" altLang="en-US" sz="2400" b="1">
              <a:latin typeface="Times New Roman" panose="02020603050405020304" pitchFamily="2" charset="0"/>
              <a:ea typeface="仿宋_GB2312" pitchFamily="1" charset="-122"/>
            </a:endParaRPr>
          </a:p>
        </p:txBody>
      </p:sp>
      <p:graphicFrame>
        <p:nvGraphicFramePr>
          <p:cNvPr id="52228" name="对象 52227"/>
          <p:cNvGraphicFramePr>
            <a:graphicFrameLocks noChangeAspect="1"/>
          </p:cNvGraphicFramePr>
          <p:nvPr/>
        </p:nvGraphicFramePr>
        <p:xfrm>
          <a:off x="1779588" y="981075"/>
          <a:ext cx="1811337" cy="879475"/>
        </p:xfrm>
        <a:graphic>
          <a:graphicData uri="http://schemas.openxmlformats.org/presentationml/2006/ole">
            <mc:AlternateContent xmlns:mc="http://schemas.openxmlformats.org/markup-compatibility/2006">
              <mc:Choice xmlns:v="urn:schemas-microsoft-com:vml" Requires="v">
                <p:oleObj spid="_x0000_s3310" name="" r:id="rId1" imgW="866140" imgH="420370" progId="Equation.3">
                  <p:embed/>
                </p:oleObj>
              </mc:Choice>
              <mc:Fallback>
                <p:oleObj name="" r:id="rId1" imgW="866140" imgH="420370" progId="Equation.3">
                  <p:embed/>
                  <p:pic>
                    <p:nvPicPr>
                      <p:cNvPr id="0" name="图片 3309"/>
                      <p:cNvPicPr/>
                      <p:nvPr/>
                    </p:nvPicPr>
                    <p:blipFill>
                      <a:blip r:embed="rId2"/>
                      <a:stretch>
                        <a:fillRect/>
                      </a:stretch>
                    </p:blipFill>
                    <p:spPr>
                      <a:xfrm>
                        <a:off x="1779588" y="981075"/>
                        <a:ext cx="1811337" cy="879475"/>
                      </a:xfrm>
                      <a:prstGeom prst="rect">
                        <a:avLst/>
                      </a:prstGeom>
                      <a:noFill/>
                      <a:ln w="38100">
                        <a:noFill/>
                        <a:miter/>
                      </a:ln>
                    </p:spPr>
                  </p:pic>
                </p:oleObj>
              </mc:Fallback>
            </mc:AlternateContent>
          </a:graphicData>
        </a:graphic>
      </p:graphicFrame>
      <p:graphicFrame>
        <p:nvGraphicFramePr>
          <p:cNvPr id="52229" name="对象 52228"/>
          <p:cNvGraphicFramePr>
            <a:graphicFrameLocks noChangeAspect="1"/>
          </p:cNvGraphicFramePr>
          <p:nvPr/>
        </p:nvGraphicFramePr>
        <p:xfrm>
          <a:off x="3648075" y="1052513"/>
          <a:ext cx="2292350" cy="825500"/>
        </p:xfrm>
        <a:graphic>
          <a:graphicData uri="http://schemas.openxmlformats.org/presentationml/2006/ole">
            <mc:AlternateContent xmlns:mc="http://schemas.openxmlformats.org/markup-compatibility/2006">
              <mc:Choice xmlns:v="urn:schemas-microsoft-com:vml" Requires="v">
                <p:oleObj spid="_x0000_s3311" name="" r:id="rId3" imgW="1094740" imgH="394970" progId="Equation.3">
                  <p:embed/>
                </p:oleObj>
              </mc:Choice>
              <mc:Fallback>
                <p:oleObj name="" r:id="rId3" imgW="1094740" imgH="394970" progId="Equation.3">
                  <p:embed/>
                  <p:pic>
                    <p:nvPicPr>
                      <p:cNvPr id="0" name="图片 3310"/>
                      <p:cNvPicPr/>
                      <p:nvPr/>
                    </p:nvPicPr>
                    <p:blipFill>
                      <a:blip r:embed="rId4"/>
                      <a:stretch>
                        <a:fillRect/>
                      </a:stretch>
                    </p:blipFill>
                    <p:spPr>
                      <a:xfrm>
                        <a:off x="3648075" y="1052513"/>
                        <a:ext cx="2292350" cy="825500"/>
                      </a:xfrm>
                      <a:prstGeom prst="rect">
                        <a:avLst/>
                      </a:prstGeom>
                      <a:noFill/>
                      <a:ln w="38100">
                        <a:noFill/>
                        <a:miter/>
                      </a:ln>
                    </p:spPr>
                  </p:pic>
                </p:oleObj>
              </mc:Fallback>
            </mc:AlternateContent>
          </a:graphicData>
        </a:graphic>
      </p:graphicFrame>
      <p:sp>
        <p:nvSpPr>
          <p:cNvPr id="52230" name="文本框 52229"/>
          <p:cNvSpPr txBox="1"/>
          <p:nvPr/>
        </p:nvSpPr>
        <p:spPr>
          <a:xfrm>
            <a:off x="779463" y="1963738"/>
            <a:ext cx="5610225"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对于平行板电容器</a:t>
            </a:r>
            <a:endParaRPr lang="zh-CN" altLang="en-US" sz="2400" b="1">
              <a:latin typeface="Times New Roman" panose="02020603050405020304" pitchFamily="2" charset="0"/>
              <a:ea typeface="仿宋_GB2312" pitchFamily="1" charset="-122"/>
            </a:endParaRPr>
          </a:p>
        </p:txBody>
      </p:sp>
      <p:graphicFrame>
        <p:nvGraphicFramePr>
          <p:cNvPr id="52231" name="对象 52230"/>
          <p:cNvGraphicFramePr>
            <a:graphicFrameLocks noChangeAspect="1"/>
          </p:cNvGraphicFramePr>
          <p:nvPr/>
        </p:nvGraphicFramePr>
        <p:xfrm>
          <a:off x="1760538" y="2620963"/>
          <a:ext cx="1066800" cy="373062"/>
        </p:xfrm>
        <a:graphic>
          <a:graphicData uri="http://schemas.openxmlformats.org/presentationml/2006/ole">
            <mc:AlternateContent xmlns:mc="http://schemas.openxmlformats.org/markup-compatibility/2006">
              <mc:Choice xmlns:v="urn:schemas-microsoft-com:vml" Requires="v">
                <p:oleObj spid="_x0000_s3312" name="" r:id="rId5" imgW="508635" imgH="177800" progId="Equation.3">
                  <p:embed/>
                </p:oleObj>
              </mc:Choice>
              <mc:Fallback>
                <p:oleObj name="" r:id="rId5" imgW="508635" imgH="177800" progId="Equation.3">
                  <p:embed/>
                  <p:pic>
                    <p:nvPicPr>
                      <p:cNvPr id="0" name="图片 3311"/>
                      <p:cNvPicPr/>
                      <p:nvPr/>
                    </p:nvPicPr>
                    <p:blipFill>
                      <a:blip r:embed="rId6"/>
                      <a:stretch>
                        <a:fillRect/>
                      </a:stretch>
                    </p:blipFill>
                    <p:spPr>
                      <a:xfrm>
                        <a:off x="1760538" y="2620963"/>
                        <a:ext cx="1066800" cy="373062"/>
                      </a:xfrm>
                      <a:prstGeom prst="rect">
                        <a:avLst/>
                      </a:prstGeom>
                      <a:noFill/>
                      <a:ln w="38100">
                        <a:noFill/>
                        <a:miter/>
                      </a:ln>
                    </p:spPr>
                  </p:pic>
                </p:oleObj>
              </mc:Fallback>
            </mc:AlternateContent>
          </a:graphicData>
        </a:graphic>
      </p:graphicFrame>
      <p:graphicFrame>
        <p:nvGraphicFramePr>
          <p:cNvPr id="52232" name="对象 52231"/>
          <p:cNvGraphicFramePr>
            <a:graphicFrameLocks noChangeAspect="1"/>
          </p:cNvGraphicFramePr>
          <p:nvPr/>
        </p:nvGraphicFramePr>
        <p:xfrm>
          <a:off x="1638618" y="3181668"/>
          <a:ext cx="1139190" cy="821690"/>
        </p:xfrm>
        <a:graphic>
          <a:graphicData uri="http://schemas.openxmlformats.org/presentationml/2006/ole">
            <mc:AlternateContent xmlns:mc="http://schemas.openxmlformats.org/markup-compatibility/2006">
              <mc:Choice xmlns:v="urn:schemas-microsoft-com:vml" Requires="v">
                <p:oleObj spid="_x0000_s3313" name="" r:id="rId7" imgW="545465" imgH="393700" progId="Equation.3">
                  <p:embed/>
                </p:oleObj>
              </mc:Choice>
              <mc:Fallback>
                <p:oleObj name="" r:id="rId7" imgW="545465" imgH="393700" progId="Equation.3">
                  <p:embed/>
                  <p:pic>
                    <p:nvPicPr>
                      <p:cNvPr id="0" name="图片 3312"/>
                      <p:cNvPicPr/>
                      <p:nvPr/>
                    </p:nvPicPr>
                    <p:blipFill>
                      <a:blip r:embed="rId8"/>
                      <a:stretch>
                        <a:fillRect/>
                      </a:stretch>
                    </p:blipFill>
                    <p:spPr>
                      <a:xfrm>
                        <a:off x="1638618" y="3181668"/>
                        <a:ext cx="1139190" cy="821690"/>
                      </a:xfrm>
                      <a:prstGeom prst="rect">
                        <a:avLst/>
                      </a:prstGeom>
                      <a:noFill/>
                      <a:ln w="38100">
                        <a:noFill/>
                        <a:miter/>
                      </a:ln>
                    </p:spPr>
                  </p:pic>
                </p:oleObj>
              </mc:Fallback>
            </mc:AlternateContent>
          </a:graphicData>
        </a:graphic>
      </p:graphicFrame>
      <p:sp>
        <p:nvSpPr>
          <p:cNvPr id="52233" name="右大括号 52232"/>
          <p:cNvSpPr/>
          <p:nvPr/>
        </p:nvSpPr>
        <p:spPr>
          <a:xfrm>
            <a:off x="2846388" y="2760663"/>
            <a:ext cx="152400" cy="914400"/>
          </a:xfrm>
          <a:prstGeom prst="rightBrace">
            <a:avLst>
              <a:gd name="adj1" fmla="val 50000"/>
              <a:gd name="adj2" fmla="val 50000"/>
            </a:avLst>
          </a:prstGeom>
          <a:noFill/>
          <a:ln w="28575" cap="flat" cmpd="sng">
            <a:solidFill>
              <a:schemeClr val="tx1"/>
            </a:solidFill>
            <a:prstDash val="solid"/>
            <a:round/>
            <a:headEnd type="none" w="med" len="med"/>
            <a:tailEnd type="none" w="med" len="med"/>
          </a:ln>
        </p:spPr>
        <p:txBody>
          <a:bodyPr wrap="none" anchor="ctr"/>
          <a:p>
            <a:pPr lvl="0" indent="0" algn="ctr">
              <a:buClrTx/>
            </a:pPr>
            <a:endParaRPr sz="2400" b="1">
              <a:latin typeface="Times New Roman" panose="02020603050405020304" pitchFamily="2" charset="0"/>
              <a:ea typeface="宋体" panose="02010600030101010101" pitchFamily="2" charset="-122"/>
            </a:endParaRPr>
          </a:p>
        </p:txBody>
      </p:sp>
      <p:sp>
        <p:nvSpPr>
          <p:cNvPr id="52234" name="右箭头 52233"/>
          <p:cNvSpPr/>
          <p:nvPr/>
        </p:nvSpPr>
        <p:spPr>
          <a:xfrm>
            <a:off x="3106738" y="3036888"/>
            <a:ext cx="1177925" cy="381000"/>
          </a:xfrm>
          <a:prstGeom prst="rightArrow">
            <a:avLst>
              <a:gd name="adj1" fmla="val 43333"/>
              <a:gd name="adj2" fmla="val 72038"/>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52235" name="对象 52234"/>
          <p:cNvGraphicFramePr>
            <a:graphicFrameLocks noChangeAspect="1"/>
          </p:cNvGraphicFramePr>
          <p:nvPr/>
        </p:nvGraphicFramePr>
        <p:xfrm>
          <a:off x="4315937" y="2820988"/>
          <a:ext cx="3361690" cy="825500"/>
        </p:xfrm>
        <a:graphic>
          <a:graphicData uri="http://schemas.openxmlformats.org/presentationml/2006/ole">
            <mc:AlternateContent xmlns:mc="http://schemas.openxmlformats.org/markup-compatibility/2006">
              <mc:Choice xmlns:v="urn:schemas-microsoft-com:vml" Requires="v">
                <p:oleObj spid="_x0000_s3314" name="" r:id="rId9" imgW="1600200" imgH="393700" progId="Equation.3">
                  <p:embed/>
                </p:oleObj>
              </mc:Choice>
              <mc:Fallback>
                <p:oleObj name="" r:id="rId9" imgW="1600200" imgH="393700" progId="Equation.3">
                  <p:embed/>
                  <p:pic>
                    <p:nvPicPr>
                      <p:cNvPr id="0" name="图片 3313"/>
                      <p:cNvPicPr/>
                      <p:nvPr/>
                    </p:nvPicPr>
                    <p:blipFill>
                      <a:blip r:embed="rId10"/>
                      <a:stretch>
                        <a:fillRect/>
                      </a:stretch>
                    </p:blipFill>
                    <p:spPr>
                      <a:xfrm>
                        <a:off x="4315937" y="2820988"/>
                        <a:ext cx="3361690" cy="825500"/>
                      </a:xfrm>
                      <a:prstGeom prst="rect">
                        <a:avLst/>
                      </a:prstGeom>
                      <a:noFill/>
                      <a:ln w="38100">
                        <a:noFill/>
                        <a:miter/>
                      </a:ln>
                    </p:spPr>
                  </p:pic>
                </p:oleObj>
              </mc:Fallback>
            </mc:AlternateContent>
          </a:graphicData>
        </a:graphic>
      </p:graphicFrame>
      <p:graphicFrame>
        <p:nvGraphicFramePr>
          <p:cNvPr id="52236" name="对象 52235"/>
          <p:cNvGraphicFramePr>
            <a:graphicFrameLocks noChangeAspect="1"/>
          </p:cNvGraphicFramePr>
          <p:nvPr/>
        </p:nvGraphicFramePr>
        <p:xfrm>
          <a:off x="2419192" y="4265295"/>
          <a:ext cx="1570355" cy="822960"/>
        </p:xfrm>
        <a:graphic>
          <a:graphicData uri="http://schemas.openxmlformats.org/presentationml/2006/ole">
            <mc:AlternateContent xmlns:mc="http://schemas.openxmlformats.org/markup-compatibility/2006">
              <mc:Choice xmlns:v="urn:schemas-microsoft-com:vml" Requires="v">
                <p:oleObj spid="_x0000_s3315" name="" r:id="rId11" imgW="749300" imgH="393700" progId="Equation.3">
                  <p:embed/>
                </p:oleObj>
              </mc:Choice>
              <mc:Fallback>
                <p:oleObj name="" r:id="rId11" imgW="749300" imgH="393700" progId="Equation.3">
                  <p:embed/>
                  <p:pic>
                    <p:nvPicPr>
                      <p:cNvPr id="0" name="图片 3314"/>
                      <p:cNvPicPr/>
                      <p:nvPr/>
                    </p:nvPicPr>
                    <p:blipFill>
                      <a:blip r:embed="rId12"/>
                      <a:stretch>
                        <a:fillRect/>
                      </a:stretch>
                    </p:blipFill>
                    <p:spPr>
                      <a:xfrm>
                        <a:off x="2419192" y="4265295"/>
                        <a:ext cx="1570355" cy="822960"/>
                      </a:xfrm>
                      <a:prstGeom prst="rect">
                        <a:avLst/>
                      </a:prstGeom>
                      <a:noFill/>
                      <a:ln w="38100">
                        <a:noFill/>
                        <a:miter/>
                      </a:ln>
                    </p:spPr>
                  </p:pic>
                </p:oleObj>
              </mc:Fallback>
            </mc:AlternateContent>
          </a:graphicData>
        </a:graphic>
      </p:graphicFrame>
      <p:sp>
        <p:nvSpPr>
          <p:cNvPr id="52237" name="矩形 52236"/>
          <p:cNvSpPr/>
          <p:nvPr/>
        </p:nvSpPr>
        <p:spPr>
          <a:xfrm>
            <a:off x="768350" y="4392613"/>
            <a:ext cx="1409700" cy="457200"/>
          </a:xfrm>
          <a:prstGeom prst="rect">
            <a:avLst/>
          </a:prstGeom>
          <a:noFill/>
          <a:ln w="9525">
            <a:noFill/>
          </a:ln>
        </p:spPr>
        <p:txBody>
          <a:bodyPr wrap="none" anchor="t">
            <a:spAutoFit/>
          </a:bodyPr>
          <a:p>
            <a:pPr lvl="0" indent="0">
              <a:buClrTx/>
            </a:pPr>
            <a:r>
              <a:rPr lang="zh-CN" altLang="en-US" sz="2400" b="1">
                <a:latin typeface="Times New Roman" panose="02020603050405020304" pitchFamily="2" charset="0"/>
                <a:ea typeface="仿宋_GB2312" pitchFamily="1" charset="-122"/>
              </a:rPr>
              <a:t>能量密度</a:t>
            </a:r>
            <a:endParaRPr lang="zh-CN" altLang="en-US" sz="2400" b="1">
              <a:latin typeface="Times New Roman" panose="02020603050405020304" pitchFamily="2" charset="0"/>
              <a:ea typeface="仿宋_GB2312" pitchFamily="1" charset="-122"/>
            </a:endParaRPr>
          </a:p>
        </p:txBody>
      </p:sp>
      <p:sp>
        <p:nvSpPr>
          <p:cNvPr id="52239" name="文本框 52238"/>
          <p:cNvSpPr txBox="1"/>
          <p:nvPr/>
        </p:nvSpPr>
        <p:spPr>
          <a:xfrm>
            <a:off x="755650" y="5683250"/>
            <a:ext cx="301625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对于非均匀电场</a:t>
            </a:r>
            <a:endParaRPr lang="zh-CN" altLang="en-US" sz="2400" b="1">
              <a:latin typeface="Times New Roman" panose="02020603050405020304" pitchFamily="2" charset="0"/>
              <a:ea typeface="仿宋_GB2312" pitchFamily="1" charset="-122"/>
            </a:endParaRPr>
          </a:p>
        </p:txBody>
      </p:sp>
      <p:graphicFrame>
        <p:nvGraphicFramePr>
          <p:cNvPr id="52240" name="对象 52239"/>
          <p:cNvGraphicFramePr>
            <a:graphicFrameLocks noChangeAspect="1"/>
          </p:cNvGraphicFramePr>
          <p:nvPr/>
        </p:nvGraphicFramePr>
        <p:xfrm>
          <a:off x="3366294" y="5483225"/>
          <a:ext cx="3333750" cy="825500"/>
        </p:xfrm>
        <a:graphic>
          <a:graphicData uri="http://schemas.openxmlformats.org/presentationml/2006/ole">
            <mc:AlternateContent xmlns:mc="http://schemas.openxmlformats.org/markup-compatibility/2006">
              <mc:Choice xmlns:v="urn:schemas-microsoft-com:vml" Requires="v">
                <p:oleObj spid="_x0000_s3317" name="" r:id="rId13" imgW="1587500" imgH="393700" progId="Equation.3">
                  <p:embed/>
                </p:oleObj>
              </mc:Choice>
              <mc:Fallback>
                <p:oleObj name="" r:id="rId13" imgW="1587500" imgH="393700" progId="Equation.3">
                  <p:embed/>
                  <p:pic>
                    <p:nvPicPr>
                      <p:cNvPr id="0" name="图片 3316"/>
                      <p:cNvPicPr/>
                      <p:nvPr/>
                    </p:nvPicPr>
                    <p:blipFill>
                      <a:blip r:embed="rId14"/>
                      <a:stretch>
                        <a:fillRect/>
                      </a:stretch>
                    </p:blipFill>
                    <p:spPr>
                      <a:xfrm>
                        <a:off x="3366294" y="5483225"/>
                        <a:ext cx="3333750" cy="825500"/>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8"/>
                                        </p:tgtEl>
                                        <p:attrNameLst>
                                          <p:attrName>style.visibility</p:attrName>
                                        </p:attrNameLst>
                                      </p:cBhvr>
                                      <p:to>
                                        <p:strVal val="visible"/>
                                      </p:to>
                                    </p:set>
                                    <p:animEffect transition="in" filter="wipe(left)">
                                      <p:cBhvr>
                                        <p:cTn id="12" dur="500"/>
                                        <p:tgtEl>
                                          <p:spTgt spid="522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29"/>
                                        </p:tgtEl>
                                        <p:attrNameLst>
                                          <p:attrName>style.visibility</p:attrName>
                                        </p:attrNameLst>
                                      </p:cBhvr>
                                      <p:to>
                                        <p:strVal val="visible"/>
                                      </p:to>
                                    </p:set>
                                    <p:animEffect transition="in" filter="wipe(left)">
                                      <p:cBhvr>
                                        <p:cTn id="17" dur="500"/>
                                        <p:tgtEl>
                                          <p:spTgt spid="52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30"/>
                                        </p:tgtEl>
                                        <p:attrNameLst>
                                          <p:attrName>style.visibility</p:attrName>
                                        </p:attrNameLst>
                                      </p:cBhvr>
                                      <p:to>
                                        <p:strVal val="visible"/>
                                      </p:to>
                                    </p:set>
                                    <p:animEffect transition="in" filter="wipe(left)">
                                      <p:cBhvr>
                                        <p:cTn id="22" dur="500"/>
                                        <p:tgtEl>
                                          <p:spTgt spid="522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2231"/>
                                        </p:tgtEl>
                                        <p:attrNameLst>
                                          <p:attrName>style.visibility</p:attrName>
                                        </p:attrNameLst>
                                      </p:cBhvr>
                                      <p:to>
                                        <p:strVal val="visible"/>
                                      </p:to>
                                    </p:set>
                                    <p:animEffect transition="in" filter="wipe(left)">
                                      <p:cBhvr>
                                        <p:cTn id="27" dur="500"/>
                                        <p:tgtEl>
                                          <p:spTgt spid="522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232"/>
                                        </p:tgtEl>
                                        <p:attrNameLst>
                                          <p:attrName>style.visibility</p:attrName>
                                        </p:attrNameLst>
                                      </p:cBhvr>
                                      <p:to>
                                        <p:strVal val="visible"/>
                                      </p:to>
                                    </p:set>
                                    <p:animEffect transition="in" filter="wipe(left)">
                                      <p:cBhvr>
                                        <p:cTn id="32" dur="500"/>
                                        <p:tgtEl>
                                          <p:spTgt spid="522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233"/>
                                        </p:tgtEl>
                                        <p:attrNameLst>
                                          <p:attrName>style.visibility</p:attrName>
                                        </p:attrNameLst>
                                      </p:cBhvr>
                                      <p:to>
                                        <p:strVal val="visible"/>
                                      </p:to>
                                    </p:set>
                                    <p:animEffect transition="in" filter="wipe(left)">
                                      <p:cBhvr>
                                        <p:cTn id="37" dur="500"/>
                                        <p:tgtEl>
                                          <p:spTgt spid="522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2234"/>
                                        </p:tgtEl>
                                        <p:attrNameLst>
                                          <p:attrName>style.visibility</p:attrName>
                                        </p:attrNameLst>
                                      </p:cBhvr>
                                      <p:to>
                                        <p:strVal val="visible"/>
                                      </p:to>
                                    </p:set>
                                    <p:animEffect transition="in" filter="wipe(left)">
                                      <p:cBhvr>
                                        <p:cTn id="42" dur="500"/>
                                        <p:tgtEl>
                                          <p:spTgt spid="522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2235"/>
                                        </p:tgtEl>
                                        <p:attrNameLst>
                                          <p:attrName>style.visibility</p:attrName>
                                        </p:attrNameLst>
                                      </p:cBhvr>
                                      <p:to>
                                        <p:strVal val="visible"/>
                                      </p:to>
                                    </p:set>
                                    <p:animEffect transition="in" filter="wipe(left)">
                                      <p:cBhvr>
                                        <p:cTn id="47" dur="500"/>
                                        <p:tgtEl>
                                          <p:spTgt spid="522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237"/>
                                        </p:tgtEl>
                                        <p:attrNameLst>
                                          <p:attrName>style.visibility</p:attrName>
                                        </p:attrNameLst>
                                      </p:cBhvr>
                                      <p:to>
                                        <p:strVal val="visible"/>
                                      </p:to>
                                    </p:set>
                                    <p:animEffect transition="in" filter="wipe(left)">
                                      <p:cBhvr>
                                        <p:cTn id="52" dur="500"/>
                                        <p:tgtEl>
                                          <p:spTgt spid="522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2236"/>
                                        </p:tgtEl>
                                        <p:attrNameLst>
                                          <p:attrName>style.visibility</p:attrName>
                                        </p:attrNameLst>
                                      </p:cBhvr>
                                      <p:to>
                                        <p:strVal val="visible"/>
                                      </p:to>
                                    </p:set>
                                    <p:animEffect transition="in" filter="wipe(left)">
                                      <p:cBhvr>
                                        <p:cTn id="57" dur="500"/>
                                        <p:tgtEl>
                                          <p:spTgt spid="52236"/>
                                        </p:tgtEl>
                                      </p:cBhvr>
                                    </p:animEffect>
                                  </p:childTnLst>
                                </p:cTn>
                              </p:par>
                            </p:childTnLst>
                          </p:cTn>
                        </p:par>
                        <p:par>
                          <p:cTn id="58" fill="hold">
                            <p:stCondLst>
                              <p:cond delay="500"/>
                            </p:stCondLst>
                            <p:childTnLst>
                              <p:par>
                                <p:cTn id="59" presetID="4" presetClass="entr" presetSubtype="32" fill="hold" nodeType="afterEffect">
                                  <p:stCondLst>
                                    <p:cond delay="0"/>
                                  </p:stCondLst>
                                  <p:childTnLst>
                                    <p:set>
                                      <p:cBhvr>
                                        <p:cTn id="60" dur="1" fill="hold">
                                          <p:stCondLst>
                                            <p:cond delay="0"/>
                                          </p:stCondLst>
                                        </p:cTn>
                                        <p:tgtEl>
                                          <p:spTgt spid="52226"/>
                                        </p:tgtEl>
                                        <p:attrNameLst>
                                          <p:attrName>style.visibility</p:attrName>
                                        </p:attrNameLst>
                                      </p:cBhvr>
                                      <p:to>
                                        <p:strVal val="visible"/>
                                      </p:to>
                                    </p:set>
                                    <p:animEffect transition="in" filter="box(out)">
                                      <p:cBhvr>
                                        <p:cTn id="61" dur="500"/>
                                        <p:tgtEl>
                                          <p:spTgt spid="522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2239"/>
                                        </p:tgtEl>
                                        <p:attrNameLst>
                                          <p:attrName>style.visibility</p:attrName>
                                        </p:attrNameLst>
                                      </p:cBhvr>
                                      <p:to>
                                        <p:strVal val="visible"/>
                                      </p:to>
                                    </p:set>
                                    <p:animEffect transition="in" filter="wipe(left)">
                                      <p:cBhvr>
                                        <p:cTn id="66" dur="500"/>
                                        <p:tgtEl>
                                          <p:spTgt spid="5223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2240"/>
                                        </p:tgtEl>
                                        <p:attrNameLst>
                                          <p:attrName>style.visibility</p:attrName>
                                        </p:attrNameLst>
                                      </p:cBhvr>
                                      <p:to>
                                        <p:strVal val="visible"/>
                                      </p:to>
                                    </p:set>
                                    <p:animEffect transition="in" filter="wipe(left)">
                                      <p:cBhvr>
                                        <p:cTn id="71" dur="500"/>
                                        <p:tgtEl>
                                          <p:spTgt spid="52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30" grpId="0"/>
      <p:bldP spid="52233" grpId="0" bldLvl="0" animBg="1"/>
      <p:bldP spid="52237" grpId="0"/>
      <p:bldP spid="5223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50" name="文本框 53249"/>
          <p:cNvSpPr txBox="1"/>
          <p:nvPr/>
        </p:nvSpPr>
        <p:spPr>
          <a:xfrm>
            <a:off x="769938" y="407988"/>
            <a:ext cx="6538912"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已知均匀带电的球体，半径为</a:t>
            </a:r>
            <a:r>
              <a:rPr lang="en-US" altLang="zh-CN" sz="2400" b="1" i="1">
                <a:latin typeface="Times New Roman" panose="02020603050405020304" pitchFamily="2" charset="0"/>
                <a:ea typeface="仿宋_GB2312" pitchFamily="1" charset="-122"/>
              </a:rPr>
              <a:t>R</a:t>
            </a:r>
            <a:r>
              <a:rPr lang="zh-CN" altLang="en-US" sz="2400" b="1">
                <a:latin typeface="Times New Roman" panose="02020603050405020304" pitchFamily="2" charset="0"/>
                <a:ea typeface="仿宋_GB2312" pitchFamily="1" charset="-122"/>
              </a:rPr>
              <a:t>，带电量为</a:t>
            </a:r>
            <a:r>
              <a:rPr lang="en-US" altLang="zh-CN" sz="2400" b="1" i="1">
                <a:latin typeface="Times New Roman" panose="02020603050405020304" pitchFamily="2" charset="0"/>
                <a:ea typeface="仿宋_GB2312" pitchFamily="1" charset="-122"/>
              </a:rPr>
              <a:t>Q </a:t>
            </a:r>
            <a:r>
              <a:rPr lang="zh-CN" altLang="en-US" sz="2400" b="1" i="1">
                <a:latin typeface="Times New Roman" panose="02020603050405020304" pitchFamily="2" charset="0"/>
                <a:ea typeface="仿宋_GB2312" pitchFamily="1" charset="-122"/>
              </a:rPr>
              <a:t>。</a:t>
            </a:r>
            <a:endParaRPr lang="zh-CN" altLang="en-US" sz="2400" b="1" i="1">
              <a:latin typeface="Times New Roman" panose="02020603050405020304" pitchFamily="2" charset="0"/>
              <a:ea typeface="仿宋_GB2312" pitchFamily="1" charset="-122"/>
            </a:endParaRPr>
          </a:p>
        </p:txBody>
      </p:sp>
      <p:sp>
        <p:nvSpPr>
          <p:cNvPr id="53251" name="椭圆 53250"/>
          <p:cNvSpPr/>
          <p:nvPr/>
        </p:nvSpPr>
        <p:spPr>
          <a:xfrm>
            <a:off x="6570663" y="1414463"/>
            <a:ext cx="1981200" cy="1905000"/>
          </a:xfrm>
          <a:prstGeom prst="ellipse">
            <a:avLst/>
          </a:prstGeom>
          <a:gradFill rotWithShape="0">
            <a:gsLst>
              <a:gs pos="0">
                <a:srgbClr val="D9EDEE"/>
              </a:gs>
              <a:gs pos="100000">
                <a:srgbClr val="3C8C93"/>
              </a:gs>
            </a:gsLst>
            <a:path path="shape">
              <a:fillToRect l="50000" t="50000" r="50000" b="50000"/>
            </a:path>
            <a:tileRect/>
          </a:gradFill>
          <a:ln w="9525" cap="flat" cmpd="sng">
            <a:solidFill>
              <a:srgbClr val="00CC99">
                <a:alpha val="35999"/>
              </a:srgbClr>
            </a:solidFill>
            <a:prstDash val="solid"/>
            <a:round/>
            <a:headEnd type="none" w="med" len="med"/>
            <a:tailEnd type="none" w="med" len="med"/>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sp>
        <p:nvSpPr>
          <p:cNvPr id="53252" name="直接连接符 53251"/>
          <p:cNvSpPr/>
          <p:nvPr/>
        </p:nvSpPr>
        <p:spPr>
          <a:xfrm flipV="1">
            <a:off x="7519988" y="1998663"/>
            <a:ext cx="882650" cy="423862"/>
          </a:xfrm>
          <a:prstGeom prst="line">
            <a:avLst/>
          </a:prstGeom>
          <a:ln w="38100" cap="flat" cmpd="sng">
            <a:solidFill>
              <a:srgbClr val="66FFFF"/>
            </a:solidFill>
            <a:prstDash val="solid"/>
            <a:round/>
            <a:headEnd type="oval" w="sm" len="sm"/>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53253" name="文本框 53252"/>
          <p:cNvSpPr txBox="1"/>
          <p:nvPr/>
        </p:nvSpPr>
        <p:spPr>
          <a:xfrm>
            <a:off x="7596188" y="1844675"/>
            <a:ext cx="369887" cy="457200"/>
          </a:xfrm>
          <a:prstGeom prst="rect">
            <a:avLst/>
          </a:prstGeom>
          <a:noFill/>
          <a:ln w="9525">
            <a:noFill/>
          </a:ln>
        </p:spPr>
        <p:txBody>
          <a:bodyPr wrap="none" anchor="t">
            <a:spAutoFit/>
          </a:bodyPr>
          <a:p>
            <a:pPr lvl="0" indent="0">
              <a:buClrTx/>
            </a:pPr>
            <a:r>
              <a:rPr lang="en-US" altLang="zh-CN" sz="2400" i="1">
                <a:latin typeface="Times New Roman" panose="02020603050405020304" pitchFamily="2" charset="0"/>
                <a:ea typeface="宋体" panose="02010600030101010101" pitchFamily="2" charset="-122"/>
              </a:rPr>
              <a:t>R</a:t>
            </a:r>
            <a:endParaRPr lang="en-US" altLang="zh-CN" sz="2400" i="1">
              <a:latin typeface="Times New Roman" panose="02020603050405020304" pitchFamily="2" charset="0"/>
              <a:ea typeface="宋体" panose="02010600030101010101" pitchFamily="2" charset="-122"/>
            </a:endParaRPr>
          </a:p>
        </p:txBody>
      </p:sp>
      <p:sp>
        <p:nvSpPr>
          <p:cNvPr id="53254" name="文本框 53253"/>
          <p:cNvSpPr txBox="1"/>
          <p:nvPr/>
        </p:nvSpPr>
        <p:spPr>
          <a:xfrm>
            <a:off x="7412038" y="946150"/>
            <a:ext cx="404812" cy="457200"/>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rPr>
              <a:t>Q</a:t>
            </a:r>
            <a:endParaRPr lang="en-US" altLang="zh-CN" sz="2400" b="1" i="1">
              <a:latin typeface="Times New Roman" panose="02020603050405020304" pitchFamily="2" charset="0"/>
              <a:ea typeface="宋体" panose="02010600030101010101" pitchFamily="2" charset="-122"/>
            </a:endParaRPr>
          </a:p>
        </p:txBody>
      </p:sp>
      <p:sp>
        <p:nvSpPr>
          <p:cNvPr id="53255" name="文本框 53254"/>
          <p:cNvSpPr txBox="1"/>
          <p:nvPr/>
        </p:nvSpPr>
        <p:spPr>
          <a:xfrm>
            <a:off x="804863" y="941388"/>
            <a:ext cx="4630737"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从球心到无穷远处的电场能量。</a:t>
            </a:r>
            <a:endParaRPr lang="zh-CN" altLang="en-US" sz="2400" b="1">
              <a:latin typeface="Times New Roman" panose="02020603050405020304" pitchFamily="2" charset="0"/>
              <a:ea typeface="仿宋_GB2312" pitchFamily="1" charset="-122"/>
            </a:endParaRPr>
          </a:p>
        </p:txBody>
      </p:sp>
      <p:sp>
        <p:nvSpPr>
          <p:cNvPr id="53256" name="文本框 53255"/>
          <p:cNvSpPr txBox="1"/>
          <p:nvPr/>
        </p:nvSpPr>
        <p:spPr>
          <a:xfrm>
            <a:off x="323850" y="1531938"/>
            <a:ext cx="492125" cy="457200"/>
          </a:xfrm>
          <a:prstGeom prst="rect">
            <a:avLst/>
          </a:prstGeom>
          <a:noFill/>
          <a:ln w="9525">
            <a:noFill/>
          </a:ln>
        </p:spPr>
        <p:txBody>
          <a:bodyPr wrap="none" anchor="t">
            <a:spAutoFit/>
          </a:bodyPr>
          <a:p>
            <a:pPr lvl="0" indent="0">
              <a:buClrTx/>
            </a:pPr>
            <a:r>
              <a:rPr lang="zh-CN" altLang="en-US" sz="2400" b="1">
                <a:latin typeface="Times New Roman" panose="02020603050405020304" pitchFamily="2" charset="0"/>
                <a:ea typeface="宋体" panose="02010600030101010101" pitchFamily="2" charset="-122"/>
              </a:rPr>
              <a:t>解</a:t>
            </a:r>
            <a:endParaRPr lang="zh-CN" altLang="en-US" sz="2400" b="1">
              <a:latin typeface="Times New Roman" panose="02020603050405020304" pitchFamily="2" charset="0"/>
              <a:ea typeface="宋体" panose="02010600030101010101" pitchFamily="2" charset="-122"/>
            </a:endParaRPr>
          </a:p>
        </p:txBody>
      </p:sp>
      <p:graphicFrame>
        <p:nvGraphicFramePr>
          <p:cNvPr id="53257" name="对象 53256"/>
          <p:cNvGraphicFramePr/>
          <p:nvPr/>
        </p:nvGraphicFramePr>
        <p:xfrm>
          <a:off x="8223250" y="3257550"/>
          <a:ext cx="381000" cy="419100"/>
        </p:xfrm>
        <a:graphic>
          <a:graphicData uri="http://schemas.openxmlformats.org/presentationml/2006/ole">
            <mc:AlternateContent xmlns:mc="http://schemas.openxmlformats.org/markup-compatibility/2006">
              <mc:Choice xmlns:v="urn:schemas-microsoft-com:vml" Requires="v">
                <p:oleObj spid="_x0000_s3319" name="" r:id="rId1" imgW="382905" imgH="421640" progId="Equation.3">
                  <p:embed/>
                </p:oleObj>
              </mc:Choice>
              <mc:Fallback>
                <p:oleObj name="" r:id="rId1" imgW="382905" imgH="421640" progId="Equation.3">
                  <p:embed/>
                  <p:pic>
                    <p:nvPicPr>
                      <p:cNvPr id="0" name="图片 3318"/>
                      <p:cNvPicPr/>
                      <p:nvPr/>
                    </p:nvPicPr>
                    <p:blipFill>
                      <a:blip r:embed="rId2"/>
                      <a:stretch>
                        <a:fillRect/>
                      </a:stretch>
                    </p:blipFill>
                    <p:spPr>
                      <a:xfrm>
                        <a:off x="8223250" y="3257550"/>
                        <a:ext cx="381000" cy="419100"/>
                      </a:xfrm>
                      <a:prstGeom prst="rect">
                        <a:avLst/>
                      </a:prstGeom>
                      <a:noFill/>
                      <a:ln w="38100">
                        <a:noFill/>
                        <a:miter/>
                      </a:ln>
                    </p:spPr>
                  </p:pic>
                </p:oleObj>
              </mc:Fallback>
            </mc:AlternateContent>
          </a:graphicData>
        </a:graphic>
      </p:graphicFrame>
      <p:sp>
        <p:nvSpPr>
          <p:cNvPr id="53258" name="椭圆 53257"/>
          <p:cNvSpPr/>
          <p:nvPr/>
        </p:nvSpPr>
        <p:spPr>
          <a:xfrm>
            <a:off x="6989763" y="1795463"/>
            <a:ext cx="1143000" cy="1143000"/>
          </a:xfrm>
          <a:prstGeom prst="ellipse">
            <a:avLst/>
          </a:prstGeom>
          <a:noFill/>
          <a:ln w="28575" cap="flat" cmpd="sng">
            <a:solidFill>
              <a:srgbClr val="00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3259" name="直接连接符 53258"/>
          <p:cNvSpPr/>
          <p:nvPr/>
        </p:nvSpPr>
        <p:spPr>
          <a:xfrm flipH="1" flipV="1">
            <a:off x="7031038" y="2174875"/>
            <a:ext cx="492125" cy="250825"/>
          </a:xfrm>
          <a:prstGeom prst="line">
            <a:avLst/>
          </a:prstGeom>
          <a:ln w="38100" cap="flat" cmpd="sng">
            <a:solidFill>
              <a:srgbClr val="FFFF0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53260" name="文本框 53259"/>
          <p:cNvSpPr txBox="1"/>
          <p:nvPr/>
        </p:nvSpPr>
        <p:spPr>
          <a:xfrm>
            <a:off x="7246938" y="1935163"/>
            <a:ext cx="474662"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宋体" panose="02010600030101010101" pitchFamily="2" charset="-122"/>
              </a:rPr>
              <a:t>r</a:t>
            </a:r>
            <a:endParaRPr lang="en-US" altLang="zh-CN" sz="2400" b="1" i="1">
              <a:latin typeface="Times New Roman" panose="02020603050405020304" pitchFamily="2" charset="0"/>
              <a:ea typeface="宋体" panose="02010600030101010101" pitchFamily="2" charset="-122"/>
            </a:endParaRPr>
          </a:p>
        </p:txBody>
      </p:sp>
      <p:sp>
        <p:nvSpPr>
          <p:cNvPr id="53261" name="矩形 53260"/>
          <p:cNvSpPr/>
          <p:nvPr/>
        </p:nvSpPr>
        <p:spPr>
          <a:xfrm>
            <a:off x="330200" y="933450"/>
            <a:ext cx="492125"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求</a:t>
            </a:r>
            <a:endParaRPr lang="zh-CN" altLang="en-US" sz="2400" b="1">
              <a:latin typeface="Times New Roman" panose="02020603050405020304" pitchFamily="2" charset="0"/>
              <a:ea typeface="宋体" panose="02010600030101010101" pitchFamily="2" charset="-122"/>
            </a:endParaRPr>
          </a:p>
        </p:txBody>
      </p:sp>
      <p:sp>
        <p:nvSpPr>
          <p:cNvPr id="53262" name="矩形 53261"/>
          <p:cNvSpPr/>
          <p:nvPr/>
        </p:nvSpPr>
        <p:spPr>
          <a:xfrm>
            <a:off x="349250" y="404813"/>
            <a:ext cx="490538"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例</a:t>
            </a:r>
            <a:endParaRPr lang="zh-CN" altLang="en-US" sz="2400" b="1">
              <a:latin typeface="Times New Roman" panose="02020603050405020304" pitchFamily="2" charset="0"/>
              <a:ea typeface="宋体" panose="02010600030101010101" pitchFamily="2" charset="-122"/>
            </a:endParaRPr>
          </a:p>
        </p:txBody>
      </p:sp>
      <p:graphicFrame>
        <p:nvGraphicFramePr>
          <p:cNvPr id="53263" name="对象 53262"/>
          <p:cNvGraphicFramePr/>
          <p:nvPr/>
        </p:nvGraphicFramePr>
        <p:xfrm>
          <a:off x="7642225" y="2797175"/>
          <a:ext cx="342900" cy="419100"/>
        </p:xfrm>
        <a:graphic>
          <a:graphicData uri="http://schemas.openxmlformats.org/presentationml/2006/ole">
            <mc:AlternateContent xmlns:mc="http://schemas.openxmlformats.org/markup-compatibility/2006">
              <mc:Choice xmlns:v="urn:schemas-microsoft-com:vml" Requires="v">
                <p:oleObj spid="_x0000_s3309" name="" r:id="rId3" imgW="344805" imgH="421640" progId="Equation.3">
                  <p:embed/>
                </p:oleObj>
              </mc:Choice>
              <mc:Fallback>
                <p:oleObj name="" r:id="rId3" imgW="344805" imgH="421640" progId="Equation.3">
                  <p:embed/>
                  <p:pic>
                    <p:nvPicPr>
                      <p:cNvPr id="0" name="图片 3308"/>
                      <p:cNvPicPr/>
                      <p:nvPr/>
                    </p:nvPicPr>
                    <p:blipFill>
                      <a:blip r:embed="rId4"/>
                      <a:stretch>
                        <a:fillRect/>
                      </a:stretch>
                    </p:blipFill>
                    <p:spPr>
                      <a:xfrm>
                        <a:off x="7642225" y="2797175"/>
                        <a:ext cx="342900" cy="419100"/>
                      </a:xfrm>
                      <a:prstGeom prst="rect">
                        <a:avLst/>
                      </a:prstGeom>
                      <a:noFill/>
                      <a:ln w="38100">
                        <a:noFill/>
                        <a:miter/>
                      </a:ln>
                    </p:spPr>
                  </p:pic>
                </p:oleObj>
              </mc:Fallback>
            </mc:AlternateContent>
          </a:graphicData>
        </a:graphic>
      </p:graphicFrame>
      <p:sp>
        <p:nvSpPr>
          <p:cNvPr id="53264" name="文本框 53263"/>
          <p:cNvSpPr txBox="1"/>
          <p:nvPr/>
        </p:nvSpPr>
        <p:spPr>
          <a:xfrm>
            <a:off x="787400" y="1555750"/>
            <a:ext cx="5656263"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由高斯定理，得球体内外的电场强度为</a:t>
            </a:r>
            <a:endParaRPr lang="zh-CN" altLang="en-US" sz="2400" b="1">
              <a:latin typeface="Times New Roman" panose="02020603050405020304" pitchFamily="2" charset="0"/>
              <a:ea typeface="仿宋_GB2312" pitchFamily="1" charset="-122"/>
            </a:endParaRPr>
          </a:p>
        </p:txBody>
      </p:sp>
      <p:graphicFrame>
        <p:nvGraphicFramePr>
          <p:cNvPr id="53265" name="对象 53264"/>
          <p:cNvGraphicFramePr>
            <a:graphicFrameLocks noChangeAspect="1"/>
          </p:cNvGraphicFramePr>
          <p:nvPr/>
        </p:nvGraphicFramePr>
        <p:xfrm>
          <a:off x="1685925" y="2060575"/>
          <a:ext cx="1733550" cy="906463"/>
        </p:xfrm>
        <a:graphic>
          <a:graphicData uri="http://schemas.openxmlformats.org/presentationml/2006/ole">
            <mc:AlternateContent xmlns:mc="http://schemas.openxmlformats.org/markup-compatibility/2006">
              <mc:Choice xmlns:v="urn:schemas-microsoft-com:vml" Requires="v">
                <p:oleObj spid="_x0000_s3318" name="" r:id="rId5" imgW="827405" imgH="433070" progId="Equation.3">
                  <p:embed/>
                </p:oleObj>
              </mc:Choice>
              <mc:Fallback>
                <p:oleObj name="" r:id="rId5" imgW="827405" imgH="433070" progId="Equation.3">
                  <p:embed/>
                  <p:pic>
                    <p:nvPicPr>
                      <p:cNvPr id="0" name="图片 3317"/>
                      <p:cNvPicPr/>
                      <p:nvPr/>
                    </p:nvPicPr>
                    <p:blipFill>
                      <a:blip r:embed="rId6"/>
                      <a:stretch>
                        <a:fillRect/>
                      </a:stretch>
                    </p:blipFill>
                    <p:spPr>
                      <a:xfrm>
                        <a:off x="1685925" y="2060575"/>
                        <a:ext cx="1733550" cy="906463"/>
                      </a:xfrm>
                      <a:prstGeom prst="rect">
                        <a:avLst/>
                      </a:prstGeom>
                      <a:noFill/>
                      <a:ln w="38100">
                        <a:noFill/>
                        <a:miter/>
                      </a:ln>
                    </p:spPr>
                  </p:pic>
                </p:oleObj>
              </mc:Fallback>
            </mc:AlternateContent>
          </a:graphicData>
        </a:graphic>
      </p:graphicFrame>
      <p:graphicFrame>
        <p:nvGraphicFramePr>
          <p:cNvPr id="53266" name="对象 53265"/>
          <p:cNvGraphicFramePr>
            <a:graphicFrameLocks noChangeAspect="1"/>
          </p:cNvGraphicFramePr>
          <p:nvPr/>
        </p:nvGraphicFramePr>
        <p:xfrm>
          <a:off x="3975100" y="2047875"/>
          <a:ext cx="1704975" cy="906463"/>
        </p:xfrm>
        <a:graphic>
          <a:graphicData uri="http://schemas.openxmlformats.org/presentationml/2006/ole">
            <mc:AlternateContent xmlns:mc="http://schemas.openxmlformats.org/markup-compatibility/2006">
              <mc:Choice xmlns:v="urn:schemas-microsoft-com:vml" Requires="v">
                <p:oleObj spid="_x0000_s3320" name="" r:id="rId7" imgW="814705" imgH="433070" progId="Equation.3">
                  <p:embed/>
                </p:oleObj>
              </mc:Choice>
              <mc:Fallback>
                <p:oleObj name="" r:id="rId7" imgW="814705" imgH="433070" progId="Equation.3">
                  <p:embed/>
                  <p:pic>
                    <p:nvPicPr>
                      <p:cNvPr id="0" name="图片 3319"/>
                      <p:cNvPicPr/>
                      <p:nvPr/>
                    </p:nvPicPr>
                    <p:blipFill>
                      <a:blip r:embed="rId8"/>
                      <a:stretch>
                        <a:fillRect/>
                      </a:stretch>
                    </p:blipFill>
                    <p:spPr>
                      <a:xfrm>
                        <a:off x="3975100" y="2047875"/>
                        <a:ext cx="1704975" cy="906463"/>
                      </a:xfrm>
                      <a:prstGeom prst="rect">
                        <a:avLst/>
                      </a:prstGeom>
                      <a:noFill/>
                      <a:ln w="38100">
                        <a:noFill/>
                        <a:miter/>
                      </a:ln>
                    </p:spPr>
                  </p:pic>
                </p:oleObj>
              </mc:Fallback>
            </mc:AlternateContent>
          </a:graphicData>
        </a:graphic>
      </p:graphicFrame>
      <p:sp>
        <p:nvSpPr>
          <p:cNvPr id="53267" name="文本框 53266"/>
          <p:cNvSpPr txBox="1"/>
          <p:nvPr/>
        </p:nvSpPr>
        <p:spPr>
          <a:xfrm>
            <a:off x="787400" y="3068638"/>
            <a:ext cx="5656263"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取半径为</a:t>
            </a:r>
            <a:r>
              <a:rPr lang="en-US" altLang="zh-CN" sz="2400" b="1" i="1">
                <a:latin typeface="Times New Roman" panose="02020603050405020304" pitchFamily="2" charset="0"/>
                <a:ea typeface="仿宋_GB2312" pitchFamily="1" charset="-122"/>
              </a:rPr>
              <a:t>r</a:t>
            </a:r>
            <a:r>
              <a:rPr lang="zh-CN" altLang="en-US" sz="2400" b="1">
                <a:latin typeface="Times New Roman" panose="02020603050405020304" pitchFamily="2" charset="0"/>
                <a:ea typeface="仿宋_GB2312" pitchFamily="1" charset="-122"/>
              </a:rPr>
              <a:t>，厚度为</a:t>
            </a:r>
            <a:r>
              <a:rPr lang="en-US" altLang="zh-CN" sz="2400" b="1">
                <a:latin typeface="Times New Roman" panose="02020603050405020304" pitchFamily="2" charset="0"/>
                <a:ea typeface="仿宋_GB2312" pitchFamily="1" charset="-122"/>
              </a:rPr>
              <a:t>d</a:t>
            </a:r>
            <a:r>
              <a:rPr lang="en-US" altLang="zh-CN" sz="2400" b="1" i="1">
                <a:latin typeface="Times New Roman" panose="02020603050405020304" pitchFamily="2" charset="0"/>
                <a:ea typeface="仿宋_GB2312" pitchFamily="1" charset="-122"/>
              </a:rPr>
              <a:t>r </a:t>
            </a:r>
            <a:r>
              <a:rPr lang="zh-CN" altLang="en-US" sz="2400" b="1">
                <a:latin typeface="Times New Roman" panose="02020603050405020304" pitchFamily="2" charset="0"/>
                <a:ea typeface="仿宋_GB2312" pitchFamily="1" charset="-122"/>
              </a:rPr>
              <a:t>的微分元</a:t>
            </a:r>
            <a:r>
              <a:rPr lang="en-US" altLang="zh-CN" sz="2400" b="1">
                <a:latin typeface="Times New Roman" panose="02020603050405020304" pitchFamily="2" charset="0"/>
                <a:ea typeface="仿宋_GB2312" pitchFamily="1" charset="-122"/>
              </a:rPr>
              <a:t>d</a:t>
            </a:r>
            <a:r>
              <a:rPr lang="en-US" altLang="zh-CN" sz="2400" b="1" i="1">
                <a:latin typeface="Times New Roman" panose="02020603050405020304" pitchFamily="2" charset="0"/>
                <a:ea typeface="仿宋_GB2312" pitchFamily="1" charset="-122"/>
              </a:rPr>
              <a:t>V </a:t>
            </a:r>
            <a:endParaRPr lang="en-US" altLang="zh-CN" sz="2400" b="1" i="1">
              <a:latin typeface="Times New Roman" panose="02020603050405020304" pitchFamily="2" charset="0"/>
              <a:ea typeface="仿宋_GB2312" pitchFamily="1" charset="-122"/>
            </a:endParaRPr>
          </a:p>
        </p:txBody>
      </p:sp>
      <p:graphicFrame>
        <p:nvGraphicFramePr>
          <p:cNvPr id="53268" name="对象 53267"/>
          <p:cNvGraphicFramePr>
            <a:graphicFrameLocks noChangeAspect="1"/>
          </p:cNvGraphicFramePr>
          <p:nvPr/>
        </p:nvGraphicFramePr>
        <p:xfrm>
          <a:off x="2838450" y="3578225"/>
          <a:ext cx="1733550" cy="427038"/>
        </p:xfrm>
        <a:graphic>
          <a:graphicData uri="http://schemas.openxmlformats.org/presentationml/2006/ole">
            <mc:AlternateContent xmlns:mc="http://schemas.openxmlformats.org/markup-compatibility/2006">
              <mc:Choice xmlns:v="urn:schemas-microsoft-com:vml" Requires="v">
                <p:oleObj spid="_x0000_s3321" name="" r:id="rId9" imgW="827405" imgH="203835" progId="Equation.3">
                  <p:embed/>
                </p:oleObj>
              </mc:Choice>
              <mc:Fallback>
                <p:oleObj name="" r:id="rId9" imgW="827405" imgH="203835" progId="Equation.3">
                  <p:embed/>
                  <p:pic>
                    <p:nvPicPr>
                      <p:cNvPr id="0" name="图片 3320"/>
                      <p:cNvPicPr/>
                      <p:nvPr/>
                    </p:nvPicPr>
                    <p:blipFill>
                      <a:blip r:embed="rId10"/>
                      <a:stretch>
                        <a:fillRect/>
                      </a:stretch>
                    </p:blipFill>
                    <p:spPr>
                      <a:xfrm>
                        <a:off x="2838450" y="3578225"/>
                        <a:ext cx="1733550" cy="427038"/>
                      </a:xfrm>
                      <a:prstGeom prst="rect">
                        <a:avLst/>
                      </a:prstGeom>
                      <a:noFill/>
                      <a:ln w="38100">
                        <a:noFill/>
                        <a:miter/>
                      </a:ln>
                    </p:spPr>
                  </p:pic>
                </p:oleObj>
              </mc:Fallback>
            </mc:AlternateContent>
          </a:graphicData>
        </a:graphic>
      </p:graphicFrame>
      <p:sp>
        <p:nvSpPr>
          <p:cNvPr id="53269" name="文本框 53268"/>
          <p:cNvSpPr txBox="1"/>
          <p:nvPr/>
        </p:nvSpPr>
        <p:spPr>
          <a:xfrm>
            <a:off x="755650" y="4005263"/>
            <a:ext cx="301625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总电场能量</a:t>
            </a:r>
            <a:endParaRPr lang="zh-CN" altLang="en-US" sz="2400" b="1">
              <a:latin typeface="Times New Roman" panose="02020603050405020304" pitchFamily="2" charset="0"/>
              <a:ea typeface="仿宋_GB2312" pitchFamily="1" charset="-122"/>
            </a:endParaRPr>
          </a:p>
        </p:txBody>
      </p:sp>
      <p:graphicFrame>
        <p:nvGraphicFramePr>
          <p:cNvPr id="53270" name="对象 53269"/>
          <p:cNvGraphicFramePr>
            <a:graphicFrameLocks noChangeAspect="1"/>
          </p:cNvGraphicFramePr>
          <p:nvPr/>
        </p:nvGraphicFramePr>
        <p:xfrm>
          <a:off x="1354138" y="4508500"/>
          <a:ext cx="5305425" cy="825500"/>
        </p:xfrm>
        <a:graphic>
          <a:graphicData uri="http://schemas.openxmlformats.org/presentationml/2006/ole">
            <mc:AlternateContent xmlns:mc="http://schemas.openxmlformats.org/markup-compatibility/2006">
              <mc:Choice xmlns:v="urn:schemas-microsoft-com:vml" Requires="v">
                <p:oleObj spid="_x0000_s3324" name="" r:id="rId11" imgW="2526030" imgH="393700" progId="Equation.3">
                  <p:embed/>
                </p:oleObj>
              </mc:Choice>
              <mc:Fallback>
                <p:oleObj name="" r:id="rId11" imgW="2526030" imgH="393700" progId="Equation.3">
                  <p:embed/>
                  <p:pic>
                    <p:nvPicPr>
                      <p:cNvPr id="0" name="图片 3323"/>
                      <p:cNvPicPr/>
                      <p:nvPr/>
                    </p:nvPicPr>
                    <p:blipFill>
                      <a:blip r:embed="rId12"/>
                      <a:stretch>
                        <a:fillRect/>
                      </a:stretch>
                    </p:blipFill>
                    <p:spPr>
                      <a:xfrm>
                        <a:off x="1354138" y="4508500"/>
                        <a:ext cx="5305425" cy="825500"/>
                      </a:xfrm>
                      <a:prstGeom prst="rect">
                        <a:avLst/>
                      </a:prstGeom>
                      <a:noFill/>
                      <a:ln w="38100">
                        <a:noFill/>
                        <a:miter/>
                      </a:ln>
                    </p:spPr>
                  </p:pic>
                </p:oleObj>
              </mc:Fallback>
            </mc:AlternateContent>
          </a:graphicData>
        </a:graphic>
      </p:graphicFrame>
      <p:graphicFrame>
        <p:nvGraphicFramePr>
          <p:cNvPr id="53271" name="对象 53270"/>
          <p:cNvGraphicFramePr>
            <a:graphicFrameLocks noChangeAspect="1"/>
          </p:cNvGraphicFramePr>
          <p:nvPr/>
        </p:nvGraphicFramePr>
        <p:xfrm>
          <a:off x="1763713" y="5508625"/>
          <a:ext cx="6824662" cy="904875"/>
        </p:xfrm>
        <a:graphic>
          <a:graphicData uri="http://schemas.openxmlformats.org/presentationml/2006/ole">
            <mc:AlternateContent xmlns:mc="http://schemas.openxmlformats.org/markup-compatibility/2006">
              <mc:Choice xmlns:v="urn:schemas-microsoft-com:vml" Requires="v">
                <p:oleObj spid="_x0000_s3322" name="" r:id="rId13" imgW="3249930" imgH="431800" progId="Equation.3">
                  <p:embed/>
                </p:oleObj>
              </mc:Choice>
              <mc:Fallback>
                <p:oleObj name="" r:id="rId13" imgW="3249930" imgH="431800" progId="Equation.3">
                  <p:embed/>
                  <p:pic>
                    <p:nvPicPr>
                      <p:cNvPr id="0" name="图片 3321"/>
                      <p:cNvPicPr/>
                      <p:nvPr/>
                    </p:nvPicPr>
                    <p:blipFill>
                      <a:blip r:embed="rId14"/>
                      <a:stretch>
                        <a:fillRect/>
                      </a:stretch>
                    </p:blipFill>
                    <p:spPr>
                      <a:xfrm>
                        <a:off x="1763713" y="5508625"/>
                        <a:ext cx="6824662" cy="9048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3250"/>
                                        </p:tgtEl>
                                        <p:attrNameLst>
                                          <p:attrName>style.visibility</p:attrName>
                                        </p:attrNameLst>
                                      </p:cBhvr>
                                      <p:to>
                                        <p:strVal val="visible"/>
                                      </p:to>
                                    </p:set>
                                    <p:animEffect transition="in" filter="wipe(left)">
                                      <p:cBhvr>
                                        <p:cTn id="11" dur="500"/>
                                        <p:tgtEl>
                                          <p:spTgt spid="532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3251"/>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3252"/>
                                        </p:tgtEl>
                                        <p:attrNameLst>
                                          <p:attrName>style.visibility</p:attrName>
                                        </p:attrNameLst>
                                      </p:cBhvr>
                                      <p:to>
                                        <p:strVal val="visible"/>
                                      </p:to>
                                    </p:set>
                                    <p:animEffect transition="in" filter="wipe(left)">
                                      <p:cBhvr>
                                        <p:cTn id="19" dur="500"/>
                                        <p:tgtEl>
                                          <p:spTgt spid="53252"/>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532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2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32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3255"/>
                                        </p:tgtEl>
                                        <p:attrNameLst>
                                          <p:attrName>style.visibility</p:attrName>
                                        </p:attrNameLst>
                                      </p:cBhvr>
                                      <p:to>
                                        <p:strVal val="visible"/>
                                      </p:to>
                                    </p:set>
                                    <p:animEffect transition="in" filter="wipe(left)">
                                      <p:cBhvr>
                                        <p:cTn id="35" dur="500"/>
                                        <p:tgtEl>
                                          <p:spTgt spid="5325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325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53263"/>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499"/>
                                          </p:stCondLst>
                                        </p:cTn>
                                        <p:tgtEl>
                                          <p:spTgt spid="532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3264"/>
                                        </p:tgtEl>
                                        <p:attrNameLst>
                                          <p:attrName>style.visibility</p:attrName>
                                        </p:attrNameLst>
                                      </p:cBhvr>
                                      <p:to>
                                        <p:strVal val="visible"/>
                                      </p:to>
                                    </p:set>
                                    <p:animEffect transition="in" filter="wipe(left)">
                                      <p:cBhvr>
                                        <p:cTn id="51" dur="500"/>
                                        <p:tgtEl>
                                          <p:spTgt spid="5326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3265"/>
                                        </p:tgtEl>
                                        <p:attrNameLst>
                                          <p:attrName>style.visibility</p:attrName>
                                        </p:attrNameLst>
                                      </p:cBhvr>
                                      <p:to>
                                        <p:strVal val="visible"/>
                                      </p:to>
                                    </p:set>
                                    <p:animEffect transition="in" filter="wipe(left)">
                                      <p:cBhvr>
                                        <p:cTn id="56" dur="500"/>
                                        <p:tgtEl>
                                          <p:spTgt spid="5326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53266"/>
                                        </p:tgtEl>
                                        <p:attrNameLst>
                                          <p:attrName>style.visibility</p:attrName>
                                        </p:attrNameLst>
                                      </p:cBhvr>
                                      <p:to>
                                        <p:strVal val="visible"/>
                                      </p:to>
                                    </p:set>
                                    <p:animEffect transition="in" filter="wipe(left)">
                                      <p:cBhvr>
                                        <p:cTn id="60" dur="500"/>
                                        <p:tgtEl>
                                          <p:spTgt spid="5326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3267"/>
                                        </p:tgtEl>
                                        <p:attrNameLst>
                                          <p:attrName>style.visibility</p:attrName>
                                        </p:attrNameLst>
                                      </p:cBhvr>
                                      <p:to>
                                        <p:strVal val="visible"/>
                                      </p:to>
                                    </p:set>
                                    <p:animEffect transition="in" filter="wipe(left)">
                                      <p:cBhvr>
                                        <p:cTn id="65" dur="500"/>
                                        <p:tgtEl>
                                          <p:spTgt spid="53267"/>
                                        </p:tgtEl>
                                      </p:cBhvr>
                                    </p:animEffect>
                                  </p:childTnLst>
                                </p:cTn>
                              </p:par>
                            </p:childTnLst>
                          </p:cTn>
                        </p:par>
                        <p:par>
                          <p:cTn id="66" fill="hold">
                            <p:stCondLst>
                              <p:cond delay="500"/>
                            </p:stCondLst>
                            <p:childTnLst>
                              <p:par>
                                <p:cTn id="67" presetID="4" presetClass="entr" presetSubtype="32" fill="hold" nodeType="afterEffect">
                                  <p:stCondLst>
                                    <p:cond delay="0"/>
                                  </p:stCondLst>
                                  <p:childTnLst>
                                    <p:set>
                                      <p:cBhvr>
                                        <p:cTn id="68" dur="1" fill="hold">
                                          <p:stCondLst>
                                            <p:cond delay="0"/>
                                          </p:stCondLst>
                                        </p:cTn>
                                        <p:tgtEl>
                                          <p:spTgt spid="53258"/>
                                        </p:tgtEl>
                                        <p:attrNameLst>
                                          <p:attrName>style.visibility</p:attrName>
                                        </p:attrNameLst>
                                      </p:cBhvr>
                                      <p:to>
                                        <p:strVal val="visible"/>
                                      </p:to>
                                    </p:set>
                                    <p:animEffect transition="in" filter="box(out)">
                                      <p:cBhvr>
                                        <p:cTn id="69" dur="500"/>
                                        <p:tgtEl>
                                          <p:spTgt spid="53258"/>
                                        </p:tgtEl>
                                      </p:cBhvr>
                                    </p:animEffect>
                                  </p:childTnLst>
                                </p:cTn>
                              </p:par>
                            </p:childTnLst>
                          </p:cTn>
                        </p:par>
                        <p:par>
                          <p:cTn id="70" fill="hold">
                            <p:stCondLst>
                              <p:cond delay="1000"/>
                            </p:stCondLst>
                            <p:childTnLst>
                              <p:par>
                                <p:cTn id="71" presetID="22" presetClass="entr" presetSubtype="2" fill="hold" grpId="0" nodeType="afterEffect">
                                  <p:stCondLst>
                                    <p:cond delay="0"/>
                                  </p:stCondLst>
                                  <p:childTnLst>
                                    <p:set>
                                      <p:cBhvr>
                                        <p:cTn id="72" dur="1" fill="hold">
                                          <p:stCondLst>
                                            <p:cond delay="0"/>
                                          </p:stCondLst>
                                        </p:cTn>
                                        <p:tgtEl>
                                          <p:spTgt spid="53260"/>
                                        </p:tgtEl>
                                        <p:attrNameLst>
                                          <p:attrName>style.visibility</p:attrName>
                                        </p:attrNameLst>
                                      </p:cBhvr>
                                      <p:to>
                                        <p:strVal val="visible"/>
                                      </p:to>
                                    </p:set>
                                    <p:animEffect transition="in" filter="wipe(right)">
                                      <p:cBhvr>
                                        <p:cTn id="73" dur="500"/>
                                        <p:tgtEl>
                                          <p:spTgt spid="53260"/>
                                        </p:tgtEl>
                                      </p:cBhvr>
                                    </p:animEffect>
                                  </p:childTnLst>
                                </p:cTn>
                              </p:par>
                            </p:childTnLst>
                          </p:cTn>
                        </p:par>
                        <p:par>
                          <p:cTn id="74" fill="hold">
                            <p:stCondLst>
                              <p:cond delay="1500"/>
                            </p:stCondLst>
                            <p:childTnLst>
                              <p:par>
                                <p:cTn id="75" presetID="22" presetClass="entr" presetSubtype="4" fill="hold" nodeType="afterEffect">
                                  <p:stCondLst>
                                    <p:cond delay="0"/>
                                  </p:stCondLst>
                                  <p:childTnLst>
                                    <p:set>
                                      <p:cBhvr>
                                        <p:cTn id="76" dur="1" fill="hold">
                                          <p:stCondLst>
                                            <p:cond delay="0"/>
                                          </p:stCondLst>
                                        </p:cTn>
                                        <p:tgtEl>
                                          <p:spTgt spid="53259"/>
                                        </p:tgtEl>
                                        <p:attrNameLst>
                                          <p:attrName>style.visibility</p:attrName>
                                        </p:attrNameLst>
                                      </p:cBhvr>
                                      <p:to>
                                        <p:strVal val="visible"/>
                                      </p:to>
                                    </p:set>
                                    <p:animEffect transition="in" filter="wipe(down)">
                                      <p:cBhvr>
                                        <p:cTn id="77" dur="500"/>
                                        <p:tgtEl>
                                          <p:spTgt spid="5325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3268"/>
                                        </p:tgtEl>
                                        <p:attrNameLst>
                                          <p:attrName>style.visibility</p:attrName>
                                        </p:attrNameLst>
                                      </p:cBhvr>
                                      <p:to>
                                        <p:strVal val="visible"/>
                                      </p:to>
                                    </p:set>
                                    <p:animEffect transition="in" filter="wipe(left)">
                                      <p:cBhvr>
                                        <p:cTn id="82" dur="500"/>
                                        <p:tgtEl>
                                          <p:spTgt spid="5326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3269"/>
                                        </p:tgtEl>
                                        <p:attrNameLst>
                                          <p:attrName>style.visibility</p:attrName>
                                        </p:attrNameLst>
                                      </p:cBhvr>
                                      <p:to>
                                        <p:strVal val="visible"/>
                                      </p:to>
                                    </p:set>
                                    <p:animEffect transition="in" filter="wipe(left)">
                                      <p:cBhvr>
                                        <p:cTn id="87" dur="500"/>
                                        <p:tgtEl>
                                          <p:spTgt spid="5326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3270"/>
                                        </p:tgtEl>
                                        <p:attrNameLst>
                                          <p:attrName>style.visibility</p:attrName>
                                        </p:attrNameLst>
                                      </p:cBhvr>
                                      <p:to>
                                        <p:strVal val="visible"/>
                                      </p:to>
                                    </p:set>
                                    <p:animEffect transition="in" filter="wipe(left)">
                                      <p:cBhvr>
                                        <p:cTn id="92" dur="500"/>
                                        <p:tgtEl>
                                          <p:spTgt spid="5327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53271"/>
                                        </p:tgtEl>
                                        <p:attrNameLst>
                                          <p:attrName>style.visibility</p:attrName>
                                        </p:attrNameLst>
                                      </p:cBhvr>
                                      <p:to>
                                        <p:strVal val="visible"/>
                                      </p:to>
                                    </p:set>
                                    <p:animEffect transition="in" filter="wipe(left)">
                                      <p:cBhvr>
                                        <p:cTn id="97" dur="500"/>
                                        <p:tgtEl>
                                          <p:spTgt spid="53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bldLvl="0" animBg="1"/>
      <p:bldP spid="53253" grpId="0"/>
      <p:bldP spid="53254" grpId="0"/>
      <p:bldP spid="53255" grpId="0"/>
      <p:bldP spid="53256" grpId="0"/>
      <p:bldP spid="53260" grpId="0"/>
      <p:bldP spid="53261" grpId="0"/>
      <p:bldP spid="53262" grpId="0"/>
      <p:bldP spid="53264" grpId="0"/>
      <p:bldP spid="53267" grpId="0"/>
      <p:bldP spid="5326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椭圆 54273"/>
          <p:cNvSpPr/>
          <p:nvPr/>
        </p:nvSpPr>
        <p:spPr>
          <a:xfrm>
            <a:off x="6570663" y="1401763"/>
            <a:ext cx="1981200" cy="1905000"/>
          </a:xfrm>
          <a:prstGeom prst="ellipse">
            <a:avLst/>
          </a:prstGeom>
          <a:gradFill rotWithShape="0">
            <a:gsLst>
              <a:gs pos="0">
                <a:srgbClr val="D9EDEE"/>
              </a:gs>
              <a:gs pos="100000">
                <a:srgbClr val="3C8C93"/>
              </a:gs>
            </a:gsLst>
            <a:path path="shape">
              <a:fillToRect l="50000" t="50000" r="50000" b="50000"/>
            </a:path>
            <a:tileRect/>
          </a:gradFill>
          <a:ln w="9525" cap="flat" cmpd="sng">
            <a:solidFill>
              <a:srgbClr val="00CC99">
                <a:alpha val="35999"/>
              </a:srgbClr>
            </a:solidFill>
            <a:prstDash val="solid"/>
            <a:round/>
            <a:headEnd type="none" w="med" len="med"/>
            <a:tailEnd type="none" w="med" len="med"/>
          </a:ln>
        </p:spPr>
        <p:txBody>
          <a:bodyPr wrap="none" anchor="ctr"/>
          <a:p>
            <a:pPr lvl="0" indent="0" algn="ctr">
              <a:buClrTx/>
            </a:pPr>
            <a:endParaRPr sz="2400">
              <a:latin typeface="Times New Roman" panose="02020603050405020304" pitchFamily="2" charset="0"/>
              <a:ea typeface="宋体" panose="02010600030101010101" pitchFamily="2" charset="-122"/>
            </a:endParaRPr>
          </a:p>
        </p:txBody>
      </p:sp>
      <p:sp>
        <p:nvSpPr>
          <p:cNvPr id="55298" name="直接连接符 54274"/>
          <p:cNvSpPr/>
          <p:nvPr/>
        </p:nvSpPr>
        <p:spPr>
          <a:xfrm flipV="1">
            <a:off x="7519988" y="1998663"/>
            <a:ext cx="882650" cy="423862"/>
          </a:xfrm>
          <a:prstGeom prst="line">
            <a:avLst/>
          </a:prstGeom>
          <a:ln w="38100" cap="flat" cmpd="sng">
            <a:solidFill>
              <a:srgbClr val="66FFFF"/>
            </a:solidFill>
            <a:prstDash val="solid"/>
            <a:round/>
            <a:headEnd type="oval" w="sm" len="sm"/>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55299" name="文本框 54275"/>
          <p:cNvSpPr txBox="1"/>
          <p:nvPr/>
        </p:nvSpPr>
        <p:spPr>
          <a:xfrm>
            <a:off x="7596188" y="1844675"/>
            <a:ext cx="369887" cy="457200"/>
          </a:xfrm>
          <a:prstGeom prst="rect">
            <a:avLst/>
          </a:prstGeom>
          <a:noFill/>
          <a:ln w="9525">
            <a:noFill/>
          </a:ln>
        </p:spPr>
        <p:txBody>
          <a:bodyPr wrap="none" anchor="t">
            <a:spAutoFit/>
          </a:bodyPr>
          <a:p>
            <a:pPr lvl="0" indent="0">
              <a:buClrTx/>
            </a:pPr>
            <a:r>
              <a:rPr lang="en-US" altLang="zh-CN" sz="2400" i="1">
                <a:latin typeface="Times New Roman" panose="02020603050405020304" pitchFamily="2" charset="0"/>
                <a:ea typeface="宋体" panose="02010600030101010101" pitchFamily="2" charset="-122"/>
              </a:rPr>
              <a:t>R</a:t>
            </a:r>
            <a:endParaRPr lang="en-US" altLang="zh-CN" sz="2400" i="1">
              <a:latin typeface="Times New Roman" panose="02020603050405020304" pitchFamily="2" charset="0"/>
              <a:ea typeface="宋体" panose="02010600030101010101" pitchFamily="2" charset="-122"/>
            </a:endParaRPr>
          </a:p>
        </p:txBody>
      </p:sp>
      <p:sp>
        <p:nvSpPr>
          <p:cNvPr id="55300" name="文本框 54276"/>
          <p:cNvSpPr txBox="1"/>
          <p:nvPr/>
        </p:nvSpPr>
        <p:spPr>
          <a:xfrm>
            <a:off x="7412038" y="946150"/>
            <a:ext cx="404812" cy="457200"/>
          </a:xfrm>
          <a:prstGeom prst="rect">
            <a:avLst/>
          </a:prstGeom>
          <a:noFill/>
          <a:ln w="9525">
            <a:noFill/>
          </a:ln>
        </p:spPr>
        <p:txBody>
          <a:bodyPr wrap="none" anchor="t">
            <a:spAutoFit/>
          </a:bodyPr>
          <a:p>
            <a:pPr lvl="0" indent="0">
              <a:buClrTx/>
            </a:pPr>
            <a:r>
              <a:rPr lang="en-US" altLang="zh-CN" sz="2400" b="1" i="1">
                <a:latin typeface="Times New Roman" panose="02020603050405020304" pitchFamily="2" charset="0"/>
                <a:ea typeface="宋体" panose="02010600030101010101" pitchFamily="2" charset="-122"/>
              </a:rPr>
              <a:t>Q</a:t>
            </a:r>
            <a:endParaRPr lang="en-US" altLang="zh-CN" sz="2400" b="1" i="1">
              <a:latin typeface="Times New Roman" panose="02020603050405020304" pitchFamily="2" charset="0"/>
              <a:ea typeface="宋体" panose="02010600030101010101" pitchFamily="2" charset="-122"/>
            </a:endParaRPr>
          </a:p>
        </p:txBody>
      </p:sp>
      <p:graphicFrame>
        <p:nvGraphicFramePr>
          <p:cNvPr id="55301" name="对象 54277"/>
          <p:cNvGraphicFramePr/>
          <p:nvPr/>
        </p:nvGraphicFramePr>
        <p:xfrm>
          <a:off x="8223250" y="3257550"/>
          <a:ext cx="381000" cy="419100"/>
        </p:xfrm>
        <a:graphic>
          <a:graphicData uri="http://schemas.openxmlformats.org/presentationml/2006/ole">
            <mc:AlternateContent xmlns:mc="http://schemas.openxmlformats.org/markup-compatibility/2006">
              <mc:Choice xmlns:v="urn:schemas-microsoft-com:vml" Requires="v">
                <p:oleObj spid="_x0000_s3323" name="" r:id="rId1" imgW="382905" imgH="421640" progId="Equation.3">
                  <p:embed/>
                </p:oleObj>
              </mc:Choice>
              <mc:Fallback>
                <p:oleObj name="" r:id="rId1" imgW="382905" imgH="421640" progId="Equation.3">
                  <p:embed/>
                  <p:pic>
                    <p:nvPicPr>
                      <p:cNvPr id="0" name="图片 3322"/>
                      <p:cNvPicPr/>
                      <p:nvPr/>
                    </p:nvPicPr>
                    <p:blipFill>
                      <a:blip r:embed="rId2"/>
                      <a:stretch>
                        <a:fillRect/>
                      </a:stretch>
                    </p:blipFill>
                    <p:spPr>
                      <a:xfrm>
                        <a:off x="8223250" y="3257550"/>
                        <a:ext cx="381000" cy="419100"/>
                      </a:xfrm>
                      <a:prstGeom prst="rect">
                        <a:avLst/>
                      </a:prstGeom>
                      <a:noFill/>
                      <a:ln w="38100">
                        <a:noFill/>
                        <a:miter/>
                      </a:ln>
                    </p:spPr>
                  </p:pic>
                </p:oleObj>
              </mc:Fallback>
            </mc:AlternateContent>
          </a:graphicData>
        </a:graphic>
      </p:graphicFrame>
      <p:sp>
        <p:nvSpPr>
          <p:cNvPr id="55302" name="椭圆 54278"/>
          <p:cNvSpPr/>
          <p:nvPr/>
        </p:nvSpPr>
        <p:spPr>
          <a:xfrm>
            <a:off x="6985000" y="1787525"/>
            <a:ext cx="1143000" cy="1143000"/>
          </a:xfrm>
          <a:prstGeom prst="ellipse">
            <a:avLst/>
          </a:prstGeom>
          <a:noFill/>
          <a:ln w="28575" cap="flat" cmpd="sng">
            <a:solidFill>
              <a:srgbClr val="00FF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5303" name="直接连接符 54279"/>
          <p:cNvSpPr/>
          <p:nvPr/>
        </p:nvSpPr>
        <p:spPr>
          <a:xfrm flipH="1" flipV="1">
            <a:off x="7031038" y="2174875"/>
            <a:ext cx="492125" cy="250825"/>
          </a:xfrm>
          <a:prstGeom prst="line">
            <a:avLst/>
          </a:prstGeom>
          <a:ln w="38100" cap="flat" cmpd="sng">
            <a:solidFill>
              <a:srgbClr val="FFFF0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sp>
        <p:nvSpPr>
          <p:cNvPr id="55304" name="文本框 54280"/>
          <p:cNvSpPr txBox="1"/>
          <p:nvPr/>
        </p:nvSpPr>
        <p:spPr>
          <a:xfrm>
            <a:off x="7246938" y="1935163"/>
            <a:ext cx="474662" cy="457200"/>
          </a:xfrm>
          <a:prstGeom prst="rect">
            <a:avLst/>
          </a:prstGeom>
          <a:noFill/>
          <a:ln w="9525">
            <a:noFill/>
          </a:ln>
        </p:spPr>
        <p:txBody>
          <a:bodyPr anchor="t">
            <a:spAutoFit/>
          </a:bodyPr>
          <a:p>
            <a:pPr lvl="0" indent="0">
              <a:buClrTx/>
            </a:pPr>
            <a:r>
              <a:rPr lang="en-US" altLang="zh-CN" sz="2400" b="1" i="1">
                <a:latin typeface="Times New Roman" panose="02020603050405020304" pitchFamily="2" charset="0"/>
                <a:ea typeface="宋体" panose="02010600030101010101" pitchFamily="2" charset="-122"/>
              </a:rPr>
              <a:t>r</a:t>
            </a:r>
            <a:endParaRPr lang="en-US" altLang="zh-CN" sz="2400" b="1" i="1">
              <a:latin typeface="Times New Roman" panose="02020603050405020304" pitchFamily="2" charset="0"/>
              <a:ea typeface="宋体" panose="02010600030101010101" pitchFamily="2" charset="-122"/>
            </a:endParaRPr>
          </a:p>
        </p:txBody>
      </p:sp>
      <p:graphicFrame>
        <p:nvGraphicFramePr>
          <p:cNvPr id="55305" name="对象 54281"/>
          <p:cNvGraphicFramePr/>
          <p:nvPr/>
        </p:nvGraphicFramePr>
        <p:xfrm>
          <a:off x="7642225" y="2797175"/>
          <a:ext cx="342900" cy="419100"/>
        </p:xfrm>
        <a:graphic>
          <a:graphicData uri="http://schemas.openxmlformats.org/presentationml/2006/ole">
            <mc:AlternateContent xmlns:mc="http://schemas.openxmlformats.org/markup-compatibility/2006">
              <mc:Choice xmlns:v="urn:schemas-microsoft-com:vml" Requires="v">
                <p:oleObj spid="_x0000_s3325" name="" r:id="rId3" imgW="344805" imgH="421640" progId="Equation.3">
                  <p:embed/>
                </p:oleObj>
              </mc:Choice>
              <mc:Fallback>
                <p:oleObj name="" r:id="rId3" imgW="344805" imgH="421640" progId="Equation.3">
                  <p:embed/>
                  <p:pic>
                    <p:nvPicPr>
                      <p:cNvPr id="0" name="图片 3324"/>
                      <p:cNvPicPr/>
                      <p:nvPr/>
                    </p:nvPicPr>
                    <p:blipFill>
                      <a:blip r:embed="rId4"/>
                      <a:stretch>
                        <a:fillRect/>
                      </a:stretch>
                    </p:blipFill>
                    <p:spPr>
                      <a:xfrm>
                        <a:off x="7642225" y="2797175"/>
                        <a:ext cx="342900" cy="419100"/>
                      </a:xfrm>
                      <a:prstGeom prst="rect">
                        <a:avLst/>
                      </a:prstGeom>
                      <a:noFill/>
                      <a:ln w="38100">
                        <a:noFill/>
                        <a:miter/>
                      </a:ln>
                    </p:spPr>
                  </p:pic>
                </p:oleObj>
              </mc:Fallback>
            </mc:AlternateContent>
          </a:graphicData>
        </a:graphic>
      </p:graphicFrame>
      <p:graphicFrame>
        <p:nvGraphicFramePr>
          <p:cNvPr id="54283" name="对象 54282"/>
          <p:cNvGraphicFramePr>
            <a:graphicFrameLocks noChangeAspect="1"/>
          </p:cNvGraphicFramePr>
          <p:nvPr/>
        </p:nvGraphicFramePr>
        <p:xfrm>
          <a:off x="1666875" y="600075"/>
          <a:ext cx="3359150" cy="957263"/>
        </p:xfrm>
        <a:graphic>
          <a:graphicData uri="http://schemas.openxmlformats.org/presentationml/2006/ole">
            <mc:AlternateContent xmlns:mc="http://schemas.openxmlformats.org/markup-compatibility/2006">
              <mc:Choice xmlns:v="urn:schemas-microsoft-com:vml" Requires="v">
                <p:oleObj spid="_x0000_s3326" name="" r:id="rId5" imgW="1600200" imgH="457200" progId="Equation.3">
                  <p:embed/>
                </p:oleObj>
              </mc:Choice>
              <mc:Fallback>
                <p:oleObj name="" r:id="rId5" imgW="1600200" imgH="457200" progId="Equation.3">
                  <p:embed/>
                  <p:pic>
                    <p:nvPicPr>
                      <p:cNvPr id="0" name="图片 3325"/>
                      <p:cNvPicPr/>
                      <p:nvPr/>
                    </p:nvPicPr>
                    <p:blipFill>
                      <a:blip r:embed="rId6"/>
                      <a:stretch>
                        <a:fillRect/>
                      </a:stretch>
                    </p:blipFill>
                    <p:spPr>
                      <a:xfrm>
                        <a:off x="1666875" y="600075"/>
                        <a:ext cx="3359150" cy="957263"/>
                      </a:xfrm>
                      <a:prstGeom prst="rect">
                        <a:avLst/>
                      </a:prstGeom>
                      <a:noFill/>
                      <a:ln w="38100">
                        <a:noFill/>
                        <a:miter/>
                      </a:ln>
                    </p:spPr>
                  </p:pic>
                </p:oleObj>
              </mc:Fallback>
            </mc:AlternateContent>
          </a:graphicData>
        </a:graphic>
      </p:graphicFrame>
      <p:graphicFrame>
        <p:nvGraphicFramePr>
          <p:cNvPr id="54284" name="对象 54283"/>
          <p:cNvGraphicFramePr>
            <a:graphicFrameLocks noChangeAspect="1"/>
          </p:cNvGraphicFramePr>
          <p:nvPr/>
        </p:nvGraphicFramePr>
        <p:xfrm>
          <a:off x="1666875" y="1700213"/>
          <a:ext cx="2532063" cy="957262"/>
        </p:xfrm>
        <a:graphic>
          <a:graphicData uri="http://schemas.openxmlformats.org/presentationml/2006/ole">
            <mc:AlternateContent xmlns:mc="http://schemas.openxmlformats.org/markup-compatibility/2006">
              <mc:Choice xmlns:v="urn:schemas-microsoft-com:vml" Requires="v">
                <p:oleObj spid="_x0000_s3327" name="" r:id="rId7" imgW="1210310" imgH="458470" progId="Equation.3">
                  <p:embed/>
                </p:oleObj>
              </mc:Choice>
              <mc:Fallback>
                <p:oleObj name="" r:id="rId7" imgW="1210310" imgH="458470" progId="Equation.3">
                  <p:embed/>
                  <p:pic>
                    <p:nvPicPr>
                      <p:cNvPr id="0" name="图片 3326"/>
                      <p:cNvPicPr/>
                      <p:nvPr/>
                    </p:nvPicPr>
                    <p:blipFill>
                      <a:blip r:embed="rId8"/>
                      <a:stretch>
                        <a:fillRect/>
                      </a:stretch>
                    </p:blipFill>
                    <p:spPr>
                      <a:xfrm>
                        <a:off x="1666875" y="1700213"/>
                        <a:ext cx="2532063" cy="957262"/>
                      </a:xfrm>
                      <a:prstGeom prst="rect">
                        <a:avLst/>
                      </a:prstGeom>
                      <a:noFill/>
                      <a:ln w="38100">
                        <a:noFill/>
                        <a:miter/>
                      </a:ln>
                    </p:spPr>
                  </p:pic>
                </p:oleObj>
              </mc:Fallback>
            </mc:AlternateContent>
          </a:graphicData>
        </a:graphic>
      </p:graphicFrame>
      <p:graphicFrame>
        <p:nvGraphicFramePr>
          <p:cNvPr id="54285" name="对象 54284"/>
          <p:cNvGraphicFramePr>
            <a:graphicFrameLocks noChangeAspect="1"/>
          </p:cNvGraphicFramePr>
          <p:nvPr/>
        </p:nvGraphicFramePr>
        <p:xfrm>
          <a:off x="1666875" y="2724150"/>
          <a:ext cx="1385888" cy="960438"/>
        </p:xfrm>
        <a:graphic>
          <a:graphicData uri="http://schemas.openxmlformats.org/presentationml/2006/ole">
            <mc:AlternateContent xmlns:mc="http://schemas.openxmlformats.org/markup-compatibility/2006">
              <mc:Choice xmlns:v="urn:schemas-microsoft-com:vml" Requires="v">
                <p:oleObj spid="_x0000_s3328" name="" r:id="rId9" imgW="662305" imgH="458470" progId="Equation.3">
                  <p:embed/>
                </p:oleObj>
              </mc:Choice>
              <mc:Fallback>
                <p:oleObj name="" r:id="rId9" imgW="662305" imgH="458470" progId="Equation.3">
                  <p:embed/>
                  <p:pic>
                    <p:nvPicPr>
                      <p:cNvPr id="0" name="图片 3327"/>
                      <p:cNvPicPr/>
                      <p:nvPr/>
                    </p:nvPicPr>
                    <p:blipFill>
                      <a:blip r:embed="rId10"/>
                      <a:stretch>
                        <a:fillRect/>
                      </a:stretch>
                    </p:blipFill>
                    <p:spPr>
                      <a:xfrm>
                        <a:off x="1666875" y="2724150"/>
                        <a:ext cx="1385888" cy="960438"/>
                      </a:xfrm>
                      <a:prstGeom prst="rect">
                        <a:avLst/>
                      </a:prstGeom>
                      <a:noFill/>
                      <a:ln w="38100">
                        <a:noFill/>
                        <a:miter/>
                      </a:ln>
                    </p:spPr>
                  </p:pic>
                </p:oleObj>
              </mc:Fallback>
            </mc:AlternateContent>
          </a:graphicData>
        </a:graphic>
      </p:graphicFrame>
      <p:sp>
        <p:nvSpPr>
          <p:cNvPr id="54286" name="文本框 54285"/>
          <p:cNvSpPr txBox="1"/>
          <p:nvPr/>
        </p:nvSpPr>
        <p:spPr>
          <a:xfrm>
            <a:off x="466725" y="3916363"/>
            <a:ext cx="3384550" cy="457200"/>
          </a:xfrm>
          <a:prstGeom prst="rect">
            <a:avLst/>
          </a:prstGeom>
          <a:noFill/>
          <a:ln w="9525">
            <a:noFill/>
          </a:ln>
        </p:spPr>
        <p:txBody>
          <a:bodyPr anchor="t">
            <a:spAutoFit/>
          </a:bodyPr>
          <a:p>
            <a:pPr lvl="0" indent="0">
              <a:buClr>
                <a:srgbClr val="006699"/>
              </a:buClr>
              <a:buSzPct val="80000"/>
              <a:buFont typeface="Wingdings" panose="05000000000000000000" pitchFamily="2" charset="2"/>
              <a:buChar char="u"/>
            </a:pPr>
            <a:r>
              <a:rPr lang="en-US" altLang="zh-CN" sz="2400" b="1" i="1">
                <a:latin typeface="Times New Roman" panose="02020603050405020304" pitchFamily="2" charset="0"/>
                <a:ea typeface="宋体" panose="02010600030101010101" pitchFamily="2" charset="-122"/>
              </a:rPr>
              <a:t> </a:t>
            </a:r>
            <a:r>
              <a:rPr lang="zh-CN" altLang="en-US" sz="2400" b="1">
                <a:latin typeface="仿宋_GB2312" pitchFamily="1" charset="-122"/>
                <a:ea typeface="仿宋_GB2312" pitchFamily="1" charset="-122"/>
              </a:rPr>
              <a:t>若为金属球，则</a:t>
            </a:r>
            <a:endParaRPr lang="zh-CN" altLang="en-US" sz="2400" b="1">
              <a:latin typeface="仿宋_GB2312" pitchFamily="1" charset="-122"/>
              <a:ea typeface="仿宋_GB2312" pitchFamily="1" charset="-122"/>
            </a:endParaRPr>
          </a:p>
        </p:txBody>
      </p:sp>
      <p:graphicFrame>
        <p:nvGraphicFramePr>
          <p:cNvPr id="54287" name="对象 54286"/>
          <p:cNvGraphicFramePr>
            <a:graphicFrameLocks noChangeAspect="1"/>
          </p:cNvGraphicFramePr>
          <p:nvPr/>
        </p:nvGraphicFramePr>
        <p:xfrm>
          <a:off x="3305175" y="3695700"/>
          <a:ext cx="1627188" cy="957263"/>
        </p:xfrm>
        <a:graphic>
          <a:graphicData uri="http://schemas.openxmlformats.org/presentationml/2006/ole">
            <mc:AlternateContent xmlns:mc="http://schemas.openxmlformats.org/markup-compatibility/2006">
              <mc:Choice xmlns:v="urn:schemas-microsoft-com:vml" Requires="v">
                <p:oleObj spid="_x0000_s3329" name="" r:id="rId11" imgW="776605" imgH="458470" progId="Equation.3">
                  <p:embed/>
                </p:oleObj>
              </mc:Choice>
              <mc:Fallback>
                <p:oleObj name="" r:id="rId11" imgW="776605" imgH="458470" progId="Equation.3">
                  <p:embed/>
                  <p:pic>
                    <p:nvPicPr>
                      <p:cNvPr id="0" name="图片 3328"/>
                      <p:cNvPicPr/>
                      <p:nvPr/>
                    </p:nvPicPr>
                    <p:blipFill>
                      <a:blip r:embed="rId12"/>
                      <a:stretch>
                        <a:fillRect/>
                      </a:stretch>
                    </p:blipFill>
                    <p:spPr>
                      <a:xfrm>
                        <a:off x="3305175" y="3695700"/>
                        <a:ext cx="1627188" cy="957263"/>
                      </a:xfrm>
                      <a:prstGeom prst="rect">
                        <a:avLst/>
                      </a:prstGeom>
                      <a:noFill/>
                      <a:ln w="38100">
                        <a:noFill/>
                        <a:miter/>
                      </a:ln>
                    </p:spPr>
                  </p:pic>
                </p:oleObj>
              </mc:Fallback>
            </mc:AlternateContent>
          </a:graphicData>
        </a:graphic>
      </p:graphicFrame>
      <p:sp>
        <p:nvSpPr>
          <p:cNvPr id="54288" name="文本框 54287"/>
          <p:cNvSpPr txBox="1"/>
          <p:nvPr/>
        </p:nvSpPr>
        <p:spPr>
          <a:xfrm>
            <a:off x="787400" y="4868863"/>
            <a:ext cx="4679950" cy="457200"/>
          </a:xfrm>
          <a:prstGeom prst="rect">
            <a:avLst/>
          </a:prstGeom>
          <a:noFill/>
          <a:ln w="9525">
            <a:noFill/>
          </a:ln>
        </p:spPr>
        <p:txBody>
          <a:bodyPr anchor="t">
            <a:spAutoFit/>
          </a:bodyPr>
          <a:p>
            <a:pPr lvl="0" indent="0">
              <a:buClr>
                <a:srgbClr val="66FF33"/>
              </a:buClr>
            </a:pPr>
            <a:r>
              <a:rPr lang="zh-CN" altLang="en-US" sz="2400" b="1">
                <a:latin typeface="Times New Roman" panose="02020603050405020304" pitchFamily="2" charset="0"/>
                <a:ea typeface="仿宋_GB2312" pitchFamily="1" charset="-122"/>
              </a:rPr>
              <a:t>又半径为</a:t>
            </a:r>
            <a:r>
              <a:rPr lang="en-US" altLang="zh-CN" sz="2400" b="1" i="1">
                <a:latin typeface="Times New Roman" panose="02020603050405020304" pitchFamily="2" charset="0"/>
                <a:ea typeface="仿宋_GB2312" pitchFamily="1" charset="-122"/>
              </a:rPr>
              <a:t>R </a:t>
            </a:r>
            <a:r>
              <a:rPr lang="zh-CN" altLang="en-US" sz="2400" b="1">
                <a:latin typeface="Times New Roman" panose="02020603050405020304" pitchFamily="2" charset="0"/>
                <a:ea typeface="仿宋_GB2312" pitchFamily="1" charset="-122"/>
              </a:rPr>
              <a:t>孤立导体球的电容为</a:t>
            </a:r>
            <a:endParaRPr lang="zh-CN" altLang="en-US" sz="2400" b="1">
              <a:latin typeface="Times New Roman" panose="02020603050405020304" pitchFamily="2" charset="0"/>
              <a:ea typeface="仿宋_GB2312" pitchFamily="1" charset="-122"/>
            </a:endParaRPr>
          </a:p>
        </p:txBody>
      </p:sp>
      <p:graphicFrame>
        <p:nvGraphicFramePr>
          <p:cNvPr id="54289" name="对象 54288"/>
          <p:cNvGraphicFramePr>
            <a:graphicFrameLocks noChangeAspect="1"/>
          </p:cNvGraphicFramePr>
          <p:nvPr/>
        </p:nvGraphicFramePr>
        <p:xfrm>
          <a:off x="2124075" y="5589588"/>
          <a:ext cx="1466850" cy="479425"/>
        </p:xfrm>
        <a:graphic>
          <a:graphicData uri="http://schemas.openxmlformats.org/presentationml/2006/ole">
            <mc:AlternateContent xmlns:mc="http://schemas.openxmlformats.org/markup-compatibility/2006">
              <mc:Choice xmlns:v="urn:schemas-microsoft-com:vml" Requires="v">
                <p:oleObj spid="_x0000_s3330" name="" r:id="rId13" imgW="700405" imgH="229235" progId="Equation.3">
                  <p:embed/>
                </p:oleObj>
              </mc:Choice>
              <mc:Fallback>
                <p:oleObj name="" r:id="rId13" imgW="700405" imgH="229235" progId="Equation.3">
                  <p:embed/>
                  <p:pic>
                    <p:nvPicPr>
                      <p:cNvPr id="0" name="图片 3329"/>
                      <p:cNvPicPr/>
                      <p:nvPr/>
                    </p:nvPicPr>
                    <p:blipFill>
                      <a:blip r:embed="rId14"/>
                      <a:stretch>
                        <a:fillRect/>
                      </a:stretch>
                    </p:blipFill>
                    <p:spPr>
                      <a:xfrm>
                        <a:off x="2124075" y="5589588"/>
                        <a:ext cx="1466850" cy="479425"/>
                      </a:xfrm>
                      <a:prstGeom prst="rect">
                        <a:avLst/>
                      </a:prstGeom>
                      <a:noFill/>
                      <a:ln w="38100">
                        <a:noFill/>
                        <a:miter/>
                      </a:ln>
                    </p:spPr>
                  </p:pic>
                </p:oleObj>
              </mc:Fallback>
            </mc:AlternateContent>
          </a:graphicData>
        </a:graphic>
      </p:graphicFrame>
      <p:sp>
        <p:nvSpPr>
          <p:cNvPr id="54290" name="右箭头 54289"/>
          <p:cNvSpPr/>
          <p:nvPr/>
        </p:nvSpPr>
        <p:spPr>
          <a:xfrm>
            <a:off x="3706813" y="5621338"/>
            <a:ext cx="649287" cy="381000"/>
          </a:xfrm>
          <a:prstGeom prst="rightArrow">
            <a:avLst>
              <a:gd name="adj1" fmla="val 43333"/>
              <a:gd name="adj2" fmla="val 55393"/>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54291" name="对象 54290"/>
          <p:cNvGraphicFramePr>
            <a:graphicFrameLocks noChangeAspect="1"/>
          </p:cNvGraphicFramePr>
          <p:nvPr/>
        </p:nvGraphicFramePr>
        <p:xfrm>
          <a:off x="4524375" y="5348288"/>
          <a:ext cx="2397125" cy="960437"/>
        </p:xfrm>
        <a:graphic>
          <a:graphicData uri="http://schemas.openxmlformats.org/presentationml/2006/ole">
            <mc:AlternateContent xmlns:mc="http://schemas.openxmlformats.org/markup-compatibility/2006">
              <mc:Choice xmlns:v="urn:schemas-microsoft-com:vml" Requires="v">
                <p:oleObj spid="_x0000_s3331" name="" r:id="rId15" imgW="1146175" imgH="458470" progId="Equation.3">
                  <p:embed/>
                </p:oleObj>
              </mc:Choice>
              <mc:Fallback>
                <p:oleObj name="" r:id="rId15" imgW="1146175" imgH="458470" progId="Equation.3">
                  <p:embed/>
                  <p:pic>
                    <p:nvPicPr>
                      <p:cNvPr id="0" name="图片 3330"/>
                      <p:cNvPicPr/>
                      <p:nvPr/>
                    </p:nvPicPr>
                    <p:blipFill>
                      <a:blip r:embed="rId16"/>
                      <a:stretch>
                        <a:fillRect/>
                      </a:stretch>
                    </p:blipFill>
                    <p:spPr>
                      <a:xfrm>
                        <a:off x="4524375" y="5348288"/>
                        <a:ext cx="2397125" cy="9604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83"/>
                                        </p:tgtEl>
                                        <p:attrNameLst>
                                          <p:attrName>style.visibility</p:attrName>
                                        </p:attrNameLst>
                                      </p:cBhvr>
                                      <p:to>
                                        <p:strVal val="visible"/>
                                      </p:to>
                                    </p:set>
                                    <p:animEffect transition="in" filter="wipe(left)">
                                      <p:cBhvr>
                                        <p:cTn id="7" dur="500"/>
                                        <p:tgtEl>
                                          <p:spTgt spid="54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84"/>
                                        </p:tgtEl>
                                        <p:attrNameLst>
                                          <p:attrName>style.visibility</p:attrName>
                                        </p:attrNameLst>
                                      </p:cBhvr>
                                      <p:to>
                                        <p:strVal val="visible"/>
                                      </p:to>
                                    </p:set>
                                    <p:animEffect transition="in" filter="wipe(left)">
                                      <p:cBhvr>
                                        <p:cTn id="12" dur="500"/>
                                        <p:tgtEl>
                                          <p:spTgt spid="54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85"/>
                                        </p:tgtEl>
                                        <p:attrNameLst>
                                          <p:attrName>style.visibility</p:attrName>
                                        </p:attrNameLst>
                                      </p:cBhvr>
                                      <p:to>
                                        <p:strVal val="visible"/>
                                      </p:to>
                                    </p:set>
                                    <p:animEffect transition="in" filter="wipe(left)">
                                      <p:cBhvr>
                                        <p:cTn id="17" dur="500"/>
                                        <p:tgtEl>
                                          <p:spTgt spid="542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86"/>
                                        </p:tgtEl>
                                        <p:attrNameLst>
                                          <p:attrName>style.visibility</p:attrName>
                                        </p:attrNameLst>
                                      </p:cBhvr>
                                      <p:to>
                                        <p:strVal val="visible"/>
                                      </p:to>
                                    </p:set>
                                    <p:animEffect transition="in" filter="wipe(left)">
                                      <p:cBhvr>
                                        <p:cTn id="22" dur="500"/>
                                        <p:tgtEl>
                                          <p:spTgt spid="5428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4287"/>
                                        </p:tgtEl>
                                        <p:attrNameLst>
                                          <p:attrName>style.visibility</p:attrName>
                                        </p:attrNameLst>
                                      </p:cBhvr>
                                      <p:to>
                                        <p:strVal val="visible"/>
                                      </p:to>
                                    </p:set>
                                    <p:animEffect transition="in" filter="wipe(left)">
                                      <p:cBhvr>
                                        <p:cTn id="26" dur="500"/>
                                        <p:tgtEl>
                                          <p:spTgt spid="5428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288"/>
                                        </p:tgtEl>
                                        <p:attrNameLst>
                                          <p:attrName>style.visibility</p:attrName>
                                        </p:attrNameLst>
                                      </p:cBhvr>
                                      <p:to>
                                        <p:strVal val="visible"/>
                                      </p:to>
                                    </p:set>
                                    <p:animEffect transition="in" filter="wipe(left)">
                                      <p:cBhvr>
                                        <p:cTn id="31" dur="500"/>
                                        <p:tgtEl>
                                          <p:spTgt spid="5428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4289"/>
                                        </p:tgtEl>
                                        <p:attrNameLst>
                                          <p:attrName>style.visibility</p:attrName>
                                        </p:attrNameLst>
                                      </p:cBhvr>
                                      <p:to>
                                        <p:strVal val="visible"/>
                                      </p:to>
                                    </p:set>
                                    <p:animEffect transition="in" filter="wipe(left)">
                                      <p:cBhvr>
                                        <p:cTn id="36" dur="500"/>
                                        <p:tgtEl>
                                          <p:spTgt spid="5428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4290"/>
                                        </p:tgtEl>
                                        <p:attrNameLst>
                                          <p:attrName>style.visibility</p:attrName>
                                        </p:attrNameLst>
                                      </p:cBhvr>
                                      <p:to>
                                        <p:strVal val="visible"/>
                                      </p:to>
                                    </p:set>
                                    <p:animEffect transition="in" filter="wipe(left)">
                                      <p:cBhvr>
                                        <p:cTn id="41" dur="500"/>
                                        <p:tgtEl>
                                          <p:spTgt spid="5429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54291"/>
                                        </p:tgtEl>
                                        <p:attrNameLst>
                                          <p:attrName>style.visibility</p:attrName>
                                        </p:attrNameLst>
                                      </p:cBhvr>
                                      <p:to>
                                        <p:strVal val="visible"/>
                                      </p:to>
                                    </p:set>
                                    <p:animEffect transition="in" filter="wipe(left)">
                                      <p:cBhvr>
                                        <p:cTn id="45" dur="500"/>
                                        <p:tgtEl>
                                          <p:spTgt spid="5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6" grpId="0"/>
      <p:bldP spid="5428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8" name="文本框 55297"/>
          <p:cNvSpPr txBox="1"/>
          <p:nvPr/>
        </p:nvSpPr>
        <p:spPr>
          <a:xfrm>
            <a:off x="769938" y="407988"/>
            <a:ext cx="8050212" cy="118745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一空气平行板电容器，电容为</a:t>
            </a:r>
            <a:r>
              <a:rPr lang="en-US" altLang="zh-CN" sz="2400" b="1" i="1">
                <a:latin typeface="Times New Roman" panose="02020603050405020304" pitchFamily="2" charset="0"/>
                <a:ea typeface="仿宋_GB2312" pitchFamily="1" charset="-122"/>
              </a:rPr>
              <a:t>C</a:t>
            </a:r>
            <a:r>
              <a:rPr lang="zh-CN" altLang="en-US" sz="2400" b="1">
                <a:latin typeface="Times New Roman" panose="02020603050405020304" pitchFamily="2" charset="0"/>
                <a:ea typeface="仿宋_GB2312" pitchFamily="1" charset="-122"/>
              </a:rPr>
              <a:t>，与电压为</a:t>
            </a:r>
            <a:r>
              <a:rPr lang="en-US" altLang="zh-CN" sz="2400" b="1" i="1">
                <a:latin typeface="Times New Roman" panose="02020603050405020304" pitchFamily="2" charset="0"/>
                <a:ea typeface="仿宋_GB2312" pitchFamily="1" charset="-122"/>
              </a:rPr>
              <a:t>U </a:t>
            </a:r>
            <a:r>
              <a:rPr lang="zh-CN" altLang="en-US" sz="2400" b="1">
                <a:latin typeface="Times New Roman" panose="02020603050405020304" pitchFamily="2" charset="0"/>
                <a:ea typeface="仿宋_GB2312" pitchFamily="1" charset="-122"/>
              </a:rPr>
              <a:t>的电源相连接，如图所示。若保持电容器与电源连接， 把两极板间距增大至 </a:t>
            </a:r>
            <a:r>
              <a:rPr lang="en-US" altLang="zh-CN" sz="2400" b="1" i="1">
                <a:latin typeface="Times New Roman" panose="02020603050405020304" pitchFamily="2" charset="0"/>
                <a:ea typeface="仿宋_GB2312" pitchFamily="1" charset="-122"/>
              </a:rPr>
              <a:t>n </a:t>
            </a:r>
            <a:r>
              <a:rPr lang="zh-CN" altLang="en-US" sz="2400" b="1">
                <a:latin typeface="Times New Roman" panose="02020603050405020304" pitchFamily="2" charset="0"/>
                <a:ea typeface="仿宋_GB2312" pitchFamily="1" charset="-122"/>
              </a:rPr>
              <a:t>倍。</a:t>
            </a:r>
            <a:endParaRPr lang="zh-CN" altLang="en-US" sz="2400" b="1">
              <a:latin typeface="Times New Roman" panose="02020603050405020304" pitchFamily="2" charset="0"/>
              <a:ea typeface="仿宋_GB2312" pitchFamily="1" charset="-122"/>
            </a:endParaRPr>
          </a:p>
        </p:txBody>
      </p:sp>
      <p:sp>
        <p:nvSpPr>
          <p:cNvPr id="55299" name="文本框 55298"/>
          <p:cNvSpPr txBox="1"/>
          <p:nvPr/>
        </p:nvSpPr>
        <p:spPr>
          <a:xfrm>
            <a:off x="804863" y="1565275"/>
            <a:ext cx="2614612"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外力所作的功。</a:t>
            </a:r>
            <a:endParaRPr lang="zh-CN" altLang="en-US" sz="2400" b="1">
              <a:latin typeface="Times New Roman" panose="02020603050405020304" pitchFamily="2" charset="0"/>
              <a:ea typeface="仿宋_GB2312" pitchFamily="1" charset="-122"/>
            </a:endParaRPr>
          </a:p>
        </p:txBody>
      </p:sp>
      <p:sp>
        <p:nvSpPr>
          <p:cNvPr id="55300" name="矩形 55299"/>
          <p:cNvSpPr/>
          <p:nvPr/>
        </p:nvSpPr>
        <p:spPr>
          <a:xfrm>
            <a:off x="330200" y="1557338"/>
            <a:ext cx="492125"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求</a:t>
            </a:r>
            <a:endParaRPr lang="zh-CN" altLang="en-US" sz="2400" b="1">
              <a:latin typeface="Times New Roman" panose="02020603050405020304" pitchFamily="2" charset="0"/>
              <a:ea typeface="宋体" panose="02010600030101010101" pitchFamily="2" charset="-122"/>
            </a:endParaRPr>
          </a:p>
        </p:txBody>
      </p:sp>
      <p:sp>
        <p:nvSpPr>
          <p:cNvPr id="55301" name="矩形 55300"/>
          <p:cNvSpPr/>
          <p:nvPr/>
        </p:nvSpPr>
        <p:spPr>
          <a:xfrm>
            <a:off x="349250" y="404813"/>
            <a:ext cx="490538" cy="457200"/>
          </a:xfrm>
          <a:prstGeom prst="rect">
            <a:avLst/>
          </a:prstGeom>
          <a:noFill/>
          <a:ln w="9525">
            <a:noFill/>
          </a:ln>
        </p:spPr>
        <p:txBody>
          <a:bodyPr wrap="none" anchor="t">
            <a:spAutoFit/>
          </a:bodyPr>
          <a:p>
            <a:pPr lvl="0" indent="0" algn="ctr">
              <a:buClrTx/>
            </a:pPr>
            <a:r>
              <a:rPr lang="zh-CN" altLang="en-US" sz="2400" b="1">
                <a:latin typeface="Times New Roman" panose="02020603050405020304" pitchFamily="2" charset="0"/>
                <a:ea typeface="宋体" panose="02010600030101010101" pitchFamily="2" charset="-122"/>
              </a:rPr>
              <a:t>例</a:t>
            </a:r>
            <a:endParaRPr lang="zh-CN" altLang="en-US" sz="2400" b="1">
              <a:latin typeface="Times New Roman" panose="02020603050405020304" pitchFamily="2" charset="0"/>
              <a:ea typeface="宋体" panose="02010600030101010101" pitchFamily="2" charset="-122"/>
            </a:endParaRPr>
          </a:p>
        </p:txBody>
      </p:sp>
      <p:sp>
        <p:nvSpPr>
          <p:cNvPr id="55302" name="矩形 55301"/>
          <p:cNvSpPr/>
          <p:nvPr/>
        </p:nvSpPr>
        <p:spPr>
          <a:xfrm>
            <a:off x="6557963" y="1576388"/>
            <a:ext cx="188912" cy="1714500"/>
          </a:xfrm>
          <a:prstGeom prst="rect">
            <a:avLst/>
          </a:prstGeom>
          <a:noFill/>
          <a:ln w="9525" cap="flat" cmpd="sng">
            <a:solidFill>
              <a:srgbClr val="99FF66">
                <a:alpha val="45999"/>
              </a:srgbClr>
            </a:solidFill>
            <a:prstDash val="sysDot"/>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5303" name="矩形 55302"/>
          <p:cNvSpPr/>
          <p:nvPr/>
        </p:nvSpPr>
        <p:spPr>
          <a:xfrm>
            <a:off x="5905500" y="1568450"/>
            <a:ext cx="198438" cy="1727200"/>
          </a:xfrm>
          <a:prstGeom prst="rect">
            <a:avLst/>
          </a:prstGeom>
          <a:gradFill rotWithShape="0">
            <a:gsLst>
              <a:gs pos="0">
                <a:srgbClr val="000000"/>
              </a:gs>
              <a:gs pos="50000">
                <a:srgbClr val="99FF66"/>
              </a:gs>
              <a:gs pos="100000">
                <a:srgbClr val="000000"/>
              </a:gs>
            </a:gsLst>
            <a:lin ang="0" scaled="1"/>
            <a:tileRect/>
          </a:gradFill>
          <a:ln w="9525" cap="flat" cmpd="sng">
            <a:solidFill>
              <a:srgbClr val="99FF66">
                <a:alpha val="45999"/>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5304" name="矩形 55303"/>
          <p:cNvSpPr/>
          <p:nvPr/>
        </p:nvSpPr>
        <p:spPr>
          <a:xfrm>
            <a:off x="6554788" y="1568450"/>
            <a:ext cx="198437" cy="1727200"/>
          </a:xfrm>
          <a:prstGeom prst="rect">
            <a:avLst/>
          </a:prstGeom>
          <a:gradFill rotWithShape="0">
            <a:gsLst>
              <a:gs pos="0">
                <a:srgbClr val="000000"/>
              </a:gs>
              <a:gs pos="50000">
                <a:srgbClr val="99FF66"/>
              </a:gs>
              <a:gs pos="100000">
                <a:srgbClr val="000000"/>
              </a:gs>
            </a:gsLst>
            <a:lin ang="0" scaled="1"/>
            <a:tileRect/>
          </a:gradFill>
          <a:ln w="9525" cap="flat" cmpd="sng">
            <a:solidFill>
              <a:srgbClr val="99FF66">
                <a:alpha val="45999"/>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55305" name="组合 55304"/>
          <p:cNvGrpSpPr/>
          <p:nvPr/>
        </p:nvGrpSpPr>
        <p:grpSpPr>
          <a:xfrm>
            <a:off x="5621338" y="2413000"/>
            <a:ext cx="3040062" cy="2117725"/>
            <a:chOff x="0" y="0"/>
            <a:chExt cx="1915" cy="1636"/>
          </a:xfrm>
        </p:grpSpPr>
        <p:grpSp>
          <p:nvGrpSpPr>
            <p:cNvPr id="56329" name="组合 55305"/>
            <p:cNvGrpSpPr/>
            <p:nvPr/>
          </p:nvGrpSpPr>
          <p:grpSpPr>
            <a:xfrm>
              <a:off x="0" y="0"/>
              <a:ext cx="1915" cy="1636"/>
              <a:chOff x="0" y="0"/>
              <a:chExt cx="1915" cy="1636"/>
            </a:xfrm>
          </p:grpSpPr>
          <p:sp>
            <p:nvSpPr>
              <p:cNvPr id="56330" name="直接连接符 55306"/>
              <p:cNvSpPr/>
              <p:nvPr/>
            </p:nvSpPr>
            <p:spPr>
              <a:xfrm flipH="1">
                <a:off x="0" y="0"/>
                <a:ext cx="2" cy="150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31" name="直接连接符 55307"/>
              <p:cNvSpPr/>
              <p:nvPr/>
            </p:nvSpPr>
            <p:spPr>
              <a:xfrm>
                <a:off x="1907" y="7"/>
                <a:ext cx="0" cy="1488"/>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56332" name="组合 55308"/>
              <p:cNvGrpSpPr/>
              <p:nvPr/>
            </p:nvGrpSpPr>
            <p:grpSpPr>
              <a:xfrm>
                <a:off x="0" y="1348"/>
                <a:ext cx="1915" cy="288"/>
                <a:chOff x="0" y="0"/>
                <a:chExt cx="1915" cy="288"/>
              </a:xfrm>
            </p:grpSpPr>
            <p:sp>
              <p:nvSpPr>
                <p:cNvPr id="56333" name="直接连接符 55309"/>
                <p:cNvSpPr/>
                <p:nvPr/>
              </p:nvSpPr>
              <p:spPr>
                <a:xfrm>
                  <a:off x="0" y="144"/>
                  <a:ext cx="758"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34" name="直接连接符 55310"/>
                <p:cNvSpPr/>
                <p:nvPr/>
              </p:nvSpPr>
              <p:spPr>
                <a:xfrm flipV="1">
                  <a:off x="923" y="144"/>
                  <a:ext cx="992"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35" name="直接连接符 55311"/>
                <p:cNvSpPr/>
                <p:nvPr/>
              </p:nvSpPr>
              <p:spPr>
                <a:xfrm>
                  <a:off x="772" y="0"/>
                  <a:ext cx="0" cy="288"/>
                </a:xfrm>
                <a:prstGeom prst="line">
                  <a:avLst/>
                </a:prstGeom>
                <a:ln w="57150"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36" name="直接连接符 55312"/>
                <p:cNvSpPr/>
                <p:nvPr/>
              </p:nvSpPr>
              <p:spPr>
                <a:xfrm>
                  <a:off x="905" y="50"/>
                  <a:ext cx="0" cy="192"/>
                </a:xfrm>
                <a:prstGeom prst="line">
                  <a:avLst/>
                </a:prstGeom>
                <a:ln w="57150"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sp>
          <p:nvSpPr>
            <p:cNvPr id="56337" name="直接连接符 55313"/>
            <p:cNvSpPr/>
            <p:nvPr/>
          </p:nvSpPr>
          <p:spPr>
            <a:xfrm>
              <a:off x="0" y="9"/>
              <a:ext cx="175"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55315" name="直接连接符 55314"/>
          <p:cNvSpPr/>
          <p:nvPr/>
        </p:nvSpPr>
        <p:spPr>
          <a:xfrm>
            <a:off x="6754813" y="2436813"/>
            <a:ext cx="1887537"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55316" name="组合 55315"/>
          <p:cNvGrpSpPr/>
          <p:nvPr/>
        </p:nvGrpSpPr>
        <p:grpSpPr>
          <a:xfrm>
            <a:off x="5834063" y="1460500"/>
            <a:ext cx="336550" cy="1941513"/>
            <a:chOff x="0" y="0"/>
            <a:chExt cx="212" cy="1223"/>
          </a:xfrm>
        </p:grpSpPr>
        <p:sp>
          <p:nvSpPr>
            <p:cNvPr id="56340" name="矩形 55316"/>
            <p:cNvSpPr/>
            <p:nvPr/>
          </p:nvSpPr>
          <p:spPr>
            <a:xfrm>
              <a:off x="0" y="935"/>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grpSp>
          <p:nvGrpSpPr>
            <p:cNvPr id="56341" name="组合 55317"/>
            <p:cNvGrpSpPr/>
            <p:nvPr/>
          </p:nvGrpSpPr>
          <p:grpSpPr>
            <a:xfrm>
              <a:off x="0" y="0"/>
              <a:ext cx="212" cy="1090"/>
              <a:chOff x="0" y="0"/>
              <a:chExt cx="212" cy="1090"/>
            </a:xfrm>
          </p:grpSpPr>
          <p:sp>
            <p:nvSpPr>
              <p:cNvPr id="56342" name="矩形 55318"/>
              <p:cNvSpPr/>
              <p:nvPr/>
            </p:nvSpPr>
            <p:spPr>
              <a:xfrm>
                <a:off x="0" y="134"/>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6343" name="矩形 55319"/>
              <p:cNvSpPr/>
              <p:nvPr/>
            </p:nvSpPr>
            <p:spPr>
              <a:xfrm>
                <a:off x="0" y="268"/>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6344" name="矩形 55320"/>
              <p:cNvSpPr/>
              <p:nvPr/>
            </p:nvSpPr>
            <p:spPr>
              <a:xfrm>
                <a:off x="0" y="401"/>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6345" name="矩形 55321"/>
              <p:cNvSpPr/>
              <p:nvPr/>
            </p:nvSpPr>
            <p:spPr>
              <a:xfrm>
                <a:off x="0" y="535"/>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6346" name="矩形 55322"/>
              <p:cNvSpPr/>
              <p:nvPr/>
            </p:nvSpPr>
            <p:spPr>
              <a:xfrm>
                <a:off x="0" y="668"/>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6347" name="矩形 55323"/>
              <p:cNvSpPr/>
              <p:nvPr/>
            </p:nvSpPr>
            <p:spPr>
              <a:xfrm>
                <a:off x="0" y="802"/>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6348" name="矩形 55324"/>
              <p:cNvSpPr/>
              <p:nvPr/>
            </p:nvSpPr>
            <p:spPr>
              <a:xfrm>
                <a:off x="0" y="0"/>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grpSp>
      </p:grpSp>
      <p:grpSp>
        <p:nvGrpSpPr>
          <p:cNvPr id="55326" name="组合 55325"/>
          <p:cNvGrpSpPr/>
          <p:nvPr/>
        </p:nvGrpSpPr>
        <p:grpSpPr>
          <a:xfrm>
            <a:off x="5534025" y="3262313"/>
            <a:ext cx="1579563" cy="692150"/>
            <a:chOff x="0" y="0"/>
            <a:chExt cx="995" cy="436"/>
          </a:xfrm>
        </p:grpSpPr>
        <p:sp>
          <p:nvSpPr>
            <p:cNvPr id="56350" name="矩形 55326"/>
            <p:cNvSpPr/>
            <p:nvPr/>
          </p:nvSpPr>
          <p:spPr>
            <a:xfrm>
              <a:off x="308" y="0"/>
              <a:ext cx="336" cy="288"/>
            </a:xfrm>
            <a:prstGeom prst="rect">
              <a:avLst/>
            </a:prstGeom>
            <a:noFill/>
            <a:ln w="9525">
              <a:noFill/>
            </a:ln>
          </p:spPr>
          <p:txBody>
            <a:bodyPr anchor="t">
              <a:spAutoFit/>
            </a:bodyPr>
            <a:p>
              <a:pPr lvl="0" indent="0" algn="ctr">
                <a:buClrTx/>
              </a:pPr>
              <a:r>
                <a:rPr lang="en-US" altLang="zh-CN" sz="2400" b="1" i="1">
                  <a:latin typeface="Times New Roman" panose="02020603050405020304" pitchFamily="2" charset="0"/>
                  <a:ea typeface="宋体" panose="02010600030101010101" pitchFamily="2" charset="-122"/>
                </a:rPr>
                <a:t>d</a:t>
              </a:r>
              <a:endParaRPr lang="en-US" altLang="zh-CN" sz="2400" b="1" i="1">
                <a:latin typeface="Times New Roman" panose="02020603050405020304" pitchFamily="2" charset="0"/>
                <a:ea typeface="宋体" panose="02010600030101010101" pitchFamily="2" charset="-122"/>
              </a:endParaRPr>
            </a:p>
          </p:txBody>
        </p:sp>
        <p:sp>
          <p:nvSpPr>
            <p:cNvPr id="56351" name="直接连接符 55327"/>
            <p:cNvSpPr/>
            <p:nvPr/>
          </p:nvSpPr>
          <p:spPr>
            <a:xfrm rot="-5400000">
              <a:off x="139" y="0"/>
              <a:ext cx="0" cy="279"/>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52" name="直接连接符 55328"/>
            <p:cNvSpPr/>
            <p:nvPr/>
          </p:nvSpPr>
          <p:spPr>
            <a:xfrm rot="-5400000" flipV="1">
              <a:off x="856" y="3"/>
              <a:ext cx="0" cy="278"/>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53" name="直接连接符 55329"/>
            <p:cNvSpPr/>
            <p:nvPr/>
          </p:nvSpPr>
          <p:spPr>
            <a:xfrm rot="-5400000">
              <a:off x="99" y="239"/>
              <a:ext cx="394" cy="0"/>
            </a:xfrm>
            <a:prstGeom prst="line">
              <a:avLst/>
            </a:prstGeom>
            <a:ln w="19050" cap="flat" cmpd="sng">
              <a:solidFill>
                <a:srgbClr val="00FF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54" name="直接连接符 55330"/>
            <p:cNvSpPr/>
            <p:nvPr/>
          </p:nvSpPr>
          <p:spPr>
            <a:xfrm rot="-5400000">
              <a:off x="596" y="134"/>
              <a:ext cx="207" cy="0"/>
            </a:xfrm>
            <a:prstGeom prst="line">
              <a:avLst/>
            </a:prstGeom>
            <a:ln w="19050" cap="flat" cmpd="sng">
              <a:solidFill>
                <a:srgbClr val="00FF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55332" name="组合 55331"/>
          <p:cNvGrpSpPr/>
          <p:nvPr/>
        </p:nvGrpSpPr>
        <p:grpSpPr>
          <a:xfrm>
            <a:off x="8180388" y="1573213"/>
            <a:ext cx="477837" cy="1727200"/>
            <a:chOff x="0" y="0"/>
            <a:chExt cx="301" cy="1088"/>
          </a:xfrm>
        </p:grpSpPr>
        <p:sp>
          <p:nvSpPr>
            <p:cNvPr id="56356" name="直接连接符 55332"/>
            <p:cNvSpPr/>
            <p:nvPr/>
          </p:nvSpPr>
          <p:spPr>
            <a:xfrm>
              <a:off x="126" y="544"/>
              <a:ext cx="175"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57" name="矩形 55333"/>
            <p:cNvSpPr/>
            <p:nvPr/>
          </p:nvSpPr>
          <p:spPr>
            <a:xfrm>
              <a:off x="0" y="0"/>
              <a:ext cx="125" cy="1088"/>
            </a:xfrm>
            <a:prstGeom prst="rect">
              <a:avLst/>
            </a:prstGeom>
            <a:gradFill rotWithShape="0">
              <a:gsLst>
                <a:gs pos="0">
                  <a:srgbClr val="000000"/>
                </a:gs>
                <a:gs pos="50000">
                  <a:srgbClr val="99FF66"/>
                </a:gs>
                <a:gs pos="100000">
                  <a:srgbClr val="000000"/>
                </a:gs>
              </a:gsLst>
              <a:lin ang="0" scaled="1"/>
              <a:tileRect/>
            </a:gradFill>
            <a:ln w="9525" cap="flat" cmpd="sng">
              <a:solidFill>
                <a:srgbClr val="99FF66">
                  <a:alpha val="45999"/>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55335" name="组合 55334"/>
          <p:cNvGrpSpPr/>
          <p:nvPr/>
        </p:nvGrpSpPr>
        <p:grpSpPr>
          <a:xfrm>
            <a:off x="6013450" y="3325813"/>
            <a:ext cx="2266950" cy="666750"/>
            <a:chOff x="0" y="0"/>
            <a:chExt cx="1428" cy="420"/>
          </a:xfrm>
        </p:grpSpPr>
        <p:sp>
          <p:nvSpPr>
            <p:cNvPr id="56359" name="矩形 55335"/>
            <p:cNvSpPr/>
            <p:nvPr/>
          </p:nvSpPr>
          <p:spPr>
            <a:xfrm>
              <a:off x="600" y="132"/>
              <a:ext cx="336" cy="288"/>
            </a:xfrm>
            <a:prstGeom prst="rect">
              <a:avLst/>
            </a:prstGeom>
            <a:noFill/>
            <a:ln w="9525">
              <a:noFill/>
            </a:ln>
          </p:spPr>
          <p:txBody>
            <a:bodyPr anchor="t">
              <a:spAutoFit/>
            </a:bodyPr>
            <a:p>
              <a:pPr lvl="0" indent="0" algn="ctr">
                <a:buClrTx/>
              </a:pPr>
              <a:r>
                <a:rPr lang="en-US" altLang="zh-CN" sz="2400" b="1" i="1">
                  <a:latin typeface="Times New Roman" panose="02020603050405020304" pitchFamily="2" charset="0"/>
                  <a:ea typeface="宋体" panose="02010600030101010101" pitchFamily="2" charset="-122"/>
                </a:rPr>
                <a:t>nd</a:t>
              </a:r>
              <a:endParaRPr lang="en-US" altLang="zh-CN" sz="2400" b="1" i="1">
                <a:latin typeface="Times New Roman" panose="02020603050405020304" pitchFamily="2" charset="0"/>
                <a:ea typeface="宋体" panose="02010600030101010101" pitchFamily="2" charset="-122"/>
              </a:endParaRPr>
            </a:p>
          </p:txBody>
        </p:sp>
        <p:sp>
          <p:nvSpPr>
            <p:cNvPr id="56360" name="直接连接符 55336"/>
            <p:cNvSpPr/>
            <p:nvPr/>
          </p:nvSpPr>
          <p:spPr>
            <a:xfrm rot="-5400000">
              <a:off x="1170" y="47"/>
              <a:ext cx="0" cy="495"/>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61" name="直接连接符 55337"/>
            <p:cNvSpPr/>
            <p:nvPr/>
          </p:nvSpPr>
          <p:spPr>
            <a:xfrm rot="-5400000" flipV="1">
              <a:off x="306" y="-3"/>
              <a:ext cx="0" cy="613"/>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6362" name="直接连接符 55338"/>
            <p:cNvSpPr/>
            <p:nvPr/>
          </p:nvSpPr>
          <p:spPr>
            <a:xfrm rot="-5400000">
              <a:off x="1231" y="197"/>
              <a:ext cx="394" cy="0"/>
            </a:xfrm>
            <a:prstGeom prst="line">
              <a:avLst/>
            </a:prstGeom>
            <a:ln w="19050" cap="flat" cmpd="sng">
              <a:solidFill>
                <a:srgbClr val="00FF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55340" name="组合 55339"/>
          <p:cNvGrpSpPr/>
          <p:nvPr/>
        </p:nvGrpSpPr>
        <p:grpSpPr>
          <a:xfrm>
            <a:off x="6465888" y="1433513"/>
            <a:ext cx="336550" cy="1943100"/>
            <a:chOff x="0" y="0"/>
            <a:chExt cx="212" cy="1224"/>
          </a:xfrm>
        </p:grpSpPr>
        <p:sp>
          <p:nvSpPr>
            <p:cNvPr id="56364" name="文本框 55340"/>
            <p:cNvSpPr txBox="1"/>
            <p:nvPr/>
          </p:nvSpPr>
          <p:spPr>
            <a:xfrm>
              <a:off x="0" y="134"/>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65" name="文本框 55341"/>
            <p:cNvSpPr txBox="1"/>
            <p:nvPr/>
          </p:nvSpPr>
          <p:spPr>
            <a:xfrm>
              <a:off x="0" y="268"/>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66" name="文本框 55342"/>
            <p:cNvSpPr txBox="1"/>
            <p:nvPr/>
          </p:nvSpPr>
          <p:spPr>
            <a:xfrm>
              <a:off x="0" y="402"/>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67" name="文本框 55343"/>
            <p:cNvSpPr txBox="1"/>
            <p:nvPr/>
          </p:nvSpPr>
          <p:spPr>
            <a:xfrm>
              <a:off x="0" y="535"/>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68" name="文本框 55344"/>
            <p:cNvSpPr txBox="1"/>
            <p:nvPr/>
          </p:nvSpPr>
          <p:spPr>
            <a:xfrm>
              <a:off x="0" y="669"/>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69" name="文本框 55345"/>
            <p:cNvSpPr txBox="1"/>
            <p:nvPr/>
          </p:nvSpPr>
          <p:spPr>
            <a:xfrm>
              <a:off x="0" y="803"/>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70" name="文本框 55346"/>
            <p:cNvSpPr txBox="1"/>
            <p:nvPr/>
          </p:nvSpPr>
          <p:spPr>
            <a:xfrm>
              <a:off x="0" y="936"/>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71" name="文本框 55347"/>
            <p:cNvSpPr txBox="1"/>
            <p:nvPr/>
          </p:nvSpPr>
          <p:spPr>
            <a:xfrm>
              <a:off x="0" y="0"/>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grpSp>
      <p:grpSp>
        <p:nvGrpSpPr>
          <p:cNvPr id="55349" name="组合 55348"/>
          <p:cNvGrpSpPr/>
          <p:nvPr/>
        </p:nvGrpSpPr>
        <p:grpSpPr>
          <a:xfrm>
            <a:off x="8105775" y="1447800"/>
            <a:ext cx="336550" cy="1943100"/>
            <a:chOff x="0" y="0"/>
            <a:chExt cx="212" cy="1224"/>
          </a:xfrm>
        </p:grpSpPr>
        <p:sp>
          <p:nvSpPr>
            <p:cNvPr id="56373" name="文本框 55349"/>
            <p:cNvSpPr txBox="1"/>
            <p:nvPr/>
          </p:nvSpPr>
          <p:spPr>
            <a:xfrm>
              <a:off x="0" y="134"/>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74" name="文本框 55350"/>
            <p:cNvSpPr txBox="1"/>
            <p:nvPr/>
          </p:nvSpPr>
          <p:spPr>
            <a:xfrm>
              <a:off x="0" y="268"/>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75" name="文本框 55351"/>
            <p:cNvSpPr txBox="1"/>
            <p:nvPr/>
          </p:nvSpPr>
          <p:spPr>
            <a:xfrm>
              <a:off x="0" y="402"/>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76" name="文本框 55352"/>
            <p:cNvSpPr txBox="1"/>
            <p:nvPr/>
          </p:nvSpPr>
          <p:spPr>
            <a:xfrm>
              <a:off x="0" y="535"/>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77" name="文本框 55353"/>
            <p:cNvSpPr txBox="1"/>
            <p:nvPr/>
          </p:nvSpPr>
          <p:spPr>
            <a:xfrm>
              <a:off x="0" y="669"/>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78" name="文本框 55354"/>
            <p:cNvSpPr txBox="1"/>
            <p:nvPr/>
          </p:nvSpPr>
          <p:spPr>
            <a:xfrm>
              <a:off x="0" y="803"/>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79" name="文本框 55355"/>
            <p:cNvSpPr txBox="1"/>
            <p:nvPr/>
          </p:nvSpPr>
          <p:spPr>
            <a:xfrm>
              <a:off x="0" y="936"/>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6380" name="文本框 55356"/>
            <p:cNvSpPr txBox="1"/>
            <p:nvPr/>
          </p:nvSpPr>
          <p:spPr>
            <a:xfrm>
              <a:off x="0" y="0"/>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grpSp>
      <p:sp>
        <p:nvSpPr>
          <p:cNvPr id="55358" name="文本框 55357"/>
          <p:cNvSpPr txBox="1"/>
          <p:nvPr/>
        </p:nvSpPr>
        <p:spPr>
          <a:xfrm>
            <a:off x="323850" y="2092325"/>
            <a:ext cx="488950" cy="457200"/>
          </a:xfrm>
          <a:prstGeom prst="rect">
            <a:avLst/>
          </a:prstGeom>
          <a:noFill/>
          <a:ln w="9525">
            <a:noFill/>
          </a:ln>
        </p:spPr>
        <p:txBody>
          <a:bodyPr wrap="none" anchor="t">
            <a:spAutoFit/>
          </a:bodyPr>
          <a:p>
            <a:pPr lvl="0" indent="0">
              <a:buClrTx/>
            </a:pPr>
            <a:r>
              <a:rPr lang="zh-CN" altLang="en-US" sz="2400" b="1">
                <a:latin typeface="Times New Roman" panose="02020603050405020304" pitchFamily="2" charset="0"/>
                <a:ea typeface="宋体" panose="02010600030101010101" pitchFamily="2" charset="-122"/>
              </a:rPr>
              <a:t>解</a:t>
            </a:r>
            <a:endParaRPr lang="zh-CN" altLang="en-US" sz="2400" b="1">
              <a:latin typeface="Times New Roman" panose="02020603050405020304" pitchFamily="2" charset="0"/>
              <a:ea typeface="宋体" panose="02010600030101010101" pitchFamily="2" charset="-122"/>
            </a:endParaRPr>
          </a:p>
        </p:txBody>
      </p:sp>
      <p:sp>
        <p:nvSpPr>
          <p:cNvPr id="55359" name="文本框 55358"/>
          <p:cNvSpPr txBox="1"/>
          <p:nvPr/>
        </p:nvSpPr>
        <p:spPr>
          <a:xfrm>
            <a:off x="771525" y="2060575"/>
            <a:ext cx="4360863"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拉开两极板的过程，电容器电容的变化为</a:t>
            </a:r>
            <a:endParaRPr lang="zh-CN" altLang="en-US" sz="2400" b="1">
              <a:latin typeface="Times New Roman" panose="02020603050405020304" pitchFamily="2" charset="0"/>
              <a:ea typeface="仿宋_GB2312" pitchFamily="1" charset="-122"/>
            </a:endParaRPr>
          </a:p>
        </p:txBody>
      </p:sp>
      <p:graphicFrame>
        <p:nvGraphicFramePr>
          <p:cNvPr id="55360" name="对象 55359"/>
          <p:cNvGraphicFramePr>
            <a:graphicFrameLocks noChangeAspect="1"/>
          </p:cNvGraphicFramePr>
          <p:nvPr/>
        </p:nvGraphicFramePr>
        <p:xfrm>
          <a:off x="1323975" y="3068638"/>
          <a:ext cx="1016000" cy="723900"/>
        </p:xfrm>
        <a:graphic>
          <a:graphicData uri="http://schemas.openxmlformats.org/presentationml/2006/ole">
            <mc:AlternateContent xmlns:mc="http://schemas.openxmlformats.org/markup-compatibility/2006">
              <mc:Choice xmlns:v="urn:schemas-microsoft-com:vml" Requires="v">
                <p:oleObj spid="_x0000_s3332" name="" r:id="rId1" imgW="1018540" imgH="725805" progId="Equation.3">
                  <p:embed/>
                </p:oleObj>
              </mc:Choice>
              <mc:Fallback>
                <p:oleObj name="" r:id="rId1" imgW="1018540" imgH="725805" progId="Equation.3">
                  <p:embed/>
                  <p:pic>
                    <p:nvPicPr>
                      <p:cNvPr id="0" name="图片 3331"/>
                      <p:cNvPicPr/>
                      <p:nvPr/>
                    </p:nvPicPr>
                    <p:blipFill>
                      <a:blip r:embed="rId2"/>
                      <a:stretch>
                        <a:fillRect/>
                      </a:stretch>
                    </p:blipFill>
                    <p:spPr>
                      <a:xfrm>
                        <a:off x="1323975" y="3068638"/>
                        <a:ext cx="1016000" cy="723900"/>
                      </a:xfrm>
                      <a:prstGeom prst="rect">
                        <a:avLst/>
                      </a:prstGeom>
                      <a:noFill/>
                      <a:ln w="38100">
                        <a:noFill/>
                        <a:miter/>
                      </a:ln>
                    </p:spPr>
                  </p:pic>
                </p:oleObj>
              </mc:Fallback>
            </mc:AlternateContent>
          </a:graphicData>
        </a:graphic>
      </p:graphicFrame>
      <p:sp>
        <p:nvSpPr>
          <p:cNvPr id="55361" name="右箭头 55360"/>
          <p:cNvSpPr/>
          <p:nvPr/>
        </p:nvSpPr>
        <p:spPr>
          <a:xfrm>
            <a:off x="2438400" y="3268663"/>
            <a:ext cx="649288" cy="381000"/>
          </a:xfrm>
          <a:prstGeom prst="rightArrow">
            <a:avLst>
              <a:gd name="adj1" fmla="val 43333"/>
              <a:gd name="adj2" fmla="val 55393"/>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55362" name="对象 55361"/>
          <p:cNvGraphicFramePr>
            <a:graphicFrameLocks noChangeAspect="1"/>
          </p:cNvGraphicFramePr>
          <p:nvPr/>
        </p:nvGraphicFramePr>
        <p:xfrm>
          <a:off x="3203575" y="3068638"/>
          <a:ext cx="1625600" cy="723900"/>
        </p:xfrm>
        <a:graphic>
          <a:graphicData uri="http://schemas.openxmlformats.org/presentationml/2006/ole">
            <mc:AlternateContent xmlns:mc="http://schemas.openxmlformats.org/markup-compatibility/2006">
              <mc:Choice xmlns:v="urn:schemas-microsoft-com:vml" Requires="v">
                <p:oleObj spid="_x0000_s3333" name="" r:id="rId3" imgW="1624965" imgH="723900" progId="Equation.3">
                  <p:embed/>
                </p:oleObj>
              </mc:Choice>
              <mc:Fallback>
                <p:oleObj name="" r:id="rId3" imgW="1624965" imgH="723900" progId="Equation.3">
                  <p:embed/>
                  <p:pic>
                    <p:nvPicPr>
                      <p:cNvPr id="0" name="图片 3332"/>
                      <p:cNvPicPr/>
                      <p:nvPr/>
                    </p:nvPicPr>
                    <p:blipFill>
                      <a:blip r:embed="rId4"/>
                      <a:stretch>
                        <a:fillRect/>
                      </a:stretch>
                    </p:blipFill>
                    <p:spPr>
                      <a:xfrm>
                        <a:off x="3203575" y="3068638"/>
                        <a:ext cx="1625600" cy="723900"/>
                      </a:xfrm>
                      <a:prstGeom prst="rect">
                        <a:avLst/>
                      </a:prstGeom>
                      <a:noFill/>
                      <a:ln w="38100">
                        <a:noFill/>
                        <a:miter/>
                      </a:ln>
                    </p:spPr>
                  </p:pic>
                </p:oleObj>
              </mc:Fallback>
            </mc:AlternateContent>
          </a:graphicData>
        </a:graphic>
      </p:graphicFrame>
      <p:sp>
        <p:nvSpPr>
          <p:cNvPr id="55363" name="文本框 55362"/>
          <p:cNvSpPr txBox="1"/>
          <p:nvPr/>
        </p:nvSpPr>
        <p:spPr>
          <a:xfrm>
            <a:off x="771525" y="4052888"/>
            <a:ext cx="3497263"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电场能量的变化为</a:t>
            </a:r>
            <a:r>
              <a:rPr lang="zh-CN" altLang="en-US" sz="2400" b="1" i="1">
                <a:latin typeface="Times New Roman" panose="02020603050405020304" pitchFamily="2" charset="0"/>
                <a:ea typeface="仿宋_GB2312" pitchFamily="1" charset="-122"/>
              </a:rPr>
              <a:t> </a:t>
            </a:r>
            <a:endParaRPr lang="zh-CN" altLang="en-US" sz="2400" b="1" i="1">
              <a:latin typeface="Times New Roman" panose="02020603050405020304" pitchFamily="2" charset="0"/>
              <a:ea typeface="仿宋_GB2312" pitchFamily="1" charset="-122"/>
            </a:endParaRPr>
          </a:p>
        </p:txBody>
      </p:sp>
      <p:graphicFrame>
        <p:nvGraphicFramePr>
          <p:cNvPr id="55364" name="对象 55363"/>
          <p:cNvGraphicFramePr>
            <a:graphicFrameLocks noChangeAspect="1"/>
          </p:cNvGraphicFramePr>
          <p:nvPr/>
        </p:nvGraphicFramePr>
        <p:xfrm>
          <a:off x="1403350" y="4792663"/>
          <a:ext cx="1384300" cy="723900"/>
        </p:xfrm>
        <a:graphic>
          <a:graphicData uri="http://schemas.openxmlformats.org/presentationml/2006/ole">
            <mc:AlternateContent xmlns:mc="http://schemas.openxmlformats.org/markup-compatibility/2006">
              <mc:Choice xmlns:v="urn:schemas-microsoft-com:vml" Requires="v">
                <p:oleObj spid="_x0000_s3334" name="" r:id="rId5" imgW="1388110" imgH="725805" progId="Equation.3">
                  <p:embed/>
                </p:oleObj>
              </mc:Choice>
              <mc:Fallback>
                <p:oleObj name="" r:id="rId5" imgW="1388110" imgH="725805" progId="Equation.3">
                  <p:embed/>
                  <p:pic>
                    <p:nvPicPr>
                      <p:cNvPr id="0" name="图片 3333"/>
                      <p:cNvPicPr/>
                      <p:nvPr/>
                    </p:nvPicPr>
                    <p:blipFill>
                      <a:blip r:embed="rId6"/>
                      <a:stretch>
                        <a:fillRect/>
                      </a:stretch>
                    </p:blipFill>
                    <p:spPr>
                      <a:xfrm>
                        <a:off x="1403350" y="4792663"/>
                        <a:ext cx="1384300" cy="723900"/>
                      </a:xfrm>
                      <a:prstGeom prst="rect">
                        <a:avLst/>
                      </a:prstGeom>
                      <a:noFill/>
                      <a:ln w="38100">
                        <a:noFill/>
                        <a:miter/>
                      </a:ln>
                    </p:spPr>
                  </p:pic>
                </p:oleObj>
              </mc:Fallback>
            </mc:AlternateContent>
          </a:graphicData>
        </a:graphic>
      </p:graphicFrame>
      <p:sp>
        <p:nvSpPr>
          <p:cNvPr id="55365" name="右箭头 55364"/>
          <p:cNvSpPr/>
          <p:nvPr/>
        </p:nvSpPr>
        <p:spPr>
          <a:xfrm>
            <a:off x="2987675" y="4964113"/>
            <a:ext cx="649288" cy="381000"/>
          </a:xfrm>
          <a:prstGeom prst="rightArrow">
            <a:avLst>
              <a:gd name="adj1" fmla="val 43333"/>
              <a:gd name="adj2" fmla="val 55393"/>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55366" name="对象 55365"/>
          <p:cNvGraphicFramePr>
            <a:graphicFrameLocks noChangeAspect="1"/>
          </p:cNvGraphicFramePr>
          <p:nvPr/>
        </p:nvGraphicFramePr>
        <p:xfrm>
          <a:off x="3795713" y="4792663"/>
          <a:ext cx="2792412" cy="723900"/>
        </p:xfrm>
        <a:graphic>
          <a:graphicData uri="http://schemas.openxmlformats.org/presentationml/2006/ole">
            <mc:AlternateContent xmlns:mc="http://schemas.openxmlformats.org/markup-compatibility/2006">
              <mc:Choice xmlns:v="urn:schemas-microsoft-com:vml" Requires="v">
                <p:oleObj spid="_x0000_s3335" name="" r:id="rId7" imgW="2792730" imgH="723900" progId="Equation.3">
                  <p:embed/>
                </p:oleObj>
              </mc:Choice>
              <mc:Fallback>
                <p:oleObj name="" r:id="rId7" imgW="2792730" imgH="723900" progId="Equation.3">
                  <p:embed/>
                  <p:pic>
                    <p:nvPicPr>
                      <p:cNvPr id="0" name="图片 3334"/>
                      <p:cNvPicPr/>
                      <p:nvPr/>
                    </p:nvPicPr>
                    <p:blipFill>
                      <a:blip r:embed="rId8"/>
                      <a:stretch>
                        <a:fillRect/>
                      </a:stretch>
                    </p:blipFill>
                    <p:spPr>
                      <a:xfrm>
                        <a:off x="3795713" y="4792663"/>
                        <a:ext cx="2792412" cy="723900"/>
                      </a:xfrm>
                      <a:prstGeom prst="rect">
                        <a:avLst/>
                      </a:prstGeom>
                      <a:noFill/>
                      <a:ln w="38100">
                        <a:noFill/>
                        <a:miter/>
                      </a:ln>
                    </p:spPr>
                  </p:pic>
                </p:oleObj>
              </mc:Fallback>
            </mc:AlternateContent>
          </a:graphicData>
        </a:graphic>
      </p:graphicFrame>
      <p:sp>
        <p:nvSpPr>
          <p:cNvPr id="55367" name="文本框 55366"/>
          <p:cNvSpPr txBox="1"/>
          <p:nvPr/>
        </p:nvSpPr>
        <p:spPr>
          <a:xfrm>
            <a:off x="755650" y="5767388"/>
            <a:ext cx="301625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电场能量增加</a:t>
            </a:r>
            <a:endParaRPr lang="zh-CN" altLang="en-US" sz="2400" b="1">
              <a:latin typeface="Times New Roman" panose="02020603050405020304" pitchFamily="2" charset="0"/>
              <a:ea typeface="仿宋_GB2312" pitchFamily="1" charset="-122"/>
            </a:endParaRPr>
          </a:p>
        </p:txBody>
      </p:sp>
      <p:graphicFrame>
        <p:nvGraphicFramePr>
          <p:cNvPr id="55368" name="对象 55367"/>
          <p:cNvGraphicFramePr>
            <a:graphicFrameLocks noChangeAspect="1"/>
          </p:cNvGraphicFramePr>
          <p:nvPr/>
        </p:nvGraphicFramePr>
        <p:xfrm>
          <a:off x="3203575" y="5661025"/>
          <a:ext cx="3567113" cy="723900"/>
        </p:xfrm>
        <a:graphic>
          <a:graphicData uri="http://schemas.openxmlformats.org/presentationml/2006/ole">
            <mc:AlternateContent xmlns:mc="http://schemas.openxmlformats.org/markup-compatibility/2006">
              <mc:Choice xmlns:v="urn:schemas-microsoft-com:vml" Requires="v">
                <p:oleObj spid="_x0000_s3336" name="" r:id="rId9" imgW="3567430" imgH="723900" progId="Equation.3">
                  <p:embed/>
                </p:oleObj>
              </mc:Choice>
              <mc:Fallback>
                <p:oleObj name="" r:id="rId9" imgW="3567430" imgH="723900" progId="Equation.3">
                  <p:embed/>
                  <p:pic>
                    <p:nvPicPr>
                      <p:cNvPr id="0" name="图片 3335"/>
                      <p:cNvPicPr/>
                      <p:nvPr/>
                    </p:nvPicPr>
                    <p:blipFill>
                      <a:blip r:embed="rId10"/>
                      <a:stretch>
                        <a:fillRect/>
                      </a:stretch>
                    </p:blipFill>
                    <p:spPr>
                      <a:xfrm>
                        <a:off x="3203575" y="5661025"/>
                        <a:ext cx="3567113" cy="723900"/>
                      </a:xfrm>
                      <a:prstGeom prst="rect">
                        <a:avLst/>
                      </a:prstGeom>
                      <a:noFill/>
                      <a:ln w="38100">
                        <a:noFill/>
                        <a:miter/>
                      </a:ln>
                    </p:spPr>
                  </p:pic>
                </p:oleObj>
              </mc:Fallback>
            </mc:AlternateContent>
          </a:graphicData>
        </a:graphic>
      </p:graphicFrame>
      <p:graphicFrame>
        <p:nvGraphicFramePr>
          <p:cNvPr id="55369" name="对象 55368"/>
          <p:cNvGraphicFramePr>
            <a:graphicFrameLocks noChangeAspect="1"/>
          </p:cNvGraphicFramePr>
          <p:nvPr/>
        </p:nvGraphicFramePr>
        <p:xfrm>
          <a:off x="6834188" y="5889625"/>
          <a:ext cx="419100" cy="279400"/>
        </p:xfrm>
        <a:graphic>
          <a:graphicData uri="http://schemas.openxmlformats.org/presentationml/2006/ole">
            <mc:AlternateContent xmlns:mc="http://schemas.openxmlformats.org/markup-compatibility/2006">
              <mc:Choice xmlns:v="urn:schemas-microsoft-com:vml" Requires="v">
                <p:oleObj spid="_x0000_s3337" name="" r:id="rId11" imgW="421640" imgH="281305" progId="Equation.3">
                  <p:embed/>
                </p:oleObj>
              </mc:Choice>
              <mc:Fallback>
                <p:oleObj name="" r:id="rId11" imgW="421640" imgH="281305" progId="Equation.3">
                  <p:embed/>
                  <p:pic>
                    <p:nvPicPr>
                      <p:cNvPr id="0" name="图片 3336"/>
                      <p:cNvPicPr/>
                      <p:nvPr/>
                    </p:nvPicPr>
                    <p:blipFill>
                      <a:blip r:embed="rId12"/>
                      <a:stretch>
                        <a:fillRect/>
                      </a:stretch>
                    </p:blipFill>
                    <p:spPr>
                      <a:xfrm>
                        <a:off x="6834188" y="5889625"/>
                        <a:ext cx="419100" cy="2794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5305"/>
                                        </p:tgtEl>
                                        <p:attrNameLst>
                                          <p:attrName>style.visibility</p:attrName>
                                        </p:attrNameLst>
                                      </p:cBhvr>
                                      <p:to>
                                        <p:strVal val="visible"/>
                                      </p:to>
                                    </p:set>
                                    <p:animEffect transition="in" filter="wipe(down)">
                                      <p:cBhvr>
                                        <p:cTn id="11" dur="500"/>
                                        <p:tgtEl>
                                          <p:spTgt spid="55305"/>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55315"/>
                                        </p:tgtEl>
                                        <p:attrNameLst>
                                          <p:attrName>style.visibility</p:attrName>
                                        </p:attrNameLst>
                                      </p:cBhvr>
                                      <p:to>
                                        <p:strVal val="visible"/>
                                      </p:to>
                                    </p:set>
                                    <p:animEffect transition="in" filter="wipe(right)">
                                      <p:cBhvr>
                                        <p:cTn id="15" dur="500"/>
                                        <p:tgtEl>
                                          <p:spTgt spid="55315"/>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55303"/>
                                        </p:tgtEl>
                                        <p:attrNameLst>
                                          <p:attrName>style.visibility</p:attrName>
                                        </p:attrNameLst>
                                      </p:cBhvr>
                                      <p:to>
                                        <p:strVal val="visible"/>
                                      </p:to>
                                    </p:set>
                                    <p:animEffect transition="in" filter="wipe(down)">
                                      <p:cBhvr>
                                        <p:cTn id="19" dur="500"/>
                                        <p:tgtEl>
                                          <p:spTgt spid="55303"/>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55304"/>
                                        </p:tgtEl>
                                        <p:attrNameLst>
                                          <p:attrName>style.visibility</p:attrName>
                                        </p:attrNameLst>
                                      </p:cBhvr>
                                      <p:to>
                                        <p:strVal val="visible"/>
                                      </p:to>
                                    </p:set>
                                    <p:animEffect transition="in" filter="wipe(down)">
                                      <p:cBhvr>
                                        <p:cTn id="23" dur="500"/>
                                        <p:tgtEl>
                                          <p:spTgt spid="55304"/>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55316"/>
                                        </p:tgtEl>
                                        <p:attrNameLst>
                                          <p:attrName>style.visibility</p:attrName>
                                        </p:attrNameLst>
                                      </p:cBhvr>
                                      <p:to>
                                        <p:strVal val="visible"/>
                                      </p:to>
                                    </p:set>
                                    <p:animEffect transition="in" filter="wipe(right)">
                                      <p:cBhvr>
                                        <p:cTn id="27" dur="500"/>
                                        <p:tgtEl>
                                          <p:spTgt spid="55316"/>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55340"/>
                                        </p:tgtEl>
                                        <p:attrNameLst>
                                          <p:attrName>style.visibility</p:attrName>
                                        </p:attrNameLst>
                                      </p:cBhvr>
                                      <p:to>
                                        <p:strVal val="visible"/>
                                      </p:to>
                                    </p:set>
                                    <p:animEffect transition="in" filter="wipe(left)">
                                      <p:cBhvr>
                                        <p:cTn id="31" dur="500"/>
                                        <p:tgtEl>
                                          <p:spTgt spid="55340"/>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55326"/>
                                        </p:tgtEl>
                                        <p:attrNameLst>
                                          <p:attrName>style.visibility</p:attrName>
                                        </p:attrNameLst>
                                      </p:cBhvr>
                                      <p:to>
                                        <p:strVal val="visible"/>
                                      </p:to>
                                    </p:set>
                                    <p:animEffect transition="in" filter="wipe(down)">
                                      <p:cBhvr>
                                        <p:cTn id="35" dur="500"/>
                                        <p:tgtEl>
                                          <p:spTgt spid="553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5298"/>
                                        </p:tgtEl>
                                        <p:attrNameLst>
                                          <p:attrName>style.visibility</p:attrName>
                                        </p:attrNameLst>
                                      </p:cBhvr>
                                      <p:to>
                                        <p:strVal val="visible"/>
                                      </p:to>
                                    </p:set>
                                    <p:animEffect transition="in" filter="wipe(left)">
                                      <p:cBhvr>
                                        <p:cTn id="40" dur="500"/>
                                        <p:tgtEl>
                                          <p:spTgt spid="5529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5304"/>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55302"/>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55315"/>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55340"/>
                                        </p:tgtEl>
                                        <p:attrNameLst>
                                          <p:attrName>style.visibility</p:attrName>
                                        </p:attrNameLst>
                                      </p:cBhvr>
                                      <p:to>
                                        <p:strVal val="hidden"/>
                                      </p:to>
                                    </p:set>
                                  </p:childTnLst>
                                </p:cTn>
                              </p:par>
                            </p:childTnLst>
                          </p:cTn>
                        </p:par>
                        <p:par>
                          <p:cTn id="53" fill="hold">
                            <p:stCondLst>
                              <p:cond delay="0"/>
                            </p:stCondLst>
                            <p:childTnLst>
                              <p:par>
                                <p:cTn id="54" presetID="12" presetClass="entr" presetSubtype="8" fill="hold" nodeType="afterEffect">
                                  <p:stCondLst>
                                    <p:cond delay="0"/>
                                  </p:stCondLst>
                                  <p:childTnLst>
                                    <p:set>
                                      <p:cBhvr>
                                        <p:cTn id="55" dur="1" fill="hold">
                                          <p:stCondLst>
                                            <p:cond delay="0"/>
                                          </p:stCondLst>
                                        </p:cTn>
                                        <p:tgtEl>
                                          <p:spTgt spid="55332"/>
                                        </p:tgtEl>
                                        <p:attrNameLst>
                                          <p:attrName>style.visibility</p:attrName>
                                        </p:attrNameLst>
                                      </p:cBhvr>
                                      <p:to>
                                        <p:strVal val="visible"/>
                                      </p:to>
                                    </p:set>
                                    <p:animEffect transition="in" filter="slide(fromLeft)">
                                      <p:cBhvr>
                                        <p:cTn id="56" dur="500"/>
                                        <p:tgtEl>
                                          <p:spTgt spid="55332"/>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55349"/>
                                        </p:tgtEl>
                                        <p:attrNameLst>
                                          <p:attrName>style.visibility</p:attrName>
                                        </p:attrNameLst>
                                      </p:cBhvr>
                                      <p:to>
                                        <p:strVal val="visible"/>
                                      </p:to>
                                    </p:set>
                                    <p:animEffect transition="in" filter="wipe(left)">
                                      <p:cBhvr>
                                        <p:cTn id="60" dur="500"/>
                                        <p:tgtEl>
                                          <p:spTgt spid="55349"/>
                                        </p:tgtEl>
                                      </p:cBhvr>
                                    </p:animEffect>
                                  </p:childTnLst>
                                </p:cTn>
                              </p:par>
                            </p:childTnLst>
                          </p:cTn>
                        </p:par>
                        <p:par>
                          <p:cTn id="61" fill="hold">
                            <p:stCondLst>
                              <p:cond delay="1000"/>
                            </p:stCondLst>
                            <p:childTnLst>
                              <p:par>
                                <p:cTn id="62" presetID="22" presetClass="entr" presetSubtype="4" fill="hold" nodeType="afterEffect">
                                  <p:stCondLst>
                                    <p:cond delay="0"/>
                                  </p:stCondLst>
                                  <p:childTnLst>
                                    <p:set>
                                      <p:cBhvr>
                                        <p:cTn id="63" dur="1" fill="hold">
                                          <p:stCondLst>
                                            <p:cond delay="0"/>
                                          </p:stCondLst>
                                        </p:cTn>
                                        <p:tgtEl>
                                          <p:spTgt spid="55335"/>
                                        </p:tgtEl>
                                        <p:attrNameLst>
                                          <p:attrName>style.visibility</p:attrName>
                                        </p:attrNameLst>
                                      </p:cBhvr>
                                      <p:to>
                                        <p:strVal val="visible"/>
                                      </p:to>
                                    </p:set>
                                    <p:animEffect transition="in" filter="wipe(down)">
                                      <p:cBhvr>
                                        <p:cTn id="64" dur="500"/>
                                        <p:tgtEl>
                                          <p:spTgt spid="5533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5300"/>
                                        </p:tgtEl>
                                        <p:attrNameLst>
                                          <p:attrName>style.visibility</p:attrName>
                                        </p:attrNameLst>
                                      </p:cBhvr>
                                      <p:to>
                                        <p:strVal val="visible"/>
                                      </p:to>
                                    </p:se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55299"/>
                                        </p:tgtEl>
                                        <p:attrNameLst>
                                          <p:attrName>style.visibility</p:attrName>
                                        </p:attrNameLst>
                                      </p:cBhvr>
                                      <p:to>
                                        <p:strVal val="visible"/>
                                      </p:to>
                                    </p:set>
                                    <p:animEffect transition="in" filter="wipe(left)">
                                      <p:cBhvr>
                                        <p:cTn id="72" dur="500"/>
                                        <p:tgtEl>
                                          <p:spTgt spid="55299"/>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535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55359"/>
                                        </p:tgtEl>
                                        <p:attrNameLst>
                                          <p:attrName>style.visibility</p:attrName>
                                        </p:attrNameLst>
                                      </p:cBhvr>
                                      <p:to>
                                        <p:strVal val="visible"/>
                                      </p:to>
                                    </p:set>
                                    <p:animEffect transition="in" filter="wipe(left)">
                                      <p:cBhvr>
                                        <p:cTn id="81" dur="500"/>
                                        <p:tgtEl>
                                          <p:spTgt spid="5535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5360"/>
                                        </p:tgtEl>
                                        <p:attrNameLst>
                                          <p:attrName>style.visibility</p:attrName>
                                        </p:attrNameLst>
                                      </p:cBhvr>
                                      <p:to>
                                        <p:strVal val="visible"/>
                                      </p:to>
                                    </p:set>
                                    <p:animEffect transition="in" filter="wipe(left)">
                                      <p:cBhvr>
                                        <p:cTn id="86" dur="500"/>
                                        <p:tgtEl>
                                          <p:spTgt spid="5536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5361"/>
                                        </p:tgtEl>
                                        <p:attrNameLst>
                                          <p:attrName>style.visibility</p:attrName>
                                        </p:attrNameLst>
                                      </p:cBhvr>
                                      <p:to>
                                        <p:strVal val="visible"/>
                                      </p:to>
                                    </p:set>
                                    <p:animEffect transition="in" filter="wipe(left)">
                                      <p:cBhvr>
                                        <p:cTn id="91" dur="500"/>
                                        <p:tgtEl>
                                          <p:spTgt spid="55361"/>
                                        </p:tgtEl>
                                      </p:cBhvr>
                                    </p:animEffect>
                                  </p:childTnLst>
                                </p:cTn>
                              </p:par>
                            </p:childTnLst>
                          </p:cTn>
                        </p:par>
                        <p:par>
                          <p:cTn id="92" fill="hold">
                            <p:stCondLst>
                              <p:cond delay="500"/>
                            </p:stCondLst>
                            <p:childTnLst>
                              <p:par>
                                <p:cTn id="93" presetID="22" presetClass="entr" presetSubtype="8" fill="hold" nodeType="afterEffect">
                                  <p:stCondLst>
                                    <p:cond delay="0"/>
                                  </p:stCondLst>
                                  <p:childTnLst>
                                    <p:set>
                                      <p:cBhvr>
                                        <p:cTn id="94" dur="1" fill="hold">
                                          <p:stCondLst>
                                            <p:cond delay="0"/>
                                          </p:stCondLst>
                                        </p:cTn>
                                        <p:tgtEl>
                                          <p:spTgt spid="55362"/>
                                        </p:tgtEl>
                                        <p:attrNameLst>
                                          <p:attrName>style.visibility</p:attrName>
                                        </p:attrNameLst>
                                      </p:cBhvr>
                                      <p:to>
                                        <p:strVal val="visible"/>
                                      </p:to>
                                    </p:set>
                                    <p:animEffect transition="in" filter="wipe(left)">
                                      <p:cBhvr>
                                        <p:cTn id="95" dur="500"/>
                                        <p:tgtEl>
                                          <p:spTgt spid="5536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55363"/>
                                        </p:tgtEl>
                                        <p:attrNameLst>
                                          <p:attrName>style.visibility</p:attrName>
                                        </p:attrNameLst>
                                      </p:cBhvr>
                                      <p:to>
                                        <p:strVal val="visible"/>
                                      </p:to>
                                    </p:set>
                                    <p:animEffect transition="in" filter="wipe(left)">
                                      <p:cBhvr>
                                        <p:cTn id="100" dur="500"/>
                                        <p:tgtEl>
                                          <p:spTgt spid="5536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55364"/>
                                        </p:tgtEl>
                                        <p:attrNameLst>
                                          <p:attrName>style.visibility</p:attrName>
                                        </p:attrNameLst>
                                      </p:cBhvr>
                                      <p:to>
                                        <p:strVal val="visible"/>
                                      </p:to>
                                    </p:set>
                                    <p:animEffect transition="in" filter="wipe(left)">
                                      <p:cBhvr>
                                        <p:cTn id="105" dur="500"/>
                                        <p:tgtEl>
                                          <p:spTgt spid="5536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55365"/>
                                        </p:tgtEl>
                                        <p:attrNameLst>
                                          <p:attrName>style.visibility</p:attrName>
                                        </p:attrNameLst>
                                      </p:cBhvr>
                                      <p:to>
                                        <p:strVal val="visible"/>
                                      </p:to>
                                    </p:set>
                                    <p:animEffect transition="in" filter="wipe(left)">
                                      <p:cBhvr>
                                        <p:cTn id="110" dur="500"/>
                                        <p:tgtEl>
                                          <p:spTgt spid="5536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55366"/>
                                        </p:tgtEl>
                                        <p:attrNameLst>
                                          <p:attrName>style.visibility</p:attrName>
                                        </p:attrNameLst>
                                      </p:cBhvr>
                                      <p:to>
                                        <p:strVal val="visible"/>
                                      </p:to>
                                    </p:set>
                                    <p:animEffect transition="in" filter="wipe(left)">
                                      <p:cBhvr>
                                        <p:cTn id="115" dur="500"/>
                                        <p:tgtEl>
                                          <p:spTgt spid="5536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55367"/>
                                        </p:tgtEl>
                                        <p:attrNameLst>
                                          <p:attrName>style.visibility</p:attrName>
                                        </p:attrNameLst>
                                      </p:cBhvr>
                                      <p:to>
                                        <p:strVal val="visible"/>
                                      </p:to>
                                    </p:set>
                                    <p:animEffect transition="in" filter="wipe(left)">
                                      <p:cBhvr>
                                        <p:cTn id="120" dur="500"/>
                                        <p:tgtEl>
                                          <p:spTgt spid="5536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55368"/>
                                        </p:tgtEl>
                                        <p:attrNameLst>
                                          <p:attrName>style.visibility</p:attrName>
                                        </p:attrNameLst>
                                      </p:cBhvr>
                                      <p:to>
                                        <p:strVal val="visible"/>
                                      </p:to>
                                    </p:set>
                                    <p:animEffect transition="in" filter="wipe(left)">
                                      <p:cBhvr>
                                        <p:cTn id="125" dur="500"/>
                                        <p:tgtEl>
                                          <p:spTgt spid="5536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55369"/>
                                        </p:tgtEl>
                                        <p:attrNameLst>
                                          <p:attrName>style.visibility</p:attrName>
                                        </p:attrNameLst>
                                      </p:cBhvr>
                                      <p:to>
                                        <p:strVal val="visible"/>
                                      </p:to>
                                    </p:set>
                                    <p:animEffect transition="in" filter="wipe(left)">
                                      <p:cBhvr>
                                        <p:cTn id="130" dur="500"/>
                                        <p:tgtEl>
                                          <p:spTgt spid="5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p:bldP spid="55300" grpId="0"/>
      <p:bldP spid="55301" grpId="0"/>
      <p:bldP spid="55358" grpId="0"/>
      <p:bldP spid="55359" grpId="0"/>
      <p:bldP spid="55363" grpId="0"/>
      <p:bldP spid="55367"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57345" name="组合 56321"/>
          <p:cNvGrpSpPr/>
          <p:nvPr/>
        </p:nvGrpSpPr>
        <p:grpSpPr>
          <a:xfrm>
            <a:off x="5495925" y="723900"/>
            <a:ext cx="3127375" cy="3065463"/>
            <a:chOff x="0" y="0"/>
            <a:chExt cx="1970" cy="1931"/>
          </a:xfrm>
        </p:grpSpPr>
        <p:sp>
          <p:nvSpPr>
            <p:cNvPr id="57346" name="矩形 56322"/>
            <p:cNvSpPr/>
            <p:nvPr/>
          </p:nvSpPr>
          <p:spPr>
            <a:xfrm>
              <a:off x="645" y="81"/>
              <a:ext cx="119" cy="1080"/>
            </a:xfrm>
            <a:prstGeom prst="rect">
              <a:avLst/>
            </a:prstGeom>
            <a:noFill/>
            <a:ln w="28575" cap="flat" cmpd="sng">
              <a:solidFill>
                <a:srgbClr val="33CC33"/>
              </a:solidFill>
              <a:prstDash val="dash"/>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47" name="矩形 56323"/>
            <p:cNvSpPr/>
            <p:nvPr/>
          </p:nvSpPr>
          <p:spPr>
            <a:xfrm>
              <a:off x="234" y="76"/>
              <a:ext cx="125" cy="1088"/>
            </a:xfrm>
            <a:prstGeom prst="rect">
              <a:avLst/>
            </a:prstGeom>
            <a:gradFill rotWithShape="0">
              <a:gsLst>
                <a:gs pos="0">
                  <a:srgbClr val="000000"/>
                </a:gs>
                <a:gs pos="50000">
                  <a:srgbClr val="99FF66"/>
                </a:gs>
                <a:gs pos="100000">
                  <a:srgbClr val="000000"/>
                </a:gs>
              </a:gsLst>
              <a:lin ang="0" scaled="1"/>
              <a:tileRect/>
            </a:gradFill>
            <a:ln w="9525" cap="flat" cmpd="sng">
              <a:solidFill>
                <a:srgbClr val="99FF66">
                  <a:alpha val="45999"/>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57348" name="组合 56324"/>
            <p:cNvGrpSpPr/>
            <p:nvPr/>
          </p:nvGrpSpPr>
          <p:grpSpPr>
            <a:xfrm>
              <a:off x="55" y="608"/>
              <a:ext cx="1915" cy="1323"/>
              <a:chOff x="0" y="0"/>
              <a:chExt cx="1915" cy="1636"/>
            </a:xfrm>
          </p:grpSpPr>
          <p:grpSp>
            <p:nvGrpSpPr>
              <p:cNvPr id="57349" name="组合 56325"/>
              <p:cNvGrpSpPr/>
              <p:nvPr/>
            </p:nvGrpSpPr>
            <p:grpSpPr>
              <a:xfrm>
                <a:off x="0" y="0"/>
                <a:ext cx="1915" cy="1636"/>
                <a:chOff x="0" y="0"/>
                <a:chExt cx="1915" cy="1636"/>
              </a:xfrm>
            </p:grpSpPr>
            <p:sp>
              <p:nvSpPr>
                <p:cNvPr id="57350" name="直接连接符 56326"/>
                <p:cNvSpPr/>
                <p:nvPr/>
              </p:nvSpPr>
              <p:spPr>
                <a:xfrm flipH="1">
                  <a:off x="0" y="0"/>
                  <a:ext cx="2" cy="150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51" name="直接连接符 56327"/>
                <p:cNvSpPr/>
                <p:nvPr/>
              </p:nvSpPr>
              <p:spPr>
                <a:xfrm>
                  <a:off x="1907" y="7"/>
                  <a:ext cx="0" cy="1488"/>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57352" name="组合 56328"/>
                <p:cNvGrpSpPr/>
                <p:nvPr/>
              </p:nvGrpSpPr>
              <p:grpSpPr>
                <a:xfrm>
                  <a:off x="0" y="1348"/>
                  <a:ext cx="1915" cy="288"/>
                  <a:chOff x="0" y="0"/>
                  <a:chExt cx="1915" cy="288"/>
                </a:xfrm>
              </p:grpSpPr>
              <p:sp>
                <p:nvSpPr>
                  <p:cNvPr id="57353" name="直接连接符 56329"/>
                  <p:cNvSpPr/>
                  <p:nvPr/>
                </p:nvSpPr>
                <p:spPr>
                  <a:xfrm>
                    <a:off x="0" y="144"/>
                    <a:ext cx="758"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54" name="直接连接符 56330"/>
                  <p:cNvSpPr/>
                  <p:nvPr/>
                </p:nvSpPr>
                <p:spPr>
                  <a:xfrm flipV="1">
                    <a:off x="923" y="144"/>
                    <a:ext cx="992"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55" name="直接连接符 56331"/>
                  <p:cNvSpPr/>
                  <p:nvPr/>
                </p:nvSpPr>
                <p:spPr>
                  <a:xfrm>
                    <a:off x="772" y="0"/>
                    <a:ext cx="0" cy="288"/>
                  </a:xfrm>
                  <a:prstGeom prst="line">
                    <a:avLst/>
                  </a:prstGeom>
                  <a:ln w="57150"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56" name="直接连接符 56332"/>
                  <p:cNvSpPr/>
                  <p:nvPr/>
                </p:nvSpPr>
                <p:spPr>
                  <a:xfrm>
                    <a:off x="905" y="50"/>
                    <a:ext cx="0" cy="192"/>
                  </a:xfrm>
                  <a:prstGeom prst="line">
                    <a:avLst/>
                  </a:prstGeom>
                  <a:ln w="57150"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sp>
            <p:nvSpPr>
              <p:cNvPr id="57357" name="直接连接符 56333"/>
              <p:cNvSpPr/>
              <p:nvPr/>
            </p:nvSpPr>
            <p:spPr>
              <a:xfrm>
                <a:off x="0" y="9"/>
                <a:ext cx="175"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57358" name="直接连接符 56334"/>
            <p:cNvSpPr/>
            <p:nvPr/>
          </p:nvSpPr>
          <p:spPr>
            <a:xfrm>
              <a:off x="769" y="623"/>
              <a:ext cx="917" cy="0"/>
            </a:xfrm>
            <a:prstGeom prst="line">
              <a:avLst/>
            </a:prstGeom>
            <a:ln w="28575" cap="flat" cmpd="sng">
              <a:solidFill>
                <a:srgbClr val="006699"/>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57359" name="组合 56335"/>
            <p:cNvGrpSpPr/>
            <p:nvPr/>
          </p:nvGrpSpPr>
          <p:grpSpPr>
            <a:xfrm>
              <a:off x="189" y="8"/>
              <a:ext cx="212" cy="1223"/>
              <a:chOff x="0" y="0"/>
              <a:chExt cx="212" cy="1223"/>
            </a:xfrm>
          </p:grpSpPr>
          <p:sp>
            <p:nvSpPr>
              <p:cNvPr id="57360" name="矩形 56336"/>
              <p:cNvSpPr/>
              <p:nvPr/>
            </p:nvSpPr>
            <p:spPr>
              <a:xfrm>
                <a:off x="0" y="935"/>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grpSp>
            <p:nvGrpSpPr>
              <p:cNvPr id="57361" name="组合 56337"/>
              <p:cNvGrpSpPr/>
              <p:nvPr/>
            </p:nvGrpSpPr>
            <p:grpSpPr>
              <a:xfrm>
                <a:off x="0" y="0"/>
                <a:ext cx="212" cy="1090"/>
                <a:chOff x="0" y="0"/>
                <a:chExt cx="212" cy="1090"/>
              </a:xfrm>
            </p:grpSpPr>
            <p:sp>
              <p:nvSpPr>
                <p:cNvPr id="57362" name="矩形 56338"/>
                <p:cNvSpPr/>
                <p:nvPr/>
              </p:nvSpPr>
              <p:spPr>
                <a:xfrm>
                  <a:off x="0" y="134"/>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7363" name="矩形 56339"/>
                <p:cNvSpPr/>
                <p:nvPr/>
              </p:nvSpPr>
              <p:spPr>
                <a:xfrm>
                  <a:off x="0" y="268"/>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7364" name="矩形 56340"/>
                <p:cNvSpPr/>
                <p:nvPr/>
              </p:nvSpPr>
              <p:spPr>
                <a:xfrm>
                  <a:off x="0" y="401"/>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7365" name="矩形 56341"/>
                <p:cNvSpPr/>
                <p:nvPr/>
              </p:nvSpPr>
              <p:spPr>
                <a:xfrm>
                  <a:off x="0" y="535"/>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7366" name="矩形 56342"/>
                <p:cNvSpPr/>
                <p:nvPr/>
              </p:nvSpPr>
              <p:spPr>
                <a:xfrm>
                  <a:off x="0" y="668"/>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7367" name="矩形 56343"/>
                <p:cNvSpPr/>
                <p:nvPr/>
              </p:nvSpPr>
              <p:spPr>
                <a:xfrm>
                  <a:off x="0" y="802"/>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sp>
              <p:nvSpPr>
                <p:cNvPr id="57368" name="矩形 56344"/>
                <p:cNvSpPr/>
                <p:nvPr/>
              </p:nvSpPr>
              <p:spPr>
                <a:xfrm>
                  <a:off x="0" y="0"/>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Times New Roman" panose="02020603050405020304" pitchFamily="2" charset="0"/>
                    </a:rPr>
                    <a:t>+</a:t>
                  </a:r>
                  <a:endParaRPr lang="en-US" altLang="zh-CN" sz="2400" b="1">
                    <a:latin typeface="宋体" panose="02010600030101010101" pitchFamily="2" charset="-122"/>
                    <a:ea typeface="Times New Roman" panose="02020603050405020304" pitchFamily="2" charset="0"/>
                  </a:endParaRPr>
                </a:p>
              </p:txBody>
            </p:sp>
          </p:grpSp>
        </p:grpSp>
        <p:grpSp>
          <p:nvGrpSpPr>
            <p:cNvPr id="57369" name="组合 56345"/>
            <p:cNvGrpSpPr/>
            <p:nvPr/>
          </p:nvGrpSpPr>
          <p:grpSpPr>
            <a:xfrm>
              <a:off x="0" y="1143"/>
              <a:ext cx="995" cy="436"/>
              <a:chOff x="0" y="0"/>
              <a:chExt cx="995" cy="436"/>
            </a:xfrm>
          </p:grpSpPr>
          <p:sp>
            <p:nvSpPr>
              <p:cNvPr id="57370" name="矩形 56346"/>
              <p:cNvSpPr/>
              <p:nvPr/>
            </p:nvSpPr>
            <p:spPr>
              <a:xfrm>
                <a:off x="308" y="0"/>
                <a:ext cx="336" cy="288"/>
              </a:xfrm>
              <a:prstGeom prst="rect">
                <a:avLst/>
              </a:prstGeom>
              <a:noFill/>
              <a:ln w="9525">
                <a:noFill/>
              </a:ln>
            </p:spPr>
            <p:txBody>
              <a:bodyPr anchor="t">
                <a:spAutoFit/>
              </a:bodyPr>
              <a:p>
                <a:pPr lvl="0" indent="0" algn="ctr">
                  <a:buClrTx/>
                </a:pPr>
                <a:r>
                  <a:rPr lang="en-US" altLang="zh-CN" sz="2400" b="1" i="1">
                    <a:latin typeface="Times New Roman" panose="02020603050405020304" pitchFamily="2" charset="0"/>
                    <a:ea typeface="宋体" panose="02010600030101010101" pitchFamily="2" charset="-122"/>
                  </a:rPr>
                  <a:t>d</a:t>
                </a:r>
                <a:endParaRPr lang="en-US" altLang="zh-CN" sz="2400" b="1" i="1">
                  <a:latin typeface="Times New Roman" panose="02020603050405020304" pitchFamily="2" charset="0"/>
                  <a:ea typeface="宋体" panose="02010600030101010101" pitchFamily="2" charset="-122"/>
                </a:endParaRPr>
              </a:p>
            </p:txBody>
          </p:sp>
          <p:sp>
            <p:nvSpPr>
              <p:cNvPr id="57371" name="直接连接符 56347"/>
              <p:cNvSpPr/>
              <p:nvPr/>
            </p:nvSpPr>
            <p:spPr>
              <a:xfrm rot="-5400000">
                <a:off x="139" y="0"/>
                <a:ext cx="0" cy="279"/>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72" name="直接连接符 56348"/>
              <p:cNvSpPr/>
              <p:nvPr/>
            </p:nvSpPr>
            <p:spPr>
              <a:xfrm rot="-5400000" flipV="1">
                <a:off x="856" y="3"/>
                <a:ext cx="0" cy="278"/>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73" name="直接连接符 56349"/>
              <p:cNvSpPr/>
              <p:nvPr/>
            </p:nvSpPr>
            <p:spPr>
              <a:xfrm rot="-5400000">
                <a:off x="99" y="239"/>
                <a:ext cx="394" cy="0"/>
              </a:xfrm>
              <a:prstGeom prst="line">
                <a:avLst/>
              </a:prstGeom>
              <a:ln w="19050" cap="flat" cmpd="sng">
                <a:solidFill>
                  <a:srgbClr val="00FF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74" name="直接连接符 56350"/>
              <p:cNvSpPr/>
              <p:nvPr/>
            </p:nvSpPr>
            <p:spPr>
              <a:xfrm rot="-5400000">
                <a:off x="596" y="134"/>
                <a:ext cx="207" cy="0"/>
              </a:xfrm>
              <a:prstGeom prst="line">
                <a:avLst/>
              </a:prstGeom>
              <a:ln w="19050" cap="flat" cmpd="sng">
                <a:solidFill>
                  <a:srgbClr val="00FF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57375" name="组合 56351"/>
            <p:cNvGrpSpPr/>
            <p:nvPr/>
          </p:nvGrpSpPr>
          <p:grpSpPr>
            <a:xfrm>
              <a:off x="1667" y="79"/>
              <a:ext cx="301" cy="1088"/>
              <a:chOff x="0" y="0"/>
              <a:chExt cx="301" cy="1088"/>
            </a:xfrm>
          </p:grpSpPr>
          <p:sp>
            <p:nvSpPr>
              <p:cNvPr id="57376" name="直接连接符 56352"/>
              <p:cNvSpPr/>
              <p:nvPr/>
            </p:nvSpPr>
            <p:spPr>
              <a:xfrm>
                <a:off x="126" y="544"/>
                <a:ext cx="175" cy="0"/>
              </a:xfrm>
              <a:prstGeom prst="line">
                <a:avLst/>
              </a:prstGeom>
              <a:ln w="28575" cap="flat" cmpd="sng">
                <a:solidFill>
                  <a:srgbClr val="006699"/>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77" name="矩形 56353"/>
              <p:cNvSpPr/>
              <p:nvPr/>
            </p:nvSpPr>
            <p:spPr>
              <a:xfrm>
                <a:off x="0" y="0"/>
                <a:ext cx="125" cy="1088"/>
              </a:xfrm>
              <a:prstGeom prst="rect">
                <a:avLst/>
              </a:prstGeom>
              <a:gradFill rotWithShape="0">
                <a:gsLst>
                  <a:gs pos="0">
                    <a:srgbClr val="000000"/>
                  </a:gs>
                  <a:gs pos="50000">
                    <a:srgbClr val="99FF66"/>
                  </a:gs>
                  <a:gs pos="100000">
                    <a:srgbClr val="000000"/>
                  </a:gs>
                </a:gsLst>
                <a:lin ang="0" scaled="1"/>
                <a:tileRect/>
              </a:gradFill>
              <a:ln w="9525" cap="flat" cmpd="sng">
                <a:solidFill>
                  <a:srgbClr val="99FF66">
                    <a:alpha val="45999"/>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57378" name="组合 56354"/>
            <p:cNvGrpSpPr/>
            <p:nvPr/>
          </p:nvGrpSpPr>
          <p:grpSpPr>
            <a:xfrm>
              <a:off x="302" y="1183"/>
              <a:ext cx="1428" cy="420"/>
              <a:chOff x="0" y="0"/>
              <a:chExt cx="1428" cy="420"/>
            </a:xfrm>
          </p:grpSpPr>
          <p:sp>
            <p:nvSpPr>
              <p:cNvPr id="57379" name="矩形 56355"/>
              <p:cNvSpPr/>
              <p:nvPr/>
            </p:nvSpPr>
            <p:spPr>
              <a:xfrm>
                <a:off x="600" y="132"/>
                <a:ext cx="336" cy="288"/>
              </a:xfrm>
              <a:prstGeom prst="rect">
                <a:avLst/>
              </a:prstGeom>
              <a:noFill/>
              <a:ln w="9525">
                <a:noFill/>
              </a:ln>
            </p:spPr>
            <p:txBody>
              <a:bodyPr anchor="t">
                <a:spAutoFit/>
              </a:bodyPr>
              <a:p>
                <a:pPr lvl="0" indent="0" algn="ctr">
                  <a:buClrTx/>
                </a:pPr>
                <a:r>
                  <a:rPr lang="en-US" altLang="zh-CN" sz="2400" b="1" i="1">
                    <a:latin typeface="Times New Roman" panose="02020603050405020304" pitchFamily="2" charset="0"/>
                    <a:ea typeface="宋体" panose="02010600030101010101" pitchFamily="2" charset="-122"/>
                  </a:rPr>
                  <a:t>nd</a:t>
                </a:r>
                <a:endParaRPr lang="en-US" altLang="zh-CN" sz="2400" b="1" i="1">
                  <a:latin typeface="Times New Roman" panose="02020603050405020304" pitchFamily="2" charset="0"/>
                  <a:ea typeface="宋体" panose="02010600030101010101" pitchFamily="2" charset="-122"/>
                </a:endParaRPr>
              </a:p>
            </p:txBody>
          </p:sp>
          <p:sp>
            <p:nvSpPr>
              <p:cNvPr id="57380" name="直接连接符 56356"/>
              <p:cNvSpPr/>
              <p:nvPr/>
            </p:nvSpPr>
            <p:spPr>
              <a:xfrm rot="-5400000">
                <a:off x="1170" y="47"/>
                <a:ext cx="0" cy="495"/>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81" name="直接连接符 56357"/>
              <p:cNvSpPr/>
              <p:nvPr/>
            </p:nvSpPr>
            <p:spPr>
              <a:xfrm rot="-5400000" flipV="1">
                <a:off x="306" y="-3"/>
                <a:ext cx="0" cy="613"/>
              </a:xfrm>
              <a:prstGeom prst="line">
                <a:avLst/>
              </a:prstGeom>
              <a:ln w="19050" cap="flat" cmpd="sng">
                <a:solidFill>
                  <a:srgbClr val="00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82" name="直接连接符 56358"/>
              <p:cNvSpPr/>
              <p:nvPr/>
            </p:nvSpPr>
            <p:spPr>
              <a:xfrm rot="-5400000">
                <a:off x="1231" y="197"/>
                <a:ext cx="394" cy="0"/>
              </a:xfrm>
              <a:prstGeom prst="line">
                <a:avLst/>
              </a:prstGeom>
              <a:ln w="19050" cap="flat" cmpd="sng">
                <a:solidFill>
                  <a:srgbClr val="00FFFF"/>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57383" name="组合 56359"/>
            <p:cNvGrpSpPr/>
            <p:nvPr/>
          </p:nvGrpSpPr>
          <p:grpSpPr>
            <a:xfrm>
              <a:off x="1620" y="0"/>
              <a:ext cx="212" cy="1224"/>
              <a:chOff x="0" y="0"/>
              <a:chExt cx="212" cy="1224"/>
            </a:xfrm>
          </p:grpSpPr>
          <p:sp>
            <p:nvSpPr>
              <p:cNvPr id="57384" name="文本框 56360"/>
              <p:cNvSpPr txBox="1"/>
              <p:nvPr/>
            </p:nvSpPr>
            <p:spPr>
              <a:xfrm>
                <a:off x="0" y="134"/>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7385" name="文本框 56361"/>
              <p:cNvSpPr txBox="1"/>
              <p:nvPr/>
            </p:nvSpPr>
            <p:spPr>
              <a:xfrm>
                <a:off x="0" y="268"/>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7386" name="文本框 56362"/>
              <p:cNvSpPr txBox="1"/>
              <p:nvPr/>
            </p:nvSpPr>
            <p:spPr>
              <a:xfrm>
                <a:off x="0" y="402"/>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7387" name="文本框 56363"/>
              <p:cNvSpPr txBox="1"/>
              <p:nvPr/>
            </p:nvSpPr>
            <p:spPr>
              <a:xfrm>
                <a:off x="0" y="535"/>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7388" name="文本框 56364"/>
              <p:cNvSpPr txBox="1"/>
              <p:nvPr/>
            </p:nvSpPr>
            <p:spPr>
              <a:xfrm>
                <a:off x="0" y="669"/>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7389" name="文本框 56365"/>
              <p:cNvSpPr txBox="1"/>
              <p:nvPr/>
            </p:nvSpPr>
            <p:spPr>
              <a:xfrm>
                <a:off x="0" y="803"/>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7390" name="文本框 56366"/>
              <p:cNvSpPr txBox="1"/>
              <p:nvPr/>
            </p:nvSpPr>
            <p:spPr>
              <a:xfrm>
                <a:off x="0" y="936"/>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
            <p:nvSpPr>
              <p:cNvPr id="57391" name="文本框 56367"/>
              <p:cNvSpPr txBox="1"/>
              <p:nvPr/>
            </p:nvSpPr>
            <p:spPr>
              <a:xfrm>
                <a:off x="0" y="0"/>
                <a:ext cx="212" cy="288"/>
              </a:xfrm>
              <a:prstGeom prst="rect">
                <a:avLst/>
              </a:prstGeom>
              <a:noFill/>
              <a:ln w="9525">
                <a:noFill/>
              </a:ln>
            </p:spPr>
            <p:txBody>
              <a:bodyPr wrap="none" anchor="t">
                <a:spAutoFit/>
              </a:bodyPr>
              <a:p>
                <a:pPr lvl="0" indent="0" algn="ctr">
                  <a:buClrTx/>
                </a:pP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grpSp>
      </p:grpSp>
      <p:sp>
        <p:nvSpPr>
          <p:cNvPr id="56369" name="文本框 56368"/>
          <p:cNvSpPr txBox="1"/>
          <p:nvPr/>
        </p:nvSpPr>
        <p:spPr>
          <a:xfrm>
            <a:off x="539750" y="514350"/>
            <a:ext cx="4360863" cy="822325"/>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拉开两极板的过程，电容器极板上电量的变化为</a:t>
            </a:r>
            <a:endParaRPr lang="zh-CN" altLang="en-US" sz="2400" b="1">
              <a:latin typeface="Times New Roman" panose="02020603050405020304" pitchFamily="2" charset="0"/>
              <a:ea typeface="仿宋_GB2312" pitchFamily="1" charset="-122"/>
            </a:endParaRPr>
          </a:p>
        </p:txBody>
      </p:sp>
      <p:graphicFrame>
        <p:nvGraphicFramePr>
          <p:cNvPr id="56370" name="对象 56369"/>
          <p:cNvGraphicFramePr>
            <a:graphicFrameLocks noChangeAspect="1"/>
          </p:cNvGraphicFramePr>
          <p:nvPr/>
        </p:nvGraphicFramePr>
        <p:xfrm>
          <a:off x="923925" y="1600200"/>
          <a:ext cx="1068388" cy="427038"/>
        </p:xfrm>
        <a:graphic>
          <a:graphicData uri="http://schemas.openxmlformats.org/presentationml/2006/ole">
            <mc:AlternateContent xmlns:mc="http://schemas.openxmlformats.org/markup-compatibility/2006">
              <mc:Choice xmlns:v="urn:schemas-microsoft-com:vml" Requires="v">
                <p:oleObj spid="_x0000_s3338" name="" r:id="rId1" imgW="509270" imgH="203835" progId="Equation.3">
                  <p:embed/>
                </p:oleObj>
              </mc:Choice>
              <mc:Fallback>
                <p:oleObj name="" r:id="rId1" imgW="509270" imgH="203835" progId="Equation.3">
                  <p:embed/>
                  <p:pic>
                    <p:nvPicPr>
                      <p:cNvPr id="0" name="图片 3337"/>
                      <p:cNvPicPr/>
                      <p:nvPr/>
                    </p:nvPicPr>
                    <p:blipFill>
                      <a:blip r:embed="rId2"/>
                      <a:stretch>
                        <a:fillRect/>
                      </a:stretch>
                    </p:blipFill>
                    <p:spPr>
                      <a:xfrm>
                        <a:off x="923925" y="1600200"/>
                        <a:ext cx="1068388" cy="427038"/>
                      </a:xfrm>
                      <a:prstGeom prst="rect">
                        <a:avLst/>
                      </a:prstGeom>
                      <a:noFill/>
                      <a:ln w="38100">
                        <a:noFill/>
                        <a:miter/>
                      </a:ln>
                    </p:spPr>
                  </p:pic>
                </p:oleObj>
              </mc:Fallback>
            </mc:AlternateContent>
          </a:graphicData>
        </a:graphic>
      </p:graphicFrame>
      <p:sp>
        <p:nvSpPr>
          <p:cNvPr id="56371" name="右箭头 56370"/>
          <p:cNvSpPr/>
          <p:nvPr/>
        </p:nvSpPr>
        <p:spPr>
          <a:xfrm>
            <a:off x="2206625" y="1600200"/>
            <a:ext cx="649288" cy="381000"/>
          </a:xfrm>
          <a:prstGeom prst="rightArrow">
            <a:avLst>
              <a:gd name="adj1" fmla="val 43333"/>
              <a:gd name="adj2" fmla="val 55393"/>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56372" name="对象 56371"/>
          <p:cNvGraphicFramePr>
            <a:graphicFrameLocks noChangeAspect="1"/>
          </p:cNvGraphicFramePr>
          <p:nvPr/>
        </p:nvGraphicFramePr>
        <p:xfrm>
          <a:off x="2984500" y="1587500"/>
          <a:ext cx="2049463" cy="427038"/>
        </p:xfrm>
        <a:graphic>
          <a:graphicData uri="http://schemas.openxmlformats.org/presentationml/2006/ole">
            <mc:AlternateContent xmlns:mc="http://schemas.openxmlformats.org/markup-compatibility/2006">
              <mc:Choice xmlns:v="urn:schemas-microsoft-com:vml" Requires="v">
                <p:oleObj spid="_x0000_s3339" name="" r:id="rId3" imgW="979805" imgH="203835" progId="Equation.3">
                  <p:embed/>
                </p:oleObj>
              </mc:Choice>
              <mc:Fallback>
                <p:oleObj name="" r:id="rId3" imgW="979805" imgH="203835" progId="Equation.3">
                  <p:embed/>
                  <p:pic>
                    <p:nvPicPr>
                      <p:cNvPr id="0" name="图片 3338"/>
                      <p:cNvPicPr/>
                      <p:nvPr/>
                    </p:nvPicPr>
                    <p:blipFill>
                      <a:blip r:embed="rId4"/>
                      <a:stretch>
                        <a:fillRect/>
                      </a:stretch>
                    </p:blipFill>
                    <p:spPr>
                      <a:xfrm>
                        <a:off x="2984500" y="1587500"/>
                        <a:ext cx="2049463" cy="427038"/>
                      </a:xfrm>
                      <a:prstGeom prst="rect">
                        <a:avLst/>
                      </a:prstGeom>
                      <a:noFill/>
                      <a:ln w="38100">
                        <a:noFill/>
                        <a:miter/>
                      </a:ln>
                    </p:spPr>
                  </p:pic>
                </p:oleObj>
              </mc:Fallback>
            </mc:AlternateContent>
          </a:graphicData>
        </a:graphic>
      </p:graphicFrame>
      <p:sp>
        <p:nvSpPr>
          <p:cNvPr id="56373" name="文本框 56372"/>
          <p:cNvSpPr txBox="1"/>
          <p:nvPr/>
        </p:nvSpPr>
        <p:spPr>
          <a:xfrm>
            <a:off x="539750" y="2314575"/>
            <a:ext cx="3497263"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电源所作的功为</a:t>
            </a:r>
            <a:r>
              <a:rPr lang="zh-CN" altLang="en-US" sz="2400" b="1" i="1">
                <a:latin typeface="Times New Roman" panose="02020603050405020304" pitchFamily="2" charset="0"/>
                <a:ea typeface="仿宋_GB2312" pitchFamily="1" charset="-122"/>
              </a:rPr>
              <a:t> </a:t>
            </a:r>
            <a:endParaRPr lang="zh-CN" altLang="en-US" sz="2400" b="1" i="1">
              <a:latin typeface="Times New Roman" panose="02020603050405020304" pitchFamily="2" charset="0"/>
              <a:ea typeface="仿宋_GB2312" pitchFamily="1" charset="-122"/>
            </a:endParaRPr>
          </a:p>
        </p:txBody>
      </p:sp>
      <p:graphicFrame>
        <p:nvGraphicFramePr>
          <p:cNvPr id="56374" name="对象 56373"/>
          <p:cNvGraphicFramePr>
            <a:graphicFrameLocks noChangeAspect="1"/>
          </p:cNvGraphicFramePr>
          <p:nvPr/>
        </p:nvGraphicFramePr>
        <p:xfrm>
          <a:off x="908050" y="2754313"/>
          <a:ext cx="3624263" cy="825500"/>
        </p:xfrm>
        <a:graphic>
          <a:graphicData uri="http://schemas.openxmlformats.org/presentationml/2006/ole">
            <mc:AlternateContent xmlns:mc="http://schemas.openxmlformats.org/markup-compatibility/2006">
              <mc:Choice xmlns:v="urn:schemas-microsoft-com:vml" Requires="v">
                <p:oleObj spid="_x0000_s3340" name="" r:id="rId5" imgW="1726565" imgH="393700" progId="Equation.3">
                  <p:embed/>
                </p:oleObj>
              </mc:Choice>
              <mc:Fallback>
                <p:oleObj name="" r:id="rId5" imgW="1726565" imgH="393700" progId="Equation.3">
                  <p:embed/>
                  <p:pic>
                    <p:nvPicPr>
                      <p:cNvPr id="0" name="图片 3339"/>
                      <p:cNvPicPr/>
                      <p:nvPr/>
                    </p:nvPicPr>
                    <p:blipFill>
                      <a:blip r:embed="rId6"/>
                      <a:stretch>
                        <a:fillRect/>
                      </a:stretch>
                    </p:blipFill>
                    <p:spPr>
                      <a:xfrm>
                        <a:off x="908050" y="2754313"/>
                        <a:ext cx="3624263" cy="825500"/>
                      </a:xfrm>
                      <a:prstGeom prst="rect">
                        <a:avLst/>
                      </a:prstGeom>
                      <a:noFill/>
                      <a:ln w="38100">
                        <a:noFill/>
                        <a:miter/>
                      </a:ln>
                    </p:spPr>
                  </p:pic>
                </p:oleObj>
              </mc:Fallback>
            </mc:AlternateContent>
          </a:graphicData>
        </a:graphic>
      </p:graphicFrame>
      <p:graphicFrame>
        <p:nvGraphicFramePr>
          <p:cNvPr id="56375" name="对象 56374"/>
          <p:cNvGraphicFramePr>
            <a:graphicFrameLocks noChangeAspect="1"/>
          </p:cNvGraphicFramePr>
          <p:nvPr/>
        </p:nvGraphicFramePr>
        <p:xfrm>
          <a:off x="4484688" y="2971800"/>
          <a:ext cx="506412" cy="371475"/>
        </p:xfrm>
        <a:graphic>
          <a:graphicData uri="http://schemas.openxmlformats.org/presentationml/2006/ole">
            <mc:AlternateContent xmlns:mc="http://schemas.openxmlformats.org/markup-compatibility/2006">
              <mc:Choice xmlns:v="urn:schemas-microsoft-com:vml" Requires="v">
                <p:oleObj spid="_x0000_s3341" name="" r:id="rId7" imgW="243205" imgH="179070" progId="Equation.3">
                  <p:embed/>
                </p:oleObj>
              </mc:Choice>
              <mc:Fallback>
                <p:oleObj name="" r:id="rId7" imgW="243205" imgH="179070" progId="Equation.3">
                  <p:embed/>
                  <p:pic>
                    <p:nvPicPr>
                      <p:cNvPr id="0" name="图片 3340"/>
                      <p:cNvPicPr/>
                      <p:nvPr/>
                    </p:nvPicPr>
                    <p:blipFill>
                      <a:blip r:embed="rId8"/>
                      <a:stretch>
                        <a:fillRect/>
                      </a:stretch>
                    </p:blipFill>
                    <p:spPr>
                      <a:xfrm>
                        <a:off x="4484688" y="2971800"/>
                        <a:ext cx="506412" cy="371475"/>
                      </a:xfrm>
                      <a:prstGeom prst="rect">
                        <a:avLst/>
                      </a:prstGeom>
                      <a:noFill/>
                      <a:ln w="38100">
                        <a:noFill/>
                        <a:miter/>
                      </a:ln>
                    </p:spPr>
                  </p:pic>
                </p:oleObj>
              </mc:Fallback>
            </mc:AlternateContent>
          </a:graphicData>
        </a:graphic>
      </p:graphicFrame>
      <p:sp>
        <p:nvSpPr>
          <p:cNvPr id="56376" name="文本框 56375"/>
          <p:cNvSpPr txBox="1"/>
          <p:nvPr/>
        </p:nvSpPr>
        <p:spPr>
          <a:xfrm>
            <a:off x="573088" y="3692525"/>
            <a:ext cx="2614612"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外力所作的功为</a:t>
            </a:r>
            <a:endParaRPr lang="zh-CN" altLang="en-US" sz="2400" b="1">
              <a:latin typeface="Times New Roman" panose="02020603050405020304" pitchFamily="2" charset="0"/>
              <a:ea typeface="仿宋_GB2312" pitchFamily="1" charset="-122"/>
            </a:endParaRPr>
          </a:p>
        </p:txBody>
      </p:sp>
      <p:graphicFrame>
        <p:nvGraphicFramePr>
          <p:cNvPr id="56377" name="对象 56376"/>
          <p:cNvGraphicFramePr>
            <a:graphicFrameLocks noChangeAspect="1"/>
          </p:cNvGraphicFramePr>
          <p:nvPr/>
        </p:nvGraphicFramePr>
        <p:xfrm>
          <a:off x="1027113" y="4292600"/>
          <a:ext cx="3730625" cy="825500"/>
        </p:xfrm>
        <a:graphic>
          <a:graphicData uri="http://schemas.openxmlformats.org/presentationml/2006/ole">
            <mc:AlternateContent xmlns:mc="http://schemas.openxmlformats.org/markup-compatibility/2006">
              <mc:Choice xmlns:v="urn:schemas-microsoft-com:vml" Requires="v">
                <p:oleObj spid="_x0000_s3342" name="" r:id="rId9" imgW="1777365" imgH="393700" progId="Equation.3">
                  <p:embed/>
                </p:oleObj>
              </mc:Choice>
              <mc:Fallback>
                <p:oleObj name="" r:id="rId9" imgW="1777365" imgH="393700" progId="Equation.3">
                  <p:embed/>
                  <p:pic>
                    <p:nvPicPr>
                      <p:cNvPr id="0" name="图片 3341"/>
                      <p:cNvPicPr/>
                      <p:nvPr/>
                    </p:nvPicPr>
                    <p:blipFill>
                      <a:blip r:embed="rId10"/>
                      <a:stretch>
                        <a:fillRect/>
                      </a:stretch>
                    </p:blipFill>
                    <p:spPr>
                      <a:xfrm>
                        <a:off x="1027113" y="4292600"/>
                        <a:ext cx="3730625" cy="825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69"/>
                                        </p:tgtEl>
                                        <p:attrNameLst>
                                          <p:attrName>style.visibility</p:attrName>
                                        </p:attrNameLst>
                                      </p:cBhvr>
                                      <p:to>
                                        <p:strVal val="visible"/>
                                      </p:to>
                                    </p:set>
                                    <p:animEffect transition="in" filter="wipe(left)">
                                      <p:cBhvr>
                                        <p:cTn id="7" dur="500"/>
                                        <p:tgtEl>
                                          <p:spTgt spid="563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70"/>
                                        </p:tgtEl>
                                        <p:attrNameLst>
                                          <p:attrName>style.visibility</p:attrName>
                                        </p:attrNameLst>
                                      </p:cBhvr>
                                      <p:to>
                                        <p:strVal val="visible"/>
                                      </p:to>
                                    </p:set>
                                    <p:animEffect transition="in" filter="wipe(left)">
                                      <p:cBhvr>
                                        <p:cTn id="12" dur="500"/>
                                        <p:tgtEl>
                                          <p:spTgt spid="563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71"/>
                                        </p:tgtEl>
                                        <p:attrNameLst>
                                          <p:attrName>style.visibility</p:attrName>
                                        </p:attrNameLst>
                                      </p:cBhvr>
                                      <p:to>
                                        <p:strVal val="visible"/>
                                      </p:to>
                                    </p:set>
                                    <p:animEffect transition="in" filter="wipe(left)">
                                      <p:cBhvr>
                                        <p:cTn id="17" dur="500"/>
                                        <p:tgtEl>
                                          <p:spTgt spid="5637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6372"/>
                                        </p:tgtEl>
                                        <p:attrNameLst>
                                          <p:attrName>style.visibility</p:attrName>
                                        </p:attrNameLst>
                                      </p:cBhvr>
                                      <p:to>
                                        <p:strVal val="visible"/>
                                      </p:to>
                                    </p:set>
                                    <p:animEffect transition="in" filter="wipe(left)">
                                      <p:cBhvr>
                                        <p:cTn id="21" dur="500"/>
                                        <p:tgtEl>
                                          <p:spTgt spid="563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373"/>
                                        </p:tgtEl>
                                        <p:attrNameLst>
                                          <p:attrName>style.visibility</p:attrName>
                                        </p:attrNameLst>
                                      </p:cBhvr>
                                      <p:to>
                                        <p:strVal val="visible"/>
                                      </p:to>
                                    </p:set>
                                    <p:animEffect transition="in" filter="wipe(left)">
                                      <p:cBhvr>
                                        <p:cTn id="26" dur="500"/>
                                        <p:tgtEl>
                                          <p:spTgt spid="5637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6374"/>
                                        </p:tgtEl>
                                        <p:attrNameLst>
                                          <p:attrName>style.visibility</p:attrName>
                                        </p:attrNameLst>
                                      </p:cBhvr>
                                      <p:to>
                                        <p:strVal val="visible"/>
                                      </p:to>
                                    </p:set>
                                    <p:animEffect transition="in" filter="wipe(left)">
                                      <p:cBhvr>
                                        <p:cTn id="31" dur="500"/>
                                        <p:tgtEl>
                                          <p:spTgt spid="5637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6375"/>
                                        </p:tgtEl>
                                        <p:attrNameLst>
                                          <p:attrName>style.visibility</p:attrName>
                                        </p:attrNameLst>
                                      </p:cBhvr>
                                      <p:to>
                                        <p:strVal val="visible"/>
                                      </p:to>
                                    </p:set>
                                    <p:animEffect transition="in" filter="wipe(left)">
                                      <p:cBhvr>
                                        <p:cTn id="36" dur="500"/>
                                        <p:tgtEl>
                                          <p:spTgt spid="5637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6376"/>
                                        </p:tgtEl>
                                        <p:attrNameLst>
                                          <p:attrName>style.visibility</p:attrName>
                                        </p:attrNameLst>
                                      </p:cBhvr>
                                      <p:to>
                                        <p:strVal val="visible"/>
                                      </p:to>
                                    </p:set>
                                    <p:animEffect transition="in" filter="wipe(left)">
                                      <p:cBhvr>
                                        <p:cTn id="41" dur="500"/>
                                        <p:tgtEl>
                                          <p:spTgt spid="563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6377"/>
                                        </p:tgtEl>
                                        <p:attrNameLst>
                                          <p:attrName>style.visibility</p:attrName>
                                        </p:attrNameLst>
                                      </p:cBhvr>
                                      <p:to>
                                        <p:strVal val="visible"/>
                                      </p:to>
                                    </p:set>
                                    <p:animEffect transition="in" filter="wipe(left)">
                                      <p:cBhvr>
                                        <p:cTn id="46" dur="500"/>
                                        <p:tgtEl>
                                          <p:spTgt spid="5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9" grpId="0"/>
      <p:bldP spid="56373" grpId="0"/>
      <p:bldP spid="5637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文本框 5121"/>
          <p:cNvSpPr txBox="1"/>
          <p:nvPr/>
        </p:nvSpPr>
        <p:spPr>
          <a:xfrm>
            <a:off x="227013" y="376238"/>
            <a:ext cx="4273550" cy="457200"/>
          </a:xfrm>
          <a:prstGeom prst="rect">
            <a:avLst/>
          </a:prstGeom>
          <a:noFill/>
          <a:ln w="9525">
            <a:noFill/>
          </a:ln>
        </p:spPr>
        <p:txBody>
          <a:bodyPr anchor="t">
            <a:spAutoFit/>
          </a:bodyPr>
          <a:p>
            <a:pPr lvl="0" indent="0">
              <a:buClrTx/>
            </a:pPr>
            <a:r>
              <a:rPr lang="zh-CN" altLang="en-US" sz="2400" b="1" dirty="0">
                <a:latin typeface="Times New Roman" panose="02020603050405020304" pitchFamily="2" charset="0"/>
                <a:ea typeface="宋体" panose="02010600030101010101" pitchFamily="2" charset="-122"/>
              </a:rPr>
              <a:t>一、 导体的静电平衡条件</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5123" name="文本框 5122"/>
          <p:cNvSpPr txBox="1"/>
          <p:nvPr/>
        </p:nvSpPr>
        <p:spPr>
          <a:xfrm>
            <a:off x="746125" y="908050"/>
            <a:ext cx="2170113" cy="457200"/>
          </a:xfrm>
          <a:prstGeom prst="rect">
            <a:avLst/>
          </a:prstGeom>
          <a:noFill/>
          <a:ln w="9525">
            <a:noFill/>
          </a:ln>
        </p:spPr>
        <p:txBody>
          <a:bodyPr anchor="t">
            <a:spAutoFit/>
          </a:bodyPr>
          <a:p>
            <a:pPr lvl="0" indent="0">
              <a:buClr>
                <a:srgbClr val="66FF33"/>
              </a:buClr>
              <a:buSzPct val="60000"/>
              <a:buFont typeface="Wingdings" panose="05000000000000000000" pitchFamily="2" charset="2"/>
              <a:buNone/>
            </a:pPr>
            <a:r>
              <a:rPr lang="zh-CN" altLang="en-US" sz="2400" b="1" dirty="0">
                <a:latin typeface="Times New Roman" panose="02020603050405020304" pitchFamily="2" charset="0"/>
                <a:ea typeface="仿宋_GB2312" pitchFamily="1" charset="-122"/>
              </a:rPr>
              <a:t>1. 静电平衡</a:t>
            </a:r>
            <a:endParaRPr lang="zh-CN" altLang="en-US" sz="2400" b="1" dirty="0">
              <a:latin typeface="Times New Roman" panose="02020603050405020304" pitchFamily="2" charset="0"/>
              <a:ea typeface="仿宋_GB2312" pitchFamily="1" charset="-122"/>
            </a:endParaRPr>
          </a:p>
        </p:txBody>
      </p:sp>
      <p:sp>
        <p:nvSpPr>
          <p:cNvPr id="5124" name="矩形 5123"/>
          <p:cNvSpPr/>
          <p:nvPr/>
        </p:nvSpPr>
        <p:spPr>
          <a:xfrm>
            <a:off x="928688" y="1343025"/>
            <a:ext cx="4219575" cy="1698625"/>
          </a:xfrm>
          <a:prstGeom prst="rect">
            <a:avLst/>
          </a:prstGeom>
          <a:noFill/>
          <a:ln w="9525">
            <a:noFill/>
          </a:ln>
        </p:spPr>
        <p:txBody>
          <a:bodyPr wrap="square" anchor="t">
            <a:spAutoFit/>
          </a:bodyPr>
          <a:p>
            <a:pPr lvl="0" indent="0">
              <a:lnSpc>
                <a:spcPct val="110000"/>
              </a:lnSpc>
              <a:buClrTx/>
            </a:pPr>
            <a:r>
              <a:rPr lang="zh-CN" altLang="en-US" sz="2400" b="1">
                <a:latin typeface="Times New Roman" panose="02020603050405020304" pitchFamily="2" charset="0"/>
                <a:ea typeface="仿宋_GB2312" pitchFamily="1" charset="-122"/>
              </a:rPr>
              <a:t>导体内部和表面上任何一部分都没有电荷的宏观定向运动，我们称这时导体处于静电平衡状态。</a:t>
            </a:r>
            <a:endParaRPr lang="zh-CN" altLang="en-US" sz="2400" b="1">
              <a:latin typeface="Times New Roman" panose="02020603050405020304" pitchFamily="2" charset="0"/>
              <a:ea typeface="仿宋_GB2312" pitchFamily="1" charset="-122"/>
            </a:endParaRPr>
          </a:p>
        </p:txBody>
      </p:sp>
      <p:sp>
        <p:nvSpPr>
          <p:cNvPr id="5125" name="矩形 5124"/>
          <p:cNvSpPr/>
          <p:nvPr/>
        </p:nvSpPr>
        <p:spPr>
          <a:xfrm>
            <a:off x="2709863" y="6003925"/>
            <a:ext cx="2438400" cy="519113"/>
          </a:xfrm>
          <a:prstGeom prst="rect">
            <a:avLst/>
          </a:prstGeom>
          <a:noFill/>
          <a:ln w="9525">
            <a:noFill/>
          </a:ln>
        </p:spPr>
        <p:txBody>
          <a:bodyPr anchor="t">
            <a:spAutoFit/>
          </a:bodyPr>
          <a:p>
            <a:pPr lvl="0" indent="0">
              <a:buClrTx/>
            </a:pPr>
            <a:r>
              <a:rPr lang="en-US" altLang="zh-CN" sz="2800" b="1">
                <a:latin typeface="宋体" panose="02010600030101010101" pitchFamily="2" charset="-122"/>
                <a:ea typeface="宋体" panose="02010600030101010101" pitchFamily="2" charset="-122"/>
                <a:sym typeface="Symbol" panose="05050102010706020507" pitchFamily="2" charset="2"/>
              </a:rPr>
              <a:t></a:t>
            </a:r>
            <a:r>
              <a:rPr lang="zh-CN" altLang="en-US" sz="2400" b="1">
                <a:latin typeface="仿宋_GB2312" pitchFamily="1" charset="-122"/>
                <a:ea typeface="仿宋_GB2312" pitchFamily="1" charset="-122"/>
              </a:rPr>
              <a:t>导体表面</a:t>
            </a:r>
            <a:endParaRPr lang="zh-CN" altLang="en-US" sz="2400" b="1">
              <a:latin typeface="仿宋_GB2312" pitchFamily="1" charset="-122"/>
              <a:ea typeface="仿宋_GB2312" pitchFamily="1" charset="-122"/>
            </a:endParaRPr>
          </a:p>
        </p:txBody>
      </p:sp>
      <p:sp>
        <p:nvSpPr>
          <p:cNvPr id="5126" name="文本框 5125"/>
          <p:cNvSpPr txBox="1"/>
          <p:nvPr/>
        </p:nvSpPr>
        <p:spPr>
          <a:xfrm>
            <a:off x="755650" y="3367088"/>
            <a:ext cx="3959225" cy="457200"/>
          </a:xfrm>
          <a:prstGeom prst="rect">
            <a:avLst/>
          </a:prstGeom>
          <a:noFill/>
          <a:ln w="9525">
            <a:noFill/>
          </a:ln>
        </p:spPr>
        <p:txBody>
          <a:bodyPr wrap="square" anchor="t">
            <a:spAutoFit/>
          </a:bodyPr>
          <a:p>
            <a:pPr lvl="0" indent="0">
              <a:spcBef>
                <a:spcPct val="50000"/>
              </a:spcBef>
              <a:buClr>
                <a:srgbClr val="66FF33"/>
              </a:buClr>
              <a:buSzPct val="60000"/>
              <a:buFont typeface="Wingdings" panose="05000000000000000000" pitchFamily="2" charset="2"/>
              <a:buNone/>
            </a:pPr>
            <a:r>
              <a:rPr lang="zh-CN" altLang="en-US" sz="2400" b="1" dirty="0">
                <a:latin typeface="Times New Roman" panose="02020603050405020304" pitchFamily="2" charset="0"/>
                <a:ea typeface="仿宋_GB2312" pitchFamily="1" charset="-122"/>
              </a:rPr>
              <a:t>2. 导体静电平衡的条件</a:t>
            </a:r>
            <a:endParaRPr lang="zh-CN" altLang="en-US" sz="2400" b="1" dirty="0">
              <a:latin typeface="Times New Roman" panose="02020603050405020304" pitchFamily="2" charset="0"/>
              <a:ea typeface="仿宋_GB2312" pitchFamily="1" charset="-122"/>
            </a:endParaRPr>
          </a:p>
        </p:txBody>
      </p:sp>
      <p:graphicFrame>
        <p:nvGraphicFramePr>
          <p:cNvPr id="5127" name="对象 5126"/>
          <p:cNvGraphicFramePr>
            <a:graphicFrameLocks noChangeAspect="1"/>
          </p:cNvGraphicFramePr>
          <p:nvPr/>
        </p:nvGraphicFramePr>
        <p:xfrm>
          <a:off x="2498725" y="4648200"/>
          <a:ext cx="960438" cy="506413"/>
        </p:xfrm>
        <a:graphic>
          <a:graphicData uri="http://schemas.openxmlformats.org/presentationml/2006/ole">
            <mc:AlternateContent xmlns:mc="http://schemas.openxmlformats.org/markup-compatibility/2006">
              <mc:Choice xmlns:v="urn:schemas-microsoft-com:vml" Requires="v">
                <p:oleObj spid="_x0000_s3078" name="" r:id="rId1" imgW="459740" imgH="242570" progId="Equation.3">
                  <p:embed/>
                </p:oleObj>
              </mc:Choice>
              <mc:Fallback>
                <p:oleObj name="" r:id="rId1" imgW="459740" imgH="242570" progId="Equation.3">
                  <p:embed/>
                  <p:pic>
                    <p:nvPicPr>
                      <p:cNvPr id="0" name="图片 3077"/>
                      <p:cNvPicPr/>
                      <p:nvPr/>
                    </p:nvPicPr>
                    <p:blipFill>
                      <a:blip r:embed="rId2"/>
                      <a:stretch>
                        <a:fillRect/>
                      </a:stretch>
                    </p:blipFill>
                    <p:spPr>
                      <a:xfrm>
                        <a:off x="2498725" y="4648200"/>
                        <a:ext cx="960438" cy="506413"/>
                      </a:xfrm>
                      <a:prstGeom prst="rect">
                        <a:avLst/>
                      </a:prstGeom>
                      <a:noFill/>
                      <a:ln w="38100">
                        <a:noFill/>
                        <a:miter/>
                      </a:ln>
                    </p:spPr>
                  </p:pic>
                </p:oleObj>
              </mc:Fallback>
            </mc:AlternateContent>
          </a:graphicData>
        </a:graphic>
      </p:graphicFrame>
      <p:graphicFrame>
        <p:nvGraphicFramePr>
          <p:cNvPr id="5128" name="对象 5127"/>
          <p:cNvGraphicFramePr>
            <a:graphicFrameLocks noChangeAspect="1"/>
          </p:cNvGraphicFramePr>
          <p:nvPr/>
        </p:nvGraphicFramePr>
        <p:xfrm>
          <a:off x="2128838" y="6038850"/>
          <a:ext cx="665162" cy="558800"/>
        </p:xfrm>
        <a:graphic>
          <a:graphicData uri="http://schemas.openxmlformats.org/presentationml/2006/ole">
            <mc:AlternateContent xmlns:mc="http://schemas.openxmlformats.org/markup-compatibility/2006">
              <mc:Choice xmlns:v="urn:schemas-microsoft-com:vml" Requires="v">
                <p:oleObj spid="_x0000_s3079" name="" r:id="rId3" imgW="318770" imgH="267970" progId="Equation.3">
                  <p:embed/>
                </p:oleObj>
              </mc:Choice>
              <mc:Fallback>
                <p:oleObj name="" r:id="rId3" imgW="318770" imgH="267970" progId="Equation.3">
                  <p:embed/>
                  <p:pic>
                    <p:nvPicPr>
                      <p:cNvPr id="0" name="图片 3078"/>
                      <p:cNvPicPr/>
                      <p:nvPr/>
                    </p:nvPicPr>
                    <p:blipFill>
                      <a:blip r:embed="rId4"/>
                      <a:stretch>
                        <a:fillRect/>
                      </a:stretch>
                    </p:blipFill>
                    <p:spPr>
                      <a:xfrm>
                        <a:off x="2128838" y="6038850"/>
                        <a:ext cx="665162" cy="558800"/>
                      </a:xfrm>
                      <a:prstGeom prst="rect">
                        <a:avLst/>
                      </a:prstGeom>
                      <a:noFill/>
                      <a:ln w="38100">
                        <a:noFill/>
                        <a:miter/>
                      </a:ln>
                    </p:spPr>
                  </p:pic>
                </p:oleObj>
              </mc:Fallback>
            </mc:AlternateContent>
          </a:graphicData>
        </a:graphic>
      </p:graphicFrame>
      <p:sp>
        <p:nvSpPr>
          <p:cNvPr id="5129" name="矩形 5128"/>
          <p:cNvSpPr/>
          <p:nvPr/>
        </p:nvSpPr>
        <p:spPr>
          <a:xfrm>
            <a:off x="942975" y="3856038"/>
            <a:ext cx="4895850" cy="822325"/>
          </a:xfrm>
          <a:prstGeom prst="rect">
            <a:avLst/>
          </a:prstGeom>
          <a:noFill/>
          <a:ln w="9525">
            <a:noFill/>
          </a:ln>
        </p:spPr>
        <p:txBody>
          <a:bodyPr wrap="square" anchor="t">
            <a:spAutoFit/>
          </a:bodyPr>
          <a:p>
            <a:pPr marL="441325" lvl="0" indent="-441325">
              <a:buClrTx/>
            </a:pPr>
            <a:r>
              <a:rPr lang="en-US" altLang="zh-CN" sz="2400" b="1">
                <a:latin typeface="Times New Roman" panose="02020603050405020304" pitchFamily="2" charset="0"/>
                <a:ea typeface="仿宋_GB2312" pitchFamily="1" charset="-122"/>
              </a:rPr>
              <a:t>(1) </a:t>
            </a:r>
            <a:r>
              <a:rPr lang="zh-CN" altLang="en-US" sz="2400" b="1">
                <a:latin typeface="Times New Roman" panose="02020603050405020304" pitchFamily="2" charset="0"/>
                <a:ea typeface="仿宋_GB2312" pitchFamily="1" charset="-122"/>
              </a:rPr>
              <a:t>导体内部任意一点的电场强度都为零，即</a:t>
            </a:r>
            <a:endParaRPr lang="zh-CN" altLang="en-US" sz="2400" b="1">
              <a:latin typeface="Times New Roman" panose="02020603050405020304" pitchFamily="2" charset="0"/>
              <a:ea typeface="仿宋_GB2312" pitchFamily="1" charset="-122"/>
            </a:endParaRPr>
          </a:p>
        </p:txBody>
      </p:sp>
      <p:sp>
        <p:nvSpPr>
          <p:cNvPr id="5130" name="矩形 5129"/>
          <p:cNvSpPr/>
          <p:nvPr/>
        </p:nvSpPr>
        <p:spPr>
          <a:xfrm>
            <a:off x="946150" y="5153025"/>
            <a:ext cx="4895850" cy="822325"/>
          </a:xfrm>
          <a:prstGeom prst="rect">
            <a:avLst/>
          </a:prstGeom>
          <a:noFill/>
          <a:ln w="9525">
            <a:noFill/>
          </a:ln>
        </p:spPr>
        <p:txBody>
          <a:bodyPr wrap="square" anchor="t">
            <a:spAutoFit/>
          </a:bodyPr>
          <a:p>
            <a:pPr marL="441325" lvl="0" indent="-441325">
              <a:buClrTx/>
            </a:pPr>
            <a:r>
              <a:rPr lang="en-US" altLang="zh-CN" sz="2400" b="1">
                <a:latin typeface="Times New Roman" panose="02020603050405020304" pitchFamily="2" charset="0"/>
                <a:ea typeface="仿宋_GB2312" pitchFamily="1" charset="-122"/>
              </a:rPr>
              <a:t>(2) </a:t>
            </a:r>
            <a:r>
              <a:rPr lang="zh-CN" altLang="en-US" sz="2400" b="1">
                <a:latin typeface="Times New Roman" panose="02020603050405020304" pitchFamily="2" charset="0"/>
                <a:ea typeface="仿宋_GB2312" pitchFamily="1" charset="-122"/>
              </a:rPr>
              <a:t>导体表面上任意一点的电场强度方向垂直于该处导体表面，即</a:t>
            </a:r>
            <a:endParaRPr lang="zh-CN" altLang="en-US" sz="2400" b="1">
              <a:latin typeface="Times New Roman" panose="02020603050405020304" pitchFamily="2" charset="0"/>
              <a:ea typeface="仿宋_GB2312" pitchFamily="1" charset="-122"/>
            </a:endParaRPr>
          </a:p>
        </p:txBody>
      </p:sp>
      <p:grpSp>
        <p:nvGrpSpPr>
          <p:cNvPr id="6154" name="组合 5130"/>
          <p:cNvGrpSpPr/>
          <p:nvPr/>
        </p:nvGrpSpPr>
        <p:grpSpPr>
          <a:xfrm>
            <a:off x="5292725" y="476250"/>
            <a:ext cx="3276600" cy="2513013"/>
            <a:chOff x="0" y="0"/>
            <a:chExt cx="5160" cy="3956"/>
          </a:xfrm>
        </p:grpSpPr>
        <p:sp>
          <p:nvSpPr>
            <p:cNvPr id="6155" name="矩形 5131"/>
            <p:cNvSpPr/>
            <p:nvPr/>
          </p:nvSpPr>
          <p:spPr>
            <a:xfrm>
              <a:off x="1021" y="114"/>
              <a:ext cx="2760" cy="3842"/>
            </a:xfrm>
            <a:prstGeom prst="rect">
              <a:avLst/>
            </a:prstGeom>
            <a:noFill/>
            <a:ln w="349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6156" name="组合 5132"/>
            <p:cNvGrpSpPr/>
            <p:nvPr/>
          </p:nvGrpSpPr>
          <p:grpSpPr>
            <a:xfrm>
              <a:off x="0" y="0"/>
              <a:ext cx="5160" cy="3140"/>
              <a:chOff x="0" y="0"/>
              <a:chExt cx="2064" cy="1256"/>
            </a:xfrm>
          </p:grpSpPr>
          <p:sp>
            <p:nvSpPr>
              <p:cNvPr id="6157" name="直接连接符 5133"/>
              <p:cNvSpPr/>
              <p:nvPr/>
            </p:nvSpPr>
            <p:spPr>
              <a:xfrm>
                <a:off x="0" y="344"/>
                <a:ext cx="2064"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58" name="直接连接符 5134"/>
              <p:cNvSpPr/>
              <p:nvPr/>
            </p:nvSpPr>
            <p:spPr>
              <a:xfrm>
                <a:off x="0" y="800"/>
                <a:ext cx="2064"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59" name="直接连接符 5135"/>
              <p:cNvSpPr/>
              <p:nvPr/>
            </p:nvSpPr>
            <p:spPr>
              <a:xfrm>
                <a:off x="0" y="1256"/>
                <a:ext cx="2064"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6160" name="对象 5136"/>
              <p:cNvGraphicFramePr>
                <a:graphicFrameLocks noChangeAspect="1"/>
              </p:cNvGraphicFramePr>
              <p:nvPr/>
            </p:nvGraphicFramePr>
            <p:xfrm>
              <a:off x="1629" y="0"/>
              <a:ext cx="271" cy="296"/>
            </p:xfrm>
            <a:graphic>
              <a:graphicData uri="http://schemas.openxmlformats.org/presentationml/2006/ole">
                <mc:AlternateContent xmlns:mc="http://schemas.openxmlformats.org/markup-compatibility/2006">
                  <mc:Choice xmlns:v="urn:schemas-microsoft-com:vml" Requires="v">
                    <p:oleObj spid="_x0000_s3077" name="" r:id="rId5" imgW="434340" imgH="472440" progId="Equation.3">
                      <p:embed/>
                    </p:oleObj>
                  </mc:Choice>
                  <mc:Fallback>
                    <p:oleObj name="" r:id="rId5" imgW="434340" imgH="472440" progId="Equation.3">
                      <p:embed/>
                      <p:pic>
                        <p:nvPicPr>
                          <p:cNvPr id="0" name="图片 3076"/>
                          <p:cNvPicPr/>
                          <p:nvPr/>
                        </p:nvPicPr>
                        <p:blipFill>
                          <a:blip r:embed="rId6"/>
                          <a:stretch>
                            <a:fillRect/>
                          </a:stretch>
                        </p:blipFill>
                        <p:spPr>
                          <a:xfrm>
                            <a:off x="1629" y="0"/>
                            <a:ext cx="271" cy="296"/>
                          </a:xfrm>
                          <a:prstGeom prst="rect">
                            <a:avLst/>
                          </a:prstGeom>
                          <a:noFill/>
                          <a:ln w="38100">
                            <a:noFill/>
                            <a:miter/>
                          </a:ln>
                        </p:spPr>
                      </p:pic>
                    </p:oleObj>
                  </mc:Fallback>
                </mc:AlternateContent>
              </a:graphicData>
            </a:graphic>
          </p:graphicFrame>
        </p:grpSp>
      </p:grpSp>
      <p:grpSp>
        <p:nvGrpSpPr>
          <p:cNvPr id="5138" name="组合 5137"/>
          <p:cNvGrpSpPr/>
          <p:nvPr/>
        </p:nvGrpSpPr>
        <p:grpSpPr>
          <a:xfrm>
            <a:off x="6011863" y="692150"/>
            <a:ext cx="1524000" cy="2209800"/>
            <a:chOff x="0" y="0"/>
            <a:chExt cx="960" cy="1392"/>
          </a:xfrm>
        </p:grpSpPr>
        <p:grpSp>
          <p:nvGrpSpPr>
            <p:cNvPr id="6162" name="组合 5138"/>
            <p:cNvGrpSpPr/>
            <p:nvPr/>
          </p:nvGrpSpPr>
          <p:grpSpPr>
            <a:xfrm>
              <a:off x="528" y="12"/>
              <a:ext cx="420" cy="144"/>
              <a:chOff x="0" y="0"/>
              <a:chExt cx="420" cy="144"/>
            </a:xfrm>
          </p:grpSpPr>
          <p:grpSp>
            <p:nvGrpSpPr>
              <p:cNvPr id="6163" name="组合 5139"/>
              <p:cNvGrpSpPr/>
              <p:nvPr/>
            </p:nvGrpSpPr>
            <p:grpSpPr>
              <a:xfrm>
                <a:off x="276" y="0"/>
                <a:ext cx="144" cy="144"/>
                <a:chOff x="0" y="0"/>
                <a:chExt cx="144" cy="144"/>
              </a:xfrm>
            </p:grpSpPr>
            <p:sp>
              <p:nvSpPr>
                <p:cNvPr id="6164" name="椭圆 5140"/>
                <p:cNvSpPr/>
                <p:nvPr/>
              </p:nvSpPr>
              <p:spPr>
                <a:xfrm>
                  <a:off x="0" y="0"/>
                  <a:ext cx="144" cy="144"/>
                </a:xfrm>
                <a:prstGeom prst="ellipse">
                  <a:avLst/>
                </a:prstGeom>
                <a:noFill/>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65" name="直接连接符 5141"/>
                <p:cNvSpPr/>
                <p:nvPr/>
              </p:nvSpPr>
              <p:spPr>
                <a:xfrm>
                  <a:off x="24" y="72"/>
                  <a:ext cx="96"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166" name="直接连接符 5142"/>
              <p:cNvSpPr/>
              <p:nvPr/>
            </p:nvSpPr>
            <p:spPr>
              <a:xfrm flipH="1">
                <a:off x="0" y="72"/>
                <a:ext cx="288"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6167" name="组合 5143"/>
            <p:cNvGrpSpPr/>
            <p:nvPr/>
          </p:nvGrpSpPr>
          <p:grpSpPr>
            <a:xfrm>
              <a:off x="0" y="0"/>
              <a:ext cx="420" cy="144"/>
              <a:chOff x="0" y="0"/>
              <a:chExt cx="420" cy="144"/>
            </a:xfrm>
          </p:grpSpPr>
          <p:grpSp>
            <p:nvGrpSpPr>
              <p:cNvPr id="6168" name="组合 5144"/>
              <p:cNvGrpSpPr/>
              <p:nvPr/>
            </p:nvGrpSpPr>
            <p:grpSpPr>
              <a:xfrm>
                <a:off x="276" y="0"/>
                <a:ext cx="144" cy="144"/>
                <a:chOff x="0" y="0"/>
                <a:chExt cx="144" cy="144"/>
              </a:xfrm>
            </p:grpSpPr>
            <p:sp>
              <p:nvSpPr>
                <p:cNvPr id="6169" name="椭圆 5145"/>
                <p:cNvSpPr/>
                <p:nvPr/>
              </p:nvSpPr>
              <p:spPr>
                <a:xfrm>
                  <a:off x="0" y="0"/>
                  <a:ext cx="144" cy="144"/>
                </a:xfrm>
                <a:prstGeom prst="ellipse">
                  <a:avLst/>
                </a:prstGeom>
                <a:noFill/>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70" name="直接连接符 5146"/>
                <p:cNvSpPr/>
                <p:nvPr/>
              </p:nvSpPr>
              <p:spPr>
                <a:xfrm>
                  <a:off x="24" y="72"/>
                  <a:ext cx="96"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171" name="直接连接符 5147"/>
              <p:cNvSpPr/>
              <p:nvPr/>
            </p:nvSpPr>
            <p:spPr>
              <a:xfrm flipH="1">
                <a:off x="0" y="72"/>
                <a:ext cx="288"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6172" name="组合 5148"/>
            <p:cNvGrpSpPr/>
            <p:nvPr/>
          </p:nvGrpSpPr>
          <p:grpSpPr>
            <a:xfrm>
              <a:off x="540" y="1248"/>
              <a:ext cx="420" cy="144"/>
              <a:chOff x="0" y="0"/>
              <a:chExt cx="420" cy="144"/>
            </a:xfrm>
          </p:grpSpPr>
          <p:grpSp>
            <p:nvGrpSpPr>
              <p:cNvPr id="6173" name="组合 5149"/>
              <p:cNvGrpSpPr/>
              <p:nvPr/>
            </p:nvGrpSpPr>
            <p:grpSpPr>
              <a:xfrm>
                <a:off x="276" y="0"/>
                <a:ext cx="144" cy="144"/>
                <a:chOff x="0" y="0"/>
                <a:chExt cx="144" cy="144"/>
              </a:xfrm>
            </p:grpSpPr>
            <p:sp>
              <p:nvSpPr>
                <p:cNvPr id="6174" name="椭圆 5150"/>
                <p:cNvSpPr/>
                <p:nvPr/>
              </p:nvSpPr>
              <p:spPr>
                <a:xfrm>
                  <a:off x="0" y="0"/>
                  <a:ext cx="144" cy="144"/>
                </a:xfrm>
                <a:prstGeom prst="ellipse">
                  <a:avLst/>
                </a:prstGeom>
                <a:noFill/>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75" name="直接连接符 5151"/>
                <p:cNvSpPr/>
                <p:nvPr/>
              </p:nvSpPr>
              <p:spPr>
                <a:xfrm>
                  <a:off x="24" y="72"/>
                  <a:ext cx="96"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176" name="直接连接符 5152"/>
              <p:cNvSpPr/>
              <p:nvPr/>
            </p:nvSpPr>
            <p:spPr>
              <a:xfrm flipH="1">
                <a:off x="0" y="72"/>
                <a:ext cx="288"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6177" name="组合 5153"/>
            <p:cNvGrpSpPr/>
            <p:nvPr/>
          </p:nvGrpSpPr>
          <p:grpSpPr>
            <a:xfrm>
              <a:off x="528" y="864"/>
              <a:ext cx="420" cy="144"/>
              <a:chOff x="0" y="0"/>
              <a:chExt cx="420" cy="144"/>
            </a:xfrm>
          </p:grpSpPr>
          <p:grpSp>
            <p:nvGrpSpPr>
              <p:cNvPr id="6178" name="组合 5154"/>
              <p:cNvGrpSpPr/>
              <p:nvPr/>
            </p:nvGrpSpPr>
            <p:grpSpPr>
              <a:xfrm>
                <a:off x="276" y="0"/>
                <a:ext cx="144" cy="144"/>
                <a:chOff x="0" y="0"/>
                <a:chExt cx="144" cy="144"/>
              </a:xfrm>
            </p:grpSpPr>
            <p:sp>
              <p:nvSpPr>
                <p:cNvPr id="6179" name="椭圆 5155"/>
                <p:cNvSpPr/>
                <p:nvPr/>
              </p:nvSpPr>
              <p:spPr>
                <a:xfrm>
                  <a:off x="0" y="0"/>
                  <a:ext cx="144" cy="144"/>
                </a:xfrm>
                <a:prstGeom prst="ellipse">
                  <a:avLst/>
                </a:prstGeom>
                <a:noFill/>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80" name="直接连接符 5156"/>
                <p:cNvSpPr/>
                <p:nvPr/>
              </p:nvSpPr>
              <p:spPr>
                <a:xfrm>
                  <a:off x="24" y="72"/>
                  <a:ext cx="96"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181" name="直接连接符 5157"/>
              <p:cNvSpPr/>
              <p:nvPr/>
            </p:nvSpPr>
            <p:spPr>
              <a:xfrm flipH="1">
                <a:off x="0" y="72"/>
                <a:ext cx="288"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6182" name="组合 5158"/>
            <p:cNvGrpSpPr/>
            <p:nvPr/>
          </p:nvGrpSpPr>
          <p:grpSpPr>
            <a:xfrm>
              <a:off x="516" y="408"/>
              <a:ext cx="420" cy="144"/>
              <a:chOff x="0" y="0"/>
              <a:chExt cx="420" cy="144"/>
            </a:xfrm>
          </p:grpSpPr>
          <p:grpSp>
            <p:nvGrpSpPr>
              <p:cNvPr id="6183" name="组合 5159"/>
              <p:cNvGrpSpPr/>
              <p:nvPr/>
            </p:nvGrpSpPr>
            <p:grpSpPr>
              <a:xfrm>
                <a:off x="276" y="0"/>
                <a:ext cx="144" cy="144"/>
                <a:chOff x="0" y="0"/>
                <a:chExt cx="144" cy="144"/>
              </a:xfrm>
            </p:grpSpPr>
            <p:sp>
              <p:nvSpPr>
                <p:cNvPr id="6184" name="椭圆 5160"/>
                <p:cNvSpPr/>
                <p:nvPr/>
              </p:nvSpPr>
              <p:spPr>
                <a:xfrm>
                  <a:off x="0" y="0"/>
                  <a:ext cx="144" cy="144"/>
                </a:xfrm>
                <a:prstGeom prst="ellipse">
                  <a:avLst/>
                </a:prstGeom>
                <a:noFill/>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85" name="直接连接符 5161"/>
                <p:cNvSpPr/>
                <p:nvPr/>
              </p:nvSpPr>
              <p:spPr>
                <a:xfrm>
                  <a:off x="24" y="72"/>
                  <a:ext cx="96"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186" name="直接连接符 5162"/>
              <p:cNvSpPr/>
              <p:nvPr/>
            </p:nvSpPr>
            <p:spPr>
              <a:xfrm flipH="1">
                <a:off x="0" y="72"/>
                <a:ext cx="288"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6187" name="组合 5163"/>
            <p:cNvGrpSpPr/>
            <p:nvPr/>
          </p:nvGrpSpPr>
          <p:grpSpPr>
            <a:xfrm>
              <a:off x="0" y="1248"/>
              <a:ext cx="420" cy="144"/>
              <a:chOff x="0" y="0"/>
              <a:chExt cx="420" cy="144"/>
            </a:xfrm>
          </p:grpSpPr>
          <p:grpSp>
            <p:nvGrpSpPr>
              <p:cNvPr id="6188" name="组合 5164"/>
              <p:cNvGrpSpPr/>
              <p:nvPr/>
            </p:nvGrpSpPr>
            <p:grpSpPr>
              <a:xfrm>
                <a:off x="276" y="0"/>
                <a:ext cx="144" cy="144"/>
                <a:chOff x="0" y="0"/>
                <a:chExt cx="144" cy="144"/>
              </a:xfrm>
            </p:grpSpPr>
            <p:sp>
              <p:nvSpPr>
                <p:cNvPr id="6189" name="椭圆 5165"/>
                <p:cNvSpPr/>
                <p:nvPr/>
              </p:nvSpPr>
              <p:spPr>
                <a:xfrm>
                  <a:off x="0" y="0"/>
                  <a:ext cx="144" cy="144"/>
                </a:xfrm>
                <a:prstGeom prst="ellipse">
                  <a:avLst/>
                </a:prstGeom>
                <a:noFill/>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90" name="直接连接符 5166"/>
                <p:cNvSpPr/>
                <p:nvPr/>
              </p:nvSpPr>
              <p:spPr>
                <a:xfrm>
                  <a:off x="24" y="72"/>
                  <a:ext cx="96"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191" name="直接连接符 5167"/>
              <p:cNvSpPr/>
              <p:nvPr/>
            </p:nvSpPr>
            <p:spPr>
              <a:xfrm flipH="1">
                <a:off x="0" y="72"/>
                <a:ext cx="288"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6192" name="组合 5168"/>
            <p:cNvGrpSpPr/>
            <p:nvPr/>
          </p:nvGrpSpPr>
          <p:grpSpPr>
            <a:xfrm>
              <a:off x="0" y="864"/>
              <a:ext cx="420" cy="144"/>
              <a:chOff x="0" y="0"/>
              <a:chExt cx="420" cy="144"/>
            </a:xfrm>
          </p:grpSpPr>
          <p:grpSp>
            <p:nvGrpSpPr>
              <p:cNvPr id="6193" name="组合 5169"/>
              <p:cNvGrpSpPr/>
              <p:nvPr/>
            </p:nvGrpSpPr>
            <p:grpSpPr>
              <a:xfrm>
                <a:off x="276" y="0"/>
                <a:ext cx="144" cy="144"/>
                <a:chOff x="0" y="0"/>
                <a:chExt cx="144" cy="144"/>
              </a:xfrm>
            </p:grpSpPr>
            <p:sp>
              <p:nvSpPr>
                <p:cNvPr id="6194" name="椭圆 5170"/>
                <p:cNvSpPr/>
                <p:nvPr/>
              </p:nvSpPr>
              <p:spPr>
                <a:xfrm>
                  <a:off x="0" y="0"/>
                  <a:ext cx="144" cy="144"/>
                </a:xfrm>
                <a:prstGeom prst="ellipse">
                  <a:avLst/>
                </a:prstGeom>
                <a:noFill/>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195" name="直接连接符 5171"/>
                <p:cNvSpPr/>
                <p:nvPr/>
              </p:nvSpPr>
              <p:spPr>
                <a:xfrm>
                  <a:off x="24" y="72"/>
                  <a:ext cx="96"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196" name="直接连接符 5172"/>
              <p:cNvSpPr/>
              <p:nvPr/>
            </p:nvSpPr>
            <p:spPr>
              <a:xfrm flipH="1">
                <a:off x="0" y="72"/>
                <a:ext cx="288"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6197" name="组合 5173"/>
            <p:cNvGrpSpPr/>
            <p:nvPr/>
          </p:nvGrpSpPr>
          <p:grpSpPr>
            <a:xfrm>
              <a:off x="0" y="384"/>
              <a:ext cx="420" cy="144"/>
              <a:chOff x="0" y="0"/>
              <a:chExt cx="420" cy="144"/>
            </a:xfrm>
          </p:grpSpPr>
          <p:grpSp>
            <p:nvGrpSpPr>
              <p:cNvPr id="6198" name="组合 5174"/>
              <p:cNvGrpSpPr/>
              <p:nvPr/>
            </p:nvGrpSpPr>
            <p:grpSpPr>
              <a:xfrm>
                <a:off x="276" y="0"/>
                <a:ext cx="144" cy="144"/>
                <a:chOff x="0" y="0"/>
                <a:chExt cx="144" cy="144"/>
              </a:xfrm>
            </p:grpSpPr>
            <p:sp>
              <p:nvSpPr>
                <p:cNvPr id="6199" name="椭圆 5175"/>
                <p:cNvSpPr/>
                <p:nvPr/>
              </p:nvSpPr>
              <p:spPr>
                <a:xfrm>
                  <a:off x="0" y="0"/>
                  <a:ext cx="144" cy="144"/>
                </a:xfrm>
                <a:prstGeom prst="ellipse">
                  <a:avLst/>
                </a:prstGeom>
                <a:noFill/>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200" name="直接连接符 5176"/>
                <p:cNvSpPr/>
                <p:nvPr/>
              </p:nvSpPr>
              <p:spPr>
                <a:xfrm>
                  <a:off x="24" y="72"/>
                  <a:ext cx="96"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201" name="直接连接符 5177"/>
              <p:cNvSpPr/>
              <p:nvPr/>
            </p:nvSpPr>
            <p:spPr>
              <a:xfrm flipH="1">
                <a:off x="0" y="72"/>
                <a:ext cx="288" cy="0"/>
              </a:xfrm>
              <a:prstGeom prst="line">
                <a:avLst/>
              </a:prstGeom>
              <a:ln w="34925" cap="flat" cmpd="sng">
                <a:solidFill>
                  <a:schemeClr val="tx1"/>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grpSp>
        <p:nvGrpSpPr>
          <p:cNvPr id="5179" name="组合 5178"/>
          <p:cNvGrpSpPr/>
          <p:nvPr/>
        </p:nvGrpSpPr>
        <p:grpSpPr>
          <a:xfrm>
            <a:off x="5624513" y="539750"/>
            <a:ext cx="2376487" cy="2447925"/>
            <a:chOff x="0" y="0"/>
            <a:chExt cx="1407" cy="1496"/>
          </a:xfrm>
        </p:grpSpPr>
        <p:sp>
          <p:nvSpPr>
            <p:cNvPr id="6203" name="矩形 5179"/>
            <p:cNvSpPr/>
            <p:nvPr/>
          </p:nvSpPr>
          <p:spPr>
            <a:xfrm>
              <a:off x="182" y="0"/>
              <a:ext cx="1043" cy="1496"/>
            </a:xfrm>
            <a:prstGeom prst="rect">
              <a:avLst/>
            </a:prstGeom>
            <a:solidFill>
              <a:schemeClr val="bg1"/>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204" name="直接连接符 5180"/>
            <p:cNvSpPr/>
            <p:nvPr/>
          </p:nvSpPr>
          <p:spPr>
            <a:xfrm>
              <a:off x="0" y="783"/>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6205" name="组合 5181"/>
            <p:cNvGrpSpPr/>
            <p:nvPr/>
          </p:nvGrpSpPr>
          <p:grpSpPr>
            <a:xfrm>
              <a:off x="1251" y="135"/>
              <a:ext cx="144" cy="144"/>
              <a:chOff x="0" y="0"/>
              <a:chExt cx="144" cy="144"/>
            </a:xfrm>
          </p:grpSpPr>
          <p:sp>
            <p:nvSpPr>
              <p:cNvPr id="6206" name="直接连接符 5182"/>
              <p:cNvSpPr/>
              <p:nvPr/>
            </p:nvSpPr>
            <p:spPr>
              <a:xfrm>
                <a:off x="0" y="72"/>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207" name="直接连接符 5183"/>
              <p:cNvSpPr/>
              <p:nvPr/>
            </p:nvSpPr>
            <p:spPr>
              <a:xfrm rot="5400000">
                <a:off x="0" y="72"/>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6208" name="直接连接符 5184"/>
            <p:cNvSpPr/>
            <p:nvPr/>
          </p:nvSpPr>
          <p:spPr>
            <a:xfrm>
              <a:off x="0" y="1311"/>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209" name="直接连接符 5185"/>
            <p:cNvSpPr/>
            <p:nvPr/>
          </p:nvSpPr>
          <p:spPr>
            <a:xfrm>
              <a:off x="0" y="207"/>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6210" name="组合 5186"/>
            <p:cNvGrpSpPr/>
            <p:nvPr/>
          </p:nvGrpSpPr>
          <p:grpSpPr>
            <a:xfrm>
              <a:off x="1251" y="687"/>
              <a:ext cx="144" cy="144"/>
              <a:chOff x="0" y="0"/>
              <a:chExt cx="144" cy="144"/>
            </a:xfrm>
          </p:grpSpPr>
          <p:sp>
            <p:nvSpPr>
              <p:cNvPr id="6211" name="直接连接符 5187"/>
              <p:cNvSpPr/>
              <p:nvPr/>
            </p:nvSpPr>
            <p:spPr>
              <a:xfrm>
                <a:off x="0" y="72"/>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212" name="直接连接符 5188"/>
              <p:cNvSpPr/>
              <p:nvPr/>
            </p:nvSpPr>
            <p:spPr>
              <a:xfrm rot="5400000">
                <a:off x="0" y="72"/>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6213" name="组合 5189"/>
            <p:cNvGrpSpPr/>
            <p:nvPr/>
          </p:nvGrpSpPr>
          <p:grpSpPr>
            <a:xfrm>
              <a:off x="1263" y="1227"/>
              <a:ext cx="144" cy="144"/>
              <a:chOff x="0" y="0"/>
              <a:chExt cx="144" cy="144"/>
            </a:xfrm>
          </p:grpSpPr>
          <p:sp>
            <p:nvSpPr>
              <p:cNvPr id="6214" name="直接连接符 5190"/>
              <p:cNvSpPr/>
              <p:nvPr/>
            </p:nvSpPr>
            <p:spPr>
              <a:xfrm>
                <a:off x="0" y="72"/>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215" name="直接连接符 5191"/>
              <p:cNvSpPr/>
              <p:nvPr/>
            </p:nvSpPr>
            <p:spPr>
              <a:xfrm rot="5400000">
                <a:off x="0" y="72"/>
                <a:ext cx="144" cy="0"/>
              </a:xfrm>
              <a:prstGeom prst="line">
                <a:avLst/>
              </a:prstGeom>
              <a:ln w="349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aphicFrame>
          <p:nvGraphicFramePr>
            <p:cNvPr id="6216" name="对象 5192"/>
            <p:cNvGraphicFramePr>
              <a:graphicFrameLocks noChangeAspect="1"/>
            </p:cNvGraphicFramePr>
            <p:nvPr/>
          </p:nvGraphicFramePr>
          <p:xfrm>
            <a:off x="409" y="575"/>
            <a:ext cx="543" cy="240"/>
          </p:xfrm>
          <a:graphic>
            <a:graphicData uri="http://schemas.openxmlformats.org/presentationml/2006/ole">
              <mc:AlternateContent xmlns:mc="http://schemas.openxmlformats.org/markup-compatibility/2006">
                <mc:Choice xmlns:v="urn:schemas-microsoft-com:vml" Requires="v">
                  <p:oleObj spid="_x0000_s3080" name="" r:id="rId7" imgW="866140" imgH="382270" progId="Equation.3">
                    <p:embed/>
                  </p:oleObj>
                </mc:Choice>
                <mc:Fallback>
                  <p:oleObj name="" r:id="rId7" imgW="866140" imgH="382270" progId="Equation.3">
                    <p:embed/>
                    <p:pic>
                      <p:nvPicPr>
                        <p:cNvPr id="0" name="图片 3079"/>
                        <p:cNvPicPr/>
                        <p:nvPr/>
                      </p:nvPicPr>
                      <p:blipFill>
                        <a:blip r:embed="rId8"/>
                        <a:stretch>
                          <a:fillRect/>
                        </a:stretch>
                      </p:blipFill>
                      <p:spPr>
                        <a:xfrm>
                          <a:off x="409" y="575"/>
                          <a:ext cx="543" cy="24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5179"/>
                                        </p:tgtEl>
                                        <p:attrNameLst>
                                          <p:attrName>style.visibility</p:attrName>
                                        </p:attrNameLst>
                                      </p:cBhvr>
                                      <p:to>
                                        <p:strVal val="visible"/>
                                      </p:to>
                                    </p:set>
                                    <p:animEffect transition="in" filter="strips(downLeft)">
                                      <p:cBhvr>
                                        <p:cTn id="16" dur="500"/>
                                        <p:tgtEl>
                                          <p:spTgt spid="517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5124"/>
                                        </p:tgtEl>
                                        <p:attrNameLst>
                                          <p:attrName>style.visibility</p:attrName>
                                        </p:attrNameLst>
                                      </p:cBhvr>
                                      <p:to>
                                        <p:strVal val="visible"/>
                                      </p:to>
                                    </p:set>
                                    <p:animEffect transition="in" filter="wipe(left)">
                                      <p:cBhvr>
                                        <p:cTn id="21" dur="100"/>
                                        <p:tgtEl>
                                          <p:spTgt spid="51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126"/>
                                        </p:tgtEl>
                                        <p:attrNameLst>
                                          <p:attrName>style.visibility</p:attrName>
                                        </p:attrNameLst>
                                      </p:cBhvr>
                                      <p:to>
                                        <p:strVal val="visible"/>
                                      </p:to>
                                    </p:set>
                                    <p:animEffect transition="in" filter="wipe(left)">
                                      <p:cBhvr>
                                        <p:cTn id="26" dur="500"/>
                                        <p:tgtEl>
                                          <p:spTgt spid="51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5129"/>
                                        </p:tgtEl>
                                        <p:attrNameLst>
                                          <p:attrName>style.visibility</p:attrName>
                                        </p:attrNameLst>
                                      </p:cBhvr>
                                      <p:to>
                                        <p:strVal val="visible"/>
                                      </p:to>
                                    </p:set>
                                    <p:animEffect transition="in" filter="wipe(left)">
                                      <p:cBhvr>
                                        <p:cTn id="31" dur="100"/>
                                        <p:tgtEl>
                                          <p:spTgt spid="51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27"/>
                                        </p:tgtEl>
                                        <p:attrNameLst>
                                          <p:attrName>style.visibility</p:attrName>
                                        </p:attrNameLst>
                                      </p:cBhvr>
                                      <p:to>
                                        <p:strVal val="visible"/>
                                      </p:to>
                                    </p:set>
                                    <p:animEffect transition="in" filter="wipe(left)">
                                      <p:cBhvr>
                                        <p:cTn id="36" dur="500"/>
                                        <p:tgtEl>
                                          <p:spTgt spid="51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5130"/>
                                        </p:tgtEl>
                                        <p:attrNameLst>
                                          <p:attrName>style.visibility</p:attrName>
                                        </p:attrNameLst>
                                      </p:cBhvr>
                                      <p:to>
                                        <p:strVal val="visible"/>
                                      </p:to>
                                    </p:set>
                                    <p:animEffect transition="in" filter="wipe(left)">
                                      <p:cBhvr>
                                        <p:cTn id="41" dur="100"/>
                                        <p:tgtEl>
                                          <p:spTgt spid="51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128"/>
                                        </p:tgtEl>
                                        <p:attrNameLst>
                                          <p:attrName>style.visibility</p:attrName>
                                        </p:attrNameLst>
                                      </p:cBhvr>
                                      <p:to>
                                        <p:strVal val="visible"/>
                                      </p:to>
                                    </p:set>
                                    <p:animEffect transition="in" filter="wipe(left)">
                                      <p:cBhvr>
                                        <p:cTn id="46" dur="500"/>
                                        <p:tgtEl>
                                          <p:spTgt spid="5128"/>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5125"/>
                                        </p:tgtEl>
                                        <p:attrNameLst>
                                          <p:attrName>style.visibility</p:attrName>
                                        </p:attrNameLst>
                                      </p:cBhvr>
                                      <p:to>
                                        <p:strVal val="visible"/>
                                      </p:to>
                                    </p:set>
                                    <p:animEffect transition="in" filter="wipe(left)">
                                      <p:cBhvr>
                                        <p:cTn id="5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P spid="5126" grpId="0"/>
      <p:bldP spid="5129" grpId="0"/>
      <p:bldP spid="5130"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69" name="文本框 57345"/>
          <p:cNvSpPr txBox="1"/>
          <p:nvPr/>
        </p:nvSpPr>
        <p:spPr>
          <a:xfrm>
            <a:off x="3146425" y="411163"/>
            <a:ext cx="2362200" cy="641350"/>
          </a:xfrm>
          <a:prstGeom prst="rect">
            <a:avLst/>
          </a:prstGeom>
          <a:noFill/>
          <a:ln w="9525">
            <a:noFill/>
          </a:ln>
        </p:spPr>
        <p:txBody>
          <a:bodyPr anchor="t">
            <a:spAutoFit/>
          </a:bodyPr>
          <a:p>
            <a:pPr lvl="0" indent="0" algn="ctr"/>
            <a:r>
              <a:rPr lang="zh-CN" altLang="en-US" sz="3600" b="1">
                <a:latin typeface="隶书" pitchFamily="1" charset="-122"/>
                <a:ea typeface="隶书" pitchFamily="1" charset="-122"/>
              </a:rPr>
              <a:t>本章小结</a:t>
            </a:r>
            <a:endParaRPr lang="zh-CN" altLang="en-US" sz="3600" b="1">
              <a:latin typeface="隶书" pitchFamily="1" charset="-122"/>
              <a:ea typeface="隶书" pitchFamily="1" charset="-122"/>
            </a:endParaRPr>
          </a:p>
        </p:txBody>
      </p:sp>
      <p:sp>
        <p:nvSpPr>
          <p:cNvPr id="57347" name="文本框 57346"/>
          <p:cNvSpPr txBox="1"/>
          <p:nvPr/>
        </p:nvSpPr>
        <p:spPr>
          <a:xfrm>
            <a:off x="468313" y="1243013"/>
            <a:ext cx="7224712"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宋体" panose="02010600030101010101" pitchFamily="2" charset="-122"/>
              </a:rPr>
              <a:t>1. </a:t>
            </a:r>
            <a:r>
              <a:rPr lang="zh-CN" altLang="en-US" sz="2400" b="1">
                <a:latin typeface="Times New Roman" panose="02020603050405020304" pitchFamily="2" charset="0"/>
                <a:ea typeface="宋体" panose="02010600030101010101" pitchFamily="2" charset="-122"/>
              </a:rPr>
              <a:t>导体的静电平衡条件及导体上的电荷分布</a:t>
            </a:r>
            <a:endParaRPr lang="zh-CN" altLang="en-US" sz="2400" b="1">
              <a:latin typeface="Times New Roman" panose="02020603050405020304" pitchFamily="2" charset="0"/>
              <a:ea typeface="宋体" panose="02010600030101010101" pitchFamily="2" charset="-122"/>
            </a:endParaRPr>
          </a:p>
        </p:txBody>
      </p:sp>
      <p:sp>
        <p:nvSpPr>
          <p:cNvPr id="57348" name="文本框 57347"/>
          <p:cNvSpPr txBox="1"/>
          <p:nvPr/>
        </p:nvSpPr>
        <p:spPr>
          <a:xfrm>
            <a:off x="941388" y="1819275"/>
            <a:ext cx="3959225" cy="457200"/>
          </a:xfrm>
          <a:prstGeom prst="rect">
            <a:avLst/>
          </a:prstGeom>
          <a:noFill/>
          <a:ln w="9525">
            <a:noFill/>
          </a:ln>
        </p:spPr>
        <p:txBody>
          <a:bodyPr anchor="t">
            <a:spAutoFit/>
          </a:bodyPr>
          <a:p>
            <a:pPr lvl="0" indent="0">
              <a:spcBef>
                <a:spcPct val="50000"/>
              </a:spcBef>
              <a:buClr>
                <a:srgbClr val="66FF33"/>
              </a:buClr>
            </a:pPr>
            <a:r>
              <a:rPr lang="en-US" altLang="zh-CN" sz="2400" b="1">
                <a:latin typeface="Times New Roman" panose="02020603050405020304" pitchFamily="2" charset="0"/>
                <a:ea typeface="仿宋_GB2312" pitchFamily="1" charset="-122"/>
              </a:rPr>
              <a:t>(1) </a:t>
            </a:r>
            <a:r>
              <a:rPr lang="zh-CN" altLang="en-US" sz="2400" b="1">
                <a:latin typeface="Times New Roman" panose="02020603050405020304" pitchFamily="2" charset="0"/>
                <a:ea typeface="仿宋_GB2312" pitchFamily="1" charset="-122"/>
              </a:rPr>
              <a:t>导体静电平衡的条件</a:t>
            </a:r>
            <a:endParaRPr lang="zh-CN" altLang="en-US" sz="2400">
              <a:latin typeface="Times New Roman" panose="02020603050405020304" pitchFamily="2" charset="0"/>
              <a:ea typeface="仿宋_GB2312" pitchFamily="1" charset="-122"/>
            </a:endParaRPr>
          </a:p>
        </p:txBody>
      </p:sp>
      <p:graphicFrame>
        <p:nvGraphicFramePr>
          <p:cNvPr id="57349" name="对象 57348"/>
          <p:cNvGraphicFramePr>
            <a:graphicFrameLocks noChangeAspect="1"/>
          </p:cNvGraphicFramePr>
          <p:nvPr/>
        </p:nvGraphicFramePr>
        <p:xfrm>
          <a:off x="2268538" y="2484438"/>
          <a:ext cx="960437" cy="506412"/>
        </p:xfrm>
        <a:graphic>
          <a:graphicData uri="http://schemas.openxmlformats.org/presentationml/2006/ole">
            <mc:AlternateContent xmlns:mc="http://schemas.openxmlformats.org/markup-compatibility/2006">
              <mc:Choice xmlns:v="urn:schemas-microsoft-com:vml" Requires="v">
                <p:oleObj spid="_x0000_s3343" name="" r:id="rId1" imgW="459740" imgH="242570" progId="Equation.3">
                  <p:embed/>
                </p:oleObj>
              </mc:Choice>
              <mc:Fallback>
                <p:oleObj name="" r:id="rId1" imgW="459740" imgH="242570" progId="Equation.3">
                  <p:embed/>
                  <p:pic>
                    <p:nvPicPr>
                      <p:cNvPr id="0" name="图片 3342"/>
                      <p:cNvPicPr/>
                      <p:nvPr/>
                    </p:nvPicPr>
                    <p:blipFill>
                      <a:blip r:embed="rId2"/>
                      <a:stretch>
                        <a:fillRect/>
                      </a:stretch>
                    </p:blipFill>
                    <p:spPr>
                      <a:xfrm>
                        <a:off x="2268538" y="2484438"/>
                        <a:ext cx="960437" cy="506412"/>
                      </a:xfrm>
                      <a:prstGeom prst="rect">
                        <a:avLst/>
                      </a:prstGeom>
                      <a:noFill/>
                      <a:ln w="38100">
                        <a:noFill/>
                        <a:miter/>
                      </a:ln>
                    </p:spPr>
                  </p:pic>
                </p:oleObj>
              </mc:Fallback>
            </mc:AlternateContent>
          </a:graphicData>
        </a:graphic>
      </p:graphicFrame>
      <p:graphicFrame>
        <p:nvGraphicFramePr>
          <p:cNvPr id="57350" name="对象 57349"/>
          <p:cNvGraphicFramePr>
            <a:graphicFrameLocks noChangeAspect="1"/>
          </p:cNvGraphicFramePr>
          <p:nvPr/>
        </p:nvGraphicFramePr>
        <p:xfrm>
          <a:off x="3616325" y="2462213"/>
          <a:ext cx="665163" cy="558800"/>
        </p:xfrm>
        <a:graphic>
          <a:graphicData uri="http://schemas.openxmlformats.org/presentationml/2006/ole">
            <mc:AlternateContent xmlns:mc="http://schemas.openxmlformats.org/markup-compatibility/2006">
              <mc:Choice xmlns:v="urn:schemas-microsoft-com:vml" Requires="v">
                <p:oleObj spid="_x0000_s3344" name="" r:id="rId3" imgW="318770" imgH="267970" progId="Equation.3">
                  <p:embed/>
                </p:oleObj>
              </mc:Choice>
              <mc:Fallback>
                <p:oleObj name="" r:id="rId3" imgW="318770" imgH="267970" progId="Equation.3">
                  <p:embed/>
                  <p:pic>
                    <p:nvPicPr>
                      <p:cNvPr id="0" name="图片 3343"/>
                      <p:cNvPicPr/>
                      <p:nvPr/>
                    </p:nvPicPr>
                    <p:blipFill>
                      <a:blip r:embed="rId4"/>
                      <a:stretch>
                        <a:fillRect/>
                      </a:stretch>
                    </p:blipFill>
                    <p:spPr>
                      <a:xfrm>
                        <a:off x="3616325" y="2462213"/>
                        <a:ext cx="665163" cy="558800"/>
                      </a:xfrm>
                      <a:prstGeom prst="rect">
                        <a:avLst/>
                      </a:prstGeom>
                      <a:noFill/>
                      <a:ln w="38100">
                        <a:noFill/>
                        <a:miter/>
                      </a:ln>
                    </p:spPr>
                  </p:pic>
                </p:oleObj>
              </mc:Fallback>
            </mc:AlternateContent>
          </a:graphicData>
        </a:graphic>
      </p:graphicFrame>
      <p:sp>
        <p:nvSpPr>
          <p:cNvPr id="57351" name="矩形 57350"/>
          <p:cNvSpPr/>
          <p:nvPr/>
        </p:nvSpPr>
        <p:spPr>
          <a:xfrm>
            <a:off x="4211638" y="2427288"/>
            <a:ext cx="2438400" cy="519112"/>
          </a:xfrm>
          <a:prstGeom prst="rect">
            <a:avLst/>
          </a:prstGeom>
          <a:noFill/>
          <a:ln w="9525">
            <a:noFill/>
          </a:ln>
        </p:spPr>
        <p:txBody>
          <a:bodyPr anchor="t">
            <a:spAutoFit/>
          </a:bodyPr>
          <a:p>
            <a:pPr lvl="0" indent="0">
              <a:buClrTx/>
            </a:pPr>
            <a:r>
              <a:rPr lang="en-US" altLang="zh-CN" sz="2800" b="1">
                <a:latin typeface="宋体" panose="02010600030101010101" pitchFamily="2" charset="-122"/>
                <a:ea typeface="宋体" panose="02010600030101010101" pitchFamily="2" charset="-122"/>
                <a:sym typeface="Symbol" panose="05050102010706020507" pitchFamily="2" charset="2"/>
              </a:rPr>
              <a:t></a:t>
            </a:r>
            <a:r>
              <a:rPr lang="zh-CN" altLang="en-US" sz="2400" b="1">
                <a:latin typeface="仿宋_GB2312" pitchFamily="1" charset="-122"/>
                <a:ea typeface="仿宋_GB2312" pitchFamily="1" charset="-122"/>
              </a:rPr>
              <a:t>导体表面</a:t>
            </a:r>
            <a:endParaRPr lang="zh-CN" altLang="en-US" sz="2400" b="1">
              <a:latin typeface="仿宋_GB2312" pitchFamily="1" charset="-122"/>
              <a:ea typeface="仿宋_GB2312" pitchFamily="1" charset="-122"/>
            </a:endParaRPr>
          </a:p>
        </p:txBody>
      </p:sp>
      <p:sp>
        <p:nvSpPr>
          <p:cNvPr id="57352" name="矩形 57351"/>
          <p:cNvSpPr/>
          <p:nvPr/>
        </p:nvSpPr>
        <p:spPr>
          <a:xfrm>
            <a:off x="1376363" y="3068638"/>
            <a:ext cx="6667500" cy="476250"/>
          </a:xfrm>
          <a:prstGeom prst="rect">
            <a:avLst/>
          </a:prstGeom>
          <a:noFill/>
          <a:ln w="9525">
            <a:noFill/>
          </a:ln>
        </p:spPr>
        <p:txBody>
          <a:bodyPr anchor="t">
            <a:spAutoFit/>
          </a:bodyPr>
          <a:p>
            <a:pPr lvl="0" indent="0">
              <a:lnSpc>
                <a:spcPct val="105000"/>
              </a:lnSpc>
              <a:spcBef>
                <a:spcPct val="50000"/>
              </a:spcBef>
              <a:buClrTx/>
            </a:pPr>
            <a:r>
              <a:rPr lang="zh-CN" altLang="en-US" sz="2400" b="1">
                <a:latin typeface="Times New Roman" panose="02020603050405020304" pitchFamily="2" charset="0"/>
                <a:ea typeface="仿宋_GB2312" pitchFamily="1" charset="-122"/>
              </a:rPr>
              <a:t>用电势描述：导体静电平衡时是一个等势体。</a:t>
            </a:r>
            <a:endParaRPr lang="zh-CN" altLang="en-US" sz="2400" b="1">
              <a:latin typeface="Times New Roman" panose="02020603050405020304" pitchFamily="2" charset="0"/>
              <a:ea typeface="仿宋_GB2312" pitchFamily="1" charset="-122"/>
            </a:endParaRPr>
          </a:p>
        </p:txBody>
      </p:sp>
      <p:sp>
        <p:nvSpPr>
          <p:cNvPr id="57353" name="文本框 57352"/>
          <p:cNvSpPr txBox="1"/>
          <p:nvPr/>
        </p:nvSpPr>
        <p:spPr>
          <a:xfrm>
            <a:off x="925513" y="3763963"/>
            <a:ext cx="5543550" cy="457200"/>
          </a:xfrm>
          <a:prstGeom prst="rect">
            <a:avLst/>
          </a:prstGeom>
          <a:noFill/>
          <a:ln w="9525">
            <a:noFill/>
          </a:ln>
        </p:spPr>
        <p:txBody>
          <a:bodyPr anchor="t">
            <a:spAutoFit/>
          </a:bodyPr>
          <a:p>
            <a:pPr lvl="0" indent="0">
              <a:spcBef>
                <a:spcPct val="50000"/>
              </a:spcBef>
              <a:buClr>
                <a:srgbClr val="66FF33"/>
              </a:buClr>
            </a:pPr>
            <a:r>
              <a:rPr lang="en-US" altLang="zh-CN" sz="2400" b="1">
                <a:latin typeface="Times New Roman" panose="02020603050405020304" pitchFamily="2" charset="0"/>
                <a:ea typeface="仿宋_GB2312" pitchFamily="1" charset="-122"/>
              </a:rPr>
              <a:t>(2) </a:t>
            </a:r>
            <a:r>
              <a:rPr lang="zh-CN" altLang="en-US" sz="2400" b="1">
                <a:latin typeface="Times New Roman" panose="02020603050405020304" pitchFamily="2" charset="0"/>
                <a:ea typeface="仿宋_GB2312" pitchFamily="1" charset="-122"/>
              </a:rPr>
              <a:t>导体静电平衡时的电荷分布</a:t>
            </a:r>
            <a:endParaRPr lang="zh-CN" altLang="en-US" sz="2400" b="1">
              <a:latin typeface="Times New Roman" panose="02020603050405020304" pitchFamily="2" charset="0"/>
              <a:ea typeface="仿宋_GB2312" pitchFamily="1" charset="-122"/>
            </a:endParaRPr>
          </a:p>
        </p:txBody>
      </p:sp>
      <p:sp>
        <p:nvSpPr>
          <p:cNvPr id="57354" name="文本框 57353"/>
          <p:cNvSpPr txBox="1"/>
          <p:nvPr/>
        </p:nvSpPr>
        <p:spPr>
          <a:xfrm>
            <a:off x="1357313" y="4292600"/>
            <a:ext cx="7318375" cy="1187450"/>
          </a:xfrm>
          <a:prstGeom prst="rect">
            <a:avLst/>
          </a:prstGeom>
          <a:noFill/>
          <a:ln w="9525">
            <a:noFill/>
          </a:ln>
        </p:spPr>
        <p:txBody>
          <a:bodyPr anchor="t">
            <a:spAutoFit/>
          </a:bodyPr>
          <a:p>
            <a:pPr lvl="0" indent="0">
              <a:spcBef>
                <a:spcPct val="50000"/>
              </a:spcBef>
              <a:buClrTx/>
            </a:pPr>
            <a:r>
              <a:rPr lang="zh-CN" altLang="en-US" sz="2400" b="1">
                <a:latin typeface="Times New Roman" panose="02020603050405020304" pitchFamily="2" charset="0"/>
                <a:ea typeface="仿宋_GB2312" pitchFamily="1" charset="-122"/>
              </a:rPr>
              <a:t>导体内部处处没有净电荷存在，电荷只能分布在导体表面上。导体表面附近一点的电场强度与该点处导体表面电荷的面密度之间的关系为</a:t>
            </a:r>
            <a:endParaRPr lang="zh-CN" altLang="en-US" sz="2400" b="1">
              <a:latin typeface="Times New Roman" panose="02020603050405020304" pitchFamily="2" charset="0"/>
              <a:ea typeface="仿宋_GB2312" pitchFamily="1" charset="-122"/>
            </a:endParaRPr>
          </a:p>
        </p:txBody>
      </p:sp>
      <p:graphicFrame>
        <p:nvGraphicFramePr>
          <p:cNvPr id="57355" name="对象 57354"/>
          <p:cNvGraphicFramePr>
            <a:graphicFrameLocks noChangeAspect="1"/>
          </p:cNvGraphicFramePr>
          <p:nvPr/>
        </p:nvGraphicFramePr>
        <p:xfrm>
          <a:off x="3924300" y="5546725"/>
          <a:ext cx="987425" cy="906463"/>
        </p:xfrm>
        <a:graphic>
          <a:graphicData uri="http://schemas.openxmlformats.org/presentationml/2006/ole">
            <mc:AlternateContent xmlns:mc="http://schemas.openxmlformats.org/markup-compatibility/2006">
              <mc:Choice xmlns:v="urn:schemas-microsoft-com:vml" Requires="v">
                <p:oleObj spid="_x0000_s3345" name="" r:id="rId5" imgW="472440" imgH="434340" progId="Equation.3">
                  <p:embed/>
                </p:oleObj>
              </mc:Choice>
              <mc:Fallback>
                <p:oleObj name="" r:id="rId5" imgW="472440" imgH="434340" progId="Equation.3">
                  <p:embed/>
                  <p:pic>
                    <p:nvPicPr>
                      <p:cNvPr id="0" name="图片 3344"/>
                      <p:cNvPicPr/>
                      <p:nvPr/>
                    </p:nvPicPr>
                    <p:blipFill>
                      <a:blip r:embed="rId6"/>
                      <a:stretch>
                        <a:fillRect/>
                      </a:stretch>
                    </p:blipFill>
                    <p:spPr>
                      <a:xfrm>
                        <a:off x="3924300" y="5546725"/>
                        <a:ext cx="987425" cy="9064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49"/>
                                        </p:tgtEl>
                                        <p:attrNameLst>
                                          <p:attrName>style.visibility</p:attrName>
                                        </p:attrNameLst>
                                      </p:cBhvr>
                                      <p:to>
                                        <p:strVal val="visible"/>
                                      </p:to>
                                    </p:set>
                                    <p:animEffect transition="in" filter="wipe(left)">
                                      <p:cBhvr>
                                        <p:cTn id="17" dur="500"/>
                                        <p:tgtEl>
                                          <p:spTgt spid="573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50"/>
                                        </p:tgtEl>
                                        <p:attrNameLst>
                                          <p:attrName>style.visibility</p:attrName>
                                        </p:attrNameLst>
                                      </p:cBhvr>
                                      <p:to>
                                        <p:strVal val="visible"/>
                                      </p:to>
                                    </p:set>
                                    <p:animEffect transition="in" filter="wipe(left)">
                                      <p:cBhvr>
                                        <p:cTn id="22" dur="500"/>
                                        <p:tgtEl>
                                          <p:spTgt spid="5735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7351"/>
                                        </p:tgtEl>
                                        <p:attrNameLst>
                                          <p:attrName>style.visibility</p:attrName>
                                        </p:attrNameLst>
                                      </p:cBhvr>
                                      <p:to>
                                        <p:strVal val="visible"/>
                                      </p:to>
                                    </p:set>
                                    <p:animEffect transition="in" filter="wipe(left)">
                                      <p:cBhvr>
                                        <p:cTn id="26" dur="500"/>
                                        <p:tgtEl>
                                          <p:spTgt spid="573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57352"/>
                                        </p:tgtEl>
                                        <p:attrNameLst>
                                          <p:attrName>style.visibility</p:attrName>
                                        </p:attrNameLst>
                                      </p:cBhvr>
                                      <p:to>
                                        <p:strVal val="visible"/>
                                      </p:to>
                                    </p:set>
                                    <p:animEffect transition="in" filter="wipe(left)">
                                      <p:cBhvr>
                                        <p:cTn id="31" dur="100"/>
                                        <p:tgtEl>
                                          <p:spTgt spid="573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7353"/>
                                        </p:tgtEl>
                                        <p:attrNameLst>
                                          <p:attrName>style.visibility</p:attrName>
                                        </p:attrNameLst>
                                      </p:cBhvr>
                                      <p:to>
                                        <p:strVal val="visible"/>
                                      </p:to>
                                    </p:set>
                                    <p:animEffect transition="in" filter="wipe(left)">
                                      <p:cBhvr>
                                        <p:cTn id="36" dur="500"/>
                                        <p:tgtEl>
                                          <p:spTgt spid="573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354"/>
                                        </p:tgtEl>
                                        <p:attrNameLst>
                                          <p:attrName>style.visibility</p:attrName>
                                        </p:attrNameLst>
                                      </p:cBhvr>
                                      <p:to>
                                        <p:strVal val="visible"/>
                                      </p:to>
                                    </p:set>
                                    <p:animEffect transition="in" filter="wipe(left)">
                                      <p:cBhvr>
                                        <p:cTn id="41" dur="500"/>
                                        <p:tgtEl>
                                          <p:spTgt spid="573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7355"/>
                                        </p:tgtEl>
                                        <p:attrNameLst>
                                          <p:attrName>style.visibility</p:attrName>
                                        </p:attrNameLst>
                                      </p:cBhvr>
                                      <p:to>
                                        <p:strVal val="visible"/>
                                      </p:to>
                                    </p:set>
                                    <p:animEffect transition="in" filter="wipe(left)">
                                      <p:cBhvr>
                                        <p:cTn id="46" dur="500"/>
                                        <p:tgtEl>
                                          <p:spTgt spid="5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p:bldP spid="57351" grpId="0"/>
      <p:bldP spid="57352" grpId="0"/>
      <p:bldP spid="57353" grpId="0"/>
      <p:bldP spid="5735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79" name="文本框 58378"/>
          <p:cNvSpPr txBox="1"/>
          <p:nvPr/>
        </p:nvSpPr>
        <p:spPr>
          <a:xfrm>
            <a:off x="436563" y="507048"/>
            <a:ext cx="4273550"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宋体" panose="02010600030101010101" pitchFamily="2" charset="-122"/>
              </a:rPr>
              <a:t>2. </a:t>
            </a:r>
            <a:r>
              <a:rPr lang="zh-CN" altLang="en-US" sz="2400" b="1">
                <a:latin typeface="Times New Roman" panose="02020603050405020304" pitchFamily="2" charset="0"/>
                <a:ea typeface="宋体" panose="02010600030101010101" pitchFamily="2" charset="-122"/>
              </a:rPr>
              <a:t>电容器的电容</a:t>
            </a:r>
            <a:endParaRPr lang="zh-CN" altLang="en-US" sz="2400" b="1">
              <a:latin typeface="Times New Roman" panose="02020603050405020304" pitchFamily="2" charset="0"/>
              <a:ea typeface="宋体" panose="02010600030101010101" pitchFamily="2" charset="-122"/>
            </a:endParaRPr>
          </a:p>
        </p:txBody>
      </p:sp>
      <p:sp>
        <p:nvSpPr>
          <p:cNvPr id="58380" name="文本框 58379"/>
          <p:cNvSpPr txBox="1"/>
          <p:nvPr/>
        </p:nvSpPr>
        <p:spPr>
          <a:xfrm>
            <a:off x="1331913" y="1211898"/>
            <a:ext cx="2559050" cy="457200"/>
          </a:xfrm>
          <a:prstGeom prst="rect">
            <a:avLst/>
          </a:prstGeom>
          <a:noFill/>
          <a:ln w="9525">
            <a:noFill/>
          </a:ln>
        </p:spPr>
        <p:txBody>
          <a:bodyPr anchor="t">
            <a:spAutoFit/>
          </a:bodyPr>
          <a:p>
            <a:pPr lvl="0" indent="0">
              <a:spcBef>
                <a:spcPct val="50000"/>
              </a:spcBef>
              <a:buClrTx/>
            </a:pPr>
            <a:r>
              <a:rPr lang="zh-CN" altLang="en-US" sz="2400" b="1">
                <a:latin typeface="仿宋_GB2312" pitchFamily="1" charset="-122"/>
                <a:ea typeface="仿宋_GB2312" pitchFamily="1" charset="-122"/>
              </a:rPr>
              <a:t>定义：</a:t>
            </a:r>
            <a:endParaRPr lang="zh-CN" altLang="en-US" sz="2400" b="1">
              <a:latin typeface="仿宋_GB2312" pitchFamily="1" charset="-122"/>
              <a:ea typeface="仿宋_GB2312" pitchFamily="1" charset="-122"/>
            </a:endParaRPr>
          </a:p>
        </p:txBody>
      </p:sp>
      <p:graphicFrame>
        <p:nvGraphicFramePr>
          <p:cNvPr id="58381" name="对象 58380"/>
          <p:cNvGraphicFramePr>
            <a:graphicFrameLocks noChangeAspect="1"/>
          </p:cNvGraphicFramePr>
          <p:nvPr/>
        </p:nvGraphicFramePr>
        <p:xfrm>
          <a:off x="3036888" y="1026160"/>
          <a:ext cx="1519237" cy="906463"/>
        </p:xfrm>
        <a:graphic>
          <a:graphicData uri="http://schemas.openxmlformats.org/presentationml/2006/ole">
            <mc:AlternateContent xmlns:mc="http://schemas.openxmlformats.org/markup-compatibility/2006">
              <mc:Choice xmlns:v="urn:schemas-microsoft-com:vml" Requires="v">
                <p:oleObj spid="_x0000_s3349" name="" r:id="rId1" imgW="725805" imgH="433070" progId="Equation.3">
                  <p:embed/>
                </p:oleObj>
              </mc:Choice>
              <mc:Fallback>
                <p:oleObj name="" r:id="rId1" imgW="725805" imgH="433070" progId="Equation.3">
                  <p:embed/>
                  <p:pic>
                    <p:nvPicPr>
                      <p:cNvPr id="0" name="图片 3348"/>
                      <p:cNvPicPr/>
                      <p:nvPr/>
                    </p:nvPicPr>
                    <p:blipFill>
                      <a:blip r:embed="rId2"/>
                      <a:stretch>
                        <a:fillRect/>
                      </a:stretch>
                    </p:blipFill>
                    <p:spPr>
                      <a:xfrm>
                        <a:off x="3036888" y="1026160"/>
                        <a:ext cx="1519237" cy="906463"/>
                      </a:xfrm>
                      <a:prstGeom prst="rect">
                        <a:avLst/>
                      </a:prstGeom>
                      <a:noFill/>
                      <a:ln w="38100">
                        <a:noFill/>
                        <a:miter/>
                      </a:ln>
                    </p:spPr>
                  </p:pic>
                </p:oleObj>
              </mc:Fallback>
            </mc:AlternateContent>
          </a:graphicData>
        </a:graphic>
      </p:graphicFrame>
      <p:sp>
        <p:nvSpPr>
          <p:cNvPr id="59394" name="文本框 59393"/>
          <p:cNvSpPr txBox="1"/>
          <p:nvPr/>
        </p:nvSpPr>
        <p:spPr>
          <a:xfrm>
            <a:off x="755650" y="1983105"/>
            <a:ext cx="4679950" cy="457200"/>
          </a:xfrm>
          <a:prstGeom prst="rect">
            <a:avLst/>
          </a:prstGeom>
          <a:noFill/>
          <a:ln w="9525">
            <a:noFill/>
          </a:ln>
        </p:spPr>
        <p:txBody>
          <a:bodyPr anchor="t">
            <a:spAutoFit/>
          </a:bodyPr>
          <a:p>
            <a:pPr marL="342900" lvl="0" indent="-342900">
              <a:buClr>
                <a:srgbClr val="006699"/>
              </a:buClr>
              <a:buSzPct val="70000"/>
              <a:buFont typeface="Wingdings" panose="05000000000000000000" charset="0"/>
              <a:buChar char="u"/>
            </a:pPr>
            <a:r>
              <a:rPr lang="en-US" altLang="zh-CN" sz="2400" b="1">
                <a:latin typeface="Times New Roman" panose="02020603050405020304" pitchFamily="2" charset="0"/>
                <a:ea typeface="仿宋_GB2312" pitchFamily="1" charset="-122"/>
              </a:rPr>
              <a:t> </a:t>
            </a:r>
            <a:r>
              <a:rPr lang="zh-CN" altLang="en-US" sz="2400" b="1">
                <a:latin typeface="Times New Roman" panose="02020603050405020304" pitchFamily="2" charset="0"/>
                <a:ea typeface="仿宋_GB2312" pitchFamily="1" charset="-122"/>
              </a:rPr>
              <a:t>电容器电容的计算</a:t>
            </a:r>
            <a:endParaRPr lang="zh-CN" altLang="en-US" sz="2400" b="1">
              <a:latin typeface="Times New Roman" panose="02020603050405020304" pitchFamily="2" charset="0"/>
              <a:ea typeface="仿宋_GB2312" pitchFamily="1" charset="-122"/>
            </a:endParaRPr>
          </a:p>
        </p:txBody>
      </p:sp>
      <p:sp>
        <p:nvSpPr>
          <p:cNvPr id="59395" name="文本框 59394"/>
          <p:cNvSpPr txBox="1"/>
          <p:nvPr/>
        </p:nvSpPr>
        <p:spPr>
          <a:xfrm>
            <a:off x="1624013" y="2592705"/>
            <a:ext cx="590550" cy="457200"/>
          </a:xfrm>
          <a:prstGeom prst="rect">
            <a:avLst/>
          </a:prstGeom>
          <a:noFill/>
          <a:ln w="9525">
            <a:noFill/>
          </a:ln>
        </p:spPr>
        <p:txBody>
          <a:bodyPr anchor="t">
            <a:spAutoFit/>
          </a:bodyPr>
          <a:p>
            <a:pPr lvl="0" indent="0">
              <a:spcBef>
                <a:spcPct val="50000"/>
              </a:spcBef>
              <a:buClrTx/>
            </a:pPr>
            <a:r>
              <a:rPr lang="en-US" altLang="zh-CN" sz="2400" b="1">
                <a:latin typeface="Times New Roman" panose="02020603050405020304" pitchFamily="2" charset="0"/>
                <a:ea typeface="宋体" panose="02010600030101010101" pitchFamily="2" charset="-122"/>
              </a:rPr>
              <a:t> </a:t>
            </a:r>
            <a:r>
              <a:rPr lang="en-US" altLang="zh-CN" sz="2400" b="1" i="1">
                <a:latin typeface="Times New Roman" panose="02020603050405020304" pitchFamily="2" charset="0"/>
                <a:ea typeface="宋体" panose="02010600030101010101" pitchFamily="2" charset="-122"/>
              </a:rPr>
              <a:t>q</a:t>
            </a:r>
            <a:endParaRPr lang="en-US" altLang="zh-CN" sz="2400" b="1" i="1">
              <a:latin typeface="Times New Roman" panose="02020603050405020304" pitchFamily="2" charset="0"/>
              <a:ea typeface="宋体" panose="02010600030101010101" pitchFamily="2" charset="-122"/>
            </a:endParaRPr>
          </a:p>
        </p:txBody>
      </p:sp>
      <p:graphicFrame>
        <p:nvGraphicFramePr>
          <p:cNvPr id="59396" name="对象 59395"/>
          <p:cNvGraphicFramePr>
            <a:graphicFrameLocks noChangeAspect="1"/>
          </p:cNvGraphicFramePr>
          <p:nvPr/>
        </p:nvGraphicFramePr>
        <p:xfrm>
          <a:off x="2932113" y="2653030"/>
          <a:ext cx="319087" cy="400050"/>
        </p:xfrm>
        <a:graphic>
          <a:graphicData uri="http://schemas.openxmlformats.org/presentationml/2006/ole">
            <mc:AlternateContent xmlns:mc="http://schemas.openxmlformats.org/markup-compatibility/2006">
              <mc:Choice xmlns:v="urn:schemas-microsoft-com:vml" Requires="v">
                <p:oleObj spid="_x0000_s3351" name="" r:id="rId3" imgW="154305" imgH="192405" progId="Equation.3">
                  <p:embed/>
                </p:oleObj>
              </mc:Choice>
              <mc:Fallback>
                <p:oleObj name="" r:id="rId3" imgW="154305" imgH="192405" progId="Equation.3">
                  <p:embed/>
                  <p:pic>
                    <p:nvPicPr>
                      <p:cNvPr id="0" name="图片 3350"/>
                      <p:cNvPicPr/>
                      <p:nvPr/>
                    </p:nvPicPr>
                    <p:blipFill>
                      <a:blip r:embed="rId4"/>
                      <a:stretch>
                        <a:fillRect/>
                      </a:stretch>
                    </p:blipFill>
                    <p:spPr>
                      <a:xfrm>
                        <a:off x="2932113" y="2653030"/>
                        <a:ext cx="319087" cy="400050"/>
                      </a:xfrm>
                      <a:prstGeom prst="rect">
                        <a:avLst/>
                      </a:prstGeom>
                      <a:noFill/>
                      <a:ln w="38100">
                        <a:noFill/>
                        <a:miter/>
                      </a:ln>
                    </p:spPr>
                  </p:pic>
                </p:oleObj>
              </mc:Fallback>
            </mc:AlternateContent>
          </a:graphicData>
        </a:graphic>
      </p:graphicFrame>
      <p:sp>
        <p:nvSpPr>
          <p:cNvPr id="59397" name="右箭头 59396"/>
          <p:cNvSpPr/>
          <p:nvPr/>
        </p:nvSpPr>
        <p:spPr>
          <a:xfrm>
            <a:off x="2197100" y="2707005"/>
            <a:ext cx="600075" cy="304800"/>
          </a:xfrm>
          <a:prstGeom prst="rightArrow">
            <a:avLst>
              <a:gd name="adj1" fmla="val 50000"/>
              <a:gd name="adj2" fmla="val 49191"/>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59398" name="对象 59397"/>
          <p:cNvGraphicFramePr>
            <a:graphicFrameLocks noChangeAspect="1"/>
          </p:cNvGraphicFramePr>
          <p:nvPr/>
        </p:nvGraphicFramePr>
        <p:xfrm>
          <a:off x="4284663" y="2626043"/>
          <a:ext cx="931862" cy="452437"/>
        </p:xfrm>
        <a:graphic>
          <a:graphicData uri="http://schemas.openxmlformats.org/presentationml/2006/ole">
            <mc:AlternateContent xmlns:mc="http://schemas.openxmlformats.org/markup-compatibility/2006">
              <mc:Choice xmlns:v="urn:schemas-microsoft-com:vml" Requires="v">
                <p:oleObj spid="_x0000_s3352" name="" r:id="rId5" imgW="446405" imgH="217170" progId="Equation.3">
                  <p:embed/>
                </p:oleObj>
              </mc:Choice>
              <mc:Fallback>
                <p:oleObj name="" r:id="rId5" imgW="446405" imgH="217170" progId="Equation.3">
                  <p:embed/>
                  <p:pic>
                    <p:nvPicPr>
                      <p:cNvPr id="0" name="图片 3351"/>
                      <p:cNvPicPr/>
                      <p:nvPr/>
                    </p:nvPicPr>
                    <p:blipFill>
                      <a:blip r:embed="rId6"/>
                      <a:stretch>
                        <a:fillRect/>
                      </a:stretch>
                    </p:blipFill>
                    <p:spPr>
                      <a:xfrm>
                        <a:off x="4284663" y="2626043"/>
                        <a:ext cx="931862" cy="452437"/>
                      </a:xfrm>
                      <a:prstGeom prst="rect">
                        <a:avLst/>
                      </a:prstGeom>
                      <a:noFill/>
                      <a:ln w="38100">
                        <a:noFill/>
                        <a:miter/>
                      </a:ln>
                    </p:spPr>
                  </p:pic>
                </p:oleObj>
              </mc:Fallback>
            </mc:AlternateContent>
          </a:graphicData>
        </a:graphic>
      </p:graphicFrame>
      <p:sp>
        <p:nvSpPr>
          <p:cNvPr id="59399" name="右箭头 59398"/>
          <p:cNvSpPr/>
          <p:nvPr/>
        </p:nvSpPr>
        <p:spPr>
          <a:xfrm>
            <a:off x="3422650" y="2684780"/>
            <a:ext cx="617538" cy="327025"/>
          </a:xfrm>
          <a:prstGeom prst="rightArrow">
            <a:avLst>
              <a:gd name="adj1" fmla="val 50000"/>
              <a:gd name="adj2" fmla="val 47182"/>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59400" name="对象 59399"/>
          <p:cNvGraphicFramePr>
            <a:graphicFrameLocks noChangeAspect="1"/>
          </p:cNvGraphicFramePr>
          <p:nvPr/>
        </p:nvGraphicFramePr>
        <p:xfrm>
          <a:off x="6124575" y="2414905"/>
          <a:ext cx="1519238" cy="906463"/>
        </p:xfrm>
        <a:graphic>
          <a:graphicData uri="http://schemas.openxmlformats.org/presentationml/2006/ole">
            <mc:AlternateContent xmlns:mc="http://schemas.openxmlformats.org/markup-compatibility/2006">
              <mc:Choice xmlns:v="urn:schemas-microsoft-com:vml" Requires="v">
                <p:oleObj spid="_x0000_s3353" name="" r:id="rId7" imgW="725805" imgH="433070" progId="Equation.3">
                  <p:embed/>
                </p:oleObj>
              </mc:Choice>
              <mc:Fallback>
                <p:oleObj name="" r:id="rId7" imgW="725805" imgH="433070" progId="Equation.3">
                  <p:embed/>
                  <p:pic>
                    <p:nvPicPr>
                      <p:cNvPr id="0" name="图片 3352"/>
                      <p:cNvPicPr/>
                      <p:nvPr/>
                    </p:nvPicPr>
                    <p:blipFill>
                      <a:blip r:embed="rId8"/>
                      <a:stretch>
                        <a:fillRect/>
                      </a:stretch>
                    </p:blipFill>
                    <p:spPr>
                      <a:xfrm>
                        <a:off x="6124575" y="2414905"/>
                        <a:ext cx="1519238" cy="906463"/>
                      </a:xfrm>
                      <a:prstGeom prst="rect">
                        <a:avLst/>
                      </a:prstGeom>
                      <a:noFill/>
                      <a:ln w="38100">
                        <a:noFill/>
                        <a:miter/>
                      </a:ln>
                    </p:spPr>
                  </p:pic>
                </p:oleObj>
              </mc:Fallback>
            </mc:AlternateContent>
          </a:graphicData>
        </a:graphic>
      </p:graphicFrame>
      <p:sp>
        <p:nvSpPr>
          <p:cNvPr id="59401" name="右箭头 59400"/>
          <p:cNvSpPr/>
          <p:nvPr/>
        </p:nvSpPr>
        <p:spPr>
          <a:xfrm>
            <a:off x="5416550" y="2673668"/>
            <a:ext cx="611188" cy="338137"/>
          </a:xfrm>
          <a:prstGeom prst="rightArrow">
            <a:avLst>
              <a:gd name="adj1" fmla="val 50000"/>
              <a:gd name="adj2" fmla="val 45162"/>
            </a:avLst>
          </a:prstGeom>
          <a:solidFill>
            <a:srgbClr val="00CC99"/>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9402" name="文本框 59401"/>
          <p:cNvSpPr txBox="1"/>
          <p:nvPr/>
        </p:nvSpPr>
        <p:spPr>
          <a:xfrm>
            <a:off x="941388" y="3678555"/>
            <a:ext cx="3959225" cy="457200"/>
          </a:xfrm>
          <a:prstGeom prst="rect">
            <a:avLst/>
          </a:prstGeom>
          <a:noFill/>
          <a:ln w="9525">
            <a:noFill/>
          </a:ln>
        </p:spPr>
        <p:txBody>
          <a:bodyPr anchor="t">
            <a:spAutoFit/>
          </a:bodyPr>
          <a:p>
            <a:pPr lvl="0" indent="0">
              <a:spcBef>
                <a:spcPct val="50000"/>
              </a:spcBef>
              <a:buClr>
                <a:srgbClr val="66FF33"/>
              </a:buClr>
            </a:pPr>
            <a:r>
              <a:rPr lang="en-US" altLang="zh-CN" sz="2400" b="1">
                <a:latin typeface="Times New Roman" panose="02020603050405020304" pitchFamily="2" charset="0"/>
                <a:ea typeface="仿宋_GB2312" pitchFamily="1" charset="-122"/>
              </a:rPr>
              <a:t>(1) </a:t>
            </a:r>
            <a:r>
              <a:rPr lang="zh-CN" altLang="en-US" sz="2400" b="1">
                <a:latin typeface="Times New Roman" panose="02020603050405020304" pitchFamily="2" charset="0"/>
                <a:ea typeface="仿宋_GB2312" pitchFamily="1" charset="-122"/>
              </a:rPr>
              <a:t>平行板电容器</a:t>
            </a:r>
            <a:endParaRPr lang="zh-CN" altLang="en-US" sz="2400" b="1">
              <a:latin typeface="Times New Roman" panose="02020603050405020304" pitchFamily="2" charset="0"/>
              <a:ea typeface="仿宋_GB2312" pitchFamily="1" charset="-122"/>
            </a:endParaRPr>
          </a:p>
        </p:txBody>
      </p:sp>
      <p:graphicFrame>
        <p:nvGraphicFramePr>
          <p:cNvPr id="59405" name="对象 59404"/>
          <p:cNvGraphicFramePr>
            <a:graphicFrameLocks noChangeAspect="1"/>
          </p:cNvGraphicFramePr>
          <p:nvPr/>
        </p:nvGraphicFramePr>
        <p:xfrm>
          <a:off x="3851275" y="3519805"/>
          <a:ext cx="1012825" cy="827088"/>
        </p:xfrm>
        <a:graphic>
          <a:graphicData uri="http://schemas.openxmlformats.org/presentationml/2006/ole">
            <mc:AlternateContent xmlns:mc="http://schemas.openxmlformats.org/markup-compatibility/2006">
              <mc:Choice xmlns:v="urn:schemas-microsoft-com:vml" Requires="v">
                <p:oleObj spid="_x0000_s3354" name="" r:id="rId9" imgW="485140" imgH="395605" progId="Equation.3">
                  <p:embed/>
                </p:oleObj>
              </mc:Choice>
              <mc:Fallback>
                <p:oleObj name="" r:id="rId9" imgW="485140" imgH="395605" progId="Equation.3">
                  <p:embed/>
                  <p:pic>
                    <p:nvPicPr>
                      <p:cNvPr id="0" name="图片 3353"/>
                      <p:cNvPicPr/>
                      <p:nvPr/>
                    </p:nvPicPr>
                    <p:blipFill>
                      <a:blip r:embed="rId10"/>
                      <a:stretch>
                        <a:fillRect/>
                      </a:stretch>
                    </p:blipFill>
                    <p:spPr>
                      <a:xfrm>
                        <a:off x="3851275" y="3519805"/>
                        <a:ext cx="1012825" cy="827088"/>
                      </a:xfrm>
                      <a:prstGeom prst="rect">
                        <a:avLst/>
                      </a:prstGeom>
                      <a:noFill/>
                      <a:ln w="38100">
                        <a:noFill/>
                        <a:miter/>
                      </a:ln>
                    </p:spPr>
                  </p:pic>
                </p:oleObj>
              </mc:Fallback>
            </mc:AlternateContent>
          </a:graphicData>
        </a:graphic>
      </p:graphicFrame>
      <p:sp>
        <p:nvSpPr>
          <p:cNvPr id="59403" name="文本框 59402"/>
          <p:cNvSpPr txBox="1"/>
          <p:nvPr/>
        </p:nvSpPr>
        <p:spPr>
          <a:xfrm>
            <a:off x="941388" y="4575175"/>
            <a:ext cx="2909887" cy="457200"/>
          </a:xfrm>
          <a:prstGeom prst="rect">
            <a:avLst/>
          </a:prstGeom>
          <a:noFill/>
          <a:ln w="9525">
            <a:noFill/>
          </a:ln>
        </p:spPr>
        <p:txBody>
          <a:bodyPr anchor="t">
            <a:spAutoFit/>
          </a:bodyPr>
          <a:p>
            <a:pPr lvl="0" indent="0">
              <a:spcBef>
                <a:spcPct val="50000"/>
              </a:spcBef>
              <a:buClr>
                <a:srgbClr val="66FF33"/>
              </a:buClr>
            </a:pPr>
            <a:r>
              <a:rPr lang="en-US" altLang="zh-CN" sz="2400" b="1">
                <a:latin typeface="Times New Roman" panose="02020603050405020304" pitchFamily="2" charset="0"/>
                <a:ea typeface="仿宋_GB2312" pitchFamily="1" charset="-122"/>
              </a:rPr>
              <a:t>(2) </a:t>
            </a:r>
            <a:r>
              <a:rPr lang="zh-CN" altLang="en-US" sz="2400" b="1">
                <a:latin typeface="Times New Roman" panose="02020603050405020304" pitchFamily="2" charset="0"/>
                <a:ea typeface="仿宋_GB2312" pitchFamily="1" charset="-122"/>
              </a:rPr>
              <a:t>球形电容器</a:t>
            </a:r>
            <a:endParaRPr lang="zh-CN" altLang="en-US" sz="2400" b="1">
              <a:latin typeface="Times New Roman" panose="02020603050405020304" pitchFamily="2" charset="0"/>
              <a:ea typeface="仿宋_GB2312" pitchFamily="1" charset="-122"/>
            </a:endParaRPr>
          </a:p>
        </p:txBody>
      </p:sp>
      <p:sp>
        <p:nvSpPr>
          <p:cNvPr id="59404" name="文本框 59403"/>
          <p:cNvSpPr txBox="1"/>
          <p:nvPr/>
        </p:nvSpPr>
        <p:spPr>
          <a:xfrm>
            <a:off x="941388" y="5659438"/>
            <a:ext cx="2982912" cy="457200"/>
          </a:xfrm>
          <a:prstGeom prst="rect">
            <a:avLst/>
          </a:prstGeom>
          <a:noFill/>
          <a:ln w="9525">
            <a:noFill/>
          </a:ln>
        </p:spPr>
        <p:txBody>
          <a:bodyPr anchor="t">
            <a:spAutoFit/>
          </a:bodyPr>
          <a:p>
            <a:pPr lvl="0" indent="0">
              <a:spcBef>
                <a:spcPct val="50000"/>
              </a:spcBef>
              <a:buClr>
                <a:srgbClr val="66FF33"/>
              </a:buClr>
            </a:pPr>
            <a:r>
              <a:rPr lang="en-US" altLang="zh-CN" sz="2400" b="1">
                <a:latin typeface="Times New Roman" panose="02020603050405020304" pitchFamily="2" charset="0"/>
                <a:ea typeface="仿宋_GB2312" pitchFamily="1" charset="-122"/>
              </a:rPr>
              <a:t>(3) </a:t>
            </a:r>
            <a:r>
              <a:rPr lang="zh-CN" altLang="en-US" sz="2400" b="1">
                <a:latin typeface="Times New Roman" panose="02020603050405020304" pitchFamily="2" charset="0"/>
                <a:ea typeface="仿宋_GB2312" pitchFamily="1" charset="-122"/>
              </a:rPr>
              <a:t>柱形电容器</a:t>
            </a:r>
            <a:endParaRPr lang="zh-CN" altLang="en-US" sz="2400" b="1">
              <a:latin typeface="Times New Roman" panose="02020603050405020304" pitchFamily="2" charset="0"/>
              <a:ea typeface="仿宋_GB2312" pitchFamily="1" charset="-122"/>
            </a:endParaRPr>
          </a:p>
        </p:txBody>
      </p:sp>
      <p:graphicFrame>
        <p:nvGraphicFramePr>
          <p:cNvPr id="59406" name="对象 59405"/>
          <p:cNvGraphicFramePr>
            <a:graphicFrameLocks noChangeAspect="1"/>
          </p:cNvGraphicFramePr>
          <p:nvPr/>
        </p:nvGraphicFramePr>
        <p:xfrm>
          <a:off x="3389313" y="4424363"/>
          <a:ext cx="1758950" cy="904875"/>
        </p:xfrm>
        <a:graphic>
          <a:graphicData uri="http://schemas.openxmlformats.org/presentationml/2006/ole">
            <mc:AlternateContent xmlns:mc="http://schemas.openxmlformats.org/markup-compatibility/2006">
              <mc:Choice xmlns:v="urn:schemas-microsoft-com:vml" Requires="v">
                <p:oleObj spid="_x0000_s3355" name="" r:id="rId11" imgW="840105" imgH="433070" progId="Equation.3">
                  <p:embed/>
                </p:oleObj>
              </mc:Choice>
              <mc:Fallback>
                <p:oleObj name="" r:id="rId11" imgW="840105" imgH="433070" progId="Equation.3">
                  <p:embed/>
                  <p:pic>
                    <p:nvPicPr>
                      <p:cNvPr id="0" name="图片 3354"/>
                      <p:cNvPicPr/>
                      <p:nvPr/>
                    </p:nvPicPr>
                    <p:blipFill>
                      <a:blip r:embed="rId12"/>
                      <a:stretch>
                        <a:fillRect/>
                      </a:stretch>
                    </p:blipFill>
                    <p:spPr>
                      <a:xfrm>
                        <a:off x="3389313" y="4424363"/>
                        <a:ext cx="1758950" cy="904875"/>
                      </a:xfrm>
                      <a:prstGeom prst="rect">
                        <a:avLst/>
                      </a:prstGeom>
                      <a:noFill/>
                      <a:ln w="38100">
                        <a:noFill/>
                        <a:miter/>
                      </a:ln>
                    </p:spPr>
                  </p:pic>
                </p:oleObj>
              </mc:Fallback>
            </mc:AlternateContent>
          </a:graphicData>
        </a:graphic>
      </p:graphicFrame>
      <p:graphicFrame>
        <p:nvGraphicFramePr>
          <p:cNvPr id="59407" name="对象 59406"/>
          <p:cNvGraphicFramePr>
            <a:graphicFrameLocks noChangeAspect="1"/>
          </p:cNvGraphicFramePr>
          <p:nvPr/>
        </p:nvGraphicFramePr>
        <p:xfrm>
          <a:off x="3400425" y="5505450"/>
          <a:ext cx="1387475" cy="1306513"/>
        </p:xfrm>
        <a:graphic>
          <a:graphicData uri="http://schemas.openxmlformats.org/presentationml/2006/ole">
            <mc:AlternateContent xmlns:mc="http://schemas.openxmlformats.org/markup-compatibility/2006">
              <mc:Choice xmlns:v="urn:schemas-microsoft-com:vml" Requires="v">
                <p:oleObj spid="_x0000_s3356" name="" r:id="rId13" imgW="662305" imgH="624205" progId="Equation.3">
                  <p:embed/>
                </p:oleObj>
              </mc:Choice>
              <mc:Fallback>
                <p:oleObj name="" r:id="rId13" imgW="662305" imgH="624205" progId="Equation.3">
                  <p:embed/>
                  <p:pic>
                    <p:nvPicPr>
                      <p:cNvPr id="0" name="图片 3355"/>
                      <p:cNvPicPr/>
                      <p:nvPr/>
                    </p:nvPicPr>
                    <p:blipFill>
                      <a:blip r:embed="rId14"/>
                      <a:stretch>
                        <a:fillRect/>
                      </a:stretch>
                    </p:blipFill>
                    <p:spPr>
                      <a:xfrm>
                        <a:off x="3400425" y="5505450"/>
                        <a:ext cx="1387475" cy="130651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9"/>
                                        </p:tgtEl>
                                        <p:attrNameLst>
                                          <p:attrName>style.visibility</p:attrName>
                                        </p:attrNameLst>
                                      </p:cBhvr>
                                      <p:to>
                                        <p:strVal val="visible"/>
                                      </p:to>
                                    </p:set>
                                    <p:animEffect transition="in" filter="wipe(left)">
                                      <p:cBhvr>
                                        <p:cTn id="7" dur="500"/>
                                        <p:tgtEl>
                                          <p:spTgt spid="583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80"/>
                                        </p:tgtEl>
                                        <p:attrNameLst>
                                          <p:attrName>style.visibility</p:attrName>
                                        </p:attrNameLst>
                                      </p:cBhvr>
                                      <p:to>
                                        <p:strVal val="visible"/>
                                      </p:to>
                                    </p:set>
                                    <p:animEffect transition="in" filter="wipe(left)">
                                      <p:cBhvr>
                                        <p:cTn id="12" dur="500"/>
                                        <p:tgtEl>
                                          <p:spTgt spid="583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381"/>
                                        </p:tgtEl>
                                        <p:attrNameLst>
                                          <p:attrName>style.visibility</p:attrName>
                                        </p:attrNameLst>
                                      </p:cBhvr>
                                      <p:to>
                                        <p:strVal val="visible"/>
                                      </p:to>
                                    </p:set>
                                    <p:animEffect transition="in" filter="wipe(left)">
                                      <p:cBhvr>
                                        <p:cTn id="17" dur="500"/>
                                        <p:tgtEl>
                                          <p:spTgt spid="583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4"/>
                                        </p:tgtEl>
                                        <p:attrNameLst>
                                          <p:attrName>style.visibility</p:attrName>
                                        </p:attrNameLst>
                                      </p:cBhvr>
                                      <p:to>
                                        <p:strVal val="visible"/>
                                      </p:to>
                                    </p:set>
                                    <p:animEffect transition="in" filter="wipe(left)">
                                      <p:cBhvr>
                                        <p:cTn id="22" dur="500"/>
                                        <p:tgtEl>
                                          <p:spTgt spid="593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5"/>
                                        </p:tgtEl>
                                        <p:attrNameLst>
                                          <p:attrName>style.visibility</p:attrName>
                                        </p:attrNameLst>
                                      </p:cBhvr>
                                      <p:to>
                                        <p:strVal val="visible"/>
                                      </p:to>
                                    </p:set>
                                    <p:animEffect transition="in" filter="wipe(left)">
                                      <p:cBhvr>
                                        <p:cTn id="27" dur="500"/>
                                        <p:tgtEl>
                                          <p:spTgt spid="593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9397"/>
                                        </p:tgtEl>
                                        <p:attrNameLst>
                                          <p:attrName>style.visibility</p:attrName>
                                        </p:attrNameLst>
                                      </p:cBhvr>
                                      <p:to>
                                        <p:strVal val="visible"/>
                                      </p:to>
                                    </p:set>
                                    <p:animEffect transition="in" filter="wipe(left)">
                                      <p:cBhvr>
                                        <p:cTn id="32" dur="500"/>
                                        <p:tgtEl>
                                          <p:spTgt spid="59397"/>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5939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9399"/>
                                        </p:tgtEl>
                                        <p:attrNameLst>
                                          <p:attrName>style.visibility</p:attrName>
                                        </p:attrNameLst>
                                      </p:cBhvr>
                                      <p:to>
                                        <p:strVal val="visible"/>
                                      </p:to>
                                    </p:set>
                                    <p:animEffect transition="in" filter="wipe(left)">
                                      <p:cBhvr>
                                        <p:cTn id="40" dur="500"/>
                                        <p:tgtEl>
                                          <p:spTgt spid="59399"/>
                                        </p:tgtEl>
                                      </p:cBhvr>
                                    </p:animEffec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499"/>
                                          </p:stCondLst>
                                        </p:cTn>
                                        <p:tgtEl>
                                          <p:spTgt spid="5939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9401"/>
                                        </p:tgtEl>
                                        <p:attrNameLst>
                                          <p:attrName>style.visibility</p:attrName>
                                        </p:attrNameLst>
                                      </p:cBhvr>
                                      <p:to>
                                        <p:strVal val="visible"/>
                                      </p:to>
                                    </p:set>
                                    <p:animEffect transition="in" filter="wipe(left)">
                                      <p:cBhvr>
                                        <p:cTn id="48" dur="500"/>
                                        <p:tgtEl>
                                          <p:spTgt spid="59401"/>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5940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9402"/>
                                        </p:tgtEl>
                                        <p:attrNameLst>
                                          <p:attrName>style.visibility</p:attrName>
                                        </p:attrNameLst>
                                      </p:cBhvr>
                                      <p:to>
                                        <p:strVal val="visible"/>
                                      </p:to>
                                    </p:set>
                                    <p:animEffect transition="in" filter="wipe(left)">
                                      <p:cBhvr>
                                        <p:cTn id="56" dur="500"/>
                                        <p:tgtEl>
                                          <p:spTgt spid="59402"/>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59405"/>
                                        </p:tgtEl>
                                        <p:attrNameLst>
                                          <p:attrName>style.visibility</p:attrName>
                                        </p:attrNameLst>
                                      </p:cBhvr>
                                      <p:to>
                                        <p:strVal val="visible"/>
                                      </p:to>
                                    </p:set>
                                    <p:animEffect transition="in" filter="wipe(left)">
                                      <p:cBhvr>
                                        <p:cTn id="60" dur="500"/>
                                        <p:tgtEl>
                                          <p:spTgt spid="5940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9403"/>
                                        </p:tgtEl>
                                        <p:attrNameLst>
                                          <p:attrName>style.visibility</p:attrName>
                                        </p:attrNameLst>
                                      </p:cBhvr>
                                      <p:to>
                                        <p:strVal val="visible"/>
                                      </p:to>
                                    </p:set>
                                    <p:animEffect transition="in" filter="wipe(left)">
                                      <p:cBhvr>
                                        <p:cTn id="65" dur="500"/>
                                        <p:tgtEl>
                                          <p:spTgt spid="59403"/>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59406"/>
                                        </p:tgtEl>
                                        <p:attrNameLst>
                                          <p:attrName>style.visibility</p:attrName>
                                        </p:attrNameLst>
                                      </p:cBhvr>
                                      <p:to>
                                        <p:strVal val="visible"/>
                                      </p:to>
                                    </p:set>
                                    <p:animEffect transition="in" filter="wipe(left)">
                                      <p:cBhvr>
                                        <p:cTn id="69" dur="500"/>
                                        <p:tgtEl>
                                          <p:spTgt spid="5940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9404"/>
                                        </p:tgtEl>
                                        <p:attrNameLst>
                                          <p:attrName>style.visibility</p:attrName>
                                        </p:attrNameLst>
                                      </p:cBhvr>
                                      <p:to>
                                        <p:strVal val="visible"/>
                                      </p:to>
                                    </p:set>
                                    <p:animEffect transition="in" filter="wipe(left)">
                                      <p:cBhvr>
                                        <p:cTn id="74" dur="500"/>
                                        <p:tgtEl>
                                          <p:spTgt spid="59404"/>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59407"/>
                                        </p:tgtEl>
                                        <p:attrNameLst>
                                          <p:attrName>style.visibility</p:attrName>
                                        </p:attrNameLst>
                                      </p:cBhvr>
                                      <p:to>
                                        <p:strVal val="visible"/>
                                      </p:to>
                                    </p:set>
                                    <p:animEffect transition="in" filter="wipe(left)">
                                      <p:cBhvr>
                                        <p:cTn id="78" dur="500"/>
                                        <p:tgtEl>
                                          <p:spTgt spid="5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9" grpId="0"/>
      <p:bldP spid="58380" grpId="0"/>
      <p:bldP spid="59394" grpId="0"/>
      <p:bldP spid="59395" grpId="0"/>
      <p:bldP spid="59402" grpId="0"/>
      <p:bldP spid="59403" grpId="0"/>
      <p:bldP spid="5940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9408" name="文本框 59407"/>
          <p:cNvSpPr txBox="1"/>
          <p:nvPr/>
        </p:nvSpPr>
        <p:spPr>
          <a:xfrm>
            <a:off x="401638" y="533400"/>
            <a:ext cx="2370137" cy="457200"/>
          </a:xfrm>
          <a:prstGeom prst="rect">
            <a:avLst/>
          </a:prstGeom>
          <a:noFill/>
          <a:ln w="9525">
            <a:noFill/>
          </a:ln>
        </p:spPr>
        <p:txBody>
          <a:bodyPr anchor="t">
            <a:spAutoFit/>
          </a:bodyPr>
          <a:p>
            <a:pPr lvl="0" indent="0">
              <a:buClrTx/>
            </a:pPr>
            <a:r>
              <a:rPr lang="en-US" altLang="zh-CN" sz="2400" b="1">
                <a:latin typeface="Times New Roman" panose="02020603050405020304" pitchFamily="2" charset="0"/>
                <a:ea typeface="宋体" panose="02010600030101010101" pitchFamily="2" charset="-122"/>
              </a:rPr>
              <a:t>3. </a:t>
            </a:r>
            <a:r>
              <a:rPr lang="zh-CN" altLang="en-US" sz="2400" b="1">
                <a:latin typeface="Times New Roman" panose="02020603050405020304" pitchFamily="2" charset="0"/>
                <a:ea typeface="宋体" panose="02010600030101010101" pitchFamily="2" charset="-122"/>
              </a:rPr>
              <a:t>电场能量</a:t>
            </a:r>
            <a:endParaRPr lang="zh-CN" altLang="en-US" sz="2400" b="1">
              <a:latin typeface="Times New Roman" panose="02020603050405020304" pitchFamily="2" charset="0"/>
              <a:ea typeface="宋体" panose="02010600030101010101" pitchFamily="2" charset="-122"/>
            </a:endParaRPr>
          </a:p>
        </p:txBody>
      </p:sp>
      <p:graphicFrame>
        <p:nvGraphicFramePr>
          <p:cNvPr id="59410" name="对象 59409"/>
          <p:cNvGraphicFramePr>
            <a:graphicFrameLocks noChangeAspect="1"/>
          </p:cNvGraphicFramePr>
          <p:nvPr/>
        </p:nvGraphicFramePr>
        <p:xfrm>
          <a:off x="3035300" y="998538"/>
          <a:ext cx="1519238" cy="825500"/>
        </p:xfrm>
        <a:graphic>
          <a:graphicData uri="http://schemas.openxmlformats.org/presentationml/2006/ole">
            <mc:AlternateContent xmlns:mc="http://schemas.openxmlformats.org/markup-compatibility/2006">
              <mc:Choice xmlns:v="urn:schemas-microsoft-com:vml" Requires="v">
                <p:oleObj spid="_x0000_s3357" name="" r:id="rId1" imgW="725805" imgH="394970" progId="Equation.3">
                  <p:embed/>
                </p:oleObj>
              </mc:Choice>
              <mc:Fallback>
                <p:oleObj name="" r:id="rId1" imgW="725805" imgH="394970" progId="Equation.3">
                  <p:embed/>
                  <p:pic>
                    <p:nvPicPr>
                      <p:cNvPr id="0" name="图片 3356"/>
                      <p:cNvPicPr/>
                      <p:nvPr/>
                    </p:nvPicPr>
                    <p:blipFill>
                      <a:blip r:embed="rId2"/>
                      <a:stretch>
                        <a:fillRect/>
                      </a:stretch>
                    </p:blipFill>
                    <p:spPr>
                      <a:xfrm>
                        <a:off x="3035300" y="998538"/>
                        <a:ext cx="1519238" cy="825500"/>
                      </a:xfrm>
                      <a:prstGeom prst="rect">
                        <a:avLst/>
                      </a:prstGeom>
                      <a:noFill/>
                      <a:ln w="38100">
                        <a:noFill/>
                        <a:miter/>
                      </a:ln>
                    </p:spPr>
                  </p:pic>
                </p:oleObj>
              </mc:Fallback>
            </mc:AlternateContent>
          </a:graphicData>
        </a:graphic>
      </p:graphicFrame>
      <p:sp>
        <p:nvSpPr>
          <p:cNvPr id="59411" name="矩形 59410"/>
          <p:cNvSpPr/>
          <p:nvPr/>
        </p:nvSpPr>
        <p:spPr>
          <a:xfrm>
            <a:off x="1358900" y="1127125"/>
            <a:ext cx="1409700" cy="457200"/>
          </a:xfrm>
          <a:prstGeom prst="rect">
            <a:avLst/>
          </a:prstGeom>
          <a:noFill/>
          <a:ln w="9525">
            <a:noFill/>
          </a:ln>
        </p:spPr>
        <p:txBody>
          <a:bodyPr wrap="none" anchor="t">
            <a:spAutoFit/>
          </a:bodyPr>
          <a:p>
            <a:pPr lvl="0" indent="0">
              <a:buClrTx/>
            </a:pPr>
            <a:r>
              <a:rPr lang="zh-CN" altLang="en-US" sz="2400" b="1">
                <a:latin typeface="Times New Roman" panose="02020603050405020304" pitchFamily="2" charset="0"/>
                <a:ea typeface="仿宋_GB2312" pitchFamily="1" charset="-122"/>
              </a:rPr>
              <a:t>能量密度</a:t>
            </a:r>
            <a:endParaRPr lang="zh-CN" altLang="en-US" sz="2400" b="1">
              <a:latin typeface="Times New Roman" panose="02020603050405020304" pitchFamily="2" charset="0"/>
              <a:ea typeface="仿宋_GB2312" pitchFamily="1" charset="-122"/>
            </a:endParaRPr>
          </a:p>
        </p:txBody>
      </p:sp>
      <p:graphicFrame>
        <p:nvGraphicFramePr>
          <p:cNvPr id="59412" name="对象 59411"/>
          <p:cNvGraphicFramePr>
            <a:graphicFrameLocks noChangeAspect="1"/>
          </p:cNvGraphicFramePr>
          <p:nvPr/>
        </p:nvGraphicFramePr>
        <p:xfrm>
          <a:off x="4594225" y="1020763"/>
          <a:ext cx="1225550" cy="825500"/>
        </p:xfrm>
        <a:graphic>
          <a:graphicData uri="http://schemas.openxmlformats.org/presentationml/2006/ole">
            <mc:AlternateContent xmlns:mc="http://schemas.openxmlformats.org/markup-compatibility/2006">
              <mc:Choice xmlns:v="urn:schemas-microsoft-com:vml" Requires="v">
                <p:oleObj spid="_x0000_s3358" name="" r:id="rId3" imgW="585470" imgH="394970" progId="Equation.3">
                  <p:embed/>
                </p:oleObj>
              </mc:Choice>
              <mc:Fallback>
                <p:oleObj name="" r:id="rId3" imgW="585470" imgH="394970" progId="Equation.3">
                  <p:embed/>
                  <p:pic>
                    <p:nvPicPr>
                      <p:cNvPr id="0" name="图片 3357"/>
                      <p:cNvPicPr/>
                      <p:nvPr/>
                    </p:nvPicPr>
                    <p:blipFill>
                      <a:blip r:embed="rId4"/>
                      <a:stretch>
                        <a:fillRect/>
                      </a:stretch>
                    </p:blipFill>
                    <p:spPr>
                      <a:xfrm>
                        <a:off x="4594225" y="1020763"/>
                        <a:ext cx="1225550" cy="825500"/>
                      </a:xfrm>
                      <a:prstGeom prst="rect">
                        <a:avLst/>
                      </a:prstGeom>
                      <a:noFill/>
                      <a:ln w="38100">
                        <a:noFill/>
                        <a:miter/>
                      </a:ln>
                    </p:spPr>
                  </p:pic>
                </p:oleObj>
              </mc:Fallback>
            </mc:AlternateContent>
          </a:graphicData>
        </a:graphic>
      </p:graphicFrame>
      <p:sp>
        <p:nvSpPr>
          <p:cNvPr id="60418" name="文本框 60417"/>
          <p:cNvSpPr txBox="1"/>
          <p:nvPr/>
        </p:nvSpPr>
        <p:spPr>
          <a:xfrm>
            <a:off x="1346200" y="2122488"/>
            <a:ext cx="3016250"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电场总能量</a:t>
            </a:r>
            <a:endParaRPr lang="zh-CN" altLang="en-US" sz="2400" b="1">
              <a:latin typeface="Times New Roman" panose="02020603050405020304" pitchFamily="2" charset="0"/>
              <a:ea typeface="仿宋_GB2312" pitchFamily="1" charset="-122"/>
            </a:endParaRPr>
          </a:p>
        </p:txBody>
      </p:sp>
      <p:graphicFrame>
        <p:nvGraphicFramePr>
          <p:cNvPr id="60419" name="对象 60418"/>
          <p:cNvGraphicFramePr>
            <a:graphicFrameLocks noChangeAspect="1"/>
          </p:cNvGraphicFramePr>
          <p:nvPr/>
        </p:nvGraphicFramePr>
        <p:xfrm>
          <a:off x="3321050" y="2005013"/>
          <a:ext cx="3279775" cy="825500"/>
        </p:xfrm>
        <a:graphic>
          <a:graphicData uri="http://schemas.openxmlformats.org/presentationml/2006/ole">
            <mc:AlternateContent xmlns:mc="http://schemas.openxmlformats.org/markup-compatibility/2006">
              <mc:Choice xmlns:v="urn:schemas-microsoft-com:vml" Requires="v">
                <p:oleObj spid="_x0000_s3350" name="" r:id="rId5" imgW="1561465" imgH="393700" progId="Equation.3">
                  <p:embed/>
                </p:oleObj>
              </mc:Choice>
              <mc:Fallback>
                <p:oleObj name="" r:id="rId5" imgW="1561465" imgH="393700" progId="Equation.3">
                  <p:embed/>
                  <p:pic>
                    <p:nvPicPr>
                      <p:cNvPr id="0" name="图片 3349"/>
                      <p:cNvPicPr/>
                      <p:nvPr/>
                    </p:nvPicPr>
                    <p:blipFill>
                      <a:blip r:embed="rId6"/>
                      <a:stretch>
                        <a:fillRect/>
                      </a:stretch>
                    </p:blipFill>
                    <p:spPr>
                      <a:xfrm>
                        <a:off x="3321050" y="2005013"/>
                        <a:ext cx="3279775" cy="825500"/>
                      </a:xfrm>
                      <a:prstGeom prst="rect">
                        <a:avLst/>
                      </a:prstGeom>
                      <a:noFill/>
                      <a:ln w="38100">
                        <a:noFill/>
                        <a:miter/>
                      </a:ln>
                    </p:spPr>
                  </p:pic>
                </p:oleObj>
              </mc:Fallback>
            </mc:AlternateContent>
          </a:graphicData>
        </a:graphic>
      </p:graphicFrame>
      <p:sp>
        <p:nvSpPr>
          <p:cNvPr id="60420" name="文本框 60419"/>
          <p:cNvSpPr txBox="1"/>
          <p:nvPr/>
        </p:nvSpPr>
        <p:spPr>
          <a:xfrm>
            <a:off x="1331913" y="3040063"/>
            <a:ext cx="4824412" cy="457200"/>
          </a:xfrm>
          <a:prstGeom prst="rect">
            <a:avLst/>
          </a:prstGeom>
          <a:noFill/>
          <a:ln w="9525">
            <a:noFill/>
          </a:ln>
        </p:spPr>
        <p:txBody>
          <a:bodyPr anchor="t">
            <a:spAutoFit/>
          </a:bodyPr>
          <a:p>
            <a:pPr lvl="0" indent="0">
              <a:buClrTx/>
            </a:pPr>
            <a:r>
              <a:rPr lang="zh-CN" altLang="en-US" sz="2400" b="1">
                <a:latin typeface="Times New Roman" panose="02020603050405020304" pitchFamily="2" charset="0"/>
                <a:ea typeface="仿宋_GB2312" pitchFamily="1" charset="-122"/>
              </a:rPr>
              <a:t>电容器中电场储存的能量</a:t>
            </a:r>
            <a:endParaRPr lang="zh-CN" altLang="en-US" sz="2400" b="1">
              <a:latin typeface="Times New Roman" panose="02020603050405020304" pitchFamily="2" charset="0"/>
              <a:ea typeface="仿宋_GB2312" pitchFamily="1" charset="-122"/>
            </a:endParaRPr>
          </a:p>
        </p:txBody>
      </p:sp>
      <p:graphicFrame>
        <p:nvGraphicFramePr>
          <p:cNvPr id="60421" name="对象 60420"/>
          <p:cNvGraphicFramePr>
            <a:graphicFrameLocks noChangeAspect="1"/>
          </p:cNvGraphicFramePr>
          <p:nvPr/>
        </p:nvGraphicFramePr>
        <p:xfrm>
          <a:off x="2395538" y="3697288"/>
          <a:ext cx="1731962" cy="879475"/>
        </p:xfrm>
        <a:graphic>
          <a:graphicData uri="http://schemas.openxmlformats.org/presentationml/2006/ole">
            <mc:AlternateContent xmlns:mc="http://schemas.openxmlformats.org/markup-compatibility/2006">
              <mc:Choice xmlns:v="urn:schemas-microsoft-com:vml" Requires="v">
                <p:oleObj spid="_x0000_s3359" name="" r:id="rId7" imgW="828040" imgH="420370" progId="Equation.3">
                  <p:embed/>
                </p:oleObj>
              </mc:Choice>
              <mc:Fallback>
                <p:oleObj name="" r:id="rId7" imgW="828040" imgH="420370" progId="Equation.3">
                  <p:embed/>
                  <p:pic>
                    <p:nvPicPr>
                      <p:cNvPr id="0" name="图片 3358"/>
                      <p:cNvPicPr/>
                      <p:nvPr/>
                    </p:nvPicPr>
                    <p:blipFill>
                      <a:blip r:embed="rId8"/>
                      <a:stretch>
                        <a:fillRect/>
                      </a:stretch>
                    </p:blipFill>
                    <p:spPr>
                      <a:xfrm>
                        <a:off x="2395538" y="3697288"/>
                        <a:ext cx="1731962" cy="879475"/>
                      </a:xfrm>
                      <a:prstGeom prst="rect">
                        <a:avLst/>
                      </a:prstGeom>
                      <a:noFill/>
                      <a:ln w="38100">
                        <a:noFill/>
                        <a:miter/>
                      </a:ln>
                    </p:spPr>
                  </p:pic>
                </p:oleObj>
              </mc:Fallback>
            </mc:AlternateContent>
          </a:graphicData>
        </a:graphic>
      </p:graphicFrame>
      <p:graphicFrame>
        <p:nvGraphicFramePr>
          <p:cNvPr id="60422" name="对象 60421"/>
          <p:cNvGraphicFramePr>
            <a:graphicFrameLocks noChangeAspect="1"/>
          </p:cNvGraphicFramePr>
          <p:nvPr/>
        </p:nvGraphicFramePr>
        <p:xfrm>
          <a:off x="4151313" y="3736975"/>
          <a:ext cx="2292350" cy="825500"/>
        </p:xfrm>
        <a:graphic>
          <a:graphicData uri="http://schemas.openxmlformats.org/presentationml/2006/ole">
            <mc:AlternateContent xmlns:mc="http://schemas.openxmlformats.org/markup-compatibility/2006">
              <mc:Choice xmlns:v="urn:schemas-microsoft-com:vml" Requires="v">
                <p:oleObj spid="_x0000_s3360" name="" r:id="rId9" imgW="1094740" imgH="394970" progId="Equation.3">
                  <p:embed/>
                </p:oleObj>
              </mc:Choice>
              <mc:Fallback>
                <p:oleObj name="" r:id="rId9" imgW="1094740" imgH="394970" progId="Equation.3">
                  <p:embed/>
                  <p:pic>
                    <p:nvPicPr>
                      <p:cNvPr id="0" name="图片 3359"/>
                      <p:cNvPicPr/>
                      <p:nvPr/>
                    </p:nvPicPr>
                    <p:blipFill>
                      <a:blip r:embed="rId10"/>
                      <a:stretch>
                        <a:fillRect/>
                      </a:stretch>
                    </p:blipFill>
                    <p:spPr>
                      <a:xfrm>
                        <a:off x="4151313" y="3736975"/>
                        <a:ext cx="2292350" cy="825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08"/>
                                        </p:tgtEl>
                                        <p:attrNameLst>
                                          <p:attrName>style.visibility</p:attrName>
                                        </p:attrNameLst>
                                      </p:cBhvr>
                                      <p:to>
                                        <p:strVal val="visible"/>
                                      </p:to>
                                    </p:set>
                                    <p:animEffect transition="in" filter="wipe(left)">
                                      <p:cBhvr>
                                        <p:cTn id="7" dur="500"/>
                                        <p:tgtEl>
                                          <p:spTgt spid="594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11"/>
                                        </p:tgtEl>
                                        <p:attrNameLst>
                                          <p:attrName>style.visibility</p:attrName>
                                        </p:attrNameLst>
                                      </p:cBhvr>
                                      <p:to>
                                        <p:strVal val="visible"/>
                                      </p:to>
                                    </p:set>
                                    <p:animEffect transition="in" filter="wipe(left)">
                                      <p:cBhvr>
                                        <p:cTn id="12" dur="500"/>
                                        <p:tgtEl>
                                          <p:spTgt spid="594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410"/>
                                        </p:tgtEl>
                                        <p:attrNameLst>
                                          <p:attrName>style.visibility</p:attrName>
                                        </p:attrNameLst>
                                      </p:cBhvr>
                                      <p:to>
                                        <p:strVal val="visible"/>
                                      </p:to>
                                    </p:set>
                                    <p:animEffect transition="in" filter="wipe(left)">
                                      <p:cBhvr>
                                        <p:cTn id="17" dur="500"/>
                                        <p:tgtEl>
                                          <p:spTgt spid="594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412"/>
                                        </p:tgtEl>
                                        <p:attrNameLst>
                                          <p:attrName>style.visibility</p:attrName>
                                        </p:attrNameLst>
                                      </p:cBhvr>
                                      <p:to>
                                        <p:strVal val="visible"/>
                                      </p:to>
                                    </p:set>
                                    <p:animEffect transition="in" filter="wipe(left)">
                                      <p:cBhvr>
                                        <p:cTn id="22" dur="500"/>
                                        <p:tgtEl>
                                          <p:spTgt spid="59412"/>
                                        </p:tgtEl>
                                      </p:cBhvr>
                                    </p:animEffect>
                                  </p:childTnLst>
                                </p:cTn>
                              </p:par>
                            </p:childTnLst>
                          </p:cTn>
                        </p:par>
                      </p:childTnLst>
                    </p:cTn>
                  </p:par>
                  <p:par>
                    <p:cTn id="23" fill="hold">
                      <p:stCondLst>
                        <p:cond delay="indefinite"/>
                      </p:stCondLst>
                      <p:childTnLst>
                        <p:par>
                          <p:cTn id="24" fill="hold">
                            <p:stCondLst>
                              <p:cond delay="0"/>
                            </p:stCondLst>
                            <p:childTnLst>
                              <p:par>
                                <p:cTn id="25" presetID="19" presetClass="entr" presetSubtype="10" fill="hold" grpId="0" nodeType="clickEffect">
                                  <p:stCondLst>
                                    <p:cond delay="0"/>
                                  </p:stCondLst>
                                  <p:childTnLst>
                                    <p:set>
                                      <p:cBhvr>
                                        <p:cTn id="26" dur="1" fill="hold">
                                          <p:stCondLst>
                                            <p:cond delay="0"/>
                                          </p:stCondLst>
                                        </p:cTn>
                                        <p:tgtEl>
                                          <p:spTgt spid="60418"/>
                                        </p:tgtEl>
                                        <p:attrNameLst>
                                          <p:attrName>style.visibility</p:attrName>
                                        </p:attrNameLst>
                                      </p:cBhvr>
                                      <p:to>
                                        <p:strVal val="visible"/>
                                      </p:to>
                                    </p:set>
                                    <p:anim calcmode="lin" valueType="num">
                                      <p:cBhvr>
                                        <p:cTn id="27" dur="5000" fill="hold"/>
                                        <p:tgtEl>
                                          <p:spTgt spid="60418"/>
                                        </p:tgtEl>
                                        <p:attrNameLst>
                                          <p:attrName>ppt_w</p:attrName>
                                        </p:attrNameLst>
                                      </p:cBhvr>
                                      <p:tavLst>
                                        <p:tav tm="0" fmla="#ppt_w*sin(2.5*pi*$)">
                                          <p:val>
                                            <p:fltVal val="0.000000"/>
                                          </p:val>
                                        </p:tav>
                                        <p:tav tm="100000">
                                          <p:val>
                                            <p:fltVal val="1.000000"/>
                                          </p:val>
                                        </p:tav>
                                      </p:tavLst>
                                    </p:anim>
                                    <p:anim calcmode="lin" valueType="num">
                                      <p:cBhvr>
                                        <p:cTn id="28" dur="5000" fill="hold"/>
                                        <p:tgtEl>
                                          <p:spTgt spid="6041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0419"/>
                                        </p:tgtEl>
                                        <p:attrNameLst>
                                          <p:attrName>style.visibility</p:attrName>
                                        </p:attrNameLst>
                                      </p:cBhvr>
                                      <p:to>
                                        <p:strVal val="visible"/>
                                      </p:to>
                                    </p:set>
                                    <p:animEffect transition="in" filter="wipe(left)">
                                      <p:cBhvr>
                                        <p:cTn id="33" dur="500"/>
                                        <p:tgtEl>
                                          <p:spTgt spid="604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0420"/>
                                        </p:tgtEl>
                                        <p:attrNameLst>
                                          <p:attrName>style.visibility</p:attrName>
                                        </p:attrNameLst>
                                      </p:cBhvr>
                                      <p:to>
                                        <p:strVal val="visible"/>
                                      </p:to>
                                    </p:set>
                                    <p:animEffect transition="in" filter="wipe(left)">
                                      <p:cBhvr>
                                        <p:cTn id="38" dur="500"/>
                                        <p:tgtEl>
                                          <p:spTgt spid="604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0421"/>
                                        </p:tgtEl>
                                        <p:attrNameLst>
                                          <p:attrName>style.visibility</p:attrName>
                                        </p:attrNameLst>
                                      </p:cBhvr>
                                      <p:to>
                                        <p:strVal val="visible"/>
                                      </p:to>
                                    </p:set>
                                    <p:animEffect transition="in" filter="wipe(left)">
                                      <p:cBhvr>
                                        <p:cTn id="43" dur="500"/>
                                        <p:tgtEl>
                                          <p:spTgt spid="604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0422"/>
                                        </p:tgtEl>
                                        <p:attrNameLst>
                                          <p:attrName>style.visibility</p:attrName>
                                        </p:attrNameLst>
                                      </p:cBhvr>
                                      <p:to>
                                        <p:strVal val="visible"/>
                                      </p:to>
                                    </p:set>
                                    <p:animEffect transition="in" filter="wipe(left)">
                                      <p:cBhvr>
                                        <p:cTn id="48" dur="5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p:bldP spid="59411" grpId="0"/>
      <p:bldP spid="60418" grpId="0"/>
      <p:bldP spid="604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矩形 6145"/>
          <p:cNvSpPr/>
          <p:nvPr/>
        </p:nvSpPr>
        <p:spPr>
          <a:xfrm>
            <a:off x="682625" y="828675"/>
            <a:ext cx="3343275" cy="457200"/>
          </a:xfrm>
          <a:prstGeom prst="rect">
            <a:avLst/>
          </a:prstGeom>
          <a:noFill/>
          <a:ln w="9525">
            <a:noFill/>
          </a:ln>
        </p:spPr>
        <p:txBody>
          <a:bodyPr wrap="square" anchor="t">
            <a:spAutoFit/>
          </a:bodyPr>
          <a:p>
            <a:pPr lvl="0" indent="0">
              <a:buClr>
                <a:srgbClr val="66FF33"/>
              </a:buClr>
              <a:buSzPct val="60000"/>
              <a:buFont typeface="Wingdings" panose="05000000000000000000" pitchFamily="2" charset="2"/>
              <a:buNone/>
            </a:pPr>
            <a:r>
              <a:rPr lang="zh-CN" altLang="en-US" sz="2400" b="1" dirty="0">
                <a:latin typeface="Times New Roman" panose="02020603050405020304" pitchFamily="2" charset="0"/>
                <a:ea typeface="仿宋_GB2312" pitchFamily="1" charset="-122"/>
              </a:rPr>
              <a:t>3. 静电平衡导体的电势</a:t>
            </a:r>
            <a:endParaRPr lang="zh-CN" altLang="en-US" sz="2400" b="1" dirty="0">
              <a:latin typeface="Times New Roman" panose="02020603050405020304" pitchFamily="2" charset="0"/>
              <a:ea typeface="仿宋_GB2312" pitchFamily="1" charset="-122"/>
            </a:endParaRPr>
          </a:p>
        </p:txBody>
      </p:sp>
      <p:sp>
        <p:nvSpPr>
          <p:cNvPr id="6147" name="矩形 6146"/>
          <p:cNvSpPr/>
          <p:nvPr/>
        </p:nvSpPr>
        <p:spPr>
          <a:xfrm>
            <a:off x="971550" y="3429000"/>
            <a:ext cx="4719638" cy="858838"/>
          </a:xfrm>
          <a:prstGeom prst="rect">
            <a:avLst/>
          </a:prstGeom>
          <a:noFill/>
          <a:ln w="9525">
            <a:noFill/>
          </a:ln>
        </p:spPr>
        <p:txBody>
          <a:bodyPr wrap="square" anchor="t">
            <a:spAutoFit/>
          </a:bodyPr>
          <a:p>
            <a:pPr lvl="0" indent="0">
              <a:lnSpc>
                <a:spcPct val="105000"/>
              </a:lnSpc>
              <a:spcBef>
                <a:spcPct val="50000"/>
              </a:spcBef>
              <a:buClrTx/>
            </a:pPr>
            <a:r>
              <a:rPr lang="zh-CN" altLang="en-US" sz="2400" b="1">
                <a:latin typeface="Times New Roman" panose="02020603050405020304" pitchFamily="2" charset="0"/>
                <a:ea typeface="仿宋_GB2312" pitchFamily="1" charset="-122"/>
              </a:rPr>
              <a:t>导体静电平衡时是一个等势体，导体的表面是一个等势面。</a:t>
            </a:r>
            <a:endParaRPr lang="zh-CN" altLang="en-US" sz="2400" b="1">
              <a:latin typeface="Times New Roman" panose="02020603050405020304" pitchFamily="2" charset="0"/>
              <a:ea typeface="仿宋_GB2312" pitchFamily="1" charset="-122"/>
            </a:endParaRPr>
          </a:p>
        </p:txBody>
      </p:sp>
      <p:sp>
        <p:nvSpPr>
          <p:cNvPr id="7171" name="曲线 2107"/>
          <p:cNvSpPr/>
          <p:nvPr/>
        </p:nvSpPr>
        <p:spPr>
          <a:xfrm>
            <a:off x="5795963" y="1052513"/>
            <a:ext cx="2455862" cy="1944687"/>
          </a:xfrm>
          <a:custGeom>
            <a:avLst/>
            <a:gdLst/>
            <a:ahLst/>
            <a:cxnLst/>
            <a:pathLst>
              <a:path w="21600" h="21600">
                <a:moveTo>
                  <a:pt x="848" y="6730"/>
                </a:moveTo>
                <a:cubicBezTo>
                  <a:pt x="1696" y="3165"/>
                  <a:pt x="6878" y="0"/>
                  <a:pt x="10190" y="104"/>
                </a:cubicBezTo>
                <a:cubicBezTo>
                  <a:pt x="13503" y="209"/>
                  <a:pt x="21600" y="3812"/>
                  <a:pt x="20751" y="7377"/>
                </a:cubicBezTo>
                <a:cubicBezTo>
                  <a:pt x="19903" y="10942"/>
                  <a:pt x="8430" y="21600"/>
                  <a:pt x="5117" y="21495"/>
                </a:cubicBezTo>
                <a:cubicBezTo>
                  <a:pt x="1805" y="21390"/>
                  <a:pt x="0" y="10296"/>
                  <a:pt x="848" y="6730"/>
                </a:cubicBezTo>
                <a:close/>
              </a:path>
            </a:pathLst>
          </a:custGeom>
          <a:solidFill>
            <a:srgbClr val="DDDDDD"/>
          </a:solidFill>
          <a:ln w="50800" cap="flat" cmpd="sng">
            <a:solidFill>
              <a:schemeClr val="tx1"/>
            </a:solidFill>
            <a:prstDash val="solid"/>
            <a:round/>
            <a:headEnd type="none" w="med" len="med"/>
            <a:tailEnd type="none" w="med" len="med"/>
          </a:ln>
        </p:spPr>
        <p:txBody>
          <a:bodyPr/>
          <a:p>
            <a:endParaRPr lang="zh-CN" altLang="en-US"/>
          </a:p>
        </p:txBody>
      </p:sp>
      <p:grpSp>
        <p:nvGrpSpPr>
          <p:cNvPr id="6149" name="组合 6148"/>
          <p:cNvGrpSpPr/>
          <p:nvPr/>
        </p:nvGrpSpPr>
        <p:grpSpPr>
          <a:xfrm>
            <a:off x="5508625" y="1595438"/>
            <a:ext cx="3011488" cy="911225"/>
            <a:chOff x="0" y="0"/>
            <a:chExt cx="4743" cy="1436"/>
          </a:xfrm>
        </p:grpSpPr>
        <p:sp>
          <p:nvSpPr>
            <p:cNvPr id="7173" name="曲线 2114"/>
            <p:cNvSpPr/>
            <p:nvPr/>
          </p:nvSpPr>
          <p:spPr>
            <a:xfrm>
              <a:off x="681" y="0"/>
              <a:ext cx="3312" cy="960"/>
            </a:xfrm>
            <a:custGeom>
              <a:avLst/>
              <a:gdLst/>
              <a:ahLst/>
              <a:cxnLst/>
              <a:pathLst>
                <a:path w="21600" h="21600">
                  <a:moveTo>
                    <a:pt x="0" y="21600"/>
                  </a:moveTo>
                  <a:cubicBezTo>
                    <a:pt x="741" y="18334"/>
                    <a:pt x="2569" y="3857"/>
                    <a:pt x="4447" y="1928"/>
                  </a:cubicBezTo>
                  <a:cubicBezTo>
                    <a:pt x="6324" y="0"/>
                    <a:pt x="8421" y="8382"/>
                    <a:pt x="11280" y="10028"/>
                  </a:cubicBezTo>
                  <a:cubicBezTo>
                    <a:pt x="14138" y="11674"/>
                    <a:pt x="19877" y="11494"/>
                    <a:pt x="21600" y="11777"/>
                  </a:cubicBezTo>
                </a:path>
              </a:pathLst>
            </a:custGeom>
            <a:noFill/>
            <a:ln w="38100" cap="flat" cmpd="sng">
              <a:solidFill>
                <a:schemeClr val="tx1"/>
              </a:solidFill>
              <a:prstDash val="solid"/>
              <a:round/>
              <a:headEnd type="none" w="med" len="med"/>
              <a:tailEnd type="stealth" w="sm" len="lg"/>
            </a:ln>
          </p:spPr>
          <p:txBody>
            <a:bodyPr/>
            <a:p>
              <a:endParaRPr lang="zh-CN" altLang="en-US"/>
            </a:p>
          </p:txBody>
        </p:sp>
        <p:sp>
          <p:nvSpPr>
            <p:cNvPr id="7174" name="文本框 6150"/>
            <p:cNvSpPr txBox="1"/>
            <p:nvPr/>
          </p:nvSpPr>
          <p:spPr>
            <a:xfrm>
              <a:off x="0" y="620"/>
              <a:ext cx="693" cy="816"/>
            </a:xfrm>
            <a:prstGeom prst="rect">
              <a:avLst/>
            </a:prstGeom>
            <a:noFill/>
            <a:ln w="9525">
              <a:noFill/>
            </a:ln>
          </p:spPr>
          <p:txBody>
            <a:bodyPr wrap="none" anchor="t">
              <a:spAutoFit/>
            </a:bodyPr>
            <a:p>
              <a:pPr lvl="0" indent="0"/>
              <a:r>
                <a:rPr lang="zh-CN" altLang="en-US" sz="2800" b="1" i="1" dirty="0">
                  <a:latin typeface="Times New Roman" panose="02020603050405020304" pitchFamily="2" charset="0"/>
                  <a:ea typeface="宋体" panose="02010600030101010101" pitchFamily="2" charset="-122"/>
                </a:rPr>
                <a:t>A</a:t>
              </a:r>
              <a:endParaRPr lang="zh-CN" altLang="en-US" sz="2800" b="1" i="1" dirty="0">
                <a:latin typeface="Times New Roman" panose="02020603050405020304" pitchFamily="2" charset="0"/>
                <a:ea typeface="宋体" panose="02010600030101010101" pitchFamily="2" charset="-122"/>
              </a:endParaRPr>
            </a:p>
          </p:txBody>
        </p:sp>
        <p:sp>
          <p:nvSpPr>
            <p:cNvPr id="7175" name="文本框 6151"/>
            <p:cNvSpPr txBox="1"/>
            <p:nvPr/>
          </p:nvSpPr>
          <p:spPr>
            <a:xfrm>
              <a:off x="4083" y="166"/>
              <a:ext cx="660" cy="816"/>
            </a:xfrm>
            <a:prstGeom prst="rect">
              <a:avLst/>
            </a:prstGeom>
            <a:noFill/>
            <a:ln w="9525">
              <a:noFill/>
            </a:ln>
          </p:spPr>
          <p:txBody>
            <a:bodyPr wrap="none" anchor="t">
              <a:spAutoFit/>
            </a:bodyPr>
            <a:p>
              <a:pPr lvl="0" indent="0"/>
              <a:r>
                <a:rPr lang="zh-CN" altLang="en-US" sz="2800" b="1" i="1" dirty="0">
                  <a:latin typeface="Times New Roman" panose="02020603050405020304" pitchFamily="2" charset="0"/>
                  <a:ea typeface="宋体" panose="02010600030101010101" pitchFamily="2" charset="-122"/>
                </a:rPr>
                <a:t>B</a:t>
              </a:r>
              <a:endParaRPr lang="zh-CN" altLang="en-US" sz="2800" b="1" i="1" dirty="0">
                <a:latin typeface="Times New Roman" panose="02020603050405020304" pitchFamily="2" charset="0"/>
                <a:ea typeface="宋体" panose="02010600030101010101" pitchFamily="2" charset="-122"/>
              </a:endParaRPr>
            </a:p>
          </p:txBody>
        </p:sp>
      </p:grpSp>
      <p:graphicFrame>
        <p:nvGraphicFramePr>
          <p:cNvPr id="6153" name="对象 6152"/>
          <p:cNvGraphicFramePr>
            <a:graphicFrameLocks noChangeAspect="1"/>
          </p:cNvGraphicFramePr>
          <p:nvPr/>
        </p:nvGraphicFramePr>
        <p:xfrm>
          <a:off x="6300788" y="1917700"/>
          <a:ext cx="960437" cy="504825"/>
        </p:xfrm>
        <a:graphic>
          <a:graphicData uri="http://schemas.openxmlformats.org/presentationml/2006/ole">
            <mc:AlternateContent xmlns:mc="http://schemas.openxmlformats.org/markup-compatibility/2006">
              <mc:Choice xmlns:v="urn:schemas-microsoft-com:vml" Requires="v">
                <p:oleObj spid="_x0000_s3082" name="" r:id="rId1" imgW="459740" imgH="242570" progId="Equation.3">
                  <p:embed/>
                </p:oleObj>
              </mc:Choice>
              <mc:Fallback>
                <p:oleObj name="" r:id="rId1" imgW="459740" imgH="242570" progId="Equation.3">
                  <p:embed/>
                  <p:pic>
                    <p:nvPicPr>
                      <p:cNvPr id="0" name="图片 3081"/>
                      <p:cNvPicPr/>
                      <p:nvPr/>
                    </p:nvPicPr>
                    <p:blipFill>
                      <a:blip r:embed="rId2"/>
                      <a:stretch>
                        <a:fillRect/>
                      </a:stretch>
                    </p:blipFill>
                    <p:spPr>
                      <a:xfrm>
                        <a:off x="6300788" y="1917700"/>
                        <a:ext cx="960437" cy="504825"/>
                      </a:xfrm>
                      <a:prstGeom prst="rect">
                        <a:avLst/>
                      </a:prstGeom>
                      <a:noFill/>
                      <a:ln w="38100">
                        <a:noFill/>
                        <a:miter/>
                      </a:ln>
                    </p:spPr>
                  </p:pic>
                </p:oleObj>
              </mc:Fallback>
            </mc:AlternateContent>
          </a:graphicData>
        </a:graphic>
      </p:graphicFrame>
      <p:graphicFrame>
        <p:nvGraphicFramePr>
          <p:cNvPr id="6154" name="对象 6153"/>
          <p:cNvGraphicFramePr>
            <a:graphicFrameLocks noChangeAspect="1"/>
          </p:cNvGraphicFramePr>
          <p:nvPr/>
        </p:nvGraphicFramePr>
        <p:xfrm>
          <a:off x="1260475" y="2060575"/>
          <a:ext cx="2319338" cy="587375"/>
        </p:xfrm>
        <a:graphic>
          <a:graphicData uri="http://schemas.openxmlformats.org/presentationml/2006/ole">
            <mc:AlternateContent xmlns:mc="http://schemas.openxmlformats.org/markup-compatibility/2006">
              <mc:Choice xmlns:v="urn:schemas-microsoft-com:vml" Requires="v">
                <p:oleObj spid="_x0000_s3081" name="" r:id="rId3" imgW="1107440" imgH="280035" progId="Equation.3">
                  <p:embed/>
                </p:oleObj>
              </mc:Choice>
              <mc:Fallback>
                <p:oleObj name="" r:id="rId3" imgW="1107440" imgH="280035" progId="Equation.3">
                  <p:embed/>
                  <p:pic>
                    <p:nvPicPr>
                      <p:cNvPr id="0" name="图片 3080"/>
                      <p:cNvPicPr/>
                      <p:nvPr/>
                    </p:nvPicPr>
                    <p:blipFill>
                      <a:blip r:embed="rId4"/>
                      <a:stretch>
                        <a:fillRect/>
                      </a:stretch>
                    </p:blipFill>
                    <p:spPr>
                      <a:xfrm>
                        <a:off x="1260475" y="2060575"/>
                        <a:ext cx="2319338" cy="5873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wipe(left)">
                                      <p:cBhvr>
                                        <p:cTn id="7" dur="500"/>
                                        <p:tgtEl>
                                          <p:spTgt spid="61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154"/>
                                        </p:tgtEl>
                                        <p:attrNameLst>
                                          <p:attrName>style.visibility</p:attrName>
                                        </p:attrNameLst>
                                      </p:cBhvr>
                                      <p:to>
                                        <p:strVal val="visible"/>
                                      </p:to>
                                    </p:set>
                                    <p:animEffect transition="in" filter="wipe(left)">
                                      <p:cBhvr>
                                        <p:cTn id="16" dur="500"/>
                                        <p:tgtEl>
                                          <p:spTgt spid="615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6147"/>
                                        </p:tgtEl>
                                        <p:attrNameLst>
                                          <p:attrName>style.visibility</p:attrName>
                                        </p:attrNameLst>
                                      </p:cBhvr>
                                      <p:to>
                                        <p:strVal val="visible"/>
                                      </p:to>
                                    </p:set>
                                    <p:animEffect transition="in" filter="wipe(left)">
                                      <p:cBhvr>
                                        <p:cTn id="21" dur="1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未知"/>
          <p:cNvSpPr/>
          <p:nvPr/>
        </p:nvSpPr>
        <p:spPr>
          <a:xfrm>
            <a:off x="5043488" y="1293813"/>
            <a:ext cx="3492500" cy="2195512"/>
          </a:xfrm>
          <a:custGeom>
            <a:avLst/>
            <a:gdLst/>
            <a:ahLst/>
            <a:cxnLst/>
            <a:pathLst>
              <a:path w="1745" h="1279">
                <a:moveTo>
                  <a:pt x="996" y="8"/>
                </a:moveTo>
                <a:cubicBezTo>
                  <a:pt x="826" y="13"/>
                  <a:pt x="692" y="84"/>
                  <a:pt x="580" y="150"/>
                </a:cubicBezTo>
                <a:cubicBezTo>
                  <a:pt x="468" y="216"/>
                  <a:pt x="410" y="325"/>
                  <a:pt x="323" y="407"/>
                </a:cubicBezTo>
                <a:cubicBezTo>
                  <a:pt x="142" y="528"/>
                  <a:pt x="87" y="487"/>
                  <a:pt x="57" y="646"/>
                </a:cubicBezTo>
                <a:cubicBezTo>
                  <a:pt x="27" y="805"/>
                  <a:pt x="0" y="969"/>
                  <a:pt x="83" y="1045"/>
                </a:cubicBezTo>
                <a:cubicBezTo>
                  <a:pt x="166" y="1121"/>
                  <a:pt x="337" y="1279"/>
                  <a:pt x="465" y="1249"/>
                </a:cubicBezTo>
                <a:cubicBezTo>
                  <a:pt x="593" y="1219"/>
                  <a:pt x="695" y="1107"/>
                  <a:pt x="872" y="1081"/>
                </a:cubicBezTo>
                <a:cubicBezTo>
                  <a:pt x="1049" y="1055"/>
                  <a:pt x="1356" y="1139"/>
                  <a:pt x="1492" y="1116"/>
                </a:cubicBezTo>
                <a:cubicBezTo>
                  <a:pt x="1628" y="1093"/>
                  <a:pt x="1699" y="1020"/>
                  <a:pt x="1722" y="839"/>
                </a:cubicBezTo>
                <a:cubicBezTo>
                  <a:pt x="1745" y="658"/>
                  <a:pt x="1722" y="288"/>
                  <a:pt x="1631" y="159"/>
                </a:cubicBezTo>
                <a:cubicBezTo>
                  <a:pt x="1540" y="30"/>
                  <a:pt x="1215" y="0"/>
                  <a:pt x="996" y="8"/>
                </a:cubicBezTo>
                <a:close/>
              </a:path>
            </a:pathLst>
          </a:custGeom>
          <a:solidFill>
            <a:srgbClr val="669900"/>
          </a:solidFill>
          <a:ln w="19050" cap="flat" cmpd="sng">
            <a:solidFill>
              <a:srgbClr val="006699"/>
            </a:solidFill>
            <a:prstDash val="solid"/>
            <a:round/>
            <a:headEnd type="none" w="med" len="med"/>
            <a:tailEnd type="none" w="med" len="med"/>
          </a:ln>
        </p:spPr>
        <p:txBody>
          <a:bodyPr/>
          <a:p>
            <a:endParaRPr lang="zh-CN" altLang="en-US"/>
          </a:p>
        </p:txBody>
      </p:sp>
      <p:grpSp>
        <p:nvGrpSpPr>
          <p:cNvPr id="7171" name="组合 7170"/>
          <p:cNvGrpSpPr/>
          <p:nvPr/>
        </p:nvGrpSpPr>
        <p:grpSpPr>
          <a:xfrm>
            <a:off x="5130800" y="1320800"/>
            <a:ext cx="3360738" cy="2098675"/>
            <a:chOff x="0" y="0"/>
            <a:chExt cx="2117" cy="1322"/>
          </a:xfrm>
        </p:grpSpPr>
        <p:grpSp>
          <p:nvGrpSpPr>
            <p:cNvPr id="8195" name="组合 7171"/>
            <p:cNvGrpSpPr/>
            <p:nvPr/>
          </p:nvGrpSpPr>
          <p:grpSpPr>
            <a:xfrm>
              <a:off x="3" y="812"/>
              <a:ext cx="53" cy="53"/>
              <a:chOff x="0" y="0"/>
              <a:chExt cx="53" cy="53"/>
            </a:xfrm>
          </p:grpSpPr>
          <p:sp>
            <p:nvSpPr>
              <p:cNvPr id="8196" name="直接连接符 7172"/>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197" name="直接连接符 7173"/>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198" name="组合 7174"/>
            <p:cNvGrpSpPr/>
            <p:nvPr/>
          </p:nvGrpSpPr>
          <p:grpSpPr>
            <a:xfrm>
              <a:off x="20" y="732"/>
              <a:ext cx="53" cy="53"/>
              <a:chOff x="0" y="0"/>
              <a:chExt cx="53" cy="53"/>
            </a:xfrm>
          </p:grpSpPr>
          <p:sp>
            <p:nvSpPr>
              <p:cNvPr id="8199" name="直接连接符 7175"/>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00" name="直接连接符 7176"/>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01" name="组合 7177"/>
            <p:cNvGrpSpPr/>
            <p:nvPr/>
          </p:nvGrpSpPr>
          <p:grpSpPr>
            <a:xfrm>
              <a:off x="0" y="904"/>
              <a:ext cx="53" cy="53"/>
              <a:chOff x="0" y="0"/>
              <a:chExt cx="53" cy="53"/>
            </a:xfrm>
          </p:grpSpPr>
          <p:sp>
            <p:nvSpPr>
              <p:cNvPr id="8202" name="直接连接符 7178"/>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03" name="直接连接符 7179"/>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04" name="组合 7180"/>
            <p:cNvGrpSpPr/>
            <p:nvPr/>
          </p:nvGrpSpPr>
          <p:grpSpPr>
            <a:xfrm>
              <a:off x="10" y="983"/>
              <a:ext cx="53" cy="53"/>
              <a:chOff x="0" y="0"/>
              <a:chExt cx="53" cy="53"/>
            </a:xfrm>
          </p:grpSpPr>
          <p:sp>
            <p:nvSpPr>
              <p:cNvPr id="8205" name="直接连接符 7181"/>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06" name="直接连接符 7182"/>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07" name="组合 7183"/>
            <p:cNvGrpSpPr/>
            <p:nvPr/>
          </p:nvGrpSpPr>
          <p:grpSpPr>
            <a:xfrm>
              <a:off x="30" y="0"/>
              <a:ext cx="2087" cy="1322"/>
              <a:chOff x="0" y="0"/>
              <a:chExt cx="2087" cy="1322"/>
            </a:xfrm>
          </p:grpSpPr>
          <p:sp>
            <p:nvSpPr>
              <p:cNvPr id="8208" name="未知"/>
              <p:cNvSpPr/>
              <p:nvPr/>
            </p:nvSpPr>
            <p:spPr>
              <a:xfrm>
                <a:off x="0" y="67"/>
                <a:ext cx="2030" cy="1226"/>
              </a:xfrm>
              <a:custGeom>
                <a:avLst/>
                <a:gdLst/>
                <a:ahLst/>
                <a:cxnLst/>
                <a:pathLst>
                  <a:path w="2030" h="1226">
                    <a:moveTo>
                      <a:pt x="1227" y="7"/>
                    </a:moveTo>
                    <a:cubicBezTo>
                      <a:pt x="1034" y="11"/>
                      <a:pt x="822" y="100"/>
                      <a:pt x="684" y="169"/>
                    </a:cubicBezTo>
                    <a:cubicBezTo>
                      <a:pt x="546" y="238"/>
                      <a:pt x="499" y="345"/>
                      <a:pt x="398" y="421"/>
                    </a:cubicBezTo>
                    <a:cubicBezTo>
                      <a:pt x="232" y="539"/>
                      <a:pt x="112" y="489"/>
                      <a:pt x="78" y="626"/>
                    </a:cubicBezTo>
                    <a:cubicBezTo>
                      <a:pt x="45" y="763"/>
                      <a:pt x="0" y="920"/>
                      <a:pt x="94" y="985"/>
                    </a:cubicBezTo>
                    <a:cubicBezTo>
                      <a:pt x="188" y="1050"/>
                      <a:pt x="374" y="1226"/>
                      <a:pt x="513" y="1184"/>
                    </a:cubicBezTo>
                    <a:cubicBezTo>
                      <a:pt x="652" y="1142"/>
                      <a:pt x="819" y="1022"/>
                      <a:pt x="1019" y="1000"/>
                    </a:cubicBezTo>
                    <a:cubicBezTo>
                      <a:pt x="1220" y="978"/>
                      <a:pt x="1629" y="1062"/>
                      <a:pt x="1783" y="1042"/>
                    </a:cubicBezTo>
                    <a:cubicBezTo>
                      <a:pt x="1937" y="1022"/>
                      <a:pt x="1980" y="908"/>
                      <a:pt x="2001" y="796"/>
                    </a:cubicBezTo>
                    <a:cubicBezTo>
                      <a:pt x="2030" y="686"/>
                      <a:pt x="2007" y="480"/>
                      <a:pt x="1987" y="382"/>
                    </a:cubicBezTo>
                    <a:cubicBezTo>
                      <a:pt x="1961" y="266"/>
                      <a:pt x="1969" y="162"/>
                      <a:pt x="1842" y="100"/>
                    </a:cubicBezTo>
                    <a:cubicBezTo>
                      <a:pt x="1713" y="30"/>
                      <a:pt x="1474" y="0"/>
                      <a:pt x="1227" y="7"/>
                    </a:cubicBezTo>
                    <a:close/>
                  </a:path>
                </a:pathLst>
              </a:custGeom>
              <a:noFill/>
              <a:ln w="19050" cap="flat" cmpd="sng">
                <a:solidFill>
                  <a:srgbClr val="006699"/>
                </a:solidFill>
                <a:prstDash val="dash"/>
                <a:round/>
                <a:headEnd type="none" w="med" len="med"/>
                <a:tailEnd type="none" w="med" len="med"/>
              </a:ln>
            </p:spPr>
            <p:txBody>
              <a:bodyPr/>
              <a:p>
                <a:endParaRPr lang="zh-CN" altLang="en-US"/>
              </a:p>
            </p:txBody>
          </p:sp>
          <p:grpSp>
            <p:nvGrpSpPr>
              <p:cNvPr id="8209" name="组合 7185"/>
              <p:cNvGrpSpPr/>
              <p:nvPr/>
            </p:nvGrpSpPr>
            <p:grpSpPr>
              <a:xfrm>
                <a:off x="252" y="1209"/>
                <a:ext cx="53" cy="53"/>
                <a:chOff x="0" y="0"/>
                <a:chExt cx="53" cy="53"/>
              </a:xfrm>
            </p:grpSpPr>
            <p:sp>
              <p:nvSpPr>
                <p:cNvPr id="8210" name="直接连接符 7186"/>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11" name="直接连接符 7187"/>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12" name="组合 7188"/>
              <p:cNvGrpSpPr/>
              <p:nvPr/>
            </p:nvGrpSpPr>
            <p:grpSpPr>
              <a:xfrm>
                <a:off x="123" y="1126"/>
                <a:ext cx="53" cy="53"/>
                <a:chOff x="0" y="0"/>
                <a:chExt cx="53" cy="53"/>
              </a:xfrm>
            </p:grpSpPr>
            <p:sp>
              <p:nvSpPr>
                <p:cNvPr id="8213" name="直接连接符 7189"/>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14" name="直接连接符 7190"/>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15" name="组合 7191"/>
              <p:cNvGrpSpPr/>
              <p:nvPr/>
            </p:nvGrpSpPr>
            <p:grpSpPr>
              <a:xfrm>
                <a:off x="15" y="1041"/>
                <a:ext cx="53" cy="53"/>
                <a:chOff x="0" y="0"/>
                <a:chExt cx="53" cy="53"/>
              </a:xfrm>
            </p:grpSpPr>
            <p:sp>
              <p:nvSpPr>
                <p:cNvPr id="8216" name="直接连接符 7192"/>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17" name="直接连接符 7193"/>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18" name="组合 7194"/>
              <p:cNvGrpSpPr/>
              <p:nvPr/>
            </p:nvGrpSpPr>
            <p:grpSpPr>
              <a:xfrm>
                <a:off x="47" y="577"/>
                <a:ext cx="53" cy="53"/>
                <a:chOff x="0" y="0"/>
                <a:chExt cx="53" cy="53"/>
              </a:xfrm>
            </p:grpSpPr>
            <p:sp>
              <p:nvSpPr>
                <p:cNvPr id="8219" name="直接连接符 7195"/>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20" name="直接连接符 7196"/>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21" name="组合 7197"/>
              <p:cNvGrpSpPr/>
              <p:nvPr/>
            </p:nvGrpSpPr>
            <p:grpSpPr>
              <a:xfrm>
                <a:off x="12" y="650"/>
                <a:ext cx="53" cy="53"/>
                <a:chOff x="0" y="0"/>
                <a:chExt cx="53" cy="53"/>
              </a:xfrm>
            </p:grpSpPr>
            <p:sp>
              <p:nvSpPr>
                <p:cNvPr id="8222" name="直接连接符 7198"/>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23" name="直接连接符 7199"/>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24" name="组合 7200"/>
              <p:cNvGrpSpPr/>
              <p:nvPr/>
            </p:nvGrpSpPr>
            <p:grpSpPr>
              <a:xfrm>
                <a:off x="186" y="1166"/>
                <a:ext cx="53" cy="53"/>
                <a:chOff x="0" y="0"/>
                <a:chExt cx="53" cy="53"/>
              </a:xfrm>
            </p:grpSpPr>
            <p:sp>
              <p:nvSpPr>
                <p:cNvPr id="8225" name="直接连接符 7201"/>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26" name="直接连接符 7202"/>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27" name="组合 7203"/>
              <p:cNvGrpSpPr/>
              <p:nvPr/>
            </p:nvGrpSpPr>
            <p:grpSpPr>
              <a:xfrm>
                <a:off x="1935" y="183"/>
                <a:ext cx="53" cy="53"/>
                <a:chOff x="0" y="0"/>
                <a:chExt cx="53" cy="53"/>
              </a:xfrm>
            </p:grpSpPr>
            <p:sp>
              <p:nvSpPr>
                <p:cNvPr id="8228" name="直接连接符 7204"/>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29" name="直接连接符 7205"/>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30" name="组合 7206"/>
              <p:cNvGrpSpPr/>
              <p:nvPr/>
            </p:nvGrpSpPr>
            <p:grpSpPr>
              <a:xfrm>
                <a:off x="1865" y="125"/>
                <a:ext cx="53" cy="53"/>
                <a:chOff x="0" y="0"/>
                <a:chExt cx="53" cy="53"/>
              </a:xfrm>
            </p:grpSpPr>
            <p:sp>
              <p:nvSpPr>
                <p:cNvPr id="8231" name="直接连接符 7207"/>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32" name="直接连接符 7208"/>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33" name="组合 7209"/>
              <p:cNvGrpSpPr/>
              <p:nvPr/>
            </p:nvGrpSpPr>
            <p:grpSpPr>
              <a:xfrm>
                <a:off x="2021" y="506"/>
                <a:ext cx="53" cy="53"/>
                <a:chOff x="0" y="0"/>
                <a:chExt cx="53" cy="53"/>
              </a:xfrm>
            </p:grpSpPr>
            <p:sp>
              <p:nvSpPr>
                <p:cNvPr id="8234" name="直接连接符 7210"/>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35" name="直接连接符 7211"/>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36" name="组合 7212"/>
              <p:cNvGrpSpPr/>
              <p:nvPr/>
            </p:nvGrpSpPr>
            <p:grpSpPr>
              <a:xfrm>
                <a:off x="1970" y="261"/>
                <a:ext cx="53" cy="53"/>
                <a:chOff x="0" y="0"/>
                <a:chExt cx="53" cy="53"/>
              </a:xfrm>
            </p:grpSpPr>
            <p:sp>
              <p:nvSpPr>
                <p:cNvPr id="8237" name="直接连接符 7213"/>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38" name="直接连接符 7214"/>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39" name="组合 7215"/>
              <p:cNvGrpSpPr/>
              <p:nvPr/>
            </p:nvGrpSpPr>
            <p:grpSpPr>
              <a:xfrm>
                <a:off x="1986" y="985"/>
                <a:ext cx="53" cy="53"/>
                <a:chOff x="0" y="0"/>
                <a:chExt cx="53" cy="53"/>
              </a:xfrm>
            </p:grpSpPr>
            <p:sp>
              <p:nvSpPr>
                <p:cNvPr id="8240" name="直接连接符 7216"/>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41" name="直接连接符 7217"/>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42" name="组合 7218"/>
              <p:cNvGrpSpPr/>
              <p:nvPr/>
            </p:nvGrpSpPr>
            <p:grpSpPr>
              <a:xfrm>
                <a:off x="2022" y="827"/>
                <a:ext cx="53" cy="53"/>
                <a:chOff x="0" y="0"/>
                <a:chExt cx="53" cy="53"/>
              </a:xfrm>
            </p:grpSpPr>
            <p:sp>
              <p:nvSpPr>
                <p:cNvPr id="8243" name="直接连接符 7219"/>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44" name="直接连接符 7220"/>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45" name="组合 7221"/>
              <p:cNvGrpSpPr/>
              <p:nvPr/>
            </p:nvGrpSpPr>
            <p:grpSpPr>
              <a:xfrm>
                <a:off x="2028" y="665"/>
                <a:ext cx="53" cy="53"/>
                <a:chOff x="0" y="0"/>
                <a:chExt cx="53" cy="53"/>
              </a:xfrm>
            </p:grpSpPr>
            <p:sp>
              <p:nvSpPr>
                <p:cNvPr id="8246" name="直接连接符 7222"/>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47" name="直接连接符 7223"/>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48" name="组合 7224"/>
              <p:cNvGrpSpPr/>
              <p:nvPr/>
            </p:nvGrpSpPr>
            <p:grpSpPr>
              <a:xfrm>
                <a:off x="2007" y="423"/>
                <a:ext cx="53" cy="53"/>
                <a:chOff x="0" y="0"/>
                <a:chExt cx="53" cy="53"/>
              </a:xfrm>
            </p:grpSpPr>
            <p:sp>
              <p:nvSpPr>
                <p:cNvPr id="8249" name="直接连接符 7225"/>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50" name="直接连接符 7226"/>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51" name="组合 7227"/>
              <p:cNvGrpSpPr/>
              <p:nvPr/>
            </p:nvGrpSpPr>
            <p:grpSpPr>
              <a:xfrm>
                <a:off x="396" y="1269"/>
                <a:ext cx="53" cy="53"/>
                <a:chOff x="0" y="0"/>
                <a:chExt cx="53" cy="53"/>
              </a:xfrm>
            </p:grpSpPr>
            <p:sp>
              <p:nvSpPr>
                <p:cNvPr id="8252" name="直接连接符 7228"/>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53" name="直接连接符 7229"/>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54" name="组合 7230"/>
              <p:cNvGrpSpPr/>
              <p:nvPr/>
            </p:nvGrpSpPr>
            <p:grpSpPr>
              <a:xfrm>
                <a:off x="500" y="1257"/>
                <a:ext cx="53" cy="53"/>
                <a:chOff x="0" y="0"/>
                <a:chExt cx="53" cy="53"/>
              </a:xfrm>
            </p:grpSpPr>
            <p:sp>
              <p:nvSpPr>
                <p:cNvPr id="8255" name="直接连接符 7231"/>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56" name="直接连接符 7232"/>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57" name="组合 7233"/>
              <p:cNvGrpSpPr/>
              <p:nvPr/>
            </p:nvGrpSpPr>
            <p:grpSpPr>
              <a:xfrm>
                <a:off x="1877" y="1091"/>
                <a:ext cx="53" cy="53"/>
                <a:chOff x="0" y="0"/>
                <a:chExt cx="53" cy="53"/>
              </a:xfrm>
            </p:grpSpPr>
            <p:sp>
              <p:nvSpPr>
                <p:cNvPr id="8258" name="直接连接符 7234"/>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59" name="直接连接符 7235"/>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60" name="组合 7236"/>
              <p:cNvGrpSpPr/>
              <p:nvPr/>
            </p:nvGrpSpPr>
            <p:grpSpPr>
              <a:xfrm>
                <a:off x="2013" y="913"/>
                <a:ext cx="53" cy="53"/>
                <a:chOff x="0" y="0"/>
                <a:chExt cx="53" cy="53"/>
              </a:xfrm>
            </p:grpSpPr>
            <p:sp>
              <p:nvSpPr>
                <p:cNvPr id="8261" name="直接连接符 7237"/>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62" name="直接连接符 7238"/>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63" name="组合 7239"/>
              <p:cNvGrpSpPr/>
              <p:nvPr/>
            </p:nvGrpSpPr>
            <p:grpSpPr>
              <a:xfrm>
                <a:off x="595" y="1221"/>
                <a:ext cx="53" cy="53"/>
                <a:chOff x="0" y="0"/>
                <a:chExt cx="53" cy="53"/>
              </a:xfrm>
            </p:grpSpPr>
            <p:sp>
              <p:nvSpPr>
                <p:cNvPr id="8264" name="直接连接符 7240"/>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65" name="直接连接符 7241"/>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66" name="组合 7242"/>
              <p:cNvGrpSpPr/>
              <p:nvPr/>
            </p:nvGrpSpPr>
            <p:grpSpPr>
              <a:xfrm>
                <a:off x="699" y="1175"/>
                <a:ext cx="53" cy="53"/>
                <a:chOff x="0" y="0"/>
                <a:chExt cx="53" cy="53"/>
              </a:xfrm>
            </p:grpSpPr>
            <p:sp>
              <p:nvSpPr>
                <p:cNvPr id="8267" name="直接连接符 7243"/>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68" name="直接连接符 7244"/>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69" name="组合 7245"/>
              <p:cNvGrpSpPr/>
              <p:nvPr/>
            </p:nvGrpSpPr>
            <p:grpSpPr>
              <a:xfrm>
                <a:off x="843" y="1115"/>
                <a:ext cx="53" cy="53"/>
                <a:chOff x="0" y="0"/>
                <a:chExt cx="53" cy="53"/>
              </a:xfrm>
            </p:grpSpPr>
            <p:sp>
              <p:nvSpPr>
                <p:cNvPr id="8270" name="直接连接符 7246"/>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71" name="直接连接符 7247"/>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72" name="组合 7248"/>
              <p:cNvGrpSpPr/>
              <p:nvPr/>
            </p:nvGrpSpPr>
            <p:grpSpPr>
              <a:xfrm>
                <a:off x="1034" y="1079"/>
                <a:ext cx="53" cy="53"/>
                <a:chOff x="0" y="0"/>
                <a:chExt cx="53" cy="53"/>
              </a:xfrm>
            </p:grpSpPr>
            <p:sp>
              <p:nvSpPr>
                <p:cNvPr id="8273" name="直接连接符 7249"/>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74" name="直接连接符 7250"/>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75" name="组合 7251"/>
              <p:cNvGrpSpPr/>
              <p:nvPr/>
            </p:nvGrpSpPr>
            <p:grpSpPr>
              <a:xfrm>
                <a:off x="1200" y="1085"/>
                <a:ext cx="53" cy="53"/>
                <a:chOff x="0" y="0"/>
                <a:chExt cx="53" cy="53"/>
              </a:xfrm>
            </p:grpSpPr>
            <p:sp>
              <p:nvSpPr>
                <p:cNvPr id="8276" name="直接连接符 7252"/>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77" name="直接连接符 7253"/>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78" name="组合 7254"/>
              <p:cNvGrpSpPr/>
              <p:nvPr/>
            </p:nvGrpSpPr>
            <p:grpSpPr>
              <a:xfrm>
                <a:off x="1366" y="1100"/>
                <a:ext cx="53" cy="53"/>
                <a:chOff x="0" y="0"/>
                <a:chExt cx="53" cy="53"/>
              </a:xfrm>
            </p:grpSpPr>
            <p:sp>
              <p:nvSpPr>
                <p:cNvPr id="8279" name="直接连接符 7255"/>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80" name="直接连接符 7256"/>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81" name="组合 7257"/>
              <p:cNvGrpSpPr/>
              <p:nvPr/>
            </p:nvGrpSpPr>
            <p:grpSpPr>
              <a:xfrm>
                <a:off x="1519" y="1118"/>
                <a:ext cx="53" cy="53"/>
                <a:chOff x="0" y="0"/>
                <a:chExt cx="53" cy="53"/>
              </a:xfrm>
            </p:grpSpPr>
            <p:sp>
              <p:nvSpPr>
                <p:cNvPr id="8282" name="直接连接符 7258"/>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83" name="直接连接符 7259"/>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84" name="组合 7260"/>
              <p:cNvGrpSpPr/>
              <p:nvPr/>
            </p:nvGrpSpPr>
            <p:grpSpPr>
              <a:xfrm>
                <a:off x="1656" y="1127"/>
                <a:ext cx="53" cy="53"/>
                <a:chOff x="0" y="0"/>
                <a:chExt cx="53" cy="53"/>
              </a:xfrm>
            </p:grpSpPr>
            <p:sp>
              <p:nvSpPr>
                <p:cNvPr id="8285" name="直接连接符 7261"/>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86" name="直接连接符 7262"/>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87" name="组合 7263"/>
              <p:cNvGrpSpPr/>
              <p:nvPr/>
            </p:nvGrpSpPr>
            <p:grpSpPr>
              <a:xfrm>
                <a:off x="1784" y="1124"/>
                <a:ext cx="53" cy="53"/>
                <a:chOff x="0" y="0"/>
                <a:chExt cx="53" cy="53"/>
              </a:xfrm>
            </p:grpSpPr>
            <p:sp>
              <p:nvSpPr>
                <p:cNvPr id="8288" name="直接连接符 7264"/>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89" name="直接连接符 7265"/>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90" name="组合 7266"/>
              <p:cNvGrpSpPr/>
              <p:nvPr/>
            </p:nvGrpSpPr>
            <p:grpSpPr>
              <a:xfrm>
                <a:off x="319" y="1248"/>
                <a:ext cx="53" cy="53"/>
                <a:chOff x="0" y="0"/>
                <a:chExt cx="53" cy="53"/>
              </a:xfrm>
            </p:grpSpPr>
            <p:sp>
              <p:nvSpPr>
                <p:cNvPr id="8291" name="直接连接符 7267"/>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92" name="直接连接符 7268"/>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93" name="组合 7269"/>
              <p:cNvGrpSpPr/>
              <p:nvPr/>
            </p:nvGrpSpPr>
            <p:grpSpPr>
              <a:xfrm>
                <a:off x="105" y="536"/>
                <a:ext cx="53" cy="53"/>
                <a:chOff x="0" y="0"/>
                <a:chExt cx="53" cy="53"/>
              </a:xfrm>
            </p:grpSpPr>
            <p:sp>
              <p:nvSpPr>
                <p:cNvPr id="8294" name="直接连接符 7270"/>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95" name="直接连接符 7271"/>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96" name="组合 7272"/>
              <p:cNvGrpSpPr/>
              <p:nvPr/>
            </p:nvGrpSpPr>
            <p:grpSpPr>
              <a:xfrm>
                <a:off x="219" y="488"/>
                <a:ext cx="53" cy="53"/>
                <a:chOff x="0" y="0"/>
                <a:chExt cx="53" cy="53"/>
              </a:xfrm>
            </p:grpSpPr>
            <p:sp>
              <p:nvSpPr>
                <p:cNvPr id="8297" name="直接连接符 7273"/>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98" name="直接连接符 7274"/>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299" name="组合 7275"/>
              <p:cNvGrpSpPr/>
              <p:nvPr/>
            </p:nvGrpSpPr>
            <p:grpSpPr>
              <a:xfrm>
                <a:off x="424" y="349"/>
                <a:ext cx="53" cy="53"/>
                <a:chOff x="0" y="0"/>
                <a:chExt cx="53" cy="53"/>
              </a:xfrm>
            </p:grpSpPr>
            <p:sp>
              <p:nvSpPr>
                <p:cNvPr id="8300" name="直接连接符 7276"/>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01" name="直接连接符 7277"/>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02" name="组合 7278"/>
              <p:cNvGrpSpPr/>
              <p:nvPr/>
            </p:nvGrpSpPr>
            <p:grpSpPr>
              <a:xfrm>
                <a:off x="507" y="265"/>
                <a:ext cx="53" cy="53"/>
                <a:chOff x="0" y="0"/>
                <a:chExt cx="53" cy="53"/>
              </a:xfrm>
            </p:grpSpPr>
            <p:sp>
              <p:nvSpPr>
                <p:cNvPr id="8303" name="直接连接符 7279"/>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04" name="直接连接符 7280"/>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05" name="组合 7281"/>
              <p:cNvGrpSpPr/>
              <p:nvPr/>
            </p:nvGrpSpPr>
            <p:grpSpPr>
              <a:xfrm>
                <a:off x="1785" y="84"/>
                <a:ext cx="53" cy="53"/>
                <a:chOff x="0" y="0"/>
                <a:chExt cx="53" cy="53"/>
              </a:xfrm>
            </p:grpSpPr>
            <p:sp>
              <p:nvSpPr>
                <p:cNvPr id="8306" name="直接连接符 7282"/>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07" name="直接连接符 7283"/>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08" name="组合 7284"/>
              <p:cNvGrpSpPr/>
              <p:nvPr/>
            </p:nvGrpSpPr>
            <p:grpSpPr>
              <a:xfrm>
                <a:off x="599" y="193"/>
                <a:ext cx="53" cy="53"/>
                <a:chOff x="0" y="0"/>
                <a:chExt cx="53" cy="53"/>
              </a:xfrm>
            </p:grpSpPr>
            <p:sp>
              <p:nvSpPr>
                <p:cNvPr id="8309" name="直接连接符 7285"/>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10" name="直接连接符 7286"/>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11" name="组合 7287"/>
              <p:cNvGrpSpPr/>
              <p:nvPr/>
            </p:nvGrpSpPr>
            <p:grpSpPr>
              <a:xfrm>
                <a:off x="2034" y="746"/>
                <a:ext cx="53" cy="53"/>
                <a:chOff x="0" y="0"/>
                <a:chExt cx="53" cy="53"/>
              </a:xfrm>
            </p:grpSpPr>
            <p:sp>
              <p:nvSpPr>
                <p:cNvPr id="8312" name="直接连接符 7288"/>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13" name="直接连接符 7289"/>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14" name="组合 7290"/>
              <p:cNvGrpSpPr/>
              <p:nvPr/>
            </p:nvGrpSpPr>
            <p:grpSpPr>
              <a:xfrm>
                <a:off x="700" y="130"/>
                <a:ext cx="53" cy="53"/>
                <a:chOff x="0" y="0"/>
                <a:chExt cx="53" cy="53"/>
              </a:xfrm>
            </p:grpSpPr>
            <p:sp>
              <p:nvSpPr>
                <p:cNvPr id="8315" name="直接连接符 7291"/>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16" name="直接连接符 7292"/>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17" name="组合 7293"/>
              <p:cNvGrpSpPr/>
              <p:nvPr/>
            </p:nvGrpSpPr>
            <p:grpSpPr>
              <a:xfrm>
                <a:off x="807" y="87"/>
                <a:ext cx="53" cy="53"/>
                <a:chOff x="0" y="0"/>
                <a:chExt cx="53" cy="53"/>
              </a:xfrm>
            </p:grpSpPr>
            <p:sp>
              <p:nvSpPr>
                <p:cNvPr id="8318" name="直接连接符 7294"/>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19" name="直接连接符 7295"/>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20" name="组合 7296"/>
              <p:cNvGrpSpPr/>
              <p:nvPr/>
            </p:nvGrpSpPr>
            <p:grpSpPr>
              <a:xfrm>
                <a:off x="923" y="49"/>
                <a:ext cx="53" cy="53"/>
                <a:chOff x="0" y="0"/>
                <a:chExt cx="53" cy="53"/>
              </a:xfrm>
            </p:grpSpPr>
            <p:sp>
              <p:nvSpPr>
                <p:cNvPr id="8321" name="直接连接符 7297"/>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22" name="直接连接符 7298"/>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23" name="组合 7299"/>
              <p:cNvGrpSpPr/>
              <p:nvPr/>
            </p:nvGrpSpPr>
            <p:grpSpPr>
              <a:xfrm>
                <a:off x="1054" y="12"/>
                <a:ext cx="53" cy="53"/>
                <a:chOff x="0" y="0"/>
                <a:chExt cx="53" cy="53"/>
              </a:xfrm>
            </p:grpSpPr>
            <p:sp>
              <p:nvSpPr>
                <p:cNvPr id="8324" name="直接连接符 7300"/>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25" name="直接连接符 7301"/>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26" name="组合 7302"/>
              <p:cNvGrpSpPr/>
              <p:nvPr/>
            </p:nvGrpSpPr>
            <p:grpSpPr>
              <a:xfrm>
                <a:off x="1185" y="0"/>
                <a:ext cx="53" cy="53"/>
                <a:chOff x="0" y="0"/>
                <a:chExt cx="53" cy="53"/>
              </a:xfrm>
            </p:grpSpPr>
            <p:sp>
              <p:nvSpPr>
                <p:cNvPr id="8327" name="直接连接符 7303"/>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28" name="直接连接符 7304"/>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29" name="组合 7305"/>
              <p:cNvGrpSpPr/>
              <p:nvPr/>
            </p:nvGrpSpPr>
            <p:grpSpPr>
              <a:xfrm>
                <a:off x="1311" y="6"/>
                <a:ext cx="53" cy="53"/>
                <a:chOff x="0" y="0"/>
                <a:chExt cx="53" cy="53"/>
              </a:xfrm>
            </p:grpSpPr>
            <p:sp>
              <p:nvSpPr>
                <p:cNvPr id="8330" name="直接连接符 7306"/>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31" name="直接连接符 7307"/>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32" name="组合 7308"/>
              <p:cNvGrpSpPr/>
              <p:nvPr/>
            </p:nvGrpSpPr>
            <p:grpSpPr>
              <a:xfrm>
                <a:off x="1445" y="9"/>
                <a:ext cx="53" cy="53"/>
                <a:chOff x="0" y="0"/>
                <a:chExt cx="53" cy="53"/>
              </a:xfrm>
            </p:grpSpPr>
            <p:sp>
              <p:nvSpPr>
                <p:cNvPr id="8333" name="直接连接符 7309"/>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34" name="直接连接符 7310"/>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35" name="组合 7311"/>
              <p:cNvGrpSpPr/>
              <p:nvPr/>
            </p:nvGrpSpPr>
            <p:grpSpPr>
              <a:xfrm>
                <a:off x="1570" y="24"/>
                <a:ext cx="53" cy="53"/>
                <a:chOff x="0" y="0"/>
                <a:chExt cx="53" cy="53"/>
              </a:xfrm>
            </p:grpSpPr>
            <p:sp>
              <p:nvSpPr>
                <p:cNvPr id="8336" name="直接连接符 7312"/>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37" name="直接连接符 7313"/>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38" name="组合 7314"/>
              <p:cNvGrpSpPr/>
              <p:nvPr/>
            </p:nvGrpSpPr>
            <p:grpSpPr>
              <a:xfrm>
                <a:off x="1683" y="48"/>
                <a:ext cx="53" cy="53"/>
                <a:chOff x="0" y="0"/>
                <a:chExt cx="53" cy="53"/>
              </a:xfrm>
            </p:grpSpPr>
            <p:sp>
              <p:nvSpPr>
                <p:cNvPr id="8339" name="直接连接符 7315"/>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40" name="直接连接符 7316"/>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41" name="组合 7317"/>
              <p:cNvGrpSpPr/>
              <p:nvPr/>
            </p:nvGrpSpPr>
            <p:grpSpPr>
              <a:xfrm>
                <a:off x="326" y="439"/>
                <a:ext cx="53" cy="53"/>
                <a:chOff x="0" y="0"/>
                <a:chExt cx="53" cy="53"/>
              </a:xfrm>
            </p:grpSpPr>
            <p:sp>
              <p:nvSpPr>
                <p:cNvPr id="8342" name="直接连接符 7318"/>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43" name="直接连接符 7319"/>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44" name="组合 7320"/>
              <p:cNvGrpSpPr/>
              <p:nvPr/>
            </p:nvGrpSpPr>
            <p:grpSpPr>
              <a:xfrm>
                <a:off x="66" y="1089"/>
                <a:ext cx="53" cy="53"/>
                <a:chOff x="0" y="0"/>
                <a:chExt cx="53" cy="53"/>
              </a:xfrm>
            </p:grpSpPr>
            <p:sp>
              <p:nvSpPr>
                <p:cNvPr id="8345" name="直接连接符 7321"/>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46" name="直接连接符 7322"/>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47" name="组合 7323"/>
              <p:cNvGrpSpPr/>
              <p:nvPr/>
            </p:nvGrpSpPr>
            <p:grpSpPr>
              <a:xfrm>
                <a:off x="1987" y="346"/>
                <a:ext cx="53" cy="53"/>
                <a:chOff x="0" y="0"/>
                <a:chExt cx="53" cy="53"/>
              </a:xfrm>
            </p:grpSpPr>
            <p:sp>
              <p:nvSpPr>
                <p:cNvPr id="8348" name="直接连接符 7324"/>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49" name="直接连接符 7325"/>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50" name="组合 7326"/>
              <p:cNvGrpSpPr/>
              <p:nvPr/>
            </p:nvGrpSpPr>
            <p:grpSpPr>
              <a:xfrm>
                <a:off x="2026" y="588"/>
                <a:ext cx="53" cy="53"/>
                <a:chOff x="0" y="0"/>
                <a:chExt cx="53" cy="53"/>
              </a:xfrm>
            </p:grpSpPr>
            <p:sp>
              <p:nvSpPr>
                <p:cNvPr id="8351" name="直接连接符 7327"/>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52" name="直接连接符 7328"/>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8353" name="组合 7329"/>
              <p:cNvGrpSpPr/>
              <p:nvPr/>
            </p:nvGrpSpPr>
            <p:grpSpPr>
              <a:xfrm>
                <a:off x="1944" y="1049"/>
                <a:ext cx="53" cy="53"/>
                <a:chOff x="0" y="0"/>
                <a:chExt cx="53" cy="53"/>
              </a:xfrm>
            </p:grpSpPr>
            <p:sp>
              <p:nvSpPr>
                <p:cNvPr id="8354" name="直接连接符 7330"/>
                <p:cNvSpPr/>
                <p:nvPr/>
              </p:nvSpPr>
              <p:spPr>
                <a:xfrm>
                  <a:off x="0" y="27"/>
                  <a:ext cx="53" cy="0"/>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355" name="直接连接符 7331"/>
                <p:cNvSpPr/>
                <p:nvPr/>
              </p:nvSpPr>
              <p:spPr>
                <a:xfrm>
                  <a:off x="27" y="0"/>
                  <a:ext cx="0" cy="53"/>
                </a:xfrm>
                <a:prstGeom prst="line">
                  <a:avLst/>
                </a:prstGeom>
                <a:ln w="19050" cap="flat" cmpd="sng">
                  <a:solidFill>
                    <a:schemeClr val="bg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grpSp>
      <p:sp>
        <p:nvSpPr>
          <p:cNvPr id="8356" name="文本框 7332"/>
          <p:cNvSpPr txBox="1"/>
          <p:nvPr/>
        </p:nvSpPr>
        <p:spPr>
          <a:xfrm>
            <a:off x="258763" y="395288"/>
            <a:ext cx="7224712" cy="457200"/>
          </a:xfrm>
          <a:prstGeom prst="rect">
            <a:avLst/>
          </a:prstGeom>
          <a:noFill/>
          <a:ln w="9525">
            <a:noFill/>
          </a:ln>
        </p:spPr>
        <p:txBody>
          <a:bodyPr anchor="t">
            <a:spAutoFit/>
          </a:bodyPr>
          <a:p>
            <a:pPr lvl="0" indent="0"/>
            <a:r>
              <a:rPr lang="zh-CN" altLang="en-US" sz="2400" b="1" dirty="0">
                <a:latin typeface="Times New Roman" panose="02020603050405020304" pitchFamily="2" charset="0"/>
                <a:ea typeface="宋体" panose="02010600030101010101" pitchFamily="2" charset="-122"/>
              </a:rPr>
              <a:t>二、 静电平衡时导体上的电荷分布</a:t>
            </a:r>
            <a:endParaRPr lang="zh-CN" altLang="en-US" sz="2400" b="1" dirty="0">
              <a:latin typeface="Times New Roman" panose="02020603050405020304" pitchFamily="2" charset="0"/>
              <a:ea typeface="宋体" panose="02010600030101010101" pitchFamily="2" charset="-122"/>
            </a:endParaRPr>
          </a:p>
        </p:txBody>
      </p:sp>
      <p:sp>
        <p:nvSpPr>
          <p:cNvPr id="7334" name="文本框 7333"/>
          <p:cNvSpPr txBox="1"/>
          <p:nvPr/>
        </p:nvSpPr>
        <p:spPr>
          <a:xfrm>
            <a:off x="603250" y="939800"/>
            <a:ext cx="4329113" cy="1552575"/>
          </a:xfrm>
          <a:prstGeom prst="rect">
            <a:avLst/>
          </a:prstGeom>
          <a:noFill/>
          <a:ln w="9525">
            <a:noFill/>
          </a:ln>
        </p:spPr>
        <p:txBody>
          <a:bodyPr anchor="t">
            <a:spAutoFit/>
          </a:bodyPr>
          <a:p>
            <a:pPr marL="365125" lvl="0" indent="-365125">
              <a:spcBef>
                <a:spcPct val="50000"/>
              </a:spcBef>
            </a:pPr>
            <a:r>
              <a:rPr lang="en-US" altLang="x-none" sz="2400" b="1" dirty="0">
                <a:latin typeface="Times New Roman" panose="02020603050405020304" pitchFamily="2" charset="0"/>
                <a:ea typeface="仿宋_GB2312" pitchFamily="1" charset="-122"/>
              </a:rPr>
              <a:t>1. </a:t>
            </a:r>
            <a:r>
              <a:rPr lang="zh-CN" altLang="en-US" sz="2400" b="1" dirty="0">
                <a:latin typeface="Times New Roman" panose="02020603050405020304" pitchFamily="2" charset="0"/>
                <a:ea typeface="仿宋_GB2312" pitchFamily="1" charset="-122"/>
              </a:rPr>
              <a:t>当带电导体处于静电平衡状态时，导体内部处处没有净电荷存在，电荷只能分布在导体表面上。</a:t>
            </a:r>
            <a:endParaRPr lang="zh-CN" altLang="en-US" sz="2400" b="1" dirty="0">
              <a:latin typeface="Times New Roman" panose="02020603050405020304" pitchFamily="2" charset="0"/>
              <a:ea typeface="仿宋_GB2312" pitchFamily="1" charset="-122"/>
            </a:endParaRPr>
          </a:p>
        </p:txBody>
      </p:sp>
      <p:sp>
        <p:nvSpPr>
          <p:cNvPr id="7335" name="椭圆 7334"/>
          <p:cNvSpPr/>
          <p:nvPr/>
        </p:nvSpPr>
        <p:spPr>
          <a:xfrm>
            <a:off x="6143625" y="2457450"/>
            <a:ext cx="144463" cy="144463"/>
          </a:xfrm>
          <a:prstGeom prst="ellipse">
            <a:avLst/>
          </a:prstGeom>
          <a:solidFill>
            <a:schemeClr val="bg1"/>
          </a:solidFill>
          <a:ln w="9525" cap="flat" cmpd="sng">
            <a:solidFill>
              <a:schemeClr val="bg1"/>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宋体" panose="02010600030101010101" pitchFamily="2" charset="-122"/>
            </a:endParaRPr>
          </a:p>
        </p:txBody>
      </p:sp>
      <p:sp>
        <p:nvSpPr>
          <p:cNvPr id="7336" name="文本框 7335"/>
          <p:cNvSpPr txBox="1"/>
          <p:nvPr/>
        </p:nvSpPr>
        <p:spPr>
          <a:xfrm>
            <a:off x="6234113" y="2403475"/>
            <a:ext cx="369887" cy="457200"/>
          </a:xfrm>
          <a:prstGeom prst="rect">
            <a:avLst/>
          </a:prstGeom>
          <a:noFill/>
          <a:ln w="9525">
            <a:noFill/>
          </a:ln>
        </p:spPr>
        <p:txBody>
          <a:bodyPr wrap="none" anchor="t">
            <a:spAutoFit/>
          </a:bodyPr>
          <a:p>
            <a:pPr lvl="0" indent="0"/>
            <a:r>
              <a:rPr lang="en-US" altLang="x-none" sz="2400" b="1" i="1" dirty="0">
                <a:latin typeface="Times New Roman" panose="02020603050405020304" pitchFamily="2" charset="0"/>
                <a:ea typeface="宋体" panose="02010600030101010101" pitchFamily="2" charset="-122"/>
              </a:rPr>
              <a:t>P</a:t>
            </a:r>
            <a:endParaRPr lang="en-US" altLang="x-none" sz="2400" b="1" i="1" dirty="0">
              <a:latin typeface="Times New Roman" panose="02020603050405020304" pitchFamily="2" charset="0"/>
              <a:ea typeface="宋体" panose="02010600030101010101" pitchFamily="2" charset="-122"/>
            </a:endParaRPr>
          </a:p>
        </p:txBody>
      </p:sp>
      <p:sp>
        <p:nvSpPr>
          <p:cNvPr id="7337" name="椭圆 7336"/>
          <p:cNvSpPr/>
          <p:nvPr/>
        </p:nvSpPr>
        <p:spPr>
          <a:xfrm>
            <a:off x="5899150" y="2198688"/>
            <a:ext cx="749300" cy="749300"/>
          </a:xfrm>
          <a:prstGeom prst="ellipse">
            <a:avLst/>
          </a:prstGeom>
          <a:noFill/>
          <a:ln w="19050" cap="flat" cmpd="sng">
            <a:solidFill>
              <a:schemeClr val="tx1"/>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7338" name="文本框 7337"/>
          <p:cNvSpPr txBox="1"/>
          <p:nvPr/>
        </p:nvSpPr>
        <p:spPr>
          <a:xfrm>
            <a:off x="5524500" y="2460625"/>
            <a:ext cx="455613" cy="457200"/>
          </a:xfrm>
          <a:prstGeom prst="rect">
            <a:avLst/>
          </a:prstGeom>
          <a:noFill/>
          <a:ln w="9525">
            <a:noFill/>
          </a:ln>
        </p:spPr>
        <p:txBody>
          <a:bodyPr wrap="none" anchor="t">
            <a:spAutoFit/>
          </a:bodyPr>
          <a:p>
            <a:pPr lvl="0" indent="0"/>
            <a:r>
              <a:rPr lang="en-US" altLang="x-none" sz="2400" b="1" i="1" dirty="0">
                <a:latin typeface="Times New Roman" panose="02020603050405020304" pitchFamily="2" charset="0"/>
                <a:ea typeface="宋体" panose="02010600030101010101" pitchFamily="2" charset="-122"/>
              </a:rPr>
              <a:t>S</a:t>
            </a:r>
            <a:r>
              <a:rPr lang="en-US" altLang="x-none" sz="2400" b="1" baseline="-25000" dirty="0">
                <a:latin typeface="Times New Roman" panose="02020603050405020304" pitchFamily="2" charset="0"/>
                <a:ea typeface="宋体" panose="02010600030101010101" pitchFamily="2" charset="-122"/>
              </a:rPr>
              <a:t>1</a:t>
            </a:r>
            <a:endParaRPr lang="en-US" altLang="x-none" sz="2400" b="1" baseline="-25000" dirty="0">
              <a:latin typeface="Times New Roman" panose="02020603050405020304" pitchFamily="2" charset="0"/>
              <a:ea typeface="宋体" panose="02010600030101010101" pitchFamily="2" charset="-122"/>
            </a:endParaRPr>
          </a:p>
        </p:txBody>
      </p:sp>
      <p:graphicFrame>
        <p:nvGraphicFramePr>
          <p:cNvPr id="7339" name="对象 7338"/>
          <p:cNvGraphicFramePr>
            <a:graphicFrameLocks noChangeAspect="1"/>
          </p:cNvGraphicFramePr>
          <p:nvPr/>
        </p:nvGraphicFramePr>
        <p:xfrm>
          <a:off x="1403350" y="2628900"/>
          <a:ext cx="1492250" cy="665163"/>
        </p:xfrm>
        <a:graphic>
          <a:graphicData uri="http://schemas.openxmlformats.org/presentationml/2006/ole">
            <mc:AlternateContent xmlns:mc="http://schemas.openxmlformats.org/markup-compatibility/2006">
              <mc:Choice xmlns:v="urn:schemas-microsoft-com:vml" Requires="v">
                <p:oleObj spid="_x0000_s3083" name="" r:id="rId1" imgW="712470" imgH="318135" progId="Equation.3">
                  <p:embed/>
                </p:oleObj>
              </mc:Choice>
              <mc:Fallback>
                <p:oleObj name="" r:id="rId1" imgW="712470" imgH="318135" progId="Equation.3">
                  <p:embed/>
                  <p:pic>
                    <p:nvPicPr>
                      <p:cNvPr id="0" name="图片 3082"/>
                      <p:cNvPicPr/>
                      <p:nvPr/>
                    </p:nvPicPr>
                    <p:blipFill>
                      <a:blip r:embed="rId2"/>
                      <a:stretch>
                        <a:fillRect/>
                      </a:stretch>
                    </p:blipFill>
                    <p:spPr>
                      <a:xfrm>
                        <a:off x="1403350" y="2628900"/>
                        <a:ext cx="1492250" cy="665163"/>
                      </a:xfrm>
                      <a:prstGeom prst="rect">
                        <a:avLst/>
                      </a:prstGeom>
                      <a:noFill/>
                      <a:ln w="38100">
                        <a:noFill/>
                        <a:miter/>
                      </a:ln>
                    </p:spPr>
                  </p:pic>
                </p:oleObj>
              </mc:Fallback>
            </mc:AlternateContent>
          </a:graphicData>
        </a:graphic>
      </p:graphicFrame>
      <p:graphicFrame>
        <p:nvGraphicFramePr>
          <p:cNvPr id="7340" name="对象 7339"/>
          <p:cNvGraphicFramePr>
            <a:graphicFrameLocks noChangeAspect="1"/>
          </p:cNvGraphicFramePr>
          <p:nvPr/>
        </p:nvGraphicFramePr>
        <p:xfrm>
          <a:off x="3305175" y="3208338"/>
          <a:ext cx="1200150" cy="533400"/>
        </p:xfrm>
        <a:graphic>
          <a:graphicData uri="http://schemas.openxmlformats.org/presentationml/2006/ole">
            <mc:AlternateContent xmlns:mc="http://schemas.openxmlformats.org/markup-compatibility/2006">
              <mc:Choice xmlns:v="urn:schemas-microsoft-com:vml" Requires="v">
                <p:oleObj spid="_x0000_s3084" name="" r:id="rId3" imgW="572770" imgH="254635" progId="Equation.3">
                  <p:embed/>
                </p:oleObj>
              </mc:Choice>
              <mc:Fallback>
                <p:oleObj name="" r:id="rId3" imgW="572770" imgH="254635" progId="Equation.3">
                  <p:embed/>
                  <p:pic>
                    <p:nvPicPr>
                      <p:cNvPr id="0" name="图片 3083"/>
                      <p:cNvPicPr/>
                      <p:nvPr/>
                    </p:nvPicPr>
                    <p:blipFill>
                      <a:blip r:embed="rId4"/>
                      <a:stretch>
                        <a:fillRect/>
                      </a:stretch>
                    </p:blipFill>
                    <p:spPr>
                      <a:xfrm>
                        <a:off x="3305175" y="3208338"/>
                        <a:ext cx="1200150" cy="533400"/>
                      </a:xfrm>
                      <a:prstGeom prst="rect">
                        <a:avLst/>
                      </a:prstGeom>
                      <a:noFill/>
                      <a:ln w="38100">
                        <a:noFill/>
                        <a:miter/>
                      </a:ln>
                    </p:spPr>
                  </p:pic>
                </p:oleObj>
              </mc:Fallback>
            </mc:AlternateContent>
          </a:graphicData>
        </a:graphic>
      </p:graphicFrame>
      <p:sp>
        <p:nvSpPr>
          <p:cNvPr id="7341" name="右箭头 7340"/>
          <p:cNvSpPr/>
          <p:nvPr/>
        </p:nvSpPr>
        <p:spPr>
          <a:xfrm>
            <a:off x="2305050" y="3303588"/>
            <a:ext cx="898525" cy="401637"/>
          </a:xfrm>
          <a:prstGeom prst="rightArrow">
            <a:avLst>
              <a:gd name="adj1" fmla="val 50000"/>
              <a:gd name="adj2" fmla="val 55897"/>
            </a:avLst>
          </a:prstGeom>
          <a:solidFill>
            <a:srgbClr val="00CC99"/>
          </a:solidFill>
          <a:ln w="12700" cap="flat" cmpd="sng">
            <a:solidFill>
              <a:srgbClr val="B2B2B2">
                <a:alpha val="50000"/>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7342" name="矩形 7341"/>
          <p:cNvSpPr/>
          <p:nvPr/>
        </p:nvSpPr>
        <p:spPr>
          <a:xfrm>
            <a:off x="687388" y="4838700"/>
            <a:ext cx="8101012" cy="457200"/>
          </a:xfrm>
          <a:prstGeom prst="rect">
            <a:avLst/>
          </a:prstGeom>
          <a:noFill/>
          <a:ln w="9525">
            <a:noFill/>
          </a:ln>
        </p:spPr>
        <p:txBody>
          <a:bodyPr anchor="t">
            <a:spAutoFit/>
          </a:bodyPr>
          <a:p>
            <a:pPr marL="274955" lvl="0" indent="-274955"/>
            <a:r>
              <a:rPr lang="zh-CN" altLang="en-US" sz="2400" b="1" dirty="0">
                <a:latin typeface="Times New Roman" panose="02020603050405020304" pitchFamily="2" charset="0"/>
                <a:ea typeface="仿宋_GB2312" pitchFamily="1" charset="-122"/>
                <a:sym typeface="Symbol" panose="05050102010706020507" pitchFamily="2" charset="2"/>
              </a:rPr>
              <a:t> </a:t>
            </a:r>
            <a:r>
              <a:rPr lang="zh-CN" altLang="en-US" sz="2400" b="1" dirty="0">
                <a:latin typeface="Times New Roman" panose="02020603050405020304" pitchFamily="2" charset="0"/>
                <a:ea typeface="仿宋_GB2312" pitchFamily="1" charset="-122"/>
              </a:rPr>
              <a:t>如果导体内部有空腔存在，且空腔内部没有其它带电体 </a:t>
            </a:r>
            <a:endParaRPr lang="zh-CN" altLang="en-US" sz="2400" b="1" dirty="0">
              <a:latin typeface="Times New Roman" panose="02020603050405020304" pitchFamily="2" charset="0"/>
              <a:ea typeface="仿宋_GB2312" pitchFamily="1" charset="-122"/>
            </a:endParaRPr>
          </a:p>
        </p:txBody>
      </p:sp>
      <p:sp>
        <p:nvSpPr>
          <p:cNvPr id="7343" name="椭圆 7342"/>
          <p:cNvSpPr/>
          <p:nvPr/>
        </p:nvSpPr>
        <p:spPr>
          <a:xfrm>
            <a:off x="7019925" y="1970088"/>
            <a:ext cx="1081088" cy="660400"/>
          </a:xfrm>
          <a:prstGeom prst="ellipse">
            <a:avLst/>
          </a:prstGeom>
          <a:solidFill>
            <a:srgbClr val="3399FF"/>
          </a:solidFill>
          <a:ln w="28575" cap="flat" cmpd="sng">
            <a:solidFill>
              <a:srgbClr val="6699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7344" name="椭圆 7343"/>
          <p:cNvSpPr/>
          <p:nvPr/>
        </p:nvSpPr>
        <p:spPr>
          <a:xfrm>
            <a:off x="7004050" y="1947863"/>
            <a:ext cx="1111250" cy="709612"/>
          </a:xfrm>
          <a:prstGeom prst="ellipse">
            <a:avLst/>
          </a:prstGeom>
          <a:noFill/>
          <a:ln w="19050" cap="flat" cmpd="sng">
            <a:solidFill>
              <a:schemeClr val="tx1"/>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7345" name="文本框 7344"/>
          <p:cNvSpPr txBox="1"/>
          <p:nvPr/>
        </p:nvSpPr>
        <p:spPr>
          <a:xfrm>
            <a:off x="7658100" y="2565400"/>
            <a:ext cx="455613" cy="457200"/>
          </a:xfrm>
          <a:prstGeom prst="rect">
            <a:avLst/>
          </a:prstGeom>
          <a:noFill/>
          <a:ln w="9525">
            <a:noFill/>
          </a:ln>
        </p:spPr>
        <p:txBody>
          <a:bodyPr wrap="none" anchor="t">
            <a:spAutoFit/>
          </a:bodyPr>
          <a:p>
            <a:pPr lvl="0" indent="0"/>
            <a:r>
              <a:rPr lang="en-US" altLang="x-none" sz="2400" b="1" i="1" dirty="0">
                <a:latin typeface="Times New Roman" panose="02020603050405020304" pitchFamily="2" charset="0"/>
                <a:ea typeface="宋体" panose="02010600030101010101" pitchFamily="2" charset="-122"/>
              </a:rPr>
              <a:t>S</a:t>
            </a:r>
            <a:r>
              <a:rPr lang="en-US" altLang="x-none" sz="2400" b="1" baseline="-25000" dirty="0">
                <a:latin typeface="Times New Roman" panose="02020603050405020304" pitchFamily="2" charset="0"/>
                <a:ea typeface="宋体" panose="02010600030101010101" pitchFamily="2" charset="-122"/>
              </a:rPr>
              <a:t>2</a:t>
            </a:r>
            <a:endParaRPr lang="en-US" altLang="x-none" sz="2400" b="1" baseline="-25000" dirty="0">
              <a:latin typeface="Times New Roman" panose="02020603050405020304" pitchFamily="2" charset="0"/>
              <a:ea typeface="宋体" panose="02010600030101010101" pitchFamily="2" charset="-122"/>
            </a:endParaRPr>
          </a:p>
        </p:txBody>
      </p:sp>
      <p:sp>
        <p:nvSpPr>
          <p:cNvPr id="7346" name="矩形 7345"/>
          <p:cNvSpPr/>
          <p:nvPr/>
        </p:nvSpPr>
        <p:spPr>
          <a:xfrm>
            <a:off x="903288" y="3902075"/>
            <a:ext cx="8101012" cy="822325"/>
          </a:xfrm>
          <a:prstGeom prst="rect">
            <a:avLst/>
          </a:prstGeom>
          <a:noFill/>
          <a:ln w="9525">
            <a:noFill/>
          </a:ln>
        </p:spPr>
        <p:txBody>
          <a:bodyPr anchor="t">
            <a:spAutoFit/>
          </a:bodyPr>
          <a:p>
            <a:pPr lvl="0" indent="0"/>
            <a:r>
              <a:rPr lang="zh-CN" altLang="en-US" sz="2400" b="1" dirty="0">
                <a:latin typeface="Times New Roman" panose="02020603050405020304" pitchFamily="2" charset="0"/>
                <a:ea typeface="仿宋_GB2312" pitchFamily="1" charset="-122"/>
              </a:rPr>
              <a:t>由于</a:t>
            </a:r>
            <a:r>
              <a:rPr lang="en-US" altLang="x-none" sz="2400" b="1" i="1" dirty="0">
                <a:latin typeface="Times New Roman" panose="02020603050405020304" pitchFamily="2" charset="0"/>
                <a:ea typeface="仿宋_GB2312" pitchFamily="1" charset="-122"/>
              </a:rPr>
              <a:t>P </a:t>
            </a:r>
            <a:r>
              <a:rPr lang="zh-CN" altLang="en-US" sz="2400" b="1" dirty="0">
                <a:latin typeface="Times New Roman" panose="02020603050405020304" pitchFamily="2" charset="0"/>
                <a:ea typeface="仿宋_GB2312" pitchFamily="1" charset="-122"/>
              </a:rPr>
              <a:t>点是任意的，所取的闭合曲面也可以任意地小，所以导体内部处处没有净电荷。</a:t>
            </a:r>
            <a:endParaRPr lang="zh-CN" altLang="en-US" sz="2400" b="1" dirty="0">
              <a:latin typeface="Times New Roman" panose="02020603050405020304" pitchFamily="2" charset="0"/>
              <a:ea typeface="仿宋_GB2312" pitchFamily="1" charset="-122"/>
            </a:endParaRPr>
          </a:p>
        </p:txBody>
      </p:sp>
      <p:sp>
        <p:nvSpPr>
          <p:cNvPr id="7347" name="文本框 7346"/>
          <p:cNvSpPr txBox="1"/>
          <p:nvPr/>
        </p:nvSpPr>
        <p:spPr>
          <a:xfrm>
            <a:off x="947738" y="5972175"/>
            <a:ext cx="7945437" cy="457200"/>
          </a:xfrm>
          <a:prstGeom prst="rect">
            <a:avLst/>
          </a:prstGeom>
          <a:noFill/>
          <a:ln w="9525">
            <a:noFill/>
          </a:ln>
        </p:spPr>
        <p:txBody>
          <a:bodyPr anchor="t">
            <a:spAutoFit/>
          </a:bodyPr>
          <a:p>
            <a:pPr lvl="0" indent="0">
              <a:spcBef>
                <a:spcPct val="50000"/>
              </a:spcBef>
            </a:pPr>
            <a:r>
              <a:rPr lang="zh-CN" altLang="en-US" sz="2400" b="1" dirty="0">
                <a:latin typeface="Times New Roman" panose="02020603050405020304" pitchFamily="2" charset="0"/>
                <a:ea typeface="仿宋_GB2312" pitchFamily="1" charset="-122"/>
              </a:rPr>
              <a:t>空腔表面上也不存在净电荷，电荷只能分布在外表面！</a:t>
            </a:r>
            <a:endParaRPr lang="zh-CN" altLang="en-US" sz="2400" b="1" dirty="0">
              <a:latin typeface="Times New Roman" panose="02020603050405020304" pitchFamily="2" charset="0"/>
              <a:ea typeface="仿宋_GB2312" pitchFamily="1" charset="-122"/>
            </a:endParaRPr>
          </a:p>
        </p:txBody>
      </p:sp>
      <p:sp>
        <p:nvSpPr>
          <p:cNvPr id="7348" name="矩形 7347"/>
          <p:cNvSpPr/>
          <p:nvPr/>
        </p:nvSpPr>
        <p:spPr>
          <a:xfrm>
            <a:off x="7108825" y="2060575"/>
            <a:ext cx="865188" cy="457200"/>
          </a:xfrm>
          <a:prstGeom prst="rect">
            <a:avLst/>
          </a:prstGeom>
          <a:noFill/>
          <a:ln w="9525">
            <a:noFill/>
          </a:ln>
        </p:spPr>
        <p:txBody>
          <a:bodyPr anchor="t">
            <a:spAutoFit/>
          </a:bodyPr>
          <a:p>
            <a:pPr marL="274955" lvl="0" indent="-274955" algn="ctr"/>
            <a:r>
              <a:rPr lang="zh-CN" altLang="en-US" sz="2400" b="1" dirty="0">
                <a:latin typeface="Times New Roman" panose="02020603050405020304" pitchFamily="2" charset="0"/>
                <a:ea typeface="仿宋_GB2312" pitchFamily="1" charset="-122"/>
              </a:rPr>
              <a:t>空腔</a:t>
            </a:r>
            <a:endParaRPr lang="zh-CN" altLang="en-US" sz="2400" b="1" dirty="0">
              <a:latin typeface="Times New Roman" panose="02020603050405020304" pitchFamily="2" charset="0"/>
              <a:ea typeface="仿宋_GB2312" pitchFamily="1" charset="-122"/>
            </a:endParaRPr>
          </a:p>
        </p:txBody>
      </p:sp>
      <p:graphicFrame>
        <p:nvGraphicFramePr>
          <p:cNvPr id="7349" name="对象 7348"/>
          <p:cNvGraphicFramePr>
            <a:graphicFrameLocks noChangeAspect="1"/>
          </p:cNvGraphicFramePr>
          <p:nvPr/>
        </p:nvGraphicFramePr>
        <p:xfrm>
          <a:off x="1979613" y="5427663"/>
          <a:ext cx="1492250" cy="665162"/>
        </p:xfrm>
        <a:graphic>
          <a:graphicData uri="http://schemas.openxmlformats.org/presentationml/2006/ole">
            <mc:AlternateContent xmlns:mc="http://schemas.openxmlformats.org/markup-compatibility/2006">
              <mc:Choice xmlns:v="urn:schemas-microsoft-com:vml" Requires="v">
                <p:oleObj spid="_x0000_s3085" name="" r:id="rId5" imgW="712470" imgH="318135" progId="Equation.3">
                  <p:embed/>
                </p:oleObj>
              </mc:Choice>
              <mc:Fallback>
                <p:oleObj name="" r:id="rId5" imgW="712470" imgH="318135" progId="Equation.3">
                  <p:embed/>
                  <p:pic>
                    <p:nvPicPr>
                      <p:cNvPr id="0" name="图片 3084"/>
                      <p:cNvPicPr/>
                      <p:nvPr/>
                    </p:nvPicPr>
                    <p:blipFill>
                      <a:blip r:embed="rId6"/>
                      <a:stretch>
                        <a:fillRect/>
                      </a:stretch>
                    </p:blipFill>
                    <p:spPr>
                      <a:xfrm>
                        <a:off x="1979613" y="5427663"/>
                        <a:ext cx="1492250" cy="665162"/>
                      </a:xfrm>
                      <a:prstGeom prst="rect">
                        <a:avLst/>
                      </a:prstGeom>
                      <a:noFill/>
                      <a:ln w="38100">
                        <a:noFill/>
                        <a:miter/>
                      </a:ln>
                    </p:spPr>
                  </p:pic>
                </p:oleObj>
              </mc:Fallback>
            </mc:AlternateContent>
          </a:graphicData>
        </a:graphic>
      </p:graphicFrame>
      <p:graphicFrame>
        <p:nvGraphicFramePr>
          <p:cNvPr id="7350" name="对象 7349"/>
          <p:cNvGraphicFramePr>
            <a:graphicFrameLocks noChangeAspect="1"/>
          </p:cNvGraphicFramePr>
          <p:nvPr/>
        </p:nvGraphicFramePr>
        <p:xfrm>
          <a:off x="4819650" y="5413375"/>
          <a:ext cx="1360488" cy="533400"/>
        </p:xfrm>
        <a:graphic>
          <a:graphicData uri="http://schemas.openxmlformats.org/presentationml/2006/ole">
            <mc:AlternateContent xmlns:mc="http://schemas.openxmlformats.org/markup-compatibility/2006">
              <mc:Choice xmlns:v="urn:schemas-microsoft-com:vml" Requires="v">
                <p:oleObj spid="_x0000_s3086" name="" r:id="rId7" imgW="648970" imgH="254635" progId="Equation.3">
                  <p:embed/>
                </p:oleObj>
              </mc:Choice>
              <mc:Fallback>
                <p:oleObj name="" r:id="rId7" imgW="648970" imgH="254635" progId="Equation.3">
                  <p:embed/>
                  <p:pic>
                    <p:nvPicPr>
                      <p:cNvPr id="0" name="图片 3085"/>
                      <p:cNvPicPr/>
                      <p:nvPr/>
                    </p:nvPicPr>
                    <p:blipFill>
                      <a:blip r:embed="rId8"/>
                      <a:stretch>
                        <a:fillRect/>
                      </a:stretch>
                    </p:blipFill>
                    <p:spPr>
                      <a:xfrm>
                        <a:off x="4819650" y="5413375"/>
                        <a:ext cx="1360488" cy="533400"/>
                      </a:xfrm>
                      <a:prstGeom prst="rect">
                        <a:avLst/>
                      </a:prstGeom>
                      <a:noFill/>
                      <a:ln w="38100">
                        <a:noFill/>
                        <a:miter/>
                      </a:ln>
                    </p:spPr>
                  </p:pic>
                </p:oleObj>
              </mc:Fallback>
            </mc:AlternateContent>
          </a:graphicData>
        </a:graphic>
      </p:graphicFrame>
      <p:sp>
        <p:nvSpPr>
          <p:cNvPr id="7351" name="右箭头 7350"/>
          <p:cNvSpPr/>
          <p:nvPr/>
        </p:nvSpPr>
        <p:spPr>
          <a:xfrm>
            <a:off x="3787775" y="5492750"/>
            <a:ext cx="898525" cy="387350"/>
          </a:xfrm>
          <a:prstGeom prst="rightArrow">
            <a:avLst>
              <a:gd name="adj1" fmla="val 50000"/>
              <a:gd name="adj2" fmla="val 57959"/>
            </a:avLst>
          </a:prstGeom>
          <a:solidFill>
            <a:srgbClr val="00CC99"/>
          </a:solidFill>
          <a:ln w="12700" cap="flat" cmpd="sng">
            <a:solidFill>
              <a:srgbClr val="B2B2B2">
                <a:alpha val="50000"/>
              </a:srgbClr>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strips(down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ox(out)">
                                      <p:cBhvr>
                                        <p:cTn id="12" dur="30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34"/>
                                        </p:tgtEl>
                                        <p:attrNameLst>
                                          <p:attrName>style.visibility</p:attrName>
                                        </p:attrNameLst>
                                      </p:cBhvr>
                                      <p:to>
                                        <p:strVal val="visible"/>
                                      </p:to>
                                    </p:set>
                                    <p:animEffect transition="in" filter="wipe(left)">
                                      <p:cBhvr>
                                        <p:cTn id="17" dur="500"/>
                                        <p:tgtEl>
                                          <p:spTgt spid="733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3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3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33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33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339"/>
                                        </p:tgtEl>
                                        <p:attrNameLst>
                                          <p:attrName>style.visibility</p:attrName>
                                        </p:attrNameLst>
                                      </p:cBhvr>
                                      <p:to>
                                        <p:strVal val="visible"/>
                                      </p:to>
                                    </p:set>
                                    <p:animEffect transition="in" filter="wipe(left)">
                                      <p:cBhvr>
                                        <p:cTn id="34" dur="500"/>
                                        <p:tgtEl>
                                          <p:spTgt spid="73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341"/>
                                        </p:tgtEl>
                                        <p:attrNameLst>
                                          <p:attrName>style.visibility</p:attrName>
                                        </p:attrNameLst>
                                      </p:cBhvr>
                                      <p:to>
                                        <p:strVal val="visible"/>
                                      </p:to>
                                    </p:set>
                                    <p:animEffect transition="in" filter="wipe(left)">
                                      <p:cBhvr>
                                        <p:cTn id="39" dur="500"/>
                                        <p:tgtEl>
                                          <p:spTgt spid="7341"/>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7340"/>
                                        </p:tgtEl>
                                        <p:attrNameLst>
                                          <p:attrName>style.visibility</p:attrName>
                                        </p:attrNameLst>
                                      </p:cBhvr>
                                      <p:to>
                                        <p:strVal val="visible"/>
                                      </p:to>
                                    </p:set>
                                    <p:animEffect transition="in" filter="wipe(left)">
                                      <p:cBhvr>
                                        <p:cTn id="43" dur="500"/>
                                        <p:tgtEl>
                                          <p:spTgt spid="73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346"/>
                                        </p:tgtEl>
                                        <p:attrNameLst>
                                          <p:attrName>style.visibility</p:attrName>
                                        </p:attrNameLst>
                                      </p:cBhvr>
                                      <p:to>
                                        <p:strVal val="visible"/>
                                      </p:to>
                                    </p:set>
                                    <p:animEffect transition="in" filter="wipe(left)">
                                      <p:cBhvr>
                                        <p:cTn id="48" dur="500"/>
                                        <p:tgtEl>
                                          <p:spTgt spid="734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342"/>
                                        </p:tgtEl>
                                        <p:attrNameLst>
                                          <p:attrName>style.visibility</p:attrName>
                                        </p:attrNameLst>
                                      </p:cBhvr>
                                      <p:to>
                                        <p:strVal val="visible"/>
                                      </p:to>
                                    </p:set>
                                    <p:animEffect transition="in" filter="wipe(left)">
                                      <p:cBhvr>
                                        <p:cTn id="53" dur="500"/>
                                        <p:tgtEl>
                                          <p:spTgt spid="7342"/>
                                        </p:tgtEl>
                                      </p:cBhvr>
                                    </p:animEffect>
                                  </p:childTnLst>
                                </p:cTn>
                              </p:par>
                            </p:childTnLst>
                          </p:cTn>
                        </p:par>
                        <p:par>
                          <p:cTn id="54" fill="hold">
                            <p:stCondLst>
                              <p:cond delay="500"/>
                            </p:stCondLst>
                            <p:childTnLst>
                              <p:par>
                                <p:cTn id="55" presetID="4" presetClass="entr" presetSubtype="32" fill="hold" nodeType="afterEffect">
                                  <p:stCondLst>
                                    <p:cond delay="0"/>
                                  </p:stCondLst>
                                  <p:childTnLst>
                                    <p:set>
                                      <p:cBhvr>
                                        <p:cTn id="56" dur="1" fill="hold">
                                          <p:stCondLst>
                                            <p:cond delay="0"/>
                                          </p:stCondLst>
                                        </p:cTn>
                                        <p:tgtEl>
                                          <p:spTgt spid="7343"/>
                                        </p:tgtEl>
                                        <p:attrNameLst>
                                          <p:attrName>style.visibility</p:attrName>
                                        </p:attrNameLst>
                                      </p:cBhvr>
                                      <p:to>
                                        <p:strVal val="visible"/>
                                      </p:to>
                                    </p:set>
                                    <p:animEffect transition="in" filter="box(out)">
                                      <p:cBhvr>
                                        <p:cTn id="57" dur="500"/>
                                        <p:tgtEl>
                                          <p:spTgt spid="7343"/>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7348"/>
                                        </p:tgtEl>
                                        <p:attrNameLst>
                                          <p:attrName>style.visibility</p:attrName>
                                        </p:attrNameLst>
                                      </p:cBhvr>
                                      <p:to>
                                        <p:strVal val="visible"/>
                                      </p:to>
                                    </p:set>
                                    <p:animEffect transition="in" filter="wipe(left)">
                                      <p:cBhvr>
                                        <p:cTn id="61" dur="500"/>
                                        <p:tgtEl>
                                          <p:spTgt spid="734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344"/>
                                        </p:tgtEl>
                                        <p:attrNameLst>
                                          <p:attrName>style.visibility</p:attrName>
                                        </p:attrNameLst>
                                      </p:cBhvr>
                                      <p:to>
                                        <p:strVal val="visible"/>
                                      </p:to>
                                    </p:set>
                                    <p:animEffect transition="in" filter="wipe(left)">
                                      <p:cBhvr>
                                        <p:cTn id="66" dur="500"/>
                                        <p:tgtEl>
                                          <p:spTgt spid="7344"/>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7345"/>
                                        </p:tgtEl>
                                        <p:attrNameLst>
                                          <p:attrName>style.visibility</p:attrName>
                                        </p:attrNameLst>
                                      </p:cBhvr>
                                      <p:to>
                                        <p:strVal val="visible"/>
                                      </p:to>
                                    </p:set>
                                    <p:animEffect transition="in" filter="wipe(left)">
                                      <p:cBhvr>
                                        <p:cTn id="69" dur="500"/>
                                        <p:tgtEl>
                                          <p:spTgt spid="73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349"/>
                                        </p:tgtEl>
                                        <p:attrNameLst>
                                          <p:attrName>style.visibility</p:attrName>
                                        </p:attrNameLst>
                                      </p:cBhvr>
                                      <p:to>
                                        <p:strVal val="visible"/>
                                      </p:to>
                                    </p:set>
                                    <p:animEffect transition="in" filter="wipe(left)">
                                      <p:cBhvr>
                                        <p:cTn id="74" dur="500"/>
                                        <p:tgtEl>
                                          <p:spTgt spid="734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7351"/>
                                        </p:tgtEl>
                                        <p:attrNameLst>
                                          <p:attrName>style.visibility</p:attrName>
                                        </p:attrNameLst>
                                      </p:cBhvr>
                                      <p:to>
                                        <p:strVal val="visible"/>
                                      </p:to>
                                    </p:set>
                                    <p:animEffect transition="in" filter="wipe(left)">
                                      <p:cBhvr>
                                        <p:cTn id="79" dur="500"/>
                                        <p:tgtEl>
                                          <p:spTgt spid="7351"/>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7350"/>
                                        </p:tgtEl>
                                        <p:attrNameLst>
                                          <p:attrName>style.visibility</p:attrName>
                                        </p:attrNameLst>
                                      </p:cBhvr>
                                      <p:to>
                                        <p:strVal val="visible"/>
                                      </p:to>
                                    </p:set>
                                    <p:animEffect transition="in" filter="wipe(left)">
                                      <p:cBhvr>
                                        <p:cTn id="83" dur="500"/>
                                        <p:tgtEl>
                                          <p:spTgt spid="735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7347"/>
                                        </p:tgtEl>
                                        <p:attrNameLst>
                                          <p:attrName>style.visibility</p:attrName>
                                        </p:attrNameLst>
                                      </p:cBhvr>
                                      <p:to>
                                        <p:strVal val="visible"/>
                                      </p:to>
                                    </p:set>
                                    <p:animEffect transition="in" filter="wipe(left)">
                                      <p:cBhvr>
                                        <p:cTn id="88" dur="500"/>
                                        <p:tgtEl>
                                          <p:spTgt spid="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4" grpId="0"/>
      <p:bldP spid="7335" grpId="0" animBg="1"/>
      <p:bldP spid="7336" grpId="0"/>
      <p:bldP spid="7338" grpId="0"/>
      <p:bldP spid="7342" grpId="0"/>
      <p:bldP spid="7345" grpId="0"/>
      <p:bldP spid="7346" grpId="0"/>
      <p:bldP spid="7347" grpId="0"/>
      <p:bldP spid="734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4" name="文本框 8193"/>
          <p:cNvSpPr txBox="1"/>
          <p:nvPr/>
        </p:nvSpPr>
        <p:spPr>
          <a:xfrm>
            <a:off x="603250" y="512763"/>
            <a:ext cx="5337175" cy="1187450"/>
          </a:xfrm>
          <a:prstGeom prst="rect">
            <a:avLst/>
          </a:prstGeom>
          <a:noFill/>
          <a:ln w="9525">
            <a:noFill/>
          </a:ln>
        </p:spPr>
        <p:txBody>
          <a:bodyPr anchor="t">
            <a:spAutoFit/>
          </a:bodyPr>
          <a:p>
            <a:pPr marL="365125" lvl="0" indent="-365125">
              <a:spcBef>
                <a:spcPct val="50000"/>
              </a:spcBef>
            </a:pPr>
            <a:r>
              <a:rPr lang="en-US" altLang="x-none" sz="2400" b="1" dirty="0">
                <a:latin typeface="Times New Roman" panose="02020603050405020304" pitchFamily="2" charset="0"/>
                <a:ea typeface="仿宋_GB2312" pitchFamily="1" charset="-122"/>
              </a:rPr>
              <a:t>2. </a:t>
            </a:r>
            <a:r>
              <a:rPr lang="zh-CN" altLang="en-US" sz="2400" b="1" dirty="0">
                <a:latin typeface="Times New Roman" panose="02020603050405020304" pitchFamily="2" charset="0"/>
                <a:ea typeface="仿宋_GB2312" pitchFamily="1" charset="-122"/>
              </a:rPr>
              <a:t>处于静电平衡的导体，导体表面附近一点的电场强度与该点处导体表面电荷的面密度成正比。</a:t>
            </a:r>
            <a:endParaRPr lang="zh-CN" altLang="en-US" sz="2400" b="1" dirty="0">
              <a:latin typeface="Times New Roman" panose="02020603050405020304" pitchFamily="2" charset="0"/>
              <a:ea typeface="仿宋_GB2312" pitchFamily="1" charset="-122"/>
            </a:endParaRPr>
          </a:p>
        </p:txBody>
      </p:sp>
      <p:sp>
        <p:nvSpPr>
          <p:cNvPr id="8195" name="未知"/>
          <p:cNvSpPr/>
          <p:nvPr/>
        </p:nvSpPr>
        <p:spPr>
          <a:xfrm rot="1000831">
            <a:off x="6084888" y="1333500"/>
            <a:ext cx="2447925" cy="1158875"/>
          </a:xfrm>
          <a:custGeom>
            <a:avLst/>
            <a:gdLst/>
            <a:ahLst/>
            <a:cxnLst/>
            <a:pathLst>
              <a:path w="1745" h="1279">
                <a:moveTo>
                  <a:pt x="996" y="8"/>
                </a:moveTo>
                <a:cubicBezTo>
                  <a:pt x="826" y="13"/>
                  <a:pt x="692" y="84"/>
                  <a:pt x="580" y="150"/>
                </a:cubicBezTo>
                <a:cubicBezTo>
                  <a:pt x="468" y="216"/>
                  <a:pt x="410" y="325"/>
                  <a:pt x="323" y="407"/>
                </a:cubicBezTo>
                <a:cubicBezTo>
                  <a:pt x="142" y="528"/>
                  <a:pt x="87" y="487"/>
                  <a:pt x="57" y="646"/>
                </a:cubicBezTo>
                <a:cubicBezTo>
                  <a:pt x="27" y="805"/>
                  <a:pt x="0" y="969"/>
                  <a:pt x="83" y="1045"/>
                </a:cubicBezTo>
                <a:cubicBezTo>
                  <a:pt x="166" y="1121"/>
                  <a:pt x="337" y="1279"/>
                  <a:pt x="465" y="1249"/>
                </a:cubicBezTo>
                <a:cubicBezTo>
                  <a:pt x="593" y="1219"/>
                  <a:pt x="695" y="1107"/>
                  <a:pt x="872" y="1081"/>
                </a:cubicBezTo>
                <a:cubicBezTo>
                  <a:pt x="1049" y="1055"/>
                  <a:pt x="1356" y="1139"/>
                  <a:pt x="1492" y="1116"/>
                </a:cubicBezTo>
                <a:cubicBezTo>
                  <a:pt x="1628" y="1093"/>
                  <a:pt x="1699" y="1020"/>
                  <a:pt x="1722" y="839"/>
                </a:cubicBezTo>
                <a:cubicBezTo>
                  <a:pt x="1745" y="658"/>
                  <a:pt x="1722" y="288"/>
                  <a:pt x="1631" y="159"/>
                </a:cubicBezTo>
                <a:cubicBezTo>
                  <a:pt x="1540" y="30"/>
                  <a:pt x="1215" y="0"/>
                  <a:pt x="996" y="8"/>
                </a:cubicBezTo>
                <a:close/>
              </a:path>
            </a:pathLst>
          </a:custGeom>
          <a:solidFill>
            <a:srgbClr val="669900"/>
          </a:solidFill>
          <a:ln w="19050" cap="flat" cmpd="sng">
            <a:solidFill>
              <a:srgbClr val="008000"/>
            </a:solidFill>
            <a:prstDash val="solid"/>
            <a:round/>
            <a:headEnd type="none" w="med" len="med"/>
            <a:tailEnd type="none" w="med" len="med"/>
          </a:ln>
        </p:spPr>
        <p:txBody>
          <a:bodyPr/>
          <a:p>
            <a:endParaRPr lang="zh-CN" altLang="en-US"/>
          </a:p>
        </p:txBody>
      </p:sp>
      <p:graphicFrame>
        <p:nvGraphicFramePr>
          <p:cNvPr id="8196" name="对象 8195"/>
          <p:cNvGraphicFramePr>
            <a:graphicFrameLocks noChangeAspect="1"/>
          </p:cNvGraphicFramePr>
          <p:nvPr/>
        </p:nvGraphicFramePr>
        <p:xfrm>
          <a:off x="7950200" y="971550"/>
          <a:ext cx="266700" cy="373063"/>
        </p:xfrm>
        <a:graphic>
          <a:graphicData uri="http://schemas.openxmlformats.org/presentationml/2006/ole">
            <mc:AlternateContent xmlns:mc="http://schemas.openxmlformats.org/markup-compatibility/2006">
              <mc:Choice xmlns:v="urn:schemas-microsoft-com:vml" Requires="v">
                <p:oleObj spid="_x0000_s3087" name="" r:id="rId1" imgW="128270" imgH="179705" progId="Equation.3">
                  <p:embed/>
                </p:oleObj>
              </mc:Choice>
              <mc:Fallback>
                <p:oleObj name="" r:id="rId1" imgW="128270" imgH="179705" progId="Equation.3">
                  <p:embed/>
                  <p:pic>
                    <p:nvPicPr>
                      <p:cNvPr id="0" name="图片 3086"/>
                      <p:cNvPicPr/>
                      <p:nvPr/>
                    </p:nvPicPr>
                    <p:blipFill>
                      <a:blip r:embed="rId2"/>
                      <a:stretch>
                        <a:fillRect/>
                      </a:stretch>
                    </p:blipFill>
                    <p:spPr>
                      <a:xfrm>
                        <a:off x="7950200" y="971550"/>
                        <a:ext cx="266700" cy="373063"/>
                      </a:xfrm>
                      <a:prstGeom prst="rect">
                        <a:avLst/>
                      </a:prstGeom>
                      <a:noFill/>
                      <a:ln w="38100">
                        <a:noFill/>
                        <a:miter/>
                      </a:ln>
                    </p:spPr>
                  </p:pic>
                </p:oleObj>
              </mc:Fallback>
            </mc:AlternateContent>
          </a:graphicData>
        </a:graphic>
      </p:graphicFrame>
      <p:grpSp>
        <p:nvGrpSpPr>
          <p:cNvPr id="8197" name="组合 8196"/>
          <p:cNvGrpSpPr/>
          <p:nvPr/>
        </p:nvGrpSpPr>
        <p:grpSpPr>
          <a:xfrm rot="-900000">
            <a:off x="7329488" y="1474788"/>
            <a:ext cx="728662" cy="438150"/>
            <a:chOff x="0" y="0"/>
            <a:chExt cx="459" cy="276"/>
          </a:xfrm>
        </p:grpSpPr>
        <p:sp>
          <p:nvSpPr>
            <p:cNvPr id="9221" name="椭圆 8197"/>
            <p:cNvSpPr/>
            <p:nvPr/>
          </p:nvSpPr>
          <p:spPr>
            <a:xfrm rot="2014668">
              <a:off x="0" y="24"/>
              <a:ext cx="459" cy="199"/>
            </a:xfrm>
            <a:prstGeom prst="ellipse">
              <a:avLst/>
            </a:prstGeom>
            <a:noFill/>
            <a:ln w="19050" cap="flat" cmpd="sng">
              <a:solidFill>
                <a:srgbClr val="FF99CC"/>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9222" name="未知"/>
            <p:cNvSpPr/>
            <p:nvPr/>
          </p:nvSpPr>
          <p:spPr>
            <a:xfrm>
              <a:off x="28" y="0"/>
              <a:ext cx="393" cy="276"/>
            </a:xfrm>
            <a:custGeom>
              <a:avLst/>
              <a:gdLst/>
              <a:ahLst/>
              <a:cxnLst/>
              <a:pathLst>
                <a:path w="393" h="276">
                  <a:moveTo>
                    <a:pt x="6" y="0"/>
                  </a:moveTo>
                  <a:cubicBezTo>
                    <a:pt x="6" y="9"/>
                    <a:pt x="0" y="33"/>
                    <a:pt x="9" y="55"/>
                  </a:cubicBezTo>
                  <a:cubicBezTo>
                    <a:pt x="18" y="77"/>
                    <a:pt x="37" y="108"/>
                    <a:pt x="60" y="133"/>
                  </a:cubicBezTo>
                  <a:cubicBezTo>
                    <a:pt x="83" y="158"/>
                    <a:pt x="117" y="187"/>
                    <a:pt x="150" y="208"/>
                  </a:cubicBezTo>
                  <a:cubicBezTo>
                    <a:pt x="183" y="229"/>
                    <a:pt x="223" y="251"/>
                    <a:pt x="256" y="262"/>
                  </a:cubicBezTo>
                  <a:cubicBezTo>
                    <a:pt x="289" y="273"/>
                    <a:pt x="326" y="276"/>
                    <a:pt x="349" y="274"/>
                  </a:cubicBezTo>
                  <a:cubicBezTo>
                    <a:pt x="372" y="272"/>
                    <a:pt x="382" y="260"/>
                    <a:pt x="393" y="249"/>
                  </a:cubicBezTo>
                </a:path>
              </a:pathLst>
            </a:custGeom>
            <a:noFill/>
            <a:ln w="19050" cap="flat" cmpd="sng">
              <a:solidFill>
                <a:srgbClr val="FF99CC"/>
              </a:solidFill>
              <a:prstDash val="solid"/>
              <a:round/>
              <a:headEnd type="none" w="med" len="med"/>
              <a:tailEnd type="none" w="med" len="med"/>
            </a:ln>
          </p:spPr>
          <p:txBody>
            <a:bodyPr/>
            <a:p>
              <a:endParaRPr lang="zh-CN" altLang="en-US"/>
            </a:p>
          </p:txBody>
        </p:sp>
      </p:grpSp>
      <p:sp>
        <p:nvSpPr>
          <p:cNvPr id="8200" name="椭圆 8199"/>
          <p:cNvSpPr>
            <a:spLocks noChangeAspect="1"/>
          </p:cNvSpPr>
          <p:nvPr/>
        </p:nvSpPr>
        <p:spPr>
          <a:xfrm rot="-900000">
            <a:off x="7624763" y="1616075"/>
            <a:ext cx="96837" cy="96838"/>
          </a:xfrm>
          <a:prstGeom prst="ellipse">
            <a:avLst/>
          </a:prstGeom>
          <a:solidFill>
            <a:schemeClr val="bg1"/>
          </a:solidFill>
          <a:ln w="9525" cap="flat" cmpd="sng">
            <a:solidFill>
              <a:schemeClr val="bg1"/>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宋体" panose="02010600030101010101" pitchFamily="2" charset="-122"/>
            </a:endParaRPr>
          </a:p>
        </p:txBody>
      </p:sp>
      <p:sp>
        <p:nvSpPr>
          <p:cNvPr id="8201" name="文本框 8200"/>
          <p:cNvSpPr txBox="1"/>
          <p:nvPr/>
        </p:nvSpPr>
        <p:spPr>
          <a:xfrm>
            <a:off x="7092950" y="908050"/>
            <a:ext cx="369888" cy="457200"/>
          </a:xfrm>
          <a:prstGeom prst="rect">
            <a:avLst/>
          </a:prstGeom>
          <a:noFill/>
          <a:ln w="9525">
            <a:noFill/>
          </a:ln>
        </p:spPr>
        <p:txBody>
          <a:bodyPr wrap="none" anchor="t">
            <a:spAutoFit/>
          </a:bodyPr>
          <a:p>
            <a:pPr lvl="0" indent="0"/>
            <a:r>
              <a:rPr lang="en-US" altLang="x-none" sz="2400" b="1" i="1" dirty="0">
                <a:latin typeface="Times New Roman" panose="02020603050405020304" pitchFamily="2" charset="0"/>
                <a:ea typeface="宋体" panose="02010600030101010101" pitchFamily="2" charset="-122"/>
              </a:rPr>
              <a:t>P</a:t>
            </a:r>
            <a:endParaRPr lang="en-US" altLang="x-none" sz="2400" b="1" i="1" dirty="0">
              <a:latin typeface="Times New Roman" panose="02020603050405020304" pitchFamily="2" charset="0"/>
              <a:ea typeface="宋体" panose="02010600030101010101" pitchFamily="2" charset="-122"/>
            </a:endParaRPr>
          </a:p>
        </p:txBody>
      </p:sp>
      <p:sp>
        <p:nvSpPr>
          <p:cNvPr id="8202" name="直接连接符 8201"/>
          <p:cNvSpPr/>
          <p:nvPr/>
        </p:nvSpPr>
        <p:spPr>
          <a:xfrm flipV="1">
            <a:off x="7672388" y="1046163"/>
            <a:ext cx="219075" cy="615950"/>
          </a:xfrm>
          <a:prstGeom prst="line">
            <a:avLst/>
          </a:prstGeom>
          <a:ln w="38100" cap="flat" cmpd="sng">
            <a:solidFill>
              <a:srgbClr val="0070C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8203" name="对象 8202"/>
          <p:cNvGraphicFramePr/>
          <p:nvPr/>
        </p:nvGraphicFramePr>
        <p:xfrm>
          <a:off x="7693025" y="1630363"/>
          <a:ext cx="279400" cy="228600"/>
        </p:xfrm>
        <a:graphic>
          <a:graphicData uri="http://schemas.openxmlformats.org/presentationml/2006/ole">
            <mc:AlternateContent xmlns:mc="http://schemas.openxmlformats.org/markup-compatibility/2006">
              <mc:Choice xmlns:v="urn:schemas-microsoft-com:vml" Requires="v">
                <p:oleObj spid="_x0000_s3088" name="" r:id="rId3" imgW="281940" imgH="230505" progId="Equation.3">
                  <p:embed/>
                </p:oleObj>
              </mc:Choice>
              <mc:Fallback>
                <p:oleObj name="" r:id="rId3" imgW="281940" imgH="230505" progId="Equation.3">
                  <p:embed/>
                  <p:pic>
                    <p:nvPicPr>
                      <p:cNvPr id="0" name="图片 3087"/>
                      <p:cNvPicPr/>
                      <p:nvPr/>
                    </p:nvPicPr>
                    <p:blipFill>
                      <a:blip r:embed="rId4"/>
                      <a:stretch>
                        <a:fillRect/>
                      </a:stretch>
                    </p:blipFill>
                    <p:spPr>
                      <a:xfrm>
                        <a:off x="7693025" y="1630363"/>
                        <a:ext cx="279400" cy="228600"/>
                      </a:xfrm>
                      <a:prstGeom prst="rect">
                        <a:avLst/>
                      </a:prstGeom>
                      <a:noFill/>
                      <a:ln w="38100">
                        <a:noFill/>
                        <a:miter/>
                      </a:ln>
                    </p:spPr>
                  </p:pic>
                </p:oleObj>
              </mc:Fallback>
            </mc:AlternateContent>
          </a:graphicData>
        </a:graphic>
      </p:graphicFrame>
      <p:graphicFrame>
        <p:nvGraphicFramePr>
          <p:cNvPr id="8204" name="对象 8203"/>
          <p:cNvGraphicFramePr>
            <a:graphicFrameLocks noChangeAspect="1"/>
          </p:cNvGraphicFramePr>
          <p:nvPr/>
        </p:nvGraphicFramePr>
        <p:xfrm>
          <a:off x="8080375" y="1552575"/>
          <a:ext cx="479425" cy="452438"/>
        </p:xfrm>
        <a:graphic>
          <a:graphicData uri="http://schemas.openxmlformats.org/presentationml/2006/ole">
            <mc:AlternateContent xmlns:mc="http://schemas.openxmlformats.org/markup-compatibility/2006">
              <mc:Choice xmlns:v="urn:schemas-microsoft-com:vml" Requires="v">
                <p:oleObj spid="_x0000_s3089" name="" r:id="rId5" imgW="230505" imgH="217805" progId="Equation.3">
                  <p:embed/>
                </p:oleObj>
              </mc:Choice>
              <mc:Fallback>
                <p:oleObj name="" r:id="rId5" imgW="230505" imgH="217805" progId="Equation.3">
                  <p:embed/>
                  <p:pic>
                    <p:nvPicPr>
                      <p:cNvPr id="0" name="图片 3088"/>
                      <p:cNvPicPr/>
                      <p:nvPr/>
                    </p:nvPicPr>
                    <p:blipFill>
                      <a:blip r:embed="rId6"/>
                      <a:stretch>
                        <a:fillRect/>
                      </a:stretch>
                    </p:blipFill>
                    <p:spPr>
                      <a:xfrm>
                        <a:off x="8080375" y="1552575"/>
                        <a:ext cx="479425" cy="452438"/>
                      </a:xfrm>
                      <a:prstGeom prst="rect">
                        <a:avLst/>
                      </a:prstGeom>
                      <a:noFill/>
                      <a:ln w="38100">
                        <a:noFill/>
                        <a:miter/>
                      </a:ln>
                    </p:spPr>
                  </p:pic>
                </p:oleObj>
              </mc:Fallback>
            </mc:AlternateContent>
          </a:graphicData>
        </a:graphic>
      </p:graphicFrame>
      <p:graphicFrame>
        <p:nvGraphicFramePr>
          <p:cNvPr id="8205" name="对象 8204"/>
          <p:cNvGraphicFramePr>
            <a:graphicFrameLocks noChangeAspect="1"/>
          </p:cNvGraphicFramePr>
          <p:nvPr/>
        </p:nvGraphicFramePr>
        <p:xfrm>
          <a:off x="1763713" y="3579813"/>
          <a:ext cx="2746375" cy="612775"/>
        </p:xfrm>
        <a:graphic>
          <a:graphicData uri="http://schemas.openxmlformats.org/presentationml/2006/ole">
            <mc:AlternateContent xmlns:mc="http://schemas.openxmlformats.org/markup-compatibility/2006">
              <mc:Choice xmlns:v="urn:schemas-microsoft-com:vml" Requires="v">
                <p:oleObj spid="_x0000_s3090" name="" r:id="rId7" imgW="1311275" imgH="292735" progId="Equation.3">
                  <p:embed/>
                </p:oleObj>
              </mc:Choice>
              <mc:Fallback>
                <p:oleObj name="" r:id="rId7" imgW="1311275" imgH="292735" progId="Equation.3">
                  <p:embed/>
                  <p:pic>
                    <p:nvPicPr>
                      <p:cNvPr id="0" name="图片 3089"/>
                      <p:cNvPicPr/>
                      <p:nvPr/>
                    </p:nvPicPr>
                    <p:blipFill>
                      <a:blip r:embed="rId8"/>
                      <a:stretch>
                        <a:fillRect/>
                      </a:stretch>
                    </p:blipFill>
                    <p:spPr>
                      <a:xfrm>
                        <a:off x="1763713" y="3579813"/>
                        <a:ext cx="2746375" cy="612775"/>
                      </a:xfrm>
                      <a:prstGeom prst="rect">
                        <a:avLst/>
                      </a:prstGeom>
                      <a:noFill/>
                      <a:ln w="38100">
                        <a:noFill/>
                        <a:miter/>
                      </a:ln>
                    </p:spPr>
                  </p:pic>
                </p:oleObj>
              </mc:Fallback>
            </mc:AlternateContent>
          </a:graphicData>
        </a:graphic>
      </p:graphicFrame>
      <p:sp>
        <p:nvSpPr>
          <p:cNvPr id="8206" name="矩形 8205"/>
          <p:cNvSpPr/>
          <p:nvPr/>
        </p:nvSpPr>
        <p:spPr>
          <a:xfrm>
            <a:off x="935038" y="1844675"/>
            <a:ext cx="5149850" cy="1187450"/>
          </a:xfrm>
          <a:prstGeom prst="rect">
            <a:avLst/>
          </a:prstGeom>
          <a:noFill/>
          <a:ln w="9525">
            <a:noFill/>
          </a:ln>
        </p:spPr>
        <p:txBody>
          <a:bodyPr anchor="t">
            <a:spAutoFit/>
          </a:bodyPr>
          <a:p>
            <a:pPr lvl="0" indent="0"/>
            <a:r>
              <a:rPr lang="zh-CN" altLang="en-US" sz="2400" b="1" dirty="0">
                <a:latin typeface="Times New Roman" panose="02020603050405020304" pitchFamily="2" charset="0"/>
                <a:ea typeface="仿宋_GB2312" pitchFamily="1" charset="-122"/>
              </a:rPr>
              <a:t>在导体表面取一微小面积元 </a:t>
            </a:r>
            <a:r>
              <a:rPr lang="en-US" altLang="x-none" sz="2400" b="1" dirty="0">
                <a:latin typeface="Symbol" panose="05050102010706020507" pitchFamily="2" charset="2"/>
                <a:ea typeface="仿宋_GB2312" pitchFamily="1" charset="-122"/>
              </a:rPr>
              <a:t>D</a:t>
            </a:r>
            <a:r>
              <a:rPr lang="en-US" altLang="x-none" sz="2400" b="1" i="1" dirty="0">
                <a:latin typeface="Times New Roman" panose="02020603050405020304" pitchFamily="2" charset="0"/>
                <a:ea typeface="仿宋_GB2312" pitchFamily="1" charset="-122"/>
              </a:rPr>
              <a:t>S</a:t>
            </a:r>
            <a:r>
              <a:rPr lang="en-US" altLang="x-none" sz="2400" b="1" dirty="0">
                <a:latin typeface="Times New Roman" panose="02020603050405020304" pitchFamily="2" charset="0"/>
                <a:ea typeface="仿宋_GB2312" pitchFamily="1" charset="-122"/>
              </a:rPr>
              <a:t> </a:t>
            </a:r>
            <a:r>
              <a:rPr lang="zh-CN" altLang="en-US" sz="2400" b="1" dirty="0">
                <a:latin typeface="Times New Roman" panose="02020603050405020304" pitchFamily="2" charset="0"/>
                <a:ea typeface="仿宋_GB2312" pitchFamily="1" charset="-122"/>
              </a:rPr>
              <a:t>，该处电荷面密度为</a:t>
            </a:r>
            <a:r>
              <a:rPr lang="en-US" altLang="x-none" sz="2400" b="1" i="1" dirty="0">
                <a:latin typeface="Symbol" panose="05050102010706020507" pitchFamily="2" charset="2"/>
                <a:ea typeface="仿宋_GB2312" pitchFamily="1" charset="-122"/>
              </a:rPr>
              <a:t>s </a:t>
            </a:r>
            <a:r>
              <a:rPr lang="en-US" altLang="x-none" sz="2400" b="1" dirty="0">
                <a:latin typeface="Times New Roman" panose="02020603050405020304" pitchFamily="2" charset="0"/>
                <a:ea typeface="仿宋_GB2312" pitchFamily="1" charset="-122"/>
              </a:rPr>
              <a:t>. </a:t>
            </a:r>
            <a:r>
              <a:rPr lang="zh-CN" altLang="en-US" sz="2400" b="1" dirty="0">
                <a:latin typeface="Times New Roman" panose="02020603050405020304" pitchFamily="2" charset="0"/>
                <a:ea typeface="仿宋_GB2312" pitchFamily="1" charset="-122"/>
              </a:rPr>
              <a:t>取如图所示的封闭曲面。</a:t>
            </a:r>
            <a:endParaRPr lang="zh-CN" altLang="en-US" sz="2400" b="1" dirty="0">
              <a:latin typeface="Times New Roman" panose="02020603050405020304" pitchFamily="2" charset="0"/>
              <a:ea typeface="仿宋_GB2312" pitchFamily="1" charset="-122"/>
            </a:endParaRPr>
          </a:p>
        </p:txBody>
      </p:sp>
      <p:sp>
        <p:nvSpPr>
          <p:cNvPr id="8207" name="矩形 8206"/>
          <p:cNvSpPr/>
          <p:nvPr/>
        </p:nvSpPr>
        <p:spPr>
          <a:xfrm>
            <a:off x="900113" y="2971800"/>
            <a:ext cx="5149850" cy="457200"/>
          </a:xfrm>
          <a:prstGeom prst="rect">
            <a:avLst/>
          </a:prstGeom>
          <a:noFill/>
          <a:ln w="9525">
            <a:noFill/>
          </a:ln>
        </p:spPr>
        <p:txBody>
          <a:bodyPr anchor="t">
            <a:spAutoFit/>
          </a:bodyPr>
          <a:p>
            <a:pPr lvl="0" indent="0"/>
            <a:r>
              <a:rPr lang="zh-CN" altLang="en-US" sz="2400" b="1" dirty="0">
                <a:latin typeface="Times New Roman" panose="02020603050405020304" pitchFamily="2" charset="0"/>
                <a:ea typeface="仿宋_GB2312" pitchFamily="1" charset="-122"/>
              </a:rPr>
              <a:t>由高斯定理，有</a:t>
            </a:r>
            <a:endParaRPr lang="zh-CN" altLang="en-US" sz="2400" b="1" dirty="0">
              <a:latin typeface="Times New Roman" panose="02020603050405020304" pitchFamily="2" charset="0"/>
              <a:ea typeface="仿宋_GB2312" pitchFamily="1" charset="-122"/>
            </a:endParaRPr>
          </a:p>
        </p:txBody>
      </p:sp>
      <p:graphicFrame>
        <p:nvGraphicFramePr>
          <p:cNvPr id="8208" name="对象 8207"/>
          <p:cNvGraphicFramePr>
            <a:graphicFrameLocks noChangeAspect="1"/>
          </p:cNvGraphicFramePr>
          <p:nvPr/>
        </p:nvGraphicFramePr>
        <p:xfrm>
          <a:off x="4505325" y="3457575"/>
          <a:ext cx="960438" cy="906463"/>
        </p:xfrm>
        <a:graphic>
          <a:graphicData uri="http://schemas.openxmlformats.org/presentationml/2006/ole">
            <mc:AlternateContent xmlns:mc="http://schemas.openxmlformats.org/markup-compatibility/2006">
              <mc:Choice xmlns:v="urn:schemas-microsoft-com:vml" Requires="v">
                <p:oleObj spid="_x0000_s3091" name="" r:id="rId9" imgW="459740" imgH="434340" progId="Equation.3">
                  <p:embed/>
                </p:oleObj>
              </mc:Choice>
              <mc:Fallback>
                <p:oleObj name="" r:id="rId9" imgW="459740" imgH="434340" progId="Equation.3">
                  <p:embed/>
                  <p:pic>
                    <p:nvPicPr>
                      <p:cNvPr id="0" name="图片 3090"/>
                      <p:cNvPicPr/>
                      <p:nvPr/>
                    </p:nvPicPr>
                    <p:blipFill>
                      <a:blip r:embed="rId10"/>
                      <a:stretch>
                        <a:fillRect/>
                      </a:stretch>
                    </p:blipFill>
                    <p:spPr>
                      <a:xfrm>
                        <a:off x="4505325" y="3457575"/>
                        <a:ext cx="960438" cy="906463"/>
                      </a:xfrm>
                      <a:prstGeom prst="rect">
                        <a:avLst/>
                      </a:prstGeom>
                      <a:noFill/>
                      <a:ln w="38100">
                        <a:noFill/>
                        <a:miter/>
                      </a:ln>
                    </p:spPr>
                  </p:pic>
                </p:oleObj>
              </mc:Fallback>
            </mc:AlternateContent>
          </a:graphicData>
        </a:graphic>
      </p:graphicFrame>
      <p:sp>
        <p:nvSpPr>
          <p:cNvPr id="8209" name="右箭头 8208"/>
          <p:cNvSpPr/>
          <p:nvPr/>
        </p:nvSpPr>
        <p:spPr>
          <a:xfrm>
            <a:off x="5819775" y="3659188"/>
            <a:ext cx="898525" cy="387350"/>
          </a:xfrm>
          <a:prstGeom prst="rightArrow">
            <a:avLst>
              <a:gd name="adj1" fmla="val 50000"/>
              <a:gd name="adj2" fmla="val 57959"/>
            </a:avLst>
          </a:prstGeom>
          <a:solidFill>
            <a:srgbClr val="00CC99"/>
          </a:solidFill>
          <a:ln w="12700"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8210" name="对象 8209"/>
          <p:cNvGraphicFramePr>
            <a:graphicFrameLocks noChangeAspect="1"/>
          </p:cNvGraphicFramePr>
          <p:nvPr/>
        </p:nvGraphicFramePr>
        <p:xfrm>
          <a:off x="6877050" y="3459163"/>
          <a:ext cx="987425" cy="906462"/>
        </p:xfrm>
        <a:graphic>
          <a:graphicData uri="http://schemas.openxmlformats.org/presentationml/2006/ole">
            <mc:AlternateContent xmlns:mc="http://schemas.openxmlformats.org/markup-compatibility/2006">
              <mc:Choice xmlns:v="urn:schemas-microsoft-com:vml" Requires="v">
                <p:oleObj spid="_x0000_s3092" name="" r:id="rId11" imgW="472440" imgH="434340" progId="Equation.3">
                  <p:embed/>
                </p:oleObj>
              </mc:Choice>
              <mc:Fallback>
                <p:oleObj name="" r:id="rId11" imgW="472440" imgH="434340" progId="Equation.3">
                  <p:embed/>
                  <p:pic>
                    <p:nvPicPr>
                      <p:cNvPr id="0" name="图片 3091"/>
                      <p:cNvPicPr/>
                      <p:nvPr/>
                    </p:nvPicPr>
                    <p:blipFill>
                      <a:blip r:embed="rId12"/>
                      <a:stretch>
                        <a:fillRect/>
                      </a:stretch>
                    </p:blipFill>
                    <p:spPr>
                      <a:xfrm>
                        <a:off x="6877050" y="3459163"/>
                        <a:ext cx="987425" cy="906462"/>
                      </a:xfrm>
                      <a:prstGeom prst="rect">
                        <a:avLst/>
                      </a:prstGeom>
                      <a:noFill/>
                      <a:ln w="38100">
                        <a:noFill/>
                        <a:miter/>
                      </a:ln>
                    </p:spPr>
                  </p:pic>
                </p:oleObj>
              </mc:Fallback>
            </mc:AlternateContent>
          </a:graphicData>
        </a:graphic>
      </p:graphicFrame>
      <p:sp>
        <p:nvSpPr>
          <p:cNvPr id="8211" name="直接连接符 8210"/>
          <p:cNvSpPr/>
          <p:nvPr/>
        </p:nvSpPr>
        <p:spPr>
          <a:xfrm flipV="1">
            <a:off x="7669213" y="841375"/>
            <a:ext cx="295275" cy="823913"/>
          </a:xfrm>
          <a:prstGeom prst="line">
            <a:avLst/>
          </a:prstGeom>
          <a:ln w="28575" cap="flat" cmpd="sng">
            <a:solidFill>
              <a:srgbClr val="FF6600"/>
            </a:solidFill>
            <a:prstDash val="solid"/>
            <a:round/>
            <a:headEnd type="none" w="med" len="med"/>
            <a:tailEnd type="triangle" w="med" len="lg"/>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8212" name="组合 8211"/>
          <p:cNvGrpSpPr/>
          <p:nvPr/>
        </p:nvGrpSpPr>
        <p:grpSpPr>
          <a:xfrm>
            <a:off x="7323138" y="1247775"/>
            <a:ext cx="831850" cy="822325"/>
            <a:chOff x="0" y="0"/>
            <a:chExt cx="524" cy="518"/>
          </a:xfrm>
        </p:grpSpPr>
        <p:sp>
          <p:nvSpPr>
            <p:cNvPr id="9236" name="圆柱形 8212"/>
            <p:cNvSpPr/>
            <p:nvPr/>
          </p:nvSpPr>
          <p:spPr>
            <a:xfrm rot="900000">
              <a:off x="0" y="15"/>
              <a:ext cx="460" cy="503"/>
            </a:xfrm>
            <a:prstGeom prst="can">
              <a:avLst>
                <a:gd name="adj" fmla="val 43120"/>
              </a:avLst>
            </a:prstGeom>
            <a:noFill/>
            <a:ln w="19050" cap="flat" cmpd="sng">
              <a:solidFill>
                <a:srgbClr val="FF99CC"/>
              </a:solidFill>
              <a:prstDash val="dash"/>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9237" name="组合 8213"/>
            <p:cNvGrpSpPr/>
            <p:nvPr/>
          </p:nvGrpSpPr>
          <p:grpSpPr>
            <a:xfrm rot="-1088962">
              <a:off x="9" y="0"/>
              <a:ext cx="515" cy="399"/>
              <a:chOff x="0" y="0"/>
              <a:chExt cx="515" cy="399"/>
            </a:xfrm>
          </p:grpSpPr>
          <p:sp>
            <p:nvSpPr>
              <p:cNvPr id="9238" name="椭圆 8214"/>
              <p:cNvSpPr/>
              <p:nvPr/>
            </p:nvSpPr>
            <p:spPr>
              <a:xfrm rot="2014668">
                <a:off x="56" y="26"/>
                <a:ext cx="459" cy="199"/>
              </a:xfrm>
              <a:prstGeom prst="ellipse">
                <a:avLst/>
              </a:prstGeom>
              <a:noFill/>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9239" name="直接连接符 8215"/>
              <p:cNvSpPr/>
              <p:nvPr/>
            </p:nvSpPr>
            <p:spPr>
              <a:xfrm flipH="1">
                <a:off x="0" y="0"/>
                <a:ext cx="94" cy="140"/>
              </a:xfrm>
              <a:prstGeom prst="line">
                <a:avLst/>
              </a:prstGeom>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9240" name="直接连接符 8216"/>
              <p:cNvSpPr/>
              <p:nvPr/>
            </p:nvSpPr>
            <p:spPr>
              <a:xfrm flipH="1">
                <a:off x="379" y="259"/>
                <a:ext cx="94" cy="140"/>
              </a:xfrm>
              <a:prstGeom prst="line">
                <a:avLst/>
              </a:prstGeom>
              <a:ln w="19050" cap="flat" cmpd="sng">
                <a:solidFill>
                  <a:srgbClr val="FF99CC"/>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sp>
        <p:nvSpPr>
          <p:cNvPr id="8218" name="直接连接符 8217"/>
          <p:cNvSpPr/>
          <p:nvPr/>
        </p:nvSpPr>
        <p:spPr>
          <a:xfrm flipV="1">
            <a:off x="7710488" y="1258888"/>
            <a:ext cx="104775" cy="293687"/>
          </a:xfrm>
          <a:prstGeom prst="line">
            <a:avLst/>
          </a:prstGeom>
          <a:ln w="38100" cap="flat" cmpd="sng">
            <a:solidFill>
              <a:srgbClr val="00B0F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8219" name="直接连接符 8218"/>
          <p:cNvSpPr/>
          <p:nvPr/>
        </p:nvSpPr>
        <p:spPr>
          <a:xfrm flipV="1">
            <a:off x="7708900" y="1244600"/>
            <a:ext cx="111125" cy="309563"/>
          </a:xfrm>
          <a:prstGeom prst="line">
            <a:avLst/>
          </a:prstGeom>
          <a:ln w="28575" cap="flat" cmpd="sng">
            <a:solidFill>
              <a:srgbClr val="FF66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aphicFrame>
        <p:nvGraphicFramePr>
          <p:cNvPr id="8220" name="对象 8219"/>
          <p:cNvGraphicFramePr>
            <a:graphicFrameLocks noChangeAspect="1"/>
          </p:cNvGraphicFramePr>
          <p:nvPr/>
        </p:nvGraphicFramePr>
        <p:xfrm>
          <a:off x="7562850" y="650875"/>
          <a:ext cx="319088" cy="427038"/>
        </p:xfrm>
        <a:graphic>
          <a:graphicData uri="http://schemas.openxmlformats.org/presentationml/2006/ole">
            <mc:AlternateContent xmlns:mc="http://schemas.openxmlformats.org/markup-compatibility/2006">
              <mc:Choice xmlns:v="urn:schemas-microsoft-com:vml" Requires="v">
                <p:oleObj spid="_x0000_s3093" name="" r:id="rId13" imgW="154305" imgH="205740" progId="Equation.3">
                  <p:embed/>
                </p:oleObj>
              </mc:Choice>
              <mc:Fallback>
                <p:oleObj name="" r:id="rId13" imgW="154305" imgH="205740" progId="Equation.3">
                  <p:embed/>
                  <p:pic>
                    <p:nvPicPr>
                      <p:cNvPr id="0" name="图片 3092"/>
                      <p:cNvPicPr/>
                      <p:nvPr/>
                    </p:nvPicPr>
                    <p:blipFill>
                      <a:blip r:embed="rId14"/>
                      <a:stretch>
                        <a:fillRect/>
                      </a:stretch>
                    </p:blipFill>
                    <p:spPr>
                      <a:xfrm>
                        <a:off x="7562850" y="650875"/>
                        <a:ext cx="319088" cy="427038"/>
                      </a:xfrm>
                      <a:prstGeom prst="rect">
                        <a:avLst/>
                      </a:prstGeom>
                      <a:noFill/>
                      <a:ln w="38100">
                        <a:noFill/>
                        <a:miter/>
                      </a:ln>
                    </p:spPr>
                  </p:pic>
                </p:oleObj>
              </mc:Fallback>
            </mc:AlternateContent>
          </a:graphicData>
        </a:graphic>
      </p:graphicFrame>
      <p:sp>
        <p:nvSpPr>
          <p:cNvPr id="8221" name="文本框 8220"/>
          <p:cNvSpPr txBox="1"/>
          <p:nvPr/>
        </p:nvSpPr>
        <p:spPr>
          <a:xfrm>
            <a:off x="611188" y="4402138"/>
            <a:ext cx="8208962" cy="822325"/>
          </a:xfrm>
          <a:prstGeom prst="rect">
            <a:avLst/>
          </a:prstGeom>
          <a:noFill/>
          <a:ln w="9525">
            <a:noFill/>
          </a:ln>
        </p:spPr>
        <p:txBody>
          <a:bodyPr anchor="t">
            <a:spAutoFit/>
          </a:bodyPr>
          <a:p>
            <a:pPr marL="365125" lvl="0" indent="-365125">
              <a:spcBef>
                <a:spcPct val="50000"/>
              </a:spcBef>
            </a:pPr>
            <a:r>
              <a:rPr lang="en-US" altLang="x-none" sz="2400" b="1" dirty="0">
                <a:latin typeface="Times New Roman" panose="02020603050405020304" pitchFamily="2" charset="0"/>
                <a:ea typeface="仿宋_GB2312" pitchFamily="1" charset="-122"/>
              </a:rPr>
              <a:t>3. </a:t>
            </a:r>
            <a:r>
              <a:rPr lang="zh-CN" altLang="en-US" sz="2400" b="1" dirty="0">
                <a:latin typeface="Times New Roman" panose="02020603050405020304" pitchFamily="2" charset="0"/>
                <a:ea typeface="仿宋_GB2312" pitchFamily="1" charset="-122"/>
              </a:rPr>
              <a:t>处于静电平衡的孤立导体，其表面上电荷的面密度的大小与该处导体表面的曲率有关。</a:t>
            </a:r>
            <a:endParaRPr lang="zh-CN" altLang="en-US" sz="2400" b="1" dirty="0">
              <a:latin typeface="Times New Roman" panose="02020603050405020304" pitchFamily="2" charset="0"/>
              <a:ea typeface="仿宋_GB2312" pitchFamily="1" charset="-122"/>
            </a:endParaRPr>
          </a:p>
        </p:txBody>
      </p:sp>
      <p:sp>
        <p:nvSpPr>
          <p:cNvPr id="8222" name="矩形 8221"/>
          <p:cNvSpPr/>
          <p:nvPr/>
        </p:nvSpPr>
        <p:spPr>
          <a:xfrm>
            <a:off x="1028700" y="5300663"/>
            <a:ext cx="7431088" cy="1006475"/>
          </a:xfrm>
          <a:prstGeom prst="rect">
            <a:avLst/>
          </a:prstGeom>
          <a:noFill/>
          <a:ln w="9525">
            <a:noFill/>
          </a:ln>
        </p:spPr>
        <p:txBody>
          <a:bodyPr anchor="t">
            <a:spAutoFit/>
          </a:bodyPr>
          <a:p>
            <a:pPr lvl="0" indent="0"/>
            <a:r>
              <a:rPr lang="zh-CN" altLang="en-US" sz="2000" b="1" dirty="0">
                <a:latin typeface="Times New Roman" panose="02020603050405020304" pitchFamily="2" charset="0"/>
                <a:ea typeface="楷体_GB2312" pitchFamily="1" charset="-122"/>
              </a:rPr>
              <a:t>导体表面凸出的地方，曲率是正值且较大，电荷面密度较大；较为平坦的地方，曲率较小，电荷面密度较小；表面凹进的地方，电荷面密度更小。</a:t>
            </a:r>
            <a:endParaRPr lang="zh-CN" altLang="en-US" sz="2000" b="1" dirty="0">
              <a:latin typeface="Times New Roman" panose="02020603050405020304" pitchFamily="2" charset="0"/>
              <a:ea typeface="楷体_GB2312" pitchFamily="1" charset="-122"/>
            </a:endParaRPr>
          </a:p>
        </p:txBody>
      </p:sp>
      <p:sp>
        <p:nvSpPr>
          <p:cNvPr id="8223" name="椭圆 8222"/>
          <p:cNvSpPr>
            <a:spLocks noChangeAspect="1"/>
          </p:cNvSpPr>
          <p:nvPr/>
        </p:nvSpPr>
        <p:spPr>
          <a:xfrm rot="-900000">
            <a:off x="7702550" y="1387475"/>
            <a:ext cx="96838" cy="96838"/>
          </a:xfrm>
          <a:prstGeom prst="ellipse">
            <a:avLst/>
          </a:prstGeom>
          <a:solidFill>
            <a:srgbClr val="00FFFF"/>
          </a:solidFill>
          <a:ln w="9525" cap="flat" cmpd="sng">
            <a:solidFill>
              <a:schemeClr val="bg1"/>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06"/>
                                        </p:tgtEl>
                                        <p:attrNameLst>
                                          <p:attrName>style.visibility</p:attrName>
                                        </p:attrNameLst>
                                      </p:cBhvr>
                                      <p:to>
                                        <p:strVal val="visible"/>
                                      </p:to>
                                    </p:set>
                                    <p:animEffect transition="in" filter="wipe(left)">
                                      <p:cBhvr>
                                        <p:cTn id="12" dur="500"/>
                                        <p:tgtEl>
                                          <p:spTgt spid="8206"/>
                                        </p:tgtEl>
                                      </p:cBhvr>
                                    </p:animEffect>
                                  </p:childTnLst>
                                </p:cTn>
                              </p:par>
                            </p:childTnLst>
                          </p:cTn>
                        </p:par>
                        <p:par>
                          <p:cTn id="13" fill="hold">
                            <p:stCondLst>
                              <p:cond delay="500"/>
                            </p:stCondLst>
                            <p:childTnLst>
                              <p:par>
                                <p:cTn id="14" presetID="18" presetClass="entr" presetSubtype="12" fill="hold" nodeType="after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strips(downLeft)">
                                      <p:cBhvr>
                                        <p:cTn id="16" dur="500"/>
                                        <p:tgtEl>
                                          <p:spTgt spid="8195"/>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820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8197"/>
                                        </p:tgtEl>
                                        <p:attrNameLst>
                                          <p:attrName>style.visibility</p:attrName>
                                        </p:attrNameLst>
                                      </p:cBhvr>
                                      <p:to>
                                        <p:strVal val="visible"/>
                                      </p:to>
                                    </p:set>
                                    <p:animEffect transition="in" filter="box(out)">
                                      <p:cBhvr>
                                        <p:cTn id="24" dur="500"/>
                                        <p:tgtEl>
                                          <p:spTgt spid="8197"/>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8204"/>
                                        </p:tgtEl>
                                        <p:attrNameLst>
                                          <p:attrName>style.visibility</p:attrName>
                                        </p:attrNameLst>
                                      </p:cBhvr>
                                      <p:to>
                                        <p:strVal val="visible"/>
                                      </p:to>
                                    </p:set>
                                    <p:animEffect transition="in" filter="wipe(up)">
                                      <p:cBhvr>
                                        <p:cTn id="28" dur="500"/>
                                        <p:tgtEl>
                                          <p:spTgt spid="820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202"/>
                                        </p:tgtEl>
                                        <p:attrNameLst>
                                          <p:attrName>style.visibility</p:attrName>
                                        </p:attrNameLst>
                                      </p:cBhvr>
                                      <p:to>
                                        <p:strVal val="visible"/>
                                      </p:to>
                                    </p:set>
                                    <p:animEffect transition="in" filter="wipe(down)">
                                      <p:cBhvr>
                                        <p:cTn id="33" dur="500"/>
                                        <p:tgtEl>
                                          <p:spTgt spid="8202"/>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8218"/>
                                        </p:tgtEl>
                                        <p:attrNameLst>
                                          <p:attrName>style.visibility</p:attrName>
                                        </p:attrNameLst>
                                      </p:cBhvr>
                                      <p:to>
                                        <p:strVal val="visible"/>
                                      </p:to>
                                    </p:set>
                                    <p:animEffect transition="in" filter="wipe(down)">
                                      <p:cBhvr>
                                        <p:cTn id="37" dur="500"/>
                                        <p:tgtEl>
                                          <p:spTgt spid="821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499"/>
                                          </p:stCondLst>
                                        </p:cTn>
                                        <p:tgtEl>
                                          <p:spTgt spid="81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0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207"/>
                                        </p:tgtEl>
                                        <p:attrNameLst>
                                          <p:attrName>style.visibility</p:attrName>
                                        </p:attrNameLst>
                                      </p:cBhvr>
                                      <p:to>
                                        <p:strVal val="visible"/>
                                      </p:to>
                                    </p:set>
                                    <p:animEffect transition="in" filter="wipe(left)">
                                      <p:cBhvr>
                                        <p:cTn id="49" dur="500"/>
                                        <p:tgtEl>
                                          <p:spTgt spid="820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22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20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82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205"/>
                                        </p:tgtEl>
                                        <p:attrNameLst>
                                          <p:attrName>style.visibility</p:attrName>
                                        </p:attrNameLst>
                                      </p:cBhvr>
                                      <p:to>
                                        <p:strVal val="visible"/>
                                      </p:to>
                                    </p:set>
                                    <p:animEffect transition="in" filter="wipe(left)">
                                      <p:cBhvr>
                                        <p:cTn id="64" dur="500"/>
                                        <p:tgtEl>
                                          <p:spTgt spid="820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8208"/>
                                        </p:tgtEl>
                                        <p:attrNameLst>
                                          <p:attrName>style.visibility</p:attrName>
                                        </p:attrNameLst>
                                      </p:cBhvr>
                                      <p:to>
                                        <p:strVal val="visible"/>
                                      </p:to>
                                    </p:set>
                                    <p:animEffect transition="in" filter="wipe(left)">
                                      <p:cBhvr>
                                        <p:cTn id="69" dur="500"/>
                                        <p:tgtEl>
                                          <p:spTgt spid="820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209"/>
                                        </p:tgtEl>
                                        <p:attrNameLst>
                                          <p:attrName>style.visibility</p:attrName>
                                        </p:attrNameLst>
                                      </p:cBhvr>
                                      <p:to>
                                        <p:strVal val="visible"/>
                                      </p:to>
                                    </p:set>
                                    <p:animEffect transition="in" filter="wipe(left)">
                                      <p:cBhvr>
                                        <p:cTn id="74" dur="500"/>
                                        <p:tgtEl>
                                          <p:spTgt spid="820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8210"/>
                                        </p:tgtEl>
                                        <p:attrNameLst>
                                          <p:attrName>style.visibility</p:attrName>
                                        </p:attrNameLst>
                                      </p:cBhvr>
                                      <p:to>
                                        <p:strVal val="visible"/>
                                      </p:to>
                                    </p:set>
                                    <p:animEffect transition="in" filter="wipe(left)">
                                      <p:cBhvr>
                                        <p:cTn id="79" dur="500"/>
                                        <p:tgtEl>
                                          <p:spTgt spid="821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8211"/>
                                        </p:tgtEl>
                                        <p:attrNameLst>
                                          <p:attrName>style.visibility</p:attrName>
                                        </p:attrNameLst>
                                      </p:cBhvr>
                                      <p:to>
                                        <p:strVal val="visible"/>
                                      </p:to>
                                    </p:set>
                                    <p:animEffect transition="in" filter="wipe(down)">
                                      <p:cBhvr>
                                        <p:cTn id="84" dur="500"/>
                                        <p:tgtEl>
                                          <p:spTgt spid="8211"/>
                                        </p:tgtEl>
                                      </p:cBhvr>
                                    </p:animEffect>
                                  </p:childTnLst>
                                </p:cTn>
                              </p:par>
                              <p:par>
                                <p:cTn id="85" presetID="22" presetClass="entr" presetSubtype="4" fill="hold" nodeType="withEffect">
                                  <p:stCondLst>
                                    <p:cond delay="0"/>
                                  </p:stCondLst>
                                  <p:childTnLst>
                                    <p:set>
                                      <p:cBhvr>
                                        <p:cTn id="86" dur="1" fill="hold">
                                          <p:stCondLst>
                                            <p:cond delay="0"/>
                                          </p:stCondLst>
                                        </p:cTn>
                                        <p:tgtEl>
                                          <p:spTgt spid="8219"/>
                                        </p:tgtEl>
                                        <p:attrNameLst>
                                          <p:attrName>style.visibility</p:attrName>
                                        </p:attrNameLst>
                                      </p:cBhvr>
                                      <p:to>
                                        <p:strVal val="visible"/>
                                      </p:to>
                                    </p:set>
                                    <p:animEffect transition="in" filter="wipe(down)">
                                      <p:cBhvr>
                                        <p:cTn id="87" dur="500"/>
                                        <p:tgtEl>
                                          <p:spTgt spid="821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499"/>
                                          </p:stCondLst>
                                        </p:cTn>
                                        <p:tgtEl>
                                          <p:spTgt spid="82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8221"/>
                                        </p:tgtEl>
                                        <p:attrNameLst>
                                          <p:attrName>style.visibility</p:attrName>
                                        </p:attrNameLst>
                                      </p:cBhvr>
                                      <p:to>
                                        <p:strVal val="visible"/>
                                      </p:to>
                                    </p:set>
                                    <p:animEffect transition="in" filter="wipe(left)">
                                      <p:cBhvr>
                                        <p:cTn id="95" dur="500"/>
                                        <p:tgtEl>
                                          <p:spTgt spid="822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8222"/>
                                        </p:tgtEl>
                                        <p:attrNameLst>
                                          <p:attrName>style.visibility</p:attrName>
                                        </p:attrNameLst>
                                      </p:cBhvr>
                                      <p:to>
                                        <p:strVal val="visible"/>
                                      </p:to>
                                    </p:set>
                                    <p:animEffect transition="in" filter="wipe(left)">
                                      <p:cBhvr>
                                        <p:cTn id="100" dur="500"/>
                                        <p:tgtEl>
                                          <p:spTgt spid="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200" grpId="0" animBg="1"/>
      <p:bldP spid="8201" grpId="0"/>
      <p:bldP spid="8206" grpId="0"/>
      <p:bldP spid="8207" grpId="0"/>
      <p:bldP spid="8221" grpId="0"/>
      <p:bldP spid="8222" grpId="0"/>
      <p:bldP spid="82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8" name="矩形 9217"/>
          <p:cNvSpPr/>
          <p:nvPr/>
        </p:nvSpPr>
        <p:spPr>
          <a:xfrm>
            <a:off x="1557338" y="625475"/>
            <a:ext cx="457200" cy="1311275"/>
          </a:xfrm>
          <a:prstGeom prst="rect">
            <a:avLst/>
          </a:prstGeom>
          <a:noFill/>
          <a:ln w="9525">
            <a:noFill/>
          </a:ln>
        </p:spPr>
        <p:txBody>
          <a:bodyPr anchor="t">
            <a:spAutoFit/>
          </a:bodyPr>
          <a:p>
            <a:pPr lvl="0" indent="0" algn="ctr"/>
            <a:r>
              <a:rPr lang="zh-CN" altLang="en-US" sz="2000" b="1" dirty="0">
                <a:latin typeface="Times New Roman" panose="02020603050405020304" pitchFamily="2" charset="0"/>
                <a:ea typeface="仿宋_GB2312" pitchFamily="1" charset="-122"/>
              </a:rPr>
              <a:t>尖端放电</a:t>
            </a:r>
            <a:endParaRPr lang="zh-CN" altLang="en-US" sz="2000" b="1" dirty="0">
              <a:latin typeface="Times New Roman" panose="02020603050405020304" pitchFamily="2" charset="0"/>
              <a:ea typeface="仿宋_GB2312" pitchFamily="1" charset="-122"/>
            </a:endParaRPr>
          </a:p>
        </p:txBody>
      </p:sp>
      <p:pic>
        <p:nvPicPr>
          <p:cNvPr id="9219" name="图片 9218" descr="art87"/>
          <p:cNvPicPr>
            <a:picLocks noChangeAspect="1"/>
          </p:cNvPicPr>
          <p:nvPr/>
        </p:nvPicPr>
        <p:blipFill>
          <a:blip r:embed="rId1">
            <a:clrChange>
              <a:clrFrom>
                <a:srgbClr val="000000"/>
              </a:clrFrom>
              <a:clrTo>
                <a:srgbClr val="000000">
                  <a:alpha val="0"/>
                </a:srgbClr>
              </a:clrTo>
            </a:clrChange>
          </a:blip>
          <a:srcRect t="4987" b="9435"/>
          <a:stretch>
            <a:fillRect/>
          </a:stretch>
        </p:blipFill>
        <p:spPr>
          <a:xfrm>
            <a:off x="3635375" y="765175"/>
            <a:ext cx="2413000" cy="1008063"/>
          </a:xfrm>
          <a:prstGeom prst="rect">
            <a:avLst/>
          </a:prstGeom>
          <a:noFill/>
          <a:ln w="9525">
            <a:noFill/>
          </a:ln>
        </p:spPr>
      </p:pic>
      <p:graphicFrame>
        <p:nvGraphicFramePr>
          <p:cNvPr id="9220" name="对象 9219"/>
          <p:cNvGraphicFramePr>
            <a:graphicFrameLocks noChangeAspect="1"/>
          </p:cNvGraphicFramePr>
          <p:nvPr/>
        </p:nvGraphicFramePr>
        <p:xfrm>
          <a:off x="4076700" y="1852613"/>
          <a:ext cx="1812925" cy="479425"/>
        </p:xfrm>
        <a:graphic>
          <a:graphicData uri="http://schemas.openxmlformats.org/presentationml/2006/ole">
            <mc:AlternateContent xmlns:mc="http://schemas.openxmlformats.org/markup-compatibility/2006">
              <mc:Choice xmlns:v="urn:schemas-microsoft-com:vml" Requires="v">
                <p:oleObj spid="_x0000_s3094" name="" r:id="rId2" imgW="866140" imgH="229235" progId="Equation.3">
                  <p:embed/>
                </p:oleObj>
              </mc:Choice>
              <mc:Fallback>
                <p:oleObj name="" r:id="rId2" imgW="866140" imgH="229235" progId="Equation.3">
                  <p:embed/>
                  <p:pic>
                    <p:nvPicPr>
                      <p:cNvPr id="0" name="图片 3093"/>
                      <p:cNvPicPr/>
                      <p:nvPr/>
                    </p:nvPicPr>
                    <p:blipFill>
                      <a:blip r:embed="rId3"/>
                      <a:stretch>
                        <a:fillRect/>
                      </a:stretch>
                    </p:blipFill>
                    <p:spPr>
                      <a:xfrm>
                        <a:off x="4076700" y="1852613"/>
                        <a:ext cx="1812925" cy="479425"/>
                      </a:xfrm>
                      <a:prstGeom prst="rect">
                        <a:avLst/>
                      </a:prstGeom>
                      <a:noFill/>
                      <a:ln w="38100">
                        <a:noFill/>
                        <a:miter/>
                      </a:ln>
                    </p:spPr>
                  </p:pic>
                </p:oleObj>
              </mc:Fallback>
            </mc:AlternateContent>
          </a:graphicData>
        </a:graphic>
      </p:graphicFrame>
      <p:grpSp>
        <p:nvGrpSpPr>
          <p:cNvPr id="9221" name="组合 9220"/>
          <p:cNvGrpSpPr/>
          <p:nvPr/>
        </p:nvGrpSpPr>
        <p:grpSpPr>
          <a:xfrm>
            <a:off x="3530600" y="1238250"/>
            <a:ext cx="396875" cy="598488"/>
            <a:chOff x="0" y="0"/>
            <a:chExt cx="250" cy="377"/>
          </a:xfrm>
        </p:grpSpPr>
        <p:sp>
          <p:nvSpPr>
            <p:cNvPr id="10245" name="文本框 9221"/>
            <p:cNvSpPr txBox="1"/>
            <p:nvPr/>
          </p:nvSpPr>
          <p:spPr>
            <a:xfrm>
              <a:off x="0" y="89"/>
              <a:ext cx="244" cy="288"/>
            </a:xfrm>
            <a:prstGeom prst="rect">
              <a:avLst/>
            </a:prstGeom>
            <a:noFill/>
            <a:ln w="9525">
              <a:noFill/>
            </a:ln>
          </p:spPr>
          <p:txBody>
            <a:bodyPr wrap="none" anchor="t">
              <a:spAutoFit/>
            </a:bodyPr>
            <a:p>
              <a:pPr lvl="0" indent="0"/>
              <a:r>
                <a:rPr lang="en-US" altLang="x-none" sz="2400" b="1" i="1" dirty="0">
                  <a:latin typeface="Times New Roman" panose="02020603050405020304" pitchFamily="2" charset="0"/>
                  <a:ea typeface="仿宋_GB2312" pitchFamily="1" charset="-122"/>
                </a:rPr>
                <a:t>A</a:t>
              </a:r>
              <a:endParaRPr lang="en-US" altLang="x-none" sz="2400" b="1" i="1" dirty="0">
                <a:latin typeface="Times New Roman" panose="02020603050405020304" pitchFamily="2" charset="0"/>
                <a:ea typeface="仿宋_GB2312" pitchFamily="1" charset="-122"/>
              </a:endParaRPr>
            </a:p>
          </p:txBody>
        </p:sp>
        <p:sp>
          <p:nvSpPr>
            <p:cNvPr id="10246" name="椭圆 9222"/>
            <p:cNvSpPr/>
            <p:nvPr/>
          </p:nvSpPr>
          <p:spPr>
            <a:xfrm>
              <a:off x="154" y="0"/>
              <a:ext cx="96" cy="96"/>
            </a:xfrm>
            <a:prstGeom prst="ellipse">
              <a:avLst/>
            </a:prstGeom>
            <a:solidFill>
              <a:srgbClr val="FF0000"/>
            </a:solidFill>
            <a:ln w="95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9224" name="组合 9223"/>
          <p:cNvGrpSpPr/>
          <p:nvPr/>
        </p:nvGrpSpPr>
        <p:grpSpPr>
          <a:xfrm>
            <a:off x="4897438" y="333375"/>
            <a:ext cx="387350" cy="593725"/>
            <a:chOff x="0" y="0"/>
            <a:chExt cx="244" cy="374"/>
          </a:xfrm>
        </p:grpSpPr>
        <p:sp>
          <p:nvSpPr>
            <p:cNvPr id="10248" name="文本框 9224"/>
            <p:cNvSpPr txBox="1"/>
            <p:nvPr/>
          </p:nvSpPr>
          <p:spPr>
            <a:xfrm>
              <a:off x="0" y="0"/>
              <a:ext cx="244" cy="288"/>
            </a:xfrm>
            <a:prstGeom prst="rect">
              <a:avLst/>
            </a:prstGeom>
            <a:noFill/>
            <a:ln w="9525">
              <a:noFill/>
            </a:ln>
          </p:spPr>
          <p:txBody>
            <a:bodyPr wrap="none" anchor="t">
              <a:spAutoFit/>
            </a:bodyPr>
            <a:p>
              <a:pPr lvl="0" indent="0"/>
              <a:r>
                <a:rPr lang="en-US" altLang="x-none" sz="2400" b="1" i="1" dirty="0">
                  <a:latin typeface="Times New Roman" panose="02020603050405020304" pitchFamily="2" charset="0"/>
                  <a:ea typeface="仿宋_GB2312" pitchFamily="1" charset="-122"/>
                </a:rPr>
                <a:t>B</a:t>
              </a:r>
              <a:endParaRPr lang="en-US" altLang="x-none" sz="2400" b="1" i="1" dirty="0">
                <a:latin typeface="Times New Roman" panose="02020603050405020304" pitchFamily="2" charset="0"/>
                <a:ea typeface="仿宋_GB2312" pitchFamily="1" charset="-122"/>
              </a:endParaRPr>
            </a:p>
          </p:txBody>
        </p:sp>
        <p:sp>
          <p:nvSpPr>
            <p:cNvPr id="10249" name="椭圆 9225"/>
            <p:cNvSpPr/>
            <p:nvPr/>
          </p:nvSpPr>
          <p:spPr>
            <a:xfrm>
              <a:off x="68" y="278"/>
              <a:ext cx="96" cy="96"/>
            </a:xfrm>
            <a:prstGeom prst="ellipse">
              <a:avLst/>
            </a:prstGeom>
            <a:solidFill>
              <a:srgbClr val="FF0000"/>
            </a:solidFill>
            <a:ln w="95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9227" name="组合 9226"/>
          <p:cNvGrpSpPr/>
          <p:nvPr/>
        </p:nvGrpSpPr>
        <p:grpSpPr>
          <a:xfrm>
            <a:off x="5359400" y="1092200"/>
            <a:ext cx="700088" cy="457200"/>
            <a:chOff x="0" y="0"/>
            <a:chExt cx="441" cy="288"/>
          </a:xfrm>
        </p:grpSpPr>
        <p:sp>
          <p:nvSpPr>
            <p:cNvPr id="10251" name="文本框 9227"/>
            <p:cNvSpPr txBox="1"/>
            <p:nvPr/>
          </p:nvSpPr>
          <p:spPr>
            <a:xfrm>
              <a:off x="197" y="0"/>
              <a:ext cx="244" cy="288"/>
            </a:xfrm>
            <a:prstGeom prst="rect">
              <a:avLst/>
            </a:prstGeom>
            <a:noFill/>
            <a:ln w="9525">
              <a:noFill/>
            </a:ln>
          </p:spPr>
          <p:txBody>
            <a:bodyPr wrap="none" anchor="t">
              <a:spAutoFit/>
            </a:bodyPr>
            <a:p>
              <a:pPr lvl="0" indent="0"/>
              <a:r>
                <a:rPr lang="en-US" altLang="x-none" sz="2400" b="1" i="1" dirty="0">
                  <a:latin typeface="Times New Roman" panose="02020603050405020304" pitchFamily="2" charset="0"/>
                  <a:ea typeface="仿宋_GB2312" pitchFamily="1" charset="-122"/>
                </a:rPr>
                <a:t>C</a:t>
              </a:r>
              <a:endParaRPr lang="en-US" altLang="x-none" sz="2400" b="1" i="1" dirty="0">
                <a:latin typeface="Times New Roman" panose="02020603050405020304" pitchFamily="2" charset="0"/>
                <a:ea typeface="仿宋_GB2312" pitchFamily="1" charset="-122"/>
              </a:endParaRPr>
            </a:p>
          </p:txBody>
        </p:sp>
        <p:sp>
          <p:nvSpPr>
            <p:cNvPr id="10252" name="椭圆 9228"/>
            <p:cNvSpPr/>
            <p:nvPr/>
          </p:nvSpPr>
          <p:spPr>
            <a:xfrm>
              <a:off x="0" y="77"/>
              <a:ext cx="96" cy="96"/>
            </a:xfrm>
            <a:prstGeom prst="ellipse">
              <a:avLst/>
            </a:prstGeom>
            <a:solidFill>
              <a:srgbClr val="FF0000"/>
            </a:solidFill>
            <a:ln w="9525"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9230" name="组合 9229"/>
          <p:cNvGrpSpPr/>
          <p:nvPr/>
        </p:nvGrpSpPr>
        <p:grpSpPr>
          <a:xfrm>
            <a:off x="2679700" y="1179513"/>
            <a:ext cx="557213" cy="228600"/>
            <a:chOff x="0" y="0"/>
            <a:chExt cx="351" cy="144"/>
          </a:xfrm>
        </p:grpSpPr>
        <p:grpSp>
          <p:nvGrpSpPr>
            <p:cNvPr id="10254" name="组合 9230"/>
            <p:cNvGrpSpPr/>
            <p:nvPr/>
          </p:nvGrpSpPr>
          <p:grpSpPr>
            <a:xfrm>
              <a:off x="0" y="0"/>
              <a:ext cx="144" cy="144"/>
              <a:chOff x="0" y="0"/>
              <a:chExt cx="144" cy="144"/>
            </a:xfrm>
          </p:grpSpPr>
          <p:sp>
            <p:nvSpPr>
              <p:cNvPr id="10255" name="椭圆 9231"/>
              <p:cNvSpPr/>
              <p:nvPr/>
            </p:nvSpPr>
            <p:spPr>
              <a:xfrm>
                <a:off x="0" y="0"/>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256" name="直接连接符 9232"/>
              <p:cNvSpPr/>
              <p:nvPr/>
            </p:nvSpPr>
            <p:spPr>
              <a:xfrm>
                <a:off x="33" y="74"/>
                <a:ext cx="96" cy="0"/>
              </a:xfrm>
              <a:prstGeom prst="line">
                <a:avLst/>
              </a:prstGeom>
              <a:ln w="38100"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257" name="直接连接符 9233"/>
              <p:cNvSpPr/>
              <p:nvPr/>
            </p:nvSpPr>
            <p:spPr>
              <a:xfrm>
                <a:off x="81" y="33"/>
                <a:ext cx="0" cy="96"/>
              </a:xfrm>
              <a:prstGeom prst="line">
                <a:avLst/>
              </a:prstGeom>
              <a:ln w="38100"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nvGrpSpPr>
            <p:cNvPr id="10258" name="组合 9234"/>
            <p:cNvGrpSpPr/>
            <p:nvPr/>
          </p:nvGrpSpPr>
          <p:grpSpPr>
            <a:xfrm>
              <a:off x="207" y="0"/>
              <a:ext cx="144" cy="144"/>
              <a:chOff x="0" y="0"/>
              <a:chExt cx="144" cy="144"/>
            </a:xfrm>
          </p:grpSpPr>
          <p:sp>
            <p:nvSpPr>
              <p:cNvPr id="10259" name="椭圆 9235"/>
              <p:cNvSpPr/>
              <p:nvPr/>
            </p:nvSpPr>
            <p:spPr>
              <a:xfrm>
                <a:off x="0" y="0"/>
                <a:ext cx="144" cy="144"/>
              </a:xfrm>
              <a:prstGeom prst="ellipse">
                <a:avLst/>
              </a:prstGeom>
              <a:solidFill>
                <a:schemeClr val="bg1"/>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260" name="直接连接符 9236"/>
              <p:cNvSpPr/>
              <p:nvPr/>
            </p:nvSpPr>
            <p:spPr>
              <a:xfrm>
                <a:off x="26" y="85"/>
                <a:ext cx="96" cy="0"/>
              </a:xfrm>
              <a:prstGeom prst="line">
                <a:avLst/>
              </a:prstGeom>
              <a:ln w="38100" cap="flat" cmpd="sng">
                <a:solidFill>
                  <a:srgbClr val="FF00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grpSp>
      <p:sp>
        <p:nvSpPr>
          <p:cNvPr id="9238" name="直接连接符 9237"/>
          <p:cNvSpPr/>
          <p:nvPr/>
        </p:nvSpPr>
        <p:spPr>
          <a:xfrm flipV="1">
            <a:off x="3225800" y="1290638"/>
            <a:ext cx="574675" cy="23812"/>
          </a:xfrm>
          <a:prstGeom prst="line">
            <a:avLst/>
          </a:prstGeom>
          <a:ln w="38100" cap="flat" cmpd="sng">
            <a:solidFill>
              <a:srgbClr val="66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9239" name="直接连接符 9238"/>
          <p:cNvSpPr/>
          <p:nvPr/>
        </p:nvSpPr>
        <p:spPr>
          <a:xfrm flipH="1">
            <a:off x="2159000" y="1290638"/>
            <a:ext cx="533400" cy="0"/>
          </a:xfrm>
          <a:prstGeom prst="line">
            <a:avLst/>
          </a:prstGeom>
          <a:ln w="38100" cap="flat" cmpd="sng">
            <a:solidFill>
              <a:srgbClr val="66FFFF"/>
            </a:solidFill>
            <a:prstDash val="solid"/>
            <a:round/>
            <a:headEnd type="none" w="med" len="med"/>
            <a:tailEnd type="triangle" w="med" len="med"/>
          </a:ln>
        </p:spPr>
        <p:txBody>
          <a:bodyPr anchor="t"/>
          <a:p>
            <a:pPr lvl="0" indent="0"/>
            <a:endParaRPr lang="zh-CN" altLang="en-US">
              <a:latin typeface="Arial" panose="020B0604020202020204" pitchFamily="34" charset="0"/>
              <a:ea typeface="宋体" panose="02010600030101010101" pitchFamily="2" charset="-122"/>
            </a:endParaRPr>
          </a:p>
        </p:txBody>
      </p:sp>
      <p:pic>
        <p:nvPicPr>
          <p:cNvPr id="8215" name="图片 9239"/>
          <p:cNvPicPr>
            <a:picLocks noChangeAspect="1"/>
          </p:cNvPicPr>
          <p:nvPr/>
        </p:nvPicPr>
        <p:blipFill>
          <a:blip r:embed="rId4"/>
          <a:stretch>
            <a:fillRect/>
          </a:stretch>
        </p:blipFill>
        <p:spPr>
          <a:xfrm>
            <a:off x="4860925" y="2493963"/>
            <a:ext cx="3024188" cy="3927475"/>
          </a:xfrm>
          <a:prstGeom prst="rect">
            <a:avLst/>
          </a:prstGeom>
          <a:noFill/>
          <a:ln w="9525">
            <a:noFill/>
          </a:ln>
        </p:spPr>
      </p:pic>
      <p:pic>
        <p:nvPicPr>
          <p:cNvPr id="8216" name="图片 9240" descr="避雷针1"/>
          <p:cNvPicPr>
            <a:picLocks noChangeAspect="1"/>
          </p:cNvPicPr>
          <p:nvPr/>
        </p:nvPicPr>
        <p:blipFill>
          <a:blip r:embed="rId5"/>
          <a:stretch>
            <a:fillRect/>
          </a:stretch>
        </p:blipFill>
        <p:spPr>
          <a:xfrm>
            <a:off x="323850" y="2493963"/>
            <a:ext cx="4038600" cy="4038600"/>
          </a:xfrm>
          <a:prstGeom prst="rect">
            <a:avLst/>
          </a:prstGeom>
          <a:noFill/>
          <a:ln w="9525">
            <a:noFill/>
          </a:ln>
        </p:spPr>
      </p:pic>
      <p:sp>
        <p:nvSpPr>
          <p:cNvPr id="2" name="文本框 1"/>
          <p:cNvSpPr txBox="1"/>
          <p:nvPr/>
        </p:nvSpPr>
        <p:spPr>
          <a:xfrm>
            <a:off x="1565275" y="6351588"/>
            <a:ext cx="1555750" cy="366712"/>
          </a:xfrm>
          <a:prstGeom prst="rect">
            <a:avLst/>
          </a:prstGeom>
          <a:noFill/>
          <a:ln w="9525">
            <a:noFill/>
          </a:ln>
        </p:spPr>
        <p:txBody>
          <a:bodyPr wrap="none" anchor="t">
            <a:spAutoFit/>
          </a:bodyPr>
          <a:p>
            <a:pPr lvl="0" indent="0"/>
            <a:r>
              <a:rPr lang="zh-CN" altLang="en-US">
                <a:latin typeface="Arial" panose="020B0604020202020204" pitchFamily="34" charset="0"/>
                <a:ea typeface="宋体" panose="02010600030101010101" pitchFamily="2" charset="-122"/>
              </a:rPr>
              <a:t>避雷针的结构</a:t>
            </a:r>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92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92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92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220"/>
                                        </p:tgtEl>
                                        <p:attrNameLst>
                                          <p:attrName>style.visibility</p:attrName>
                                        </p:attrNameLst>
                                      </p:cBhvr>
                                      <p:to>
                                        <p:strVal val="visible"/>
                                      </p:to>
                                    </p:set>
                                    <p:animEffect transition="in" filter="wipe(left)">
                                      <p:cBhvr>
                                        <p:cTn id="24" dur="500"/>
                                        <p:tgtEl>
                                          <p:spTgt spid="92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9230"/>
                                        </p:tgtEl>
                                        <p:attrNameLst>
                                          <p:attrName>style.visibility</p:attrName>
                                        </p:attrNameLst>
                                      </p:cBhvr>
                                      <p:to>
                                        <p:strVal val="visible"/>
                                      </p:to>
                                    </p:set>
                                    <p:animEffect transition="in" filter="dissolve">
                                      <p:cBhvr>
                                        <p:cTn id="29" dur="500"/>
                                        <p:tgtEl>
                                          <p:spTgt spid="92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238"/>
                                        </p:tgtEl>
                                        <p:attrNameLst>
                                          <p:attrName>style.visibility</p:attrName>
                                        </p:attrNameLst>
                                      </p:cBhvr>
                                      <p:to>
                                        <p:strVal val="visible"/>
                                      </p:to>
                                    </p:set>
                                    <p:animEffect transition="in" filter="wipe(left)">
                                      <p:cBhvr>
                                        <p:cTn id="34" dur="500"/>
                                        <p:tgtEl>
                                          <p:spTgt spid="92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9239"/>
                                        </p:tgtEl>
                                        <p:attrNameLst>
                                          <p:attrName>style.visibility</p:attrName>
                                        </p:attrNameLst>
                                      </p:cBhvr>
                                      <p:to>
                                        <p:strVal val="visible"/>
                                      </p:to>
                                    </p:set>
                                    <p:animEffect transition="in" filter="wipe(right)">
                                      <p:cBhvr>
                                        <p:cTn id="39" dur="500"/>
                                        <p:tgtEl>
                                          <p:spTgt spid="92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9218"/>
                                        </p:tgtEl>
                                        <p:attrNameLst>
                                          <p:attrName>style.visibility</p:attrName>
                                        </p:attrNameLst>
                                      </p:cBhvr>
                                      <p:to>
                                        <p:strVal val="visible"/>
                                      </p:to>
                                    </p:set>
                                    <p:animEffect transition="in" filter="wipe(up)">
                                      <p:cBhvr>
                                        <p:cTn id="44" dur="500"/>
                                        <p:tgtEl>
                                          <p:spTgt spid="92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8216"/>
                                        </p:tgtEl>
                                        <p:attrNameLst>
                                          <p:attrName>style.visibility</p:attrName>
                                        </p:attrNameLst>
                                      </p:cBhvr>
                                      <p:to>
                                        <p:strVal val="visible"/>
                                      </p:to>
                                    </p:set>
                                    <p:animEffect transition="in" filter="wipe(up)">
                                      <p:cBhvr>
                                        <p:cTn id="49" dur="500"/>
                                        <p:tgtEl>
                                          <p:spTgt spid="8216"/>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up)">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8215"/>
                                        </p:tgtEl>
                                        <p:attrNameLst>
                                          <p:attrName>style.visibility</p:attrName>
                                        </p:attrNameLst>
                                      </p:cBhvr>
                                      <p:to>
                                        <p:strVal val="visible"/>
                                      </p:to>
                                    </p:set>
                                    <p:animEffect transition="in" filter="wipe(up)">
                                      <p:cBhvr>
                                        <p:cTn id="58" dur="500"/>
                                        <p:tgtEl>
                                          <p:spTgt spid="8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10241" descr="场发射离子显微镜1"/>
          <p:cNvPicPr>
            <a:picLocks noChangeAspect="1"/>
          </p:cNvPicPr>
          <p:nvPr/>
        </p:nvPicPr>
        <p:blipFill>
          <a:blip r:embed="rId1"/>
          <a:stretch>
            <a:fillRect/>
          </a:stretch>
        </p:blipFill>
        <p:spPr>
          <a:xfrm>
            <a:off x="466725" y="981075"/>
            <a:ext cx="4219575" cy="4392613"/>
          </a:xfrm>
          <a:prstGeom prst="rect">
            <a:avLst/>
          </a:prstGeom>
          <a:noFill/>
          <a:ln w="9525">
            <a:noFill/>
          </a:ln>
        </p:spPr>
      </p:pic>
      <p:pic>
        <p:nvPicPr>
          <p:cNvPr id="9218" name="图片 10242"/>
          <p:cNvPicPr>
            <a:picLocks noChangeAspect="1"/>
          </p:cNvPicPr>
          <p:nvPr/>
        </p:nvPicPr>
        <p:blipFill>
          <a:blip r:embed="rId2"/>
          <a:stretch>
            <a:fillRect/>
          </a:stretch>
        </p:blipFill>
        <p:spPr>
          <a:xfrm>
            <a:off x="4787900" y="1196975"/>
            <a:ext cx="3455988" cy="3455988"/>
          </a:xfrm>
          <a:prstGeom prst="rect">
            <a:avLst/>
          </a:prstGeom>
          <a:noFill/>
          <a:ln w="9525">
            <a:noFill/>
          </a:ln>
        </p:spPr>
      </p:pic>
      <p:sp>
        <p:nvSpPr>
          <p:cNvPr id="10244" name="矩形 10243"/>
          <p:cNvSpPr/>
          <p:nvPr/>
        </p:nvSpPr>
        <p:spPr>
          <a:xfrm>
            <a:off x="971550" y="5661025"/>
            <a:ext cx="2736850" cy="457200"/>
          </a:xfrm>
          <a:prstGeom prst="rect">
            <a:avLst/>
          </a:prstGeom>
          <a:noFill/>
          <a:ln w="9525">
            <a:noFill/>
          </a:ln>
        </p:spPr>
        <p:txBody>
          <a:bodyPr wrap="square" anchor="t">
            <a:spAutoFit/>
          </a:bodyPr>
          <a:p>
            <a:pPr lvl="0" indent="0"/>
            <a:r>
              <a:rPr lang="zh-CN" altLang="en-US" sz="2400" b="1" dirty="0">
                <a:latin typeface="Times New Roman" panose="02020603050405020304" pitchFamily="2" charset="0"/>
                <a:ea typeface="仿宋_GB2312" pitchFamily="1" charset="-122"/>
              </a:rPr>
              <a:t>场发射离子显微镜</a:t>
            </a:r>
            <a:endParaRPr lang="zh-CN" altLang="en-US" sz="2400" b="1" dirty="0">
              <a:latin typeface="Times New Roman" panose="02020603050405020304" pitchFamily="2" charset="0"/>
              <a:ea typeface="仿宋_GB2312" pitchFamily="1" charset="-122"/>
            </a:endParaRPr>
          </a:p>
        </p:txBody>
      </p:sp>
      <p:sp>
        <p:nvSpPr>
          <p:cNvPr id="10245" name="矩形 10244"/>
          <p:cNvSpPr/>
          <p:nvPr/>
        </p:nvSpPr>
        <p:spPr>
          <a:xfrm>
            <a:off x="5148263" y="5086350"/>
            <a:ext cx="2736850" cy="457200"/>
          </a:xfrm>
          <a:prstGeom prst="rect">
            <a:avLst/>
          </a:prstGeom>
          <a:noFill/>
          <a:ln w="9525">
            <a:noFill/>
          </a:ln>
        </p:spPr>
        <p:txBody>
          <a:bodyPr wrap="square" anchor="t">
            <a:spAutoFit/>
          </a:bodyPr>
          <a:p>
            <a:pPr lvl="0" indent="0"/>
            <a:r>
              <a:rPr lang="zh-CN" altLang="en-US" sz="2400" b="1" dirty="0">
                <a:latin typeface="Times New Roman" panose="02020603050405020304" pitchFamily="2" charset="0"/>
                <a:ea typeface="仿宋_GB2312" pitchFamily="1" charset="-122"/>
              </a:rPr>
              <a:t>钨针尖显微图片</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17"/>
                                        </p:tgtEl>
                                        <p:attrNameLst>
                                          <p:attrName>style.visibility</p:attrName>
                                        </p:attrNameLst>
                                      </p:cBhvr>
                                      <p:to>
                                        <p:strVal val="visible"/>
                                      </p:to>
                                    </p:set>
                                    <p:animEffect transition="in" filter="wipe(up)">
                                      <p:cBhvr>
                                        <p:cTn id="7" dur="500"/>
                                        <p:tgtEl>
                                          <p:spTgt spid="92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wipe(left)">
                                      <p:cBhvr>
                                        <p:cTn id="11" dur="500"/>
                                        <p:tgtEl>
                                          <p:spTgt spid="1024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218"/>
                                        </p:tgtEl>
                                        <p:attrNameLst>
                                          <p:attrName>style.visibility</p:attrName>
                                        </p:attrNameLst>
                                      </p:cBhvr>
                                      <p:to>
                                        <p:strVal val="visible"/>
                                      </p:to>
                                    </p:set>
                                    <p:animEffect transition="in" filter="wipe(down)">
                                      <p:cBhvr>
                                        <p:cTn id="16" dur="500"/>
                                        <p:tgtEl>
                                          <p:spTgt spid="921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245"/>
                                        </p:tgtEl>
                                        <p:attrNameLst>
                                          <p:attrName>style.visibility</p:attrName>
                                        </p:attrNameLst>
                                      </p:cBhvr>
                                      <p:to>
                                        <p:strVal val="visible"/>
                                      </p:to>
                                    </p:set>
                                    <p:animEffect transition="in" filter="wipe(left)">
                                      <p:cBhvr>
                                        <p:cTn id="20"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Lst>
  </p:timing>
</p:sld>
</file>

<file path=ppt/theme/theme1.xml><?xml version="1.0" encoding="utf-8"?>
<a:theme xmlns:a="http://schemas.openxmlformats.org/drawingml/2006/main" name="空白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3444</Words>
  <Application>WPS 演示</Application>
  <PresentationFormat>在屏幕上显示</PresentationFormat>
  <Paragraphs>836</Paragraphs>
  <Slides>42</Slides>
  <Notes>0</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175</vt:i4>
      </vt:variant>
      <vt:variant>
        <vt:lpstr>幻灯片标题</vt:lpstr>
      </vt:variant>
      <vt:variant>
        <vt:i4>42</vt:i4>
      </vt:variant>
    </vt:vector>
  </HeadingPairs>
  <TitlesOfParts>
    <vt:vector size="237" baseType="lpstr">
      <vt:lpstr>Arial</vt:lpstr>
      <vt:lpstr>宋体</vt:lpstr>
      <vt:lpstr>Wingdings</vt:lpstr>
      <vt:lpstr>华文行楷</vt:lpstr>
      <vt:lpstr>隶书</vt:lpstr>
      <vt:lpstr>华文新魏</vt:lpstr>
      <vt:lpstr>Times New Roman</vt:lpstr>
      <vt:lpstr>华文楷体</vt:lpstr>
      <vt:lpstr>黑体</vt:lpstr>
      <vt:lpstr>仿宋_GB2312</vt:lpstr>
      <vt:lpstr>Symbol</vt:lpstr>
      <vt:lpstr>楷体_GB2312</vt:lpstr>
      <vt:lpstr>微软雅黑</vt:lpstr>
      <vt:lpstr>Calibri</vt:lpstr>
      <vt:lpstr>Bookman Old Style</vt:lpstr>
      <vt:lpstr>Wingdings</vt:lpstr>
      <vt:lpstr>仿宋</vt:lpstr>
      <vt:lpstr>新宋体</vt:lpstr>
      <vt:lpstr>空白设计模板_2</vt:lpstr>
      <vt:lpstr>1_默认设计模板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第七章 静电场中导体和电场能量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静电场中的导体和电介质</dc:title>
  <dc:creator>徐忠锋</dc:creator>
  <dc:subject>大学物理电子教案</dc:subject>
  <cp:lastModifiedBy>Administrator</cp:lastModifiedBy>
  <cp:revision>247</cp:revision>
  <dcterms:created xsi:type="dcterms:W3CDTF">2004-11-16T23:52:00Z</dcterms:created>
  <dcterms:modified xsi:type="dcterms:W3CDTF">2017-04-11T23:16:57Z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