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63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405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406" r:id="rId24"/>
    <p:sldId id="288" r:id="rId25"/>
    <p:sldId id="289" r:id="rId26"/>
    <p:sldId id="337" r:id="rId27"/>
    <p:sldId id="338" r:id="rId28"/>
    <p:sldId id="339" r:id="rId29"/>
    <p:sldId id="340" r:id="rId30"/>
    <p:sldId id="341" r:id="rId3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>
        <p:scale>
          <a:sx n="116" d="100"/>
          <a:sy n="116" d="100"/>
        </p:scale>
        <p:origin x="-1482" y="-24"/>
      </p:cViewPr>
      <p:guideLst>
        <p:guide orient="horz" pos="2160"/>
        <p:guide pos="2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20D2013-6180-4CA6-9897-1ACD8763133D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3797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>
              <a:spcBef>
                <a:spcPct val="30000"/>
              </a:spcBef>
            </a:pPr>
            <a:r>
              <a:rPr lang="zh-CN" altLang="en-US" sz="1200" dirty="0">
                <a:solidFill>
                  <a:srgbClr val="000000"/>
                </a:solidFill>
                <a:sym typeface="Arial" panose="020B0604020202020204" pitchFamily="34" charset="0"/>
              </a:rPr>
              <a:t>单击此处编辑母版文本样式</a:t>
            </a:r>
            <a:endParaRPr lang="zh-CN" altLang="en-US" sz="12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0">
              <a:spcBef>
                <a:spcPct val="30000"/>
              </a:spcBef>
            </a:pPr>
            <a:r>
              <a:rPr lang="zh-CN" altLang="en-US" sz="1200" dirty="0">
                <a:solidFill>
                  <a:srgbClr val="000000"/>
                </a:solidFill>
                <a:sym typeface="Arial" panose="020B0604020202020204" pitchFamily="34" charset="0"/>
              </a:rPr>
              <a:t>第二级</a:t>
            </a:r>
            <a:endParaRPr lang="zh-CN" altLang="en-US" sz="12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0">
              <a:spcBef>
                <a:spcPct val="30000"/>
              </a:spcBef>
            </a:pPr>
            <a:r>
              <a:rPr lang="zh-CN" altLang="en-US" sz="1200" dirty="0">
                <a:solidFill>
                  <a:srgbClr val="000000"/>
                </a:solidFill>
                <a:sym typeface="Arial" panose="020B0604020202020204" pitchFamily="34" charset="0"/>
              </a:rPr>
              <a:t>第三级</a:t>
            </a:r>
            <a:endParaRPr lang="zh-CN" altLang="en-US" sz="12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0">
              <a:spcBef>
                <a:spcPct val="30000"/>
              </a:spcBef>
            </a:pPr>
            <a:r>
              <a:rPr lang="zh-CN" altLang="en-US" sz="1200" dirty="0">
                <a:solidFill>
                  <a:srgbClr val="000000"/>
                </a:solidFill>
                <a:sym typeface="Arial" panose="020B0604020202020204" pitchFamily="34" charset="0"/>
              </a:rPr>
              <a:t>第四级</a:t>
            </a:r>
            <a:endParaRPr lang="zh-CN" altLang="en-US" sz="1200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lvl="0">
              <a:spcBef>
                <a:spcPct val="30000"/>
              </a:spcBef>
            </a:pPr>
            <a:r>
              <a:rPr lang="zh-CN" altLang="en-US" sz="1200" dirty="0">
                <a:solidFill>
                  <a:srgbClr val="000000"/>
                </a:solidFill>
                <a:sym typeface="Arial" panose="020B0604020202020204" pitchFamily="34" charset="0"/>
              </a:rPr>
              <a:t>第五级</a:t>
            </a:r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zh-CN" altLang="en-US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7E6ED0-16B6-48FC-908D-ADCB2C16408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Arial" panose="020B0604020202020204" pitchFamily="34" charset="0"/>
              </a:rPr>
            </a:fld>
            <a:endParaRPr lang="zh-CN" altLang="en-US" sz="1200" dirty="0">
              <a:solidFill>
                <a:srgbClr val="89898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7E6ED0-16B6-48FC-908D-ADCB2C16408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Arial" panose="020B0604020202020204" pitchFamily="34" charset="0"/>
              </a:rPr>
            </a:fld>
            <a:endParaRPr lang="zh-CN" altLang="en-US" sz="1200" dirty="0">
              <a:solidFill>
                <a:srgbClr val="89898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7E6ED0-16B6-48FC-908D-ADCB2C16408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Arial" panose="020B0604020202020204" pitchFamily="34" charset="0"/>
              </a:rPr>
            </a:fld>
            <a:endParaRPr lang="zh-CN" altLang="en-US" sz="1200" dirty="0">
              <a:solidFill>
                <a:srgbClr val="89898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7E6ED0-16B6-48FC-908D-ADCB2C16408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Arial" panose="020B0604020202020204" pitchFamily="34" charset="0"/>
              </a:rPr>
            </a:fld>
            <a:endParaRPr lang="zh-CN" altLang="en-US" sz="1200" dirty="0">
              <a:solidFill>
                <a:srgbClr val="89898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7E6ED0-16B6-48FC-908D-ADCB2C16408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Arial" panose="020B0604020202020204" pitchFamily="34" charset="0"/>
              </a:rPr>
            </a:fld>
            <a:endParaRPr lang="zh-CN" altLang="en-US" sz="1200" dirty="0">
              <a:solidFill>
                <a:srgbClr val="89898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7E6ED0-16B6-48FC-908D-ADCB2C16408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Arial" panose="020B0604020202020204" pitchFamily="34" charset="0"/>
              </a:rPr>
            </a:fld>
            <a:endParaRPr lang="zh-CN" altLang="en-US" sz="1200" dirty="0">
              <a:solidFill>
                <a:srgbClr val="89898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7E6ED0-16B6-48FC-908D-ADCB2C16408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Arial" panose="020B0604020202020204" pitchFamily="34" charset="0"/>
              </a:rPr>
            </a:fld>
            <a:endParaRPr lang="zh-CN" altLang="en-US" sz="1200" dirty="0">
              <a:solidFill>
                <a:srgbClr val="89898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7E6ED0-16B6-48FC-908D-ADCB2C16408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Arial" panose="020B0604020202020204" pitchFamily="34" charset="0"/>
              </a:rPr>
            </a:fld>
            <a:endParaRPr lang="zh-CN" altLang="en-US" sz="1200" dirty="0">
              <a:solidFill>
                <a:srgbClr val="89898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7E6ED0-16B6-48FC-908D-ADCB2C16408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Arial" panose="020B0604020202020204" pitchFamily="34" charset="0"/>
              </a:rPr>
            </a:fld>
            <a:endParaRPr lang="zh-CN" altLang="en-US" sz="1200" dirty="0">
              <a:solidFill>
                <a:srgbClr val="89898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7E6ED0-16B6-48FC-908D-ADCB2C16408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Arial" panose="020B0604020202020204" pitchFamily="34" charset="0"/>
              </a:rPr>
            </a:fld>
            <a:endParaRPr lang="zh-CN" altLang="en-US" sz="1200" dirty="0">
              <a:solidFill>
                <a:srgbClr val="89898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7E6ED0-16B6-48FC-908D-ADCB2C16408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Arial" panose="020B0604020202020204" pitchFamily="34" charset="0"/>
              </a:rPr>
            </a:fld>
            <a:endParaRPr lang="zh-CN" altLang="en-US" sz="1200" dirty="0">
              <a:solidFill>
                <a:srgbClr val="898989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7E6ED0-16B6-48FC-908D-ADCB2C16408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sym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Arial" panose="020B0604020202020204" pitchFamily="34" charset="0"/>
              </a:rPr>
            </a:fld>
            <a:endParaRPr lang="zh-CN" altLang="en-US" sz="1200" dirty="0">
              <a:solidFill>
                <a:srgbClr val="898989"/>
              </a:solidFill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华文行楷" pitchFamily="2" charset="-122"/>
          <a:sym typeface="Calibri" panose="020F0502020204030204" pitchFamily="34" charset="0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华文行楷" pitchFamily="2" charset="-122"/>
          <a:sym typeface="Calibri" panose="020F0502020204030204" pitchFamily="34" charset="0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华文行楷" pitchFamily="2" charset="-122"/>
          <a:sym typeface="Calibri" panose="020F0502020204030204" pitchFamily="34" charset="0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华文行楷" pitchFamily="2" charset="-122"/>
          <a:sym typeface="Calibri" panose="020F0502020204030204" pitchFamily="34" charset="0"/>
        </a:defRPr>
      </a:lvl5pPr>
      <a:lvl6pPr marL="13716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华文行楷" pitchFamily="2" charset="-122"/>
          <a:sym typeface="Calibri" panose="020F0502020204030204" pitchFamily="34" charset="0"/>
        </a:defRPr>
      </a:lvl6pPr>
      <a:lvl7pPr marL="18288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华文行楷" pitchFamily="2" charset="-122"/>
          <a:sym typeface="Calibri" panose="020F0502020204030204" pitchFamily="34" charset="0"/>
        </a:defRPr>
      </a:lvl7pPr>
      <a:lvl8pPr marL="22860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华文行楷" pitchFamily="2" charset="-122"/>
          <a:sym typeface="Calibri" panose="020F0502020204030204" pitchFamily="34" charset="0"/>
        </a:defRPr>
      </a:lvl8pPr>
      <a:lvl9pPr marL="27432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华文行楷" pitchFamily="2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9.wmf"/><Relationship Id="rId4" Type="http://schemas.openxmlformats.org/officeDocument/2006/relationships/image" Target="../media/image23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image" Target="../media/image56.wmf"/><Relationship Id="rId7" Type="http://schemas.openxmlformats.org/officeDocument/2006/relationships/image" Target="../media/image42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66.wmf"/><Relationship Id="rId17" Type="http://schemas.openxmlformats.org/officeDocument/2006/relationships/image" Target="../media/image65.wmf"/><Relationship Id="rId16" Type="http://schemas.openxmlformats.org/officeDocument/2006/relationships/image" Target="../media/image64.wmf"/><Relationship Id="rId15" Type="http://schemas.openxmlformats.org/officeDocument/2006/relationships/image" Target="../media/image63.wmf"/><Relationship Id="rId14" Type="http://schemas.openxmlformats.org/officeDocument/2006/relationships/image" Target="../media/image62.wmf"/><Relationship Id="rId13" Type="http://schemas.openxmlformats.org/officeDocument/2006/relationships/image" Target="../media/image61.wmf"/><Relationship Id="rId12" Type="http://schemas.openxmlformats.org/officeDocument/2006/relationships/image" Target="../media/image60.wmf"/><Relationship Id="rId11" Type="http://schemas.openxmlformats.org/officeDocument/2006/relationships/image" Target="../media/image59.wmf"/><Relationship Id="rId10" Type="http://schemas.openxmlformats.org/officeDocument/2006/relationships/image" Target="../media/image58.wmf"/><Relationship Id="rId1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wmf"/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88.wmf"/><Relationship Id="rId1" Type="http://schemas.openxmlformats.org/officeDocument/2006/relationships/image" Target="../media/image79.GIF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3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wmf"/><Relationship Id="rId8" Type="http://schemas.openxmlformats.org/officeDocument/2006/relationships/image" Target="../media/image106.wmf"/><Relationship Id="rId7" Type="http://schemas.openxmlformats.org/officeDocument/2006/relationships/image" Target="../media/image10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93.wmf"/><Relationship Id="rId2" Type="http://schemas.openxmlformats.org/officeDocument/2006/relationships/image" Target="../media/image101.wmf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14.wmf"/><Relationship Id="rId15" Type="http://schemas.openxmlformats.org/officeDocument/2006/relationships/image" Target="../media/image113.wmf"/><Relationship Id="rId14" Type="http://schemas.openxmlformats.org/officeDocument/2006/relationships/image" Target="../media/image112.wmf"/><Relationship Id="rId13" Type="http://schemas.openxmlformats.org/officeDocument/2006/relationships/image" Target="../media/image111.wmf"/><Relationship Id="rId12" Type="http://schemas.openxmlformats.org/officeDocument/2006/relationships/image" Target="../media/image110.wmf"/><Relationship Id="rId11" Type="http://schemas.openxmlformats.org/officeDocument/2006/relationships/image" Target="../media/image109.wmf"/><Relationship Id="rId10" Type="http://schemas.openxmlformats.org/officeDocument/2006/relationships/image" Target="../media/image108.wmf"/><Relationship Id="rId1" Type="http://schemas.openxmlformats.org/officeDocument/2006/relationships/image" Target="../media/image100.wmf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22.emf"/><Relationship Id="rId7" Type="http://schemas.openxmlformats.org/officeDocument/2006/relationships/image" Target="../media/image121.emf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image" Target="../media/image130.wmf"/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34.wmf"/><Relationship Id="rId11" Type="http://schemas.openxmlformats.org/officeDocument/2006/relationships/image" Target="../media/image133.wmf"/><Relationship Id="rId10" Type="http://schemas.openxmlformats.org/officeDocument/2006/relationships/image" Target="../media/image132.wmf"/><Relationship Id="rId1" Type="http://schemas.openxmlformats.org/officeDocument/2006/relationships/image" Target="../media/image12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42.emf"/><Relationship Id="rId7" Type="http://schemas.openxmlformats.org/officeDocument/2006/relationships/image" Target="../media/image141.emf"/><Relationship Id="rId6" Type="http://schemas.openxmlformats.org/officeDocument/2006/relationships/image" Target="../media/image140.emf"/><Relationship Id="rId5" Type="http://schemas.openxmlformats.org/officeDocument/2006/relationships/image" Target="../media/image139.emf"/><Relationship Id="rId4" Type="http://schemas.openxmlformats.org/officeDocument/2006/relationships/image" Target="../media/image138.emf"/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9.wmf"/><Relationship Id="rId8" Type="http://schemas.openxmlformats.org/officeDocument/2006/relationships/image" Target="../media/image148.wmf"/><Relationship Id="rId7" Type="http://schemas.openxmlformats.org/officeDocument/2006/relationships/image" Target="../media/image147.wmf"/><Relationship Id="rId6" Type="http://schemas.openxmlformats.org/officeDocument/2006/relationships/image" Target="../media/image146.wmf"/><Relationship Id="rId5" Type="http://schemas.openxmlformats.org/officeDocument/2006/relationships/image" Target="../media/image93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99.wmf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51.wmf"/><Relationship Id="rId10" Type="http://schemas.openxmlformats.org/officeDocument/2006/relationships/image" Target="../media/image150.wmf"/><Relationship Id="rId1" Type="http://schemas.openxmlformats.org/officeDocument/2006/relationships/image" Target="../media/image14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0.wmf"/><Relationship Id="rId8" Type="http://schemas.openxmlformats.org/officeDocument/2006/relationships/image" Target="../media/image159.wmf"/><Relationship Id="rId7" Type="http://schemas.openxmlformats.org/officeDocument/2006/relationships/image" Target="../media/image158.wmf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63.wmf"/><Relationship Id="rId11" Type="http://schemas.openxmlformats.org/officeDocument/2006/relationships/image" Target="../media/image162.wmf"/><Relationship Id="rId10" Type="http://schemas.openxmlformats.org/officeDocument/2006/relationships/image" Target="../media/image161.wmf"/><Relationship Id="rId1" Type="http://schemas.openxmlformats.org/officeDocument/2006/relationships/image" Target="../media/image152.wmf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7.wmf"/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0.w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emf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wmf"/><Relationship Id="rId8" Type="http://schemas.openxmlformats.org/officeDocument/2006/relationships/image" Target="../media/image181.wmf"/><Relationship Id="rId7" Type="http://schemas.openxmlformats.org/officeDocument/2006/relationships/image" Target="../media/image180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85.wmf"/><Relationship Id="rId11" Type="http://schemas.openxmlformats.org/officeDocument/2006/relationships/image" Target="../media/image184.wmf"/><Relationship Id="rId10" Type="http://schemas.openxmlformats.org/officeDocument/2006/relationships/image" Target="../media/image183.wmf"/><Relationship Id="rId1" Type="http://schemas.openxmlformats.org/officeDocument/2006/relationships/image" Target="../media/image174.wmf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wmf"/><Relationship Id="rId8" Type="http://schemas.openxmlformats.org/officeDocument/2006/relationships/image" Target="../media/image193.wmf"/><Relationship Id="rId7" Type="http://schemas.openxmlformats.org/officeDocument/2006/relationships/image" Target="../media/image192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3" Type="http://schemas.openxmlformats.org/officeDocument/2006/relationships/image" Target="../media/image188.emf"/><Relationship Id="rId2" Type="http://schemas.openxmlformats.org/officeDocument/2006/relationships/image" Target="../media/image187.emf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97.wmf"/><Relationship Id="rId11" Type="http://schemas.openxmlformats.org/officeDocument/2006/relationships/image" Target="../media/image196.wmf"/><Relationship Id="rId10" Type="http://schemas.openxmlformats.org/officeDocument/2006/relationships/image" Target="../media/image195.emf"/><Relationship Id="rId1" Type="http://schemas.openxmlformats.org/officeDocument/2006/relationships/image" Target="../media/image186.emf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3.wmf"/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8.wmf"/><Relationship Id="rId10" Type="http://schemas.openxmlformats.org/officeDocument/2006/relationships/image" Target="../media/image27.wmf"/><Relationship Id="rId1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5.wmf"/><Relationship Id="rId10" Type="http://schemas.openxmlformats.org/officeDocument/2006/relationships/image" Target="../media/image44.wmf"/><Relationship Id="rId1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3"/>
          <p:cNvSpPr>
            <a:spLocks noGrp="1"/>
          </p:cNvSpPr>
          <p:nvPr>
            <p:ph type="title"/>
          </p:nvPr>
        </p:nvSpPr>
        <p:spPr>
          <a:xfrm>
            <a:off x="685800" y="3052128"/>
            <a:ext cx="7772400" cy="972820"/>
          </a:xfrm>
        </p:spPr>
        <p:txBody>
          <a:bodyPr vert="horz" wrap="square" lIns="91440" tIns="45720" rIns="91440" bIns="45720" anchor="ctr">
            <a:spAutoFit/>
          </a:bodyPr>
          <a:p>
            <a:pPr marL="0" indent="0" eaLnBrk="1" hangingPunct="1"/>
            <a:r>
              <a:rPr lang="zh-CN" altLang="zh-CN" sz="5400" b="1" dirty="0">
                <a:latin typeface="华文行楷" pitchFamily="2" charset="-122"/>
                <a:sym typeface="华文行楷" pitchFamily="2" charset="-122"/>
              </a:rPr>
              <a:t>第五章 机械振动</a:t>
            </a:r>
            <a:endParaRPr lang="zh-CN" altLang="zh-CN" dirty="0"/>
          </a:p>
        </p:txBody>
      </p:sp>
      <p:sp>
        <p:nvSpPr>
          <p:cNvPr id="4099" name="TextBox 4"/>
          <p:cNvSpPr/>
          <p:nvPr/>
        </p:nvSpPr>
        <p:spPr>
          <a:xfrm>
            <a:off x="5429250" y="5500688"/>
            <a:ext cx="314325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北京邮电大学</a:t>
            </a:r>
            <a:endParaRPr lang="en-US" altLang="zh-CN" sz="2400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  <a:sym typeface="华文新魏" pitchFamily="2" charset="-122"/>
            </a:endParaRPr>
          </a:p>
          <a:p>
            <a:pPr lvl="0" algn="ctr" eaLnBrk="1" hangingPunct="1"/>
            <a:r>
              <a:rPr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sym typeface="华文新魏" pitchFamily="2" charset="-122"/>
              </a:rPr>
              <a:t>理学院物理系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100" name="灯片编号占位符 3"/>
          <p:cNvSpPr>
            <a:spLocks noGrp="1"/>
          </p:cNvSpPr>
          <p:nvPr/>
        </p:nvSpPr>
        <p:spPr>
          <a:xfrm>
            <a:off x="8382000" y="6429375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101" name="图片 9" descr="logo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666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>
            <a:spLocks noGrp="1"/>
          </p:cNvSpPr>
          <p:nvPr/>
        </p:nvSpPr>
        <p:spPr>
          <a:xfrm>
            <a:off x="8172450" y="6356350"/>
            <a:ext cx="51435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3315" name="Group 21"/>
          <p:cNvGrpSpPr/>
          <p:nvPr/>
        </p:nvGrpSpPr>
        <p:grpSpPr>
          <a:xfrm>
            <a:off x="596900" y="596900"/>
            <a:ext cx="6167438" cy="1379538"/>
            <a:chOff x="0" y="0"/>
            <a:chExt cx="3885" cy="869"/>
          </a:xfrm>
        </p:grpSpPr>
        <p:pic>
          <p:nvPicPr>
            <p:cNvPr id="13326" name="Object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48"/>
              <a:ext cx="192" cy="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7" name="Object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" y="0"/>
              <a:ext cx="991" cy="27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8" name="Object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0" y="0"/>
              <a:ext cx="768" cy="22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9" name="Object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" y="333"/>
              <a:ext cx="1202" cy="5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30" name="Text Box 7"/>
            <p:cNvSpPr/>
            <p:nvPr/>
          </p:nvSpPr>
          <p:spPr>
            <a:xfrm>
              <a:off x="2685" y="423"/>
              <a:ext cx="1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角谐振动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3331" name="Line 8"/>
            <p:cNvSpPr/>
            <p:nvPr/>
          </p:nvSpPr>
          <p:spPr>
            <a:xfrm>
              <a:off x="2160" y="605"/>
              <a:ext cx="528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4346" name="Text Box 9"/>
          <p:cNvSpPr/>
          <p:nvPr/>
        </p:nvSpPr>
        <p:spPr>
          <a:xfrm>
            <a:off x="611188" y="3763963"/>
            <a:ext cx="63928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由小角度摆动都是谐振动，可推广到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4347" name="Text Box 10"/>
          <p:cNvSpPr/>
          <p:nvPr/>
        </p:nvSpPr>
        <p:spPr>
          <a:xfrm>
            <a:off x="466725" y="4221163"/>
            <a:ext cx="8426450" cy="823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微振动均可用谐振动模型处理。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例如晶体中原子或离子在晶格点平衡位置附近的振动。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3318" name="Group 22"/>
          <p:cNvGrpSpPr/>
          <p:nvPr/>
        </p:nvGrpSpPr>
        <p:grpSpPr>
          <a:xfrm>
            <a:off x="755650" y="2005013"/>
            <a:ext cx="4244975" cy="1285875"/>
            <a:chOff x="0" y="0"/>
            <a:chExt cx="2394" cy="810"/>
          </a:xfrm>
        </p:grpSpPr>
        <p:pic>
          <p:nvPicPr>
            <p:cNvPr id="13322" name="Object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" y="263"/>
              <a:ext cx="1754" cy="35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23" name="Line 15"/>
            <p:cNvSpPr/>
            <p:nvPr/>
          </p:nvSpPr>
          <p:spPr>
            <a:xfrm>
              <a:off x="2176" y="590"/>
              <a:ext cx="1" cy="201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24" name="Text Box 16"/>
            <p:cNvSpPr/>
            <p:nvPr/>
          </p:nvSpPr>
          <p:spPr>
            <a:xfrm>
              <a:off x="0" y="0"/>
              <a:ext cx="11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运动方程：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3325" name="Line 18"/>
            <p:cNvSpPr/>
            <p:nvPr/>
          </p:nvSpPr>
          <p:spPr>
            <a:xfrm>
              <a:off x="1164" y="609"/>
              <a:ext cx="2" cy="201"/>
            </a:xfrm>
            <a:prstGeom prst="line">
              <a:avLst/>
            </a:prstGeom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4353" name="Rectangle 19"/>
          <p:cNvSpPr/>
          <p:nvPr/>
        </p:nvSpPr>
        <p:spPr>
          <a:xfrm>
            <a:off x="1089025" y="5084763"/>
            <a:ext cx="35544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大角度摆动不是谐振动！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4354" name="Text Box 20"/>
          <p:cNvSpPr/>
          <p:nvPr/>
        </p:nvSpPr>
        <p:spPr>
          <a:xfrm>
            <a:off x="1112838" y="5611813"/>
            <a:ext cx="65547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大多数非线性系统都会出现“混沌”现象。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3321" name="Text Box 7"/>
          <p:cNvSpPr/>
          <p:nvPr/>
        </p:nvSpPr>
        <p:spPr>
          <a:xfrm>
            <a:off x="2643188" y="3327400"/>
            <a:ext cx="2500312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由初始条件决定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20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20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bldLvl="0"/>
      <p:bldP spid="14347" grpId="0" bldLvl="0"/>
      <p:bldP spid="14353" grpId="0" bldLvl="0"/>
      <p:bldP spid="14354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>
            <a:spLocks noGrp="1"/>
          </p:cNvSpPr>
          <p:nvPr/>
        </p:nvSpPr>
        <p:spPr>
          <a:xfrm>
            <a:off x="8172450" y="6356350"/>
            <a:ext cx="51435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4339" name="Text Box 2"/>
          <p:cNvSpPr/>
          <p:nvPr/>
        </p:nvSpPr>
        <p:spPr>
          <a:xfrm>
            <a:off x="357188" y="428625"/>
            <a:ext cx="81756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例 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LC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振荡电路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    </a:t>
            </a:r>
            <a:r>
              <a:rPr lang="zh-CN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非力学的简谐振动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4340" name="Group 27"/>
          <p:cNvGrpSpPr/>
          <p:nvPr/>
        </p:nvGrpSpPr>
        <p:grpSpPr>
          <a:xfrm>
            <a:off x="460375" y="877888"/>
            <a:ext cx="8108950" cy="2689225"/>
            <a:chOff x="0" y="0"/>
            <a:chExt cx="4028" cy="1694"/>
          </a:xfrm>
        </p:grpSpPr>
        <p:sp>
          <p:nvSpPr>
            <p:cNvPr id="14386" name="Text Box 4"/>
            <p:cNvSpPr/>
            <p:nvPr/>
          </p:nvSpPr>
          <p:spPr>
            <a:xfrm>
              <a:off x="0" y="0"/>
              <a:ext cx="402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由基尔霍夫回路电压方程，忽略电流计和导线的电阻。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14387" name="Object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5" y="360"/>
              <a:ext cx="1079" cy="28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88" name="Object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" y="675"/>
              <a:ext cx="1802" cy="52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89" name="Object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" y="1170"/>
              <a:ext cx="1584" cy="52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4341" name="Group 28"/>
          <p:cNvGrpSpPr/>
          <p:nvPr/>
        </p:nvGrpSpPr>
        <p:grpSpPr>
          <a:xfrm>
            <a:off x="857250" y="3592513"/>
            <a:ext cx="7543800" cy="2584450"/>
            <a:chOff x="0" y="0"/>
            <a:chExt cx="4752" cy="1628"/>
          </a:xfrm>
        </p:grpSpPr>
        <p:sp>
          <p:nvSpPr>
            <p:cNvPr id="14383" name="Text Box 9"/>
            <p:cNvSpPr/>
            <p:nvPr/>
          </p:nvSpPr>
          <p:spPr>
            <a:xfrm>
              <a:off x="1486" y="164"/>
              <a:ext cx="28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即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14384" name="Object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0" y="0"/>
              <a:ext cx="1238" cy="5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85" name="Text Box 12"/>
            <p:cNvSpPr/>
            <p:nvPr/>
          </p:nvSpPr>
          <p:spPr>
            <a:xfrm>
              <a:off x="0" y="1337"/>
              <a:ext cx="475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—— 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描述</a:t>
              </a:r>
              <a:r>
                <a:rPr lang="en-US" altLang="zh-CN" sz="2400" b="1" dirty="0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LC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振荡电路的微分方程也是非线性微分方程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4342" name="Group 13"/>
          <p:cNvGrpSpPr/>
          <p:nvPr/>
        </p:nvGrpSpPr>
        <p:grpSpPr>
          <a:xfrm>
            <a:off x="5008563" y="1538288"/>
            <a:ext cx="3895725" cy="1787525"/>
            <a:chOff x="0" y="0"/>
            <a:chExt cx="2454" cy="1126"/>
          </a:xfrm>
        </p:grpSpPr>
        <p:sp>
          <p:nvSpPr>
            <p:cNvPr id="14373" name="Line 16"/>
            <p:cNvSpPr/>
            <p:nvPr/>
          </p:nvSpPr>
          <p:spPr>
            <a:xfrm flipV="1">
              <a:off x="780" y="232"/>
              <a:ext cx="270" cy="9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4" name="Line 17"/>
            <p:cNvSpPr/>
            <p:nvPr/>
          </p:nvSpPr>
          <p:spPr>
            <a:xfrm>
              <a:off x="2040" y="529"/>
              <a:ext cx="1" cy="597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4375" name="Line 18"/>
            <p:cNvSpPr/>
            <p:nvPr/>
          </p:nvSpPr>
          <p:spPr>
            <a:xfrm>
              <a:off x="330" y="367"/>
              <a:ext cx="1" cy="40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4376" name="Object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9" y="719"/>
              <a:ext cx="262" cy="2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7" name="Object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41" y="581"/>
              <a:ext cx="413" cy="43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8" name="Object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1" y="791"/>
              <a:ext cx="269" cy="27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79" name="Object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5" y="681"/>
              <a:ext cx="197" cy="1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80" name="Object 2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56" y="0"/>
              <a:ext cx="168" cy="27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81" name="Object 2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681"/>
              <a:ext cx="295" cy="28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82" name="Oval 25"/>
            <p:cNvSpPr/>
            <p:nvPr/>
          </p:nvSpPr>
          <p:spPr>
            <a:xfrm>
              <a:off x="762" y="322"/>
              <a:ext cx="68" cy="6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14343" name="Line 18"/>
          <p:cNvSpPr/>
          <p:nvPr/>
        </p:nvSpPr>
        <p:spPr>
          <a:xfrm>
            <a:off x="5532438" y="2892425"/>
            <a:ext cx="1587" cy="642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4" name="直接连接符 29"/>
          <p:cNvSpPr/>
          <p:nvPr/>
        </p:nvSpPr>
        <p:spPr>
          <a:xfrm rot="10800000">
            <a:off x="5389563" y="2794000"/>
            <a:ext cx="285750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5" name="直接连接符 30"/>
          <p:cNvSpPr/>
          <p:nvPr/>
        </p:nvSpPr>
        <p:spPr>
          <a:xfrm rot="10800000">
            <a:off x="5480050" y="2887663"/>
            <a:ext cx="144463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6" name="Line 18"/>
          <p:cNvSpPr/>
          <p:nvPr/>
        </p:nvSpPr>
        <p:spPr>
          <a:xfrm>
            <a:off x="5518150" y="2106613"/>
            <a:ext cx="704850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7" name="Oval 25"/>
          <p:cNvSpPr/>
          <p:nvPr/>
        </p:nvSpPr>
        <p:spPr>
          <a:xfrm>
            <a:off x="6443663" y="2506663"/>
            <a:ext cx="107950" cy="10795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14348" name="Line 16"/>
          <p:cNvSpPr/>
          <p:nvPr/>
        </p:nvSpPr>
        <p:spPr>
          <a:xfrm flipV="1">
            <a:off x="6532563" y="2106613"/>
            <a:ext cx="200025" cy="4714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9" name="Oval 25"/>
          <p:cNvSpPr/>
          <p:nvPr/>
        </p:nvSpPr>
        <p:spPr>
          <a:xfrm>
            <a:off x="6719888" y="2070100"/>
            <a:ext cx="107950" cy="10795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14350" name="Line 18"/>
          <p:cNvSpPr/>
          <p:nvPr/>
        </p:nvSpPr>
        <p:spPr>
          <a:xfrm>
            <a:off x="6832600" y="2120900"/>
            <a:ext cx="55721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4351" name="Line 18"/>
          <p:cNvSpPr/>
          <p:nvPr/>
        </p:nvSpPr>
        <p:spPr>
          <a:xfrm flipV="1">
            <a:off x="7246938" y="2119313"/>
            <a:ext cx="500062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2" name="Line 18"/>
          <p:cNvSpPr/>
          <p:nvPr/>
        </p:nvSpPr>
        <p:spPr>
          <a:xfrm>
            <a:off x="7739063" y="2120900"/>
            <a:ext cx="1587" cy="1714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3" name="Freeform 9"/>
          <p:cNvSpPr/>
          <p:nvPr/>
        </p:nvSpPr>
        <p:spPr>
          <a:xfrm>
            <a:off x="7632700" y="2235200"/>
            <a:ext cx="201613" cy="1117600"/>
          </a:xfrm>
          <a:custGeom>
            <a:avLst/>
            <a:gdLst>
              <a:gd name="txL" fmla="*/ 0 w 161"/>
              <a:gd name="txT" fmla="*/ 0 h 561"/>
              <a:gd name="txR" fmla="*/ 161 w 161"/>
              <a:gd name="txB" fmla="*/ 561 h 561"/>
            </a:gdLst>
            <a:ahLst/>
            <a:cxnLst>
              <a:cxn ang="0">
                <a:pos x="134860313" y="0"/>
              </a:cxn>
              <a:cxn ang="0">
                <a:pos x="134860313" y="297652141"/>
              </a:cxn>
              <a:cxn ang="0">
                <a:pos x="252470818" y="448462400"/>
              </a:cxn>
              <a:cxn ang="0">
                <a:pos x="0" y="603241035"/>
              </a:cxn>
              <a:cxn ang="0">
                <a:pos x="252470818" y="761988047"/>
              </a:cxn>
              <a:cxn ang="0">
                <a:pos x="0" y="916766682"/>
              </a:cxn>
              <a:cxn ang="0">
                <a:pos x="252470818" y="1075515686"/>
              </a:cxn>
              <a:cxn ang="0">
                <a:pos x="0" y="1234262698"/>
              </a:cxn>
              <a:cxn ang="0">
                <a:pos x="252470818" y="1389041333"/>
              </a:cxn>
              <a:cxn ang="0">
                <a:pos x="0" y="1547788345"/>
              </a:cxn>
              <a:cxn ang="0">
                <a:pos x="252470818" y="1702566980"/>
              </a:cxn>
              <a:cxn ang="0">
                <a:pos x="0" y="1861313992"/>
              </a:cxn>
              <a:cxn ang="0">
                <a:pos x="167790854" y="1940689490"/>
              </a:cxn>
              <a:cxn ang="0">
                <a:pos x="169358677" y="2147483647"/>
              </a:cxn>
            </a:cxnLst>
            <a:rect l="txL" t="txT" r="txR" b="txB"/>
            <a:pathLst>
              <a:path w="161" h="561">
                <a:moveTo>
                  <a:pt x="86" y="0"/>
                </a:moveTo>
                <a:lnTo>
                  <a:pt x="86" y="75"/>
                </a:lnTo>
                <a:lnTo>
                  <a:pt x="161" y="113"/>
                </a:lnTo>
                <a:lnTo>
                  <a:pt x="0" y="152"/>
                </a:lnTo>
                <a:lnTo>
                  <a:pt x="161" y="192"/>
                </a:lnTo>
                <a:lnTo>
                  <a:pt x="0" y="231"/>
                </a:lnTo>
                <a:lnTo>
                  <a:pt x="161" y="271"/>
                </a:lnTo>
                <a:lnTo>
                  <a:pt x="0" y="311"/>
                </a:lnTo>
                <a:lnTo>
                  <a:pt x="161" y="350"/>
                </a:lnTo>
                <a:lnTo>
                  <a:pt x="0" y="390"/>
                </a:lnTo>
                <a:lnTo>
                  <a:pt x="161" y="429"/>
                </a:lnTo>
                <a:lnTo>
                  <a:pt x="0" y="469"/>
                </a:lnTo>
                <a:lnTo>
                  <a:pt x="107" y="489"/>
                </a:lnTo>
                <a:lnTo>
                  <a:pt x="108" y="561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54" name="直接连接符 39"/>
          <p:cNvSpPr/>
          <p:nvPr/>
        </p:nvSpPr>
        <p:spPr>
          <a:xfrm rot="10800000">
            <a:off x="6375400" y="2921000"/>
            <a:ext cx="285750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5" name="直接连接符 40"/>
          <p:cNvSpPr/>
          <p:nvPr/>
        </p:nvSpPr>
        <p:spPr>
          <a:xfrm rot="10800000">
            <a:off x="6380163" y="3101975"/>
            <a:ext cx="287337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6" name="Line 18"/>
          <p:cNvSpPr/>
          <p:nvPr/>
        </p:nvSpPr>
        <p:spPr>
          <a:xfrm>
            <a:off x="6503988" y="2620963"/>
            <a:ext cx="1587" cy="2889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7" name="Line 18"/>
          <p:cNvSpPr/>
          <p:nvPr/>
        </p:nvSpPr>
        <p:spPr>
          <a:xfrm>
            <a:off x="6503988" y="3108325"/>
            <a:ext cx="1587" cy="4127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8" name="Line 18"/>
          <p:cNvSpPr/>
          <p:nvPr/>
        </p:nvSpPr>
        <p:spPr>
          <a:xfrm>
            <a:off x="5546725" y="3521075"/>
            <a:ext cx="22320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9" name="Line 18"/>
          <p:cNvSpPr/>
          <p:nvPr/>
        </p:nvSpPr>
        <p:spPr>
          <a:xfrm>
            <a:off x="7769225" y="3351213"/>
            <a:ext cx="0" cy="1714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4360" name="Object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8763" y="3106738"/>
            <a:ext cx="344487" cy="398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61" name="Object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5438" y="2587625"/>
            <a:ext cx="344487" cy="398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62" name="Object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24625" y="3222625"/>
            <a:ext cx="198438" cy="1508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63" name="Object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8138" y="2743200"/>
            <a:ext cx="515937" cy="552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64" name="流程图: 联系 49"/>
          <p:cNvSpPr/>
          <p:nvPr/>
        </p:nvSpPr>
        <p:spPr>
          <a:xfrm>
            <a:off x="7104063" y="3378200"/>
            <a:ext cx="285750" cy="285750"/>
          </a:xfrm>
          <a:prstGeom prst="flowChartConnector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zh-CN" altLang="zh-CN" dirty="0">
              <a:solidFill>
                <a:srgbClr val="FFFFFF"/>
              </a:solidFill>
              <a:latin typeface="楷体" panose="02010609060101010101" pitchFamily="49" charset="-122"/>
              <a:ea typeface="宋体" panose="02010600030101010101" pitchFamily="2" charset="-122"/>
              <a:sym typeface="楷体" panose="02010609060101010101" pitchFamily="49" charset="-122"/>
            </a:endParaRPr>
          </a:p>
        </p:txBody>
      </p:sp>
      <p:sp>
        <p:nvSpPr>
          <p:cNvPr id="14365" name="TextBox 54"/>
          <p:cNvSpPr/>
          <p:nvPr/>
        </p:nvSpPr>
        <p:spPr>
          <a:xfrm>
            <a:off x="7089775" y="3335338"/>
            <a:ext cx="1428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G</a:t>
            </a:r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pic>
        <p:nvPicPr>
          <p:cNvPr id="14366" name="Object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3250" y="3663950"/>
            <a:ext cx="24098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67" name="Object 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4750" y="4592638"/>
            <a:ext cx="1477963" cy="84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68" name="Text Box 9"/>
          <p:cNvSpPr/>
          <p:nvPr/>
        </p:nvSpPr>
        <p:spPr>
          <a:xfrm>
            <a:off x="674688" y="4735513"/>
            <a:ext cx="4572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令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4369" name="右箭头 58"/>
          <p:cNvSpPr/>
          <p:nvPr/>
        </p:nvSpPr>
        <p:spPr>
          <a:xfrm>
            <a:off x="2746375" y="4878388"/>
            <a:ext cx="642938" cy="285750"/>
          </a:xfrm>
          <a:prstGeom prst="rightArrow">
            <a:avLst>
              <a:gd name="adj1" fmla="val 50000"/>
              <a:gd name="adj2" fmla="val 49937"/>
            </a:avLst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zh-CN" altLang="zh-CN" dirty="0">
              <a:solidFill>
                <a:srgbClr val="FFFFFF"/>
              </a:solidFill>
              <a:latin typeface="楷体" panose="02010609060101010101" pitchFamily="49" charset="-122"/>
              <a:ea typeface="宋体" panose="02010600030101010101" pitchFamily="2" charset="-122"/>
              <a:sym typeface="楷体" panose="02010609060101010101" pitchFamily="49" charset="-122"/>
            </a:endParaRPr>
          </a:p>
        </p:txBody>
      </p:sp>
      <p:pic>
        <p:nvPicPr>
          <p:cNvPr id="14370" name="Object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51288" y="4854575"/>
            <a:ext cx="4484687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71" name="Object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65563" y="4456113"/>
            <a:ext cx="3259137" cy="481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72" name="左大括号 63"/>
          <p:cNvSpPr/>
          <p:nvPr/>
        </p:nvSpPr>
        <p:spPr>
          <a:xfrm>
            <a:off x="3643313" y="4664075"/>
            <a:ext cx="215900" cy="714375"/>
          </a:xfrm>
          <a:prstGeom prst="leftBrace">
            <a:avLst>
              <a:gd name="adj1" fmla="val 7981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zh-CN" altLang="zh-CN" dirty="0">
              <a:solidFill>
                <a:srgbClr val="000000"/>
              </a:solidFill>
              <a:latin typeface="楷体" panose="02010609060101010101" pitchFamily="49" charset="-122"/>
              <a:ea typeface="宋体" panose="02010600030101010101" pitchFamily="2" charset="-122"/>
              <a:sym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5363" name="Text Box 2"/>
          <p:cNvSpPr/>
          <p:nvPr/>
        </p:nvSpPr>
        <p:spPr>
          <a:xfrm>
            <a:off x="900113" y="3467100"/>
            <a:ext cx="57800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3) </a:t>
            </a:r>
            <a:r>
              <a:rPr lang="zh-CN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受力特征：合外力（或合外力矩）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5364" name="Text Box 3"/>
          <p:cNvSpPr/>
          <p:nvPr/>
        </p:nvSpPr>
        <p:spPr>
          <a:xfrm>
            <a:off x="868363" y="1096963"/>
            <a:ext cx="23320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1) </a:t>
            </a:r>
            <a:r>
              <a:rPr lang="zh-CN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微分方程：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5365" name="Object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9313" y="908050"/>
            <a:ext cx="2017712" cy="839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6" name="Text Box 5"/>
          <p:cNvSpPr/>
          <p:nvPr/>
        </p:nvSpPr>
        <p:spPr>
          <a:xfrm>
            <a:off x="868363" y="1700213"/>
            <a:ext cx="2232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2) </a:t>
            </a:r>
            <a:r>
              <a:rPr lang="zh-CN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运动方程：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5367" name="Objec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88" y="1744663"/>
            <a:ext cx="2606675" cy="50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8" name="Object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3" y="3989388"/>
            <a:ext cx="1427162" cy="412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9" name="Text Box 8"/>
          <p:cNvSpPr/>
          <p:nvPr/>
        </p:nvSpPr>
        <p:spPr>
          <a:xfrm>
            <a:off x="1279525" y="4808538"/>
            <a:ext cx="4462463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k</a:t>
            </a:r>
            <a:r>
              <a:rPr lang="en-US" altLang="zh-CN" sz="2400" b="1" i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— 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劲度系数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或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刚度系数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15370" name="Rectangle 9"/>
          <p:cNvSpPr/>
          <p:nvPr/>
        </p:nvSpPr>
        <p:spPr>
          <a:xfrm>
            <a:off x="1206500" y="4449763"/>
            <a:ext cx="50720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—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回复力（弹性力或准弹性力）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5371" name="Group 10"/>
          <p:cNvGrpSpPr/>
          <p:nvPr/>
        </p:nvGrpSpPr>
        <p:grpSpPr>
          <a:xfrm>
            <a:off x="503238" y="333375"/>
            <a:ext cx="1600200" cy="762000"/>
            <a:chOff x="0" y="0"/>
            <a:chExt cx="1008" cy="480"/>
          </a:xfrm>
        </p:grpSpPr>
        <p:sp>
          <p:nvSpPr>
            <p:cNvPr id="15377" name="AutoShape 11"/>
            <p:cNvSpPr/>
            <p:nvPr/>
          </p:nvSpPr>
          <p:spPr>
            <a:xfrm>
              <a:off x="0" y="0"/>
              <a:ext cx="1008" cy="480"/>
            </a:xfrm>
            <a:prstGeom prst="irregularSeal1">
              <a:avLst/>
            </a:prstGeom>
            <a:solidFill>
              <a:srgbClr val="99FF99"/>
            </a:solidFill>
            <a:ln w="25400" cap="flat" cmpd="sng">
              <a:solidFill>
                <a:srgbClr val="99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  <p:sp>
          <p:nvSpPr>
            <p:cNvPr id="15378" name="Text Box 12"/>
            <p:cNvSpPr/>
            <p:nvPr/>
          </p:nvSpPr>
          <p:spPr>
            <a:xfrm>
              <a:off x="256" y="64"/>
              <a:ext cx="5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结论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15372" name="Text Box 13"/>
          <p:cNvSpPr/>
          <p:nvPr/>
        </p:nvSpPr>
        <p:spPr>
          <a:xfrm>
            <a:off x="468313" y="5157788"/>
            <a:ext cx="8424862" cy="1127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4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    在机械振动中，以上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1)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2)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）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中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任一条成立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即可定义为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简谐振动。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grpSp>
        <p:nvGrpSpPr>
          <p:cNvPr id="15373" name="Group 14"/>
          <p:cNvGrpSpPr/>
          <p:nvPr/>
        </p:nvGrpSpPr>
        <p:grpSpPr>
          <a:xfrm>
            <a:off x="468313" y="2205038"/>
            <a:ext cx="8424862" cy="1200150"/>
            <a:chOff x="0" y="0"/>
            <a:chExt cx="5307" cy="756"/>
          </a:xfrm>
        </p:grpSpPr>
        <p:sp>
          <p:nvSpPr>
            <p:cNvPr id="15375" name="Text Box 15"/>
            <p:cNvSpPr/>
            <p:nvPr/>
          </p:nvSpPr>
          <p:spPr>
            <a:xfrm>
              <a:off x="0" y="0"/>
              <a:ext cx="5307" cy="7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    以上</a:t>
              </a:r>
              <a:r>
                <a:rPr lang="en-US" altLang="zh-CN" sz="24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1)</a:t>
              </a:r>
              <a:r>
                <a:rPr lang="zh-CN" altLang="en-US" sz="24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、</a:t>
              </a:r>
              <a:r>
                <a:rPr lang="en-US" altLang="zh-CN" sz="24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2)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中</a:t>
              </a:r>
              <a:r>
                <a:rPr lang="zh-CN" altLang="en-US" sz="24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任一条成立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即可定义为</a:t>
              </a: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简谐振动。其中   可表示位移、速度、加速度、电流、电量、电场强度、磁感应强度等物理量。</a:t>
              </a:r>
              <a:endPara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  <p:pic>
          <p:nvPicPr>
            <p:cNvPr id="15376" name="Object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7" y="58"/>
              <a:ext cx="204" cy="183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5374" name="Text Box 17"/>
          <p:cNvSpPr/>
          <p:nvPr/>
        </p:nvSpPr>
        <p:spPr>
          <a:xfrm>
            <a:off x="2051050" y="47625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 简谐振动的判据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>
            <a:spLocks noGrp="1"/>
          </p:cNvSpPr>
          <p:nvPr/>
        </p:nvSpPr>
        <p:spPr>
          <a:xfrm>
            <a:off x="8245475" y="6356350"/>
            <a:ext cx="44132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7411" name="Group 2"/>
          <p:cNvGrpSpPr/>
          <p:nvPr/>
        </p:nvGrpSpPr>
        <p:grpSpPr>
          <a:xfrm>
            <a:off x="5651500" y="2282825"/>
            <a:ext cx="741363" cy="842963"/>
            <a:chOff x="0" y="0"/>
            <a:chExt cx="528" cy="657"/>
          </a:xfrm>
        </p:grpSpPr>
        <p:sp>
          <p:nvSpPr>
            <p:cNvPr id="16429" name="Freeform 3"/>
            <p:cNvSpPr/>
            <p:nvPr/>
          </p:nvSpPr>
          <p:spPr>
            <a:xfrm>
              <a:off x="192" y="97"/>
              <a:ext cx="132" cy="560"/>
            </a:xfrm>
            <a:custGeom>
              <a:avLst/>
              <a:gdLst>
                <a:gd name="txL" fmla="*/ 0 w 161"/>
                <a:gd name="txT" fmla="*/ 0 h 561"/>
                <a:gd name="txR" fmla="*/ 161 w 161"/>
                <a:gd name="txB" fmla="*/ 561 h 561"/>
              </a:gdLst>
              <a:ahLst/>
              <a:cxnLst>
                <a:cxn ang="0">
                  <a:pos x="58" y="0"/>
                </a:cxn>
                <a:cxn ang="0">
                  <a:pos x="58" y="75"/>
                </a:cxn>
                <a:cxn ang="0">
                  <a:pos x="108" y="113"/>
                </a:cxn>
                <a:cxn ang="0">
                  <a:pos x="0" y="152"/>
                </a:cxn>
                <a:cxn ang="0">
                  <a:pos x="108" y="192"/>
                </a:cxn>
                <a:cxn ang="0">
                  <a:pos x="0" y="231"/>
                </a:cxn>
                <a:cxn ang="0">
                  <a:pos x="108" y="271"/>
                </a:cxn>
                <a:cxn ang="0">
                  <a:pos x="0" y="309"/>
                </a:cxn>
                <a:cxn ang="0">
                  <a:pos x="108" y="348"/>
                </a:cxn>
                <a:cxn ang="0">
                  <a:pos x="0" y="388"/>
                </a:cxn>
                <a:cxn ang="0">
                  <a:pos x="108" y="427"/>
                </a:cxn>
                <a:cxn ang="0">
                  <a:pos x="0" y="467"/>
                </a:cxn>
                <a:cxn ang="0">
                  <a:pos x="72" y="487"/>
                </a:cxn>
                <a:cxn ang="0">
                  <a:pos x="73" y="559"/>
                </a:cxn>
              </a:cxnLst>
              <a:rect l="txL" t="txT" r="txR" b="txB"/>
              <a:pathLst>
                <a:path w="161" h="561">
                  <a:moveTo>
                    <a:pt x="86" y="0"/>
                  </a:moveTo>
                  <a:lnTo>
                    <a:pt x="86" y="75"/>
                  </a:lnTo>
                  <a:lnTo>
                    <a:pt x="161" y="113"/>
                  </a:lnTo>
                  <a:lnTo>
                    <a:pt x="0" y="152"/>
                  </a:lnTo>
                  <a:lnTo>
                    <a:pt x="161" y="192"/>
                  </a:lnTo>
                  <a:lnTo>
                    <a:pt x="0" y="231"/>
                  </a:lnTo>
                  <a:lnTo>
                    <a:pt x="161" y="271"/>
                  </a:lnTo>
                  <a:lnTo>
                    <a:pt x="0" y="311"/>
                  </a:lnTo>
                  <a:lnTo>
                    <a:pt x="161" y="350"/>
                  </a:lnTo>
                  <a:lnTo>
                    <a:pt x="0" y="390"/>
                  </a:lnTo>
                  <a:lnTo>
                    <a:pt x="161" y="429"/>
                  </a:lnTo>
                  <a:lnTo>
                    <a:pt x="0" y="469"/>
                  </a:lnTo>
                  <a:lnTo>
                    <a:pt x="107" y="489"/>
                  </a:lnTo>
                  <a:lnTo>
                    <a:pt x="108" y="561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430" name="Group 4"/>
            <p:cNvGrpSpPr/>
            <p:nvPr/>
          </p:nvGrpSpPr>
          <p:grpSpPr>
            <a:xfrm>
              <a:off x="0" y="0"/>
              <a:ext cx="528" cy="96"/>
              <a:chOff x="0" y="0"/>
              <a:chExt cx="528" cy="96"/>
            </a:xfrm>
          </p:grpSpPr>
          <p:sp>
            <p:nvSpPr>
              <p:cNvPr id="16431" name="Rectangle 5" descr="宽上对角线"/>
              <p:cNvSpPr/>
              <p:nvPr/>
            </p:nvSpPr>
            <p:spPr>
              <a:xfrm>
                <a:off x="0" y="0"/>
                <a:ext cx="528" cy="98"/>
              </a:xfrm>
              <a:prstGeom prst="rect">
                <a:avLst/>
              </a:prstGeom>
              <a:blipFill rotWithShape="1">
                <a:blip r:embed="rId1"/>
              </a:blip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zh-CN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  <p:sp>
            <p:nvSpPr>
              <p:cNvPr id="16432" name="Line 6"/>
              <p:cNvSpPr/>
              <p:nvPr/>
            </p:nvSpPr>
            <p:spPr>
              <a:xfrm>
                <a:off x="0" y="98"/>
                <a:ext cx="528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7416" name="Group 7"/>
          <p:cNvGrpSpPr/>
          <p:nvPr/>
        </p:nvGrpSpPr>
        <p:grpSpPr>
          <a:xfrm>
            <a:off x="6729413" y="2282825"/>
            <a:ext cx="739775" cy="1354138"/>
            <a:chOff x="0" y="0"/>
            <a:chExt cx="528" cy="1056"/>
          </a:xfrm>
        </p:grpSpPr>
        <p:sp>
          <p:nvSpPr>
            <p:cNvPr id="16424" name="Oval 8"/>
            <p:cNvSpPr/>
            <p:nvPr/>
          </p:nvSpPr>
          <p:spPr>
            <a:xfrm>
              <a:off x="219" y="912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4F81BD"/>
                </a:gs>
                <a:gs pos="100000">
                  <a:srgbClr val="233B57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  <p:sp>
          <p:nvSpPr>
            <p:cNvPr id="16425" name="Freeform 9"/>
            <p:cNvSpPr/>
            <p:nvPr/>
          </p:nvSpPr>
          <p:spPr>
            <a:xfrm>
              <a:off x="191" y="97"/>
              <a:ext cx="145" cy="816"/>
            </a:xfrm>
            <a:custGeom>
              <a:avLst/>
              <a:gdLst>
                <a:gd name="txL" fmla="*/ 0 w 161"/>
                <a:gd name="txT" fmla="*/ 0 h 561"/>
                <a:gd name="txR" fmla="*/ 161 w 161"/>
                <a:gd name="txB" fmla="*/ 561 h 561"/>
              </a:gdLst>
              <a:ahLst/>
              <a:cxnLst>
                <a:cxn ang="0">
                  <a:pos x="69" y="0"/>
                </a:cxn>
                <a:cxn ang="0">
                  <a:pos x="69" y="159"/>
                </a:cxn>
                <a:cxn ang="0">
                  <a:pos x="131" y="239"/>
                </a:cxn>
                <a:cxn ang="0">
                  <a:pos x="0" y="321"/>
                </a:cxn>
                <a:cxn ang="0">
                  <a:pos x="131" y="406"/>
                </a:cxn>
                <a:cxn ang="0">
                  <a:pos x="0" y="489"/>
                </a:cxn>
                <a:cxn ang="0">
                  <a:pos x="131" y="573"/>
                </a:cxn>
                <a:cxn ang="0">
                  <a:pos x="0" y="657"/>
                </a:cxn>
                <a:cxn ang="0">
                  <a:pos x="131" y="740"/>
                </a:cxn>
                <a:cxn ang="0">
                  <a:pos x="0" y="825"/>
                </a:cxn>
                <a:cxn ang="0">
                  <a:pos x="131" y="908"/>
                </a:cxn>
                <a:cxn ang="0">
                  <a:pos x="0" y="992"/>
                </a:cxn>
                <a:cxn ang="0">
                  <a:pos x="86" y="1034"/>
                </a:cxn>
                <a:cxn ang="0">
                  <a:pos x="87" y="1187"/>
                </a:cxn>
              </a:cxnLst>
              <a:rect l="txL" t="txT" r="txR" b="txB"/>
              <a:pathLst>
                <a:path w="161" h="561">
                  <a:moveTo>
                    <a:pt x="86" y="0"/>
                  </a:moveTo>
                  <a:lnTo>
                    <a:pt x="86" y="75"/>
                  </a:lnTo>
                  <a:lnTo>
                    <a:pt x="161" y="113"/>
                  </a:lnTo>
                  <a:lnTo>
                    <a:pt x="0" y="152"/>
                  </a:lnTo>
                  <a:lnTo>
                    <a:pt x="161" y="192"/>
                  </a:lnTo>
                  <a:lnTo>
                    <a:pt x="0" y="231"/>
                  </a:lnTo>
                  <a:lnTo>
                    <a:pt x="161" y="271"/>
                  </a:lnTo>
                  <a:lnTo>
                    <a:pt x="0" y="311"/>
                  </a:lnTo>
                  <a:lnTo>
                    <a:pt x="161" y="350"/>
                  </a:lnTo>
                  <a:lnTo>
                    <a:pt x="0" y="390"/>
                  </a:lnTo>
                  <a:lnTo>
                    <a:pt x="161" y="429"/>
                  </a:lnTo>
                  <a:lnTo>
                    <a:pt x="0" y="469"/>
                  </a:lnTo>
                  <a:lnTo>
                    <a:pt x="107" y="489"/>
                  </a:lnTo>
                  <a:lnTo>
                    <a:pt x="108" y="561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426" name="Group 10"/>
            <p:cNvGrpSpPr/>
            <p:nvPr/>
          </p:nvGrpSpPr>
          <p:grpSpPr>
            <a:xfrm>
              <a:off x="0" y="0"/>
              <a:ext cx="528" cy="96"/>
              <a:chOff x="0" y="0"/>
              <a:chExt cx="528" cy="96"/>
            </a:xfrm>
          </p:grpSpPr>
          <p:sp>
            <p:nvSpPr>
              <p:cNvPr id="16427" name="Rectangle 11" descr="宽上对角线"/>
              <p:cNvSpPr/>
              <p:nvPr/>
            </p:nvSpPr>
            <p:spPr>
              <a:xfrm>
                <a:off x="0" y="0"/>
                <a:ext cx="528" cy="98"/>
              </a:xfrm>
              <a:prstGeom prst="rect">
                <a:avLst/>
              </a:prstGeom>
              <a:blipFill rotWithShape="1">
                <a:blip r:embed="rId1"/>
              </a:blipFill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zh-CN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  <p:sp>
            <p:nvSpPr>
              <p:cNvPr id="16428" name="Line 12"/>
              <p:cNvSpPr/>
              <p:nvPr/>
            </p:nvSpPr>
            <p:spPr>
              <a:xfrm>
                <a:off x="0" y="98"/>
                <a:ext cx="528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7422" name="Group 13"/>
          <p:cNvGrpSpPr/>
          <p:nvPr/>
        </p:nvGrpSpPr>
        <p:grpSpPr>
          <a:xfrm>
            <a:off x="7469188" y="2282825"/>
            <a:ext cx="1077912" cy="1847850"/>
            <a:chOff x="0" y="0"/>
            <a:chExt cx="679" cy="1164"/>
          </a:xfrm>
        </p:grpSpPr>
        <p:grpSp>
          <p:nvGrpSpPr>
            <p:cNvPr id="16414" name="Group 14"/>
            <p:cNvGrpSpPr/>
            <p:nvPr/>
          </p:nvGrpSpPr>
          <p:grpSpPr>
            <a:xfrm>
              <a:off x="212" y="0"/>
              <a:ext cx="467" cy="1164"/>
              <a:chOff x="0" y="0"/>
              <a:chExt cx="528" cy="1440"/>
            </a:xfrm>
          </p:grpSpPr>
          <p:sp>
            <p:nvSpPr>
              <p:cNvPr id="16419" name="Freeform 15"/>
              <p:cNvSpPr/>
              <p:nvPr/>
            </p:nvSpPr>
            <p:spPr>
              <a:xfrm>
                <a:off x="192" y="96"/>
                <a:ext cx="144" cy="1200"/>
              </a:xfrm>
              <a:custGeom>
                <a:avLst/>
                <a:gdLst>
                  <a:gd name="txL" fmla="*/ 0 w 161"/>
                  <a:gd name="txT" fmla="*/ 0 h 561"/>
                  <a:gd name="txR" fmla="*/ 161 w 161"/>
                  <a:gd name="txB" fmla="*/ 561 h 561"/>
                </a:gdLst>
                <a:ahLst/>
                <a:cxnLst>
                  <a:cxn ang="0">
                    <a:pos x="69" y="0"/>
                  </a:cxn>
                  <a:cxn ang="0">
                    <a:pos x="69" y="342"/>
                  </a:cxn>
                  <a:cxn ang="0">
                    <a:pos x="129" y="518"/>
                  </a:cxn>
                  <a:cxn ang="0">
                    <a:pos x="0" y="695"/>
                  </a:cxn>
                  <a:cxn ang="0">
                    <a:pos x="129" y="879"/>
                  </a:cxn>
                  <a:cxn ang="0">
                    <a:pos x="0" y="1057"/>
                  </a:cxn>
                  <a:cxn ang="0">
                    <a:pos x="129" y="1241"/>
                  </a:cxn>
                  <a:cxn ang="0">
                    <a:pos x="0" y="1422"/>
                  </a:cxn>
                  <a:cxn ang="0">
                    <a:pos x="129" y="1602"/>
                  </a:cxn>
                  <a:cxn ang="0">
                    <a:pos x="0" y="1784"/>
                  </a:cxn>
                  <a:cxn ang="0">
                    <a:pos x="129" y="1964"/>
                  </a:cxn>
                  <a:cxn ang="0">
                    <a:pos x="0" y="2145"/>
                  </a:cxn>
                  <a:cxn ang="0">
                    <a:pos x="86" y="2237"/>
                  </a:cxn>
                  <a:cxn ang="0">
                    <a:pos x="87" y="2567"/>
                  </a:cxn>
                </a:cxnLst>
                <a:rect l="txL" t="txT" r="txR" b="txB"/>
                <a:pathLst>
                  <a:path w="161" h="561">
                    <a:moveTo>
                      <a:pt x="86" y="0"/>
                    </a:moveTo>
                    <a:lnTo>
                      <a:pt x="86" y="75"/>
                    </a:lnTo>
                    <a:lnTo>
                      <a:pt x="161" y="113"/>
                    </a:lnTo>
                    <a:lnTo>
                      <a:pt x="0" y="152"/>
                    </a:lnTo>
                    <a:lnTo>
                      <a:pt x="161" y="192"/>
                    </a:lnTo>
                    <a:lnTo>
                      <a:pt x="0" y="231"/>
                    </a:lnTo>
                    <a:lnTo>
                      <a:pt x="161" y="271"/>
                    </a:lnTo>
                    <a:lnTo>
                      <a:pt x="0" y="311"/>
                    </a:lnTo>
                    <a:lnTo>
                      <a:pt x="161" y="350"/>
                    </a:lnTo>
                    <a:lnTo>
                      <a:pt x="0" y="390"/>
                    </a:lnTo>
                    <a:lnTo>
                      <a:pt x="161" y="429"/>
                    </a:lnTo>
                    <a:lnTo>
                      <a:pt x="0" y="469"/>
                    </a:lnTo>
                    <a:lnTo>
                      <a:pt x="107" y="489"/>
                    </a:lnTo>
                    <a:lnTo>
                      <a:pt x="108" y="561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6420" name="Group 16"/>
              <p:cNvGrpSpPr/>
              <p:nvPr/>
            </p:nvGrpSpPr>
            <p:grpSpPr>
              <a:xfrm>
                <a:off x="0" y="0"/>
                <a:ext cx="528" cy="96"/>
                <a:chOff x="0" y="0"/>
                <a:chExt cx="528" cy="96"/>
              </a:xfrm>
            </p:grpSpPr>
            <p:sp>
              <p:nvSpPr>
                <p:cNvPr id="16422" name="Rectangle 17" descr="宽上对角线"/>
                <p:cNvSpPr/>
                <p:nvPr/>
              </p:nvSpPr>
              <p:spPr>
                <a:xfrm>
                  <a:off x="0" y="0"/>
                  <a:ext cx="528" cy="96"/>
                </a:xfrm>
                <a:prstGeom prst="rect">
                  <a:avLst/>
                </a:prstGeom>
                <a:blipFill rotWithShape="1">
                  <a:blip r:embed="rId1"/>
                </a:blipFill>
                <a:ln w="9525">
                  <a:noFill/>
                </a:ln>
              </p:spPr>
              <p:txBody>
                <a:bodyPr wrap="none" anchor="ctr"/>
                <a:p>
                  <a:pPr lvl="0"/>
                  <a:endParaRPr lang="zh-CN" altLang="zh-CN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endParaRPr>
                </a:p>
              </p:txBody>
            </p:sp>
            <p:sp>
              <p:nvSpPr>
                <p:cNvPr id="16423" name="Line 18"/>
                <p:cNvSpPr/>
                <p:nvPr/>
              </p:nvSpPr>
              <p:spPr>
                <a:xfrm>
                  <a:off x="0" y="96"/>
                  <a:ext cx="528" cy="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6421" name="Oval 19"/>
              <p:cNvSpPr/>
              <p:nvPr/>
            </p:nvSpPr>
            <p:spPr>
              <a:xfrm>
                <a:off x="213" y="1296"/>
                <a:ext cx="147" cy="144"/>
              </a:xfrm>
              <a:prstGeom prst="ellipse">
                <a:avLst/>
              </a:prstGeom>
              <a:gradFill rotWithShape="0">
                <a:gsLst>
                  <a:gs pos="0">
                    <a:srgbClr val="4F81BD"/>
                  </a:gs>
                  <a:gs pos="100000">
                    <a:srgbClr val="233B57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/>
                <a:endParaRPr lang="zh-CN" altLang="zh-CN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</p:grpSp>
        <p:grpSp>
          <p:nvGrpSpPr>
            <p:cNvPr id="16415" name="Group 20"/>
            <p:cNvGrpSpPr/>
            <p:nvPr/>
          </p:nvGrpSpPr>
          <p:grpSpPr>
            <a:xfrm>
              <a:off x="0" y="787"/>
              <a:ext cx="382" cy="340"/>
              <a:chOff x="0" y="0"/>
              <a:chExt cx="432" cy="421"/>
            </a:xfrm>
          </p:grpSpPr>
          <p:sp>
            <p:nvSpPr>
              <p:cNvPr id="16416" name="Line 21"/>
              <p:cNvSpPr/>
              <p:nvPr/>
            </p:nvSpPr>
            <p:spPr>
              <a:xfrm flipH="1">
                <a:off x="144" y="419"/>
                <a:ext cx="288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6417" name="Line 22"/>
              <p:cNvSpPr/>
              <p:nvPr/>
            </p:nvSpPr>
            <p:spPr>
              <a:xfrm>
                <a:off x="288" y="0"/>
                <a:ext cx="1" cy="42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stealth" w="med" len="lg"/>
                <a:tailEnd type="stealth" w="med" len="lg"/>
              </a:ln>
            </p:spPr>
          </p:sp>
          <p:pic>
            <p:nvPicPr>
              <p:cNvPr id="16418" name="Object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78"/>
                <a:ext cx="183" cy="17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17433" name="Group 24"/>
          <p:cNvGrpSpPr/>
          <p:nvPr/>
        </p:nvGrpSpPr>
        <p:grpSpPr>
          <a:xfrm>
            <a:off x="5657850" y="3100388"/>
            <a:ext cx="2351088" cy="449262"/>
            <a:chOff x="0" y="0"/>
            <a:chExt cx="1481" cy="283"/>
          </a:xfrm>
        </p:grpSpPr>
        <p:grpSp>
          <p:nvGrpSpPr>
            <p:cNvPr id="16406" name="Group 25"/>
            <p:cNvGrpSpPr/>
            <p:nvPr/>
          </p:nvGrpSpPr>
          <p:grpSpPr>
            <a:xfrm>
              <a:off x="0" y="0"/>
              <a:ext cx="541" cy="277"/>
              <a:chOff x="0" y="0"/>
              <a:chExt cx="541" cy="277"/>
            </a:xfrm>
          </p:grpSpPr>
          <p:sp>
            <p:nvSpPr>
              <p:cNvPr id="16411" name="Line 26"/>
              <p:cNvSpPr/>
              <p:nvPr/>
            </p:nvSpPr>
            <p:spPr>
              <a:xfrm flipV="1">
                <a:off x="208" y="18"/>
                <a:ext cx="333" cy="1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6412" name="Line 27"/>
              <p:cNvSpPr/>
              <p:nvPr/>
            </p:nvSpPr>
            <p:spPr>
              <a:xfrm>
                <a:off x="378" y="29"/>
                <a:ext cx="1" cy="2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stealth" w="med" len="lg"/>
                <a:tailEnd type="stealth" w="med" len="lg"/>
              </a:ln>
            </p:spPr>
          </p:sp>
          <p:pic>
            <p:nvPicPr>
              <p:cNvPr id="16413" name="Object 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239" cy="277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6407" name="Group 29"/>
            <p:cNvGrpSpPr/>
            <p:nvPr/>
          </p:nvGrpSpPr>
          <p:grpSpPr>
            <a:xfrm>
              <a:off x="293" y="278"/>
              <a:ext cx="1188" cy="5"/>
              <a:chOff x="0" y="0"/>
              <a:chExt cx="1344" cy="6"/>
            </a:xfrm>
          </p:grpSpPr>
          <p:sp>
            <p:nvSpPr>
              <p:cNvPr id="16408" name="Line 30"/>
              <p:cNvSpPr/>
              <p:nvPr/>
            </p:nvSpPr>
            <p:spPr>
              <a:xfrm flipH="1">
                <a:off x="384" y="6"/>
                <a:ext cx="241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6409" name="Line 31"/>
              <p:cNvSpPr/>
              <p:nvPr/>
            </p:nvSpPr>
            <p:spPr>
              <a:xfrm flipH="1">
                <a:off x="0" y="0"/>
                <a:ext cx="336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6410" name="Line 32"/>
              <p:cNvSpPr/>
              <p:nvPr/>
            </p:nvSpPr>
            <p:spPr>
              <a:xfrm>
                <a:off x="816" y="6"/>
                <a:ext cx="528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7442" name="Group 33"/>
          <p:cNvGrpSpPr/>
          <p:nvPr/>
        </p:nvGrpSpPr>
        <p:grpSpPr>
          <a:xfrm>
            <a:off x="6804025" y="3206750"/>
            <a:ext cx="257175" cy="2011363"/>
            <a:chOff x="0" y="0"/>
            <a:chExt cx="162" cy="1267"/>
          </a:xfrm>
        </p:grpSpPr>
        <p:sp>
          <p:nvSpPr>
            <p:cNvPr id="16402" name="Line 34"/>
            <p:cNvSpPr/>
            <p:nvPr/>
          </p:nvSpPr>
          <p:spPr>
            <a:xfrm>
              <a:off x="85" y="233"/>
              <a:ext cx="1" cy="8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  <p:pic>
          <p:nvPicPr>
            <p:cNvPr id="16403" name="Object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25"/>
              <a:ext cx="162" cy="14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404" name="Object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" y="0"/>
              <a:ext cx="141" cy="14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405" name="Oval 37"/>
            <p:cNvSpPr/>
            <p:nvPr/>
          </p:nvSpPr>
          <p:spPr>
            <a:xfrm>
              <a:off x="66" y="194"/>
              <a:ext cx="43" cy="39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sp>
        <p:nvSpPr>
          <p:cNvPr id="17447" name="Text Box 38"/>
          <p:cNvSpPr/>
          <p:nvPr/>
        </p:nvSpPr>
        <p:spPr>
          <a:xfrm>
            <a:off x="285750" y="2143125"/>
            <a:ext cx="504031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解：</a:t>
            </a:r>
            <a:r>
              <a:rPr lang="zh-CN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以小球受力平衡位置为坐标原点，竖直向下建立一维坐标系，如图所示。</a:t>
            </a:r>
            <a:endParaRPr lang="zh-CN" altLang="en-US" sz="2400" b="1" baseline="-25000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pic>
        <p:nvPicPr>
          <p:cNvPr id="17448" name="Object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075" y="3813175"/>
            <a:ext cx="1368425" cy="407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49" name="Text Box 40"/>
          <p:cNvSpPr/>
          <p:nvPr/>
        </p:nvSpPr>
        <p:spPr>
          <a:xfrm>
            <a:off x="454025" y="4391025"/>
            <a:ext cx="42624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在任意位置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处，合力为：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7450" name="Object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88" y="4967288"/>
            <a:ext cx="2898775" cy="425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51" name="Object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300" y="4967288"/>
            <a:ext cx="1028700" cy="35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52" name="Text Box 43"/>
          <p:cNvSpPr/>
          <p:nvPr/>
        </p:nvSpPr>
        <p:spPr>
          <a:xfrm>
            <a:off x="646113" y="5543550"/>
            <a:ext cx="4987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物体受回复力作用，作谐振动。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6398" name="Group 44"/>
          <p:cNvGrpSpPr/>
          <p:nvPr/>
        </p:nvGrpSpPr>
        <p:grpSpPr>
          <a:xfrm>
            <a:off x="361950" y="571500"/>
            <a:ext cx="8424863" cy="1200150"/>
            <a:chOff x="0" y="0"/>
            <a:chExt cx="5444" cy="756"/>
          </a:xfrm>
        </p:grpSpPr>
        <p:sp>
          <p:nvSpPr>
            <p:cNvPr id="16400" name="Text Box 45"/>
            <p:cNvSpPr/>
            <p:nvPr/>
          </p:nvSpPr>
          <p:spPr>
            <a:xfrm>
              <a:off x="0" y="0"/>
              <a:ext cx="5444" cy="7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例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. 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如图所示，一轻质弹簧，上端固定，下端系一质量为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m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的小球，如果给小球一初速度  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,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试判断此系统是否作简谐振动（忽略空气阻力）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16401" name="Object 4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44" y="235"/>
              <a:ext cx="211" cy="31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7456" name="Text Box 47"/>
          <p:cNvSpPr/>
          <p:nvPr/>
        </p:nvSpPr>
        <p:spPr>
          <a:xfrm>
            <a:off x="357188" y="3284538"/>
            <a:ext cx="41767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设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平衡位置弹簧伸长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0</a:t>
            </a:r>
            <a:endParaRPr lang="zh-CN" altLang="en-US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7" grpId="0" bldLvl="0"/>
      <p:bldP spid="17449" grpId="0" bldLvl="0"/>
      <p:bldP spid="17452" grpId="0" bldLvl="0"/>
      <p:bldP spid="17456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2"/>
          <p:cNvSpPr/>
          <p:nvPr/>
        </p:nvSpPr>
        <p:spPr>
          <a:xfrm>
            <a:off x="-1260475" y="188913"/>
            <a:ext cx="45307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/>
            <a:endParaRPr lang="zh-CN" altLang="zh-CN" sz="32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  <a:sym typeface="华文新魏" pitchFamily="2" charset="-122"/>
            </a:endParaRPr>
          </a:p>
        </p:txBody>
      </p:sp>
      <p:pic>
        <p:nvPicPr>
          <p:cNvPr id="18435" name="图片 5" descr="水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6138" y="3902075"/>
            <a:ext cx="2905125" cy="254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Rectangle 26"/>
          <p:cNvSpPr/>
          <p:nvPr/>
        </p:nvSpPr>
        <p:spPr>
          <a:xfrm>
            <a:off x="900113" y="404813"/>
            <a:ext cx="7497762" cy="11890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Times New Roman" panose="02020603050405020304" pitchFamily="18" charset="0"/>
              </a:rPr>
              <a:t>考虑一个正方体浮块在水面起伏振荡，忽略水的阻力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0"/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Times New Roman" panose="02020603050405020304" pitchFamily="18" charset="0"/>
              </a:rPr>
              <a:t>和水面的起伏，浮块不会没于水中，也不会离开水面，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  <a:p>
            <a:pPr lvl="0"/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Times New Roman" panose="02020603050405020304" pitchFamily="18" charset="0"/>
              </a:rPr>
              <a:t>试分析浮块运动状况。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pic>
        <p:nvPicPr>
          <p:cNvPr id="17413" name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3" y="5259388"/>
            <a:ext cx="260350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直接连接符 9"/>
          <p:cNvSpPr/>
          <p:nvPr/>
        </p:nvSpPr>
        <p:spPr>
          <a:xfrm>
            <a:off x="7104063" y="5114925"/>
            <a:ext cx="1587" cy="2159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5" name="直接连接符 10"/>
          <p:cNvSpPr/>
          <p:nvPr/>
        </p:nvSpPr>
        <p:spPr>
          <a:xfrm>
            <a:off x="7572375" y="5114925"/>
            <a:ext cx="0" cy="2159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6" name="直接箭头连接符 11"/>
          <p:cNvSpPr/>
          <p:nvPr/>
        </p:nvSpPr>
        <p:spPr>
          <a:xfrm>
            <a:off x="7104063" y="5232400"/>
            <a:ext cx="485775" cy="0"/>
          </a:xfrm>
          <a:prstGeom prst="straightConnector1">
            <a:avLst/>
          </a:prstGeom>
          <a:ln w="9525" cap="flat" cmpd="sng">
            <a:solidFill>
              <a:schemeClr val="accent1"/>
            </a:solidFill>
            <a:prstDash val="solid"/>
            <a:headEnd type="arrow" w="med" len="med"/>
            <a:tailEnd type="arrow" w="med" len="med"/>
          </a:ln>
        </p:spPr>
        <p:txBody>
          <a:bodyPr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417" name="Object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0" y="5186363"/>
            <a:ext cx="150813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8" name="直接箭头连接符 13"/>
          <p:cNvSpPr/>
          <p:nvPr/>
        </p:nvSpPr>
        <p:spPr>
          <a:xfrm flipV="1">
            <a:off x="6923088" y="4611688"/>
            <a:ext cx="1587" cy="35877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419" name="Object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0" y="4435475"/>
            <a:ext cx="287338" cy="319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20" name="流程图: 联系 15"/>
          <p:cNvSpPr/>
          <p:nvPr/>
        </p:nvSpPr>
        <p:spPr>
          <a:xfrm>
            <a:off x="7931150" y="4899025"/>
            <a:ext cx="144463" cy="144463"/>
          </a:xfrm>
          <a:prstGeom prst="flowChartConnector">
            <a:avLst/>
          </a:prstGeom>
          <a:solidFill>
            <a:schemeClr val="tx1"/>
          </a:solidFill>
          <a:ln w="25400" cap="flat" cmpd="sng">
            <a:solidFill>
              <a:srgbClr val="395E8A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1" name="直接箭头连接符 16"/>
          <p:cNvSpPr/>
          <p:nvPr/>
        </p:nvSpPr>
        <p:spPr>
          <a:xfrm flipV="1">
            <a:off x="8004175" y="4538663"/>
            <a:ext cx="0" cy="360362"/>
          </a:xfrm>
          <a:prstGeom prst="straightConnector1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22" name="直接箭头连接符 17"/>
          <p:cNvSpPr/>
          <p:nvPr/>
        </p:nvSpPr>
        <p:spPr>
          <a:xfrm>
            <a:off x="8004175" y="5043488"/>
            <a:ext cx="0" cy="360362"/>
          </a:xfrm>
          <a:prstGeom prst="straightConnector1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pPr lvl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423" name="Object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313" y="5230813"/>
            <a:ext cx="546100" cy="377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4" name="Object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4175" y="4232275"/>
            <a:ext cx="488950" cy="52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9" name="Text Box 2"/>
          <p:cNvSpPr/>
          <p:nvPr/>
        </p:nvSpPr>
        <p:spPr>
          <a:xfrm>
            <a:off x="1044575" y="1844675"/>
            <a:ext cx="5491163" cy="427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FFCC"/>
              </a:buClr>
              <a:buFont typeface="Arial" panose="020B0604020202020204" pitchFamily="34" charset="0"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设小浮块偏离平衡位置位移为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x </a:t>
            </a:r>
            <a:r>
              <a:rPr lang="zh-CN" alt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，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向上为正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8450" name="Text Box 2"/>
          <p:cNvSpPr/>
          <p:nvPr/>
        </p:nvSpPr>
        <p:spPr>
          <a:xfrm>
            <a:off x="1403350" y="2349500"/>
            <a:ext cx="1860550" cy="427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FFCC"/>
              </a:buClr>
              <a:buFont typeface="Arial" panose="020B0604020202020204" pitchFamily="34" charset="0"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平衡位置处：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1" name="Text Box 2"/>
          <p:cNvSpPr/>
          <p:nvPr/>
        </p:nvSpPr>
        <p:spPr>
          <a:xfrm>
            <a:off x="1547813" y="3032125"/>
            <a:ext cx="1579562" cy="427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FFCC"/>
              </a:buClr>
              <a:buFont typeface="Arial" panose="020B0604020202020204" pitchFamily="34" charset="0"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偏离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x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后：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2" name="Text Box 2"/>
          <p:cNvSpPr/>
          <p:nvPr/>
        </p:nvSpPr>
        <p:spPr>
          <a:xfrm>
            <a:off x="1616075" y="3708400"/>
            <a:ext cx="1301750" cy="427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buClr>
                <a:srgbClr val="00FFCC"/>
              </a:buClr>
              <a:buFont typeface="Arial" panose="020B0604020202020204" pitchFamily="34" charset="0"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合外力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8453" name="Text Box 2"/>
          <p:cNvSpPr/>
          <p:nvPr/>
        </p:nvSpPr>
        <p:spPr>
          <a:xfrm>
            <a:off x="1547813" y="4365625"/>
            <a:ext cx="1589087" cy="4349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lvl="0">
              <a:buClr>
                <a:srgbClr val="00FFCC"/>
              </a:buClr>
              <a:buFont typeface="Arial" panose="020B0604020202020204" pitchFamily="34" charset="0"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线性回复力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4" name="右箭头 30"/>
          <p:cNvSpPr/>
          <p:nvPr/>
        </p:nvSpPr>
        <p:spPr>
          <a:xfrm>
            <a:off x="3203575" y="4581525"/>
            <a:ext cx="720725" cy="144463"/>
          </a:xfrm>
          <a:prstGeom prst="rightArrow">
            <a:avLst>
              <a:gd name="adj1" fmla="val 50000"/>
              <a:gd name="adj2" fmla="val 50190"/>
            </a:avLst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zh-CN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55" name="Text Box 2"/>
          <p:cNvSpPr/>
          <p:nvPr/>
        </p:nvSpPr>
        <p:spPr>
          <a:xfrm>
            <a:off x="4067175" y="4365625"/>
            <a:ext cx="1309688" cy="4349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lvl="0">
              <a:buClr>
                <a:srgbClr val="00FFCC"/>
              </a:buClr>
              <a:buFont typeface="Arial" panose="020B0604020202020204" pitchFamily="34" charset="0"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简谐振动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56" name="Object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3575" y="2349500"/>
            <a:ext cx="2405063" cy="485775"/>
          </a:xfrm>
          <a:prstGeom prst="rect">
            <a:avLst/>
          </a:prstGeom>
          <a:solidFill>
            <a:srgbClr val="4F81BD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8457" name="Object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3575" y="3030538"/>
            <a:ext cx="2276475" cy="485775"/>
          </a:xfrm>
          <a:prstGeom prst="rect">
            <a:avLst/>
          </a:prstGeom>
          <a:solidFill>
            <a:srgbClr val="4F81BD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8458" name="Object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3575" y="3717925"/>
            <a:ext cx="2892425" cy="485775"/>
          </a:xfrm>
          <a:prstGeom prst="rect">
            <a:avLst/>
          </a:prstGeom>
          <a:solidFill>
            <a:srgbClr val="4F81BD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8459" name="Object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6238" y="5372100"/>
            <a:ext cx="1214437" cy="485775"/>
          </a:xfrm>
          <a:prstGeom prst="rect">
            <a:avLst/>
          </a:prstGeom>
          <a:solidFill>
            <a:srgbClr val="4F81BD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7436" name="Text Box 29"/>
          <p:cNvSpPr/>
          <p:nvPr/>
        </p:nvSpPr>
        <p:spPr>
          <a:xfrm>
            <a:off x="250825" y="4762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/>
      <p:bldP spid="18449" grpId="0" bldLvl="0"/>
      <p:bldP spid="18450" grpId="0" bldLvl="0"/>
      <p:bldP spid="18451" grpId="0" bldLvl="0"/>
      <p:bldP spid="18452" grpId="0" bldLvl="0"/>
      <p:bldP spid="18453" grpId="0" bldLvl="0" animBg="1"/>
      <p:bldP spid="18454" grpId="0" bldLvl="0" animBg="1"/>
      <p:bldP spid="1845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圆角矩形 22"/>
          <p:cNvSpPr/>
          <p:nvPr/>
        </p:nvSpPr>
        <p:spPr>
          <a:xfrm>
            <a:off x="5143500" y="1214438"/>
            <a:ext cx="3143250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435" name="灯片编号占位符 3"/>
          <p:cNvSpPr>
            <a:spLocks noGrp="1"/>
          </p:cNvSpPr>
          <p:nvPr/>
        </p:nvSpPr>
        <p:spPr>
          <a:xfrm>
            <a:off x="8245475" y="6356350"/>
            <a:ext cx="44132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9460" name="Text Box 7"/>
          <p:cNvSpPr/>
          <p:nvPr/>
        </p:nvSpPr>
        <p:spPr>
          <a:xfrm>
            <a:off x="1044575" y="2540000"/>
            <a:ext cx="8423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是由系统本身决定的常数，与初始条件无关</a:t>
            </a:r>
            <a:r>
              <a:rPr lang="zh-CN" altLang="en-US" sz="24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（</a:t>
            </a:r>
            <a:r>
              <a:rPr lang="zh-CN" altLang="en-US" sz="24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固有角频率）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8437" name="Group 30"/>
          <p:cNvGrpSpPr/>
          <p:nvPr/>
        </p:nvGrpSpPr>
        <p:grpSpPr>
          <a:xfrm>
            <a:off x="785813" y="1285875"/>
            <a:ext cx="2119312" cy="457200"/>
            <a:chOff x="0" y="0"/>
            <a:chExt cx="1335" cy="288"/>
          </a:xfrm>
        </p:grpSpPr>
        <p:pic>
          <p:nvPicPr>
            <p:cNvPr id="18453" name="Object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4" y="48"/>
              <a:ext cx="231" cy="1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54" name="Text Box 10"/>
            <p:cNvSpPr/>
            <p:nvPr/>
          </p:nvSpPr>
          <p:spPr>
            <a:xfrm>
              <a:off x="0" y="0"/>
              <a:ext cx="1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1. 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角频率  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9464" name="Group 34"/>
          <p:cNvGrpSpPr/>
          <p:nvPr/>
        </p:nvGrpSpPr>
        <p:grpSpPr>
          <a:xfrm>
            <a:off x="1017588" y="3057525"/>
            <a:ext cx="5211762" cy="468313"/>
            <a:chOff x="0" y="0"/>
            <a:chExt cx="3283" cy="295"/>
          </a:xfrm>
        </p:grpSpPr>
        <p:sp>
          <p:nvSpPr>
            <p:cNvPr id="18449" name="Text Box 3"/>
            <p:cNvSpPr/>
            <p:nvPr/>
          </p:nvSpPr>
          <p:spPr>
            <a:xfrm>
              <a:off x="1332" y="7"/>
              <a:ext cx="19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描述谐振运动的快慢</a:t>
              </a:r>
              <a:endPara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  <p:grpSp>
          <p:nvGrpSpPr>
            <p:cNvPr id="18450" name="Group 33"/>
            <p:cNvGrpSpPr/>
            <p:nvPr/>
          </p:nvGrpSpPr>
          <p:grpSpPr>
            <a:xfrm>
              <a:off x="0" y="0"/>
              <a:ext cx="1740" cy="288"/>
              <a:chOff x="0" y="0"/>
              <a:chExt cx="1740" cy="288"/>
            </a:xfrm>
          </p:grpSpPr>
          <p:pic>
            <p:nvPicPr>
              <p:cNvPr id="18451" name="Object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96"/>
                <a:ext cx="192" cy="16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8452" name="Text Box 16"/>
              <p:cNvSpPr/>
              <p:nvPr/>
            </p:nvSpPr>
            <p:spPr>
              <a:xfrm>
                <a:off x="156" y="0"/>
                <a:ext cx="15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的物理意义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:</a:t>
                </a: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</p:grpSp>
      <p:pic>
        <p:nvPicPr>
          <p:cNvPr id="19469" name="Object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8" y="3716338"/>
            <a:ext cx="992187" cy="7921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70" name="Object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775" y="4643438"/>
            <a:ext cx="1531938" cy="801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71" name="Text Box 21"/>
          <p:cNvSpPr/>
          <p:nvPr/>
        </p:nvSpPr>
        <p:spPr>
          <a:xfrm>
            <a:off x="1500188" y="3857625"/>
            <a:ext cx="1066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周期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19472" name="Text Box 22"/>
          <p:cNvSpPr/>
          <p:nvPr/>
        </p:nvSpPr>
        <p:spPr>
          <a:xfrm>
            <a:off x="1511300" y="4786313"/>
            <a:ext cx="10668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频率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pic>
        <p:nvPicPr>
          <p:cNvPr id="18443" name="Object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100" y="1244600"/>
            <a:ext cx="3024188" cy="533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474" name="Group 31"/>
          <p:cNvGrpSpPr/>
          <p:nvPr/>
        </p:nvGrpSpPr>
        <p:grpSpPr>
          <a:xfrm>
            <a:off x="971550" y="1917700"/>
            <a:ext cx="3529013" cy="542925"/>
            <a:chOff x="0" y="0"/>
            <a:chExt cx="2223" cy="342"/>
          </a:xfrm>
        </p:grpSpPr>
        <p:pic>
          <p:nvPicPr>
            <p:cNvPr id="18447" name="Object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5" y="0"/>
              <a:ext cx="998" cy="34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8" name="Text Box 26"/>
            <p:cNvSpPr/>
            <p:nvPr/>
          </p:nvSpPr>
          <p:spPr>
            <a:xfrm>
              <a:off x="0" y="45"/>
              <a:ext cx="15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99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例：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简谐振子  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18445" name="Text Box 2"/>
          <p:cNvSpPr/>
          <p:nvPr/>
        </p:nvSpPr>
        <p:spPr>
          <a:xfrm>
            <a:off x="1785938" y="214313"/>
            <a:ext cx="5621337" cy="1077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32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§2  </a:t>
            </a:r>
            <a:r>
              <a:rPr lang="zh-CN" altLang="en-US" sz="32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描述简谐振动的特征量</a:t>
            </a:r>
            <a:endParaRPr lang="zh-CN" altLang="en-US" sz="3200" b="1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  <a:sym typeface="华文楷体" pitchFamily="2" charset="-122"/>
            </a:endParaRPr>
          </a:p>
          <a:p>
            <a:pPr lvl="0" algn="ctr" eaLnBrk="1" hangingPunct="1"/>
            <a:r>
              <a:rPr lang="zh-CN" altLang="en-US" sz="32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  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8446" name="Line 4"/>
          <p:cNvSpPr/>
          <p:nvPr/>
        </p:nvSpPr>
        <p:spPr>
          <a:xfrm>
            <a:off x="539750" y="857250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ldLvl="0"/>
      <p:bldP spid="19471" grpId="0" bldLvl="0"/>
      <p:bldP spid="19472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>
            <a:spLocks noGrp="1"/>
          </p:cNvSpPr>
          <p:nvPr/>
        </p:nvSpPr>
        <p:spPr>
          <a:xfrm>
            <a:off x="8099425" y="6308725"/>
            <a:ext cx="468313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9459" name="Text Box 3"/>
          <p:cNvSpPr/>
          <p:nvPr/>
        </p:nvSpPr>
        <p:spPr>
          <a:xfrm>
            <a:off x="827088" y="633413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2.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振幅  ：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楷体" panose="02010609060101010101" pitchFamily="49" charset="-122"/>
              </a:rPr>
              <a:t>A</a:t>
            </a:r>
            <a:endParaRPr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pic>
        <p:nvPicPr>
          <p:cNvPr id="19460" name="Object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6888" y="633413"/>
            <a:ext cx="1508125" cy="52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5" name="Text Box 5"/>
          <p:cNvSpPr/>
          <p:nvPr/>
        </p:nvSpPr>
        <p:spPr>
          <a:xfrm>
            <a:off x="979488" y="1243013"/>
            <a:ext cx="647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表示振动的范围（强弱），由初始条件决定。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20486" name="Group 6"/>
          <p:cNvGrpSpPr/>
          <p:nvPr/>
        </p:nvGrpSpPr>
        <p:grpSpPr>
          <a:xfrm>
            <a:off x="1052513" y="2252663"/>
            <a:ext cx="5376862" cy="4343400"/>
            <a:chOff x="0" y="0"/>
            <a:chExt cx="3387" cy="2736"/>
          </a:xfrm>
        </p:grpSpPr>
        <p:grpSp>
          <p:nvGrpSpPr>
            <p:cNvPr id="19466" name="Group 7"/>
            <p:cNvGrpSpPr/>
            <p:nvPr/>
          </p:nvGrpSpPr>
          <p:grpSpPr>
            <a:xfrm>
              <a:off x="0" y="1950"/>
              <a:ext cx="2736" cy="786"/>
              <a:chOff x="0" y="0"/>
              <a:chExt cx="2736" cy="786"/>
            </a:xfrm>
          </p:grpSpPr>
          <p:sp>
            <p:nvSpPr>
              <p:cNvPr id="19477" name="Text Box 8"/>
              <p:cNvSpPr/>
              <p:nvPr/>
            </p:nvSpPr>
            <p:spPr>
              <a:xfrm>
                <a:off x="0" y="0"/>
                <a:ext cx="67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170" tIns="46990" rIns="90170" bIns="46990"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解得</a:t>
                </a: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pic>
            <p:nvPicPr>
              <p:cNvPr id="19478" name="Object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2" y="192"/>
                <a:ext cx="1056" cy="57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9479" name="Object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4" y="192"/>
                <a:ext cx="912" cy="59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9467" name="Group 11"/>
            <p:cNvGrpSpPr/>
            <p:nvPr/>
          </p:nvGrpSpPr>
          <p:grpSpPr>
            <a:xfrm>
              <a:off x="0" y="0"/>
              <a:ext cx="2774" cy="702"/>
              <a:chOff x="0" y="0"/>
              <a:chExt cx="2774" cy="702"/>
            </a:xfrm>
          </p:grpSpPr>
          <p:sp>
            <p:nvSpPr>
              <p:cNvPr id="19474" name="Text Box 12"/>
              <p:cNvSpPr/>
              <p:nvPr/>
            </p:nvSpPr>
            <p:spPr>
              <a:xfrm>
                <a:off x="0" y="96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170" tIns="46990" rIns="90170" bIns="46990"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由</a:t>
                </a: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pic>
            <p:nvPicPr>
              <p:cNvPr id="19475" name="Object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" y="0"/>
                <a:ext cx="2006" cy="70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9476" name="AutoShape 14"/>
              <p:cNvSpPr/>
              <p:nvPr/>
            </p:nvSpPr>
            <p:spPr>
              <a:xfrm>
                <a:off x="624" y="96"/>
                <a:ext cx="144" cy="480"/>
              </a:xfrm>
              <a:prstGeom prst="leftBrace">
                <a:avLst>
                  <a:gd name="adj1" fmla="val 27777"/>
                  <a:gd name="adj2" fmla="val 50000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lvl="0"/>
                <a:endParaRPr lang="zh-CN" altLang="zh-CN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</p:grpSp>
        <p:grpSp>
          <p:nvGrpSpPr>
            <p:cNvPr id="19468" name="Group 15"/>
            <p:cNvGrpSpPr/>
            <p:nvPr/>
          </p:nvGrpSpPr>
          <p:grpSpPr>
            <a:xfrm>
              <a:off x="0" y="846"/>
              <a:ext cx="3387" cy="994"/>
              <a:chOff x="0" y="0"/>
              <a:chExt cx="3387" cy="994"/>
            </a:xfrm>
          </p:grpSpPr>
          <p:sp>
            <p:nvSpPr>
              <p:cNvPr id="19469" name="Text Box 16"/>
              <p:cNvSpPr/>
              <p:nvPr/>
            </p:nvSpPr>
            <p:spPr>
              <a:xfrm>
                <a:off x="0" y="0"/>
                <a:ext cx="201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170" tIns="46990" rIns="90170" bIns="46990"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在 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t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= 0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时刻的值</a:t>
                </a: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pic>
            <p:nvPicPr>
              <p:cNvPr id="19470" name="Object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6" y="384"/>
                <a:ext cx="1382" cy="61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9471" name="AutoShape 18"/>
              <p:cNvSpPr/>
              <p:nvPr/>
            </p:nvSpPr>
            <p:spPr>
              <a:xfrm>
                <a:off x="624" y="480"/>
                <a:ext cx="144" cy="384"/>
              </a:xfrm>
              <a:prstGeom prst="leftBrace">
                <a:avLst>
                  <a:gd name="adj1" fmla="val 22209"/>
                  <a:gd name="adj2" fmla="val 50000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170" tIns="46990" rIns="90170" bIns="46990" anchor="ctr"/>
              <a:p>
                <a:pPr lvl="0"/>
                <a:endParaRPr lang="zh-CN" altLang="zh-CN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  <p:sp>
            <p:nvSpPr>
              <p:cNvPr id="19472" name="Text Box 19"/>
              <p:cNvSpPr/>
              <p:nvPr/>
            </p:nvSpPr>
            <p:spPr>
              <a:xfrm>
                <a:off x="2139" y="0"/>
                <a:ext cx="12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170" tIns="46990" rIns="90170" bIns="46990"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00CC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即初始条件</a:t>
                </a: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19473" name="Line 20"/>
              <p:cNvSpPr/>
              <p:nvPr/>
            </p:nvSpPr>
            <p:spPr>
              <a:xfrm>
                <a:off x="1767" y="166"/>
                <a:ext cx="336" cy="1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pic>
        <p:nvPicPr>
          <p:cNvPr id="19463" name="Object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963" y="476250"/>
            <a:ext cx="3024187" cy="53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4" name="圆角矩形 21"/>
          <p:cNvSpPr/>
          <p:nvPr/>
        </p:nvSpPr>
        <p:spPr>
          <a:xfrm>
            <a:off x="5715000" y="428625"/>
            <a:ext cx="3143250" cy="5715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endParaRPr lang="zh-CN" altLang="zh-CN" dirty="0">
              <a:solidFill>
                <a:srgbClr val="000000"/>
              </a:solidFill>
              <a:latin typeface="楷体" panose="02010609060101010101" pitchFamily="49" charset="-122"/>
              <a:ea typeface="宋体" panose="02010600030101010101" pitchFamily="2" charset="-122"/>
              <a:sym typeface="楷体" panose="02010609060101010101" pitchFamily="49" charset="-122"/>
            </a:endParaRPr>
          </a:p>
        </p:txBody>
      </p:sp>
      <p:sp>
        <p:nvSpPr>
          <p:cNvPr id="20503" name="Text Box 5"/>
          <p:cNvSpPr/>
          <p:nvPr/>
        </p:nvSpPr>
        <p:spPr>
          <a:xfrm>
            <a:off x="468313" y="1773238"/>
            <a:ext cx="647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以弹簧振子为例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ldLvl="0"/>
      <p:bldP spid="20503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3"/>
          <p:cNvSpPr>
            <a:spLocks noGrp="1"/>
          </p:cNvSpPr>
          <p:nvPr/>
        </p:nvSpPr>
        <p:spPr>
          <a:xfrm>
            <a:off x="8316913" y="6356350"/>
            <a:ext cx="576262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21507" name="Group 2"/>
          <p:cNvGrpSpPr/>
          <p:nvPr/>
        </p:nvGrpSpPr>
        <p:grpSpPr>
          <a:xfrm>
            <a:off x="900113" y="1676400"/>
            <a:ext cx="6905625" cy="1042988"/>
            <a:chOff x="0" y="0"/>
            <a:chExt cx="4350" cy="657"/>
          </a:xfrm>
        </p:grpSpPr>
        <p:sp>
          <p:nvSpPr>
            <p:cNvPr id="20527" name="Text Box 3"/>
            <p:cNvSpPr/>
            <p:nvPr/>
          </p:nvSpPr>
          <p:spPr>
            <a:xfrm>
              <a:off x="0" y="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1)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20528" name="Object 2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3" y="48"/>
              <a:ext cx="790" cy="25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29" name="Text Box 5"/>
            <p:cNvSpPr/>
            <p:nvPr/>
          </p:nvSpPr>
          <p:spPr>
            <a:xfrm>
              <a:off x="1098" y="29"/>
              <a:ext cx="325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与状态参量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x</a:t>
              </a:r>
              <a:r>
                <a:rPr lang="zh-CN" altLang="en-US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，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v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有一一对应的关系 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20530" name="Object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" y="384"/>
              <a:ext cx="3090" cy="273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1512" name="Text Box 23"/>
          <p:cNvSpPr/>
          <p:nvPr/>
        </p:nvSpPr>
        <p:spPr>
          <a:xfrm>
            <a:off x="1331913" y="1171575"/>
            <a:ext cx="472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相位是描述振动状态的物理量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0485" name="Object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5" y="592138"/>
            <a:ext cx="3024188" cy="53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4" name="Text Box 16"/>
          <p:cNvSpPr/>
          <p:nvPr/>
        </p:nvSpPr>
        <p:spPr>
          <a:xfrm>
            <a:off x="827088" y="2886075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/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例：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515" name="Object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2714625"/>
            <a:ext cx="1676400" cy="839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6" name="AutoShape 18"/>
          <p:cNvSpPr/>
          <p:nvPr/>
        </p:nvSpPr>
        <p:spPr>
          <a:xfrm>
            <a:off x="3255963" y="2998788"/>
            <a:ext cx="576262" cy="288925"/>
          </a:xfrm>
          <a:prstGeom prst="rightArrow">
            <a:avLst>
              <a:gd name="adj1" fmla="val 50000"/>
              <a:gd name="adj2" fmla="val 49908"/>
            </a:avLst>
          </a:prstGeom>
          <a:solidFill>
            <a:srgbClr val="FFFFFF"/>
          </a:solidFill>
          <a:ln w="349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pic>
        <p:nvPicPr>
          <p:cNvPr id="21517" name="Object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050" y="3001963"/>
            <a:ext cx="700088" cy="349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8" name="Object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375" y="3001963"/>
            <a:ext cx="1138238" cy="3619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519" name="Group 21"/>
          <p:cNvGrpSpPr/>
          <p:nvPr/>
        </p:nvGrpSpPr>
        <p:grpSpPr>
          <a:xfrm>
            <a:off x="2228850" y="3959225"/>
            <a:ext cx="4248150" cy="574675"/>
            <a:chOff x="0" y="0"/>
            <a:chExt cx="2676" cy="362"/>
          </a:xfrm>
        </p:grpSpPr>
        <p:pic>
          <p:nvPicPr>
            <p:cNvPr id="20519" name="Object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65" y="90"/>
              <a:ext cx="211" cy="27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20" name="Line 23"/>
            <p:cNvSpPr/>
            <p:nvPr/>
          </p:nvSpPr>
          <p:spPr>
            <a:xfrm>
              <a:off x="0" y="90"/>
              <a:ext cx="2647" cy="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21" name="Line 24"/>
            <p:cNvSpPr/>
            <p:nvPr/>
          </p:nvSpPr>
          <p:spPr>
            <a:xfrm flipH="1">
              <a:off x="1225" y="0"/>
              <a:ext cx="1" cy="9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2" name="Line 25"/>
            <p:cNvSpPr/>
            <p:nvPr/>
          </p:nvSpPr>
          <p:spPr>
            <a:xfrm flipH="1">
              <a:off x="1860" y="0"/>
              <a:ext cx="1" cy="9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3" name="Line 26"/>
            <p:cNvSpPr/>
            <p:nvPr/>
          </p:nvSpPr>
          <p:spPr>
            <a:xfrm flipH="1">
              <a:off x="590" y="0"/>
              <a:ext cx="1" cy="9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20524" name="Object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8" y="45"/>
              <a:ext cx="272" cy="27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25" name="Object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24" y="90"/>
              <a:ext cx="214" cy="22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26" name="Object 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29" y="91"/>
              <a:ext cx="190" cy="22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1528" name="Oval 30"/>
          <p:cNvSpPr/>
          <p:nvPr/>
        </p:nvSpPr>
        <p:spPr>
          <a:xfrm>
            <a:off x="3995738" y="3740150"/>
            <a:ext cx="360362" cy="360363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grpSp>
        <p:nvGrpSpPr>
          <p:cNvPr id="21529" name="Group 31"/>
          <p:cNvGrpSpPr/>
          <p:nvPr/>
        </p:nvGrpSpPr>
        <p:grpSpPr>
          <a:xfrm>
            <a:off x="3236913" y="3554413"/>
            <a:ext cx="766762" cy="450850"/>
            <a:chOff x="0" y="0"/>
            <a:chExt cx="483" cy="284"/>
          </a:xfrm>
        </p:grpSpPr>
        <p:sp>
          <p:nvSpPr>
            <p:cNvPr id="20517" name="Line 32"/>
            <p:cNvSpPr/>
            <p:nvPr/>
          </p:nvSpPr>
          <p:spPr>
            <a:xfrm flipH="1">
              <a:off x="120" y="222"/>
              <a:ext cx="363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pic>
          <p:nvPicPr>
            <p:cNvPr id="20518" name="Object 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195" cy="284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1532" name="Object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79563" y="4491038"/>
            <a:ext cx="1884362" cy="847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33" name="AutoShape 17"/>
          <p:cNvSpPr/>
          <p:nvPr/>
        </p:nvSpPr>
        <p:spPr>
          <a:xfrm>
            <a:off x="3486150" y="4776788"/>
            <a:ext cx="647700" cy="274637"/>
          </a:xfrm>
          <a:prstGeom prst="rightArrow">
            <a:avLst>
              <a:gd name="adj1" fmla="val 50000"/>
              <a:gd name="adj2" fmla="val 58806"/>
            </a:avLst>
          </a:prstGeom>
          <a:solidFill>
            <a:srgbClr val="FFFFFF"/>
          </a:solidFill>
          <a:ln w="349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pic>
        <p:nvPicPr>
          <p:cNvPr id="21534" name="Object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60863" y="4638675"/>
            <a:ext cx="817562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35" name="Object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24513" y="4608513"/>
            <a:ext cx="1150937" cy="4238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536" name="Group 42"/>
          <p:cNvGrpSpPr/>
          <p:nvPr/>
        </p:nvGrpSpPr>
        <p:grpSpPr>
          <a:xfrm>
            <a:off x="2371725" y="5662613"/>
            <a:ext cx="4248150" cy="574675"/>
            <a:chOff x="0" y="0"/>
            <a:chExt cx="2676" cy="362"/>
          </a:xfrm>
        </p:grpSpPr>
        <p:pic>
          <p:nvPicPr>
            <p:cNvPr id="20509" name="Object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65" y="90"/>
              <a:ext cx="211" cy="27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10" name="Line 44"/>
            <p:cNvSpPr/>
            <p:nvPr/>
          </p:nvSpPr>
          <p:spPr>
            <a:xfrm>
              <a:off x="0" y="90"/>
              <a:ext cx="2647" cy="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11" name="Line 45"/>
            <p:cNvSpPr/>
            <p:nvPr/>
          </p:nvSpPr>
          <p:spPr>
            <a:xfrm flipH="1">
              <a:off x="1225" y="0"/>
              <a:ext cx="1" cy="9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2" name="Line 46"/>
            <p:cNvSpPr/>
            <p:nvPr/>
          </p:nvSpPr>
          <p:spPr>
            <a:xfrm flipH="1">
              <a:off x="1860" y="0"/>
              <a:ext cx="1" cy="9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3" name="Line 47"/>
            <p:cNvSpPr/>
            <p:nvPr/>
          </p:nvSpPr>
          <p:spPr>
            <a:xfrm flipH="1">
              <a:off x="590" y="0"/>
              <a:ext cx="1" cy="9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20514" name="Object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8" y="45"/>
              <a:ext cx="272" cy="27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15" name="Object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24" y="90"/>
              <a:ext cx="214" cy="22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16" name="Object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29" y="91"/>
              <a:ext cx="190" cy="22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1545" name="Oval 51"/>
          <p:cNvSpPr/>
          <p:nvPr/>
        </p:nvSpPr>
        <p:spPr>
          <a:xfrm>
            <a:off x="4146550" y="5437188"/>
            <a:ext cx="360363" cy="360362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grpSp>
        <p:nvGrpSpPr>
          <p:cNvPr id="21546" name="Group 86"/>
          <p:cNvGrpSpPr/>
          <p:nvPr/>
        </p:nvGrpSpPr>
        <p:grpSpPr>
          <a:xfrm>
            <a:off x="4498975" y="5283200"/>
            <a:ext cx="896938" cy="450850"/>
            <a:chOff x="0" y="0"/>
            <a:chExt cx="565" cy="284"/>
          </a:xfrm>
        </p:grpSpPr>
        <p:pic>
          <p:nvPicPr>
            <p:cNvPr id="20507" name="Object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0" y="0"/>
              <a:ext cx="195" cy="28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08" name="Line 54"/>
            <p:cNvSpPr/>
            <p:nvPr/>
          </p:nvSpPr>
          <p:spPr>
            <a:xfrm>
              <a:off x="0" y="209"/>
              <a:ext cx="408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0501" name="Group 66"/>
          <p:cNvGrpSpPr/>
          <p:nvPr/>
        </p:nvGrpSpPr>
        <p:grpSpPr>
          <a:xfrm>
            <a:off x="611188" y="620713"/>
            <a:ext cx="4619625" cy="504825"/>
            <a:chOff x="0" y="0"/>
            <a:chExt cx="2676" cy="318"/>
          </a:xfrm>
        </p:grpSpPr>
        <p:sp>
          <p:nvSpPr>
            <p:cNvPr id="20503" name="Text Box 63"/>
            <p:cNvSpPr/>
            <p:nvPr/>
          </p:nvSpPr>
          <p:spPr>
            <a:xfrm>
              <a:off x="235" y="19"/>
              <a:ext cx="244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3.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相位        和初相位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20504" name="AutoShape 24"/>
            <p:cNvSpPr/>
            <p:nvPr/>
          </p:nvSpPr>
          <p:spPr>
            <a:xfrm>
              <a:off x="0" y="80"/>
              <a:ext cx="144" cy="144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  <p:pic>
          <p:nvPicPr>
            <p:cNvPr id="20505" name="Object 6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72" y="17"/>
              <a:ext cx="636" cy="30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06" name="Object 6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253" y="0"/>
              <a:ext cx="247" cy="31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502" name="圆角矩形 49"/>
          <p:cNvSpPr/>
          <p:nvPr/>
        </p:nvSpPr>
        <p:spPr>
          <a:xfrm>
            <a:off x="5851525" y="534988"/>
            <a:ext cx="3143250" cy="5715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endParaRPr lang="zh-CN" altLang="zh-CN" dirty="0">
              <a:solidFill>
                <a:srgbClr val="000000"/>
              </a:solidFill>
              <a:latin typeface="楷体" panose="02010609060101010101" pitchFamily="49" charset="-122"/>
              <a:ea typeface="宋体" panose="02010600030101010101" pitchFamily="2" charset="-122"/>
              <a:sym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3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8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bldLvl="0"/>
      <p:bldP spid="21514" grpId="0" bldLvl="0"/>
      <p:bldP spid="21516" grpId="0" bldLvl="0" animBg="1"/>
      <p:bldP spid="21528" grpId="0" bldLvl="0" animBg="1"/>
      <p:bldP spid="21533" grpId="0" bldLvl="0" animBg="1"/>
      <p:bldP spid="2154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3"/>
          <p:cNvSpPr>
            <a:spLocks noGrp="1"/>
          </p:cNvSpPr>
          <p:nvPr/>
        </p:nvSpPr>
        <p:spPr>
          <a:xfrm>
            <a:off x="8316913" y="6308725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22531" name="Group 2"/>
          <p:cNvGrpSpPr/>
          <p:nvPr/>
        </p:nvGrpSpPr>
        <p:grpSpPr>
          <a:xfrm>
            <a:off x="971550" y="3108325"/>
            <a:ext cx="6477000" cy="457200"/>
            <a:chOff x="0" y="0"/>
            <a:chExt cx="4080" cy="288"/>
          </a:xfrm>
        </p:grpSpPr>
        <p:sp>
          <p:nvSpPr>
            <p:cNvPr id="21524" name="Text Box 3"/>
            <p:cNvSpPr/>
            <p:nvPr/>
          </p:nvSpPr>
          <p:spPr>
            <a:xfrm>
              <a:off x="0" y="0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3)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21525" name="Text Box 4"/>
            <p:cNvSpPr/>
            <p:nvPr/>
          </p:nvSpPr>
          <p:spPr>
            <a:xfrm>
              <a:off x="480" y="0"/>
              <a:ext cx="36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可用以方便地比较同频率谐振动的步调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pic>
        <p:nvPicPr>
          <p:cNvPr id="21508" name="Object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0" y="746125"/>
            <a:ext cx="5715000" cy="4810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535" name="Group 23"/>
          <p:cNvGrpSpPr/>
          <p:nvPr/>
        </p:nvGrpSpPr>
        <p:grpSpPr>
          <a:xfrm>
            <a:off x="971550" y="1279525"/>
            <a:ext cx="7391400" cy="1670050"/>
            <a:chOff x="0" y="0"/>
            <a:chExt cx="4656" cy="1052"/>
          </a:xfrm>
        </p:grpSpPr>
        <p:sp>
          <p:nvSpPr>
            <p:cNvPr id="21518" name="Text Box 24"/>
            <p:cNvSpPr/>
            <p:nvPr/>
          </p:nvSpPr>
          <p:spPr>
            <a:xfrm>
              <a:off x="0" y="0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2)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21519" name="Object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4" y="48"/>
              <a:ext cx="462" cy="23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1520" name="Text Box 26"/>
            <p:cNvSpPr/>
            <p:nvPr/>
          </p:nvSpPr>
          <p:spPr>
            <a:xfrm>
              <a:off x="1348" y="37"/>
              <a:ext cx="11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每变化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21521" name="Text Box 27"/>
            <p:cNvSpPr/>
            <p:nvPr/>
          </p:nvSpPr>
          <p:spPr>
            <a:xfrm>
              <a:off x="2451" y="37"/>
              <a:ext cx="220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的整数倍，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x</a:t>
              </a:r>
              <a:r>
                <a:rPr lang="zh-CN" altLang="en-US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、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v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重复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2" name="Text Box 28"/>
            <p:cNvSpPr/>
            <p:nvPr/>
          </p:nvSpPr>
          <p:spPr>
            <a:xfrm>
              <a:off x="245" y="412"/>
              <a:ext cx="4329" cy="6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原来的值（回到原状态），最能直观、方便</a:t>
              </a:r>
              <a:endPara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地反映出谐振动的周期性特征。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21523" name="Object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" y="39"/>
              <a:ext cx="952" cy="31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2542" name="Text Box 3"/>
          <p:cNvSpPr/>
          <p:nvPr/>
        </p:nvSpPr>
        <p:spPr>
          <a:xfrm>
            <a:off x="1373188" y="4876800"/>
            <a:ext cx="12239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/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相位差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2543" name="Object 67"/>
          <p:cNvPicPr/>
          <p:nvPr/>
        </p:nvPicPr>
        <p:blipFill>
          <a:blip r:embed="rId4"/>
          <a:stretch>
            <a:fillRect/>
          </a:stretch>
        </p:blipFill>
        <p:spPr>
          <a:xfrm>
            <a:off x="2844800" y="3644900"/>
            <a:ext cx="3033713" cy="503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4" name="Object 68"/>
          <p:cNvPicPr/>
          <p:nvPr/>
        </p:nvPicPr>
        <p:blipFill>
          <a:blip r:embed="rId5"/>
          <a:stretch>
            <a:fillRect/>
          </a:stretch>
        </p:blipFill>
        <p:spPr>
          <a:xfrm>
            <a:off x="2797175" y="4221163"/>
            <a:ext cx="3146425" cy="5381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5" name="Object 69"/>
          <p:cNvPicPr/>
          <p:nvPr/>
        </p:nvPicPr>
        <p:blipFill>
          <a:blip r:embed="rId6"/>
          <a:stretch>
            <a:fillRect/>
          </a:stretch>
        </p:blipFill>
        <p:spPr>
          <a:xfrm>
            <a:off x="2700338" y="4868863"/>
            <a:ext cx="3405187" cy="493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6" name="Object 86"/>
          <p:cNvPicPr/>
          <p:nvPr/>
        </p:nvPicPr>
        <p:blipFill>
          <a:blip r:embed="rId7"/>
          <a:stretch>
            <a:fillRect/>
          </a:stretch>
        </p:blipFill>
        <p:spPr>
          <a:xfrm>
            <a:off x="4356100" y="5589588"/>
            <a:ext cx="1938338" cy="4826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547" name="Group 139"/>
          <p:cNvGrpSpPr/>
          <p:nvPr/>
        </p:nvGrpSpPr>
        <p:grpSpPr>
          <a:xfrm>
            <a:off x="1692275" y="5518150"/>
            <a:ext cx="3133725" cy="531813"/>
            <a:chOff x="0" y="0"/>
            <a:chExt cx="1678" cy="335"/>
          </a:xfrm>
        </p:grpSpPr>
        <p:pic>
          <p:nvPicPr>
            <p:cNvPr id="21516" name="Object 8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1" y="0"/>
              <a:ext cx="708" cy="3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1517" name="Text Box 88"/>
            <p:cNvSpPr/>
            <p:nvPr/>
          </p:nvSpPr>
          <p:spPr>
            <a:xfrm>
              <a:off x="0" y="30"/>
              <a:ext cx="167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当          时，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bldLvl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>
            <a:spLocks noGrp="1"/>
          </p:cNvSpPr>
          <p:nvPr/>
        </p:nvSpPr>
        <p:spPr>
          <a:xfrm>
            <a:off x="8245475" y="6356350"/>
            <a:ext cx="44132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3555" name="Text Box 134"/>
          <p:cNvSpPr/>
          <p:nvPr/>
        </p:nvSpPr>
        <p:spPr>
          <a:xfrm>
            <a:off x="395288" y="4051300"/>
            <a:ext cx="28813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振动的超前或落后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3556" name="Object 1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4725988"/>
            <a:ext cx="2422525" cy="488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7" name="Object 1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75" y="4725988"/>
            <a:ext cx="2422525" cy="488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8" name="Text Box 138"/>
          <p:cNvSpPr/>
          <p:nvPr/>
        </p:nvSpPr>
        <p:spPr>
          <a:xfrm>
            <a:off x="4427538" y="4768850"/>
            <a:ext cx="5032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或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3559" name="Text Box 66"/>
          <p:cNvSpPr/>
          <p:nvPr/>
        </p:nvSpPr>
        <p:spPr>
          <a:xfrm>
            <a:off x="541338" y="5414963"/>
            <a:ext cx="8351837" cy="823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/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    超前与落后以小于</a:t>
            </a:r>
            <a:r>
              <a:rPr lang="zh-CN" altLang="en-US" sz="2400" b="1" i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π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的位相角（或以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T/2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的时间间隔）来进行判断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536" name="Group 67"/>
          <p:cNvGrpSpPr/>
          <p:nvPr/>
        </p:nvGrpSpPr>
        <p:grpSpPr>
          <a:xfrm>
            <a:off x="541338" y="865188"/>
            <a:ext cx="2438400" cy="2924175"/>
            <a:chOff x="0" y="0"/>
            <a:chExt cx="1536" cy="1842"/>
          </a:xfrm>
        </p:grpSpPr>
        <p:grpSp>
          <p:nvGrpSpPr>
            <p:cNvPr id="22570" name="Group 68"/>
            <p:cNvGrpSpPr/>
            <p:nvPr/>
          </p:nvGrpSpPr>
          <p:grpSpPr>
            <a:xfrm>
              <a:off x="0" y="618"/>
              <a:ext cx="1515" cy="1152"/>
              <a:chOff x="0" y="0"/>
              <a:chExt cx="1515" cy="1152"/>
            </a:xfrm>
          </p:grpSpPr>
          <p:sp>
            <p:nvSpPr>
              <p:cNvPr id="22578" name="Line 69"/>
              <p:cNvSpPr/>
              <p:nvPr/>
            </p:nvSpPr>
            <p:spPr>
              <a:xfrm>
                <a:off x="267" y="624"/>
                <a:ext cx="1248" cy="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2579" name="Line 70"/>
              <p:cNvSpPr/>
              <p:nvPr/>
            </p:nvSpPr>
            <p:spPr>
              <a:xfrm flipV="1">
                <a:off x="267" y="48"/>
                <a:ext cx="1" cy="11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pic>
            <p:nvPicPr>
              <p:cNvPr id="22580" name="Object 7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" y="0"/>
                <a:ext cx="189" cy="20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2581" name="Object 7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" y="672"/>
                <a:ext cx="120" cy="23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2582" name="Object 7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472"/>
                <a:ext cx="267" cy="29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2571" name="Freeform 74"/>
            <p:cNvSpPr>
              <a:spLocks noChangeAspect="1"/>
            </p:cNvSpPr>
            <p:nvPr/>
          </p:nvSpPr>
          <p:spPr>
            <a:xfrm>
              <a:off x="267" y="992"/>
              <a:ext cx="839" cy="437"/>
            </a:xfrm>
            <a:custGeom>
              <a:avLst/>
              <a:gdLst>
                <a:gd name="txL" fmla="*/ 0 w 3290"/>
                <a:gd name="txT" fmla="*/ 0 h 1327"/>
                <a:gd name="txR" fmla="*/ 3290 w 3290"/>
                <a:gd name="txB" fmla="*/ 1327 h 1327"/>
              </a:gdLst>
              <a:ahLst/>
              <a:cxnLst>
                <a:cxn ang="0">
                  <a:pos x="2" y="77"/>
                </a:cxn>
                <a:cxn ang="0">
                  <a:pos x="7" y="89"/>
                </a:cxn>
                <a:cxn ang="0">
                  <a:pos x="11" y="99"/>
                </a:cxn>
                <a:cxn ang="0">
                  <a:pos x="15" y="109"/>
                </a:cxn>
                <a:cxn ang="0">
                  <a:pos x="19" y="118"/>
                </a:cxn>
                <a:cxn ang="0">
                  <a:pos x="24" y="126"/>
                </a:cxn>
                <a:cxn ang="0">
                  <a:pos x="28" y="132"/>
                </a:cxn>
                <a:cxn ang="0">
                  <a:pos x="32" y="138"/>
                </a:cxn>
                <a:cxn ang="0">
                  <a:pos x="37" y="141"/>
                </a:cxn>
                <a:cxn ang="0">
                  <a:pos x="41" y="144"/>
                </a:cxn>
                <a:cxn ang="0">
                  <a:pos x="45" y="144"/>
                </a:cxn>
                <a:cxn ang="0">
                  <a:pos x="50" y="143"/>
                </a:cxn>
                <a:cxn ang="0">
                  <a:pos x="54" y="140"/>
                </a:cxn>
                <a:cxn ang="0">
                  <a:pos x="58" y="135"/>
                </a:cxn>
                <a:cxn ang="0">
                  <a:pos x="63" y="129"/>
                </a:cxn>
                <a:cxn ang="0">
                  <a:pos x="67" y="122"/>
                </a:cxn>
                <a:cxn ang="0">
                  <a:pos x="71" y="113"/>
                </a:cxn>
                <a:cxn ang="0">
                  <a:pos x="76" y="103"/>
                </a:cxn>
                <a:cxn ang="0">
                  <a:pos x="80" y="93"/>
                </a:cxn>
                <a:cxn ang="0">
                  <a:pos x="84" y="83"/>
                </a:cxn>
                <a:cxn ang="0">
                  <a:pos x="88" y="71"/>
                </a:cxn>
                <a:cxn ang="0">
                  <a:pos x="93" y="61"/>
                </a:cxn>
                <a:cxn ang="0">
                  <a:pos x="97" y="50"/>
                </a:cxn>
                <a:cxn ang="0">
                  <a:pos x="101" y="40"/>
                </a:cxn>
                <a:cxn ang="0">
                  <a:pos x="106" y="30"/>
                </a:cxn>
                <a:cxn ang="0">
                  <a:pos x="110" y="22"/>
                </a:cxn>
                <a:cxn ang="0">
                  <a:pos x="115" y="14"/>
                </a:cxn>
                <a:cxn ang="0">
                  <a:pos x="119" y="9"/>
                </a:cxn>
                <a:cxn ang="0">
                  <a:pos x="123" y="4"/>
                </a:cxn>
                <a:cxn ang="0">
                  <a:pos x="128" y="1"/>
                </a:cxn>
                <a:cxn ang="0">
                  <a:pos x="132" y="0"/>
                </a:cxn>
                <a:cxn ang="0">
                  <a:pos x="136" y="1"/>
                </a:cxn>
                <a:cxn ang="0">
                  <a:pos x="141" y="3"/>
                </a:cxn>
                <a:cxn ang="0">
                  <a:pos x="145" y="7"/>
                </a:cxn>
                <a:cxn ang="0">
                  <a:pos x="149" y="12"/>
                </a:cxn>
                <a:cxn ang="0">
                  <a:pos x="154" y="19"/>
                </a:cxn>
                <a:cxn ang="0">
                  <a:pos x="158" y="27"/>
                </a:cxn>
                <a:cxn ang="0">
                  <a:pos x="162" y="36"/>
                </a:cxn>
                <a:cxn ang="0">
                  <a:pos x="167" y="46"/>
                </a:cxn>
                <a:cxn ang="0">
                  <a:pos x="171" y="56"/>
                </a:cxn>
                <a:cxn ang="0">
                  <a:pos x="175" y="68"/>
                </a:cxn>
                <a:cxn ang="0">
                  <a:pos x="179" y="78"/>
                </a:cxn>
                <a:cxn ang="0">
                  <a:pos x="184" y="89"/>
                </a:cxn>
                <a:cxn ang="0">
                  <a:pos x="188" y="100"/>
                </a:cxn>
                <a:cxn ang="0">
                  <a:pos x="192" y="109"/>
                </a:cxn>
                <a:cxn ang="0">
                  <a:pos x="197" y="119"/>
                </a:cxn>
                <a:cxn ang="0">
                  <a:pos x="201" y="126"/>
                </a:cxn>
                <a:cxn ang="0">
                  <a:pos x="205" y="133"/>
                </a:cxn>
                <a:cxn ang="0">
                  <a:pos x="210" y="138"/>
                </a:cxn>
                <a:cxn ang="0">
                  <a:pos x="214" y="142"/>
                </a:cxn>
              </a:cxnLst>
              <a:rect l="txL" t="txT" r="txR" b="txB"/>
              <a:pathLst>
                <a:path w="3290" h="1327">
                  <a:moveTo>
                    <a:pt x="0" y="664"/>
                  </a:moveTo>
                  <a:lnTo>
                    <a:pt x="34" y="714"/>
                  </a:lnTo>
                  <a:lnTo>
                    <a:pt x="66" y="765"/>
                  </a:lnTo>
                  <a:lnTo>
                    <a:pt x="100" y="816"/>
                  </a:lnTo>
                  <a:lnTo>
                    <a:pt x="133" y="865"/>
                  </a:lnTo>
                  <a:lnTo>
                    <a:pt x="166" y="912"/>
                  </a:lnTo>
                  <a:lnTo>
                    <a:pt x="199" y="959"/>
                  </a:lnTo>
                  <a:lnTo>
                    <a:pt x="232" y="1003"/>
                  </a:lnTo>
                  <a:lnTo>
                    <a:pt x="265" y="1046"/>
                  </a:lnTo>
                  <a:lnTo>
                    <a:pt x="299" y="1086"/>
                  </a:lnTo>
                  <a:lnTo>
                    <a:pt x="332" y="1124"/>
                  </a:lnTo>
                  <a:lnTo>
                    <a:pt x="365" y="1160"/>
                  </a:lnTo>
                  <a:lnTo>
                    <a:pt x="399" y="1192"/>
                  </a:lnTo>
                  <a:lnTo>
                    <a:pt x="431" y="1221"/>
                  </a:lnTo>
                  <a:lnTo>
                    <a:pt x="465" y="1247"/>
                  </a:lnTo>
                  <a:lnTo>
                    <a:pt x="499" y="1270"/>
                  </a:lnTo>
                  <a:lnTo>
                    <a:pt x="531" y="1289"/>
                  </a:lnTo>
                  <a:lnTo>
                    <a:pt x="565" y="1304"/>
                  </a:lnTo>
                  <a:lnTo>
                    <a:pt x="597" y="1315"/>
                  </a:lnTo>
                  <a:lnTo>
                    <a:pt x="631" y="1323"/>
                  </a:lnTo>
                  <a:lnTo>
                    <a:pt x="665" y="1327"/>
                  </a:lnTo>
                  <a:lnTo>
                    <a:pt x="697" y="1327"/>
                  </a:lnTo>
                  <a:lnTo>
                    <a:pt x="731" y="1323"/>
                  </a:lnTo>
                  <a:lnTo>
                    <a:pt x="765" y="1315"/>
                  </a:lnTo>
                  <a:lnTo>
                    <a:pt x="797" y="1303"/>
                  </a:lnTo>
                  <a:lnTo>
                    <a:pt x="831" y="1287"/>
                  </a:lnTo>
                  <a:lnTo>
                    <a:pt x="865" y="1269"/>
                  </a:lnTo>
                  <a:lnTo>
                    <a:pt x="897" y="1246"/>
                  </a:lnTo>
                  <a:lnTo>
                    <a:pt x="931" y="1220"/>
                  </a:lnTo>
                  <a:lnTo>
                    <a:pt x="963" y="1189"/>
                  </a:lnTo>
                  <a:lnTo>
                    <a:pt x="997" y="1157"/>
                  </a:lnTo>
                  <a:lnTo>
                    <a:pt x="1030" y="1121"/>
                  </a:lnTo>
                  <a:lnTo>
                    <a:pt x="1063" y="1083"/>
                  </a:lnTo>
                  <a:lnTo>
                    <a:pt x="1096" y="1043"/>
                  </a:lnTo>
                  <a:lnTo>
                    <a:pt x="1130" y="1000"/>
                  </a:lnTo>
                  <a:lnTo>
                    <a:pt x="1163" y="955"/>
                  </a:lnTo>
                  <a:lnTo>
                    <a:pt x="1196" y="908"/>
                  </a:lnTo>
                  <a:lnTo>
                    <a:pt x="1230" y="860"/>
                  </a:lnTo>
                  <a:lnTo>
                    <a:pt x="1262" y="811"/>
                  </a:lnTo>
                  <a:lnTo>
                    <a:pt x="1296" y="762"/>
                  </a:lnTo>
                  <a:lnTo>
                    <a:pt x="1328" y="711"/>
                  </a:lnTo>
                  <a:lnTo>
                    <a:pt x="1362" y="659"/>
                  </a:lnTo>
                  <a:lnTo>
                    <a:pt x="1396" y="608"/>
                  </a:lnTo>
                  <a:lnTo>
                    <a:pt x="1428" y="558"/>
                  </a:lnTo>
                  <a:lnTo>
                    <a:pt x="1462" y="509"/>
                  </a:lnTo>
                  <a:lnTo>
                    <a:pt x="1496" y="459"/>
                  </a:lnTo>
                  <a:lnTo>
                    <a:pt x="1528" y="412"/>
                  </a:lnTo>
                  <a:lnTo>
                    <a:pt x="1562" y="366"/>
                  </a:lnTo>
                  <a:lnTo>
                    <a:pt x="1596" y="321"/>
                  </a:lnTo>
                  <a:lnTo>
                    <a:pt x="1628" y="278"/>
                  </a:lnTo>
                  <a:lnTo>
                    <a:pt x="1662" y="238"/>
                  </a:lnTo>
                  <a:lnTo>
                    <a:pt x="1694" y="200"/>
                  </a:lnTo>
                  <a:lnTo>
                    <a:pt x="1728" y="165"/>
                  </a:lnTo>
                  <a:lnTo>
                    <a:pt x="1762" y="132"/>
                  </a:lnTo>
                  <a:lnTo>
                    <a:pt x="1794" y="105"/>
                  </a:lnTo>
                  <a:lnTo>
                    <a:pt x="1828" y="79"/>
                  </a:lnTo>
                  <a:lnTo>
                    <a:pt x="1861" y="55"/>
                  </a:lnTo>
                  <a:lnTo>
                    <a:pt x="1894" y="37"/>
                  </a:lnTo>
                  <a:lnTo>
                    <a:pt x="1927" y="23"/>
                  </a:lnTo>
                  <a:lnTo>
                    <a:pt x="1961" y="11"/>
                  </a:lnTo>
                  <a:lnTo>
                    <a:pt x="1993" y="3"/>
                  </a:lnTo>
                  <a:lnTo>
                    <a:pt x="2027" y="0"/>
                  </a:lnTo>
                  <a:lnTo>
                    <a:pt x="2060" y="0"/>
                  </a:lnTo>
                  <a:lnTo>
                    <a:pt x="2093" y="5"/>
                  </a:lnTo>
                  <a:lnTo>
                    <a:pt x="2127" y="14"/>
                  </a:lnTo>
                  <a:lnTo>
                    <a:pt x="2159" y="26"/>
                  </a:lnTo>
                  <a:lnTo>
                    <a:pt x="2193" y="42"/>
                  </a:lnTo>
                  <a:lnTo>
                    <a:pt x="2227" y="62"/>
                  </a:lnTo>
                  <a:lnTo>
                    <a:pt x="2259" y="85"/>
                  </a:lnTo>
                  <a:lnTo>
                    <a:pt x="2293" y="111"/>
                  </a:lnTo>
                  <a:lnTo>
                    <a:pt x="2327" y="140"/>
                  </a:lnTo>
                  <a:lnTo>
                    <a:pt x="2359" y="172"/>
                  </a:lnTo>
                  <a:lnTo>
                    <a:pt x="2393" y="209"/>
                  </a:lnTo>
                  <a:lnTo>
                    <a:pt x="2425" y="247"/>
                  </a:lnTo>
                  <a:lnTo>
                    <a:pt x="2459" y="287"/>
                  </a:lnTo>
                  <a:lnTo>
                    <a:pt x="2493" y="330"/>
                  </a:lnTo>
                  <a:lnTo>
                    <a:pt x="2525" y="376"/>
                  </a:lnTo>
                  <a:lnTo>
                    <a:pt x="2559" y="423"/>
                  </a:lnTo>
                  <a:lnTo>
                    <a:pt x="2593" y="470"/>
                  </a:lnTo>
                  <a:lnTo>
                    <a:pt x="2625" y="519"/>
                  </a:lnTo>
                  <a:lnTo>
                    <a:pt x="2659" y="570"/>
                  </a:lnTo>
                  <a:lnTo>
                    <a:pt x="2692" y="621"/>
                  </a:lnTo>
                  <a:lnTo>
                    <a:pt x="2725" y="671"/>
                  </a:lnTo>
                  <a:lnTo>
                    <a:pt x="2758" y="722"/>
                  </a:lnTo>
                  <a:lnTo>
                    <a:pt x="2791" y="773"/>
                  </a:lnTo>
                  <a:lnTo>
                    <a:pt x="2824" y="823"/>
                  </a:lnTo>
                  <a:lnTo>
                    <a:pt x="2858" y="871"/>
                  </a:lnTo>
                  <a:lnTo>
                    <a:pt x="2890" y="919"/>
                  </a:lnTo>
                  <a:lnTo>
                    <a:pt x="2924" y="966"/>
                  </a:lnTo>
                  <a:lnTo>
                    <a:pt x="2958" y="1009"/>
                  </a:lnTo>
                  <a:lnTo>
                    <a:pt x="2990" y="1052"/>
                  </a:lnTo>
                  <a:lnTo>
                    <a:pt x="3024" y="1092"/>
                  </a:lnTo>
                  <a:lnTo>
                    <a:pt x="3058" y="1131"/>
                  </a:lnTo>
                  <a:lnTo>
                    <a:pt x="3090" y="1164"/>
                  </a:lnTo>
                  <a:lnTo>
                    <a:pt x="3124" y="1197"/>
                  </a:lnTo>
                  <a:lnTo>
                    <a:pt x="3156" y="1226"/>
                  </a:lnTo>
                  <a:lnTo>
                    <a:pt x="3190" y="1250"/>
                  </a:lnTo>
                  <a:lnTo>
                    <a:pt x="3224" y="1273"/>
                  </a:lnTo>
                  <a:lnTo>
                    <a:pt x="3256" y="1292"/>
                  </a:lnTo>
                  <a:lnTo>
                    <a:pt x="3290" y="1306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72" name="Freeform 75"/>
            <p:cNvSpPr>
              <a:spLocks noChangeAspect="1"/>
            </p:cNvSpPr>
            <p:nvPr/>
          </p:nvSpPr>
          <p:spPr>
            <a:xfrm>
              <a:off x="267" y="752"/>
              <a:ext cx="839" cy="912"/>
            </a:xfrm>
            <a:custGeom>
              <a:avLst/>
              <a:gdLst>
                <a:gd name="txL" fmla="*/ 0 w 3290"/>
                <a:gd name="txT" fmla="*/ 0 h 1327"/>
                <a:gd name="txR" fmla="*/ 3290 w 3290"/>
                <a:gd name="txB" fmla="*/ 1327 h 1327"/>
              </a:gdLst>
              <a:ahLst/>
              <a:cxnLst>
                <a:cxn ang="0">
                  <a:pos x="2" y="337"/>
                </a:cxn>
                <a:cxn ang="0">
                  <a:pos x="7" y="386"/>
                </a:cxn>
                <a:cxn ang="0">
                  <a:pos x="11" y="431"/>
                </a:cxn>
                <a:cxn ang="0">
                  <a:pos x="15" y="474"/>
                </a:cxn>
                <a:cxn ang="0">
                  <a:pos x="19" y="513"/>
                </a:cxn>
                <a:cxn ang="0">
                  <a:pos x="24" y="548"/>
                </a:cxn>
                <a:cxn ang="0">
                  <a:pos x="28" y="577"/>
                </a:cxn>
                <a:cxn ang="0">
                  <a:pos x="32" y="600"/>
                </a:cxn>
                <a:cxn ang="0">
                  <a:pos x="37" y="616"/>
                </a:cxn>
                <a:cxn ang="0">
                  <a:pos x="41" y="625"/>
                </a:cxn>
                <a:cxn ang="0">
                  <a:pos x="45" y="627"/>
                </a:cxn>
                <a:cxn ang="0">
                  <a:pos x="50" y="621"/>
                </a:cxn>
                <a:cxn ang="0">
                  <a:pos x="54" y="608"/>
                </a:cxn>
                <a:cxn ang="0">
                  <a:pos x="58" y="588"/>
                </a:cxn>
                <a:cxn ang="0">
                  <a:pos x="63" y="561"/>
                </a:cxn>
                <a:cxn ang="0">
                  <a:pos x="67" y="529"/>
                </a:cxn>
                <a:cxn ang="0">
                  <a:pos x="71" y="493"/>
                </a:cxn>
                <a:cxn ang="0">
                  <a:pos x="76" y="451"/>
                </a:cxn>
                <a:cxn ang="0">
                  <a:pos x="80" y="406"/>
                </a:cxn>
                <a:cxn ang="0">
                  <a:pos x="84" y="360"/>
                </a:cxn>
                <a:cxn ang="0">
                  <a:pos x="88" y="311"/>
                </a:cxn>
                <a:cxn ang="0">
                  <a:pos x="93" y="263"/>
                </a:cxn>
                <a:cxn ang="0">
                  <a:pos x="97" y="216"/>
                </a:cxn>
                <a:cxn ang="0">
                  <a:pos x="101" y="173"/>
                </a:cxn>
                <a:cxn ang="0">
                  <a:pos x="106" y="131"/>
                </a:cxn>
                <a:cxn ang="0">
                  <a:pos x="110" y="94"/>
                </a:cxn>
                <a:cxn ang="0">
                  <a:pos x="115" y="63"/>
                </a:cxn>
                <a:cxn ang="0">
                  <a:pos x="119" y="37"/>
                </a:cxn>
                <a:cxn ang="0">
                  <a:pos x="123" y="17"/>
                </a:cxn>
                <a:cxn ang="0">
                  <a:pos x="128" y="5"/>
                </a:cxn>
                <a:cxn ang="0">
                  <a:pos x="132" y="0"/>
                </a:cxn>
                <a:cxn ang="0">
                  <a:pos x="136" y="2"/>
                </a:cxn>
                <a:cxn ang="0">
                  <a:pos x="141" y="12"/>
                </a:cxn>
                <a:cxn ang="0">
                  <a:pos x="145" y="30"/>
                </a:cxn>
                <a:cxn ang="0">
                  <a:pos x="149" y="52"/>
                </a:cxn>
                <a:cxn ang="0">
                  <a:pos x="154" y="81"/>
                </a:cxn>
                <a:cxn ang="0">
                  <a:pos x="158" y="117"/>
                </a:cxn>
                <a:cxn ang="0">
                  <a:pos x="162" y="156"/>
                </a:cxn>
                <a:cxn ang="0">
                  <a:pos x="167" y="200"/>
                </a:cxn>
                <a:cxn ang="0">
                  <a:pos x="171" y="245"/>
                </a:cxn>
                <a:cxn ang="0">
                  <a:pos x="175" y="293"/>
                </a:cxn>
                <a:cxn ang="0">
                  <a:pos x="179" y="341"/>
                </a:cxn>
                <a:cxn ang="0">
                  <a:pos x="184" y="389"/>
                </a:cxn>
                <a:cxn ang="0">
                  <a:pos x="188" y="434"/>
                </a:cxn>
                <a:cxn ang="0">
                  <a:pos x="192" y="476"/>
                </a:cxn>
                <a:cxn ang="0">
                  <a:pos x="197" y="515"/>
                </a:cxn>
                <a:cxn ang="0">
                  <a:pos x="201" y="550"/>
                </a:cxn>
                <a:cxn ang="0">
                  <a:pos x="205" y="579"/>
                </a:cxn>
                <a:cxn ang="0">
                  <a:pos x="210" y="601"/>
                </a:cxn>
                <a:cxn ang="0">
                  <a:pos x="214" y="617"/>
                </a:cxn>
              </a:cxnLst>
              <a:rect l="txL" t="txT" r="txR" b="txB"/>
              <a:pathLst>
                <a:path w="3290" h="1327">
                  <a:moveTo>
                    <a:pt x="0" y="664"/>
                  </a:moveTo>
                  <a:lnTo>
                    <a:pt x="34" y="714"/>
                  </a:lnTo>
                  <a:lnTo>
                    <a:pt x="66" y="765"/>
                  </a:lnTo>
                  <a:lnTo>
                    <a:pt x="100" y="816"/>
                  </a:lnTo>
                  <a:lnTo>
                    <a:pt x="133" y="865"/>
                  </a:lnTo>
                  <a:lnTo>
                    <a:pt x="166" y="912"/>
                  </a:lnTo>
                  <a:lnTo>
                    <a:pt x="199" y="959"/>
                  </a:lnTo>
                  <a:lnTo>
                    <a:pt x="232" y="1003"/>
                  </a:lnTo>
                  <a:lnTo>
                    <a:pt x="265" y="1046"/>
                  </a:lnTo>
                  <a:lnTo>
                    <a:pt x="299" y="1086"/>
                  </a:lnTo>
                  <a:lnTo>
                    <a:pt x="332" y="1124"/>
                  </a:lnTo>
                  <a:lnTo>
                    <a:pt x="365" y="1160"/>
                  </a:lnTo>
                  <a:lnTo>
                    <a:pt x="399" y="1192"/>
                  </a:lnTo>
                  <a:lnTo>
                    <a:pt x="431" y="1221"/>
                  </a:lnTo>
                  <a:lnTo>
                    <a:pt x="465" y="1247"/>
                  </a:lnTo>
                  <a:lnTo>
                    <a:pt x="499" y="1270"/>
                  </a:lnTo>
                  <a:lnTo>
                    <a:pt x="531" y="1289"/>
                  </a:lnTo>
                  <a:lnTo>
                    <a:pt x="565" y="1304"/>
                  </a:lnTo>
                  <a:lnTo>
                    <a:pt x="597" y="1315"/>
                  </a:lnTo>
                  <a:lnTo>
                    <a:pt x="631" y="1323"/>
                  </a:lnTo>
                  <a:lnTo>
                    <a:pt x="665" y="1327"/>
                  </a:lnTo>
                  <a:lnTo>
                    <a:pt x="697" y="1327"/>
                  </a:lnTo>
                  <a:lnTo>
                    <a:pt x="731" y="1323"/>
                  </a:lnTo>
                  <a:lnTo>
                    <a:pt x="765" y="1315"/>
                  </a:lnTo>
                  <a:lnTo>
                    <a:pt x="797" y="1303"/>
                  </a:lnTo>
                  <a:lnTo>
                    <a:pt x="831" y="1287"/>
                  </a:lnTo>
                  <a:lnTo>
                    <a:pt x="865" y="1269"/>
                  </a:lnTo>
                  <a:lnTo>
                    <a:pt x="897" y="1246"/>
                  </a:lnTo>
                  <a:lnTo>
                    <a:pt x="931" y="1220"/>
                  </a:lnTo>
                  <a:lnTo>
                    <a:pt x="963" y="1189"/>
                  </a:lnTo>
                  <a:lnTo>
                    <a:pt x="997" y="1157"/>
                  </a:lnTo>
                  <a:lnTo>
                    <a:pt x="1030" y="1121"/>
                  </a:lnTo>
                  <a:lnTo>
                    <a:pt x="1063" y="1083"/>
                  </a:lnTo>
                  <a:lnTo>
                    <a:pt x="1096" y="1043"/>
                  </a:lnTo>
                  <a:lnTo>
                    <a:pt x="1130" y="1000"/>
                  </a:lnTo>
                  <a:lnTo>
                    <a:pt x="1163" y="955"/>
                  </a:lnTo>
                  <a:lnTo>
                    <a:pt x="1196" y="908"/>
                  </a:lnTo>
                  <a:lnTo>
                    <a:pt x="1230" y="860"/>
                  </a:lnTo>
                  <a:lnTo>
                    <a:pt x="1262" y="811"/>
                  </a:lnTo>
                  <a:lnTo>
                    <a:pt x="1296" y="762"/>
                  </a:lnTo>
                  <a:lnTo>
                    <a:pt x="1328" y="711"/>
                  </a:lnTo>
                  <a:lnTo>
                    <a:pt x="1362" y="659"/>
                  </a:lnTo>
                  <a:lnTo>
                    <a:pt x="1396" y="608"/>
                  </a:lnTo>
                  <a:lnTo>
                    <a:pt x="1428" y="558"/>
                  </a:lnTo>
                  <a:lnTo>
                    <a:pt x="1462" y="509"/>
                  </a:lnTo>
                  <a:lnTo>
                    <a:pt x="1496" y="459"/>
                  </a:lnTo>
                  <a:lnTo>
                    <a:pt x="1528" y="412"/>
                  </a:lnTo>
                  <a:lnTo>
                    <a:pt x="1562" y="366"/>
                  </a:lnTo>
                  <a:lnTo>
                    <a:pt x="1596" y="321"/>
                  </a:lnTo>
                  <a:lnTo>
                    <a:pt x="1628" y="278"/>
                  </a:lnTo>
                  <a:lnTo>
                    <a:pt x="1662" y="238"/>
                  </a:lnTo>
                  <a:lnTo>
                    <a:pt x="1694" y="200"/>
                  </a:lnTo>
                  <a:lnTo>
                    <a:pt x="1728" y="165"/>
                  </a:lnTo>
                  <a:lnTo>
                    <a:pt x="1762" y="132"/>
                  </a:lnTo>
                  <a:lnTo>
                    <a:pt x="1794" y="105"/>
                  </a:lnTo>
                  <a:lnTo>
                    <a:pt x="1828" y="79"/>
                  </a:lnTo>
                  <a:lnTo>
                    <a:pt x="1861" y="55"/>
                  </a:lnTo>
                  <a:lnTo>
                    <a:pt x="1894" y="37"/>
                  </a:lnTo>
                  <a:lnTo>
                    <a:pt x="1927" y="23"/>
                  </a:lnTo>
                  <a:lnTo>
                    <a:pt x="1961" y="11"/>
                  </a:lnTo>
                  <a:lnTo>
                    <a:pt x="1993" y="3"/>
                  </a:lnTo>
                  <a:lnTo>
                    <a:pt x="2027" y="0"/>
                  </a:lnTo>
                  <a:lnTo>
                    <a:pt x="2060" y="0"/>
                  </a:lnTo>
                  <a:lnTo>
                    <a:pt x="2093" y="5"/>
                  </a:lnTo>
                  <a:lnTo>
                    <a:pt x="2127" y="14"/>
                  </a:lnTo>
                  <a:lnTo>
                    <a:pt x="2159" y="26"/>
                  </a:lnTo>
                  <a:lnTo>
                    <a:pt x="2193" y="42"/>
                  </a:lnTo>
                  <a:lnTo>
                    <a:pt x="2227" y="62"/>
                  </a:lnTo>
                  <a:lnTo>
                    <a:pt x="2259" y="85"/>
                  </a:lnTo>
                  <a:lnTo>
                    <a:pt x="2293" y="111"/>
                  </a:lnTo>
                  <a:lnTo>
                    <a:pt x="2327" y="140"/>
                  </a:lnTo>
                  <a:lnTo>
                    <a:pt x="2359" y="172"/>
                  </a:lnTo>
                  <a:lnTo>
                    <a:pt x="2393" y="209"/>
                  </a:lnTo>
                  <a:lnTo>
                    <a:pt x="2425" y="247"/>
                  </a:lnTo>
                  <a:lnTo>
                    <a:pt x="2459" y="287"/>
                  </a:lnTo>
                  <a:lnTo>
                    <a:pt x="2493" y="330"/>
                  </a:lnTo>
                  <a:lnTo>
                    <a:pt x="2525" y="376"/>
                  </a:lnTo>
                  <a:lnTo>
                    <a:pt x="2559" y="423"/>
                  </a:lnTo>
                  <a:lnTo>
                    <a:pt x="2593" y="470"/>
                  </a:lnTo>
                  <a:lnTo>
                    <a:pt x="2625" y="519"/>
                  </a:lnTo>
                  <a:lnTo>
                    <a:pt x="2659" y="570"/>
                  </a:lnTo>
                  <a:lnTo>
                    <a:pt x="2692" y="621"/>
                  </a:lnTo>
                  <a:lnTo>
                    <a:pt x="2725" y="671"/>
                  </a:lnTo>
                  <a:lnTo>
                    <a:pt x="2758" y="722"/>
                  </a:lnTo>
                  <a:lnTo>
                    <a:pt x="2791" y="773"/>
                  </a:lnTo>
                  <a:lnTo>
                    <a:pt x="2824" y="823"/>
                  </a:lnTo>
                  <a:lnTo>
                    <a:pt x="2858" y="871"/>
                  </a:lnTo>
                  <a:lnTo>
                    <a:pt x="2890" y="919"/>
                  </a:lnTo>
                  <a:lnTo>
                    <a:pt x="2924" y="966"/>
                  </a:lnTo>
                  <a:lnTo>
                    <a:pt x="2958" y="1009"/>
                  </a:lnTo>
                  <a:lnTo>
                    <a:pt x="2990" y="1052"/>
                  </a:lnTo>
                  <a:lnTo>
                    <a:pt x="3024" y="1092"/>
                  </a:lnTo>
                  <a:lnTo>
                    <a:pt x="3058" y="1131"/>
                  </a:lnTo>
                  <a:lnTo>
                    <a:pt x="3090" y="1164"/>
                  </a:lnTo>
                  <a:lnTo>
                    <a:pt x="3124" y="1197"/>
                  </a:lnTo>
                  <a:lnTo>
                    <a:pt x="3156" y="1226"/>
                  </a:lnTo>
                  <a:lnTo>
                    <a:pt x="3190" y="1250"/>
                  </a:lnTo>
                  <a:lnTo>
                    <a:pt x="3224" y="1273"/>
                  </a:lnTo>
                  <a:lnTo>
                    <a:pt x="3256" y="1292"/>
                  </a:lnTo>
                  <a:lnTo>
                    <a:pt x="3290" y="1306"/>
                  </a:ln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2573" name="Group 76"/>
            <p:cNvGrpSpPr/>
            <p:nvPr/>
          </p:nvGrpSpPr>
          <p:grpSpPr>
            <a:xfrm>
              <a:off x="118" y="164"/>
              <a:ext cx="1288" cy="330"/>
              <a:chOff x="0" y="0"/>
              <a:chExt cx="1288" cy="330"/>
            </a:xfrm>
          </p:grpSpPr>
          <p:sp>
            <p:nvSpPr>
              <p:cNvPr id="22575" name="Rectangle 77"/>
              <p:cNvSpPr/>
              <p:nvPr/>
            </p:nvSpPr>
            <p:spPr>
              <a:xfrm>
                <a:off x="0" y="0"/>
                <a:ext cx="1288" cy="330"/>
              </a:xfrm>
              <a:prstGeom prst="rect">
                <a:avLst/>
              </a:prstGeom>
              <a:gradFill rotWithShape="0">
                <a:gsLst>
                  <a:gs pos="0">
                    <a:srgbClr val="800080"/>
                  </a:gs>
                  <a:gs pos="50000">
                    <a:srgbClr val="FFFFFF"/>
                  </a:gs>
                  <a:gs pos="100000">
                    <a:srgbClr val="800080"/>
                  </a:gs>
                </a:gsLst>
                <a:lin ang="5400000" scaled="1"/>
                <a:tileRect/>
              </a:gradFill>
              <a:ln w="19050" cap="flat" cmpd="sng">
                <a:solidFill>
                  <a:srgbClr val="CC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/>
                <a:endParaRPr lang="zh-CN" altLang="zh-CN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  <p:pic>
            <p:nvPicPr>
              <p:cNvPr id="22576" name="Object 7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" y="48"/>
                <a:ext cx="648" cy="25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2577" name="Text Box 79"/>
              <p:cNvSpPr/>
              <p:nvPr/>
            </p:nvSpPr>
            <p:spPr>
              <a:xfrm>
                <a:off x="698" y="0"/>
                <a:ext cx="56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同相</a:t>
                </a: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22574" name="Rectangle 80"/>
            <p:cNvSpPr/>
            <p:nvPr/>
          </p:nvSpPr>
          <p:spPr>
            <a:xfrm>
              <a:off x="0" y="0"/>
              <a:ext cx="1536" cy="1842"/>
            </a:xfrm>
            <a:prstGeom prst="rect">
              <a:avLst/>
            </a:prstGeom>
            <a:noFill/>
            <a:ln w="9525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grpSp>
        <p:nvGrpSpPr>
          <p:cNvPr id="23574" name="Group 81"/>
          <p:cNvGrpSpPr/>
          <p:nvPr/>
        </p:nvGrpSpPr>
        <p:grpSpPr>
          <a:xfrm>
            <a:off x="6073775" y="838200"/>
            <a:ext cx="2819400" cy="2951163"/>
            <a:chOff x="0" y="0"/>
            <a:chExt cx="1776" cy="1859"/>
          </a:xfrm>
        </p:grpSpPr>
        <p:sp>
          <p:nvSpPr>
            <p:cNvPr id="22555" name="Line 82"/>
            <p:cNvSpPr/>
            <p:nvPr/>
          </p:nvSpPr>
          <p:spPr>
            <a:xfrm>
              <a:off x="306" y="1259"/>
              <a:ext cx="144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2556" name="Line 83"/>
            <p:cNvSpPr/>
            <p:nvPr/>
          </p:nvSpPr>
          <p:spPr>
            <a:xfrm flipV="1">
              <a:off x="306" y="683"/>
              <a:ext cx="1" cy="11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pic>
          <p:nvPicPr>
            <p:cNvPr id="22557" name="Object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" y="635"/>
              <a:ext cx="189" cy="2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58" name="Object 8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2" y="1307"/>
              <a:ext cx="120" cy="2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59" name="Object 8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" y="1115"/>
              <a:ext cx="258" cy="288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2560" name="Group 87"/>
            <p:cNvGrpSpPr/>
            <p:nvPr/>
          </p:nvGrpSpPr>
          <p:grpSpPr>
            <a:xfrm>
              <a:off x="95" y="0"/>
              <a:ext cx="1630" cy="640"/>
              <a:chOff x="0" y="0"/>
              <a:chExt cx="1630" cy="640"/>
            </a:xfrm>
          </p:grpSpPr>
          <p:sp>
            <p:nvSpPr>
              <p:cNvPr id="22564" name="Rectangle 88"/>
              <p:cNvSpPr/>
              <p:nvPr/>
            </p:nvSpPr>
            <p:spPr>
              <a:xfrm>
                <a:off x="0" y="43"/>
                <a:ext cx="1610" cy="569"/>
              </a:xfrm>
              <a:prstGeom prst="rect">
                <a:avLst/>
              </a:prstGeom>
              <a:gradFill rotWithShape="0">
                <a:gsLst>
                  <a:gs pos="0">
                    <a:srgbClr val="800080"/>
                  </a:gs>
                  <a:gs pos="50000">
                    <a:srgbClr val="FFFFFF"/>
                  </a:gs>
                  <a:gs pos="100000">
                    <a:srgbClr val="800080"/>
                  </a:gs>
                </a:gsLst>
                <a:lin ang="5400000" scaled="1"/>
                <a:tileRect/>
              </a:gradFill>
              <a:ln w="19050" cap="flat" cmpd="sng">
                <a:solidFill>
                  <a:srgbClr val="CC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/>
                <a:endParaRPr lang="zh-CN" altLang="zh-CN" sz="2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  <p:pic>
            <p:nvPicPr>
              <p:cNvPr id="22565" name="Object 8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" y="167"/>
                <a:ext cx="295" cy="23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2566" name="Text Box 90"/>
              <p:cNvSpPr/>
              <p:nvPr/>
            </p:nvSpPr>
            <p:spPr>
              <a:xfrm>
                <a:off x="288" y="119"/>
                <a:ext cx="7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为其它</a:t>
                </a:r>
                <a:endParaRPr lang="zh-CN" altLang="en-US" sz="24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  <p:sp>
            <p:nvSpPr>
              <p:cNvPr id="22567" name="Text Box 91"/>
              <p:cNvSpPr/>
              <p:nvPr/>
            </p:nvSpPr>
            <p:spPr>
              <a:xfrm>
                <a:off x="1036" y="0"/>
                <a:ext cx="594" cy="6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超前</a:t>
                </a:r>
                <a:endPara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  <a:p>
                <a:pPr lvl="0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落后</a:t>
                </a:r>
                <a:endPara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  <p:sp>
            <p:nvSpPr>
              <p:cNvPr id="22568" name="AutoShape 92"/>
              <p:cNvSpPr/>
              <p:nvPr/>
            </p:nvSpPr>
            <p:spPr>
              <a:xfrm>
                <a:off x="885" y="167"/>
                <a:ext cx="96" cy="336"/>
              </a:xfrm>
              <a:prstGeom prst="leftBrace">
                <a:avLst>
                  <a:gd name="adj1" fmla="val 29166"/>
                  <a:gd name="adj2" fmla="val 50000"/>
                </a:avLst>
              </a:prstGeom>
              <a:noFill/>
              <a:ln w="9525">
                <a:noFill/>
              </a:ln>
            </p:spPr>
            <p:txBody>
              <a:bodyPr wrap="none" anchor="ctr"/>
              <a:p>
                <a:pPr lvl="0"/>
                <a:endParaRPr lang="zh-CN" altLang="zh-CN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  <p:sp>
            <p:nvSpPr>
              <p:cNvPr id="22569" name="AutoShape 93"/>
              <p:cNvSpPr/>
              <p:nvPr/>
            </p:nvSpPr>
            <p:spPr>
              <a:xfrm>
                <a:off x="981" y="119"/>
                <a:ext cx="96" cy="384"/>
              </a:xfrm>
              <a:prstGeom prst="leftBrace">
                <a:avLst>
                  <a:gd name="adj1" fmla="val 33314"/>
                  <a:gd name="adj2" fmla="val 5000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algn="ctr">
                  <a:spcBef>
                    <a:spcPct val="50000"/>
                  </a:spcBef>
                </a:pPr>
                <a:endParaRPr lang="zh-CN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</p:grpSp>
        <p:sp>
          <p:nvSpPr>
            <p:cNvPr id="22561" name="Freeform 94"/>
            <p:cNvSpPr>
              <a:spLocks noChangeAspect="1"/>
            </p:cNvSpPr>
            <p:nvPr/>
          </p:nvSpPr>
          <p:spPr>
            <a:xfrm flipV="1">
              <a:off x="330" y="972"/>
              <a:ext cx="1031" cy="575"/>
            </a:xfrm>
            <a:custGeom>
              <a:avLst/>
              <a:gdLst>
                <a:gd name="txL" fmla="*/ 0 w 2625"/>
                <a:gd name="txT" fmla="*/ 0 h 1183"/>
                <a:gd name="txR" fmla="*/ 2625 w 2625"/>
                <a:gd name="txB" fmla="*/ 1183 h 1183"/>
              </a:gdLst>
              <a:ahLst/>
              <a:cxnLst>
                <a:cxn ang="0">
                  <a:pos x="6" y="1"/>
                </a:cxn>
                <a:cxn ang="0">
                  <a:pos x="16" y="8"/>
                </a:cxn>
                <a:cxn ang="0">
                  <a:pos x="28" y="21"/>
                </a:cxn>
                <a:cxn ang="0">
                  <a:pos x="39" y="40"/>
                </a:cxn>
                <a:cxn ang="0">
                  <a:pos x="50" y="64"/>
                </a:cxn>
                <a:cxn ang="0">
                  <a:pos x="61" y="92"/>
                </a:cxn>
                <a:cxn ang="0">
                  <a:pos x="72" y="122"/>
                </a:cxn>
                <a:cxn ang="0">
                  <a:pos x="83" y="153"/>
                </a:cxn>
                <a:cxn ang="0">
                  <a:pos x="94" y="184"/>
                </a:cxn>
                <a:cxn ang="0">
                  <a:pos x="105" y="212"/>
                </a:cxn>
                <a:cxn ang="0">
                  <a:pos x="116" y="237"/>
                </a:cxn>
                <a:cxn ang="0">
                  <a:pos x="128" y="256"/>
                </a:cxn>
                <a:cxn ang="0">
                  <a:pos x="139" y="271"/>
                </a:cxn>
                <a:cxn ang="0">
                  <a:pos x="150" y="279"/>
                </a:cxn>
                <a:cxn ang="0">
                  <a:pos x="161" y="279"/>
                </a:cxn>
                <a:cxn ang="0">
                  <a:pos x="172" y="273"/>
                </a:cxn>
                <a:cxn ang="0">
                  <a:pos x="183" y="261"/>
                </a:cxn>
                <a:cxn ang="0">
                  <a:pos x="194" y="243"/>
                </a:cxn>
                <a:cxn ang="0">
                  <a:pos x="205" y="219"/>
                </a:cxn>
                <a:cxn ang="0">
                  <a:pos x="216" y="192"/>
                </a:cxn>
                <a:cxn ang="0">
                  <a:pos x="227" y="162"/>
                </a:cxn>
                <a:cxn ang="0">
                  <a:pos x="238" y="131"/>
                </a:cxn>
                <a:cxn ang="0">
                  <a:pos x="250" y="100"/>
                </a:cxn>
                <a:cxn ang="0">
                  <a:pos x="261" y="71"/>
                </a:cxn>
                <a:cxn ang="0">
                  <a:pos x="272" y="47"/>
                </a:cxn>
                <a:cxn ang="0">
                  <a:pos x="283" y="26"/>
                </a:cxn>
                <a:cxn ang="0">
                  <a:pos x="294" y="11"/>
                </a:cxn>
                <a:cxn ang="0">
                  <a:pos x="305" y="2"/>
                </a:cxn>
                <a:cxn ang="0">
                  <a:pos x="316" y="0"/>
                </a:cxn>
                <a:cxn ang="0">
                  <a:pos x="328" y="5"/>
                </a:cxn>
                <a:cxn ang="0">
                  <a:pos x="339" y="17"/>
                </a:cxn>
                <a:cxn ang="0">
                  <a:pos x="350" y="35"/>
                </a:cxn>
                <a:cxn ang="0">
                  <a:pos x="361" y="57"/>
                </a:cxn>
                <a:cxn ang="0">
                  <a:pos x="372" y="84"/>
                </a:cxn>
                <a:cxn ang="0">
                  <a:pos x="383" y="114"/>
                </a:cxn>
                <a:cxn ang="0">
                  <a:pos x="394" y="145"/>
                </a:cxn>
                <a:cxn ang="0">
                  <a:pos x="405" y="175"/>
                </a:cxn>
              </a:cxnLst>
              <a:rect l="txL" t="txT" r="txR" b="tx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62" name="Freeform 95"/>
            <p:cNvSpPr>
              <a:spLocks noChangeAspect="1"/>
            </p:cNvSpPr>
            <p:nvPr/>
          </p:nvSpPr>
          <p:spPr>
            <a:xfrm>
              <a:off x="309" y="827"/>
              <a:ext cx="1173" cy="816"/>
            </a:xfrm>
            <a:custGeom>
              <a:avLst/>
              <a:gdLst>
                <a:gd name="txL" fmla="*/ 0 w 1173"/>
                <a:gd name="txT" fmla="*/ 0 h 816"/>
                <a:gd name="txR" fmla="*/ 1173 w 1173"/>
                <a:gd name="txB" fmla="*/ 816 h 816"/>
              </a:gdLst>
              <a:ahLst/>
              <a:cxnLst>
                <a:cxn ang="0">
                  <a:pos x="13" y="148"/>
                </a:cxn>
                <a:cxn ang="0">
                  <a:pos x="38" y="91"/>
                </a:cxn>
                <a:cxn ang="0">
                  <a:pos x="63" y="46"/>
                </a:cxn>
                <a:cxn ang="0">
                  <a:pos x="88" y="16"/>
                </a:cxn>
                <a:cxn ang="0">
                  <a:pos x="114" y="2"/>
                </a:cxn>
                <a:cxn ang="0">
                  <a:pos x="139" y="3"/>
                </a:cxn>
                <a:cxn ang="0">
                  <a:pos x="164" y="20"/>
                </a:cxn>
                <a:cxn ang="0">
                  <a:pos x="189" y="52"/>
                </a:cxn>
                <a:cxn ang="0">
                  <a:pos x="215" y="97"/>
                </a:cxn>
                <a:cxn ang="0">
                  <a:pos x="240" y="156"/>
                </a:cxn>
                <a:cxn ang="0">
                  <a:pos x="265" y="224"/>
                </a:cxn>
                <a:cxn ang="0">
                  <a:pos x="290" y="298"/>
                </a:cxn>
                <a:cxn ang="0">
                  <a:pos x="316" y="379"/>
                </a:cxn>
                <a:cxn ang="0">
                  <a:pos x="341" y="459"/>
                </a:cxn>
                <a:cxn ang="0">
                  <a:pos x="366" y="537"/>
                </a:cxn>
                <a:cxn ang="0">
                  <a:pos x="392" y="611"/>
                </a:cxn>
                <a:cxn ang="0">
                  <a:pos x="417" y="677"/>
                </a:cxn>
                <a:cxn ang="0">
                  <a:pos x="442" y="732"/>
                </a:cxn>
                <a:cxn ang="0">
                  <a:pos x="467" y="775"/>
                </a:cxn>
                <a:cxn ang="0">
                  <a:pos x="492" y="803"/>
                </a:cxn>
                <a:cxn ang="0">
                  <a:pos x="518" y="815"/>
                </a:cxn>
                <a:cxn ang="0">
                  <a:pos x="543" y="812"/>
                </a:cxn>
                <a:cxn ang="0">
                  <a:pos x="568" y="793"/>
                </a:cxn>
                <a:cxn ang="0">
                  <a:pos x="593" y="759"/>
                </a:cxn>
                <a:cxn ang="0">
                  <a:pos x="618" y="711"/>
                </a:cxn>
                <a:cxn ang="0">
                  <a:pos x="643" y="652"/>
                </a:cxn>
                <a:cxn ang="0">
                  <a:pos x="669" y="583"/>
                </a:cxn>
                <a:cxn ang="0">
                  <a:pos x="694" y="507"/>
                </a:cxn>
                <a:cxn ang="0">
                  <a:pos x="719" y="427"/>
                </a:cxn>
                <a:cxn ang="0">
                  <a:pos x="744" y="347"/>
                </a:cxn>
                <a:cxn ang="0">
                  <a:pos x="770" y="268"/>
                </a:cxn>
                <a:cxn ang="0">
                  <a:pos x="795" y="196"/>
                </a:cxn>
                <a:cxn ang="0">
                  <a:pos x="820" y="132"/>
                </a:cxn>
                <a:cxn ang="0">
                  <a:pos x="845" y="77"/>
                </a:cxn>
                <a:cxn ang="0">
                  <a:pos x="871" y="37"/>
                </a:cxn>
                <a:cxn ang="0">
                  <a:pos x="896" y="12"/>
                </a:cxn>
                <a:cxn ang="0">
                  <a:pos x="921" y="0"/>
                </a:cxn>
                <a:cxn ang="0">
                  <a:pos x="946" y="6"/>
                </a:cxn>
                <a:cxn ang="0">
                  <a:pos x="971" y="26"/>
                </a:cxn>
                <a:cxn ang="0">
                  <a:pos x="996" y="63"/>
                </a:cxn>
                <a:cxn ang="0">
                  <a:pos x="1021" y="111"/>
                </a:cxn>
                <a:cxn ang="0">
                  <a:pos x="1047" y="173"/>
                </a:cxn>
                <a:cxn ang="0">
                  <a:pos x="1072" y="243"/>
                </a:cxn>
                <a:cxn ang="0">
                  <a:pos x="1097" y="319"/>
                </a:cxn>
                <a:cxn ang="0">
                  <a:pos x="1122" y="400"/>
                </a:cxn>
                <a:cxn ang="0">
                  <a:pos x="1148" y="480"/>
                </a:cxn>
                <a:cxn ang="0">
                  <a:pos x="1173" y="557"/>
                </a:cxn>
              </a:cxnLst>
              <a:rect l="txL" t="txT" r="txR" b="txB"/>
              <a:pathLst>
                <a:path w="1173" h="816">
                  <a:moveTo>
                    <a:pt x="0" y="180"/>
                  </a:moveTo>
                  <a:lnTo>
                    <a:pt x="13" y="148"/>
                  </a:lnTo>
                  <a:lnTo>
                    <a:pt x="26" y="118"/>
                  </a:lnTo>
                  <a:lnTo>
                    <a:pt x="38" y="91"/>
                  </a:lnTo>
                  <a:lnTo>
                    <a:pt x="51" y="67"/>
                  </a:lnTo>
                  <a:lnTo>
                    <a:pt x="63" y="46"/>
                  </a:lnTo>
                  <a:lnTo>
                    <a:pt x="76" y="30"/>
                  </a:lnTo>
                  <a:lnTo>
                    <a:pt x="88" y="16"/>
                  </a:lnTo>
                  <a:lnTo>
                    <a:pt x="101" y="7"/>
                  </a:lnTo>
                  <a:lnTo>
                    <a:pt x="114" y="2"/>
                  </a:lnTo>
                  <a:lnTo>
                    <a:pt x="126" y="0"/>
                  </a:lnTo>
                  <a:lnTo>
                    <a:pt x="139" y="3"/>
                  </a:lnTo>
                  <a:lnTo>
                    <a:pt x="151" y="10"/>
                  </a:lnTo>
                  <a:lnTo>
                    <a:pt x="164" y="20"/>
                  </a:lnTo>
                  <a:lnTo>
                    <a:pt x="177" y="34"/>
                  </a:lnTo>
                  <a:lnTo>
                    <a:pt x="189" y="52"/>
                  </a:lnTo>
                  <a:lnTo>
                    <a:pt x="202" y="73"/>
                  </a:lnTo>
                  <a:lnTo>
                    <a:pt x="215" y="97"/>
                  </a:lnTo>
                  <a:lnTo>
                    <a:pt x="227" y="125"/>
                  </a:lnTo>
                  <a:lnTo>
                    <a:pt x="240" y="156"/>
                  </a:lnTo>
                  <a:lnTo>
                    <a:pt x="253" y="189"/>
                  </a:lnTo>
                  <a:lnTo>
                    <a:pt x="265" y="224"/>
                  </a:lnTo>
                  <a:lnTo>
                    <a:pt x="278" y="261"/>
                  </a:lnTo>
                  <a:lnTo>
                    <a:pt x="290" y="298"/>
                  </a:lnTo>
                  <a:lnTo>
                    <a:pt x="303" y="338"/>
                  </a:lnTo>
                  <a:lnTo>
                    <a:pt x="316" y="379"/>
                  </a:lnTo>
                  <a:lnTo>
                    <a:pt x="328" y="419"/>
                  </a:lnTo>
                  <a:lnTo>
                    <a:pt x="341" y="459"/>
                  </a:lnTo>
                  <a:lnTo>
                    <a:pt x="354" y="499"/>
                  </a:lnTo>
                  <a:lnTo>
                    <a:pt x="366" y="537"/>
                  </a:lnTo>
                  <a:lnTo>
                    <a:pt x="379" y="575"/>
                  </a:lnTo>
                  <a:lnTo>
                    <a:pt x="392" y="611"/>
                  </a:lnTo>
                  <a:lnTo>
                    <a:pt x="404" y="645"/>
                  </a:lnTo>
                  <a:lnTo>
                    <a:pt x="417" y="677"/>
                  </a:lnTo>
                  <a:lnTo>
                    <a:pt x="429" y="705"/>
                  </a:lnTo>
                  <a:lnTo>
                    <a:pt x="442" y="732"/>
                  </a:lnTo>
                  <a:lnTo>
                    <a:pt x="455" y="755"/>
                  </a:lnTo>
                  <a:lnTo>
                    <a:pt x="467" y="775"/>
                  </a:lnTo>
                  <a:lnTo>
                    <a:pt x="480" y="791"/>
                  </a:lnTo>
                  <a:lnTo>
                    <a:pt x="492" y="803"/>
                  </a:lnTo>
                  <a:lnTo>
                    <a:pt x="505" y="811"/>
                  </a:lnTo>
                  <a:lnTo>
                    <a:pt x="518" y="815"/>
                  </a:lnTo>
                  <a:lnTo>
                    <a:pt x="530" y="816"/>
                  </a:lnTo>
                  <a:lnTo>
                    <a:pt x="543" y="812"/>
                  </a:lnTo>
                  <a:lnTo>
                    <a:pt x="555" y="805"/>
                  </a:lnTo>
                  <a:lnTo>
                    <a:pt x="568" y="793"/>
                  </a:lnTo>
                  <a:lnTo>
                    <a:pt x="580" y="778"/>
                  </a:lnTo>
                  <a:lnTo>
                    <a:pt x="593" y="759"/>
                  </a:lnTo>
                  <a:lnTo>
                    <a:pt x="606" y="737"/>
                  </a:lnTo>
                  <a:lnTo>
                    <a:pt x="618" y="711"/>
                  </a:lnTo>
                  <a:lnTo>
                    <a:pt x="631" y="683"/>
                  </a:lnTo>
                  <a:lnTo>
                    <a:pt x="643" y="652"/>
                  </a:lnTo>
                  <a:lnTo>
                    <a:pt x="656" y="619"/>
                  </a:lnTo>
                  <a:lnTo>
                    <a:pt x="669" y="583"/>
                  </a:lnTo>
                  <a:lnTo>
                    <a:pt x="681" y="546"/>
                  </a:lnTo>
                  <a:lnTo>
                    <a:pt x="694" y="507"/>
                  </a:lnTo>
                  <a:lnTo>
                    <a:pt x="706" y="467"/>
                  </a:lnTo>
                  <a:lnTo>
                    <a:pt x="719" y="427"/>
                  </a:lnTo>
                  <a:lnTo>
                    <a:pt x="732" y="386"/>
                  </a:lnTo>
                  <a:lnTo>
                    <a:pt x="744" y="347"/>
                  </a:lnTo>
                  <a:lnTo>
                    <a:pt x="757" y="307"/>
                  </a:lnTo>
                  <a:lnTo>
                    <a:pt x="770" y="268"/>
                  </a:lnTo>
                  <a:lnTo>
                    <a:pt x="782" y="231"/>
                  </a:lnTo>
                  <a:lnTo>
                    <a:pt x="795" y="196"/>
                  </a:lnTo>
                  <a:lnTo>
                    <a:pt x="808" y="162"/>
                  </a:lnTo>
                  <a:lnTo>
                    <a:pt x="820" y="132"/>
                  </a:lnTo>
                  <a:lnTo>
                    <a:pt x="833" y="103"/>
                  </a:lnTo>
                  <a:lnTo>
                    <a:pt x="845" y="77"/>
                  </a:lnTo>
                  <a:lnTo>
                    <a:pt x="858" y="56"/>
                  </a:lnTo>
                  <a:lnTo>
                    <a:pt x="871" y="37"/>
                  </a:lnTo>
                  <a:lnTo>
                    <a:pt x="883" y="22"/>
                  </a:lnTo>
                  <a:lnTo>
                    <a:pt x="896" y="12"/>
                  </a:lnTo>
                  <a:lnTo>
                    <a:pt x="909" y="4"/>
                  </a:lnTo>
                  <a:lnTo>
                    <a:pt x="921" y="0"/>
                  </a:lnTo>
                  <a:lnTo>
                    <a:pt x="934" y="1"/>
                  </a:lnTo>
                  <a:lnTo>
                    <a:pt x="946" y="6"/>
                  </a:lnTo>
                  <a:lnTo>
                    <a:pt x="959" y="14"/>
                  </a:lnTo>
                  <a:lnTo>
                    <a:pt x="971" y="26"/>
                  </a:lnTo>
                  <a:lnTo>
                    <a:pt x="984" y="42"/>
                  </a:lnTo>
                  <a:lnTo>
                    <a:pt x="996" y="63"/>
                  </a:lnTo>
                  <a:lnTo>
                    <a:pt x="1009" y="85"/>
                  </a:lnTo>
                  <a:lnTo>
                    <a:pt x="1021" y="111"/>
                  </a:lnTo>
                  <a:lnTo>
                    <a:pt x="1034" y="141"/>
                  </a:lnTo>
                  <a:lnTo>
                    <a:pt x="1047" y="173"/>
                  </a:lnTo>
                  <a:lnTo>
                    <a:pt x="1059" y="207"/>
                  </a:lnTo>
                  <a:lnTo>
                    <a:pt x="1072" y="243"/>
                  </a:lnTo>
                  <a:lnTo>
                    <a:pt x="1085" y="280"/>
                  </a:lnTo>
                  <a:lnTo>
                    <a:pt x="1097" y="319"/>
                  </a:lnTo>
                  <a:lnTo>
                    <a:pt x="1110" y="359"/>
                  </a:lnTo>
                  <a:lnTo>
                    <a:pt x="1122" y="400"/>
                  </a:lnTo>
                  <a:lnTo>
                    <a:pt x="1135" y="440"/>
                  </a:lnTo>
                  <a:lnTo>
                    <a:pt x="1148" y="480"/>
                  </a:lnTo>
                  <a:lnTo>
                    <a:pt x="1160" y="520"/>
                  </a:lnTo>
                  <a:lnTo>
                    <a:pt x="1173" y="557"/>
                  </a:ln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63" name="Rectangle 96"/>
            <p:cNvSpPr/>
            <p:nvPr/>
          </p:nvSpPr>
          <p:spPr>
            <a:xfrm>
              <a:off x="0" y="17"/>
              <a:ext cx="1776" cy="1842"/>
            </a:xfrm>
            <a:prstGeom prst="rect">
              <a:avLst/>
            </a:prstGeom>
            <a:noFill/>
            <a:ln w="9525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  <p:grpSp>
        <p:nvGrpSpPr>
          <p:cNvPr id="23590" name="Group 97"/>
          <p:cNvGrpSpPr/>
          <p:nvPr/>
        </p:nvGrpSpPr>
        <p:grpSpPr>
          <a:xfrm>
            <a:off x="3125788" y="838200"/>
            <a:ext cx="2743200" cy="2951163"/>
            <a:chOff x="0" y="0"/>
            <a:chExt cx="1728" cy="1859"/>
          </a:xfrm>
        </p:grpSpPr>
        <p:pic>
          <p:nvPicPr>
            <p:cNvPr id="22541" name="Object 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4" y="1299"/>
              <a:ext cx="120" cy="2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42" name="Line 99"/>
            <p:cNvSpPr/>
            <p:nvPr/>
          </p:nvSpPr>
          <p:spPr>
            <a:xfrm>
              <a:off x="336" y="1286"/>
              <a:ext cx="1344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2543" name="Line 100"/>
            <p:cNvSpPr/>
            <p:nvPr/>
          </p:nvSpPr>
          <p:spPr>
            <a:xfrm flipV="1">
              <a:off x="336" y="710"/>
              <a:ext cx="1" cy="11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pic>
          <p:nvPicPr>
            <p:cNvPr id="22544" name="Object 1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" y="662"/>
              <a:ext cx="189" cy="20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45" name="Object 10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" y="1142"/>
              <a:ext cx="258" cy="2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46" name="Freeform 103"/>
            <p:cNvSpPr>
              <a:spLocks noChangeAspect="1"/>
            </p:cNvSpPr>
            <p:nvPr/>
          </p:nvSpPr>
          <p:spPr>
            <a:xfrm>
              <a:off x="336" y="902"/>
              <a:ext cx="1056" cy="864"/>
            </a:xfrm>
            <a:custGeom>
              <a:avLst/>
              <a:gdLst>
                <a:gd name="txL" fmla="*/ 0 w 2625"/>
                <a:gd name="txT" fmla="*/ 0 h 1183"/>
                <a:gd name="txR" fmla="*/ 2625 w 2625"/>
                <a:gd name="txB" fmla="*/ 1183 h 1183"/>
              </a:gdLst>
              <a:ahLst/>
              <a:cxnLst>
                <a:cxn ang="0">
                  <a:pos x="6" y="2"/>
                </a:cxn>
                <a:cxn ang="0">
                  <a:pos x="17" y="17"/>
                </a:cxn>
                <a:cxn ang="0">
                  <a:pos x="29" y="47"/>
                </a:cxn>
                <a:cxn ang="0">
                  <a:pos x="41" y="91"/>
                </a:cxn>
                <a:cxn ang="0">
                  <a:pos x="52" y="145"/>
                </a:cxn>
                <a:cxn ang="0">
                  <a:pos x="64" y="208"/>
                </a:cxn>
                <a:cxn ang="0">
                  <a:pos x="76" y="276"/>
                </a:cxn>
                <a:cxn ang="0">
                  <a:pos x="87" y="346"/>
                </a:cxn>
                <a:cxn ang="0">
                  <a:pos x="99" y="414"/>
                </a:cxn>
                <a:cxn ang="0">
                  <a:pos x="111" y="478"/>
                </a:cxn>
                <a:cxn ang="0">
                  <a:pos x="122" y="534"/>
                </a:cxn>
                <a:cxn ang="0">
                  <a:pos x="134" y="578"/>
                </a:cxn>
                <a:cxn ang="0">
                  <a:pos x="146" y="611"/>
                </a:cxn>
                <a:cxn ang="0">
                  <a:pos x="157" y="628"/>
                </a:cxn>
                <a:cxn ang="0">
                  <a:pos x="169" y="630"/>
                </a:cxn>
                <a:cxn ang="0">
                  <a:pos x="181" y="617"/>
                </a:cxn>
                <a:cxn ang="0">
                  <a:pos x="192" y="589"/>
                </a:cxn>
                <a:cxn ang="0">
                  <a:pos x="204" y="547"/>
                </a:cxn>
                <a:cxn ang="0">
                  <a:pos x="215" y="494"/>
                </a:cxn>
                <a:cxn ang="0">
                  <a:pos x="227" y="432"/>
                </a:cxn>
                <a:cxn ang="0">
                  <a:pos x="239" y="365"/>
                </a:cxn>
                <a:cxn ang="0">
                  <a:pos x="250" y="295"/>
                </a:cxn>
                <a:cxn ang="0">
                  <a:pos x="262" y="226"/>
                </a:cxn>
                <a:cxn ang="0">
                  <a:pos x="274" y="161"/>
                </a:cxn>
                <a:cxn ang="0">
                  <a:pos x="285" y="105"/>
                </a:cxn>
                <a:cxn ang="0">
                  <a:pos x="297" y="58"/>
                </a:cxn>
                <a:cxn ang="0">
                  <a:pos x="309" y="24"/>
                </a:cxn>
                <a:cxn ang="0">
                  <a:pos x="320" y="5"/>
                </a:cxn>
                <a:cxn ang="0">
                  <a:pos x="332" y="1"/>
                </a:cxn>
                <a:cxn ang="0">
                  <a:pos x="344" y="12"/>
                </a:cxn>
                <a:cxn ang="0">
                  <a:pos x="355" y="38"/>
                </a:cxn>
                <a:cxn ang="0">
                  <a:pos x="366" y="78"/>
                </a:cxn>
                <a:cxn ang="0">
                  <a:pos x="378" y="129"/>
                </a:cxn>
                <a:cxn ang="0">
                  <a:pos x="390" y="190"/>
                </a:cxn>
                <a:cxn ang="0">
                  <a:pos x="401" y="256"/>
                </a:cxn>
                <a:cxn ang="0">
                  <a:pos x="413" y="327"/>
                </a:cxn>
                <a:cxn ang="0">
                  <a:pos x="425" y="396"/>
                </a:cxn>
              </a:cxnLst>
              <a:rect l="txL" t="txT" r="txR" b="tx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47" name="Freeform 104"/>
            <p:cNvSpPr>
              <a:spLocks noChangeAspect="1"/>
            </p:cNvSpPr>
            <p:nvPr/>
          </p:nvSpPr>
          <p:spPr>
            <a:xfrm flipV="1">
              <a:off x="361" y="999"/>
              <a:ext cx="1031" cy="575"/>
            </a:xfrm>
            <a:custGeom>
              <a:avLst/>
              <a:gdLst>
                <a:gd name="txL" fmla="*/ 0 w 2625"/>
                <a:gd name="txT" fmla="*/ 0 h 1183"/>
                <a:gd name="txR" fmla="*/ 2625 w 2625"/>
                <a:gd name="txB" fmla="*/ 1183 h 1183"/>
              </a:gdLst>
              <a:ahLst/>
              <a:cxnLst>
                <a:cxn ang="0">
                  <a:pos x="6" y="1"/>
                </a:cxn>
                <a:cxn ang="0">
                  <a:pos x="16" y="8"/>
                </a:cxn>
                <a:cxn ang="0">
                  <a:pos x="28" y="21"/>
                </a:cxn>
                <a:cxn ang="0">
                  <a:pos x="39" y="40"/>
                </a:cxn>
                <a:cxn ang="0">
                  <a:pos x="50" y="64"/>
                </a:cxn>
                <a:cxn ang="0">
                  <a:pos x="61" y="92"/>
                </a:cxn>
                <a:cxn ang="0">
                  <a:pos x="72" y="122"/>
                </a:cxn>
                <a:cxn ang="0">
                  <a:pos x="83" y="153"/>
                </a:cxn>
                <a:cxn ang="0">
                  <a:pos x="94" y="184"/>
                </a:cxn>
                <a:cxn ang="0">
                  <a:pos x="105" y="212"/>
                </a:cxn>
                <a:cxn ang="0">
                  <a:pos x="116" y="237"/>
                </a:cxn>
                <a:cxn ang="0">
                  <a:pos x="128" y="256"/>
                </a:cxn>
                <a:cxn ang="0">
                  <a:pos x="139" y="271"/>
                </a:cxn>
                <a:cxn ang="0">
                  <a:pos x="150" y="279"/>
                </a:cxn>
                <a:cxn ang="0">
                  <a:pos x="161" y="279"/>
                </a:cxn>
                <a:cxn ang="0">
                  <a:pos x="172" y="273"/>
                </a:cxn>
                <a:cxn ang="0">
                  <a:pos x="183" y="261"/>
                </a:cxn>
                <a:cxn ang="0">
                  <a:pos x="194" y="243"/>
                </a:cxn>
                <a:cxn ang="0">
                  <a:pos x="205" y="219"/>
                </a:cxn>
                <a:cxn ang="0">
                  <a:pos x="216" y="192"/>
                </a:cxn>
                <a:cxn ang="0">
                  <a:pos x="227" y="162"/>
                </a:cxn>
                <a:cxn ang="0">
                  <a:pos x="238" y="131"/>
                </a:cxn>
                <a:cxn ang="0">
                  <a:pos x="250" y="100"/>
                </a:cxn>
                <a:cxn ang="0">
                  <a:pos x="261" y="71"/>
                </a:cxn>
                <a:cxn ang="0">
                  <a:pos x="272" y="47"/>
                </a:cxn>
                <a:cxn ang="0">
                  <a:pos x="283" y="26"/>
                </a:cxn>
                <a:cxn ang="0">
                  <a:pos x="294" y="11"/>
                </a:cxn>
                <a:cxn ang="0">
                  <a:pos x="305" y="2"/>
                </a:cxn>
                <a:cxn ang="0">
                  <a:pos x="316" y="0"/>
                </a:cxn>
                <a:cxn ang="0">
                  <a:pos x="328" y="5"/>
                </a:cxn>
                <a:cxn ang="0">
                  <a:pos x="339" y="17"/>
                </a:cxn>
                <a:cxn ang="0">
                  <a:pos x="350" y="35"/>
                </a:cxn>
                <a:cxn ang="0">
                  <a:pos x="361" y="57"/>
                </a:cxn>
                <a:cxn ang="0">
                  <a:pos x="372" y="84"/>
                </a:cxn>
                <a:cxn ang="0">
                  <a:pos x="383" y="114"/>
                </a:cxn>
                <a:cxn ang="0">
                  <a:pos x="394" y="145"/>
                </a:cxn>
                <a:cxn ang="0">
                  <a:pos x="405" y="175"/>
                </a:cxn>
              </a:cxnLst>
              <a:rect l="txL" t="txT" r="txR" b="txB"/>
              <a:pathLst>
                <a:path w="2625" h="1183">
                  <a:moveTo>
                    <a:pt x="0" y="0"/>
                  </a:moveTo>
                  <a:lnTo>
                    <a:pt x="37" y="4"/>
                  </a:lnTo>
                  <a:lnTo>
                    <a:pt x="71" y="14"/>
                  </a:lnTo>
                  <a:lnTo>
                    <a:pt x="108" y="32"/>
                  </a:lnTo>
                  <a:lnTo>
                    <a:pt x="144" y="58"/>
                  </a:lnTo>
                  <a:lnTo>
                    <a:pt x="180" y="89"/>
                  </a:lnTo>
                  <a:lnTo>
                    <a:pt x="215" y="127"/>
                  </a:lnTo>
                  <a:lnTo>
                    <a:pt x="251" y="170"/>
                  </a:lnTo>
                  <a:lnTo>
                    <a:pt x="287" y="219"/>
                  </a:lnTo>
                  <a:lnTo>
                    <a:pt x="324" y="272"/>
                  </a:lnTo>
                  <a:lnTo>
                    <a:pt x="359" y="329"/>
                  </a:lnTo>
                  <a:lnTo>
                    <a:pt x="395" y="390"/>
                  </a:lnTo>
                  <a:lnTo>
                    <a:pt x="432" y="453"/>
                  </a:lnTo>
                  <a:lnTo>
                    <a:pt x="467" y="517"/>
                  </a:lnTo>
                  <a:lnTo>
                    <a:pt x="503" y="583"/>
                  </a:lnTo>
                  <a:lnTo>
                    <a:pt x="540" y="649"/>
                  </a:lnTo>
                  <a:lnTo>
                    <a:pt x="575" y="713"/>
                  </a:lnTo>
                  <a:lnTo>
                    <a:pt x="612" y="777"/>
                  </a:lnTo>
                  <a:lnTo>
                    <a:pt x="646" y="839"/>
                  </a:lnTo>
                  <a:lnTo>
                    <a:pt x="683" y="896"/>
                  </a:lnTo>
                  <a:lnTo>
                    <a:pt x="720" y="951"/>
                  </a:lnTo>
                  <a:lnTo>
                    <a:pt x="754" y="1001"/>
                  </a:lnTo>
                  <a:lnTo>
                    <a:pt x="791" y="1046"/>
                  </a:lnTo>
                  <a:lnTo>
                    <a:pt x="828" y="1085"/>
                  </a:lnTo>
                  <a:lnTo>
                    <a:pt x="863" y="1118"/>
                  </a:lnTo>
                  <a:lnTo>
                    <a:pt x="899" y="1145"/>
                  </a:lnTo>
                  <a:lnTo>
                    <a:pt x="936" y="1165"/>
                  </a:lnTo>
                  <a:lnTo>
                    <a:pt x="971" y="1178"/>
                  </a:lnTo>
                  <a:lnTo>
                    <a:pt x="1008" y="1183"/>
                  </a:lnTo>
                  <a:lnTo>
                    <a:pt x="1042" y="1182"/>
                  </a:lnTo>
                  <a:lnTo>
                    <a:pt x="1079" y="1173"/>
                  </a:lnTo>
                  <a:lnTo>
                    <a:pt x="1115" y="1157"/>
                  </a:lnTo>
                  <a:lnTo>
                    <a:pt x="1151" y="1134"/>
                  </a:lnTo>
                  <a:lnTo>
                    <a:pt x="1186" y="1104"/>
                  </a:lnTo>
                  <a:lnTo>
                    <a:pt x="1223" y="1068"/>
                  </a:lnTo>
                  <a:lnTo>
                    <a:pt x="1259" y="1026"/>
                  </a:lnTo>
                  <a:lnTo>
                    <a:pt x="1295" y="979"/>
                  </a:lnTo>
                  <a:lnTo>
                    <a:pt x="1331" y="927"/>
                  </a:lnTo>
                  <a:lnTo>
                    <a:pt x="1366" y="870"/>
                  </a:lnTo>
                  <a:lnTo>
                    <a:pt x="1403" y="811"/>
                  </a:lnTo>
                  <a:lnTo>
                    <a:pt x="1437" y="749"/>
                  </a:lnTo>
                  <a:lnTo>
                    <a:pt x="1474" y="685"/>
                  </a:lnTo>
                  <a:lnTo>
                    <a:pt x="1511" y="620"/>
                  </a:lnTo>
                  <a:lnTo>
                    <a:pt x="1546" y="553"/>
                  </a:lnTo>
                  <a:lnTo>
                    <a:pt x="1582" y="488"/>
                  </a:lnTo>
                  <a:lnTo>
                    <a:pt x="1619" y="424"/>
                  </a:lnTo>
                  <a:lnTo>
                    <a:pt x="1654" y="362"/>
                  </a:lnTo>
                  <a:lnTo>
                    <a:pt x="1691" y="303"/>
                  </a:lnTo>
                  <a:lnTo>
                    <a:pt x="1727" y="247"/>
                  </a:lnTo>
                  <a:lnTo>
                    <a:pt x="1762" y="197"/>
                  </a:lnTo>
                  <a:lnTo>
                    <a:pt x="1799" y="150"/>
                  </a:lnTo>
                  <a:lnTo>
                    <a:pt x="1834" y="109"/>
                  </a:lnTo>
                  <a:lnTo>
                    <a:pt x="1870" y="75"/>
                  </a:lnTo>
                  <a:lnTo>
                    <a:pt x="1907" y="45"/>
                  </a:lnTo>
                  <a:lnTo>
                    <a:pt x="1942" y="24"/>
                  </a:lnTo>
                  <a:lnTo>
                    <a:pt x="1979" y="9"/>
                  </a:lnTo>
                  <a:lnTo>
                    <a:pt x="2014" y="1"/>
                  </a:lnTo>
                  <a:lnTo>
                    <a:pt x="2050" y="1"/>
                  </a:lnTo>
                  <a:lnTo>
                    <a:pt x="2086" y="8"/>
                  </a:lnTo>
                  <a:lnTo>
                    <a:pt x="2123" y="22"/>
                  </a:lnTo>
                  <a:lnTo>
                    <a:pt x="2157" y="43"/>
                  </a:lnTo>
                  <a:lnTo>
                    <a:pt x="2194" y="71"/>
                  </a:lnTo>
                  <a:lnTo>
                    <a:pt x="2230" y="105"/>
                  </a:lnTo>
                  <a:lnTo>
                    <a:pt x="2265" y="146"/>
                  </a:lnTo>
                  <a:lnTo>
                    <a:pt x="2302" y="191"/>
                  </a:lnTo>
                  <a:lnTo>
                    <a:pt x="2337" y="242"/>
                  </a:lnTo>
                  <a:lnTo>
                    <a:pt x="2374" y="298"/>
                  </a:lnTo>
                  <a:lnTo>
                    <a:pt x="2410" y="356"/>
                  </a:lnTo>
                  <a:lnTo>
                    <a:pt x="2445" y="418"/>
                  </a:lnTo>
                  <a:lnTo>
                    <a:pt x="2482" y="481"/>
                  </a:lnTo>
                  <a:lnTo>
                    <a:pt x="2519" y="547"/>
                  </a:lnTo>
                  <a:lnTo>
                    <a:pt x="2553" y="613"/>
                  </a:lnTo>
                  <a:lnTo>
                    <a:pt x="2590" y="679"/>
                  </a:lnTo>
                  <a:lnTo>
                    <a:pt x="2625" y="742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2548" name="Group 105"/>
            <p:cNvGrpSpPr/>
            <p:nvPr/>
          </p:nvGrpSpPr>
          <p:grpSpPr>
            <a:xfrm>
              <a:off x="0" y="0"/>
              <a:ext cx="1728" cy="1859"/>
              <a:chOff x="0" y="0"/>
              <a:chExt cx="1728" cy="2160"/>
            </a:xfrm>
          </p:grpSpPr>
          <p:sp>
            <p:nvSpPr>
              <p:cNvPr id="22553" name="Line 106"/>
              <p:cNvSpPr/>
              <p:nvPr/>
            </p:nvSpPr>
            <p:spPr>
              <a:xfrm>
                <a:off x="1728" y="0"/>
                <a:ext cx="1" cy="216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54" name="Rectangle 107"/>
              <p:cNvSpPr/>
              <p:nvPr/>
            </p:nvSpPr>
            <p:spPr>
              <a:xfrm>
                <a:off x="0" y="0"/>
                <a:ext cx="1728" cy="2160"/>
              </a:xfrm>
              <a:prstGeom prst="rect">
                <a:avLst/>
              </a:prstGeom>
              <a:noFill/>
              <a:ln w="9525" cap="flat" cmpd="sng">
                <a:solidFill>
                  <a:srgbClr val="0066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/>
                <a:endParaRPr lang="zh-CN" altLang="zh-CN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</p:grpSp>
        <p:grpSp>
          <p:nvGrpSpPr>
            <p:cNvPr id="22549" name="Group 108"/>
            <p:cNvGrpSpPr/>
            <p:nvPr/>
          </p:nvGrpSpPr>
          <p:grpSpPr>
            <a:xfrm>
              <a:off x="149" y="181"/>
              <a:ext cx="1438" cy="347"/>
              <a:chOff x="0" y="0"/>
              <a:chExt cx="1438" cy="347"/>
            </a:xfrm>
          </p:grpSpPr>
          <p:sp>
            <p:nvSpPr>
              <p:cNvPr id="22550" name="Rectangle 109"/>
              <p:cNvSpPr/>
              <p:nvPr/>
            </p:nvSpPr>
            <p:spPr>
              <a:xfrm>
                <a:off x="0" y="0"/>
                <a:ext cx="1393" cy="347"/>
              </a:xfrm>
              <a:prstGeom prst="rect">
                <a:avLst/>
              </a:prstGeom>
              <a:gradFill rotWithShape="0">
                <a:gsLst>
                  <a:gs pos="0">
                    <a:srgbClr val="800080"/>
                  </a:gs>
                  <a:gs pos="50000">
                    <a:srgbClr val="FFFFFF"/>
                  </a:gs>
                  <a:gs pos="100000">
                    <a:srgbClr val="800080"/>
                  </a:gs>
                </a:gsLst>
                <a:lin ang="5400000" scaled="1"/>
                <a:tileRect/>
              </a:gradFill>
              <a:ln w="19050" cap="flat" cmpd="sng">
                <a:solidFill>
                  <a:srgbClr val="CC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/>
                <a:endParaRPr lang="zh-CN" altLang="zh-CN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  <p:pic>
            <p:nvPicPr>
              <p:cNvPr id="22551" name="Object 11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" y="16"/>
                <a:ext cx="944" cy="32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2552" name="Text Box 111"/>
              <p:cNvSpPr/>
              <p:nvPr/>
            </p:nvSpPr>
            <p:spPr>
              <a:xfrm>
                <a:off x="894" y="16"/>
                <a:ext cx="5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反相</a:t>
                </a:r>
                <a:endParaRPr lang="zh-CN" altLang="en-US" sz="2400" b="1" dirty="0">
                  <a:solidFill>
                    <a:srgbClr val="CC00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</p:grpSp>
      </p:grpSp>
      <p:pic>
        <p:nvPicPr>
          <p:cNvPr id="23605" name="Object 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0475" y="4797425"/>
            <a:ext cx="685800" cy="360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606" name="Object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2363" y="4797425"/>
            <a:ext cx="849312" cy="360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ldLvl="0"/>
      <p:bldP spid="23558" grpId="0" bldLvl="0"/>
      <p:bldP spid="23559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2"/>
          <p:cNvSpPr/>
          <p:nvPr/>
        </p:nvSpPr>
        <p:spPr>
          <a:xfrm>
            <a:off x="3286125" y="785813"/>
            <a:ext cx="242570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4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本章内容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123" name="Line 4"/>
          <p:cNvSpPr/>
          <p:nvPr/>
        </p:nvSpPr>
        <p:spPr>
          <a:xfrm>
            <a:off x="611188" y="1916113"/>
            <a:ext cx="8064500" cy="1587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" name="Text Box 9"/>
          <p:cNvSpPr/>
          <p:nvPr/>
        </p:nvSpPr>
        <p:spPr>
          <a:xfrm>
            <a:off x="1258888" y="3143250"/>
            <a:ext cx="6599237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§2 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描述简谐振动的特征量</a:t>
            </a:r>
            <a:endParaRPr lang="zh-CN" altLang="en-US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  <a:p>
            <a:pPr lvl="0" eaLnBrk="1" hangingPunct="1"/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  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125" name="Text Box 11"/>
          <p:cNvSpPr/>
          <p:nvPr/>
        </p:nvSpPr>
        <p:spPr>
          <a:xfrm>
            <a:off x="1258888" y="3905250"/>
            <a:ext cx="59055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§3 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简谐振动的旋转矢量法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126" name="Text Box 12"/>
          <p:cNvSpPr/>
          <p:nvPr/>
        </p:nvSpPr>
        <p:spPr>
          <a:xfrm>
            <a:off x="1258888" y="4691063"/>
            <a:ext cx="59055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§4 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简谐振动的合成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127" name="Text Box 16">
            <a:hlinkClick r:id="rId1" action="ppaction://hlinksldjump"/>
          </p:cNvPr>
          <p:cNvSpPr/>
          <p:nvPr/>
        </p:nvSpPr>
        <p:spPr>
          <a:xfrm>
            <a:off x="1258888" y="2343150"/>
            <a:ext cx="4441825" cy="800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§1 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简谐振动</a:t>
            </a:r>
            <a:endParaRPr lang="zh-CN" altLang="en-US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128" name="Text Box 24"/>
          <p:cNvSpPr/>
          <p:nvPr/>
        </p:nvSpPr>
        <p:spPr>
          <a:xfrm>
            <a:off x="7019925" y="5741988"/>
            <a:ext cx="16764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学时：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4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3"/>
          <p:cNvSpPr>
            <a:spLocks noGrp="1"/>
          </p:cNvSpPr>
          <p:nvPr/>
        </p:nvSpPr>
        <p:spPr>
          <a:xfrm>
            <a:off x="8245475" y="6356350"/>
            <a:ext cx="44132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3555" name="Rectangle 2"/>
          <p:cNvSpPr/>
          <p:nvPr/>
        </p:nvSpPr>
        <p:spPr>
          <a:xfrm>
            <a:off x="1547813" y="2276475"/>
            <a:ext cx="6481762" cy="2952750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zh-CN" dirty="0">
              <a:solidFill>
                <a:srgbClr val="000000"/>
              </a:solidFill>
              <a:latin typeface="Constantia" panose="02030602050306030303" pitchFamily="18" charset="0"/>
              <a:ea typeface="宋体" panose="02010600030101010101" pitchFamily="2" charset="-122"/>
              <a:sym typeface="Constantia" panose="02030602050306030303" pitchFamily="18" charset="0"/>
            </a:endParaRPr>
          </a:p>
        </p:txBody>
      </p:sp>
      <p:grpSp>
        <p:nvGrpSpPr>
          <p:cNvPr id="23556" name="Group 3"/>
          <p:cNvGrpSpPr/>
          <p:nvPr/>
        </p:nvGrpSpPr>
        <p:grpSpPr>
          <a:xfrm>
            <a:off x="2425700" y="2447925"/>
            <a:ext cx="4335463" cy="1706563"/>
            <a:chOff x="0" y="0"/>
            <a:chExt cx="2731" cy="1075"/>
          </a:xfrm>
        </p:grpSpPr>
        <p:sp>
          <p:nvSpPr>
            <p:cNvPr id="23583" name="Freeform 4"/>
            <p:cNvSpPr/>
            <p:nvPr/>
          </p:nvSpPr>
          <p:spPr>
            <a:xfrm>
              <a:off x="0" y="538"/>
              <a:ext cx="551" cy="267"/>
            </a:xfrm>
            <a:custGeom>
              <a:avLst/>
              <a:gdLst>
                <a:gd name="txL" fmla="*/ 0 w 1620"/>
                <a:gd name="txT" fmla="*/ 0 h 894"/>
                <a:gd name="txR" fmla="*/ 1620 w 1620"/>
                <a:gd name="txB" fmla="*/ 894 h 894"/>
              </a:gdLst>
              <a:ahLst/>
              <a:cxnLst>
                <a:cxn ang="0">
                  <a:pos x="0" y="80"/>
                </a:cxn>
                <a:cxn ang="0">
                  <a:pos x="96" y="0"/>
                </a:cxn>
                <a:cxn ang="0">
                  <a:pos x="187" y="80"/>
                </a:cxn>
              </a:cxnLst>
              <a:rect l="txL" t="txT" r="txR" b="txB"/>
              <a:pathLst>
                <a:path w="1620" h="894">
                  <a:moveTo>
                    <a:pt x="0" y="894"/>
                  </a:moveTo>
                  <a:cubicBezTo>
                    <a:pt x="137" y="745"/>
                    <a:pt x="555" y="0"/>
                    <a:pt x="825" y="0"/>
                  </a:cubicBezTo>
                  <a:cubicBezTo>
                    <a:pt x="1095" y="0"/>
                    <a:pt x="1455" y="708"/>
                    <a:pt x="1620" y="894"/>
                  </a:cubicBezTo>
                </a:path>
              </a:pathLst>
            </a:custGeom>
            <a:noFill/>
            <a:ln w="28575" cap="flat" cmpd="sng">
              <a:solidFill>
                <a:srgbClr val="FF7C8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84" name="Freeform 5"/>
            <p:cNvSpPr/>
            <p:nvPr/>
          </p:nvSpPr>
          <p:spPr>
            <a:xfrm flipV="1">
              <a:off x="546" y="808"/>
              <a:ext cx="552" cy="267"/>
            </a:xfrm>
            <a:custGeom>
              <a:avLst/>
              <a:gdLst>
                <a:gd name="txL" fmla="*/ 0 w 1620"/>
                <a:gd name="txT" fmla="*/ 0 h 894"/>
                <a:gd name="txR" fmla="*/ 1620 w 1620"/>
                <a:gd name="txB" fmla="*/ 894 h 894"/>
              </a:gdLst>
              <a:ahLst/>
              <a:cxnLst>
                <a:cxn ang="0">
                  <a:pos x="0" y="80"/>
                </a:cxn>
                <a:cxn ang="0">
                  <a:pos x="96" y="0"/>
                </a:cxn>
                <a:cxn ang="0">
                  <a:pos x="188" y="80"/>
                </a:cxn>
              </a:cxnLst>
              <a:rect l="txL" t="txT" r="txR" b="txB"/>
              <a:pathLst>
                <a:path w="1620" h="894">
                  <a:moveTo>
                    <a:pt x="0" y="894"/>
                  </a:moveTo>
                  <a:cubicBezTo>
                    <a:pt x="137" y="745"/>
                    <a:pt x="555" y="0"/>
                    <a:pt x="825" y="0"/>
                  </a:cubicBezTo>
                  <a:cubicBezTo>
                    <a:pt x="1095" y="0"/>
                    <a:pt x="1455" y="708"/>
                    <a:pt x="1620" y="894"/>
                  </a:cubicBezTo>
                </a:path>
              </a:pathLst>
            </a:custGeom>
            <a:noFill/>
            <a:ln w="28575" cap="flat" cmpd="sng">
              <a:solidFill>
                <a:srgbClr val="FF7C8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85" name="Freeform 6"/>
            <p:cNvSpPr/>
            <p:nvPr/>
          </p:nvSpPr>
          <p:spPr>
            <a:xfrm>
              <a:off x="1094" y="539"/>
              <a:ext cx="550" cy="268"/>
            </a:xfrm>
            <a:custGeom>
              <a:avLst/>
              <a:gdLst>
                <a:gd name="txL" fmla="*/ 0 w 1620"/>
                <a:gd name="txT" fmla="*/ 0 h 894"/>
                <a:gd name="txR" fmla="*/ 1620 w 1620"/>
                <a:gd name="txB" fmla="*/ 894 h 894"/>
              </a:gdLst>
              <a:ahLst/>
              <a:cxnLst>
                <a:cxn ang="0">
                  <a:pos x="0" y="80"/>
                </a:cxn>
                <a:cxn ang="0">
                  <a:pos x="95" y="0"/>
                </a:cxn>
                <a:cxn ang="0">
                  <a:pos x="187" y="80"/>
                </a:cxn>
              </a:cxnLst>
              <a:rect l="txL" t="txT" r="txR" b="txB"/>
              <a:pathLst>
                <a:path w="1620" h="894">
                  <a:moveTo>
                    <a:pt x="0" y="894"/>
                  </a:moveTo>
                  <a:cubicBezTo>
                    <a:pt x="137" y="745"/>
                    <a:pt x="555" y="0"/>
                    <a:pt x="825" y="0"/>
                  </a:cubicBezTo>
                  <a:cubicBezTo>
                    <a:pt x="1095" y="0"/>
                    <a:pt x="1455" y="708"/>
                    <a:pt x="1620" y="894"/>
                  </a:cubicBezTo>
                </a:path>
              </a:pathLst>
            </a:custGeom>
            <a:noFill/>
            <a:ln w="28575" cap="flat" cmpd="sng">
              <a:solidFill>
                <a:srgbClr val="FF7C8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86" name="Freeform 7"/>
            <p:cNvSpPr/>
            <p:nvPr/>
          </p:nvSpPr>
          <p:spPr>
            <a:xfrm>
              <a:off x="2179" y="550"/>
              <a:ext cx="552" cy="268"/>
            </a:xfrm>
            <a:custGeom>
              <a:avLst/>
              <a:gdLst>
                <a:gd name="txL" fmla="*/ 0 w 1620"/>
                <a:gd name="txT" fmla="*/ 0 h 894"/>
                <a:gd name="txR" fmla="*/ 1620 w 1620"/>
                <a:gd name="txB" fmla="*/ 894 h 894"/>
              </a:gdLst>
              <a:ahLst/>
              <a:cxnLst>
                <a:cxn ang="0">
                  <a:pos x="0" y="80"/>
                </a:cxn>
                <a:cxn ang="0">
                  <a:pos x="96" y="0"/>
                </a:cxn>
                <a:cxn ang="0">
                  <a:pos x="188" y="80"/>
                </a:cxn>
              </a:cxnLst>
              <a:rect l="txL" t="txT" r="txR" b="txB"/>
              <a:pathLst>
                <a:path w="1620" h="894">
                  <a:moveTo>
                    <a:pt x="0" y="894"/>
                  </a:moveTo>
                  <a:cubicBezTo>
                    <a:pt x="137" y="745"/>
                    <a:pt x="555" y="0"/>
                    <a:pt x="825" y="0"/>
                  </a:cubicBezTo>
                  <a:cubicBezTo>
                    <a:pt x="1095" y="0"/>
                    <a:pt x="1455" y="708"/>
                    <a:pt x="1620" y="894"/>
                  </a:cubicBezTo>
                </a:path>
              </a:pathLst>
            </a:custGeom>
            <a:noFill/>
            <a:ln w="28575" cap="flat" cmpd="sng">
              <a:solidFill>
                <a:srgbClr val="FF7C8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87" name="Freeform 8"/>
            <p:cNvSpPr/>
            <p:nvPr/>
          </p:nvSpPr>
          <p:spPr>
            <a:xfrm flipV="1">
              <a:off x="1643" y="807"/>
              <a:ext cx="551" cy="267"/>
            </a:xfrm>
            <a:custGeom>
              <a:avLst/>
              <a:gdLst>
                <a:gd name="txL" fmla="*/ 0 w 1620"/>
                <a:gd name="txT" fmla="*/ 0 h 894"/>
                <a:gd name="txR" fmla="*/ 1620 w 1620"/>
                <a:gd name="txB" fmla="*/ 894 h 894"/>
              </a:gdLst>
              <a:ahLst/>
              <a:cxnLst>
                <a:cxn ang="0">
                  <a:pos x="0" y="80"/>
                </a:cxn>
                <a:cxn ang="0">
                  <a:pos x="96" y="0"/>
                </a:cxn>
                <a:cxn ang="0">
                  <a:pos x="187" y="80"/>
                </a:cxn>
              </a:cxnLst>
              <a:rect l="txL" t="txT" r="txR" b="txB"/>
              <a:pathLst>
                <a:path w="1620" h="894">
                  <a:moveTo>
                    <a:pt x="0" y="894"/>
                  </a:moveTo>
                  <a:cubicBezTo>
                    <a:pt x="137" y="745"/>
                    <a:pt x="555" y="0"/>
                    <a:pt x="825" y="0"/>
                  </a:cubicBezTo>
                  <a:cubicBezTo>
                    <a:pt x="1095" y="0"/>
                    <a:pt x="1455" y="708"/>
                    <a:pt x="1620" y="894"/>
                  </a:cubicBezTo>
                </a:path>
              </a:pathLst>
            </a:custGeom>
            <a:noFill/>
            <a:ln w="28575" cap="flat" cmpd="sng">
              <a:solidFill>
                <a:srgbClr val="FF7C8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pic>
          <p:nvPicPr>
            <p:cNvPr id="23588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3" y="436"/>
              <a:ext cx="165" cy="19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89" name="Object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" y="0"/>
              <a:ext cx="189" cy="20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3557" name="Group 11"/>
          <p:cNvGrpSpPr/>
          <p:nvPr/>
        </p:nvGrpSpPr>
        <p:grpSpPr>
          <a:xfrm>
            <a:off x="2425700" y="2457450"/>
            <a:ext cx="4333875" cy="2236788"/>
            <a:chOff x="0" y="0"/>
            <a:chExt cx="2730" cy="1409"/>
          </a:xfrm>
        </p:grpSpPr>
        <p:sp>
          <p:nvSpPr>
            <p:cNvPr id="23576" name="Freeform 12"/>
            <p:cNvSpPr/>
            <p:nvPr/>
          </p:nvSpPr>
          <p:spPr>
            <a:xfrm flipV="1">
              <a:off x="0" y="808"/>
              <a:ext cx="547" cy="595"/>
            </a:xfrm>
            <a:custGeom>
              <a:avLst/>
              <a:gdLst>
                <a:gd name="txL" fmla="*/ 0 w 1620"/>
                <a:gd name="txT" fmla="*/ 0 h 894"/>
                <a:gd name="txR" fmla="*/ 1620 w 1620"/>
                <a:gd name="txB" fmla="*/ 894 h 894"/>
              </a:gdLst>
              <a:ahLst/>
              <a:cxnLst>
                <a:cxn ang="0">
                  <a:pos x="0" y="396"/>
                </a:cxn>
                <a:cxn ang="0">
                  <a:pos x="94" y="0"/>
                </a:cxn>
                <a:cxn ang="0">
                  <a:pos x="185" y="396"/>
                </a:cxn>
              </a:cxnLst>
              <a:rect l="txL" t="txT" r="txR" b="txB"/>
              <a:pathLst>
                <a:path w="1620" h="894">
                  <a:moveTo>
                    <a:pt x="0" y="894"/>
                  </a:moveTo>
                  <a:cubicBezTo>
                    <a:pt x="137" y="745"/>
                    <a:pt x="555" y="0"/>
                    <a:pt x="825" y="0"/>
                  </a:cubicBezTo>
                  <a:cubicBezTo>
                    <a:pt x="1095" y="0"/>
                    <a:pt x="1455" y="708"/>
                    <a:pt x="1620" y="894"/>
                  </a:cubicBezTo>
                </a:path>
              </a:pathLst>
            </a:custGeom>
            <a:noFill/>
            <a:ln w="28575" cap="flat" cmpd="sng">
              <a:solidFill>
                <a:srgbClr val="010199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7" name="Freeform 13"/>
            <p:cNvSpPr/>
            <p:nvPr/>
          </p:nvSpPr>
          <p:spPr>
            <a:xfrm>
              <a:off x="545" y="208"/>
              <a:ext cx="547" cy="596"/>
            </a:xfrm>
            <a:custGeom>
              <a:avLst/>
              <a:gdLst>
                <a:gd name="txL" fmla="*/ 0 w 1620"/>
                <a:gd name="txT" fmla="*/ 0 h 894"/>
                <a:gd name="txR" fmla="*/ 1620 w 1620"/>
                <a:gd name="txB" fmla="*/ 894 h 894"/>
              </a:gdLst>
              <a:ahLst/>
              <a:cxnLst>
                <a:cxn ang="0">
                  <a:pos x="0" y="397"/>
                </a:cxn>
                <a:cxn ang="0">
                  <a:pos x="94" y="0"/>
                </a:cxn>
                <a:cxn ang="0">
                  <a:pos x="185" y="397"/>
                </a:cxn>
              </a:cxnLst>
              <a:rect l="txL" t="txT" r="txR" b="txB"/>
              <a:pathLst>
                <a:path w="1620" h="894">
                  <a:moveTo>
                    <a:pt x="0" y="894"/>
                  </a:moveTo>
                  <a:cubicBezTo>
                    <a:pt x="137" y="745"/>
                    <a:pt x="555" y="0"/>
                    <a:pt x="825" y="0"/>
                  </a:cubicBezTo>
                  <a:cubicBezTo>
                    <a:pt x="1095" y="0"/>
                    <a:pt x="1455" y="708"/>
                    <a:pt x="1620" y="894"/>
                  </a:cubicBezTo>
                </a:path>
              </a:pathLst>
            </a:custGeom>
            <a:noFill/>
            <a:ln w="28575" cap="flat" cmpd="sng">
              <a:solidFill>
                <a:srgbClr val="010199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8" name="Freeform 14"/>
            <p:cNvSpPr/>
            <p:nvPr/>
          </p:nvSpPr>
          <p:spPr>
            <a:xfrm flipV="1">
              <a:off x="1092" y="805"/>
              <a:ext cx="546" cy="595"/>
            </a:xfrm>
            <a:custGeom>
              <a:avLst/>
              <a:gdLst>
                <a:gd name="txL" fmla="*/ 0 w 1620"/>
                <a:gd name="txT" fmla="*/ 0 h 894"/>
                <a:gd name="txR" fmla="*/ 1620 w 1620"/>
                <a:gd name="txB" fmla="*/ 894 h 894"/>
              </a:gdLst>
              <a:ahLst/>
              <a:cxnLst>
                <a:cxn ang="0">
                  <a:pos x="0" y="396"/>
                </a:cxn>
                <a:cxn ang="0">
                  <a:pos x="94" y="0"/>
                </a:cxn>
                <a:cxn ang="0">
                  <a:pos x="184" y="396"/>
                </a:cxn>
              </a:cxnLst>
              <a:rect l="txL" t="txT" r="txR" b="txB"/>
              <a:pathLst>
                <a:path w="1620" h="894">
                  <a:moveTo>
                    <a:pt x="0" y="894"/>
                  </a:moveTo>
                  <a:cubicBezTo>
                    <a:pt x="137" y="745"/>
                    <a:pt x="555" y="0"/>
                    <a:pt x="825" y="0"/>
                  </a:cubicBezTo>
                  <a:cubicBezTo>
                    <a:pt x="1095" y="0"/>
                    <a:pt x="1455" y="708"/>
                    <a:pt x="1620" y="894"/>
                  </a:cubicBezTo>
                </a:path>
              </a:pathLst>
            </a:custGeom>
            <a:noFill/>
            <a:ln w="28575" cap="flat" cmpd="sng">
              <a:solidFill>
                <a:srgbClr val="010199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9" name="Freeform 15"/>
            <p:cNvSpPr/>
            <p:nvPr/>
          </p:nvSpPr>
          <p:spPr>
            <a:xfrm flipV="1">
              <a:off x="2182" y="815"/>
              <a:ext cx="548" cy="594"/>
            </a:xfrm>
            <a:custGeom>
              <a:avLst/>
              <a:gdLst>
                <a:gd name="txL" fmla="*/ 0 w 1620"/>
                <a:gd name="txT" fmla="*/ 0 h 894"/>
                <a:gd name="txR" fmla="*/ 1620 w 1620"/>
                <a:gd name="txB" fmla="*/ 894 h 894"/>
              </a:gdLst>
              <a:ahLst/>
              <a:cxnLst>
                <a:cxn ang="0">
                  <a:pos x="0" y="395"/>
                </a:cxn>
                <a:cxn ang="0">
                  <a:pos x="94" y="0"/>
                </a:cxn>
                <a:cxn ang="0">
                  <a:pos x="185" y="395"/>
                </a:cxn>
              </a:cxnLst>
              <a:rect l="txL" t="txT" r="txR" b="txB"/>
              <a:pathLst>
                <a:path w="1620" h="894">
                  <a:moveTo>
                    <a:pt x="0" y="894"/>
                  </a:moveTo>
                  <a:cubicBezTo>
                    <a:pt x="137" y="745"/>
                    <a:pt x="555" y="0"/>
                    <a:pt x="825" y="0"/>
                  </a:cubicBezTo>
                  <a:cubicBezTo>
                    <a:pt x="1095" y="0"/>
                    <a:pt x="1455" y="708"/>
                    <a:pt x="1620" y="894"/>
                  </a:cubicBezTo>
                </a:path>
              </a:pathLst>
            </a:custGeom>
            <a:noFill/>
            <a:ln w="28575" cap="flat" cmpd="sng">
              <a:solidFill>
                <a:srgbClr val="010199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80" name="Freeform 16"/>
            <p:cNvSpPr/>
            <p:nvPr/>
          </p:nvSpPr>
          <p:spPr>
            <a:xfrm>
              <a:off x="1638" y="212"/>
              <a:ext cx="546" cy="596"/>
            </a:xfrm>
            <a:custGeom>
              <a:avLst/>
              <a:gdLst>
                <a:gd name="txL" fmla="*/ 0 w 1620"/>
                <a:gd name="txT" fmla="*/ 0 h 894"/>
                <a:gd name="txR" fmla="*/ 1620 w 1620"/>
                <a:gd name="txB" fmla="*/ 894 h 894"/>
              </a:gdLst>
              <a:ahLst/>
              <a:cxnLst>
                <a:cxn ang="0">
                  <a:pos x="0" y="397"/>
                </a:cxn>
                <a:cxn ang="0">
                  <a:pos x="94" y="0"/>
                </a:cxn>
                <a:cxn ang="0">
                  <a:pos x="184" y="397"/>
                </a:cxn>
              </a:cxnLst>
              <a:rect l="txL" t="txT" r="txR" b="txB"/>
              <a:pathLst>
                <a:path w="1620" h="894">
                  <a:moveTo>
                    <a:pt x="0" y="894"/>
                  </a:moveTo>
                  <a:cubicBezTo>
                    <a:pt x="137" y="745"/>
                    <a:pt x="555" y="0"/>
                    <a:pt x="825" y="0"/>
                  </a:cubicBezTo>
                  <a:cubicBezTo>
                    <a:pt x="1095" y="0"/>
                    <a:pt x="1455" y="708"/>
                    <a:pt x="1620" y="894"/>
                  </a:cubicBezTo>
                </a:path>
              </a:pathLst>
            </a:custGeom>
            <a:noFill/>
            <a:ln w="28575" cap="flat" cmpd="sng">
              <a:solidFill>
                <a:srgbClr val="010199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pic>
          <p:nvPicPr>
            <p:cNvPr id="23581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4" y="67"/>
              <a:ext cx="190" cy="2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82" name="Object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" y="0"/>
              <a:ext cx="273" cy="25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3558" name="Group 19"/>
          <p:cNvGrpSpPr/>
          <p:nvPr/>
        </p:nvGrpSpPr>
        <p:grpSpPr>
          <a:xfrm>
            <a:off x="1998663" y="2444750"/>
            <a:ext cx="4362450" cy="2066925"/>
            <a:chOff x="0" y="0"/>
            <a:chExt cx="2748" cy="1302"/>
          </a:xfrm>
        </p:grpSpPr>
        <p:sp>
          <p:nvSpPr>
            <p:cNvPr id="23570" name="Freeform 20"/>
            <p:cNvSpPr/>
            <p:nvPr/>
          </p:nvSpPr>
          <p:spPr>
            <a:xfrm>
              <a:off x="0" y="333"/>
              <a:ext cx="552" cy="482"/>
            </a:xfrm>
            <a:custGeom>
              <a:avLst/>
              <a:gdLst>
                <a:gd name="txL" fmla="*/ 0 w 1620"/>
                <a:gd name="txT" fmla="*/ 0 h 894"/>
                <a:gd name="txR" fmla="*/ 1620 w 1620"/>
                <a:gd name="txB" fmla="*/ 894 h 894"/>
              </a:gdLst>
              <a:ahLst/>
              <a:cxnLst>
                <a:cxn ang="0">
                  <a:pos x="0" y="260"/>
                </a:cxn>
                <a:cxn ang="0">
                  <a:pos x="96" y="0"/>
                </a:cxn>
                <a:cxn ang="0">
                  <a:pos x="188" y="260"/>
                </a:cxn>
              </a:cxnLst>
              <a:rect l="txL" t="txT" r="txR" b="txB"/>
              <a:pathLst>
                <a:path w="1620" h="894">
                  <a:moveTo>
                    <a:pt x="0" y="894"/>
                  </a:moveTo>
                  <a:cubicBezTo>
                    <a:pt x="137" y="745"/>
                    <a:pt x="555" y="0"/>
                    <a:pt x="825" y="0"/>
                  </a:cubicBezTo>
                  <a:cubicBezTo>
                    <a:pt x="1095" y="0"/>
                    <a:pt x="1455" y="708"/>
                    <a:pt x="1620" y="894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1" name="Freeform 21"/>
            <p:cNvSpPr/>
            <p:nvPr/>
          </p:nvSpPr>
          <p:spPr>
            <a:xfrm flipV="1">
              <a:off x="554" y="819"/>
              <a:ext cx="552" cy="482"/>
            </a:xfrm>
            <a:custGeom>
              <a:avLst/>
              <a:gdLst>
                <a:gd name="txL" fmla="*/ 0 w 1620"/>
                <a:gd name="txT" fmla="*/ 0 h 894"/>
                <a:gd name="txR" fmla="*/ 1620 w 1620"/>
                <a:gd name="txB" fmla="*/ 894 h 894"/>
              </a:gdLst>
              <a:ahLst/>
              <a:cxnLst>
                <a:cxn ang="0">
                  <a:pos x="0" y="260"/>
                </a:cxn>
                <a:cxn ang="0">
                  <a:pos x="96" y="0"/>
                </a:cxn>
                <a:cxn ang="0">
                  <a:pos x="188" y="260"/>
                </a:cxn>
              </a:cxnLst>
              <a:rect l="txL" t="txT" r="txR" b="txB"/>
              <a:pathLst>
                <a:path w="1620" h="894">
                  <a:moveTo>
                    <a:pt x="0" y="894"/>
                  </a:moveTo>
                  <a:cubicBezTo>
                    <a:pt x="137" y="745"/>
                    <a:pt x="555" y="0"/>
                    <a:pt x="825" y="0"/>
                  </a:cubicBezTo>
                  <a:cubicBezTo>
                    <a:pt x="1095" y="0"/>
                    <a:pt x="1455" y="708"/>
                    <a:pt x="1620" y="894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2" name="Freeform 22"/>
            <p:cNvSpPr/>
            <p:nvPr/>
          </p:nvSpPr>
          <p:spPr>
            <a:xfrm>
              <a:off x="1101" y="338"/>
              <a:ext cx="553" cy="482"/>
            </a:xfrm>
            <a:custGeom>
              <a:avLst/>
              <a:gdLst>
                <a:gd name="txL" fmla="*/ 0 w 1620"/>
                <a:gd name="txT" fmla="*/ 0 h 894"/>
                <a:gd name="txR" fmla="*/ 1620 w 1620"/>
                <a:gd name="txB" fmla="*/ 894 h 894"/>
              </a:gdLst>
              <a:ahLst/>
              <a:cxnLst>
                <a:cxn ang="0">
                  <a:pos x="0" y="260"/>
                </a:cxn>
                <a:cxn ang="0">
                  <a:pos x="96" y="0"/>
                </a:cxn>
                <a:cxn ang="0">
                  <a:pos x="189" y="260"/>
                </a:cxn>
              </a:cxnLst>
              <a:rect l="txL" t="txT" r="txR" b="txB"/>
              <a:pathLst>
                <a:path w="1620" h="894">
                  <a:moveTo>
                    <a:pt x="0" y="894"/>
                  </a:moveTo>
                  <a:cubicBezTo>
                    <a:pt x="137" y="745"/>
                    <a:pt x="555" y="0"/>
                    <a:pt x="825" y="0"/>
                  </a:cubicBezTo>
                  <a:cubicBezTo>
                    <a:pt x="1095" y="0"/>
                    <a:pt x="1455" y="708"/>
                    <a:pt x="1620" y="894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3" name="Freeform 23"/>
            <p:cNvSpPr/>
            <p:nvPr/>
          </p:nvSpPr>
          <p:spPr>
            <a:xfrm>
              <a:off x="2196" y="334"/>
              <a:ext cx="552" cy="482"/>
            </a:xfrm>
            <a:custGeom>
              <a:avLst/>
              <a:gdLst>
                <a:gd name="txL" fmla="*/ 0 w 1620"/>
                <a:gd name="txT" fmla="*/ 0 h 894"/>
                <a:gd name="txR" fmla="*/ 1620 w 1620"/>
                <a:gd name="txB" fmla="*/ 894 h 894"/>
              </a:gdLst>
              <a:ahLst/>
              <a:cxnLst>
                <a:cxn ang="0">
                  <a:pos x="0" y="260"/>
                </a:cxn>
                <a:cxn ang="0">
                  <a:pos x="96" y="0"/>
                </a:cxn>
                <a:cxn ang="0">
                  <a:pos x="188" y="260"/>
                </a:cxn>
              </a:cxnLst>
              <a:rect l="txL" t="txT" r="txR" b="txB"/>
              <a:pathLst>
                <a:path w="1620" h="894">
                  <a:moveTo>
                    <a:pt x="0" y="894"/>
                  </a:moveTo>
                  <a:cubicBezTo>
                    <a:pt x="137" y="745"/>
                    <a:pt x="555" y="0"/>
                    <a:pt x="825" y="0"/>
                  </a:cubicBezTo>
                  <a:cubicBezTo>
                    <a:pt x="1095" y="0"/>
                    <a:pt x="1455" y="708"/>
                    <a:pt x="1620" y="894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74" name="Freeform 24"/>
            <p:cNvSpPr/>
            <p:nvPr/>
          </p:nvSpPr>
          <p:spPr>
            <a:xfrm flipV="1">
              <a:off x="1648" y="820"/>
              <a:ext cx="552" cy="482"/>
            </a:xfrm>
            <a:custGeom>
              <a:avLst/>
              <a:gdLst>
                <a:gd name="txL" fmla="*/ 0 w 1620"/>
                <a:gd name="txT" fmla="*/ 0 h 894"/>
                <a:gd name="txR" fmla="*/ 1620 w 1620"/>
                <a:gd name="txB" fmla="*/ 894 h 894"/>
              </a:gdLst>
              <a:ahLst/>
              <a:cxnLst>
                <a:cxn ang="0">
                  <a:pos x="0" y="260"/>
                </a:cxn>
                <a:cxn ang="0">
                  <a:pos x="96" y="0"/>
                </a:cxn>
                <a:cxn ang="0">
                  <a:pos x="188" y="260"/>
                </a:cxn>
              </a:cxnLst>
              <a:rect l="txL" t="txT" r="txR" b="txB"/>
              <a:pathLst>
                <a:path w="1620" h="894">
                  <a:moveTo>
                    <a:pt x="0" y="894"/>
                  </a:moveTo>
                  <a:cubicBezTo>
                    <a:pt x="137" y="745"/>
                    <a:pt x="555" y="0"/>
                    <a:pt x="825" y="0"/>
                  </a:cubicBezTo>
                  <a:cubicBezTo>
                    <a:pt x="1095" y="0"/>
                    <a:pt x="1455" y="708"/>
                    <a:pt x="1620" y="894"/>
                  </a:cubicBezTo>
                </a:path>
              </a:pathLst>
            </a:custGeom>
            <a:noFill/>
            <a:ln w="28575" cap="flat" cmpd="sng">
              <a:solidFill>
                <a:srgbClr val="FFFF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pic>
          <p:nvPicPr>
            <p:cNvPr id="23575" name="Object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" y="0"/>
              <a:ext cx="233" cy="233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559" name="Text Box 30"/>
          <p:cNvSpPr/>
          <p:nvPr/>
        </p:nvSpPr>
        <p:spPr>
          <a:xfrm>
            <a:off x="2165350" y="3500438"/>
            <a:ext cx="441325" cy="85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just" eaLnBrk="1" hangingPunct="1"/>
            <a:r>
              <a:rPr lang="en-US" altLang="zh-CN" sz="900" i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O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3560" name="Text Box 31"/>
          <p:cNvSpPr/>
          <p:nvPr/>
        </p:nvSpPr>
        <p:spPr>
          <a:xfrm>
            <a:off x="2057400" y="2751138"/>
            <a:ext cx="658813" cy="504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just" eaLnBrk="1" hangingPunct="1"/>
            <a:r>
              <a:rPr lang="en-US" altLang="zh-CN" sz="900" i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ωA</a:t>
            </a:r>
            <a:endParaRPr lang="en-US" altLang="zh-CN" sz="24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3561" name="Text Box 32"/>
          <p:cNvSpPr/>
          <p:nvPr/>
        </p:nvSpPr>
        <p:spPr>
          <a:xfrm>
            <a:off x="2041525" y="2519363"/>
            <a:ext cx="741363" cy="4143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solidFill>
                <a:srgbClr val="000000"/>
              </a:solidFill>
              <a:latin typeface="Constantia" panose="02030602050306030303" pitchFamily="18" charset="0"/>
              <a:ea typeface="宋体" panose="02010600030101010101" pitchFamily="2" charset="-122"/>
              <a:sym typeface="Constantia" panose="02030602050306030303" pitchFamily="18" charset="0"/>
            </a:endParaRPr>
          </a:p>
        </p:txBody>
      </p:sp>
      <p:sp>
        <p:nvSpPr>
          <p:cNvPr id="23562" name="Rectangle 33"/>
          <p:cNvSpPr/>
          <p:nvPr/>
        </p:nvSpPr>
        <p:spPr>
          <a:xfrm>
            <a:off x="1924050" y="2776538"/>
            <a:ext cx="700088" cy="1885950"/>
          </a:xfrm>
          <a:prstGeom prst="rect">
            <a:avLst/>
          </a:prstGeom>
          <a:solidFill>
            <a:srgbClr val="006600"/>
          </a:solidFill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solidFill>
                <a:srgbClr val="000000"/>
              </a:solidFill>
              <a:latin typeface="Constantia" panose="02030602050306030303" pitchFamily="18" charset="0"/>
              <a:ea typeface="宋体" panose="02010600030101010101" pitchFamily="2" charset="-122"/>
              <a:sym typeface="Constantia" panose="02030602050306030303" pitchFamily="18" charset="0"/>
            </a:endParaRPr>
          </a:p>
        </p:txBody>
      </p:sp>
      <p:grpSp>
        <p:nvGrpSpPr>
          <p:cNvPr id="23563" name="Group 34"/>
          <p:cNvGrpSpPr/>
          <p:nvPr/>
        </p:nvGrpSpPr>
        <p:grpSpPr>
          <a:xfrm>
            <a:off x="2606675" y="2540000"/>
            <a:ext cx="5026025" cy="2389188"/>
            <a:chOff x="0" y="0"/>
            <a:chExt cx="3166" cy="1505"/>
          </a:xfrm>
        </p:grpSpPr>
        <p:sp>
          <p:nvSpPr>
            <p:cNvPr id="23567" name="Line 35"/>
            <p:cNvSpPr/>
            <p:nvPr/>
          </p:nvSpPr>
          <p:spPr>
            <a:xfrm>
              <a:off x="0" y="756"/>
              <a:ext cx="3113" cy="1"/>
            </a:xfrm>
            <a:prstGeom prst="line">
              <a:avLst/>
            </a:prstGeom>
            <a:ln w="19050" cap="flat" cmpd="sng">
              <a:solidFill>
                <a:srgbClr val="FFFFFF"/>
              </a:solidFill>
              <a:prstDash val="solid"/>
              <a:headEnd type="none" w="med" len="med"/>
              <a:tailEnd type="triangle" w="med" len="lg"/>
            </a:ln>
          </p:spPr>
        </p:sp>
        <p:pic>
          <p:nvPicPr>
            <p:cNvPr id="23568" name="Picture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28" y="813"/>
              <a:ext cx="138" cy="2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569" name="Line 37"/>
            <p:cNvSpPr/>
            <p:nvPr/>
          </p:nvSpPr>
          <p:spPr>
            <a:xfrm flipV="1">
              <a:off x="5" y="0"/>
              <a:ext cx="1" cy="1505"/>
            </a:xfrm>
            <a:prstGeom prst="line">
              <a:avLst/>
            </a:prstGeom>
            <a:ln w="19050" cap="flat" cmpd="sng">
              <a:solidFill>
                <a:srgbClr val="FFFFFF"/>
              </a:solidFill>
              <a:prstDash val="solid"/>
              <a:headEnd type="none" w="med" len="med"/>
              <a:tailEnd type="triangle" w="med" len="lg"/>
            </a:ln>
          </p:spPr>
        </p:sp>
      </p:grpSp>
      <p:pic>
        <p:nvPicPr>
          <p:cNvPr id="23564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7913" y="3659188"/>
            <a:ext cx="238125" cy="27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5" name="Object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1638" y="2779713"/>
            <a:ext cx="346075" cy="43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6" name="Text Box 64"/>
          <p:cNvSpPr/>
          <p:nvPr/>
        </p:nvSpPr>
        <p:spPr>
          <a:xfrm>
            <a:off x="468313" y="1412875"/>
            <a:ext cx="80645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试从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x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v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的曲线图上判断哪一个超前，哪一个落后？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>
            <a:spLocks noGrp="1"/>
          </p:cNvSpPr>
          <p:nvPr/>
        </p:nvSpPr>
        <p:spPr>
          <a:xfrm>
            <a:off x="7858125" y="628650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25603" name="Group 6"/>
          <p:cNvGrpSpPr/>
          <p:nvPr/>
        </p:nvGrpSpPr>
        <p:grpSpPr>
          <a:xfrm>
            <a:off x="971550" y="1268413"/>
            <a:ext cx="7786688" cy="485775"/>
            <a:chOff x="0" y="0"/>
            <a:chExt cx="4656" cy="306"/>
          </a:xfrm>
        </p:grpSpPr>
        <p:sp>
          <p:nvSpPr>
            <p:cNvPr id="24608" name="Text Box 7"/>
            <p:cNvSpPr/>
            <p:nvPr/>
          </p:nvSpPr>
          <p:spPr>
            <a:xfrm>
              <a:off x="0" y="0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初相：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24609" name="Object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6" y="12"/>
              <a:ext cx="288" cy="27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610" name="Text Box 9"/>
            <p:cNvSpPr/>
            <p:nvPr/>
          </p:nvSpPr>
          <p:spPr>
            <a:xfrm>
              <a:off x="864" y="18"/>
              <a:ext cx="37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描述 </a:t>
              </a:r>
              <a:r>
                <a:rPr lang="en-US" altLang="zh-CN" sz="2400" b="1" i="1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t=0</a:t>
              </a:r>
              <a:r>
                <a:rPr lang="en-US" altLang="zh-CN" sz="24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 </a:t>
              </a:r>
              <a:r>
                <a:rPr lang="zh-CN" altLang="en-US" sz="2400" b="1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时刻运动状态，由初始条件确定。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5607" name="Group 10"/>
          <p:cNvGrpSpPr/>
          <p:nvPr/>
        </p:nvGrpSpPr>
        <p:grpSpPr>
          <a:xfrm>
            <a:off x="1090613" y="1951038"/>
            <a:ext cx="6934200" cy="958850"/>
            <a:chOff x="0" y="0"/>
            <a:chExt cx="4368" cy="604"/>
          </a:xfrm>
        </p:grpSpPr>
        <p:sp>
          <p:nvSpPr>
            <p:cNvPr id="24601" name="Text Box 11"/>
            <p:cNvSpPr/>
            <p:nvPr/>
          </p:nvSpPr>
          <p:spPr>
            <a:xfrm>
              <a:off x="0" y="48"/>
              <a:ext cx="1056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由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t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sym typeface="Times New Roman" panose="02020603050405020304" pitchFamily="18" charset="0"/>
                </a:rPr>
                <a:t> = 0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时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24602" name="Object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" y="48"/>
              <a:ext cx="1248" cy="556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4603" name="Group 13"/>
            <p:cNvGrpSpPr/>
            <p:nvPr/>
          </p:nvGrpSpPr>
          <p:grpSpPr>
            <a:xfrm>
              <a:off x="2208" y="144"/>
              <a:ext cx="720" cy="288"/>
              <a:chOff x="0" y="0"/>
              <a:chExt cx="720" cy="288"/>
            </a:xfrm>
          </p:grpSpPr>
          <p:sp>
            <p:nvSpPr>
              <p:cNvPr id="24605" name="Line 14"/>
              <p:cNvSpPr/>
              <p:nvPr/>
            </p:nvSpPr>
            <p:spPr>
              <a:xfrm flipH="1" flipV="1">
                <a:off x="0" y="0"/>
                <a:ext cx="480" cy="144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6" name="Line 15"/>
              <p:cNvSpPr/>
              <p:nvPr/>
            </p:nvSpPr>
            <p:spPr>
              <a:xfrm flipV="1">
                <a:off x="0" y="144"/>
                <a:ext cx="480" cy="144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7" name="Line 16"/>
              <p:cNvSpPr/>
              <p:nvPr/>
            </p:nvSpPr>
            <p:spPr>
              <a:xfrm>
                <a:off x="480" y="144"/>
                <a:ext cx="240" cy="1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pic>
          <p:nvPicPr>
            <p:cNvPr id="24604" name="Object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6" y="0"/>
              <a:ext cx="1392" cy="53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4581" name="Group 30"/>
          <p:cNvGrpSpPr/>
          <p:nvPr/>
        </p:nvGrpSpPr>
        <p:grpSpPr>
          <a:xfrm>
            <a:off x="611188" y="620713"/>
            <a:ext cx="2305050" cy="500062"/>
            <a:chOff x="0" y="0"/>
            <a:chExt cx="1452" cy="315"/>
          </a:xfrm>
        </p:grpSpPr>
        <p:sp>
          <p:nvSpPr>
            <p:cNvPr id="24599" name="Text Box 3"/>
            <p:cNvSpPr/>
            <p:nvPr/>
          </p:nvSpPr>
          <p:spPr>
            <a:xfrm>
              <a:off x="0" y="6"/>
              <a:ext cx="14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en-US" altLang="zh-CN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4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）初相位</a:t>
              </a:r>
              <a:endParaRPr lang="zh-CN" altLang="en-US" sz="2400" b="1" baseline="-25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  <p:pic>
          <p:nvPicPr>
            <p:cNvPr id="24600" name="Object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4" y="0"/>
              <a:ext cx="244" cy="31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4582" name="Object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549275"/>
            <a:ext cx="2881313" cy="50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9" name="Rectangle 157"/>
          <p:cNvSpPr/>
          <p:nvPr/>
        </p:nvSpPr>
        <p:spPr>
          <a:xfrm>
            <a:off x="1044575" y="5589588"/>
            <a:ext cx="6864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弹簧振子的几个特殊的</a:t>
            </a:r>
            <a:r>
              <a:rPr lang="zh-CN" altLang="en-US" sz="2400" b="1" dirty="0">
                <a:solidFill>
                  <a:srgbClr val="CC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初相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及相应的振动曲线 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4584" name="圆角矩形 24"/>
          <p:cNvSpPr/>
          <p:nvPr/>
        </p:nvSpPr>
        <p:spPr>
          <a:xfrm>
            <a:off x="5807075" y="504825"/>
            <a:ext cx="3143250" cy="5715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endParaRPr lang="zh-CN" altLang="zh-CN" dirty="0">
              <a:solidFill>
                <a:srgbClr val="000000"/>
              </a:solidFill>
              <a:latin typeface="楷体" panose="02010609060101010101" pitchFamily="49" charset="-122"/>
              <a:ea typeface="宋体" panose="02010600030101010101" pitchFamily="2" charset="-122"/>
              <a:sym typeface="楷体" panose="02010609060101010101" pitchFamily="49" charset="-122"/>
            </a:endParaRPr>
          </a:p>
        </p:txBody>
      </p:sp>
      <p:grpSp>
        <p:nvGrpSpPr>
          <p:cNvPr id="25621" name="Group 21"/>
          <p:cNvGrpSpPr/>
          <p:nvPr/>
        </p:nvGrpSpPr>
        <p:grpSpPr>
          <a:xfrm>
            <a:off x="857250" y="3143250"/>
            <a:ext cx="9726613" cy="1625600"/>
            <a:chOff x="0" y="0"/>
            <a:chExt cx="15318" cy="2560"/>
          </a:xfrm>
        </p:grpSpPr>
        <p:grpSp>
          <p:nvGrpSpPr>
            <p:cNvPr id="24590" name="Group 18"/>
            <p:cNvGrpSpPr/>
            <p:nvPr/>
          </p:nvGrpSpPr>
          <p:grpSpPr>
            <a:xfrm>
              <a:off x="0" y="0"/>
              <a:ext cx="9338" cy="2560"/>
              <a:chOff x="0" y="0"/>
              <a:chExt cx="3313" cy="884"/>
            </a:xfrm>
          </p:grpSpPr>
          <p:sp>
            <p:nvSpPr>
              <p:cNvPr id="24595" name="Text Box 19"/>
              <p:cNvSpPr/>
              <p:nvPr/>
            </p:nvSpPr>
            <p:spPr>
              <a:xfrm>
                <a:off x="0" y="96"/>
                <a:ext cx="576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或</a:t>
                </a: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pic>
            <p:nvPicPr>
              <p:cNvPr id="24596" name="Object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0" y="0"/>
                <a:ext cx="912" cy="88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4597" name="Object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1" y="353"/>
                <a:ext cx="432" cy="26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4598" name="AutoShape 22"/>
              <p:cNvSpPr/>
              <p:nvPr/>
            </p:nvSpPr>
            <p:spPr>
              <a:xfrm>
                <a:off x="1488" y="192"/>
                <a:ext cx="96" cy="528"/>
              </a:xfrm>
              <a:prstGeom prst="rightBrace">
                <a:avLst>
                  <a:gd name="adj1" fmla="val 45807"/>
                  <a:gd name="adj2" fmla="val 50000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/>
                <a:endParaRPr lang="zh-CN" altLang="zh-CN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</p:grpSp>
        <p:grpSp>
          <p:nvGrpSpPr>
            <p:cNvPr id="24591" name="Group 27"/>
            <p:cNvGrpSpPr/>
            <p:nvPr/>
          </p:nvGrpSpPr>
          <p:grpSpPr>
            <a:xfrm>
              <a:off x="4508" y="965"/>
              <a:ext cx="10810" cy="854"/>
              <a:chOff x="0" y="0"/>
              <a:chExt cx="10810" cy="854"/>
            </a:xfrm>
          </p:grpSpPr>
          <p:sp>
            <p:nvSpPr>
              <p:cNvPr id="24592" name="Rectangle 157"/>
              <p:cNvSpPr/>
              <p:nvPr/>
            </p:nvSpPr>
            <p:spPr>
              <a:xfrm>
                <a:off x="0" y="28"/>
                <a:ext cx="10810" cy="7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/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由      大小和     的符号决定</a:t>
                </a: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pic>
            <p:nvPicPr>
              <p:cNvPr id="24593" name="Object 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2" y="0"/>
                <a:ext cx="1520" cy="85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4594" name="Object 1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92" y="48"/>
                <a:ext cx="590" cy="757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pic>
        <p:nvPicPr>
          <p:cNvPr id="25631" name="Object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8175" y="4997450"/>
            <a:ext cx="1677988" cy="503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32" name="Text Box 32"/>
          <p:cNvSpPr/>
          <p:nvPr/>
        </p:nvSpPr>
        <p:spPr>
          <a:xfrm>
            <a:off x="828675" y="4987925"/>
            <a:ext cx="18970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sz="2400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范围：</a:t>
            </a:r>
            <a:r>
              <a:rPr lang="zh-CN" altLang="en-US" b="1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   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633" name="Object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40175" y="4994275"/>
            <a:ext cx="1735138" cy="50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34" name="Text Box 34"/>
          <p:cNvSpPr/>
          <p:nvPr/>
        </p:nvSpPr>
        <p:spPr>
          <a:xfrm>
            <a:off x="3492500" y="4994275"/>
            <a:ext cx="4873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或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9" grpId="0" bldLvl="0"/>
      <p:bldP spid="25632" grpId="0" bldLvl="0"/>
      <p:bldP spid="25634" grpId="0" bldLvl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3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6627" name="Rectangle 8"/>
          <p:cNvSpPr/>
          <p:nvPr/>
        </p:nvSpPr>
        <p:spPr>
          <a:xfrm>
            <a:off x="1763713" y="2016125"/>
            <a:ext cx="1008062" cy="404813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p>
            <a:pPr lvl="0" algn="just"/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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= 0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pSp>
        <p:nvGrpSpPr>
          <p:cNvPr id="26628" name="Group 318"/>
          <p:cNvGrpSpPr/>
          <p:nvPr/>
        </p:nvGrpSpPr>
        <p:grpSpPr>
          <a:xfrm>
            <a:off x="468313" y="1412875"/>
            <a:ext cx="3556000" cy="2087563"/>
            <a:chOff x="0" y="0"/>
            <a:chExt cx="2240" cy="1315"/>
          </a:xfrm>
        </p:grpSpPr>
        <p:sp>
          <p:nvSpPr>
            <p:cNvPr id="25882" name="Rectangle 5"/>
            <p:cNvSpPr/>
            <p:nvPr/>
          </p:nvSpPr>
          <p:spPr>
            <a:xfrm>
              <a:off x="121" y="946"/>
              <a:ext cx="407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 algn="just"/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-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A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883" name="Rectangle 6"/>
            <p:cNvSpPr/>
            <p:nvPr/>
          </p:nvSpPr>
          <p:spPr>
            <a:xfrm>
              <a:off x="1933" y="723"/>
              <a:ext cx="204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 algn="just"/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t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884" name="Rectangle 9"/>
            <p:cNvSpPr/>
            <p:nvPr/>
          </p:nvSpPr>
          <p:spPr>
            <a:xfrm>
              <a:off x="1708" y="726"/>
              <a:ext cx="318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 algn="just"/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T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25885" name="Group 317"/>
            <p:cNvGrpSpPr/>
            <p:nvPr/>
          </p:nvGrpSpPr>
          <p:grpSpPr>
            <a:xfrm>
              <a:off x="0" y="0"/>
              <a:ext cx="2240" cy="1315"/>
              <a:chOff x="0" y="0"/>
              <a:chExt cx="2240" cy="1394"/>
            </a:xfrm>
          </p:grpSpPr>
          <p:sp>
            <p:nvSpPr>
              <p:cNvPr id="25886" name="Rectangle 3"/>
              <p:cNvSpPr/>
              <p:nvPr/>
            </p:nvSpPr>
            <p:spPr>
              <a:xfrm>
                <a:off x="239" y="598"/>
                <a:ext cx="242" cy="3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/>
              <a:p>
                <a:pPr lvl="0" algn="just"/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o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887" name="Rectangle 4"/>
              <p:cNvSpPr/>
              <p:nvPr/>
            </p:nvSpPr>
            <p:spPr>
              <a:xfrm>
                <a:off x="185" y="209"/>
                <a:ext cx="203" cy="3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/>
              <a:p>
                <a:pPr lvl="0" algn="just"/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A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5888" name="Rectangle 7"/>
              <p:cNvSpPr/>
              <p:nvPr/>
            </p:nvSpPr>
            <p:spPr>
              <a:xfrm>
                <a:off x="477" y="0"/>
                <a:ext cx="254" cy="3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/>
              <a:p>
                <a:pPr lvl="0" algn="just"/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x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25889" name="Group 10"/>
              <p:cNvGrpSpPr/>
              <p:nvPr/>
            </p:nvGrpSpPr>
            <p:grpSpPr>
              <a:xfrm>
                <a:off x="0" y="140"/>
                <a:ext cx="2240" cy="1254"/>
                <a:chOff x="0" y="0"/>
                <a:chExt cx="19998" cy="20003"/>
              </a:xfrm>
            </p:grpSpPr>
            <p:grpSp>
              <p:nvGrpSpPr>
                <p:cNvPr id="25890" name="Group 11"/>
                <p:cNvGrpSpPr/>
                <p:nvPr/>
              </p:nvGrpSpPr>
              <p:grpSpPr>
                <a:xfrm>
                  <a:off x="0" y="3636"/>
                  <a:ext cx="19998" cy="12173"/>
                  <a:chOff x="0" y="0"/>
                  <a:chExt cx="19998" cy="20001"/>
                </a:xfrm>
              </p:grpSpPr>
              <p:sp>
                <p:nvSpPr>
                  <p:cNvPr id="25897" name="Freeform 12"/>
                  <p:cNvSpPr/>
                  <p:nvPr/>
                </p:nvSpPr>
                <p:spPr>
                  <a:xfrm>
                    <a:off x="6883" y="11659"/>
                    <a:ext cx="6328" cy="8342"/>
                  </a:xfrm>
                  <a:custGeom>
                    <a:avLst/>
                    <a:gdLst>
                      <a:gd name="txL" fmla="*/ 0 w 20000"/>
                      <a:gd name="txT" fmla="*/ 0 h 20000"/>
                      <a:gd name="txR" fmla="*/ 20000 w 20000"/>
                      <a:gd name="txB" fmla="*/ 20000 h 20000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0" y="2"/>
                      </a:cxn>
                      <a:cxn ang="0">
                        <a:pos x="0" y="2"/>
                      </a:cxn>
                      <a:cxn ang="0">
                        <a:pos x="0" y="2"/>
                      </a:cxn>
                      <a:cxn ang="0">
                        <a:pos x="0" y="2"/>
                      </a:cxn>
                      <a:cxn ang="0">
                        <a:pos x="0" y="2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2"/>
                      </a:cxn>
                      <a:cxn ang="0">
                        <a:pos x="0" y="2"/>
                      </a:cxn>
                      <a:cxn ang="0">
                        <a:pos x="0" y="2"/>
                      </a:cxn>
                      <a:cxn ang="0">
                        <a:pos x="0" y="2"/>
                      </a:cxn>
                      <a:cxn ang="0">
                        <a:pos x="0" y="2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20000" h="20000">
                        <a:moveTo>
                          <a:pt x="0" y="0"/>
                        </a:moveTo>
                        <a:lnTo>
                          <a:pt x="197" y="656"/>
                        </a:lnTo>
                        <a:lnTo>
                          <a:pt x="394" y="1236"/>
                        </a:lnTo>
                        <a:lnTo>
                          <a:pt x="591" y="1892"/>
                        </a:lnTo>
                        <a:lnTo>
                          <a:pt x="788" y="2510"/>
                        </a:lnTo>
                        <a:lnTo>
                          <a:pt x="985" y="3127"/>
                        </a:lnTo>
                        <a:lnTo>
                          <a:pt x="1200" y="3745"/>
                        </a:lnTo>
                        <a:lnTo>
                          <a:pt x="1397" y="4363"/>
                        </a:lnTo>
                        <a:lnTo>
                          <a:pt x="1576" y="4942"/>
                        </a:lnTo>
                        <a:lnTo>
                          <a:pt x="1773" y="5560"/>
                        </a:lnTo>
                        <a:lnTo>
                          <a:pt x="1987" y="6139"/>
                        </a:lnTo>
                        <a:lnTo>
                          <a:pt x="2184" y="6757"/>
                        </a:lnTo>
                        <a:lnTo>
                          <a:pt x="2381" y="7297"/>
                        </a:lnTo>
                        <a:lnTo>
                          <a:pt x="2560" y="7876"/>
                        </a:lnTo>
                        <a:lnTo>
                          <a:pt x="2775" y="8494"/>
                        </a:lnTo>
                        <a:lnTo>
                          <a:pt x="2954" y="9035"/>
                        </a:lnTo>
                        <a:lnTo>
                          <a:pt x="3151" y="9614"/>
                        </a:lnTo>
                        <a:lnTo>
                          <a:pt x="3366" y="10154"/>
                        </a:lnTo>
                        <a:lnTo>
                          <a:pt x="3581" y="10656"/>
                        </a:lnTo>
                        <a:lnTo>
                          <a:pt x="3760" y="11197"/>
                        </a:lnTo>
                        <a:lnTo>
                          <a:pt x="3957" y="11699"/>
                        </a:lnTo>
                        <a:lnTo>
                          <a:pt x="4154" y="12239"/>
                        </a:lnTo>
                        <a:lnTo>
                          <a:pt x="4369" y="12741"/>
                        </a:lnTo>
                        <a:lnTo>
                          <a:pt x="4566" y="13166"/>
                        </a:lnTo>
                        <a:lnTo>
                          <a:pt x="4781" y="13668"/>
                        </a:lnTo>
                        <a:lnTo>
                          <a:pt x="4978" y="14131"/>
                        </a:lnTo>
                        <a:lnTo>
                          <a:pt x="5175" y="14595"/>
                        </a:lnTo>
                        <a:lnTo>
                          <a:pt x="5354" y="15019"/>
                        </a:lnTo>
                        <a:lnTo>
                          <a:pt x="5551" y="15405"/>
                        </a:lnTo>
                        <a:lnTo>
                          <a:pt x="5765" y="15830"/>
                        </a:lnTo>
                        <a:lnTo>
                          <a:pt x="5980" y="16216"/>
                        </a:lnTo>
                        <a:lnTo>
                          <a:pt x="6195" y="16602"/>
                        </a:lnTo>
                        <a:lnTo>
                          <a:pt x="6392" y="16950"/>
                        </a:lnTo>
                        <a:lnTo>
                          <a:pt x="6607" y="17297"/>
                        </a:lnTo>
                        <a:lnTo>
                          <a:pt x="6786" y="17606"/>
                        </a:lnTo>
                        <a:lnTo>
                          <a:pt x="7001" y="17915"/>
                        </a:lnTo>
                        <a:lnTo>
                          <a:pt x="7198" y="18224"/>
                        </a:lnTo>
                        <a:lnTo>
                          <a:pt x="7413" y="18456"/>
                        </a:lnTo>
                        <a:lnTo>
                          <a:pt x="7610" y="18726"/>
                        </a:lnTo>
                        <a:lnTo>
                          <a:pt x="7825" y="18919"/>
                        </a:lnTo>
                        <a:lnTo>
                          <a:pt x="8021" y="19151"/>
                        </a:lnTo>
                        <a:lnTo>
                          <a:pt x="8236" y="19344"/>
                        </a:lnTo>
                        <a:lnTo>
                          <a:pt x="8451" y="19459"/>
                        </a:lnTo>
                        <a:lnTo>
                          <a:pt x="8630" y="19614"/>
                        </a:lnTo>
                        <a:lnTo>
                          <a:pt x="8845" y="19730"/>
                        </a:lnTo>
                        <a:lnTo>
                          <a:pt x="9042" y="19884"/>
                        </a:lnTo>
                        <a:lnTo>
                          <a:pt x="9275" y="19923"/>
                        </a:lnTo>
                        <a:lnTo>
                          <a:pt x="9472" y="19923"/>
                        </a:lnTo>
                        <a:lnTo>
                          <a:pt x="9669" y="19923"/>
                        </a:lnTo>
                        <a:lnTo>
                          <a:pt x="9884" y="19961"/>
                        </a:lnTo>
                        <a:lnTo>
                          <a:pt x="10116" y="19923"/>
                        </a:lnTo>
                        <a:lnTo>
                          <a:pt x="10331" y="19846"/>
                        </a:lnTo>
                        <a:lnTo>
                          <a:pt x="10564" y="19730"/>
                        </a:lnTo>
                        <a:lnTo>
                          <a:pt x="10779" y="19537"/>
                        </a:lnTo>
                        <a:lnTo>
                          <a:pt x="11012" y="19344"/>
                        </a:lnTo>
                        <a:lnTo>
                          <a:pt x="11244" y="19112"/>
                        </a:lnTo>
                        <a:lnTo>
                          <a:pt x="11495" y="18842"/>
                        </a:lnTo>
                        <a:lnTo>
                          <a:pt x="11728" y="18571"/>
                        </a:lnTo>
                        <a:lnTo>
                          <a:pt x="11961" y="18263"/>
                        </a:lnTo>
                        <a:lnTo>
                          <a:pt x="12211" y="17876"/>
                        </a:lnTo>
                        <a:lnTo>
                          <a:pt x="12462" y="17490"/>
                        </a:lnTo>
                        <a:lnTo>
                          <a:pt x="12713" y="17143"/>
                        </a:lnTo>
                        <a:lnTo>
                          <a:pt x="12945" y="16718"/>
                        </a:lnTo>
                        <a:lnTo>
                          <a:pt x="13196" y="16293"/>
                        </a:lnTo>
                        <a:lnTo>
                          <a:pt x="13447" y="15830"/>
                        </a:lnTo>
                        <a:lnTo>
                          <a:pt x="13697" y="15328"/>
                        </a:lnTo>
                        <a:lnTo>
                          <a:pt x="13948" y="14865"/>
                        </a:lnTo>
                        <a:lnTo>
                          <a:pt x="14199" y="14324"/>
                        </a:lnTo>
                        <a:lnTo>
                          <a:pt x="14449" y="13822"/>
                        </a:lnTo>
                        <a:lnTo>
                          <a:pt x="14700" y="13282"/>
                        </a:lnTo>
                        <a:lnTo>
                          <a:pt x="14951" y="12780"/>
                        </a:lnTo>
                        <a:lnTo>
                          <a:pt x="15201" y="12239"/>
                        </a:lnTo>
                        <a:lnTo>
                          <a:pt x="15470" y="11699"/>
                        </a:lnTo>
                        <a:lnTo>
                          <a:pt x="15685" y="11120"/>
                        </a:lnTo>
                        <a:lnTo>
                          <a:pt x="15918" y="10579"/>
                        </a:lnTo>
                        <a:lnTo>
                          <a:pt x="16150" y="10000"/>
                        </a:lnTo>
                        <a:lnTo>
                          <a:pt x="16383" y="9459"/>
                        </a:lnTo>
                        <a:lnTo>
                          <a:pt x="16634" y="8919"/>
                        </a:lnTo>
                        <a:lnTo>
                          <a:pt x="16849" y="8340"/>
                        </a:lnTo>
                        <a:lnTo>
                          <a:pt x="17064" y="7799"/>
                        </a:lnTo>
                        <a:lnTo>
                          <a:pt x="17278" y="7259"/>
                        </a:lnTo>
                        <a:lnTo>
                          <a:pt x="17493" y="6757"/>
                        </a:lnTo>
                        <a:lnTo>
                          <a:pt x="17708" y="6255"/>
                        </a:lnTo>
                        <a:lnTo>
                          <a:pt x="17923" y="5714"/>
                        </a:lnTo>
                        <a:lnTo>
                          <a:pt x="18138" y="5212"/>
                        </a:lnTo>
                        <a:lnTo>
                          <a:pt x="18317" y="4749"/>
                        </a:lnTo>
                        <a:lnTo>
                          <a:pt x="18496" y="4286"/>
                        </a:lnTo>
                        <a:lnTo>
                          <a:pt x="18675" y="3822"/>
                        </a:lnTo>
                        <a:lnTo>
                          <a:pt x="18854" y="3398"/>
                        </a:lnTo>
                        <a:lnTo>
                          <a:pt x="19015" y="3012"/>
                        </a:lnTo>
                        <a:lnTo>
                          <a:pt x="19176" y="2625"/>
                        </a:lnTo>
                        <a:lnTo>
                          <a:pt x="19338" y="2239"/>
                        </a:lnTo>
                        <a:lnTo>
                          <a:pt x="19481" y="1931"/>
                        </a:lnTo>
                        <a:lnTo>
                          <a:pt x="19606" y="1583"/>
                        </a:lnTo>
                        <a:lnTo>
                          <a:pt x="19749" y="1313"/>
                        </a:lnTo>
                        <a:lnTo>
                          <a:pt x="19893" y="1081"/>
                        </a:lnTo>
                        <a:lnTo>
                          <a:pt x="19982" y="849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FF">
                        <a:alpha val="100000"/>
                      </a:srgb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grpSp>
                <p:nvGrpSpPr>
                  <p:cNvPr id="25898" name="Group 13"/>
                  <p:cNvGrpSpPr/>
                  <p:nvPr/>
                </p:nvGrpSpPr>
                <p:grpSpPr>
                  <a:xfrm>
                    <a:off x="0" y="225"/>
                    <a:ext cx="6843" cy="11064"/>
                    <a:chOff x="0" y="0"/>
                    <a:chExt cx="20000" cy="20000"/>
                  </a:xfrm>
                </p:grpSpPr>
                <p:sp>
                  <p:nvSpPr>
                    <p:cNvPr id="25903" name="Freeform 14"/>
                    <p:cNvSpPr/>
                    <p:nvPr/>
                  </p:nvSpPr>
                  <p:spPr>
                    <a:xfrm>
                      <a:off x="573" y="1544"/>
                      <a:ext cx="19427" cy="18367"/>
                    </a:xfrm>
                    <a:custGeom>
                      <a:avLst/>
                      <a:gdLst>
                        <a:gd name="txL" fmla="*/ 0 w 20000"/>
                        <a:gd name="txT" fmla="*/ 0 h 20000"/>
                        <a:gd name="txR" fmla="*/ 20000 w 20000"/>
                        <a:gd name="txB" fmla="*/ 20000 h 20000"/>
                      </a:gdLst>
                      <a:ahLst/>
                      <a:cxnLst>
                        <a:cxn ang="0">
                          <a:pos x="153" y="7897"/>
                        </a:cxn>
                        <a:cxn ang="0">
                          <a:pos x="497" y="7384"/>
                        </a:cxn>
                        <a:cxn ang="0">
                          <a:pos x="816" y="6856"/>
                        </a:cxn>
                        <a:cxn ang="0">
                          <a:pos x="1162" y="6356"/>
                        </a:cxn>
                        <a:cxn ang="0">
                          <a:pos x="1479" y="5855"/>
                        </a:cxn>
                        <a:cxn ang="0">
                          <a:pos x="1837" y="5356"/>
                        </a:cxn>
                        <a:cxn ang="0">
                          <a:pos x="2181" y="4896"/>
                        </a:cxn>
                        <a:cxn ang="0">
                          <a:pos x="2487" y="4409"/>
                        </a:cxn>
                        <a:cxn ang="0">
                          <a:pos x="2817" y="3963"/>
                        </a:cxn>
                        <a:cxn ang="0">
                          <a:pos x="3161" y="3515"/>
                        </a:cxn>
                        <a:cxn ang="0">
                          <a:pos x="3480" y="3110"/>
                        </a:cxn>
                        <a:cxn ang="0">
                          <a:pos x="3812" y="2705"/>
                        </a:cxn>
                        <a:cxn ang="0">
                          <a:pos x="4155" y="2326"/>
                        </a:cxn>
                        <a:cxn ang="0">
                          <a:pos x="4462" y="1933"/>
                        </a:cxn>
                        <a:cxn ang="0">
                          <a:pos x="4820" y="1609"/>
                        </a:cxn>
                        <a:cxn ang="0">
                          <a:pos x="5125" y="1311"/>
                        </a:cxn>
                        <a:cxn ang="0">
                          <a:pos x="5456" y="1028"/>
                        </a:cxn>
                        <a:cxn ang="0">
                          <a:pos x="5776" y="771"/>
                        </a:cxn>
                        <a:cxn ang="0">
                          <a:pos x="6094" y="555"/>
                        </a:cxn>
                        <a:cxn ang="0">
                          <a:pos x="6425" y="366"/>
                        </a:cxn>
                        <a:cxn ang="0">
                          <a:pos x="6745" y="217"/>
                        </a:cxn>
                        <a:cxn ang="0">
                          <a:pos x="7037" y="108"/>
                        </a:cxn>
                        <a:cxn ang="0">
                          <a:pos x="7356" y="40"/>
                        </a:cxn>
                        <a:cxn ang="0">
                          <a:pos x="7688" y="0"/>
                        </a:cxn>
                        <a:cxn ang="0">
                          <a:pos x="8008" y="14"/>
                        </a:cxn>
                        <a:cxn ang="0">
                          <a:pos x="8325" y="95"/>
                        </a:cxn>
                        <a:cxn ang="0">
                          <a:pos x="8656" y="231"/>
                        </a:cxn>
                        <a:cxn ang="0">
                          <a:pos x="8975" y="420"/>
                        </a:cxn>
                        <a:cxn ang="0">
                          <a:pos x="9307" y="663"/>
                        </a:cxn>
                        <a:cxn ang="0">
                          <a:pos x="9640" y="973"/>
                        </a:cxn>
                        <a:cxn ang="0">
                          <a:pos x="9995" y="1340"/>
                        </a:cxn>
                        <a:cxn ang="0">
                          <a:pos x="10339" y="1691"/>
                        </a:cxn>
                        <a:cxn ang="0">
                          <a:pos x="10697" y="2110"/>
                        </a:cxn>
                        <a:cxn ang="0">
                          <a:pos x="11041" y="2542"/>
                        </a:cxn>
                        <a:cxn ang="0">
                          <a:pos x="11385" y="3016"/>
                        </a:cxn>
                        <a:cxn ang="0">
                          <a:pos x="11729" y="3489"/>
                        </a:cxn>
                        <a:cxn ang="0">
                          <a:pos x="12036" y="3989"/>
                        </a:cxn>
                        <a:cxn ang="0">
                          <a:pos x="12355" y="4476"/>
                        </a:cxn>
                        <a:cxn ang="0">
                          <a:pos x="12661" y="4963"/>
                        </a:cxn>
                        <a:cxn ang="0">
                          <a:pos x="12966" y="5422"/>
                        </a:cxn>
                        <a:cxn ang="0">
                          <a:pos x="13271" y="5895"/>
                        </a:cxn>
                        <a:cxn ang="0">
                          <a:pos x="13540" y="6370"/>
                        </a:cxn>
                        <a:cxn ang="0">
                          <a:pos x="13794" y="6802"/>
                        </a:cxn>
                        <a:cxn ang="0">
                          <a:pos x="14061" y="7181"/>
                        </a:cxn>
                        <a:cxn ang="0">
                          <a:pos x="14280" y="7559"/>
                        </a:cxn>
                        <a:cxn ang="0">
                          <a:pos x="14508" y="7911"/>
                        </a:cxn>
                        <a:cxn ang="0">
                          <a:pos x="14686" y="8182"/>
                        </a:cxn>
                        <a:cxn ang="0">
                          <a:pos x="14878" y="8438"/>
                        </a:cxn>
                      </a:cxnLst>
                      <a:rect l="txL" t="txT" r="txR" b="txB"/>
                      <a:pathLst>
                        <a:path w="20000" h="20000">
                          <a:moveTo>
                            <a:pt x="0" y="19081"/>
                          </a:moveTo>
                          <a:lnTo>
                            <a:pt x="205" y="18510"/>
                          </a:lnTo>
                          <a:lnTo>
                            <a:pt x="443" y="17908"/>
                          </a:lnTo>
                          <a:lnTo>
                            <a:pt x="665" y="17306"/>
                          </a:lnTo>
                          <a:lnTo>
                            <a:pt x="887" y="16640"/>
                          </a:lnTo>
                          <a:lnTo>
                            <a:pt x="1091" y="16070"/>
                          </a:lnTo>
                          <a:lnTo>
                            <a:pt x="1330" y="15468"/>
                          </a:lnTo>
                          <a:lnTo>
                            <a:pt x="1552" y="14897"/>
                          </a:lnTo>
                          <a:lnTo>
                            <a:pt x="1756" y="14326"/>
                          </a:lnTo>
                          <a:lnTo>
                            <a:pt x="1978" y="13724"/>
                          </a:lnTo>
                          <a:lnTo>
                            <a:pt x="2199" y="13154"/>
                          </a:lnTo>
                          <a:lnTo>
                            <a:pt x="2455" y="12552"/>
                          </a:lnTo>
                          <a:lnTo>
                            <a:pt x="2677" y="12044"/>
                          </a:lnTo>
                          <a:lnTo>
                            <a:pt x="2916" y="11474"/>
                          </a:lnTo>
                          <a:lnTo>
                            <a:pt x="3120" y="10872"/>
                          </a:lnTo>
                          <a:lnTo>
                            <a:pt x="3325" y="10333"/>
                          </a:lnTo>
                          <a:lnTo>
                            <a:pt x="3564" y="9794"/>
                          </a:lnTo>
                          <a:lnTo>
                            <a:pt x="3768" y="9287"/>
                          </a:lnTo>
                          <a:lnTo>
                            <a:pt x="4007" y="8748"/>
                          </a:lnTo>
                          <a:lnTo>
                            <a:pt x="4228" y="8241"/>
                          </a:lnTo>
                          <a:lnTo>
                            <a:pt x="4450" y="7734"/>
                          </a:lnTo>
                          <a:lnTo>
                            <a:pt x="4655" y="7290"/>
                          </a:lnTo>
                          <a:lnTo>
                            <a:pt x="4893" y="6783"/>
                          </a:lnTo>
                          <a:lnTo>
                            <a:pt x="5098" y="6339"/>
                          </a:lnTo>
                          <a:lnTo>
                            <a:pt x="5320" y="5895"/>
                          </a:lnTo>
                          <a:lnTo>
                            <a:pt x="5558" y="5452"/>
                          </a:lnTo>
                          <a:lnTo>
                            <a:pt x="5746" y="5008"/>
                          </a:lnTo>
                          <a:lnTo>
                            <a:pt x="5968" y="4532"/>
                          </a:lnTo>
                          <a:lnTo>
                            <a:pt x="6206" y="4184"/>
                          </a:lnTo>
                          <a:lnTo>
                            <a:pt x="6445" y="3772"/>
                          </a:lnTo>
                          <a:lnTo>
                            <a:pt x="6650" y="3423"/>
                          </a:lnTo>
                          <a:lnTo>
                            <a:pt x="6854" y="3074"/>
                          </a:lnTo>
                          <a:lnTo>
                            <a:pt x="7093" y="2694"/>
                          </a:lnTo>
                          <a:lnTo>
                            <a:pt x="7298" y="2409"/>
                          </a:lnTo>
                          <a:lnTo>
                            <a:pt x="7519" y="2092"/>
                          </a:lnTo>
                          <a:lnTo>
                            <a:pt x="7724" y="1807"/>
                          </a:lnTo>
                          <a:lnTo>
                            <a:pt x="7962" y="1553"/>
                          </a:lnTo>
                          <a:lnTo>
                            <a:pt x="8150" y="1300"/>
                          </a:lnTo>
                          <a:lnTo>
                            <a:pt x="8355" y="1078"/>
                          </a:lnTo>
                          <a:lnTo>
                            <a:pt x="8593" y="856"/>
                          </a:lnTo>
                          <a:lnTo>
                            <a:pt x="8798" y="697"/>
                          </a:lnTo>
                          <a:lnTo>
                            <a:pt x="9020" y="507"/>
                          </a:lnTo>
                          <a:lnTo>
                            <a:pt x="9224" y="380"/>
                          </a:lnTo>
                          <a:lnTo>
                            <a:pt x="9412" y="254"/>
                          </a:lnTo>
                          <a:lnTo>
                            <a:pt x="9633" y="127"/>
                          </a:lnTo>
                          <a:lnTo>
                            <a:pt x="9838" y="95"/>
                          </a:lnTo>
                          <a:lnTo>
                            <a:pt x="10094" y="32"/>
                          </a:lnTo>
                          <a:lnTo>
                            <a:pt x="10281" y="0"/>
                          </a:lnTo>
                          <a:lnTo>
                            <a:pt x="10486" y="32"/>
                          </a:lnTo>
                          <a:lnTo>
                            <a:pt x="10708" y="32"/>
                          </a:lnTo>
                          <a:lnTo>
                            <a:pt x="10895" y="95"/>
                          </a:lnTo>
                          <a:lnTo>
                            <a:pt x="11134" y="222"/>
                          </a:lnTo>
                          <a:lnTo>
                            <a:pt x="11338" y="349"/>
                          </a:lnTo>
                          <a:lnTo>
                            <a:pt x="11577" y="539"/>
                          </a:lnTo>
                          <a:lnTo>
                            <a:pt x="11782" y="761"/>
                          </a:lnTo>
                          <a:lnTo>
                            <a:pt x="12003" y="983"/>
                          </a:lnTo>
                          <a:lnTo>
                            <a:pt x="12242" y="1236"/>
                          </a:lnTo>
                          <a:lnTo>
                            <a:pt x="12447" y="1553"/>
                          </a:lnTo>
                          <a:lnTo>
                            <a:pt x="12685" y="1902"/>
                          </a:lnTo>
                          <a:lnTo>
                            <a:pt x="12890" y="2282"/>
                          </a:lnTo>
                          <a:lnTo>
                            <a:pt x="13146" y="2694"/>
                          </a:lnTo>
                          <a:lnTo>
                            <a:pt x="13367" y="3138"/>
                          </a:lnTo>
                          <a:lnTo>
                            <a:pt x="13623" y="3487"/>
                          </a:lnTo>
                          <a:lnTo>
                            <a:pt x="13828" y="3962"/>
                          </a:lnTo>
                          <a:lnTo>
                            <a:pt x="14049" y="4469"/>
                          </a:lnTo>
                          <a:lnTo>
                            <a:pt x="14305" y="4945"/>
                          </a:lnTo>
                          <a:lnTo>
                            <a:pt x="14544" y="5483"/>
                          </a:lnTo>
                          <a:lnTo>
                            <a:pt x="14766" y="5959"/>
                          </a:lnTo>
                          <a:lnTo>
                            <a:pt x="14987" y="6498"/>
                          </a:lnTo>
                          <a:lnTo>
                            <a:pt x="15226" y="7068"/>
                          </a:lnTo>
                          <a:lnTo>
                            <a:pt x="15431" y="7607"/>
                          </a:lnTo>
                          <a:lnTo>
                            <a:pt x="15686" y="8177"/>
                          </a:lnTo>
                          <a:lnTo>
                            <a:pt x="15908" y="8780"/>
                          </a:lnTo>
                          <a:lnTo>
                            <a:pt x="16095" y="9350"/>
                          </a:lnTo>
                          <a:lnTo>
                            <a:pt x="16317" y="9921"/>
                          </a:lnTo>
                          <a:lnTo>
                            <a:pt x="16522" y="10491"/>
                          </a:lnTo>
                          <a:lnTo>
                            <a:pt x="16743" y="11030"/>
                          </a:lnTo>
                          <a:lnTo>
                            <a:pt x="16931" y="11632"/>
                          </a:lnTo>
                          <a:lnTo>
                            <a:pt x="17136" y="12203"/>
                          </a:lnTo>
                          <a:lnTo>
                            <a:pt x="17340" y="12710"/>
                          </a:lnTo>
                          <a:lnTo>
                            <a:pt x="17545" y="13312"/>
                          </a:lnTo>
                          <a:lnTo>
                            <a:pt x="17749" y="13819"/>
                          </a:lnTo>
                          <a:lnTo>
                            <a:pt x="17920" y="14390"/>
                          </a:lnTo>
                          <a:lnTo>
                            <a:pt x="18107" y="14929"/>
                          </a:lnTo>
                          <a:lnTo>
                            <a:pt x="18295" y="15468"/>
                          </a:lnTo>
                          <a:lnTo>
                            <a:pt x="18448" y="15943"/>
                          </a:lnTo>
                          <a:lnTo>
                            <a:pt x="18636" y="16418"/>
                          </a:lnTo>
                          <a:lnTo>
                            <a:pt x="18806" y="16830"/>
                          </a:lnTo>
                          <a:lnTo>
                            <a:pt x="18943" y="17306"/>
                          </a:lnTo>
                          <a:lnTo>
                            <a:pt x="19096" y="17718"/>
                          </a:lnTo>
                          <a:lnTo>
                            <a:pt x="19267" y="18162"/>
                          </a:lnTo>
                          <a:lnTo>
                            <a:pt x="19403" y="18542"/>
                          </a:lnTo>
                          <a:lnTo>
                            <a:pt x="19523" y="18859"/>
                          </a:lnTo>
                          <a:lnTo>
                            <a:pt x="19642" y="19176"/>
                          </a:lnTo>
                          <a:lnTo>
                            <a:pt x="19778" y="19493"/>
                          </a:lnTo>
                          <a:lnTo>
                            <a:pt x="19898" y="19778"/>
                          </a:lnTo>
                          <a:lnTo>
                            <a:pt x="19983" y="19968"/>
                          </a:lnTo>
                        </a:path>
                      </a:pathLst>
                    </a:custGeom>
                    <a:noFill/>
                    <a:ln w="25400" cap="flat" cmpd="sng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5904" name="Line 15"/>
                    <p:cNvSpPr/>
                    <p:nvPr/>
                  </p:nvSpPr>
                  <p:spPr>
                    <a:xfrm flipH="1">
                      <a:off x="0" y="0"/>
                      <a:ext cx="8657" cy="20000"/>
                    </a:xfrm>
                    <a:prstGeom prst="line">
                      <a:avLst/>
                    </a:prstGeom>
                    <a:ln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5905" name="Line 16"/>
                    <p:cNvSpPr/>
                    <p:nvPr/>
                  </p:nvSpPr>
                  <p:spPr>
                    <a:xfrm flipH="1">
                      <a:off x="7219" y="1135"/>
                      <a:ext cx="2914" cy="3872"/>
                    </a:xfrm>
                    <a:prstGeom prst="line">
                      <a:avLst/>
                    </a:prstGeom>
                    <a:ln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25899" name="Group 17"/>
                  <p:cNvGrpSpPr/>
                  <p:nvPr/>
                </p:nvGrpSpPr>
                <p:grpSpPr>
                  <a:xfrm>
                    <a:off x="13205" y="0"/>
                    <a:ext cx="6793" cy="11789"/>
                    <a:chOff x="0" y="0"/>
                    <a:chExt cx="20000" cy="20000"/>
                  </a:xfrm>
                </p:grpSpPr>
                <p:sp>
                  <p:nvSpPr>
                    <p:cNvPr id="25900" name="Freeform 18"/>
                    <p:cNvSpPr/>
                    <p:nvPr/>
                  </p:nvSpPr>
                  <p:spPr>
                    <a:xfrm>
                      <a:off x="0" y="1530"/>
                      <a:ext cx="19435" cy="18331"/>
                    </a:xfrm>
                    <a:custGeom>
                      <a:avLst/>
                      <a:gdLst>
                        <a:gd name="txL" fmla="*/ 0 w 20000"/>
                        <a:gd name="txT" fmla="*/ 0 h 20000"/>
                        <a:gd name="txR" fmla="*/ 20000 w 20000"/>
                        <a:gd name="txB" fmla="*/ 20000 h 20000"/>
                      </a:gdLst>
                      <a:ahLst/>
                      <a:cxnLst>
                        <a:cxn ang="0">
                          <a:pos x="14837" y="7732"/>
                        </a:cxn>
                        <a:cxn ang="0">
                          <a:pos x="14501" y="7220"/>
                        </a:cxn>
                        <a:cxn ang="0">
                          <a:pos x="14179" y="6721"/>
                        </a:cxn>
                        <a:cxn ang="0">
                          <a:pos x="13845" y="6234"/>
                        </a:cxn>
                        <a:cxn ang="0">
                          <a:pos x="13509" y="5749"/>
                        </a:cxn>
                        <a:cxn ang="0">
                          <a:pos x="13160" y="5262"/>
                        </a:cxn>
                        <a:cxn ang="0">
                          <a:pos x="12825" y="4801"/>
                        </a:cxn>
                        <a:cxn ang="0">
                          <a:pos x="12504" y="4327"/>
                        </a:cxn>
                        <a:cxn ang="0">
                          <a:pos x="12167" y="3878"/>
                        </a:cxn>
                        <a:cxn ang="0">
                          <a:pos x="11833" y="3455"/>
                        </a:cxn>
                        <a:cxn ang="0">
                          <a:pos x="11498" y="3031"/>
                        </a:cxn>
                        <a:cxn ang="0">
                          <a:pos x="11176" y="2643"/>
                        </a:cxn>
                        <a:cxn ang="0">
                          <a:pos x="10842" y="2270"/>
                        </a:cxn>
                        <a:cxn ang="0">
                          <a:pos x="10532" y="1907"/>
                        </a:cxn>
                        <a:cxn ang="0">
                          <a:pos x="10182" y="1585"/>
                        </a:cxn>
                        <a:cxn ang="0">
                          <a:pos x="9848" y="1284"/>
                        </a:cxn>
                        <a:cxn ang="0">
                          <a:pos x="9526" y="1011"/>
                        </a:cxn>
                        <a:cxn ang="0">
                          <a:pos x="9203" y="749"/>
                        </a:cxn>
                        <a:cxn ang="0">
                          <a:pos x="8880" y="549"/>
                        </a:cxn>
                        <a:cxn ang="0">
                          <a:pos x="8559" y="361"/>
                        </a:cxn>
                        <a:cxn ang="0">
                          <a:pos x="8224" y="212"/>
                        </a:cxn>
                        <a:cxn ang="0">
                          <a:pos x="7928" y="113"/>
                        </a:cxn>
                        <a:cxn ang="0">
                          <a:pos x="7605" y="38"/>
                        </a:cxn>
                        <a:cxn ang="0">
                          <a:pos x="7270" y="0"/>
                        </a:cxn>
                        <a:cxn ang="0">
                          <a:pos x="6973" y="13"/>
                        </a:cxn>
                        <a:cxn ang="0">
                          <a:pos x="6651" y="88"/>
                        </a:cxn>
                        <a:cxn ang="0">
                          <a:pos x="6329" y="212"/>
                        </a:cxn>
                        <a:cxn ang="0">
                          <a:pos x="5994" y="423"/>
                        </a:cxn>
                        <a:cxn ang="0">
                          <a:pos x="5659" y="636"/>
                        </a:cxn>
                        <a:cxn ang="0">
                          <a:pos x="5311" y="961"/>
                        </a:cxn>
                        <a:cxn ang="0">
                          <a:pos x="4963" y="1297"/>
                        </a:cxn>
                        <a:cxn ang="0">
                          <a:pos x="4615" y="1658"/>
                        </a:cxn>
                        <a:cxn ang="0">
                          <a:pos x="4266" y="2082"/>
                        </a:cxn>
                        <a:cxn ang="0">
                          <a:pos x="3930" y="2507"/>
                        </a:cxn>
                        <a:cxn ang="0">
                          <a:pos x="3570" y="2956"/>
                        </a:cxn>
                        <a:cxn ang="0">
                          <a:pos x="3235" y="3429"/>
                        </a:cxn>
                        <a:cxn ang="0">
                          <a:pos x="2901" y="3916"/>
                        </a:cxn>
                        <a:cxn ang="0">
                          <a:pos x="2604" y="4389"/>
                        </a:cxn>
                        <a:cxn ang="0">
                          <a:pos x="2283" y="4863"/>
                        </a:cxn>
                        <a:cxn ang="0">
                          <a:pos x="1983" y="5337"/>
                        </a:cxn>
                        <a:cxn ang="0">
                          <a:pos x="1688" y="5799"/>
                        </a:cxn>
                        <a:cxn ang="0">
                          <a:pos x="1393" y="6247"/>
                        </a:cxn>
                        <a:cxn ang="0">
                          <a:pos x="1149" y="6670"/>
                        </a:cxn>
                        <a:cxn ang="0">
                          <a:pos x="903" y="7046"/>
                        </a:cxn>
                        <a:cxn ang="0">
                          <a:pos x="658" y="7407"/>
                        </a:cxn>
                        <a:cxn ang="0">
                          <a:pos x="438" y="7744"/>
                        </a:cxn>
                        <a:cxn ang="0">
                          <a:pos x="245" y="8031"/>
                        </a:cxn>
                        <a:cxn ang="0">
                          <a:pos x="78" y="8267"/>
                        </a:cxn>
                      </a:cxnLst>
                      <a:rect l="txL" t="txT" r="txR" b="txB"/>
                      <a:pathLst>
                        <a:path w="20000" h="20000">
                          <a:moveTo>
                            <a:pt x="19983" y="19076"/>
                          </a:moveTo>
                          <a:lnTo>
                            <a:pt x="19760" y="18480"/>
                          </a:lnTo>
                          <a:lnTo>
                            <a:pt x="19536" y="17884"/>
                          </a:lnTo>
                          <a:lnTo>
                            <a:pt x="19313" y="17258"/>
                          </a:lnTo>
                          <a:lnTo>
                            <a:pt x="19107" y="16632"/>
                          </a:lnTo>
                          <a:lnTo>
                            <a:pt x="18884" y="16066"/>
                          </a:lnTo>
                          <a:lnTo>
                            <a:pt x="18661" y="15469"/>
                          </a:lnTo>
                          <a:lnTo>
                            <a:pt x="18438" y="14903"/>
                          </a:lnTo>
                          <a:lnTo>
                            <a:pt x="18232" y="14307"/>
                          </a:lnTo>
                          <a:lnTo>
                            <a:pt x="17991" y="13741"/>
                          </a:lnTo>
                          <a:lnTo>
                            <a:pt x="17768" y="13174"/>
                          </a:lnTo>
                          <a:lnTo>
                            <a:pt x="17528" y="12578"/>
                          </a:lnTo>
                          <a:lnTo>
                            <a:pt x="17305" y="12012"/>
                          </a:lnTo>
                          <a:lnTo>
                            <a:pt x="17082" y="11475"/>
                          </a:lnTo>
                          <a:lnTo>
                            <a:pt x="16858" y="10879"/>
                          </a:lnTo>
                          <a:lnTo>
                            <a:pt x="16652" y="10343"/>
                          </a:lnTo>
                          <a:lnTo>
                            <a:pt x="16429" y="9806"/>
                          </a:lnTo>
                          <a:lnTo>
                            <a:pt x="16206" y="9270"/>
                          </a:lnTo>
                          <a:lnTo>
                            <a:pt x="15983" y="8733"/>
                          </a:lnTo>
                          <a:lnTo>
                            <a:pt x="15760" y="8256"/>
                          </a:lnTo>
                          <a:lnTo>
                            <a:pt x="15536" y="7690"/>
                          </a:lnTo>
                          <a:lnTo>
                            <a:pt x="15313" y="7243"/>
                          </a:lnTo>
                          <a:lnTo>
                            <a:pt x="15107" y="6796"/>
                          </a:lnTo>
                          <a:lnTo>
                            <a:pt x="14884" y="6319"/>
                          </a:lnTo>
                          <a:lnTo>
                            <a:pt x="14661" y="5872"/>
                          </a:lnTo>
                          <a:lnTo>
                            <a:pt x="14438" y="5425"/>
                          </a:lnTo>
                          <a:lnTo>
                            <a:pt x="14232" y="5007"/>
                          </a:lnTo>
                          <a:lnTo>
                            <a:pt x="14026" y="4560"/>
                          </a:lnTo>
                          <a:lnTo>
                            <a:pt x="13785" y="4173"/>
                          </a:lnTo>
                          <a:lnTo>
                            <a:pt x="13562" y="3785"/>
                          </a:lnTo>
                          <a:lnTo>
                            <a:pt x="13339" y="3398"/>
                          </a:lnTo>
                          <a:lnTo>
                            <a:pt x="13116" y="3070"/>
                          </a:lnTo>
                          <a:lnTo>
                            <a:pt x="12910" y="2742"/>
                          </a:lnTo>
                          <a:lnTo>
                            <a:pt x="12687" y="2414"/>
                          </a:lnTo>
                          <a:lnTo>
                            <a:pt x="12464" y="2086"/>
                          </a:lnTo>
                          <a:lnTo>
                            <a:pt x="12258" y="1788"/>
                          </a:lnTo>
                          <a:lnTo>
                            <a:pt x="12034" y="1520"/>
                          </a:lnTo>
                          <a:lnTo>
                            <a:pt x="11828" y="1311"/>
                          </a:lnTo>
                          <a:lnTo>
                            <a:pt x="11622" y="1073"/>
                          </a:lnTo>
                          <a:lnTo>
                            <a:pt x="11399" y="864"/>
                          </a:lnTo>
                          <a:lnTo>
                            <a:pt x="11176" y="656"/>
                          </a:lnTo>
                          <a:lnTo>
                            <a:pt x="10953" y="507"/>
                          </a:lnTo>
                          <a:lnTo>
                            <a:pt x="10764" y="387"/>
                          </a:lnTo>
                          <a:lnTo>
                            <a:pt x="10558" y="268"/>
                          </a:lnTo>
                          <a:lnTo>
                            <a:pt x="10335" y="149"/>
                          </a:lnTo>
                          <a:lnTo>
                            <a:pt x="10129" y="89"/>
                          </a:lnTo>
                          <a:lnTo>
                            <a:pt x="9906" y="30"/>
                          </a:lnTo>
                          <a:lnTo>
                            <a:pt x="9682" y="0"/>
                          </a:lnTo>
                          <a:lnTo>
                            <a:pt x="9476" y="30"/>
                          </a:lnTo>
                          <a:lnTo>
                            <a:pt x="9288" y="30"/>
                          </a:lnTo>
                          <a:lnTo>
                            <a:pt x="9064" y="89"/>
                          </a:lnTo>
                          <a:lnTo>
                            <a:pt x="8858" y="209"/>
                          </a:lnTo>
                          <a:lnTo>
                            <a:pt x="8652" y="358"/>
                          </a:lnTo>
                          <a:lnTo>
                            <a:pt x="8429" y="507"/>
                          </a:lnTo>
                          <a:lnTo>
                            <a:pt x="8206" y="745"/>
                          </a:lnTo>
                          <a:lnTo>
                            <a:pt x="7983" y="1013"/>
                          </a:lnTo>
                          <a:lnTo>
                            <a:pt x="7760" y="1252"/>
                          </a:lnTo>
                          <a:lnTo>
                            <a:pt x="7536" y="1520"/>
                          </a:lnTo>
                          <a:lnTo>
                            <a:pt x="7296" y="1937"/>
                          </a:lnTo>
                          <a:lnTo>
                            <a:pt x="7073" y="2295"/>
                          </a:lnTo>
                          <a:lnTo>
                            <a:pt x="6833" y="2712"/>
                          </a:lnTo>
                          <a:lnTo>
                            <a:pt x="6609" y="3100"/>
                          </a:lnTo>
                          <a:lnTo>
                            <a:pt x="6386" y="3517"/>
                          </a:lnTo>
                          <a:lnTo>
                            <a:pt x="6146" y="3964"/>
                          </a:lnTo>
                          <a:lnTo>
                            <a:pt x="5923" y="4471"/>
                          </a:lnTo>
                          <a:lnTo>
                            <a:pt x="5682" y="4978"/>
                          </a:lnTo>
                          <a:lnTo>
                            <a:pt x="5459" y="5484"/>
                          </a:lnTo>
                          <a:lnTo>
                            <a:pt x="5236" y="5991"/>
                          </a:lnTo>
                          <a:lnTo>
                            <a:pt x="4996" y="6498"/>
                          </a:lnTo>
                          <a:lnTo>
                            <a:pt x="4755" y="7064"/>
                          </a:lnTo>
                          <a:lnTo>
                            <a:pt x="4532" y="7630"/>
                          </a:lnTo>
                          <a:lnTo>
                            <a:pt x="4309" y="8197"/>
                          </a:lnTo>
                          <a:lnTo>
                            <a:pt x="4086" y="8763"/>
                          </a:lnTo>
                          <a:lnTo>
                            <a:pt x="3863" y="9359"/>
                          </a:lnTo>
                          <a:lnTo>
                            <a:pt x="3657" y="9896"/>
                          </a:lnTo>
                          <a:lnTo>
                            <a:pt x="3468" y="10492"/>
                          </a:lnTo>
                          <a:lnTo>
                            <a:pt x="3245" y="11028"/>
                          </a:lnTo>
                          <a:lnTo>
                            <a:pt x="3039" y="11624"/>
                          </a:lnTo>
                          <a:lnTo>
                            <a:pt x="2850" y="12191"/>
                          </a:lnTo>
                          <a:lnTo>
                            <a:pt x="2644" y="12757"/>
                          </a:lnTo>
                          <a:lnTo>
                            <a:pt x="2438" y="13323"/>
                          </a:lnTo>
                          <a:lnTo>
                            <a:pt x="2249" y="13860"/>
                          </a:lnTo>
                          <a:lnTo>
                            <a:pt x="2077" y="14396"/>
                          </a:lnTo>
                          <a:lnTo>
                            <a:pt x="1854" y="14933"/>
                          </a:lnTo>
                          <a:lnTo>
                            <a:pt x="1700" y="15440"/>
                          </a:lnTo>
                          <a:lnTo>
                            <a:pt x="1528" y="15946"/>
                          </a:lnTo>
                          <a:lnTo>
                            <a:pt x="1356" y="16423"/>
                          </a:lnTo>
                          <a:lnTo>
                            <a:pt x="1202" y="16841"/>
                          </a:lnTo>
                          <a:lnTo>
                            <a:pt x="1047" y="17317"/>
                          </a:lnTo>
                          <a:lnTo>
                            <a:pt x="876" y="17705"/>
                          </a:lnTo>
                          <a:lnTo>
                            <a:pt x="738" y="18152"/>
                          </a:lnTo>
                          <a:lnTo>
                            <a:pt x="584" y="18510"/>
                          </a:lnTo>
                          <a:lnTo>
                            <a:pt x="464" y="18897"/>
                          </a:lnTo>
                          <a:lnTo>
                            <a:pt x="326" y="19195"/>
                          </a:lnTo>
                          <a:lnTo>
                            <a:pt x="223" y="19493"/>
                          </a:lnTo>
                          <a:lnTo>
                            <a:pt x="103" y="19762"/>
                          </a:lnTo>
                          <a:lnTo>
                            <a:pt x="0" y="19970"/>
                          </a:lnTo>
                        </a:path>
                      </a:pathLst>
                    </a:custGeom>
                    <a:noFill/>
                    <a:ln w="25400" cap="flat" cmpd="sng">
                      <a:solidFill>
                        <a:srgbClr val="0000FF">
                          <a:alpha val="100000"/>
                        </a:srgbClr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5901" name="Line 19"/>
                    <p:cNvSpPr/>
                    <p:nvPr/>
                  </p:nvSpPr>
                  <p:spPr>
                    <a:xfrm>
                      <a:off x="11347" y="0"/>
                      <a:ext cx="8653" cy="20000"/>
                    </a:xfrm>
                    <a:prstGeom prst="line">
                      <a:avLst/>
                    </a:prstGeom>
                    <a:ln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5902" name="Line 20"/>
                    <p:cNvSpPr/>
                    <p:nvPr/>
                  </p:nvSpPr>
                  <p:spPr>
                    <a:xfrm>
                      <a:off x="9875" y="1121"/>
                      <a:ext cx="2903" cy="3851"/>
                    </a:xfrm>
                    <a:prstGeom prst="line">
                      <a:avLst/>
                    </a:prstGeom>
                    <a:ln w="762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grpSp>
              <p:nvGrpSpPr>
                <p:cNvPr id="25891" name="Group 21"/>
                <p:cNvGrpSpPr/>
                <p:nvPr/>
              </p:nvGrpSpPr>
              <p:grpSpPr>
                <a:xfrm>
                  <a:off x="3535" y="0"/>
                  <a:ext cx="14329" cy="20003"/>
                  <a:chOff x="0" y="0"/>
                  <a:chExt cx="20060" cy="20000"/>
                </a:xfrm>
              </p:grpSpPr>
              <p:sp>
                <p:nvSpPr>
                  <p:cNvPr id="25892" name="Line 22"/>
                  <p:cNvSpPr/>
                  <p:nvPr/>
                </p:nvSpPr>
                <p:spPr>
                  <a:xfrm>
                    <a:off x="0" y="0"/>
                    <a:ext cx="7" cy="2000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triangle" w="med" len="sm"/>
                    <a:tailEnd type="none" w="med" len="med"/>
                  </a:ln>
                </p:spPr>
              </p:sp>
              <p:sp>
                <p:nvSpPr>
                  <p:cNvPr id="25893" name="Line 23"/>
                  <p:cNvSpPr/>
                  <p:nvPr/>
                </p:nvSpPr>
                <p:spPr>
                  <a:xfrm>
                    <a:off x="137" y="4203"/>
                    <a:ext cx="17581" cy="10"/>
                  </a:xfrm>
                  <a:prstGeom prst="line">
                    <a:avLst/>
                  </a:prstGeom>
                  <a:ln w="6350" cap="flat" cmpd="sng">
                    <a:solidFill>
                      <a:srgbClr val="000000"/>
                    </a:solidFill>
                    <a:prstDash val="sysDot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894" name="Line 24"/>
                  <p:cNvSpPr/>
                  <p:nvPr/>
                </p:nvSpPr>
                <p:spPr>
                  <a:xfrm>
                    <a:off x="137" y="15797"/>
                    <a:ext cx="8985" cy="10"/>
                  </a:xfrm>
                  <a:prstGeom prst="line">
                    <a:avLst/>
                  </a:prstGeom>
                  <a:ln w="6350" cap="flat" cmpd="sng">
                    <a:solidFill>
                      <a:srgbClr val="000000"/>
                    </a:solidFill>
                    <a:prstDash val="sysDot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895" name="Line 25"/>
                  <p:cNvSpPr/>
                  <p:nvPr/>
                </p:nvSpPr>
                <p:spPr>
                  <a:xfrm>
                    <a:off x="17710" y="4203"/>
                    <a:ext cx="8" cy="5949"/>
                  </a:xfrm>
                  <a:prstGeom prst="line">
                    <a:avLst/>
                  </a:prstGeom>
                  <a:ln w="6350" cap="flat" cmpd="sng">
                    <a:solidFill>
                      <a:srgbClr val="000000"/>
                    </a:solidFill>
                    <a:prstDash val="sysDot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896" name="Line 26"/>
                  <p:cNvSpPr/>
                  <p:nvPr/>
                </p:nvSpPr>
                <p:spPr>
                  <a:xfrm>
                    <a:off x="137" y="10142"/>
                    <a:ext cx="19923" cy="1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med" len="sm"/>
                  </a:ln>
                </p:spPr>
              </p:sp>
            </p:grpSp>
          </p:grpSp>
        </p:grpSp>
      </p:grpSp>
      <p:sp>
        <p:nvSpPr>
          <p:cNvPr id="26653" name="Text Box 27"/>
          <p:cNvSpPr/>
          <p:nvPr/>
        </p:nvSpPr>
        <p:spPr>
          <a:xfrm>
            <a:off x="395288" y="823913"/>
            <a:ext cx="804862" cy="661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just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(a)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54" name="Text Box 102"/>
          <p:cNvSpPr/>
          <p:nvPr/>
        </p:nvSpPr>
        <p:spPr>
          <a:xfrm>
            <a:off x="4668838" y="750888"/>
            <a:ext cx="912812" cy="661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just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(b)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55" name="Rectangle 178"/>
          <p:cNvSpPr/>
          <p:nvPr/>
        </p:nvSpPr>
        <p:spPr>
          <a:xfrm>
            <a:off x="1698625" y="5637213"/>
            <a:ext cx="1152525" cy="384175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p>
            <a:pPr lvl="0"/>
            <a:r>
              <a:rPr lang="en-US" altLang="zh-CN" sz="2400" dirty="0">
                <a:solidFill>
                  <a:srgbClr val="FF0000"/>
                </a:solidFill>
                <a:latin typeface="Constantia" panose="02030602050306030303" pitchFamily="18" charset="0"/>
                <a:ea typeface="宋体" panose="02010600030101010101" pitchFamily="2" charset="-122"/>
                <a:sym typeface="Constantia" panose="02030602050306030303" pitchFamily="18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Constantia" panose="02030602050306030303" pitchFamily="18" charset="0"/>
                <a:ea typeface="宋体" panose="02010600030101010101" pitchFamily="2" charset="-122"/>
                <a:sym typeface="Constantia" panose="02030602050306030303" pitchFamily="18" charset="0"/>
              </a:rPr>
              <a:t></a:t>
            </a:r>
            <a:r>
              <a:rPr lang="en-US" altLang="zh-CN" sz="2400" baseline="-25000" dirty="0">
                <a:solidFill>
                  <a:srgbClr val="FF0000"/>
                </a:solidFill>
                <a:latin typeface="Constantia" panose="02030602050306030303" pitchFamily="18" charset="0"/>
                <a:ea typeface="宋体" panose="02010600030101010101" pitchFamily="2" charset="-122"/>
                <a:sym typeface="Constantia" panose="02030602050306030303" pitchFamily="18" charset="0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Constantia" panose="02030602050306030303" pitchFamily="18" charset="0"/>
                <a:ea typeface="宋体" panose="02010600030101010101" pitchFamily="2" charset="-122"/>
                <a:sym typeface="Constantia" panose="02030602050306030303" pitchFamily="18" charset="0"/>
              </a:rPr>
              <a:t> = </a:t>
            </a:r>
            <a:endParaRPr lang="en-US" altLang="zh-CN" sz="2400" i="1" dirty="0">
              <a:solidFill>
                <a:srgbClr val="000000"/>
              </a:solidFill>
              <a:latin typeface="Constantia" panose="02030602050306030303" pitchFamily="18" charset="0"/>
              <a:ea typeface="宋体" panose="02010600030101010101" pitchFamily="2" charset="-122"/>
              <a:sym typeface="Constantia" panose="02030602050306030303" pitchFamily="18" charset="0"/>
            </a:endParaRPr>
          </a:p>
          <a:p>
            <a:pPr lvl="0"/>
            <a:endParaRPr lang="zh-CN" altLang="en-US" sz="2400" i="1" dirty="0">
              <a:solidFill>
                <a:srgbClr val="FF0000"/>
              </a:solidFill>
              <a:latin typeface="Constantia" panose="02030602050306030303" pitchFamily="18" charset="0"/>
              <a:ea typeface="宋体" panose="02010600030101010101" pitchFamily="2" charset="-122"/>
              <a:sym typeface="Constantia" panose="02030602050306030303" pitchFamily="18" charset="0"/>
            </a:endParaRPr>
          </a:p>
        </p:txBody>
      </p:sp>
      <p:grpSp>
        <p:nvGrpSpPr>
          <p:cNvPr id="26656" name="Group 320"/>
          <p:cNvGrpSpPr/>
          <p:nvPr/>
        </p:nvGrpSpPr>
        <p:grpSpPr>
          <a:xfrm>
            <a:off x="323850" y="4365625"/>
            <a:ext cx="3946525" cy="2052638"/>
            <a:chOff x="0" y="0"/>
            <a:chExt cx="2486" cy="1293"/>
          </a:xfrm>
        </p:grpSpPr>
        <p:sp>
          <p:nvSpPr>
            <p:cNvPr id="25862" name="Rectangle 159"/>
            <p:cNvSpPr/>
            <p:nvPr/>
          </p:nvSpPr>
          <p:spPr>
            <a:xfrm>
              <a:off x="305" y="0"/>
              <a:ext cx="263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/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x</a:t>
              </a:r>
              <a:endPara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pPr lvl="0"/>
              <a:endPara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863" name="Freeform 160"/>
            <p:cNvSpPr/>
            <p:nvPr/>
          </p:nvSpPr>
          <p:spPr>
            <a:xfrm>
              <a:off x="855" y="385"/>
              <a:ext cx="787" cy="343"/>
            </a:xfrm>
            <a:custGeom>
              <a:avLst/>
              <a:gdLst>
                <a:gd name="txL" fmla="*/ 0 w 20000"/>
                <a:gd name="txT" fmla="*/ 0 h 20000"/>
                <a:gd name="txR" fmla="*/ 20000 w 20000"/>
                <a:gd name="txB" fmla="*/ 20000 h 200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0000" h="20000">
                  <a:moveTo>
                    <a:pt x="0" y="19961"/>
                  </a:moveTo>
                  <a:lnTo>
                    <a:pt x="197" y="19305"/>
                  </a:lnTo>
                  <a:lnTo>
                    <a:pt x="394" y="18726"/>
                  </a:lnTo>
                  <a:lnTo>
                    <a:pt x="591" y="18069"/>
                  </a:lnTo>
                  <a:lnTo>
                    <a:pt x="788" y="17452"/>
                  </a:lnTo>
                  <a:lnTo>
                    <a:pt x="985" y="16834"/>
                  </a:lnTo>
                  <a:lnTo>
                    <a:pt x="1200" y="16216"/>
                  </a:lnTo>
                  <a:lnTo>
                    <a:pt x="1397" y="15598"/>
                  </a:lnTo>
                  <a:lnTo>
                    <a:pt x="1576" y="15019"/>
                  </a:lnTo>
                  <a:lnTo>
                    <a:pt x="1773" y="14402"/>
                  </a:lnTo>
                  <a:lnTo>
                    <a:pt x="1987" y="13822"/>
                  </a:lnTo>
                  <a:lnTo>
                    <a:pt x="2184" y="13205"/>
                  </a:lnTo>
                  <a:lnTo>
                    <a:pt x="2381" y="12664"/>
                  </a:lnTo>
                  <a:lnTo>
                    <a:pt x="2560" y="12085"/>
                  </a:lnTo>
                  <a:lnTo>
                    <a:pt x="2775" y="11467"/>
                  </a:lnTo>
                  <a:lnTo>
                    <a:pt x="2954" y="10927"/>
                  </a:lnTo>
                  <a:lnTo>
                    <a:pt x="3151" y="10347"/>
                  </a:lnTo>
                  <a:lnTo>
                    <a:pt x="3366" y="9807"/>
                  </a:lnTo>
                  <a:lnTo>
                    <a:pt x="3581" y="9305"/>
                  </a:lnTo>
                  <a:lnTo>
                    <a:pt x="3760" y="8764"/>
                  </a:lnTo>
                  <a:lnTo>
                    <a:pt x="3957" y="8263"/>
                  </a:lnTo>
                  <a:lnTo>
                    <a:pt x="4154" y="7722"/>
                  </a:lnTo>
                  <a:lnTo>
                    <a:pt x="4369" y="7220"/>
                  </a:lnTo>
                  <a:lnTo>
                    <a:pt x="4566" y="6795"/>
                  </a:lnTo>
                  <a:lnTo>
                    <a:pt x="4781" y="6293"/>
                  </a:lnTo>
                  <a:lnTo>
                    <a:pt x="4978" y="5830"/>
                  </a:lnTo>
                  <a:lnTo>
                    <a:pt x="5175" y="5367"/>
                  </a:lnTo>
                  <a:lnTo>
                    <a:pt x="5354" y="4942"/>
                  </a:lnTo>
                  <a:lnTo>
                    <a:pt x="5551" y="4556"/>
                  </a:lnTo>
                  <a:lnTo>
                    <a:pt x="5765" y="4131"/>
                  </a:lnTo>
                  <a:lnTo>
                    <a:pt x="5980" y="3745"/>
                  </a:lnTo>
                  <a:lnTo>
                    <a:pt x="6195" y="3359"/>
                  </a:lnTo>
                  <a:lnTo>
                    <a:pt x="6392" y="3012"/>
                  </a:lnTo>
                  <a:lnTo>
                    <a:pt x="6607" y="2664"/>
                  </a:lnTo>
                  <a:lnTo>
                    <a:pt x="6786" y="2355"/>
                  </a:lnTo>
                  <a:lnTo>
                    <a:pt x="7001" y="2046"/>
                  </a:lnTo>
                  <a:lnTo>
                    <a:pt x="7198" y="1737"/>
                  </a:lnTo>
                  <a:lnTo>
                    <a:pt x="7413" y="1506"/>
                  </a:lnTo>
                  <a:lnTo>
                    <a:pt x="7610" y="1236"/>
                  </a:lnTo>
                  <a:lnTo>
                    <a:pt x="7825" y="1042"/>
                  </a:lnTo>
                  <a:lnTo>
                    <a:pt x="8021" y="811"/>
                  </a:lnTo>
                  <a:lnTo>
                    <a:pt x="8236" y="618"/>
                  </a:lnTo>
                  <a:lnTo>
                    <a:pt x="8451" y="502"/>
                  </a:lnTo>
                  <a:lnTo>
                    <a:pt x="8630" y="347"/>
                  </a:lnTo>
                  <a:lnTo>
                    <a:pt x="8845" y="232"/>
                  </a:lnTo>
                  <a:lnTo>
                    <a:pt x="9042" y="77"/>
                  </a:lnTo>
                  <a:lnTo>
                    <a:pt x="9275" y="39"/>
                  </a:lnTo>
                  <a:lnTo>
                    <a:pt x="9472" y="39"/>
                  </a:lnTo>
                  <a:lnTo>
                    <a:pt x="9669" y="39"/>
                  </a:lnTo>
                  <a:lnTo>
                    <a:pt x="9884" y="0"/>
                  </a:lnTo>
                  <a:lnTo>
                    <a:pt x="10116" y="39"/>
                  </a:lnTo>
                  <a:lnTo>
                    <a:pt x="10331" y="116"/>
                  </a:lnTo>
                  <a:lnTo>
                    <a:pt x="10564" y="232"/>
                  </a:lnTo>
                  <a:lnTo>
                    <a:pt x="10779" y="425"/>
                  </a:lnTo>
                  <a:lnTo>
                    <a:pt x="11012" y="618"/>
                  </a:lnTo>
                  <a:lnTo>
                    <a:pt x="11244" y="849"/>
                  </a:lnTo>
                  <a:lnTo>
                    <a:pt x="11495" y="1120"/>
                  </a:lnTo>
                  <a:lnTo>
                    <a:pt x="11728" y="1390"/>
                  </a:lnTo>
                  <a:lnTo>
                    <a:pt x="11961" y="1699"/>
                  </a:lnTo>
                  <a:lnTo>
                    <a:pt x="12211" y="2085"/>
                  </a:lnTo>
                  <a:lnTo>
                    <a:pt x="12462" y="2471"/>
                  </a:lnTo>
                  <a:lnTo>
                    <a:pt x="12713" y="2819"/>
                  </a:lnTo>
                  <a:lnTo>
                    <a:pt x="12945" y="3243"/>
                  </a:lnTo>
                  <a:lnTo>
                    <a:pt x="13196" y="3668"/>
                  </a:lnTo>
                  <a:lnTo>
                    <a:pt x="13447" y="4131"/>
                  </a:lnTo>
                  <a:lnTo>
                    <a:pt x="13697" y="4633"/>
                  </a:lnTo>
                  <a:lnTo>
                    <a:pt x="13948" y="5097"/>
                  </a:lnTo>
                  <a:lnTo>
                    <a:pt x="14199" y="5637"/>
                  </a:lnTo>
                  <a:lnTo>
                    <a:pt x="14449" y="6139"/>
                  </a:lnTo>
                  <a:lnTo>
                    <a:pt x="14700" y="6680"/>
                  </a:lnTo>
                  <a:lnTo>
                    <a:pt x="14951" y="7181"/>
                  </a:lnTo>
                  <a:lnTo>
                    <a:pt x="15201" y="7722"/>
                  </a:lnTo>
                  <a:lnTo>
                    <a:pt x="15470" y="8263"/>
                  </a:lnTo>
                  <a:lnTo>
                    <a:pt x="15685" y="8842"/>
                  </a:lnTo>
                  <a:lnTo>
                    <a:pt x="15918" y="9382"/>
                  </a:lnTo>
                  <a:lnTo>
                    <a:pt x="16150" y="9961"/>
                  </a:lnTo>
                  <a:lnTo>
                    <a:pt x="16383" y="10502"/>
                  </a:lnTo>
                  <a:lnTo>
                    <a:pt x="16634" y="11042"/>
                  </a:lnTo>
                  <a:lnTo>
                    <a:pt x="16849" y="11622"/>
                  </a:lnTo>
                  <a:lnTo>
                    <a:pt x="17064" y="12162"/>
                  </a:lnTo>
                  <a:lnTo>
                    <a:pt x="17278" y="12703"/>
                  </a:lnTo>
                  <a:lnTo>
                    <a:pt x="17493" y="13205"/>
                  </a:lnTo>
                  <a:lnTo>
                    <a:pt x="17708" y="13707"/>
                  </a:lnTo>
                  <a:lnTo>
                    <a:pt x="17923" y="14247"/>
                  </a:lnTo>
                  <a:lnTo>
                    <a:pt x="18138" y="14749"/>
                  </a:lnTo>
                  <a:lnTo>
                    <a:pt x="18317" y="15212"/>
                  </a:lnTo>
                  <a:lnTo>
                    <a:pt x="18496" y="15676"/>
                  </a:lnTo>
                  <a:lnTo>
                    <a:pt x="18675" y="16139"/>
                  </a:lnTo>
                  <a:lnTo>
                    <a:pt x="18854" y="16564"/>
                  </a:lnTo>
                  <a:lnTo>
                    <a:pt x="19015" y="16950"/>
                  </a:lnTo>
                  <a:lnTo>
                    <a:pt x="19176" y="17336"/>
                  </a:lnTo>
                  <a:lnTo>
                    <a:pt x="19338" y="17722"/>
                  </a:lnTo>
                  <a:lnTo>
                    <a:pt x="19481" y="18031"/>
                  </a:lnTo>
                  <a:lnTo>
                    <a:pt x="19606" y="18378"/>
                  </a:lnTo>
                  <a:lnTo>
                    <a:pt x="19749" y="18649"/>
                  </a:lnTo>
                  <a:lnTo>
                    <a:pt x="19893" y="18880"/>
                  </a:lnTo>
                  <a:lnTo>
                    <a:pt x="19982" y="19112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5864" name="Group 161"/>
            <p:cNvGrpSpPr/>
            <p:nvPr/>
          </p:nvGrpSpPr>
          <p:grpSpPr>
            <a:xfrm>
              <a:off x="0" y="744"/>
              <a:ext cx="850" cy="456"/>
              <a:chOff x="0" y="0"/>
              <a:chExt cx="19994" cy="20000"/>
            </a:xfrm>
          </p:grpSpPr>
          <p:sp>
            <p:nvSpPr>
              <p:cNvPr id="25879" name="Freeform 162"/>
              <p:cNvSpPr/>
              <p:nvPr/>
            </p:nvSpPr>
            <p:spPr>
              <a:xfrm>
                <a:off x="581" y="90"/>
                <a:ext cx="19413" cy="1836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152" y="623"/>
                  </a:cxn>
                  <a:cxn ang="0">
                    <a:pos x="494" y="1136"/>
                  </a:cxn>
                  <a:cxn ang="0">
                    <a:pos x="810" y="1665"/>
                  </a:cxn>
                  <a:cxn ang="0">
                    <a:pos x="1152" y="2166"/>
                  </a:cxn>
                  <a:cxn ang="0">
                    <a:pos x="1468" y="2664"/>
                  </a:cxn>
                  <a:cxn ang="0">
                    <a:pos x="1823" y="3167"/>
                  </a:cxn>
                  <a:cxn ang="0">
                    <a:pos x="2165" y="3625"/>
                  </a:cxn>
                  <a:cxn ang="0">
                    <a:pos x="2467" y="4114"/>
                  </a:cxn>
                  <a:cxn ang="0">
                    <a:pos x="2797" y="4561"/>
                  </a:cxn>
                  <a:cxn ang="0">
                    <a:pos x="3139" y="5007"/>
                  </a:cxn>
                  <a:cxn ang="0">
                    <a:pos x="3455" y="5411"/>
                  </a:cxn>
                  <a:cxn ang="0">
                    <a:pos x="3785" y="5818"/>
                  </a:cxn>
                  <a:cxn ang="0">
                    <a:pos x="4126" y="6196"/>
                  </a:cxn>
                  <a:cxn ang="0">
                    <a:pos x="4431" y="6590"/>
                  </a:cxn>
                  <a:cxn ang="0">
                    <a:pos x="4784" y="6915"/>
                  </a:cxn>
                  <a:cxn ang="0">
                    <a:pos x="5088" y="7210"/>
                  </a:cxn>
                  <a:cxn ang="0">
                    <a:pos x="5417" y="7496"/>
                  </a:cxn>
                  <a:cxn ang="0">
                    <a:pos x="5734" y="7754"/>
                  </a:cxn>
                  <a:cxn ang="0">
                    <a:pos x="6051" y="7970"/>
                  </a:cxn>
                  <a:cxn ang="0">
                    <a:pos x="6378" y="8160"/>
                  </a:cxn>
                  <a:cxn ang="0">
                    <a:pos x="6697" y="8308"/>
                  </a:cxn>
                  <a:cxn ang="0">
                    <a:pos x="6988" y="8416"/>
                  </a:cxn>
                  <a:cxn ang="0">
                    <a:pos x="7304" y="8483"/>
                  </a:cxn>
                  <a:cxn ang="0">
                    <a:pos x="7632" y="8525"/>
                  </a:cxn>
                  <a:cxn ang="0">
                    <a:pos x="7950" y="8512"/>
                  </a:cxn>
                  <a:cxn ang="0">
                    <a:pos x="8266" y="8429"/>
                  </a:cxn>
                  <a:cxn ang="0">
                    <a:pos x="8593" y="8295"/>
                  </a:cxn>
                  <a:cxn ang="0">
                    <a:pos x="8910" y="8105"/>
                  </a:cxn>
                  <a:cxn ang="0">
                    <a:pos x="9240" y="7861"/>
                  </a:cxn>
                  <a:cxn ang="0">
                    <a:pos x="9571" y="7551"/>
                  </a:cxn>
                  <a:cxn ang="0">
                    <a:pos x="9924" y="7186"/>
                  </a:cxn>
                  <a:cxn ang="0">
                    <a:pos x="10267" y="6832"/>
                  </a:cxn>
                  <a:cxn ang="0">
                    <a:pos x="10618" y="6413"/>
                  </a:cxn>
                  <a:cxn ang="0">
                    <a:pos x="10963" y="5981"/>
                  </a:cxn>
                  <a:cxn ang="0">
                    <a:pos x="11302" y="5506"/>
                  </a:cxn>
                  <a:cxn ang="0">
                    <a:pos x="11644" y="5034"/>
                  </a:cxn>
                  <a:cxn ang="0">
                    <a:pos x="11950" y="4532"/>
                  </a:cxn>
                  <a:cxn ang="0">
                    <a:pos x="12265" y="4046"/>
                  </a:cxn>
                  <a:cxn ang="0">
                    <a:pos x="12570" y="3559"/>
                  </a:cxn>
                  <a:cxn ang="0">
                    <a:pos x="12873" y="3099"/>
                  </a:cxn>
                  <a:cxn ang="0">
                    <a:pos x="13177" y="2625"/>
                  </a:cxn>
                  <a:cxn ang="0">
                    <a:pos x="13443" y="2150"/>
                  </a:cxn>
                  <a:cxn ang="0">
                    <a:pos x="13694" y="1718"/>
                  </a:cxn>
                  <a:cxn ang="0">
                    <a:pos x="13960" y="1340"/>
                  </a:cxn>
                  <a:cxn ang="0">
                    <a:pos x="14175" y="960"/>
                  </a:cxn>
                  <a:cxn ang="0">
                    <a:pos x="14404" y="609"/>
                  </a:cxn>
                  <a:cxn ang="0">
                    <a:pos x="14582" y="337"/>
                  </a:cxn>
                  <a:cxn ang="0">
                    <a:pos x="14773" y="81"/>
                  </a:cxn>
                </a:cxnLst>
                <a:rect l="txL" t="txT" r="txR" b="txB"/>
                <a:pathLst>
                  <a:path w="20000" h="20000">
                    <a:moveTo>
                      <a:pt x="0" y="887"/>
                    </a:moveTo>
                    <a:lnTo>
                      <a:pt x="205" y="1458"/>
                    </a:lnTo>
                    <a:lnTo>
                      <a:pt x="443" y="2060"/>
                    </a:lnTo>
                    <a:lnTo>
                      <a:pt x="665" y="2662"/>
                    </a:lnTo>
                    <a:lnTo>
                      <a:pt x="887" y="3328"/>
                    </a:lnTo>
                    <a:lnTo>
                      <a:pt x="1091" y="3899"/>
                    </a:lnTo>
                    <a:lnTo>
                      <a:pt x="1330" y="4501"/>
                    </a:lnTo>
                    <a:lnTo>
                      <a:pt x="1552" y="5071"/>
                    </a:lnTo>
                    <a:lnTo>
                      <a:pt x="1756" y="5642"/>
                    </a:lnTo>
                    <a:lnTo>
                      <a:pt x="1978" y="6244"/>
                    </a:lnTo>
                    <a:lnTo>
                      <a:pt x="2199" y="6815"/>
                    </a:lnTo>
                    <a:lnTo>
                      <a:pt x="2455" y="7417"/>
                    </a:lnTo>
                    <a:lnTo>
                      <a:pt x="2677" y="7924"/>
                    </a:lnTo>
                    <a:lnTo>
                      <a:pt x="2916" y="8494"/>
                    </a:lnTo>
                    <a:lnTo>
                      <a:pt x="3120" y="9097"/>
                    </a:lnTo>
                    <a:lnTo>
                      <a:pt x="3325" y="9635"/>
                    </a:lnTo>
                    <a:lnTo>
                      <a:pt x="3564" y="10174"/>
                    </a:lnTo>
                    <a:lnTo>
                      <a:pt x="3768" y="10681"/>
                    </a:lnTo>
                    <a:lnTo>
                      <a:pt x="4007" y="11220"/>
                    </a:lnTo>
                    <a:lnTo>
                      <a:pt x="4228" y="11727"/>
                    </a:lnTo>
                    <a:lnTo>
                      <a:pt x="4450" y="12235"/>
                    </a:lnTo>
                    <a:lnTo>
                      <a:pt x="4655" y="12678"/>
                    </a:lnTo>
                    <a:lnTo>
                      <a:pt x="4893" y="13185"/>
                    </a:lnTo>
                    <a:lnTo>
                      <a:pt x="5098" y="13629"/>
                    </a:lnTo>
                    <a:lnTo>
                      <a:pt x="5320" y="14073"/>
                    </a:lnTo>
                    <a:lnTo>
                      <a:pt x="5558" y="14517"/>
                    </a:lnTo>
                    <a:lnTo>
                      <a:pt x="5746" y="14960"/>
                    </a:lnTo>
                    <a:lnTo>
                      <a:pt x="5968" y="15436"/>
                    </a:lnTo>
                    <a:lnTo>
                      <a:pt x="6206" y="15784"/>
                    </a:lnTo>
                    <a:lnTo>
                      <a:pt x="6445" y="16197"/>
                    </a:lnTo>
                    <a:lnTo>
                      <a:pt x="6650" y="16545"/>
                    </a:lnTo>
                    <a:lnTo>
                      <a:pt x="6854" y="16894"/>
                    </a:lnTo>
                    <a:lnTo>
                      <a:pt x="7093" y="17274"/>
                    </a:lnTo>
                    <a:lnTo>
                      <a:pt x="7298" y="17559"/>
                    </a:lnTo>
                    <a:lnTo>
                      <a:pt x="7519" y="17876"/>
                    </a:lnTo>
                    <a:lnTo>
                      <a:pt x="7724" y="18162"/>
                    </a:lnTo>
                    <a:lnTo>
                      <a:pt x="7962" y="18415"/>
                    </a:lnTo>
                    <a:lnTo>
                      <a:pt x="8150" y="18669"/>
                    </a:lnTo>
                    <a:lnTo>
                      <a:pt x="8355" y="18891"/>
                    </a:lnTo>
                    <a:lnTo>
                      <a:pt x="8593" y="19113"/>
                    </a:lnTo>
                    <a:lnTo>
                      <a:pt x="8798" y="19271"/>
                    </a:lnTo>
                    <a:lnTo>
                      <a:pt x="9020" y="19461"/>
                    </a:lnTo>
                    <a:lnTo>
                      <a:pt x="9224" y="19588"/>
                    </a:lnTo>
                    <a:lnTo>
                      <a:pt x="9412" y="19715"/>
                    </a:lnTo>
                    <a:lnTo>
                      <a:pt x="9633" y="19842"/>
                    </a:lnTo>
                    <a:lnTo>
                      <a:pt x="9838" y="19873"/>
                    </a:lnTo>
                    <a:lnTo>
                      <a:pt x="10094" y="19937"/>
                    </a:lnTo>
                    <a:lnTo>
                      <a:pt x="10281" y="19968"/>
                    </a:lnTo>
                    <a:lnTo>
                      <a:pt x="10486" y="19937"/>
                    </a:lnTo>
                    <a:lnTo>
                      <a:pt x="10708" y="19937"/>
                    </a:lnTo>
                    <a:lnTo>
                      <a:pt x="10895" y="19873"/>
                    </a:lnTo>
                    <a:lnTo>
                      <a:pt x="11134" y="19746"/>
                    </a:lnTo>
                    <a:lnTo>
                      <a:pt x="11338" y="19620"/>
                    </a:lnTo>
                    <a:lnTo>
                      <a:pt x="11577" y="19429"/>
                    </a:lnTo>
                    <a:lnTo>
                      <a:pt x="11782" y="19208"/>
                    </a:lnTo>
                    <a:lnTo>
                      <a:pt x="12003" y="18986"/>
                    </a:lnTo>
                    <a:lnTo>
                      <a:pt x="12242" y="18732"/>
                    </a:lnTo>
                    <a:lnTo>
                      <a:pt x="12447" y="18415"/>
                    </a:lnTo>
                    <a:lnTo>
                      <a:pt x="12685" y="18067"/>
                    </a:lnTo>
                    <a:lnTo>
                      <a:pt x="12890" y="17686"/>
                    </a:lnTo>
                    <a:lnTo>
                      <a:pt x="13146" y="17274"/>
                    </a:lnTo>
                    <a:lnTo>
                      <a:pt x="13367" y="16830"/>
                    </a:lnTo>
                    <a:lnTo>
                      <a:pt x="13623" y="16482"/>
                    </a:lnTo>
                    <a:lnTo>
                      <a:pt x="13828" y="16006"/>
                    </a:lnTo>
                    <a:lnTo>
                      <a:pt x="14049" y="15499"/>
                    </a:lnTo>
                    <a:lnTo>
                      <a:pt x="14305" y="15024"/>
                    </a:lnTo>
                    <a:lnTo>
                      <a:pt x="14544" y="14485"/>
                    </a:lnTo>
                    <a:lnTo>
                      <a:pt x="14766" y="14010"/>
                    </a:lnTo>
                    <a:lnTo>
                      <a:pt x="14987" y="13471"/>
                    </a:lnTo>
                    <a:lnTo>
                      <a:pt x="15226" y="12900"/>
                    </a:lnTo>
                    <a:lnTo>
                      <a:pt x="15431" y="12361"/>
                    </a:lnTo>
                    <a:lnTo>
                      <a:pt x="15686" y="11791"/>
                    </a:lnTo>
                    <a:lnTo>
                      <a:pt x="15908" y="11189"/>
                    </a:lnTo>
                    <a:lnTo>
                      <a:pt x="16095" y="10618"/>
                    </a:lnTo>
                    <a:lnTo>
                      <a:pt x="16317" y="10048"/>
                    </a:lnTo>
                    <a:lnTo>
                      <a:pt x="16522" y="9477"/>
                    </a:lnTo>
                    <a:lnTo>
                      <a:pt x="16743" y="8938"/>
                    </a:lnTo>
                    <a:lnTo>
                      <a:pt x="16931" y="8336"/>
                    </a:lnTo>
                    <a:lnTo>
                      <a:pt x="17136" y="7765"/>
                    </a:lnTo>
                    <a:lnTo>
                      <a:pt x="17340" y="7258"/>
                    </a:lnTo>
                    <a:lnTo>
                      <a:pt x="17545" y="6656"/>
                    </a:lnTo>
                    <a:lnTo>
                      <a:pt x="17749" y="6149"/>
                    </a:lnTo>
                    <a:lnTo>
                      <a:pt x="17920" y="5578"/>
                    </a:lnTo>
                    <a:lnTo>
                      <a:pt x="18107" y="5040"/>
                    </a:lnTo>
                    <a:lnTo>
                      <a:pt x="18295" y="4501"/>
                    </a:lnTo>
                    <a:lnTo>
                      <a:pt x="18448" y="4025"/>
                    </a:lnTo>
                    <a:lnTo>
                      <a:pt x="18636" y="3550"/>
                    </a:lnTo>
                    <a:lnTo>
                      <a:pt x="18806" y="3138"/>
                    </a:lnTo>
                    <a:lnTo>
                      <a:pt x="18943" y="2662"/>
                    </a:lnTo>
                    <a:lnTo>
                      <a:pt x="19096" y="2250"/>
                    </a:lnTo>
                    <a:lnTo>
                      <a:pt x="19267" y="1807"/>
                    </a:lnTo>
                    <a:lnTo>
                      <a:pt x="19403" y="1426"/>
                    </a:lnTo>
                    <a:lnTo>
                      <a:pt x="19523" y="1109"/>
                    </a:lnTo>
                    <a:lnTo>
                      <a:pt x="19642" y="792"/>
                    </a:lnTo>
                    <a:lnTo>
                      <a:pt x="19778" y="475"/>
                    </a:lnTo>
                    <a:lnTo>
                      <a:pt x="19898" y="190"/>
                    </a:lnTo>
                    <a:lnTo>
                      <a:pt x="19983" y="0"/>
                    </a:lnTo>
                  </a:path>
                </a:pathLst>
              </a:custGeom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80" name="Line 163"/>
              <p:cNvSpPr/>
              <p:nvPr/>
            </p:nvSpPr>
            <p:spPr>
              <a:xfrm flipH="1" flipV="1">
                <a:off x="0" y="0"/>
                <a:ext cx="8663" cy="20000"/>
              </a:xfrm>
              <a:prstGeom prst="line">
                <a:avLst/>
              </a:prstGeom>
              <a:ln w="7620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881" name="Line 164"/>
              <p:cNvSpPr/>
              <p:nvPr/>
            </p:nvSpPr>
            <p:spPr>
              <a:xfrm flipH="1" flipV="1">
                <a:off x="7215" y="14991"/>
                <a:ext cx="2918" cy="3872"/>
              </a:xfrm>
              <a:prstGeom prst="line">
                <a:avLst/>
              </a:prstGeom>
              <a:ln w="7620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5865" name="Group 165"/>
            <p:cNvGrpSpPr/>
            <p:nvPr/>
          </p:nvGrpSpPr>
          <p:grpSpPr>
            <a:xfrm>
              <a:off x="1641" y="723"/>
              <a:ext cx="845" cy="486"/>
              <a:chOff x="0" y="0"/>
              <a:chExt cx="19997" cy="19999"/>
            </a:xfrm>
          </p:grpSpPr>
          <p:sp>
            <p:nvSpPr>
              <p:cNvPr id="25876" name="Freeform 166"/>
              <p:cNvSpPr/>
              <p:nvPr/>
            </p:nvSpPr>
            <p:spPr>
              <a:xfrm>
                <a:off x="0" y="136"/>
                <a:ext cx="19429" cy="1833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14792" y="624"/>
                  </a:cxn>
                  <a:cxn ang="0">
                    <a:pos x="14457" y="1137"/>
                  </a:cxn>
                  <a:cxn ang="0">
                    <a:pos x="14136" y="1637"/>
                  </a:cxn>
                  <a:cxn ang="0">
                    <a:pos x="13801" y="2125"/>
                  </a:cxn>
                  <a:cxn ang="0">
                    <a:pos x="13467" y="2612"/>
                  </a:cxn>
                  <a:cxn ang="0">
                    <a:pos x="13119" y="3100"/>
                  </a:cxn>
                  <a:cxn ang="0">
                    <a:pos x="12786" y="3562"/>
                  </a:cxn>
                  <a:cxn ang="0">
                    <a:pos x="12465" y="4036"/>
                  </a:cxn>
                  <a:cxn ang="0">
                    <a:pos x="12130" y="4486"/>
                  </a:cxn>
                  <a:cxn ang="0">
                    <a:pos x="11797" y="4911"/>
                  </a:cxn>
                  <a:cxn ang="0">
                    <a:pos x="11462" y="5336"/>
                  </a:cxn>
                  <a:cxn ang="0">
                    <a:pos x="11141" y="5723"/>
                  </a:cxn>
                  <a:cxn ang="0">
                    <a:pos x="10807" y="6098"/>
                  </a:cxn>
                  <a:cxn ang="0">
                    <a:pos x="10498" y="6461"/>
                  </a:cxn>
                  <a:cxn ang="0">
                    <a:pos x="10153" y="6787"/>
                  </a:cxn>
                  <a:cxn ang="0">
                    <a:pos x="9817" y="7086"/>
                  </a:cxn>
                  <a:cxn ang="0">
                    <a:pos x="9497" y="7362"/>
                  </a:cxn>
                  <a:cxn ang="0">
                    <a:pos x="9174" y="7623"/>
                  </a:cxn>
                  <a:cxn ang="0">
                    <a:pos x="8852" y="7824"/>
                  </a:cxn>
                  <a:cxn ang="0">
                    <a:pos x="8532" y="8011"/>
                  </a:cxn>
                  <a:cxn ang="0">
                    <a:pos x="8198" y="8161"/>
                  </a:cxn>
                  <a:cxn ang="0">
                    <a:pos x="7905" y="8260"/>
                  </a:cxn>
                  <a:cxn ang="0">
                    <a:pos x="7582" y="8335"/>
                  </a:cxn>
                  <a:cxn ang="0">
                    <a:pos x="7248" y="8373"/>
                  </a:cxn>
                  <a:cxn ang="0">
                    <a:pos x="6953" y="8362"/>
                  </a:cxn>
                  <a:cxn ang="0">
                    <a:pos x="6629" y="8286"/>
                  </a:cxn>
                  <a:cxn ang="0">
                    <a:pos x="6310" y="8161"/>
                  </a:cxn>
                  <a:cxn ang="0">
                    <a:pos x="5975" y="7948"/>
                  </a:cxn>
                  <a:cxn ang="0">
                    <a:pos x="5640" y="7736"/>
                  </a:cxn>
                  <a:cxn ang="0">
                    <a:pos x="5293" y="7411"/>
                  </a:cxn>
                  <a:cxn ang="0">
                    <a:pos x="4947" y="7074"/>
                  </a:cxn>
                  <a:cxn ang="0">
                    <a:pos x="4602" y="6710"/>
                  </a:cxn>
                  <a:cxn ang="0">
                    <a:pos x="4254" y="6286"/>
                  </a:cxn>
                  <a:cxn ang="0">
                    <a:pos x="3920" y="5861"/>
                  </a:cxn>
                  <a:cxn ang="0">
                    <a:pos x="3559" y="5411"/>
                  </a:cxn>
                  <a:cxn ang="0">
                    <a:pos x="3225" y="4936"/>
                  </a:cxn>
                  <a:cxn ang="0">
                    <a:pos x="2892" y="4449"/>
                  </a:cxn>
                  <a:cxn ang="0">
                    <a:pos x="2596" y="3975"/>
                  </a:cxn>
                  <a:cxn ang="0">
                    <a:pos x="2274" y="3499"/>
                  </a:cxn>
                  <a:cxn ang="0">
                    <a:pos x="1981" y="3023"/>
                  </a:cxn>
                  <a:cxn ang="0">
                    <a:pos x="1684" y="2562"/>
                  </a:cxn>
                  <a:cxn ang="0">
                    <a:pos x="1388" y="2113"/>
                  </a:cxn>
                  <a:cxn ang="0">
                    <a:pos x="1142" y="1687"/>
                  </a:cxn>
                  <a:cxn ang="0">
                    <a:pos x="901" y="1311"/>
                  </a:cxn>
                  <a:cxn ang="0">
                    <a:pos x="656" y="950"/>
                  </a:cxn>
                  <a:cxn ang="0">
                    <a:pos x="437" y="612"/>
                  </a:cxn>
                  <a:cxn ang="0">
                    <a:pos x="244" y="325"/>
                  </a:cxn>
                  <a:cxn ang="0">
                    <a:pos x="77" y="88"/>
                  </a:cxn>
                </a:cxnLst>
                <a:rect l="txL" t="txT" r="txR" b="txB"/>
                <a:pathLst>
                  <a:path w="20000" h="20000">
                    <a:moveTo>
                      <a:pt x="19983" y="894"/>
                    </a:moveTo>
                    <a:lnTo>
                      <a:pt x="19760" y="1490"/>
                    </a:lnTo>
                    <a:lnTo>
                      <a:pt x="19536" y="2086"/>
                    </a:lnTo>
                    <a:lnTo>
                      <a:pt x="19313" y="2712"/>
                    </a:lnTo>
                    <a:lnTo>
                      <a:pt x="19107" y="3338"/>
                    </a:lnTo>
                    <a:lnTo>
                      <a:pt x="18884" y="3905"/>
                    </a:lnTo>
                    <a:lnTo>
                      <a:pt x="18661" y="4501"/>
                    </a:lnTo>
                    <a:lnTo>
                      <a:pt x="18438" y="5067"/>
                    </a:lnTo>
                    <a:lnTo>
                      <a:pt x="18232" y="5663"/>
                    </a:lnTo>
                    <a:lnTo>
                      <a:pt x="17991" y="6230"/>
                    </a:lnTo>
                    <a:lnTo>
                      <a:pt x="17768" y="6796"/>
                    </a:lnTo>
                    <a:lnTo>
                      <a:pt x="17528" y="7392"/>
                    </a:lnTo>
                    <a:lnTo>
                      <a:pt x="17305" y="7958"/>
                    </a:lnTo>
                    <a:lnTo>
                      <a:pt x="17082" y="8495"/>
                    </a:lnTo>
                    <a:lnTo>
                      <a:pt x="16858" y="9091"/>
                    </a:lnTo>
                    <a:lnTo>
                      <a:pt x="16652" y="9627"/>
                    </a:lnTo>
                    <a:lnTo>
                      <a:pt x="16429" y="10164"/>
                    </a:lnTo>
                    <a:lnTo>
                      <a:pt x="16206" y="10700"/>
                    </a:lnTo>
                    <a:lnTo>
                      <a:pt x="15983" y="11237"/>
                    </a:lnTo>
                    <a:lnTo>
                      <a:pt x="15760" y="11714"/>
                    </a:lnTo>
                    <a:lnTo>
                      <a:pt x="15536" y="12280"/>
                    </a:lnTo>
                    <a:lnTo>
                      <a:pt x="15313" y="12727"/>
                    </a:lnTo>
                    <a:lnTo>
                      <a:pt x="15107" y="13174"/>
                    </a:lnTo>
                    <a:lnTo>
                      <a:pt x="14884" y="13651"/>
                    </a:lnTo>
                    <a:lnTo>
                      <a:pt x="14661" y="14098"/>
                    </a:lnTo>
                    <a:lnTo>
                      <a:pt x="14438" y="14545"/>
                    </a:lnTo>
                    <a:lnTo>
                      <a:pt x="14232" y="14963"/>
                    </a:lnTo>
                    <a:lnTo>
                      <a:pt x="14026" y="15410"/>
                    </a:lnTo>
                    <a:lnTo>
                      <a:pt x="13785" y="15797"/>
                    </a:lnTo>
                    <a:lnTo>
                      <a:pt x="13562" y="16185"/>
                    </a:lnTo>
                    <a:lnTo>
                      <a:pt x="13339" y="16572"/>
                    </a:lnTo>
                    <a:lnTo>
                      <a:pt x="13116" y="16900"/>
                    </a:lnTo>
                    <a:lnTo>
                      <a:pt x="12910" y="17228"/>
                    </a:lnTo>
                    <a:lnTo>
                      <a:pt x="12687" y="17556"/>
                    </a:lnTo>
                    <a:lnTo>
                      <a:pt x="12464" y="17884"/>
                    </a:lnTo>
                    <a:lnTo>
                      <a:pt x="12258" y="18182"/>
                    </a:lnTo>
                    <a:lnTo>
                      <a:pt x="12034" y="18450"/>
                    </a:lnTo>
                    <a:lnTo>
                      <a:pt x="11828" y="18659"/>
                    </a:lnTo>
                    <a:lnTo>
                      <a:pt x="11622" y="18897"/>
                    </a:lnTo>
                    <a:lnTo>
                      <a:pt x="11399" y="19106"/>
                    </a:lnTo>
                    <a:lnTo>
                      <a:pt x="11176" y="19314"/>
                    </a:lnTo>
                    <a:lnTo>
                      <a:pt x="10953" y="19463"/>
                    </a:lnTo>
                    <a:lnTo>
                      <a:pt x="10764" y="19583"/>
                    </a:lnTo>
                    <a:lnTo>
                      <a:pt x="10558" y="19702"/>
                    </a:lnTo>
                    <a:lnTo>
                      <a:pt x="10335" y="19821"/>
                    </a:lnTo>
                    <a:lnTo>
                      <a:pt x="10129" y="19881"/>
                    </a:lnTo>
                    <a:lnTo>
                      <a:pt x="9906" y="19940"/>
                    </a:lnTo>
                    <a:lnTo>
                      <a:pt x="9682" y="19970"/>
                    </a:lnTo>
                    <a:lnTo>
                      <a:pt x="9476" y="19940"/>
                    </a:lnTo>
                    <a:lnTo>
                      <a:pt x="9288" y="19940"/>
                    </a:lnTo>
                    <a:lnTo>
                      <a:pt x="9064" y="19881"/>
                    </a:lnTo>
                    <a:lnTo>
                      <a:pt x="8858" y="19762"/>
                    </a:lnTo>
                    <a:lnTo>
                      <a:pt x="8652" y="19613"/>
                    </a:lnTo>
                    <a:lnTo>
                      <a:pt x="8429" y="19463"/>
                    </a:lnTo>
                    <a:lnTo>
                      <a:pt x="8206" y="19225"/>
                    </a:lnTo>
                    <a:lnTo>
                      <a:pt x="7983" y="18957"/>
                    </a:lnTo>
                    <a:lnTo>
                      <a:pt x="7760" y="18718"/>
                    </a:lnTo>
                    <a:lnTo>
                      <a:pt x="7536" y="18450"/>
                    </a:lnTo>
                    <a:lnTo>
                      <a:pt x="7296" y="18033"/>
                    </a:lnTo>
                    <a:lnTo>
                      <a:pt x="7073" y="17675"/>
                    </a:lnTo>
                    <a:lnTo>
                      <a:pt x="6833" y="17258"/>
                    </a:lnTo>
                    <a:lnTo>
                      <a:pt x="6609" y="16870"/>
                    </a:lnTo>
                    <a:lnTo>
                      <a:pt x="6386" y="16453"/>
                    </a:lnTo>
                    <a:lnTo>
                      <a:pt x="6146" y="16006"/>
                    </a:lnTo>
                    <a:lnTo>
                      <a:pt x="5923" y="15499"/>
                    </a:lnTo>
                    <a:lnTo>
                      <a:pt x="5682" y="14993"/>
                    </a:lnTo>
                    <a:lnTo>
                      <a:pt x="5459" y="14486"/>
                    </a:lnTo>
                    <a:lnTo>
                      <a:pt x="5236" y="13979"/>
                    </a:lnTo>
                    <a:lnTo>
                      <a:pt x="4996" y="13472"/>
                    </a:lnTo>
                    <a:lnTo>
                      <a:pt x="4755" y="12906"/>
                    </a:lnTo>
                    <a:lnTo>
                      <a:pt x="4532" y="12340"/>
                    </a:lnTo>
                    <a:lnTo>
                      <a:pt x="4309" y="11773"/>
                    </a:lnTo>
                    <a:lnTo>
                      <a:pt x="4086" y="11207"/>
                    </a:lnTo>
                    <a:lnTo>
                      <a:pt x="3863" y="10611"/>
                    </a:lnTo>
                    <a:lnTo>
                      <a:pt x="3657" y="10075"/>
                    </a:lnTo>
                    <a:lnTo>
                      <a:pt x="3468" y="9478"/>
                    </a:lnTo>
                    <a:lnTo>
                      <a:pt x="3245" y="8942"/>
                    </a:lnTo>
                    <a:lnTo>
                      <a:pt x="3039" y="8346"/>
                    </a:lnTo>
                    <a:lnTo>
                      <a:pt x="2850" y="7779"/>
                    </a:lnTo>
                    <a:lnTo>
                      <a:pt x="2644" y="7213"/>
                    </a:lnTo>
                    <a:lnTo>
                      <a:pt x="2438" y="6647"/>
                    </a:lnTo>
                    <a:lnTo>
                      <a:pt x="2249" y="6110"/>
                    </a:lnTo>
                    <a:lnTo>
                      <a:pt x="2077" y="5574"/>
                    </a:lnTo>
                    <a:lnTo>
                      <a:pt x="1854" y="5037"/>
                    </a:lnTo>
                    <a:lnTo>
                      <a:pt x="1700" y="4531"/>
                    </a:lnTo>
                    <a:lnTo>
                      <a:pt x="1528" y="4024"/>
                    </a:lnTo>
                    <a:lnTo>
                      <a:pt x="1356" y="3547"/>
                    </a:lnTo>
                    <a:lnTo>
                      <a:pt x="1202" y="3130"/>
                    </a:lnTo>
                    <a:lnTo>
                      <a:pt x="1047" y="2653"/>
                    </a:lnTo>
                    <a:lnTo>
                      <a:pt x="876" y="2265"/>
                    </a:lnTo>
                    <a:lnTo>
                      <a:pt x="738" y="1818"/>
                    </a:lnTo>
                    <a:lnTo>
                      <a:pt x="584" y="1461"/>
                    </a:lnTo>
                    <a:lnTo>
                      <a:pt x="464" y="1073"/>
                    </a:lnTo>
                    <a:lnTo>
                      <a:pt x="326" y="775"/>
                    </a:lnTo>
                    <a:lnTo>
                      <a:pt x="223" y="477"/>
                    </a:lnTo>
                    <a:lnTo>
                      <a:pt x="103" y="209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flat" cmpd="sng">
                <a:solidFill>
                  <a:srgbClr val="0000FF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77" name="Line 167"/>
              <p:cNvSpPr/>
              <p:nvPr/>
            </p:nvSpPr>
            <p:spPr>
              <a:xfrm flipV="1">
                <a:off x="11337" y="0"/>
                <a:ext cx="8660" cy="19999"/>
              </a:xfrm>
              <a:prstGeom prst="line">
                <a:avLst/>
              </a:prstGeom>
              <a:ln w="7620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878" name="Line 168"/>
              <p:cNvSpPr/>
              <p:nvPr/>
            </p:nvSpPr>
            <p:spPr>
              <a:xfrm flipV="1">
                <a:off x="9873" y="15025"/>
                <a:ext cx="2906" cy="3854"/>
              </a:xfrm>
              <a:prstGeom prst="line">
                <a:avLst/>
              </a:prstGeom>
              <a:ln w="7620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866" name="Line 169"/>
            <p:cNvSpPr/>
            <p:nvPr/>
          </p:nvSpPr>
          <p:spPr>
            <a:xfrm rot="-60000" flipH="1">
              <a:off x="437" y="165"/>
              <a:ext cx="27" cy="11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sm"/>
              <a:tailEnd type="none" w="med" len="med"/>
            </a:ln>
          </p:spPr>
        </p:sp>
        <p:sp>
          <p:nvSpPr>
            <p:cNvPr id="25867" name="Line 170"/>
            <p:cNvSpPr/>
            <p:nvPr/>
          </p:nvSpPr>
          <p:spPr>
            <a:xfrm>
              <a:off x="493" y="1168"/>
              <a:ext cx="1561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5868" name="Line 171"/>
            <p:cNvSpPr/>
            <p:nvPr/>
          </p:nvSpPr>
          <p:spPr>
            <a:xfrm>
              <a:off x="479" y="358"/>
              <a:ext cx="798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5869" name="Line 172"/>
            <p:cNvSpPr/>
            <p:nvPr/>
          </p:nvSpPr>
          <p:spPr>
            <a:xfrm>
              <a:off x="2028" y="756"/>
              <a:ext cx="1" cy="403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5870" name="Line 173"/>
            <p:cNvSpPr/>
            <p:nvPr/>
          </p:nvSpPr>
          <p:spPr>
            <a:xfrm>
              <a:off x="473" y="743"/>
              <a:ext cx="1769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25871" name="Rectangle 174"/>
            <p:cNvSpPr/>
            <p:nvPr/>
          </p:nvSpPr>
          <p:spPr>
            <a:xfrm>
              <a:off x="281" y="544"/>
              <a:ext cx="269" cy="34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/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o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pPr lvl="0"/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872" name="Rectangle 175"/>
            <p:cNvSpPr/>
            <p:nvPr/>
          </p:nvSpPr>
          <p:spPr>
            <a:xfrm>
              <a:off x="287" y="219"/>
              <a:ext cx="226" cy="2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/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A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pPr lvl="0"/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873" name="Rectangle 176"/>
            <p:cNvSpPr/>
            <p:nvPr/>
          </p:nvSpPr>
          <p:spPr>
            <a:xfrm>
              <a:off x="217" y="1035"/>
              <a:ext cx="291" cy="24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/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-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A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pPr lvl="0"/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874" name="Rectangle 177"/>
            <p:cNvSpPr/>
            <p:nvPr/>
          </p:nvSpPr>
          <p:spPr>
            <a:xfrm>
              <a:off x="2166" y="737"/>
              <a:ext cx="22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/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t</a:t>
              </a:r>
              <a:endPara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pPr lvl="0"/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875" name="Rectangle 179"/>
            <p:cNvSpPr/>
            <p:nvPr/>
          </p:nvSpPr>
          <p:spPr>
            <a:xfrm>
              <a:off x="1943" y="500"/>
              <a:ext cx="282" cy="3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/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T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pPr lvl="0"/>
              <a:endParaRPr lang="zh-CN" altLang="en-US" sz="2800" dirty="0">
                <a:solidFill>
                  <a:srgbClr val="000000"/>
                </a:solidFill>
                <a:latin typeface="Constantia" panose="02030602050306030303" pitchFamily="18" charset="0"/>
                <a:ea typeface="宋体" panose="02010600030101010101" pitchFamily="2" charset="-122"/>
                <a:sym typeface="Constantia" panose="02030602050306030303" pitchFamily="18" charset="0"/>
              </a:endParaRPr>
            </a:p>
          </p:txBody>
        </p:sp>
      </p:grpSp>
      <p:grpSp>
        <p:nvGrpSpPr>
          <p:cNvPr id="26677" name="Group 322"/>
          <p:cNvGrpSpPr/>
          <p:nvPr/>
        </p:nvGrpSpPr>
        <p:grpSpPr>
          <a:xfrm>
            <a:off x="993775" y="3582988"/>
            <a:ext cx="3362325" cy="1266825"/>
            <a:chOff x="0" y="0"/>
            <a:chExt cx="2118" cy="798"/>
          </a:xfrm>
        </p:grpSpPr>
        <p:sp>
          <p:nvSpPr>
            <p:cNvPr id="25808" name="Rectangle 234"/>
            <p:cNvSpPr/>
            <p:nvPr/>
          </p:nvSpPr>
          <p:spPr>
            <a:xfrm>
              <a:off x="648" y="385"/>
              <a:ext cx="283" cy="4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/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-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A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pPr lvl="0"/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25809" name="Group 315"/>
            <p:cNvGrpSpPr/>
            <p:nvPr/>
          </p:nvGrpSpPr>
          <p:grpSpPr>
            <a:xfrm>
              <a:off x="655" y="2"/>
              <a:ext cx="384" cy="430"/>
              <a:chOff x="0" y="0"/>
              <a:chExt cx="384" cy="430"/>
            </a:xfrm>
          </p:grpSpPr>
          <p:sp>
            <p:nvSpPr>
              <p:cNvPr id="25860" name="Rectangle 186"/>
              <p:cNvSpPr/>
              <p:nvPr/>
            </p:nvSpPr>
            <p:spPr>
              <a:xfrm>
                <a:off x="175" y="0"/>
                <a:ext cx="20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/>
              <a:p>
                <a:pPr lvl="0"/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m</a:t>
                </a:r>
                <a:endPara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  <a:p>
                <a:pPr lvl="0"/>
                <a:endParaRPr lang="zh-CN" altLang="en-US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5861" name="Oval 310"/>
              <p:cNvSpPr/>
              <p:nvPr/>
            </p:nvSpPr>
            <p:spPr>
              <a:xfrm>
                <a:off x="0" y="203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4D0808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/>
                <a:endParaRPr lang="zh-CN" altLang="zh-CN" dirty="0">
                  <a:solidFill>
                    <a:srgbClr val="000000"/>
                  </a:solidFill>
                  <a:latin typeface="Constantia" panose="02030602050306030303" pitchFamily="18" charset="0"/>
                  <a:ea typeface="宋体" panose="02010600030101010101" pitchFamily="2" charset="-122"/>
                  <a:sym typeface="Constantia" panose="02030602050306030303" pitchFamily="18" charset="0"/>
                </a:endParaRPr>
              </a:p>
            </p:txBody>
          </p:sp>
        </p:grpSp>
        <p:sp>
          <p:nvSpPr>
            <p:cNvPr id="25810" name="Rectangle 182"/>
            <p:cNvSpPr/>
            <p:nvPr/>
          </p:nvSpPr>
          <p:spPr>
            <a:xfrm>
              <a:off x="1901" y="381"/>
              <a:ext cx="217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/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x</a:t>
              </a:r>
              <a:endPara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pPr lvl="0"/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811" name="Line 184"/>
            <p:cNvSpPr/>
            <p:nvPr/>
          </p:nvSpPr>
          <p:spPr>
            <a:xfrm>
              <a:off x="61" y="0"/>
              <a:ext cx="1" cy="43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812" name="Line 185"/>
            <p:cNvSpPr/>
            <p:nvPr/>
          </p:nvSpPr>
          <p:spPr>
            <a:xfrm>
              <a:off x="61" y="431"/>
              <a:ext cx="1931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25813" name="Rectangle 187"/>
            <p:cNvSpPr/>
            <p:nvPr/>
          </p:nvSpPr>
          <p:spPr>
            <a:xfrm>
              <a:off x="1134" y="352"/>
              <a:ext cx="238" cy="23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/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o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pPr lvl="0"/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25814" name="Group 188"/>
            <p:cNvGrpSpPr/>
            <p:nvPr/>
          </p:nvGrpSpPr>
          <p:grpSpPr>
            <a:xfrm>
              <a:off x="0" y="0"/>
              <a:ext cx="56" cy="213"/>
              <a:chOff x="0" y="0"/>
              <a:chExt cx="80" cy="320"/>
            </a:xfrm>
          </p:grpSpPr>
          <p:grpSp>
            <p:nvGrpSpPr>
              <p:cNvPr id="25854" name="Group 189"/>
              <p:cNvGrpSpPr/>
              <p:nvPr/>
            </p:nvGrpSpPr>
            <p:grpSpPr>
              <a:xfrm>
                <a:off x="0" y="0"/>
                <a:ext cx="80" cy="140"/>
                <a:chOff x="0" y="0"/>
                <a:chExt cx="80" cy="140"/>
              </a:xfrm>
            </p:grpSpPr>
            <p:sp>
              <p:nvSpPr>
                <p:cNvPr id="25858" name="Line 190"/>
                <p:cNvSpPr/>
                <p:nvPr/>
              </p:nvSpPr>
              <p:spPr>
                <a:xfrm flipH="1">
                  <a:off x="0" y="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859" name="Line 191"/>
                <p:cNvSpPr/>
                <p:nvPr/>
              </p:nvSpPr>
              <p:spPr>
                <a:xfrm flipH="1">
                  <a:off x="0" y="8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855" name="Group 192"/>
              <p:cNvGrpSpPr/>
              <p:nvPr/>
            </p:nvGrpSpPr>
            <p:grpSpPr>
              <a:xfrm>
                <a:off x="0" y="180"/>
                <a:ext cx="80" cy="140"/>
                <a:chOff x="0" y="0"/>
                <a:chExt cx="80" cy="140"/>
              </a:xfrm>
            </p:grpSpPr>
            <p:sp>
              <p:nvSpPr>
                <p:cNvPr id="25856" name="Line 193"/>
                <p:cNvSpPr/>
                <p:nvPr/>
              </p:nvSpPr>
              <p:spPr>
                <a:xfrm flipH="1">
                  <a:off x="0" y="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857" name="Line 194"/>
                <p:cNvSpPr/>
                <p:nvPr/>
              </p:nvSpPr>
              <p:spPr>
                <a:xfrm flipH="1">
                  <a:off x="0" y="8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5815" name="Group 195"/>
            <p:cNvGrpSpPr/>
            <p:nvPr/>
          </p:nvGrpSpPr>
          <p:grpSpPr>
            <a:xfrm>
              <a:off x="74" y="281"/>
              <a:ext cx="571" cy="109"/>
              <a:chOff x="0" y="0"/>
              <a:chExt cx="3600" cy="324"/>
            </a:xfrm>
          </p:grpSpPr>
          <p:sp>
            <p:nvSpPr>
              <p:cNvPr id="25825" name="Line 196"/>
              <p:cNvSpPr/>
              <p:nvPr/>
            </p:nvSpPr>
            <p:spPr>
              <a:xfrm>
                <a:off x="0" y="162"/>
                <a:ext cx="360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826" name="Line 197"/>
              <p:cNvSpPr/>
              <p:nvPr/>
            </p:nvSpPr>
            <p:spPr>
              <a:xfrm flipV="1">
                <a:off x="360" y="6"/>
                <a:ext cx="180" cy="15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827" name="Line 198"/>
              <p:cNvSpPr/>
              <p:nvPr/>
            </p:nvSpPr>
            <p:spPr>
              <a:xfrm>
                <a:off x="540" y="6"/>
                <a:ext cx="180" cy="31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5828" name="Group 199"/>
              <p:cNvGrpSpPr/>
              <p:nvPr/>
            </p:nvGrpSpPr>
            <p:grpSpPr>
              <a:xfrm>
                <a:off x="540" y="0"/>
                <a:ext cx="360" cy="318"/>
                <a:chOff x="0" y="0"/>
                <a:chExt cx="360" cy="318"/>
              </a:xfrm>
            </p:grpSpPr>
            <p:sp>
              <p:nvSpPr>
                <p:cNvPr id="25852" name="Line 200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853" name="Line 201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829" name="Group 202"/>
              <p:cNvGrpSpPr/>
              <p:nvPr/>
            </p:nvGrpSpPr>
            <p:grpSpPr>
              <a:xfrm>
                <a:off x="900" y="6"/>
                <a:ext cx="360" cy="318"/>
                <a:chOff x="0" y="0"/>
                <a:chExt cx="360" cy="318"/>
              </a:xfrm>
            </p:grpSpPr>
            <p:sp>
              <p:nvSpPr>
                <p:cNvPr id="25850" name="Line 203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851" name="Line 204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830" name="Group 205"/>
              <p:cNvGrpSpPr/>
              <p:nvPr/>
            </p:nvGrpSpPr>
            <p:grpSpPr>
              <a:xfrm>
                <a:off x="1260" y="6"/>
                <a:ext cx="360" cy="318"/>
                <a:chOff x="0" y="0"/>
                <a:chExt cx="360" cy="318"/>
              </a:xfrm>
            </p:grpSpPr>
            <p:sp>
              <p:nvSpPr>
                <p:cNvPr id="25848" name="Line 206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849" name="Line 207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831" name="Group 208"/>
              <p:cNvGrpSpPr/>
              <p:nvPr/>
            </p:nvGrpSpPr>
            <p:grpSpPr>
              <a:xfrm>
                <a:off x="1260" y="6"/>
                <a:ext cx="360" cy="318"/>
                <a:chOff x="0" y="0"/>
                <a:chExt cx="360" cy="318"/>
              </a:xfrm>
            </p:grpSpPr>
            <p:sp>
              <p:nvSpPr>
                <p:cNvPr id="25846" name="Line 209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847" name="Line 210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832" name="Group 211"/>
              <p:cNvGrpSpPr/>
              <p:nvPr/>
            </p:nvGrpSpPr>
            <p:grpSpPr>
              <a:xfrm>
                <a:off x="1620" y="6"/>
                <a:ext cx="360" cy="318"/>
                <a:chOff x="0" y="0"/>
                <a:chExt cx="360" cy="318"/>
              </a:xfrm>
            </p:grpSpPr>
            <p:sp>
              <p:nvSpPr>
                <p:cNvPr id="25844" name="Line 212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845" name="Line 213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833" name="Group 214"/>
              <p:cNvGrpSpPr/>
              <p:nvPr/>
            </p:nvGrpSpPr>
            <p:grpSpPr>
              <a:xfrm>
                <a:off x="1980" y="6"/>
                <a:ext cx="360" cy="318"/>
                <a:chOff x="0" y="0"/>
                <a:chExt cx="360" cy="318"/>
              </a:xfrm>
            </p:grpSpPr>
            <p:sp>
              <p:nvSpPr>
                <p:cNvPr id="25842" name="Line 215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843" name="Line 216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834" name="Group 217"/>
              <p:cNvGrpSpPr/>
              <p:nvPr/>
            </p:nvGrpSpPr>
            <p:grpSpPr>
              <a:xfrm>
                <a:off x="2340" y="6"/>
                <a:ext cx="360" cy="318"/>
                <a:chOff x="0" y="0"/>
                <a:chExt cx="360" cy="318"/>
              </a:xfrm>
            </p:grpSpPr>
            <p:sp>
              <p:nvSpPr>
                <p:cNvPr id="25840" name="Line 218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841" name="Line 219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835" name="Group 220"/>
              <p:cNvGrpSpPr/>
              <p:nvPr/>
            </p:nvGrpSpPr>
            <p:grpSpPr>
              <a:xfrm>
                <a:off x="2700" y="6"/>
                <a:ext cx="360" cy="318"/>
                <a:chOff x="0" y="0"/>
                <a:chExt cx="360" cy="318"/>
              </a:xfrm>
            </p:grpSpPr>
            <p:sp>
              <p:nvSpPr>
                <p:cNvPr id="25838" name="Line 221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839" name="Line 222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5836" name="Line 223"/>
              <p:cNvSpPr/>
              <p:nvPr/>
            </p:nvSpPr>
            <p:spPr>
              <a:xfrm flipH="1" flipV="1">
                <a:off x="3060" y="6"/>
                <a:ext cx="180" cy="15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837" name="Line 224"/>
              <p:cNvSpPr/>
              <p:nvPr/>
            </p:nvSpPr>
            <p:spPr>
              <a:xfrm>
                <a:off x="3240" y="162"/>
                <a:ext cx="360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5816" name="Group 225"/>
            <p:cNvGrpSpPr/>
            <p:nvPr/>
          </p:nvGrpSpPr>
          <p:grpSpPr>
            <a:xfrm>
              <a:off x="4" y="213"/>
              <a:ext cx="56" cy="213"/>
              <a:chOff x="0" y="0"/>
              <a:chExt cx="80" cy="320"/>
            </a:xfrm>
          </p:grpSpPr>
          <p:grpSp>
            <p:nvGrpSpPr>
              <p:cNvPr id="25819" name="Group 226"/>
              <p:cNvGrpSpPr/>
              <p:nvPr/>
            </p:nvGrpSpPr>
            <p:grpSpPr>
              <a:xfrm>
                <a:off x="0" y="0"/>
                <a:ext cx="80" cy="140"/>
                <a:chOff x="0" y="0"/>
                <a:chExt cx="80" cy="140"/>
              </a:xfrm>
            </p:grpSpPr>
            <p:sp>
              <p:nvSpPr>
                <p:cNvPr id="25823" name="Line 227"/>
                <p:cNvSpPr/>
                <p:nvPr/>
              </p:nvSpPr>
              <p:spPr>
                <a:xfrm flipH="1">
                  <a:off x="0" y="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824" name="Line 228"/>
                <p:cNvSpPr/>
                <p:nvPr/>
              </p:nvSpPr>
              <p:spPr>
                <a:xfrm flipH="1">
                  <a:off x="0" y="8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820" name="Group 229"/>
              <p:cNvGrpSpPr/>
              <p:nvPr/>
            </p:nvGrpSpPr>
            <p:grpSpPr>
              <a:xfrm>
                <a:off x="0" y="180"/>
                <a:ext cx="80" cy="140"/>
                <a:chOff x="0" y="0"/>
                <a:chExt cx="80" cy="140"/>
              </a:xfrm>
            </p:grpSpPr>
            <p:sp>
              <p:nvSpPr>
                <p:cNvPr id="25821" name="Line 230"/>
                <p:cNvSpPr/>
                <p:nvPr/>
              </p:nvSpPr>
              <p:spPr>
                <a:xfrm flipH="1">
                  <a:off x="0" y="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822" name="Line 231"/>
                <p:cNvSpPr/>
                <p:nvPr/>
              </p:nvSpPr>
              <p:spPr>
                <a:xfrm flipH="1">
                  <a:off x="0" y="8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5817" name="Line 233"/>
            <p:cNvSpPr/>
            <p:nvPr/>
          </p:nvSpPr>
          <p:spPr>
            <a:xfrm>
              <a:off x="1208" y="90"/>
              <a:ext cx="1" cy="345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5818" name="Rectangle 235"/>
            <p:cNvSpPr/>
            <p:nvPr/>
          </p:nvSpPr>
          <p:spPr>
            <a:xfrm>
              <a:off x="437" y="522"/>
              <a:ext cx="709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/>
              <a:r>
                <a:rPr lang="en-US" altLang="zh-CN" sz="24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x</a:t>
              </a:r>
              <a:r>
                <a:rPr lang="en-US" altLang="zh-CN" sz="2400" baseline="-30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= -A</a:t>
              </a:r>
              <a:endPara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pPr lvl="0"/>
              <a:endPara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26732" name="Text Box 236"/>
          <p:cNvSpPr/>
          <p:nvPr/>
        </p:nvSpPr>
        <p:spPr>
          <a:xfrm>
            <a:off x="500063" y="3733800"/>
            <a:ext cx="669925" cy="5000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(c)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/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6733" name="Rectangle 249"/>
          <p:cNvSpPr/>
          <p:nvPr/>
        </p:nvSpPr>
        <p:spPr>
          <a:xfrm>
            <a:off x="6302375" y="4837113"/>
            <a:ext cx="2460625" cy="463550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p>
            <a:pPr lvl="0"/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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= 3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/2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1" charset="-122"/>
                <a:sym typeface="Times New Roman" panose="02020603050405020304" pitchFamily="18" charset="0"/>
              </a:rPr>
              <a:t>或</a:t>
            </a:r>
            <a:r>
              <a: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-/2)</a:t>
            </a:r>
            <a:endParaRPr lang="en-US" altLang="zh-CN" sz="2400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/>
            <a:endParaRPr lang="zh-CN" altLang="en-US" sz="2400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pSp>
        <p:nvGrpSpPr>
          <p:cNvPr id="26734" name="Group 321"/>
          <p:cNvGrpSpPr/>
          <p:nvPr/>
        </p:nvGrpSpPr>
        <p:grpSpPr>
          <a:xfrm>
            <a:off x="5018088" y="4383088"/>
            <a:ext cx="3484562" cy="2014537"/>
            <a:chOff x="0" y="0"/>
            <a:chExt cx="2195" cy="1269"/>
          </a:xfrm>
        </p:grpSpPr>
        <p:sp>
          <p:nvSpPr>
            <p:cNvPr id="25795" name="Line 238"/>
            <p:cNvSpPr/>
            <p:nvPr/>
          </p:nvSpPr>
          <p:spPr>
            <a:xfrm>
              <a:off x="253" y="338"/>
              <a:ext cx="39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5796" name="Line 239"/>
            <p:cNvSpPr/>
            <p:nvPr/>
          </p:nvSpPr>
          <p:spPr>
            <a:xfrm flipH="1">
              <a:off x="227" y="163"/>
              <a:ext cx="8" cy="110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sm"/>
              <a:tailEnd type="none" w="med" len="med"/>
            </a:ln>
          </p:spPr>
        </p:sp>
        <p:sp>
          <p:nvSpPr>
            <p:cNvPr id="25797" name="Line 240"/>
            <p:cNvSpPr/>
            <p:nvPr/>
          </p:nvSpPr>
          <p:spPr>
            <a:xfrm>
              <a:off x="247" y="736"/>
              <a:ext cx="1769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25798" name="Rectangle 241"/>
            <p:cNvSpPr/>
            <p:nvPr/>
          </p:nvSpPr>
          <p:spPr>
            <a:xfrm>
              <a:off x="77" y="562"/>
              <a:ext cx="268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/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o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pPr lvl="0"/>
              <a:endParaRPr lang="zh-CN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799" name="Rectangle 242"/>
            <p:cNvSpPr/>
            <p:nvPr/>
          </p:nvSpPr>
          <p:spPr>
            <a:xfrm>
              <a:off x="76" y="184"/>
              <a:ext cx="253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/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A</a:t>
              </a:r>
              <a:endPara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pPr lvl="0"/>
              <a:endPara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800" name="Rectangle 243"/>
            <p:cNvSpPr/>
            <p:nvPr/>
          </p:nvSpPr>
          <p:spPr>
            <a:xfrm>
              <a:off x="0" y="983"/>
              <a:ext cx="335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/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-A</a:t>
              </a:r>
              <a:endPara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pPr lvl="0"/>
              <a:endPara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801" name="Rectangle 244"/>
            <p:cNvSpPr/>
            <p:nvPr/>
          </p:nvSpPr>
          <p:spPr>
            <a:xfrm>
              <a:off x="1968" y="708"/>
              <a:ext cx="227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/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t</a:t>
              </a:r>
              <a:endPara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pPr lvl="0"/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25802" name="Group 245"/>
            <p:cNvGrpSpPr/>
            <p:nvPr/>
          </p:nvGrpSpPr>
          <p:grpSpPr>
            <a:xfrm>
              <a:off x="267" y="362"/>
              <a:ext cx="1494" cy="758"/>
              <a:chOff x="0" y="0"/>
              <a:chExt cx="20000" cy="20000"/>
            </a:xfrm>
          </p:grpSpPr>
          <p:sp>
            <p:nvSpPr>
              <p:cNvPr id="25806" name="Freeform 246"/>
              <p:cNvSpPr/>
              <p:nvPr/>
            </p:nvSpPr>
            <p:spPr>
              <a:xfrm>
                <a:off x="0" y="0"/>
                <a:ext cx="10007" cy="982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1" y="16"/>
                  </a:cxn>
                  <a:cxn ang="0">
                    <a:pos x="1" y="15"/>
                  </a:cxn>
                  <a:cxn ang="0">
                    <a:pos x="1" y="14"/>
                  </a:cxn>
                  <a:cxn ang="0">
                    <a:pos x="2" y="13"/>
                  </a:cxn>
                  <a:cxn ang="0">
                    <a:pos x="2" y="12"/>
                  </a:cxn>
                  <a:cxn ang="0">
                    <a:pos x="3" y="11"/>
                  </a:cxn>
                  <a:cxn ang="0">
                    <a:pos x="3" y="10"/>
                  </a:cxn>
                  <a:cxn ang="0">
                    <a:pos x="3" y="9"/>
                  </a:cxn>
                  <a:cxn ang="0">
                    <a:pos x="4" y="8"/>
                  </a:cxn>
                  <a:cxn ang="0">
                    <a:pos x="4" y="7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6" y="4"/>
                  </a:cxn>
                  <a:cxn ang="0">
                    <a:pos x="6" y="3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8" y="1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13" y="2"/>
                  </a:cxn>
                  <a:cxn ang="0">
                    <a:pos x="13" y="3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5" y="5"/>
                  </a:cxn>
                  <a:cxn ang="0">
                    <a:pos x="15" y="6"/>
                  </a:cxn>
                  <a:cxn ang="0">
                    <a:pos x="16" y="7"/>
                  </a:cxn>
                  <a:cxn ang="0">
                    <a:pos x="16" y="8"/>
                  </a:cxn>
                  <a:cxn ang="0">
                    <a:pos x="17" y="9"/>
                  </a:cxn>
                  <a:cxn ang="0">
                    <a:pos x="17" y="10"/>
                  </a:cxn>
                  <a:cxn ang="0">
                    <a:pos x="18" y="11"/>
                  </a:cxn>
                  <a:cxn ang="0">
                    <a:pos x="18" y="12"/>
                  </a:cxn>
                  <a:cxn ang="0">
                    <a:pos x="18" y="13"/>
                  </a:cxn>
                  <a:cxn ang="0">
                    <a:pos x="19" y="13"/>
                  </a:cxn>
                  <a:cxn ang="0">
                    <a:pos x="19" y="14"/>
                  </a:cxn>
                  <a:cxn ang="0">
                    <a:pos x="19" y="14"/>
                  </a:cxn>
                  <a:cxn ang="0">
                    <a:pos x="20" y="15"/>
                  </a:cxn>
                  <a:cxn ang="0">
                    <a:pos x="20" y="15"/>
                  </a:cxn>
                </a:cxnLst>
                <a:rect l="txL" t="txT" r="txR" b="txB"/>
                <a:pathLst>
                  <a:path w="20000" h="20000">
                    <a:moveTo>
                      <a:pt x="0" y="19964"/>
                    </a:moveTo>
                    <a:lnTo>
                      <a:pt x="189" y="19323"/>
                    </a:lnTo>
                    <a:lnTo>
                      <a:pt x="396" y="18717"/>
                    </a:lnTo>
                    <a:lnTo>
                      <a:pt x="584" y="18075"/>
                    </a:lnTo>
                    <a:lnTo>
                      <a:pt x="792" y="17469"/>
                    </a:lnTo>
                    <a:lnTo>
                      <a:pt x="980" y="16827"/>
                    </a:lnTo>
                    <a:lnTo>
                      <a:pt x="1188" y="16221"/>
                    </a:lnTo>
                    <a:lnTo>
                      <a:pt x="1395" y="15615"/>
                    </a:lnTo>
                    <a:lnTo>
                      <a:pt x="1565" y="15009"/>
                    </a:lnTo>
                    <a:lnTo>
                      <a:pt x="1772" y="14403"/>
                    </a:lnTo>
                    <a:lnTo>
                      <a:pt x="1979" y="13832"/>
                    </a:lnTo>
                    <a:lnTo>
                      <a:pt x="2168" y="13191"/>
                    </a:lnTo>
                    <a:lnTo>
                      <a:pt x="2375" y="12656"/>
                    </a:lnTo>
                    <a:lnTo>
                      <a:pt x="2564" y="12086"/>
                    </a:lnTo>
                    <a:lnTo>
                      <a:pt x="2790" y="11480"/>
                    </a:lnTo>
                    <a:lnTo>
                      <a:pt x="2959" y="10945"/>
                    </a:lnTo>
                    <a:lnTo>
                      <a:pt x="3167" y="10339"/>
                    </a:lnTo>
                    <a:lnTo>
                      <a:pt x="3374" y="9804"/>
                    </a:lnTo>
                    <a:lnTo>
                      <a:pt x="3582" y="9305"/>
                    </a:lnTo>
                    <a:lnTo>
                      <a:pt x="3770" y="8770"/>
                    </a:lnTo>
                    <a:lnTo>
                      <a:pt x="3959" y="8271"/>
                    </a:lnTo>
                    <a:lnTo>
                      <a:pt x="4166" y="7736"/>
                    </a:lnTo>
                    <a:lnTo>
                      <a:pt x="4373" y="7237"/>
                    </a:lnTo>
                    <a:lnTo>
                      <a:pt x="4562" y="6809"/>
                    </a:lnTo>
                    <a:lnTo>
                      <a:pt x="4788" y="6310"/>
                    </a:lnTo>
                    <a:lnTo>
                      <a:pt x="4976" y="5847"/>
                    </a:lnTo>
                    <a:lnTo>
                      <a:pt x="5165" y="5383"/>
                    </a:lnTo>
                    <a:lnTo>
                      <a:pt x="5353" y="4955"/>
                    </a:lnTo>
                    <a:lnTo>
                      <a:pt x="5542" y="4563"/>
                    </a:lnTo>
                    <a:lnTo>
                      <a:pt x="5768" y="4135"/>
                    </a:lnTo>
                    <a:lnTo>
                      <a:pt x="5975" y="3743"/>
                    </a:lnTo>
                    <a:lnTo>
                      <a:pt x="6183" y="3351"/>
                    </a:lnTo>
                    <a:lnTo>
                      <a:pt x="6390" y="3030"/>
                    </a:lnTo>
                    <a:lnTo>
                      <a:pt x="6598" y="2674"/>
                    </a:lnTo>
                    <a:lnTo>
                      <a:pt x="6786" y="2353"/>
                    </a:lnTo>
                    <a:lnTo>
                      <a:pt x="6993" y="2032"/>
                    </a:lnTo>
                    <a:lnTo>
                      <a:pt x="7182" y="1747"/>
                    </a:lnTo>
                    <a:lnTo>
                      <a:pt x="7408" y="1497"/>
                    </a:lnTo>
                    <a:lnTo>
                      <a:pt x="7615" y="1248"/>
                    </a:lnTo>
                    <a:lnTo>
                      <a:pt x="7842" y="1034"/>
                    </a:lnTo>
                    <a:lnTo>
                      <a:pt x="8030" y="820"/>
                    </a:lnTo>
                    <a:lnTo>
                      <a:pt x="8238" y="606"/>
                    </a:lnTo>
                    <a:lnTo>
                      <a:pt x="8464" y="499"/>
                    </a:lnTo>
                    <a:lnTo>
                      <a:pt x="8633" y="357"/>
                    </a:lnTo>
                    <a:lnTo>
                      <a:pt x="8841" y="250"/>
                    </a:lnTo>
                    <a:lnTo>
                      <a:pt x="9048" y="71"/>
                    </a:lnTo>
                    <a:lnTo>
                      <a:pt x="9274" y="36"/>
                    </a:lnTo>
                    <a:lnTo>
                      <a:pt x="9482" y="36"/>
                    </a:lnTo>
                    <a:lnTo>
                      <a:pt x="9670" y="36"/>
                    </a:lnTo>
                    <a:lnTo>
                      <a:pt x="9877" y="0"/>
                    </a:lnTo>
                    <a:lnTo>
                      <a:pt x="10123" y="36"/>
                    </a:lnTo>
                    <a:lnTo>
                      <a:pt x="10330" y="107"/>
                    </a:lnTo>
                    <a:lnTo>
                      <a:pt x="10556" y="250"/>
                    </a:lnTo>
                    <a:lnTo>
                      <a:pt x="10782" y="428"/>
                    </a:lnTo>
                    <a:lnTo>
                      <a:pt x="11008" y="606"/>
                    </a:lnTo>
                    <a:lnTo>
                      <a:pt x="11235" y="856"/>
                    </a:lnTo>
                    <a:lnTo>
                      <a:pt x="11499" y="1105"/>
                    </a:lnTo>
                    <a:lnTo>
                      <a:pt x="11725" y="1390"/>
                    </a:lnTo>
                    <a:lnTo>
                      <a:pt x="11951" y="1711"/>
                    </a:lnTo>
                    <a:lnTo>
                      <a:pt x="12196" y="2103"/>
                    </a:lnTo>
                    <a:lnTo>
                      <a:pt x="12460" y="2460"/>
                    </a:lnTo>
                    <a:lnTo>
                      <a:pt x="12724" y="2816"/>
                    </a:lnTo>
                    <a:lnTo>
                      <a:pt x="12950" y="3244"/>
                    </a:lnTo>
                    <a:lnTo>
                      <a:pt x="13195" y="3672"/>
                    </a:lnTo>
                    <a:lnTo>
                      <a:pt x="13459" y="4135"/>
                    </a:lnTo>
                    <a:lnTo>
                      <a:pt x="13704" y="4635"/>
                    </a:lnTo>
                    <a:lnTo>
                      <a:pt x="13949" y="5098"/>
                    </a:lnTo>
                    <a:lnTo>
                      <a:pt x="14194" y="5633"/>
                    </a:lnTo>
                    <a:lnTo>
                      <a:pt x="14458" y="6132"/>
                    </a:lnTo>
                    <a:lnTo>
                      <a:pt x="14703" y="6667"/>
                    </a:lnTo>
                    <a:lnTo>
                      <a:pt x="14948" y="7201"/>
                    </a:lnTo>
                    <a:lnTo>
                      <a:pt x="15193" y="7736"/>
                    </a:lnTo>
                    <a:lnTo>
                      <a:pt x="15476" y="8271"/>
                    </a:lnTo>
                    <a:lnTo>
                      <a:pt x="15683" y="8841"/>
                    </a:lnTo>
                    <a:lnTo>
                      <a:pt x="15910" y="9376"/>
                    </a:lnTo>
                    <a:lnTo>
                      <a:pt x="16155" y="9947"/>
                    </a:lnTo>
                    <a:lnTo>
                      <a:pt x="16381" y="10517"/>
                    </a:lnTo>
                    <a:lnTo>
                      <a:pt x="16626" y="11052"/>
                    </a:lnTo>
                    <a:lnTo>
                      <a:pt x="16833" y="11622"/>
                    </a:lnTo>
                    <a:lnTo>
                      <a:pt x="17059" y="12157"/>
                    </a:lnTo>
                    <a:lnTo>
                      <a:pt x="17267" y="12692"/>
                    </a:lnTo>
                    <a:lnTo>
                      <a:pt x="17493" y="13191"/>
                    </a:lnTo>
                    <a:lnTo>
                      <a:pt x="17719" y="13725"/>
                    </a:lnTo>
                    <a:lnTo>
                      <a:pt x="17926" y="14260"/>
                    </a:lnTo>
                    <a:lnTo>
                      <a:pt x="18153" y="14759"/>
                    </a:lnTo>
                    <a:lnTo>
                      <a:pt x="18322" y="15223"/>
                    </a:lnTo>
                    <a:lnTo>
                      <a:pt x="18492" y="15686"/>
                    </a:lnTo>
                    <a:lnTo>
                      <a:pt x="18680" y="16150"/>
                    </a:lnTo>
                    <a:lnTo>
                      <a:pt x="18850" y="16578"/>
                    </a:lnTo>
                    <a:lnTo>
                      <a:pt x="19020" y="16970"/>
                    </a:lnTo>
                    <a:lnTo>
                      <a:pt x="19171" y="17326"/>
                    </a:lnTo>
                    <a:lnTo>
                      <a:pt x="19340" y="17718"/>
                    </a:lnTo>
                    <a:lnTo>
                      <a:pt x="19491" y="18039"/>
                    </a:lnTo>
                    <a:lnTo>
                      <a:pt x="19604" y="18396"/>
                    </a:lnTo>
                    <a:lnTo>
                      <a:pt x="19755" y="18645"/>
                    </a:lnTo>
                    <a:lnTo>
                      <a:pt x="19887" y="18895"/>
                    </a:lnTo>
                    <a:lnTo>
                      <a:pt x="19981" y="19109"/>
                    </a:lnTo>
                  </a:path>
                </a:pathLst>
              </a:custGeom>
              <a:noFill/>
              <a:ln w="28575" cap="flat" cmpd="sng">
                <a:solidFill>
                  <a:srgbClr val="0000FF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7" name="Freeform 247"/>
              <p:cNvSpPr/>
              <p:nvPr/>
            </p:nvSpPr>
            <p:spPr>
              <a:xfrm>
                <a:off x="10001" y="9475"/>
                <a:ext cx="9999" cy="1052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1" y="7"/>
                  </a:cxn>
                  <a:cxn ang="0">
                    <a:pos x="1" y="9"/>
                  </a:cxn>
                  <a:cxn ang="0">
                    <a:pos x="2" y="11"/>
                  </a:cxn>
                  <a:cxn ang="0">
                    <a:pos x="2" y="13"/>
                  </a:cxn>
                  <a:cxn ang="0">
                    <a:pos x="2" y="15"/>
                  </a:cxn>
                  <a:cxn ang="0">
                    <a:pos x="3" y="17"/>
                  </a:cxn>
                  <a:cxn ang="0">
                    <a:pos x="3" y="18"/>
                  </a:cxn>
                  <a:cxn ang="0">
                    <a:pos x="4" y="20"/>
                  </a:cxn>
                  <a:cxn ang="0">
                    <a:pos x="4" y="22"/>
                  </a:cxn>
                  <a:cxn ang="0">
                    <a:pos x="4" y="23"/>
                  </a:cxn>
                  <a:cxn ang="0">
                    <a:pos x="5" y="24"/>
                  </a:cxn>
                  <a:cxn ang="0">
                    <a:pos x="5" y="26"/>
                  </a:cxn>
                  <a:cxn ang="0">
                    <a:pos x="6" y="27"/>
                  </a:cxn>
                  <a:cxn ang="0">
                    <a:pos x="6" y="28"/>
                  </a:cxn>
                  <a:cxn ang="0">
                    <a:pos x="6" y="29"/>
                  </a:cxn>
                  <a:cxn ang="0">
                    <a:pos x="7" y="30"/>
                  </a:cxn>
                  <a:cxn ang="0">
                    <a:pos x="7" y="31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8" y="33"/>
                  </a:cxn>
                  <a:cxn ang="0">
                    <a:pos x="9" y="33"/>
                  </a:cxn>
                  <a:cxn ang="0">
                    <a:pos x="9" y="33"/>
                  </a:cxn>
                  <a:cxn ang="0">
                    <a:pos x="10" y="33"/>
                  </a:cxn>
                  <a:cxn ang="0">
                    <a:pos x="10" y="32"/>
                  </a:cxn>
                  <a:cxn ang="0">
                    <a:pos x="10" y="31"/>
                  </a:cxn>
                  <a:cxn ang="0">
                    <a:pos x="11" y="30"/>
                  </a:cxn>
                  <a:cxn ang="0">
                    <a:pos x="11" y="29"/>
                  </a:cxn>
                  <a:cxn ang="0">
                    <a:pos x="12" y="28"/>
                  </a:cxn>
                  <a:cxn ang="0">
                    <a:pos x="12" y="27"/>
                  </a:cxn>
                  <a:cxn ang="0">
                    <a:pos x="13" y="25"/>
                  </a:cxn>
                  <a:cxn ang="0">
                    <a:pos x="13" y="24"/>
                  </a:cxn>
                  <a:cxn ang="0">
                    <a:pos x="14" y="22"/>
                  </a:cxn>
                  <a:cxn ang="0">
                    <a:pos x="14" y="20"/>
                  </a:cxn>
                  <a:cxn ang="0">
                    <a:pos x="15" y="18"/>
                  </a:cxn>
                  <a:cxn ang="0">
                    <a:pos x="15" y="16"/>
                  </a:cxn>
                  <a:cxn ang="0">
                    <a:pos x="16" y="14"/>
                  </a:cxn>
                  <a:cxn ang="0">
                    <a:pos x="16" y="13"/>
                  </a:cxn>
                  <a:cxn ang="0">
                    <a:pos x="17" y="11"/>
                  </a:cxn>
                  <a:cxn ang="0">
                    <a:pos x="17" y="9"/>
                  </a:cxn>
                  <a:cxn ang="0">
                    <a:pos x="17" y="8"/>
                  </a:cxn>
                  <a:cxn ang="0">
                    <a:pos x="18" y="6"/>
                  </a:cxn>
                  <a:cxn ang="0">
                    <a:pos x="18" y="5"/>
                  </a:cxn>
                  <a:cxn ang="0">
                    <a:pos x="18" y="4"/>
                  </a:cxn>
                  <a:cxn ang="0">
                    <a:pos x="19" y="3"/>
                  </a:cxn>
                  <a:cxn ang="0">
                    <a:pos x="19" y="2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9" y="666"/>
                    </a:lnTo>
                    <a:lnTo>
                      <a:pt x="396" y="1231"/>
                    </a:lnTo>
                    <a:lnTo>
                      <a:pt x="584" y="1897"/>
                    </a:lnTo>
                    <a:lnTo>
                      <a:pt x="792" y="2529"/>
                    </a:lnTo>
                    <a:lnTo>
                      <a:pt x="980" y="3161"/>
                    </a:lnTo>
                    <a:lnTo>
                      <a:pt x="1206" y="3727"/>
                    </a:lnTo>
                    <a:lnTo>
                      <a:pt x="1395" y="4359"/>
                    </a:lnTo>
                    <a:lnTo>
                      <a:pt x="1583" y="4958"/>
                    </a:lnTo>
                    <a:lnTo>
                      <a:pt x="1772" y="5557"/>
                    </a:lnTo>
                    <a:lnTo>
                      <a:pt x="1979" y="6156"/>
                    </a:lnTo>
                    <a:lnTo>
                      <a:pt x="2187" y="6755"/>
                    </a:lnTo>
                    <a:lnTo>
                      <a:pt x="2375" y="7288"/>
                    </a:lnTo>
                    <a:lnTo>
                      <a:pt x="2564" y="7887"/>
                    </a:lnTo>
                    <a:lnTo>
                      <a:pt x="2771" y="8519"/>
                    </a:lnTo>
                    <a:lnTo>
                      <a:pt x="2959" y="9018"/>
                    </a:lnTo>
                    <a:lnTo>
                      <a:pt x="3148" y="9617"/>
                    </a:lnTo>
                    <a:lnTo>
                      <a:pt x="3374" y="10183"/>
                    </a:lnTo>
                    <a:lnTo>
                      <a:pt x="3582" y="10649"/>
                    </a:lnTo>
                    <a:lnTo>
                      <a:pt x="3751" y="11215"/>
                    </a:lnTo>
                    <a:lnTo>
                      <a:pt x="3959" y="11681"/>
                    </a:lnTo>
                    <a:lnTo>
                      <a:pt x="4147" y="12246"/>
                    </a:lnTo>
                    <a:lnTo>
                      <a:pt x="4373" y="12745"/>
                    </a:lnTo>
                    <a:lnTo>
                      <a:pt x="4562" y="13178"/>
                    </a:lnTo>
                    <a:lnTo>
                      <a:pt x="4788" y="13677"/>
                    </a:lnTo>
                    <a:lnTo>
                      <a:pt x="4976" y="14110"/>
                    </a:lnTo>
                    <a:lnTo>
                      <a:pt x="5184" y="14609"/>
                    </a:lnTo>
                    <a:lnTo>
                      <a:pt x="5353" y="15008"/>
                    </a:lnTo>
                    <a:lnTo>
                      <a:pt x="5542" y="15408"/>
                    </a:lnTo>
                    <a:lnTo>
                      <a:pt x="5768" y="15840"/>
                    </a:lnTo>
                    <a:lnTo>
                      <a:pt x="5975" y="16240"/>
                    </a:lnTo>
                    <a:lnTo>
                      <a:pt x="6202" y="16606"/>
                    </a:lnTo>
                    <a:lnTo>
                      <a:pt x="6390" y="16972"/>
                    </a:lnTo>
                    <a:lnTo>
                      <a:pt x="6616" y="17304"/>
                    </a:lnTo>
                    <a:lnTo>
                      <a:pt x="6786" y="17604"/>
                    </a:lnTo>
                    <a:lnTo>
                      <a:pt x="6993" y="17937"/>
                    </a:lnTo>
                    <a:lnTo>
                      <a:pt x="7201" y="18236"/>
                    </a:lnTo>
                    <a:lnTo>
                      <a:pt x="7408" y="18436"/>
                    </a:lnTo>
                    <a:lnTo>
                      <a:pt x="7615" y="18735"/>
                    </a:lnTo>
                    <a:lnTo>
                      <a:pt x="7823" y="18935"/>
                    </a:lnTo>
                    <a:lnTo>
                      <a:pt x="8030" y="19168"/>
                    </a:lnTo>
                    <a:lnTo>
                      <a:pt x="8238" y="19334"/>
                    </a:lnTo>
                    <a:lnTo>
                      <a:pt x="8445" y="19434"/>
                    </a:lnTo>
                    <a:lnTo>
                      <a:pt x="8633" y="19634"/>
                    </a:lnTo>
                    <a:lnTo>
                      <a:pt x="8841" y="19734"/>
                    </a:lnTo>
                    <a:lnTo>
                      <a:pt x="9048" y="19900"/>
                    </a:lnTo>
                    <a:lnTo>
                      <a:pt x="9274" y="19933"/>
                    </a:lnTo>
                    <a:lnTo>
                      <a:pt x="9463" y="19933"/>
                    </a:lnTo>
                    <a:lnTo>
                      <a:pt x="9670" y="19933"/>
                    </a:lnTo>
                    <a:lnTo>
                      <a:pt x="9877" y="19967"/>
                    </a:lnTo>
                    <a:lnTo>
                      <a:pt x="10123" y="19933"/>
                    </a:lnTo>
                    <a:lnTo>
                      <a:pt x="10330" y="19867"/>
                    </a:lnTo>
                    <a:lnTo>
                      <a:pt x="10556" y="19734"/>
                    </a:lnTo>
                    <a:lnTo>
                      <a:pt x="10782" y="19567"/>
                    </a:lnTo>
                    <a:lnTo>
                      <a:pt x="11008" y="19334"/>
                    </a:lnTo>
                    <a:lnTo>
                      <a:pt x="11254" y="19101"/>
                    </a:lnTo>
                    <a:lnTo>
                      <a:pt x="11499" y="18869"/>
                    </a:lnTo>
                    <a:lnTo>
                      <a:pt x="11725" y="18569"/>
                    </a:lnTo>
                    <a:lnTo>
                      <a:pt x="11970" y="18270"/>
                    </a:lnTo>
                    <a:lnTo>
                      <a:pt x="12215" y="17903"/>
                    </a:lnTo>
                    <a:lnTo>
                      <a:pt x="12460" y="17504"/>
                    </a:lnTo>
                    <a:lnTo>
                      <a:pt x="12705" y="17171"/>
                    </a:lnTo>
                    <a:lnTo>
                      <a:pt x="12950" y="16705"/>
                    </a:lnTo>
                    <a:lnTo>
                      <a:pt x="13195" y="16306"/>
                    </a:lnTo>
                    <a:lnTo>
                      <a:pt x="13440" y="15840"/>
                    </a:lnTo>
                    <a:lnTo>
                      <a:pt x="13704" y="15341"/>
                    </a:lnTo>
                    <a:lnTo>
                      <a:pt x="13949" y="14875"/>
                    </a:lnTo>
                    <a:lnTo>
                      <a:pt x="14194" y="14343"/>
                    </a:lnTo>
                    <a:lnTo>
                      <a:pt x="14458" y="13844"/>
                    </a:lnTo>
                    <a:lnTo>
                      <a:pt x="14703" y="13278"/>
                    </a:lnTo>
                    <a:lnTo>
                      <a:pt x="14948" y="12779"/>
                    </a:lnTo>
                    <a:lnTo>
                      <a:pt x="15193" y="12246"/>
                    </a:lnTo>
                    <a:lnTo>
                      <a:pt x="15476" y="11681"/>
                    </a:lnTo>
                    <a:lnTo>
                      <a:pt x="15683" y="11115"/>
                    </a:lnTo>
                    <a:lnTo>
                      <a:pt x="15910" y="10582"/>
                    </a:lnTo>
                    <a:lnTo>
                      <a:pt x="16155" y="10017"/>
                    </a:lnTo>
                    <a:lnTo>
                      <a:pt x="16381" y="9484"/>
                    </a:lnTo>
                    <a:lnTo>
                      <a:pt x="16626" y="8918"/>
                    </a:lnTo>
                    <a:lnTo>
                      <a:pt x="16852" y="8353"/>
                    </a:lnTo>
                    <a:lnTo>
                      <a:pt x="17059" y="7820"/>
                    </a:lnTo>
                    <a:lnTo>
                      <a:pt x="17286" y="7255"/>
                    </a:lnTo>
                    <a:lnTo>
                      <a:pt x="17493" y="6755"/>
                    </a:lnTo>
                    <a:lnTo>
                      <a:pt x="17700" y="6256"/>
                    </a:lnTo>
                    <a:lnTo>
                      <a:pt x="17926" y="5724"/>
                    </a:lnTo>
                    <a:lnTo>
                      <a:pt x="18134" y="5225"/>
                    </a:lnTo>
                    <a:lnTo>
                      <a:pt x="18322" y="4759"/>
                    </a:lnTo>
                    <a:lnTo>
                      <a:pt x="18492" y="4293"/>
                    </a:lnTo>
                    <a:lnTo>
                      <a:pt x="18680" y="3827"/>
                    </a:lnTo>
                    <a:lnTo>
                      <a:pt x="18850" y="3394"/>
                    </a:lnTo>
                    <a:lnTo>
                      <a:pt x="19020" y="3028"/>
                    </a:lnTo>
                    <a:lnTo>
                      <a:pt x="19171" y="2629"/>
                    </a:lnTo>
                    <a:lnTo>
                      <a:pt x="19340" y="2263"/>
                    </a:lnTo>
                    <a:lnTo>
                      <a:pt x="19472" y="1930"/>
                    </a:lnTo>
                    <a:lnTo>
                      <a:pt x="19604" y="1597"/>
                    </a:lnTo>
                    <a:lnTo>
                      <a:pt x="19755" y="1331"/>
                    </a:lnTo>
                    <a:lnTo>
                      <a:pt x="19887" y="1065"/>
                    </a:lnTo>
                    <a:lnTo>
                      <a:pt x="19981" y="865"/>
                    </a:lnTo>
                  </a:path>
                </a:pathLst>
              </a:custGeom>
              <a:noFill/>
              <a:ln w="28575" cap="flat" cmpd="sng">
                <a:solidFill>
                  <a:srgbClr val="0000FF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5803" name="Line 248"/>
            <p:cNvSpPr/>
            <p:nvPr/>
          </p:nvSpPr>
          <p:spPr>
            <a:xfrm>
              <a:off x="239" y="1121"/>
              <a:ext cx="1127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5804" name="Rectangle 250"/>
            <p:cNvSpPr/>
            <p:nvPr/>
          </p:nvSpPr>
          <p:spPr>
            <a:xfrm>
              <a:off x="1577" y="436"/>
              <a:ext cx="381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/>
              <a:r>
                <a:rPr lang="en-US" altLang="zh-CN" sz="2800" dirty="0">
                  <a:solidFill>
                    <a:srgbClr val="000000"/>
                  </a:solidFill>
                  <a:latin typeface="Constantia" panose="02030602050306030303" pitchFamily="18" charset="0"/>
                  <a:ea typeface="宋体" panose="02010600030101010101" pitchFamily="2" charset="-122"/>
                  <a:sym typeface="Constantia" panose="02030602050306030303" pitchFamily="18" charset="0"/>
                </a:rPr>
                <a:t> 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T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pPr lvl="0"/>
              <a:endParaRPr lang="zh-CN" altLang="en-US" sz="2800" dirty="0">
                <a:solidFill>
                  <a:srgbClr val="000000"/>
                </a:solidFill>
                <a:latin typeface="Constantia" panose="02030602050306030303" pitchFamily="18" charset="0"/>
                <a:ea typeface="宋体" panose="02010600030101010101" pitchFamily="2" charset="-122"/>
                <a:sym typeface="Constantia" panose="02030602050306030303" pitchFamily="18" charset="0"/>
              </a:endParaRPr>
            </a:p>
          </p:txBody>
        </p:sp>
        <p:sp>
          <p:nvSpPr>
            <p:cNvPr id="25805" name="Rectangle 251"/>
            <p:cNvSpPr/>
            <p:nvPr/>
          </p:nvSpPr>
          <p:spPr>
            <a:xfrm>
              <a:off x="98" y="0"/>
              <a:ext cx="220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/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x</a:t>
              </a:r>
              <a:endPara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pPr lvl="0"/>
              <a:endPara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26748" name="Text Box 307"/>
          <p:cNvSpPr/>
          <p:nvPr/>
        </p:nvSpPr>
        <p:spPr>
          <a:xfrm>
            <a:off x="4543425" y="3471863"/>
            <a:ext cx="544513" cy="5016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(d)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0"/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pSp>
        <p:nvGrpSpPr>
          <p:cNvPr id="26749" name="Group 323"/>
          <p:cNvGrpSpPr/>
          <p:nvPr/>
        </p:nvGrpSpPr>
        <p:grpSpPr>
          <a:xfrm>
            <a:off x="1023938" y="620713"/>
            <a:ext cx="3354387" cy="1296987"/>
            <a:chOff x="0" y="0"/>
            <a:chExt cx="2113" cy="817"/>
          </a:xfrm>
        </p:grpSpPr>
        <p:sp>
          <p:nvSpPr>
            <p:cNvPr id="25740" name="Rectangle 29"/>
            <p:cNvSpPr/>
            <p:nvPr/>
          </p:nvSpPr>
          <p:spPr>
            <a:xfrm>
              <a:off x="948" y="391"/>
              <a:ext cx="268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 algn="just"/>
              <a:endPara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741" name="Rectangle 30"/>
            <p:cNvSpPr/>
            <p:nvPr/>
          </p:nvSpPr>
          <p:spPr>
            <a:xfrm>
              <a:off x="1475" y="377"/>
              <a:ext cx="255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 algn="just"/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A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742" name="Rectangle 32"/>
            <p:cNvSpPr/>
            <p:nvPr/>
          </p:nvSpPr>
          <p:spPr>
            <a:xfrm>
              <a:off x="1328" y="537"/>
              <a:ext cx="610" cy="2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 algn="just"/>
              <a:r>
                <a:rPr lang="en-US" altLang="zh-CN" sz="24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 = </a:t>
              </a:r>
              <a:r>
                <a:rPr lang="en-US" altLang="zh-CN" sz="24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A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743" name="Rectangle 33"/>
            <p:cNvSpPr/>
            <p:nvPr/>
          </p:nvSpPr>
          <p:spPr>
            <a:xfrm>
              <a:off x="1917" y="384"/>
              <a:ext cx="196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 algn="just"/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x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744" name="Line 34"/>
            <p:cNvSpPr/>
            <p:nvPr/>
          </p:nvSpPr>
          <p:spPr>
            <a:xfrm>
              <a:off x="1088" y="99"/>
              <a:ext cx="1" cy="32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5745" name="Line 36"/>
            <p:cNvSpPr/>
            <p:nvPr/>
          </p:nvSpPr>
          <p:spPr>
            <a:xfrm>
              <a:off x="55" y="35"/>
              <a:ext cx="1" cy="40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746" name="Line 37"/>
            <p:cNvSpPr/>
            <p:nvPr/>
          </p:nvSpPr>
          <p:spPr>
            <a:xfrm rot="60000" flipV="1">
              <a:off x="55" y="408"/>
              <a:ext cx="1953" cy="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25747" name="Rectangle 39"/>
            <p:cNvSpPr/>
            <p:nvPr/>
          </p:nvSpPr>
          <p:spPr>
            <a:xfrm>
              <a:off x="1022" y="358"/>
              <a:ext cx="267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 algn="just"/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o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5748" name="Group 40"/>
            <p:cNvGrpSpPr/>
            <p:nvPr/>
          </p:nvGrpSpPr>
          <p:grpSpPr>
            <a:xfrm>
              <a:off x="0" y="35"/>
              <a:ext cx="51" cy="196"/>
              <a:chOff x="0" y="0"/>
              <a:chExt cx="80" cy="320"/>
            </a:xfrm>
          </p:grpSpPr>
          <p:grpSp>
            <p:nvGrpSpPr>
              <p:cNvPr id="25789" name="Group 41"/>
              <p:cNvGrpSpPr/>
              <p:nvPr/>
            </p:nvGrpSpPr>
            <p:grpSpPr>
              <a:xfrm>
                <a:off x="0" y="0"/>
                <a:ext cx="80" cy="140"/>
                <a:chOff x="0" y="0"/>
                <a:chExt cx="80" cy="140"/>
              </a:xfrm>
            </p:grpSpPr>
            <p:sp>
              <p:nvSpPr>
                <p:cNvPr id="25793" name="Line 42"/>
                <p:cNvSpPr/>
                <p:nvPr/>
              </p:nvSpPr>
              <p:spPr>
                <a:xfrm flipH="1">
                  <a:off x="0" y="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94" name="Line 43"/>
                <p:cNvSpPr/>
                <p:nvPr/>
              </p:nvSpPr>
              <p:spPr>
                <a:xfrm flipH="1">
                  <a:off x="0" y="8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790" name="Group 44"/>
              <p:cNvGrpSpPr/>
              <p:nvPr/>
            </p:nvGrpSpPr>
            <p:grpSpPr>
              <a:xfrm>
                <a:off x="0" y="180"/>
                <a:ext cx="80" cy="140"/>
                <a:chOff x="0" y="0"/>
                <a:chExt cx="80" cy="140"/>
              </a:xfrm>
            </p:grpSpPr>
            <p:sp>
              <p:nvSpPr>
                <p:cNvPr id="25791" name="Line 45"/>
                <p:cNvSpPr/>
                <p:nvPr/>
              </p:nvSpPr>
              <p:spPr>
                <a:xfrm flipH="1">
                  <a:off x="0" y="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92" name="Line 46"/>
                <p:cNvSpPr/>
                <p:nvPr/>
              </p:nvSpPr>
              <p:spPr>
                <a:xfrm flipH="1">
                  <a:off x="0" y="8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5749" name="Group 49"/>
            <p:cNvGrpSpPr/>
            <p:nvPr/>
          </p:nvGrpSpPr>
          <p:grpSpPr>
            <a:xfrm>
              <a:off x="67" y="285"/>
              <a:ext cx="1389" cy="107"/>
              <a:chOff x="0" y="0"/>
              <a:chExt cx="3600" cy="324"/>
            </a:xfrm>
          </p:grpSpPr>
          <p:sp>
            <p:nvSpPr>
              <p:cNvPr id="25760" name="Line 50"/>
              <p:cNvSpPr/>
              <p:nvPr/>
            </p:nvSpPr>
            <p:spPr>
              <a:xfrm>
                <a:off x="0" y="162"/>
                <a:ext cx="360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61" name="Line 51"/>
              <p:cNvSpPr/>
              <p:nvPr/>
            </p:nvSpPr>
            <p:spPr>
              <a:xfrm flipV="1">
                <a:off x="360" y="6"/>
                <a:ext cx="180" cy="15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62" name="Line 52"/>
              <p:cNvSpPr/>
              <p:nvPr/>
            </p:nvSpPr>
            <p:spPr>
              <a:xfrm>
                <a:off x="540" y="6"/>
                <a:ext cx="180" cy="31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5763" name="Group 53"/>
              <p:cNvGrpSpPr/>
              <p:nvPr/>
            </p:nvGrpSpPr>
            <p:grpSpPr>
              <a:xfrm>
                <a:off x="540" y="0"/>
                <a:ext cx="360" cy="318"/>
                <a:chOff x="0" y="0"/>
                <a:chExt cx="360" cy="318"/>
              </a:xfrm>
            </p:grpSpPr>
            <p:sp>
              <p:nvSpPr>
                <p:cNvPr id="25787" name="Line 54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88" name="Line 55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764" name="Group 56"/>
              <p:cNvGrpSpPr/>
              <p:nvPr/>
            </p:nvGrpSpPr>
            <p:grpSpPr>
              <a:xfrm>
                <a:off x="900" y="6"/>
                <a:ext cx="360" cy="318"/>
                <a:chOff x="0" y="0"/>
                <a:chExt cx="360" cy="318"/>
              </a:xfrm>
            </p:grpSpPr>
            <p:sp>
              <p:nvSpPr>
                <p:cNvPr id="25785" name="Line 57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86" name="Line 58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765" name="Group 59"/>
              <p:cNvGrpSpPr/>
              <p:nvPr/>
            </p:nvGrpSpPr>
            <p:grpSpPr>
              <a:xfrm>
                <a:off x="1260" y="6"/>
                <a:ext cx="360" cy="318"/>
                <a:chOff x="0" y="0"/>
                <a:chExt cx="360" cy="318"/>
              </a:xfrm>
            </p:grpSpPr>
            <p:sp>
              <p:nvSpPr>
                <p:cNvPr id="25783" name="Line 60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84" name="Line 61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766" name="Group 62"/>
              <p:cNvGrpSpPr/>
              <p:nvPr/>
            </p:nvGrpSpPr>
            <p:grpSpPr>
              <a:xfrm>
                <a:off x="1260" y="6"/>
                <a:ext cx="360" cy="318"/>
                <a:chOff x="0" y="0"/>
                <a:chExt cx="360" cy="318"/>
              </a:xfrm>
            </p:grpSpPr>
            <p:sp>
              <p:nvSpPr>
                <p:cNvPr id="25781" name="Line 63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82" name="Line 64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767" name="Group 65"/>
              <p:cNvGrpSpPr/>
              <p:nvPr/>
            </p:nvGrpSpPr>
            <p:grpSpPr>
              <a:xfrm>
                <a:off x="1620" y="6"/>
                <a:ext cx="360" cy="318"/>
                <a:chOff x="0" y="0"/>
                <a:chExt cx="360" cy="318"/>
              </a:xfrm>
            </p:grpSpPr>
            <p:sp>
              <p:nvSpPr>
                <p:cNvPr id="25779" name="Line 66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80" name="Line 67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768" name="Group 68"/>
              <p:cNvGrpSpPr/>
              <p:nvPr/>
            </p:nvGrpSpPr>
            <p:grpSpPr>
              <a:xfrm>
                <a:off x="1980" y="6"/>
                <a:ext cx="360" cy="318"/>
                <a:chOff x="0" y="0"/>
                <a:chExt cx="360" cy="318"/>
              </a:xfrm>
            </p:grpSpPr>
            <p:sp>
              <p:nvSpPr>
                <p:cNvPr id="25777" name="Line 69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78" name="Line 70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769" name="Group 71"/>
              <p:cNvGrpSpPr/>
              <p:nvPr/>
            </p:nvGrpSpPr>
            <p:grpSpPr>
              <a:xfrm>
                <a:off x="2340" y="6"/>
                <a:ext cx="360" cy="318"/>
                <a:chOff x="0" y="0"/>
                <a:chExt cx="360" cy="318"/>
              </a:xfrm>
            </p:grpSpPr>
            <p:sp>
              <p:nvSpPr>
                <p:cNvPr id="25775" name="Line 72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76" name="Line 73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770" name="Group 74"/>
              <p:cNvGrpSpPr/>
              <p:nvPr/>
            </p:nvGrpSpPr>
            <p:grpSpPr>
              <a:xfrm>
                <a:off x="2700" y="6"/>
                <a:ext cx="360" cy="318"/>
                <a:chOff x="0" y="0"/>
                <a:chExt cx="360" cy="318"/>
              </a:xfrm>
            </p:grpSpPr>
            <p:sp>
              <p:nvSpPr>
                <p:cNvPr id="25773" name="Line 75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74" name="Line 76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5771" name="Line 77"/>
              <p:cNvSpPr/>
              <p:nvPr/>
            </p:nvSpPr>
            <p:spPr>
              <a:xfrm flipH="1" flipV="1">
                <a:off x="3060" y="6"/>
                <a:ext cx="180" cy="15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72" name="Line 78"/>
              <p:cNvSpPr/>
              <p:nvPr/>
            </p:nvSpPr>
            <p:spPr>
              <a:xfrm>
                <a:off x="3240" y="162"/>
                <a:ext cx="360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5750" name="Group 79"/>
            <p:cNvGrpSpPr/>
            <p:nvPr/>
          </p:nvGrpSpPr>
          <p:grpSpPr>
            <a:xfrm>
              <a:off x="3" y="232"/>
              <a:ext cx="51" cy="196"/>
              <a:chOff x="0" y="0"/>
              <a:chExt cx="80" cy="320"/>
            </a:xfrm>
          </p:grpSpPr>
          <p:grpSp>
            <p:nvGrpSpPr>
              <p:cNvPr id="25754" name="Group 80"/>
              <p:cNvGrpSpPr/>
              <p:nvPr/>
            </p:nvGrpSpPr>
            <p:grpSpPr>
              <a:xfrm>
                <a:off x="0" y="0"/>
                <a:ext cx="80" cy="140"/>
                <a:chOff x="0" y="0"/>
                <a:chExt cx="80" cy="140"/>
              </a:xfrm>
            </p:grpSpPr>
            <p:sp>
              <p:nvSpPr>
                <p:cNvPr id="25758" name="Line 81"/>
                <p:cNvSpPr/>
                <p:nvPr/>
              </p:nvSpPr>
              <p:spPr>
                <a:xfrm flipH="1">
                  <a:off x="0" y="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59" name="Line 82"/>
                <p:cNvSpPr/>
                <p:nvPr/>
              </p:nvSpPr>
              <p:spPr>
                <a:xfrm flipH="1">
                  <a:off x="0" y="8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755" name="Group 83"/>
              <p:cNvGrpSpPr/>
              <p:nvPr/>
            </p:nvGrpSpPr>
            <p:grpSpPr>
              <a:xfrm>
                <a:off x="0" y="180"/>
                <a:ext cx="80" cy="140"/>
                <a:chOff x="0" y="0"/>
                <a:chExt cx="80" cy="140"/>
              </a:xfrm>
            </p:grpSpPr>
            <p:sp>
              <p:nvSpPr>
                <p:cNvPr id="25756" name="Line 84"/>
                <p:cNvSpPr/>
                <p:nvPr/>
              </p:nvSpPr>
              <p:spPr>
                <a:xfrm flipH="1">
                  <a:off x="0" y="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57" name="Line 85"/>
                <p:cNvSpPr/>
                <p:nvPr/>
              </p:nvSpPr>
              <p:spPr>
                <a:xfrm flipH="1">
                  <a:off x="0" y="8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5751" name="Group 314"/>
            <p:cNvGrpSpPr/>
            <p:nvPr/>
          </p:nvGrpSpPr>
          <p:grpSpPr>
            <a:xfrm>
              <a:off x="1451" y="0"/>
              <a:ext cx="421" cy="424"/>
              <a:chOff x="0" y="0"/>
              <a:chExt cx="421" cy="424"/>
            </a:xfrm>
          </p:grpSpPr>
          <p:sp>
            <p:nvSpPr>
              <p:cNvPr id="25752" name="Rectangle 38"/>
              <p:cNvSpPr/>
              <p:nvPr/>
            </p:nvSpPr>
            <p:spPr>
              <a:xfrm>
                <a:off x="192" y="0"/>
                <a:ext cx="229" cy="3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/>
              <a:p>
                <a:pPr lvl="0" algn="just"/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m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5753" name="Oval 308"/>
              <p:cNvSpPr/>
              <p:nvPr/>
            </p:nvSpPr>
            <p:spPr>
              <a:xfrm>
                <a:off x="0" y="197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4D0808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/>
                <a:endParaRPr lang="zh-CN" altLang="zh-CN" dirty="0">
                  <a:solidFill>
                    <a:srgbClr val="000000"/>
                  </a:solidFill>
                  <a:latin typeface="Constantia" panose="02030602050306030303" pitchFamily="18" charset="0"/>
                  <a:ea typeface="宋体" panose="02010600030101010101" pitchFamily="2" charset="-122"/>
                  <a:sym typeface="Constantia" panose="02030602050306030303" pitchFamily="18" charset="0"/>
                </a:endParaRPr>
              </a:p>
            </p:txBody>
          </p:sp>
        </p:grpSp>
      </p:grpSp>
      <p:sp>
        <p:nvSpPr>
          <p:cNvPr id="26805" name="Rectangle 98"/>
          <p:cNvSpPr/>
          <p:nvPr/>
        </p:nvSpPr>
        <p:spPr>
          <a:xfrm>
            <a:off x="5508625" y="2097088"/>
            <a:ext cx="1223963" cy="468312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p>
            <a:pPr lvl="0" algn="just"/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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= /2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pSp>
        <p:nvGrpSpPr>
          <p:cNvPr id="26806" name="Group 329"/>
          <p:cNvGrpSpPr/>
          <p:nvPr/>
        </p:nvGrpSpPr>
        <p:grpSpPr>
          <a:xfrm>
            <a:off x="5003800" y="1485900"/>
            <a:ext cx="3122613" cy="1943100"/>
            <a:chOff x="0" y="0"/>
            <a:chExt cx="1967" cy="1224"/>
          </a:xfrm>
        </p:grpSpPr>
        <p:sp>
          <p:nvSpPr>
            <p:cNvPr id="25728" name="Freeform 87"/>
            <p:cNvSpPr/>
            <p:nvPr/>
          </p:nvSpPr>
          <p:spPr>
            <a:xfrm>
              <a:off x="254" y="731"/>
              <a:ext cx="673" cy="345"/>
            </a:xfrm>
            <a:custGeom>
              <a:avLst/>
              <a:gdLst>
                <a:gd name="txL" fmla="*/ 0 w 20000"/>
                <a:gd name="txT" fmla="*/ 0 h 20000"/>
                <a:gd name="txR" fmla="*/ 20000 w 20000"/>
                <a:gd name="txB" fmla="*/ 20000 h 200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0000" h="20000">
                  <a:moveTo>
                    <a:pt x="0" y="0"/>
                  </a:moveTo>
                  <a:lnTo>
                    <a:pt x="189" y="642"/>
                  </a:lnTo>
                  <a:lnTo>
                    <a:pt x="396" y="1248"/>
                  </a:lnTo>
                  <a:lnTo>
                    <a:pt x="584" y="1889"/>
                  </a:lnTo>
                  <a:lnTo>
                    <a:pt x="792" y="2496"/>
                  </a:lnTo>
                  <a:lnTo>
                    <a:pt x="980" y="3137"/>
                  </a:lnTo>
                  <a:lnTo>
                    <a:pt x="1188" y="3743"/>
                  </a:lnTo>
                  <a:lnTo>
                    <a:pt x="1395" y="4349"/>
                  </a:lnTo>
                  <a:lnTo>
                    <a:pt x="1565" y="4955"/>
                  </a:lnTo>
                  <a:lnTo>
                    <a:pt x="1772" y="5561"/>
                  </a:lnTo>
                  <a:lnTo>
                    <a:pt x="1979" y="6132"/>
                  </a:lnTo>
                  <a:lnTo>
                    <a:pt x="2168" y="6774"/>
                  </a:lnTo>
                  <a:lnTo>
                    <a:pt x="2375" y="7308"/>
                  </a:lnTo>
                  <a:lnTo>
                    <a:pt x="2564" y="7879"/>
                  </a:lnTo>
                  <a:lnTo>
                    <a:pt x="2790" y="8485"/>
                  </a:lnTo>
                  <a:lnTo>
                    <a:pt x="2959" y="9020"/>
                  </a:lnTo>
                  <a:lnTo>
                    <a:pt x="3167" y="9626"/>
                  </a:lnTo>
                  <a:lnTo>
                    <a:pt x="3374" y="10160"/>
                  </a:lnTo>
                  <a:lnTo>
                    <a:pt x="3582" y="10660"/>
                  </a:lnTo>
                  <a:lnTo>
                    <a:pt x="3770" y="11194"/>
                  </a:lnTo>
                  <a:lnTo>
                    <a:pt x="3959" y="11693"/>
                  </a:lnTo>
                  <a:lnTo>
                    <a:pt x="4166" y="12228"/>
                  </a:lnTo>
                  <a:lnTo>
                    <a:pt x="4373" y="12727"/>
                  </a:lnTo>
                  <a:lnTo>
                    <a:pt x="4562" y="13155"/>
                  </a:lnTo>
                  <a:lnTo>
                    <a:pt x="4788" y="13654"/>
                  </a:lnTo>
                  <a:lnTo>
                    <a:pt x="4976" y="14118"/>
                  </a:lnTo>
                  <a:lnTo>
                    <a:pt x="5165" y="14581"/>
                  </a:lnTo>
                  <a:lnTo>
                    <a:pt x="5353" y="15009"/>
                  </a:lnTo>
                  <a:lnTo>
                    <a:pt x="5542" y="15401"/>
                  </a:lnTo>
                  <a:lnTo>
                    <a:pt x="5768" y="15829"/>
                  </a:lnTo>
                  <a:lnTo>
                    <a:pt x="5975" y="16221"/>
                  </a:lnTo>
                  <a:lnTo>
                    <a:pt x="6183" y="16613"/>
                  </a:lnTo>
                  <a:lnTo>
                    <a:pt x="6390" y="16934"/>
                  </a:lnTo>
                  <a:lnTo>
                    <a:pt x="6598" y="17291"/>
                  </a:lnTo>
                  <a:lnTo>
                    <a:pt x="6786" y="17611"/>
                  </a:lnTo>
                  <a:lnTo>
                    <a:pt x="6993" y="17932"/>
                  </a:lnTo>
                  <a:lnTo>
                    <a:pt x="7182" y="18217"/>
                  </a:lnTo>
                  <a:lnTo>
                    <a:pt x="7408" y="18467"/>
                  </a:lnTo>
                  <a:lnTo>
                    <a:pt x="7615" y="18717"/>
                  </a:lnTo>
                  <a:lnTo>
                    <a:pt x="7842" y="18930"/>
                  </a:lnTo>
                  <a:lnTo>
                    <a:pt x="8030" y="19144"/>
                  </a:lnTo>
                  <a:lnTo>
                    <a:pt x="8238" y="19358"/>
                  </a:lnTo>
                  <a:lnTo>
                    <a:pt x="8464" y="19465"/>
                  </a:lnTo>
                  <a:lnTo>
                    <a:pt x="8633" y="19608"/>
                  </a:lnTo>
                  <a:lnTo>
                    <a:pt x="8841" y="19715"/>
                  </a:lnTo>
                  <a:lnTo>
                    <a:pt x="9048" y="19893"/>
                  </a:lnTo>
                  <a:lnTo>
                    <a:pt x="9274" y="19929"/>
                  </a:lnTo>
                  <a:lnTo>
                    <a:pt x="9482" y="19929"/>
                  </a:lnTo>
                  <a:lnTo>
                    <a:pt x="9670" y="19929"/>
                  </a:lnTo>
                  <a:lnTo>
                    <a:pt x="9877" y="19964"/>
                  </a:lnTo>
                  <a:lnTo>
                    <a:pt x="10123" y="19929"/>
                  </a:lnTo>
                  <a:lnTo>
                    <a:pt x="10330" y="19857"/>
                  </a:lnTo>
                  <a:lnTo>
                    <a:pt x="10556" y="19715"/>
                  </a:lnTo>
                  <a:lnTo>
                    <a:pt x="10782" y="19537"/>
                  </a:lnTo>
                  <a:lnTo>
                    <a:pt x="11008" y="19358"/>
                  </a:lnTo>
                  <a:lnTo>
                    <a:pt x="11235" y="19109"/>
                  </a:lnTo>
                  <a:lnTo>
                    <a:pt x="11499" y="18859"/>
                  </a:lnTo>
                  <a:lnTo>
                    <a:pt x="11725" y="18574"/>
                  </a:lnTo>
                  <a:lnTo>
                    <a:pt x="11951" y="18253"/>
                  </a:lnTo>
                  <a:lnTo>
                    <a:pt x="12196" y="17861"/>
                  </a:lnTo>
                  <a:lnTo>
                    <a:pt x="12460" y="17504"/>
                  </a:lnTo>
                  <a:lnTo>
                    <a:pt x="12724" y="17148"/>
                  </a:lnTo>
                  <a:lnTo>
                    <a:pt x="12950" y="16720"/>
                  </a:lnTo>
                  <a:lnTo>
                    <a:pt x="13195" y="16292"/>
                  </a:lnTo>
                  <a:lnTo>
                    <a:pt x="13459" y="15829"/>
                  </a:lnTo>
                  <a:lnTo>
                    <a:pt x="13704" y="15330"/>
                  </a:lnTo>
                  <a:lnTo>
                    <a:pt x="13949" y="14866"/>
                  </a:lnTo>
                  <a:lnTo>
                    <a:pt x="14194" y="14332"/>
                  </a:lnTo>
                  <a:lnTo>
                    <a:pt x="14458" y="13832"/>
                  </a:lnTo>
                  <a:lnTo>
                    <a:pt x="14703" y="13298"/>
                  </a:lnTo>
                  <a:lnTo>
                    <a:pt x="14948" y="12763"/>
                  </a:lnTo>
                  <a:lnTo>
                    <a:pt x="15193" y="12228"/>
                  </a:lnTo>
                  <a:lnTo>
                    <a:pt x="15476" y="11693"/>
                  </a:lnTo>
                  <a:lnTo>
                    <a:pt x="15683" y="11123"/>
                  </a:lnTo>
                  <a:lnTo>
                    <a:pt x="15910" y="10588"/>
                  </a:lnTo>
                  <a:lnTo>
                    <a:pt x="16155" y="10018"/>
                  </a:lnTo>
                  <a:lnTo>
                    <a:pt x="16381" y="9447"/>
                  </a:lnTo>
                  <a:lnTo>
                    <a:pt x="16626" y="8913"/>
                  </a:lnTo>
                  <a:lnTo>
                    <a:pt x="16833" y="8342"/>
                  </a:lnTo>
                  <a:lnTo>
                    <a:pt x="17059" y="7807"/>
                  </a:lnTo>
                  <a:lnTo>
                    <a:pt x="17267" y="7273"/>
                  </a:lnTo>
                  <a:lnTo>
                    <a:pt x="17493" y="6774"/>
                  </a:lnTo>
                  <a:lnTo>
                    <a:pt x="17719" y="6239"/>
                  </a:lnTo>
                  <a:lnTo>
                    <a:pt x="17926" y="5704"/>
                  </a:lnTo>
                  <a:lnTo>
                    <a:pt x="18153" y="5205"/>
                  </a:lnTo>
                  <a:lnTo>
                    <a:pt x="18322" y="4742"/>
                  </a:lnTo>
                  <a:lnTo>
                    <a:pt x="18492" y="4278"/>
                  </a:lnTo>
                  <a:lnTo>
                    <a:pt x="18680" y="3815"/>
                  </a:lnTo>
                  <a:lnTo>
                    <a:pt x="18850" y="3387"/>
                  </a:lnTo>
                  <a:lnTo>
                    <a:pt x="19020" y="2995"/>
                  </a:lnTo>
                  <a:lnTo>
                    <a:pt x="19171" y="2638"/>
                  </a:lnTo>
                  <a:lnTo>
                    <a:pt x="19340" y="2246"/>
                  </a:lnTo>
                  <a:lnTo>
                    <a:pt x="19491" y="1925"/>
                  </a:lnTo>
                  <a:lnTo>
                    <a:pt x="19604" y="1569"/>
                  </a:lnTo>
                  <a:lnTo>
                    <a:pt x="19755" y="1319"/>
                  </a:lnTo>
                  <a:lnTo>
                    <a:pt x="19887" y="1070"/>
                  </a:lnTo>
                  <a:lnTo>
                    <a:pt x="19981" y="856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29" name="Line 88"/>
            <p:cNvSpPr/>
            <p:nvPr/>
          </p:nvSpPr>
          <p:spPr>
            <a:xfrm flipH="1">
              <a:off x="221" y="138"/>
              <a:ext cx="4" cy="107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sm"/>
              <a:tailEnd type="none" w="med" len="med"/>
            </a:ln>
          </p:spPr>
        </p:sp>
        <p:sp>
          <p:nvSpPr>
            <p:cNvPr id="25730" name="Line 89"/>
            <p:cNvSpPr/>
            <p:nvPr/>
          </p:nvSpPr>
          <p:spPr>
            <a:xfrm>
              <a:off x="236" y="731"/>
              <a:ext cx="1594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25731" name="Rectangle 90"/>
            <p:cNvSpPr/>
            <p:nvPr/>
          </p:nvSpPr>
          <p:spPr>
            <a:xfrm>
              <a:off x="76" y="556"/>
              <a:ext cx="242" cy="3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 algn="just"/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o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32" name="Rectangle 91"/>
            <p:cNvSpPr/>
            <p:nvPr/>
          </p:nvSpPr>
          <p:spPr>
            <a:xfrm>
              <a:off x="63" y="178"/>
              <a:ext cx="204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 algn="just"/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A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733" name="Rectangle 92"/>
            <p:cNvSpPr/>
            <p:nvPr/>
          </p:nvSpPr>
          <p:spPr>
            <a:xfrm>
              <a:off x="0" y="954"/>
              <a:ext cx="406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 algn="just"/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-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A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734" name="Rectangle 93"/>
            <p:cNvSpPr/>
            <p:nvPr/>
          </p:nvSpPr>
          <p:spPr>
            <a:xfrm>
              <a:off x="1764" y="708"/>
              <a:ext cx="203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 algn="just"/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t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735" name="Freeform 95"/>
            <p:cNvSpPr/>
            <p:nvPr/>
          </p:nvSpPr>
          <p:spPr>
            <a:xfrm>
              <a:off x="939" y="375"/>
              <a:ext cx="673" cy="369"/>
            </a:xfrm>
            <a:custGeom>
              <a:avLst/>
              <a:gdLst>
                <a:gd name="txL" fmla="*/ 0 w 20000"/>
                <a:gd name="txT" fmla="*/ 0 h 20000"/>
                <a:gd name="txR" fmla="*/ 20000 w 20000"/>
                <a:gd name="txB" fmla="*/ 20000 h 200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0000" h="20000">
                  <a:moveTo>
                    <a:pt x="0" y="19967"/>
                  </a:moveTo>
                  <a:lnTo>
                    <a:pt x="189" y="19301"/>
                  </a:lnTo>
                  <a:lnTo>
                    <a:pt x="396" y="18735"/>
                  </a:lnTo>
                  <a:lnTo>
                    <a:pt x="584" y="18070"/>
                  </a:lnTo>
                  <a:lnTo>
                    <a:pt x="792" y="17438"/>
                  </a:lnTo>
                  <a:lnTo>
                    <a:pt x="980" y="16805"/>
                  </a:lnTo>
                  <a:lnTo>
                    <a:pt x="1206" y="16240"/>
                  </a:lnTo>
                  <a:lnTo>
                    <a:pt x="1395" y="15607"/>
                  </a:lnTo>
                  <a:lnTo>
                    <a:pt x="1583" y="15008"/>
                  </a:lnTo>
                  <a:lnTo>
                    <a:pt x="1772" y="14409"/>
                  </a:lnTo>
                  <a:lnTo>
                    <a:pt x="1979" y="13810"/>
                  </a:lnTo>
                  <a:lnTo>
                    <a:pt x="2187" y="13211"/>
                  </a:lnTo>
                  <a:lnTo>
                    <a:pt x="2375" y="12679"/>
                  </a:lnTo>
                  <a:lnTo>
                    <a:pt x="2564" y="12080"/>
                  </a:lnTo>
                  <a:lnTo>
                    <a:pt x="2771" y="11448"/>
                  </a:lnTo>
                  <a:lnTo>
                    <a:pt x="2959" y="10948"/>
                  </a:lnTo>
                  <a:lnTo>
                    <a:pt x="3148" y="10349"/>
                  </a:lnTo>
                  <a:lnTo>
                    <a:pt x="3374" y="9784"/>
                  </a:lnTo>
                  <a:lnTo>
                    <a:pt x="3582" y="9318"/>
                  </a:lnTo>
                  <a:lnTo>
                    <a:pt x="3751" y="8752"/>
                  </a:lnTo>
                  <a:lnTo>
                    <a:pt x="3959" y="8286"/>
                  </a:lnTo>
                  <a:lnTo>
                    <a:pt x="4147" y="7720"/>
                  </a:lnTo>
                  <a:lnTo>
                    <a:pt x="4373" y="7221"/>
                  </a:lnTo>
                  <a:lnTo>
                    <a:pt x="4562" y="6789"/>
                  </a:lnTo>
                  <a:lnTo>
                    <a:pt x="4788" y="6290"/>
                  </a:lnTo>
                  <a:lnTo>
                    <a:pt x="4976" y="5857"/>
                  </a:lnTo>
                  <a:lnTo>
                    <a:pt x="5184" y="5358"/>
                  </a:lnTo>
                  <a:lnTo>
                    <a:pt x="5353" y="4958"/>
                  </a:lnTo>
                  <a:lnTo>
                    <a:pt x="5542" y="4559"/>
                  </a:lnTo>
                  <a:lnTo>
                    <a:pt x="5768" y="4126"/>
                  </a:lnTo>
                  <a:lnTo>
                    <a:pt x="5975" y="3727"/>
                  </a:lnTo>
                  <a:lnTo>
                    <a:pt x="6202" y="3361"/>
                  </a:lnTo>
                  <a:lnTo>
                    <a:pt x="6390" y="2995"/>
                  </a:lnTo>
                  <a:lnTo>
                    <a:pt x="6616" y="2662"/>
                  </a:lnTo>
                  <a:lnTo>
                    <a:pt x="6786" y="2363"/>
                  </a:lnTo>
                  <a:lnTo>
                    <a:pt x="6993" y="2030"/>
                  </a:lnTo>
                  <a:lnTo>
                    <a:pt x="7201" y="1730"/>
                  </a:lnTo>
                  <a:lnTo>
                    <a:pt x="7408" y="1531"/>
                  </a:lnTo>
                  <a:lnTo>
                    <a:pt x="7615" y="1231"/>
                  </a:lnTo>
                  <a:lnTo>
                    <a:pt x="7823" y="1032"/>
                  </a:lnTo>
                  <a:lnTo>
                    <a:pt x="8030" y="799"/>
                  </a:lnTo>
                  <a:lnTo>
                    <a:pt x="8238" y="632"/>
                  </a:lnTo>
                  <a:lnTo>
                    <a:pt x="8445" y="532"/>
                  </a:lnTo>
                  <a:lnTo>
                    <a:pt x="8633" y="333"/>
                  </a:lnTo>
                  <a:lnTo>
                    <a:pt x="8841" y="233"/>
                  </a:lnTo>
                  <a:lnTo>
                    <a:pt x="9048" y="67"/>
                  </a:lnTo>
                  <a:lnTo>
                    <a:pt x="9274" y="33"/>
                  </a:lnTo>
                  <a:lnTo>
                    <a:pt x="9463" y="33"/>
                  </a:lnTo>
                  <a:lnTo>
                    <a:pt x="9670" y="33"/>
                  </a:lnTo>
                  <a:lnTo>
                    <a:pt x="9877" y="0"/>
                  </a:lnTo>
                  <a:lnTo>
                    <a:pt x="10123" y="33"/>
                  </a:lnTo>
                  <a:lnTo>
                    <a:pt x="10330" y="100"/>
                  </a:lnTo>
                  <a:lnTo>
                    <a:pt x="10556" y="233"/>
                  </a:lnTo>
                  <a:lnTo>
                    <a:pt x="10782" y="399"/>
                  </a:lnTo>
                  <a:lnTo>
                    <a:pt x="11008" y="632"/>
                  </a:lnTo>
                  <a:lnTo>
                    <a:pt x="11254" y="865"/>
                  </a:lnTo>
                  <a:lnTo>
                    <a:pt x="11499" y="1098"/>
                  </a:lnTo>
                  <a:lnTo>
                    <a:pt x="11725" y="1398"/>
                  </a:lnTo>
                  <a:lnTo>
                    <a:pt x="11970" y="1697"/>
                  </a:lnTo>
                  <a:lnTo>
                    <a:pt x="12215" y="2063"/>
                  </a:lnTo>
                  <a:lnTo>
                    <a:pt x="12460" y="2463"/>
                  </a:lnTo>
                  <a:lnTo>
                    <a:pt x="12705" y="2795"/>
                  </a:lnTo>
                  <a:lnTo>
                    <a:pt x="12950" y="3261"/>
                  </a:lnTo>
                  <a:lnTo>
                    <a:pt x="13195" y="3661"/>
                  </a:lnTo>
                  <a:lnTo>
                    <a:pt x="13440" y="4126"/>
                  </a:lnTo>
                  <a:lnTo>
                    <a:pt x="13704" y="4626"/>
                  </a:lnTo>
                  <a:lnTo>
                    <a:pt x="13949" y="5092"/>
                  </a:lnTo>
                  <a:lnTo>
                    <a:pt x="14194" y="5624"/>
                  </a:lnTo>
                  <a:lnTo>
                    <a:pt x="14458" y="6123"/>
                  </a:lnTo>
                  <a:lnTo>
                    <a:pt x="14703" y="6689"/>
                  </a:lnTo>
                  <a:lnTo>
                    <a:pt x="14948" y="7188"/>
                  </a:lnTo>
                  <a:lnTo>
                    <a:pt x="15193" y="7720"/>
                  </a:lnTo>
                  <a:lnTo>
                    <a:pt x="15476" y="8286"/>
                  </a:lnTo>
                  <a:lnTo>
                    <a:pt x="15683" y="8852"/>
                  </a:lnTo>
                  <a:lnTo>
                    <a:pt x="15910" y="9384"/>
                  </a:lnTo>
                  <a:lnTo>
                    <a:pt x="16155" y="9950"/>
                  </a:lnTo>
                  <a:lnTo>
                    <a:pt x="16381" y="10483"/>
                  </a:lnTo>
                  <a:lnTo>
                    <a:pt x="16626" y="11048"/>
                  </a:lnTo>
                  <a:lnTo>
                    <a:pt x="16852" y="11614"/>
                  </a:lnTo>
                  <a:lnTo>
                    <a:pt x="17059" y="12146"/>
                  </a:lnTo>
                  <a:lnTo>
                    <a:pt x="17286" y="12712"/>
                  </a:lnTo>
                  <a:lnTo>
                    <a:pt x="17493" y="13211"/>
                  </a:lnTo>
                  <a:lnTo>
                    <a:pt x="17700" y="13710"/>
                  </a:lnTo>
                  <a:lnTo>
                    <a:pt x="17926" y="14243"/>
                  </a:lnTo>
                  <a:lnTo>
                    <a:pt x="18134" y="14742"/>
                  </a:lnTo>
                  <a:lnTo>
                    <a:pt x="18322" y="15208"/>
                  </a:lnTo>
                  <a:lnTo>
                    <a:pt x="18492" y="15674"/>
                  </a:lnTo>
                  <a:lnTo>
                    <a:pt x="18680" y="16140"/>
                  </a:lnTo>
                  <a:lnTo>
                    <a:pt x="18850" y="16572"/>
                  </a:lnTo>
                  <a:lnTo>
                    <a:pt x="19020" y="16938"/>
                  </a:lnTo>
                  <a:lnTo>
                    <a:pt x="19171" y="17338"/>
                  </a:lnTo>
                  <a:lnTo>
                    <a:pt x="19340" y="17704"/>
                  </a:lnTo>
                  <a:lnTo>
                    <a:pt x="19472" y="18037"/>
                  </a:lnTo>
                  <a:lnTo>
                    <a:pt x="19604" y="18369"/>
                  </a:lnTo>
                  <a:lnTo>
                    <a:pt x="19755" y="18636"/>
                  </a:lnTo>
                  <a:lnTo>
                    <a:pt x="19887" y="18902"/>
                  </a:lnTo>
                  <a:lnTo>
                    <a:pt x="19981" y="19101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36" name="Line 96"/>
            <p:cNvSpPr/>
            <p:nvPr/>
          </p:nvSpPr>
          <p:spPr>
            <a:xfrm>
              <a:off x="228" y="1075"/>
              <a:ext cx="356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5737" name="Line 97"/>
            <p:cNvSpPr/>
            <p:nvPr/>
          </p:nvSpPr>
          <p:spPr>
            <a:xfrm>
              <a:off x="241" y="350"/>
              <a:ext cx="1016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5738" name="Rectangle 99"/>
            <p:cNvSpPr/>
            <p:nvPr/>
          </p:nvSpPr>
          <p:spPr>
            <a:xfrm>
              <a:off x="1535" y="729"/>
              <a:ext cx="331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 algn="just"/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T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739" name="Rectangle 94"/>
            <p:cNvSpPr/>
            <p:nvPr/>
          </p:nvSpPr>
          <p:spPr>
            <a:xfrm>
              <a:off x="64" y="0"/>
              <a:ext cx="254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 algn="just"/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x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6819" name="Group 328"/>
          <p:cNvGrpSpPr/>
          <p:nvPr/>
        </p:nvGrpSpPr>
        <p:grpSpPr>
          <a:xfrm>
            <a:off x="5235575" y="549275"/>
            <a:ext cx="3176588" cy="1368425"/>
            <a:chOff x="0" y="0"/>
            <a:chExt cx="2001" cy="862"/>
          </a:xfrm>
        </p:grpSpPr>
        <p:sp>
          <p:nvSpPr>
            <p:cNvPr id="25674" name="Rectangle 101"/>
            <p:cNvSpPr/>
            <p:nvPr/>
          </p:nvSpPr>
          <p:spPr>
            <a:xfrm>
              <a:off x="886" y="579"/>
              <a:ext cx="51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 algn="just"/>
              <a:r>
                <a:rPr lang="en-US" altLang="zh-CN" sz="24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= 0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675" name="Line 103"/>
            <p:cNvSpPr/>
            <p:nvPr/>
          </p:nvSpPr>
          <p:spPr>
            <a:xfrm flipH="1">
              <a:off x="703" y="180"/>
              <a:ext cx="331" cy="1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25676" name="Rectangle 104"/>
            <p:cNvSpPr/>
            <p:nvPr/>
          </p:nvSpPr>
          <p:spPr>
            <a:xfrm>
              <a:off x="1759" y="429"/>
              <a:ext cx="242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 algn="just"/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x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5677" name="Line 106"/>
            <p:cNvSpPr/>
            <p:nvPr/>
          </p:nvSpPr>
          <p:spPr>
            <a:xfrm>
              <a:off x="55" y="48"/>
              <a:ext cx="1" cy="40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8" name="Line 107"/>
            <p:cNvSpPr/>
            <p:nvPr/>
          </p:nvSpPr>
          <p:spPr>
            <a:xfrm>
              <a:off x="55" y="447"/>
              <a:ext cx="1795" cy="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25679" name="Rectangle 109"/>
            <p:cNvSpPr/>
            <p:nvPr/>
          </p:nvSpPr>
          <p:spPr>
            <a:xfrm>
              <a:off x="1021" y="404"/>
              <a:ext cx="285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p>
              <a:pPr lvl="0" algn="just"/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o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5680" name="Group 110"/>
            <p:cNvGrpSpPr/>
            <p:nvPr/>
          </p:nvGrpSpPr>
          <p:grpSpPr>
            <a:xfrm>
              <a:off x="0" y="48"/>
              <a:ext cx="51" cy="197"/>
              <a:chOff x="0" y="0"/>
              <a:chExt cx="80" cy="320"/>
            </a:xfrm>
          </p:grpSpPr>
          <p:grpSp>
            <p:nvGrpSpPr>
              <p:cNvPr id="25722" name="Group 111"/>
              <p:cNvGrpSpPr/>
              <p:nvPr/>
            </p:nvGrpSpPr>
            <p:grpSpPr>
              <a:xfrm>
                <a:off x="0" y="0"/>
                <a:ext cx="80" cy="140"/>
                <a:chOff x="0" y="0"/>
                <a:chExt cx="80" cy="140"/>
              </a:xfrm>
            </p:grpSpPr>
            <p:sp>
              <p:nvSpPr>
                <p:cNvPr id="25726" name="Line 112"/>
                <p:cNvSpPr/>
                <p:nvPr/>
              </p:nvSpPr>
              <p:spPr>
                <a:xfrm flipH="1">
                  <a:off x="0" y="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27" name="Line 113"/>
                <p:cNvSpPr/>
                <p:nvPr/>
              </p:nvSpPr>
              <p:spPr>
                <a:xfrm flipH="1">
                  <a:off x="0" y="8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723" name="Group 114"/>
              <p:cNvGrpSpPr/>
              <p:nvPr/>
            </p:nvGrpSpPr>
            <p:grpSpPr>
              <a:xfrm>
                <a:off x="0" y="180"/>
                <a:ext cx="80" cy="140"/>
                <a:chOff x="0" y="0"/>
                <a:chExt cx="80" cy="140"/>
              </a:xfrm>
            </p:grpSpPr>
            <p:sp>
              <p:nvSpPr>
                <p:cNvPr id="25724" name="Line 115"/>
                <p:cNvSpPr/>
                <p:nvPr/>
              </p:nvSpPr>
              <p:spPr>
                <a:xfrm flipH="1">
                  <a:off x="0" y="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25" name="Line 116"/>
                <p:cNvSpPr/>
                <p:nvPr/>
              </p:nvSpPr>
              <p:spPr>
                <a:xfrm flipH="1">
                  <a:off x="0" y="8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25681" name="Group 117"/>
            <p:cNvGrpSpPr/>
            <p:nvPr/>
          </p:nvGrpSpPr>
          <p:grpSpPr>
            <a:xfrm>
              <a:off x="67" y="313"/>
              <a:ext cx="933" cy="96"/>
              <a:chOff x="0" y="0"/>
              <a:chExt cx="3600" cy="324"/>
            </a:xfrm>
          </p:grpSpPr>
          <p:sp>
            <p:nvSpPr>
              <p:cNvPr id="25693" name="Line 118"/>
              <p:cNvSpPr/>
              <p:nvPr/>
            </p:nvSpPr>
            <p:spPr>
              <a:xfrm>
                <a:off x="0" y="162"/>
                <a:ext cx="360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94" name="Line 119"/>
              <p:cNvSpPr/>
              <p:nvPr/>
            </p:nvSpPr>
            <p:spPr>
              <a:xfrm flipV="1">
                <a:off x="360" y="6"/>
                <a:ext cx="180" cy="15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95" name="Line 120"/>
              <p:cNvSpPr/>
              <p:nvPr/>
            </p:nvSpPr>
            <p:spPr>
              <a:xfrm>
                <a:off x="540" y="6"/>
                <a:ext cx="180" cy="31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5696" name="Group 121"/>
              <p:cNvGrpSpPr/>
              <p:nvPr/>
            </p:nvGrpSpPr>
            <p:grpSpPr>
              <a:xfrm>
                <a:off x="540" y="0"/>
                <a:ext cx="360" cy="318"/>
                <a:chOff x="0" y="0"/>
                <a:chExt cx="360" cy="318"/>
              </a:xfrm>
            </p:grpSpPr>
            <p:sp>
              <p:nvSpPr>
                <p:cNvPr id="25720" name="Line 122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21" name="Line 123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697" name="Group 124"/>
              <p:cNvGrpSpPr/>
              <p:nvPr/>
            </p:nvGrpSpPr>
            <p:grpSpPr>
              <a:xfrm>
                <a:off x="900" y="6"/>
                <a:ext cx="360" cy="318"/>
                <a:chOff x="0" y="0"/>
                <a:chExt cx="360" cy="318"/>
              </a:xfrm>
            </p:grpSpPr>
            <p:sp>
              <p:nvSpPr>
                <p:cNvPr id="25718" name="Line 125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19" name="Line 126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698" name="Group 127"/>
              <p:cNvGrpSpPr/>
              <p:nvPr/>
            </p:nvGrpSpPr>
            <p:grpSpPr>
              <a:xfrm>
                <a:off x="1260" y="6"/>
                <a:ext cx="360" cy="318"/>
                <a:chOff x="0" y="0"/>
                <a:chExt cx="360" cy="318"/>
              </a:xfrm>
            </p:grpSpPr>
            <p:sp>
              <p:nvSpPr>
                <p:cNvPr id="25716" name="Line 128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17" name="Line 129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699" name="Group 130"/>
              <p:cNvGrpSpPr/>
              <p:nvPr/>
            </p:nvGrpSpPr>
            <p:grpSpPr>
              <a:xfrm>
                <a:off x="1260" y="6"/>
                <a:ext cx="360" cy="318"/>
                <a:chOff x="0" y="0"/>
                <a:chExt cx="360" cy="318"/>
              </a:xfrm>
            </p:grpSpPr>
            <p:sp>
              <p:nvSpPr>
                <p:cNvPr id="25714" name="Line 131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15" name="Line 132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700" name="Group 133"/>
              <p:cNvGrpSpPr/>
              <p:nvPr/>
            </p:nvGrpSpPr>
            <p:grpSpPr>
              <a:xfrm>
                <a:off x="1620" y="6"/>
                <a:ext cx="360" cy="318"/>
                <a:chOff x="0" y="0"/>
                <a:chExt cx="360" cy="318"/>
              </a:xfrm>
            </p:grpSpPr>
            <p:sp>
              <p:nvSpPr>
                <p:cNvPr id="25712" name="Line 134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13" name="Line 135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701" name="Group 136"/>
              <p:cNvGrpSpPr/>
              <p:nvPr/>
            </p:nvGrpSpPr>
            <p:grpSpPr>
              <a:xfrm>
                <a:off x="1980" y="6"/>
                <a:ext cx="360" cy="318"/>
                <a:chOff x="0" y="0"/>
                <a:chExt cx="360" cy="318"/>
              </a:xfrm>
            </p:grpSpPr>
            <p:sp>
              <p:nvSpPr>
                <p:cNvPr id="25710" name="Line 137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11" name="Line 138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702" name="Group 139"/>
              <p:cNvGrpSpPr/>
              <p:nvPr/>
            </p:nvGrpSpPr>
            <p:grpSpPr>
              <a:xfrm>
                <a:off x="2340" y="6"/>
                <a:ext cx="360" cy="318"/>
                <a:chOff x="0" y="0"/>
                <a:chExt cx="360" cy="318"/>
              </a:xfrm>
            </p:grpSpPr>
            <p:sp>
              <p:nvSpPr>
                <p:cNvPr id="25708" name="Line 140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09" name="Line 141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703" name="Group 142"/>
              <p:cNvGrpSpPr/>
              <p:nvPr/>
            </p:nvGrpSpPr>
            <p:grpSpPr>
              <a:xfrm>
                <a:off x="2700" y="6"/>
                <a:ext cx="360" cy="318"/>
                <a:chOff x="0" y="0"/>
                <a:chExt cx="360" cy="318"/>
              </a:xfrm>
            </p:grpSpPr>
            <p:sp>
              <p:nvSpPr>
                <p:cNvPr id="25706" name="Line 143"/>
                <p:cNvSpPr/>
                <p:nvPr/>
              </p:nvSpPr>
              <p:spPr>
                <a:xfrm>
                  <a:off x="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07" name="Line 144"/>
                <p:cNvSpPr/>
                <p:nvPr/>
              </p:nvSpPr>
              <p:spPr>
                <a:xfrm flipH="1">
                  <a:off x="180" y="0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5704" name="Line 145"/>
              <p:cNvSpPr/>
              <p:nvPr/>
            </p:nvSpPr>
            <p:spPr>
              <a:xfrm flipH="1" flipV="1">
                <a:off x="3060" y="6"/>
                <a:ext cx="180" cy="15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05" name="Line 146"/>
              <p:cNvSpPr/>
              <p:nvPr/>
            </p:nvSpPr>
            <p:spPr>
              <a:xfrm>
                <a:off x="3240" y="162"/>
                <a:ext cx="360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5682" name="Group 147"/>
            <p:cNvGrpSpPr/>
            <p:nvPr/>
          </p:nvGrpSpPr>
          <p:grpSpPr>
            <a:xfrm>
              <a:off x="3" y="245"/>
              <a:ext cx="51" cy="197"/>
              <a:chOff x="0" y="0"/>
              <a:chExt cx="80" cy="320"/>
            </a:xfrm>
          </p:grpSpPr>
          <p:grpSp>
            <p:nvGrpSpPr>
              <p:cNvPr id="25687" name="Group 148"/>
              <p:cNvGrpSpPr/>
              <p:nvPr/>
            </p:nvGrpSpPr>
            <p:grpSpPr>
              <a:xfrm>
                <a:off x="0" y="0"/>
                <a:ext cx="80" cy="140"/>
                <a:chOff x="0" y="0"/>
                <a:chExt cx="80" cy="140"/>
              </a:xfrm>
            </p:grpSpPr>
            <p:sp>
              <p:nvSpPr>
                <p:cNvPr id="25691" name="Line 149"/>
                <p:cNvSpPr/>
                <p:nvPr/>
              </p:nvSpPr>
              <p:spPr>
                <a:xfrm flipH="1">
                  <a:off x="0" y="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92" name="Line 150"/>
                <p:cNvSpPr/>
                <p:nvPr/>
              </p:nvSpPr>
              <p:spPr>
                <a:xfrm flipH="1">
                  <a:off x="0" y="8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688" name="Group 151"/>
              <p:cNvGrpSpPr/>
              <p:nvPr/>
            </p:nvGrpSpPr>
            <p:grpSpPr>
              <a:xfrm>
                <a:off x="0" y="180"/>
                <a:ext cx="80" cy="140"/>
                <a:chOff x="0" y="0"/>
                <a:chExt cx="80" cy="140"/>
              </a:xfrm>
            </p:grpSpPr>
            <p:sp>
              <p:nvSpPr>
                <p:cNvPr id="25689" name="Line 152"/>
                <p:cNvSpPr/>
                <p:nvPr/>
              </p:nvSpPr>
              <p:spPr>
                <a:xfrm flipH="1">
                  <a:off x="0" y="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90" name="Line 153"/>
                <p:cNvSpPr/>
                <p:nvPr/>
              </p:nvSpPr>
              <p:spPr>
                <a:xfrm flipH="1">
                  <a:off x="0" y="80"/>
                  <a:ext cx="80" cy="6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5683" name="Line 155"/>
            <p:cNvSpPr/>
            <p:nvPr/>
          </p:nvSpPr>
          <p:spPr>
            <a:xfrm>
              <a:off x="1088" y="114"/>
              <a:ext cx="1" cy="31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25684" name="Group 313"/>
            <p:cNvGrpSpPr/>
            <p:nvPr/>
          </p:nvGrpSpPr>
          <p:grpSpPr>
            <a:xfrm>
              <a:off x="980" y="0"/>
              <a:ext cx="371" cy="453"/>
              <a:chOff x="0" y="0"/>
              <a:chExt cx="371" cy="453"/>
            </a:xfrm>
          </p:grpSpPr>
          <p:sp>
            <p:nvSpPr>
              <p:cNvPr id="25685" name="Rectangle 108"/>
              <p:cNvSpPr/>
              <p:nvPr/>
            </p:nvSpPr>
            <p:spPr>
              <a:xfrm>
                <a:off x="142" y="0"/>
                <a:ext cx="229" cy="3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/>
              <a:p>
                <a:pPr lvl="0" algn="just"/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m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5686" name="Oval 309"/>
              <p:cNvSpPr/>
              <p:nvPr/>
            </p:nvSpPr>
            <p:spPr>
              <a:xfrm>
                <a:off x="0" y="226"/>
                <a:ext cx="227" cy="227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4D0808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/>
                <a:endParaRPr lang="zh-CN" altLang="zh-CN" dirty="0">
                  <a:solidFill>
                    <a:srgbClr val="000000"/>
                  </a:solidFill>
                  <a:latin typeface="Constantia" panose="02030602050306030303" pitchFamily="18" charset="0"/>
                  <a:ea typeface="宋体" panose="02010600030101010101" pitchFamily="2" charset="-122"/>
                  <a:sym typeface="Constantia" panose="02030602050306030303" pitchFamily="18" charset="0"/>
                </a:endParaRPr>
              </a:p>
            </p:txBody>
          </p:sp>
        </p:grpSp>
      </p:grpSp>
      <p:grpSp>
        <p:nvGrpSpPr>
          <p:cNvPr id="26874" name="Group 326"/>
          <p:cNvGrpSpPr/>
          <p:nvPr/>
        </p:nvGrpSpPr>
        <p:grpSpPr>
          <a:xfrm>
            <a:off x="5268913" y="3487738"/>
            <a:ext cx="3162300" cy="1281112"/>
            <a:chOff x="0" y="0"/>
            <a:chExt cx="1992" cy="807"/>
          </a:xfrm>
        </p:grpSpPr>
        <p:sp>
          <p:nvSpPr>
            <p:cNvPr id="25619" name="Line 254"/>
            <p:cNvSpPr/>
            <p:nvPr/>
          </p:nvSpPr>
          <p:spPr>
            <a:xfrm>
              <a:off x="1211" y="81"/>
              <a:ext cx="367" cy="1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headEnd type="none" w="med" len="med"/>
              <a:tailEnd type="triangle" w="med" len="sm"/>
            </a:ln>
          </p:spPr>
        </p:sp>
        <p:grpSp>
          <p:nvGrpSpPr>
            <p:cNvPr id="25620" name="Group 325"/>
            <p:cNvGrpSpPr/>
            <p:nvPr/>
          </p:nvGrpSpPr>
          <p:grpSpPr>
            <a:xfrm>
              <a:off x="0" y="0"/>
              <a:ext cx="1992" cy="807"/>
              <a:chOff x="0" y="0"/>
              <a:chExt cx="1992" cy="807"/>
            </a:xfrm>
          </p:grpSpPr>
          <p:sp>
            <p:nvSpPr>
              <p:cNvPr id="25621" name="Rectangle 253"/>
              <p:cNvSpPr/>
              <p:nvPr/>
            </p:nvSpPr>
            <p:spPr>
              <a:xfrm>
                <a:off x="974" y="544"/>
                <a:ext cx="568" cy="2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/>
              <a:p>
                <a:pPr lvl="0"/>
                <a:r>
                  <a:rPr lang="en-US" altLang="zh-CN" sz="2400" i="1" dirty="0">
                    <a:solidFill>
                      <a:srgbClr val="80008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x</a:t>
                </a:r>
                <a:r>
                  <a:rPr lang="en-US" altLang="zh-CN" sz="2400" baseline="-30000" dirty="0">
                    <a:solidFill>
                      <a:srgbClr val="80008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0</a:t>
                </a:r>
                <a:r>
                  <a:rPr lang="en-US" altLang="zh-CN" sz="2400" dirty="0">
                    <a:solidFill>
                      <a:srgbClr val="80008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 = 0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  <a:p>
                <a:pPr lvl="0"/>
                <a:endParaRPr lang="zh-CN" altLang="en-US" sz="2800" dirty="0">
                  <a:solidFill>
                    <a:srgbClr val="000000"/>
                  </a:solidFill>
                  <a:latin typeface="Constantia" panose="02030602050306030303" pitchFamily="18" charset="0"/>
                  <a:ea typeface="宋体" panose="02010600030101010101" pitchFamily="2" charset="-122"/>
                  <a:sym typeface="Constantia" panose="02030602050306030303" pitchFamily="18" charset="0"/>
                </a:endParaRPr>
              </a:p>
            </p:txBody>
          </p:sp>
          <p:sp>
            <p:nvSpPr>
              <p:cNvPr id="25622" name="Rectangle 255"/>
              <p:cNvSpPr/>
              <p:nvPr/>
            </p:nvSpPr>
            <p:spPr>
              <a:xfrm>
                <a:off x="1769" y="364"/>
                <a:ext cx="223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/>
              <a:p>
                <a:pPr lvl="0"/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x</a:t>
                </a:r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  <a:p>
                <a:pPr lvl="0"/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5623" name="Line 257"/>
              <p:cNvSpPr/>
              <p:nvPr/>
            </p:nvSpPr>
            <p:spPr>
              <a:xfrm>
                <a:off x="61" y="0"/>
                <a:ext cx="1" cy="43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4" name="Line 258"/>
              <p:cNvSpPr/>
              <p:nvPr/>
            </p:nvSpPr>
            <p:spPr>
              <a:xfrm rot="60000" flipV="1">
                <a:off x="61" y="406"/>
                <a:ext cx="1799" cy="2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sm"/>
              </a:ln>
            </p:spPr>
          </p:sp>
          <p:sp>
            <p:nvSpPr>
              <p:cNvPr id="25625" name="Rectangle 260"/>
              <p:cNvSpPr/>
              <p:nvPr/>
            </p:nvSpPr>
            <p:spPr>
              <a:xfrm>
                <a:off x="1134" y="356"/>
                <a:ext cx="227" cy="2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/>
              <a:p>
                <a:pPr lvl="0"/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o</a:t>
                </a:r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  <a:p>
                <a:pPr lvl="0"/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25626" name="Group 261"/>
              <p:cNvGrpSpPr/>
              <p:nvPr/>
            </p:nvGrpSpPr>
            <p:grpSpPr>
              <a:xfrm>
                <a:off x="0" y="0"/>
                <a:ext cx="56" cy="212"/>
                <a:chOff x="0" y="0"/>
                <a:chExt cx="80" cy="320"/>
              </a:xfrm>
            </p:grpSpPr>
            <p:grpSp>
              <p:nvGrpSpPr>
                <p:cNvPr id="25668" name="Group 262"/>
                <p:cNvGrpSpPr/>
                <p:nvPr/>
              </p:nvGrpSpPr>
              <p:grpSpPr>
                <a:xfrm>
                  <a:off x="0" y="0"/>
                  <a:ext cx="80" cy="140"/>
                  <a:chOff x="0" y="0"/>
                  <a:chExt cx="80" cy="140"/>
                </a:xfrm>
              </p:grpSpPr>
              <p:sp>
                <p:nvSpPr>
                  <p:cNvPr id="25672" name="Line 263"/>
                  <p:cNvSpPr/>
                  <p:nvPr/>
                </p:nvSpPr>
                <p:spPr>
                  <a:xfrm flipH="1">
                    <a:off x="0" y="0"/>
                    <a:ext cx="80" cy="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73" name="Line 264"/>
                  <p:cNvSpPr/>
                  <p:nvPr/>
                </p:nvSpPr>
                <p:spPr>
                  <a:xfrm flipH="1">
                    <a:off x="0" y="80"/>
                    <a:ext cx="80" cy="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5669" name="Group 265"/>
                <p:cNvGrpSpPr/>
                <p:nvPr/>
              </p:nvGrpSpPr>
              <p:grpSpPr>
                <a:xfrm>
                  <a:off x="0" y="180"/>
                  <a:ext cx="80" cy="140"/>
                  <a:chOff x="0" y="0"/>
                  <a:chExt cx="80" cy="140"/>
                </a:xfrm>
              </p:grpSpPr>
              <p:sp>
                <p:nvSpPr>
                  <p:cNvPr id="25670" name="Line 266"/>
                  <p:cNvSpPr/>
                  <p:nvPr/>
                </p:nvSpPr>
                <p:spPr>
                  <a:xfrm flipH="1">
                    <a:off x="0" y="0"/>
                    <a:ext cx="80" cy="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71" name="Line 267"/>
                  <p:cNvSpPr/>
                  <p:nvPr/>
                </p:nvSpPr>
                <p:spPr>
                  <a:xfrm flipH="1">
                    <a:off x="0" y="80"/>
                    <a:ext cx="80" cy="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25627" name="Group 268"/>
              <p:cNvGrpSpPr/>
              <p:nvPr/>
            </p:nvGrpSpPr>
            <p:grpSpPr>
              <a:xfrm>
                <a:off x="74" y="287"/>
                <a:ext cx="1036" cy="103"/>
                <a:chOff x="0" y="0"/>
                <a:chExt cx="3600" cy="324"/>
              </a:xfrm>
            </p:grpSpPr>
            <p:sp>
              <p:nvSpPr>
                <p:cNvPr id="25639" name="Line 269"/>
                <p:cNvSpPr/>
                <p:nvPr/>
              </p:nvSpPr>
              <p:spPr>
                <a:xfrm>
                  <a:off x="0" y="162"/>
                  <a:ext cx="360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40" name="Line 270"/>
                <p:cNvSpPr/>
                <p:nvPr/>
              </p:nvSpPr>
              <p:spPr>
                <a:xfrm flipV="1">
                  <a:off x="360" y="6"/>
                  <a:ext cx="180" cy="156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41" name="Line 271"/>
                <p:cNvSpPr/>
                <p:nvPr/>
              </p:nvSpPr>
              <p:spPr>
                <a:xfrm>
                  <a:off x="540" y="6"/>
                  <a:ext cx="180" cy="31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5642" name="Group 272"/>
                <p:cNvGrpSpPr/>
                <p:nvPr/>
              </p:nvGrpSpPr>
              <p:grpSpPr>
                <a:xfrm>
                  <a:off x="540" y="0"/>
                  <a:ext cx="360" cy="318"/>
                  <a:chOff x="0" y="0"/>
                  <a:chExt cx="360" cy="318"/>
                </a:xfrm>
              </p:grpSpPr>
              <p:sp>
                <p:nvSpPr>
                  <p:cNvPr id="25666" name="Line 273"/>
                  <p:cNvSpPr/>
                  <p:nvPr/>
                </p:nvSpPr>
                <p:spPr>
                  <a:xfrm>
                    <a:off x="0" y="6"/>
                    <a:ext cx="180" cy="312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67" name="Line 274"/>
                  <p:cNvSpPr/>
                  <p:nvPr/>
                </p:nvSpPr>
                <p:spPr>
                  <a:xfrm flipH="1">
                    <a:off x="180" y="0"/>
                    <a:ext cx="180" cy="312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5643" name="Group 275"/>
                <p:cNvGrpSpPr/>
                <p:nvPr/>
              </p:nvGrpSpPr>
              <p:grpSpPr>
                <a:xfrm>
                  <a:off x="900" y="6"/>
                  <a:ext cx="360" cy="318"/>
                  <a:chOff x="0" y="0"/>
                  <a:chExt cx="360" cy="318"/>
                </a:xfrm>
              </p:grpSpPr>
              <p:sp>
                <p:nvSpPr>
                  <p:cNvPr id="25664" name="Line 276"/>
                  <p:cNvSpPr/>
                  <p:nvPr/>
                </p:nvSpPr>
                <p:spPr>
                  <a:xfrm>
                    <a:off x="0" y="6"/>
                    <a:ext cx="180" cy="312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65" name="Line 277"/>
                  <p:cNvSpPr/>
                  <p:nvPr/>
                </p:nvSpPr>
                <p:spPr>
                  <a:xfrm flipH="1">
                    <a:off x="180" y="0"/>
                    <a:ext cx="180" cy="312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5644" name="Group 278"/>
                <p:cNvGrpSpPr/>
                <p:nvPr/>
              </p:nvGrpSpPr>
              <p:grpSpPr>
                <a:xfrm>
                  <a:off x="1260" y="6"/>
                  <a:ext cx="360" cy="318"/>
                  <a:chOff x="0" y="0"/>
                  <a:chExt cx="360" cy="318"/>
                </a:xfrm>
              </p:grpSpPr>
              <p:sp>
                <p:nvSpPr>
                  <p:cNvPr id="25662" name="Line 279"/>
                  <p:cNvSpPr/>
                  <p:nvPr/>
                </p:nvSpPr>
                <p:spPr>
                  <a:xfrm>
                    <a:off x="0" y="6"/>
                    <a:ext cx="180" cy="312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63" name="Line 280"/>
                  <p:cNvSpPr/>
                  <p:nvPr/>
                </p:nvSpPr>
                <p:spPr>
                  <a:xfrm flipH="1">
                    <a:off x="180" y="0"/>
                    <a:ext cx="180" cy="312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5645" name="Group 281"/>
                <p:cNvGrpSpPr/>
                <p:nvPr/>
              </p:nvGrpSpPr>
              <p:grpSpPr>
                <a:xfrm>
                  <a:off x="1260" y="6"/>
                  <a:ext cx="360" cy="318"/>
                  <a:chOff x="0" y="0"/>
                  <a:chExt cx="360" cy="318"/>
                </a:xfrm>
              </p:grpSpPr>
              <p:sp>
                <p:nvSpPr>
                  <p:cNvPr id="25660" name="Line 282"/>
                  <p:cNvSpPr/>
                  <p:nvPr/>
                </p:nvSpPr>
                <p:spPr>
                  <a:xfrm>
                    <a:off x="0" y="6"/>
                    <a:ext cx="180" cy="312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61" name="Line 283"/>
                  <p:cNvSpPr/>
                  <p:nvPr/>
                </p:nvSpPr>
                <p:spPr>
                  <a:xfrm flipH="1">
                    <a:off x="180" y="0"/>
                    <a:ext cx="180" cy="312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5646" name="Group 284"/>
                <p:cNvGrpSpPr/>
                <p:nvPr/>
              </p:nvGrpSpPr>
              <p:grpSpPr>
                <a:xfrm>
                  <a:off x="1620" y="6"/>
                  <a:ext cx="360" cy="318"/>
                  <a:chOff x="0" y="0"/>
                  <a:chExt cx="360" cy="318"/>
                </a:xfrm>
              </p:grpSpPr>
              <p:sp>
                <p:nvSpPr>
                  <p:cNvPr id="25658" name="Line 285"/>
                  <p:cNvSpPr/>
                  <p:nvPr/>
                </p:nvSpPr>
                <p:spPr>
                  <a:xfrm>
                    <a:off x="0" y="6"/>
                    <a:ext cx="180" cy="312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59" name="Line 286"/>
                  <p:cNvSpPr/>
                  <p:nvPr/>
                </p:nvSpPr>
                <p:spPr>
                  <a:xfrm flipH="1">
                    <a:off x="180" y="0"/>
                    <a:ext cx="180" cy="312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5647" name="Group 287"/>
                <p:cNvGrpSpPr/>
                <p:nvPr/>
              </p:nvGrpSpPr>
              <p:grpSpPr>
                <a:xfrm>
                  <a:off x="1980" y="6"/>
                  <a:ext cx="360" cy="318"/>
                  <a:chOff x="0" y="0"/>
                  <a:chExt cx="360" cy="318"/>
                </a:xfrm>
              </p:grpSpPr>
              <p:sp>
                <p:nvSpPr>
                  <p:cNvPr id="25656" name="Line 288"/>
                  <p:cNvSpPr/>
                  <p:nvPr/>
                </p:nvSpPr>
                <p:spPr>
                  <a:xfrm>
                    <a:off x="0" y="6"/>
                    <a:ext cx="180" cy="312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57" name="Line 289"/>
                  <p:cNvSpPr/>
                  <p:nvPr/>
                </p:nvSpPr>
                <p:spPr>
                  <a:xfrm flipH="1">
                    <a:off x="180" y="0"/>
                    <a:ext cx="180" cy="312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5648" name="Group 290"/>
                <p:cNvGrpSpPr/>
                <p:nvPr/>
              </p:nvGrpSpPr>
              <p:grpSpPr>
                <a:xfrm>
                  <a:off x="2340" y="6"/>
                  <a:ext cx="360" cy="318"/>
                  <a:chOff x="0" y="0"/>
                  <a:chExt cx="360" cy="318"/>
                </a:xfrm>
              </p:grpSpPr>
              <p:sp>
                <p:nvSpPr>
                  <p:cNvPr id="25654" name="Line 291"/>
                  <p:cNvSpPr/>
                  <p:nvPr/>
                </p:nvSpPr>
                <p:spPr>
                  <a:xfrm>
                    <a:off x="0" y="6"/>
                    <a:ext cx="180" cy="312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55" name="Line 292"/>
                  <p:cNvSpPr/>
                  <p:nvPr/>
                </p:nvSpPr>
                <p:spPr>
                  <a:xfrm flipH="1">
                    <a:off x="180" y="0"/>
                    <a:ext cx="180" cy="312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5649" name="Group 293"/>
                <p:cNvGrpSpPr/>
                <p:nvPr/>
              </p:nvGrpSpPr>
              <p:grpSpPr>
                <a:xfrm>
                  <a:off x="2700" y="6"/>
                  <a:ext cx="360" cy="318"/>
                  <a:chOff x="0" y="0"/>
                  <a:chExt cx="360" cy="318"/>
                </a:xfrm>
              </p:grpSpPr>
              <p:sp>
                <p:nvSpPr>
                  <p:cNvPr id="25652" name="Line 294"/>
                  <p:cNvSpPr/>
                  <p:nvPr/>
                </p:nvSpPr>
                <p:spPr>
                  <a:xfrm>
                    <a:off x="0" y="6"/>
                    <a:ext cx="180" cy="312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53" name="Line 295"/>
                  <p:cNvSpPr/>
                  <p:nvPr/>
                </p:nvSpPr>
                <p:spPr>
                  <a:xfrm flipH="1">
                    <a:off x="180" y="0"/>
                    <a:ext cx="180" cy="312"/>
                  </a:xfrm>
                  <a:prstGeom prst="line">
                    <a:avLst/>
                  </a:prstGeom>
                  <a:ln w="28575" cap="flat" cmpd="sng">
                    <a:solidFill>
                      <a:srgbClr val="00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5650" name="Line 296"/>
                <p:cNvSpPr/>
                <p:nvPr/>
              </p:nvSpPr>
              <p:spPr>
                <a:xfrm flipH="1" flipV="1">
                  <a:off x="3060" y="6"/>
                  <a:ext cx="180" cy="156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51" name="Line 297"/>
                <p:cNvSpPr/>
                <p:nvPr/>
              </p:nvSpPr>
              <p:spPr>
                <a:xfrm>
                  <a:off x="3240" y="162"/>
                  <a:ext cx="360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628" name="Group 298"/>
              <p:cNvGrpSpPr/>
              <p:nvPr/>
            </p:nvGrpSpPr>
            <p:grpSpPr>
              <a:xfrm>
                <a:off x="4" y="213"/>
                <a:ext cx="56" cy="212"/>
                <a:chOff x="0" y="0"/>
                <a:chExt cx="80" cy="320"/>
              </a:xfrm>
            </p:grpSpPr>
            <p:grpSp>
              <p:nvGrpSpPr>
                <p:cNvPr id="25633" name="Group 299"/>
                <p:cNvGrpSpPr/>
                <p:nvPr/>
              </p:nvGrpSpPr>
              <p:grpSpPr>
                <a:xfrm>
                  <a:off x="0" y="0"/>
                  <a:ext cx="80" cy="140"/>
                  <a:chOff x="0" y="0"/>
                  <a:chExt cx="80" cy="140"/>
                </a:xfrm>
              </p:grpSpPr>
              <p:sp>
                <p:nvSpPr>
                  <p:cNvPr id="25637" name="Line 300"/>
                  <p:cNvSpPr/>
                  <p:nvPr/>
                </p:nvSpPr>
                <p:spPr>
                  <a:xfrm flipH="1">
                    <a:off x="0" y="0"/>
                    <a:ext cx="80" cy="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8" name="Line 301"/>
                  <p:cNvSpPr/>
                  <p:nvPr/>
                </p:nvSpPr>
                <p:spPr>
                  <a:xfrm flipH="1">
                    <a:off x="0" y="80"/>
                    <a:ext cx="80" cy="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5634" name="Group 302"/>
                <p:cNvGrpSpPr/>
                <p:nvPr/>
              </p:nvGrpSpPr>
              <p:grpSpPr>
                <a:xfrm>
                  <a:off x="0" y="180"/>
                  <a:ext cx="80" cy="140"/>
                  <a:chOff x="0" y="0"/>
                  <a:chExt cx="80" cy="140"/>
                </a:xfrm>
              </p:grpSpPr>
              <p:sp>
                <p:nvSpPr>
                  <p:cNvPr id="25635" name="Line 303"/>
                  <p:cNvSpPr/>
                  <p:nvPr/>
                </p:nvSpPr>
                <p:spPr>
                  <a:xfrm flipH="1">
                    <a:off x="0" y="0"/>
                    <a:ext cx="80" cy="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6" name="Line 304"/>
                  <p:cNvSpPr/>
                  <p:nvPr/>
                </p:nvSpPr>
                <p:spPr>
                  <a:xfrm flipH="1">
                    <a:off x="0" y="80"/>
                    <a:ext cx="80" cy="6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25629" name="Line 306"/>
              <p:cNvSpPr/>
              <p:nvPr/>
            </p:nvSpPr>
            <p:spPr>
              <a:xfrm>
                <a:off x="1208" y="72"/>
                <a:ext cx="1" cy="346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grpSp>
            <p:nvGrpSpPr>
              <p:cNvPr id="25630" name="Group 316"/>
              <p:cNvGrpSpPr/>
              <p:nvPr/>
            </p:nvGrpSpPr>
            <p:grpSpPr>
              <a:xfrm>
                <a:off x="1097" y="20"/>
                <a:ext cx="381" cy="417"/>
                <a:chOff x="0" y="0"/>
                <a:chExt cx="381" cy="417"/>
              </a:xfrm>
            </p:grpSpPr>
            <p:sp>
              <p:nvSpPr>
                <p:cNvPr id="25631" name="Rectangle 259"/>
                <p:cNvSpPr/>
                <p:nvPr/>
              </p:nvSpPr>
              <p:spPr>
                <a:xfrm>
                  <a:off x="174" y="0"/>
                  <a:ext cx="207" cy="34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12700" tIns="12700" rIns="12700" bIns="12700"/>
                <a:p>
                  <a:pPr lvl="0"/>
                  <a:r>
                    <a:rPr lang="en-US" altLang="zh-CN" sz="2400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Times New Roman" panose="02020603050405020304" pitchFamily="18" charset="0"/>
                    </a:rPr>
                    <a:t>m</a:t>
                  </a:r>
                  <a:endPara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endParaRPr>
                </a:p>
                <a:p>
                  <a:pPr lvl="0"/>
                  <a:endPara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25632" name="Oval 311"/>
                <p:cNvSpPr/>
                <p:nvPr/>
              </p:nvSpPr>
              <p:spPr>
                <a:xfrm>
                  <a:off x="0" y="190"/>
                  <a:ext cx="227" cy="2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rgbClr val="4D0808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/>
                  <a:endParaRPr lang="zh-CN" altLang="zh-CN" dirty="0">
                    <a:solidFill>
                      <a:srgbClr val="000000"/>
                    </a:solidFill>
                    <a:latin typeface="Constantia" panose="02030602050306030303" pitchFamily="18" charset="0"/>
                    <a:ea typeface="宋体" panose="02010600030101010101" pitchFamily="2" charset="-122"/>
                    <a:sym typeface="Constantia" panose="02030602050306030303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0" dur="500"/>
                                        <p:tgtEl>
                                          <p:spTgt spid="2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0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5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8" dur="500"/>
                                        <p:tgtEl>
                                          <p:spTgt spid="2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3" dur="500"/>
                                        <p:tgtEl>
                                          <p:spTgt spid="2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8" dur="500"/>
                                        <p:tgtEl>
                                          <p:spTgt spid="2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3" dur="500"/>
                                        <p:tgtEl>
                                          <p:spTgt spid="2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6" dur="5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51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56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61" dur="500"/>
                                        <p:tgtEl>
                                          <p:spTgt spid="2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64" dur="500"/>
                                        <p:tgtEl>
                                          <p:spTgt spid="2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69" dur="500"/>
                                        <p:tgtEl>
                                          <p:spTgt spid="2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4" dur="500"/>
                                        <p:tgtEl>
                                          <p:spTgt spid="26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0"/>
      <p:bldP spid="26653" grpId="0" bldLvl="0"/>
      <p:bldP spid="26654" grpId="0" bldLvl="0"/>
      <p:bldP spid="26655" grpId="0" bldLvl="0"/>
      <p:bldP spid="26732" grpId="0" bldLvl="0"/>
      <p:bldP spid="26733" grpId="0" bldLvl="0"/>
      <p:bldP spid="26748" grpId="0" bldLvl="0"/>
      <p:bldP spid="26805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7651" name="Objec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1712913"/>
            <a:ext cx="1720850" cy="523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1612900"/>
            <a:ext cx="1225550" cy="77628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6629" name="Group 105"/>
          <p:cNvGrpSpPr/>
          <p:nvPr/>
        </p:nvGrpSpPr>
        <p:grpSpPr>
          <a:xfrm>
            <a:off x="423863" y="931863"/>
            <a:ext cx="4464050" cy="533400"/>
            <a:chOff x="0" y="0"/>
            <a:chExt cx="2812" cy="336"/>
          </a:xfrm>
        </p:grpSpPr>
        <p:pic>
          <p:nvPicPr>
            <p:cNvPr id="26676" name="Object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" y="27"/>
              <a:ext cx="1568" cy="30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6677" name="Rectangle 31"/>
            <p:cNvSpPr/>
            <p:nvPr/>
          </p:nvSpPr>
          <p:spPr>
            <a:xfrm>
              <a:off x="0" y="18"/>
              <a:ext cx="9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例</a:t>
              </a:r>
              <a:r>
                <a:rPr lang="zh-CN" altLang="en-US" sz="2400" b="1" dirty="0">
                  <a:solidFill>
                    <a:srgbClr val="01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 已知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26678" name="Rectangle 32"/>
            <p:cNvSpPr/>
            <p:nvPr/>
          </p:nvSpPr>
          <p:spPr>
            <a:xfrm>
              <a:off x="2308" y="18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400" b="1" dirty="0">
                  <a:solidFill>
                    <a:srgbClr val="01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求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26679" name="Object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2" y="0"/>
              <a:ext cx="250" cy="298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6630" name="Group 106"/>
          <p:cNvGrpSpPr/>
          <p:nvPr/>
        </p:nvGrpSpPr>
        <p:grpSpPr>
          <a:xfrm>
            <a:off x="5248275" y="874713"/>
            <a:ext cx="3105150" cy="1238250"/>
            <a:chOff x="0" y="0"/>
            <a:chExt cx="1956" cy="780"/>
          </a:xfrm>
        </p:grpSpPr>
        <p:sp>
          <p:nvSpPr>
            <p:cNvPr id="26636" name="Line 35"/>
            <p:cNvSpPr/>
            <p:nvPr/>
          </p:nvSpPr>
          <p:spPr>
            <a:xfrm>
              <a:off x="96" y="338"/>
              <a:ext cx="48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6637" name="Group 36"/>
            <p:cNvGrpSpPr/>
            <p:nvPr/>
          </p:nvGrpSpPr>
          <p:grpSpPr>
            <a:xfrm>
              <a:off x="145" y="235"/>
              <a:ext cx="998" cy="136"/>
              <a:chOff x="0" y="0"/>
              <a:chExt cx="2920" cy="384"/>
            </a:xfrm>
          </p:grpSpPr>
          <p:grpSp>
            <p:nvGrpSpPr>
              <p:cNvPr id="26648" name="Group 37"/>
              <p:cNvGrpSpPr/>
              <p:nvPr/>
            </p:nvGrpSpPr>
            <p:grpSpPr>
              <a:xfrm>
                <a:off x="258" y="0"/>
                <a:ext cx="299" cy="384"/>
                <a:chOff x="0" y="0"/>
                <a:chExt cx="336" cy="384"/>
              </a:xfrm>
            </p:grpSpPr>
            <p:sp>
              <p:nvSpPr>
                <p:cNvPr id="26674" name="Line 38"/>
                <p:cNvSpPr/>
                <p:nvPr/>
              </p:nvSpPr>
              <p:spPr>
                <a:xfrm flipH="1">
                  <a:off x="-1" y="0"/>
                  <a:ext cx="145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75" name="Line 39"/>
                <p:cNvSpPr/>
                <p:nvPr/>
              </p:nvSpPr>
              <p:spPr>
                <a:xfrm>
                  <a:off x="144" y="0"/>
                  <a:ext cx="191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6649" name="Group 40"/>
              <p:cNvGrpSpPr/>
              <p:nvPr/>
            </p:nvGrpSpPr>
            <p:grpSpPr>
              <a:xfrm>
                <a:off x="557" y="0"/>
                <a:ext cx="301" cy="384"/>
                <a:chOff x="0" y="0"/>
                <a:chExt cx="336" cy="384"/>
              </a:xfrm>
            </p:grpSpPr>
            <p:sp>
              <p:nvSpPr>
                <p:cNvPr id="26672" name="Line 41"/>
                <p:cNvSpPr/>
                <p:nvPr/>
              </p:nvSpPr>
              <p:spPr>
                <a:xfrm flipH="1">
                  <a:off x="-1" y="0"/>
                  <a:ext cx="144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73" name="Line 42"/>
                <p:cNvSpPr/>
                <p:nvPr/>
              </p:nvSpPr>
              <p:spPr>
                <a:xfrm>
                  <a:off x="142" y="0"/>
                  <a:ext cx="193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6650" name="Group 43"/>
              <p:cNvGrpSpPr/>
              <p:nvPr/>
            </p:nvGrpSpPr>
            <p:grpSpPr>
              <a:xfrm>
                <a:off x="858" y="0"/>
                <a:ext cx="301" cy="384"/>
                <a:chOff x="0" y="0"/>
                <a:chExt cx="336" cy="384"/>
              </a:xfrm>
            </p:grpSpPr>
            <p:sp>
              <p:nvSpPr>
                <p:cNvPr id="26670" name="Line 44"/>
                <p:cNvSpPr/>
                <p:nvPr/>
              </p:nvSpPr>
              <p:spPr>
                <a:xfrm flipH="1">
                  <a:off x="-1" y="0"/>
                  <a:ext cx="144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71" name="Line 45"/>
                <p:cNvSpPr/>
                <p:nvPr/>
              </p:nvSpPr>
              <p:spPr>
                <a:xfrm>
                  <a:off x="143" y="0"/>
                  <a:ext cx="193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6651" name="Group 46"/>
              <p:cNvGrpSpPr/>
              <p:nvPr/>
            </p:nvGrpSpPr>
            <p:grpSpPr>
              <a:xfrm>
                <a:off x="1159" y="0"/>
                <a:ext cx="301" cy="384"/>
                <a:chOff x="0" y="0"/>
                <a:chExt cx="336" cy="384"/>
              </a:xfrm>
            </p:grpSpPr>
            <p:sp>
              <p:nvSpPr>
                <p:cNvPr id="26668" name="Line 47"/>
                <p:cNvSpPr/>
                <p:nvPr/>
              </p:nvSpPr>
              <p:spPr>
                <a:xfrm flipH="1">
                  <a:off x="0" y="0"/>
                  <a:ext cx="144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69" name="Line 48"/>
                <p:cNvSpPr/>
                <p:nvPr/>
              </p:nvSpPr>
              <p:spPr>
                <a:xfrm>
                  <a:off x="143" y="0"/>
                  <a:ext cx="193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6652" name="Group 49"/>
              <p:cNvGrpSpPr/>
              <p:nvPr/>
            </p:nvGrpSpPr>
            <p:grpSpPr>
              <a:xfrm>
                <a:off x="1460" y="0"/>
                <a:ext cx="301" cy="384"/>
                <a:chOff x="0" y="0"/>
                <a:chExt cx="336" cy="384"/>
              </a:xfrm>
            </p:grpSpPr>
            <p:sp>
              <p:nvSpPr>
                <p:cNvPr id="26666" name="Line 50"/>
                <p:cNvSpPr/>
                <p:nvPr/>
              </p:nvSpPr>
              <p:spPr>
                <a:xfrm flipH="1">
                  <a:off x="0" y="0"/>
                  <a:ext cx="144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67" name="Line 51"/>
                <p:cNvSpPr/>
                <p:nvPr/>
              </p:nvSpPr>
              <p:spPr>
                <a:xfrm>
                  <a:off x="144" y="0"/>
                  <a:ext cx="193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6653" name="Group 52"/>
              <p:cNvGrpSpPr/>
              <p:nvPr/>
            </p:nvGrpSpPr>
            <p:grpSpPr>
              <a:xfrm>
                <a:off x="1761" y="0"/>
                <a:ext cx="301" cy="384"/>
                <a:chOff x="0" y="0"/>
                <a:chExt cx="336" cy="384"/>
              </a:xfrm>
            </p:grpSpPr>
            <p:sp>
              <p:nvSpPr>
                <p:cNvPr id="26664" name="Line 53"/>
                <p:cNvSpPr/>
                <p:nvPr/>
              </p:nvSpPr>
              <p:spPr>
                <a:xfrm flipH="1">
                  <a:off x="0" y="0"/>
                  <a:ext cx="144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65" name="Line 54"/>
                <p:cNvSpPr/>
                <p:nvPr/>
              </p:nvSpPr>
              <p:spPr>
                <a:xfrm>
                  <a:off x="144" y="0"/>
                  <a:ext cx="193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6654" name="Group 55"/>
              <p:cNvGrpSpPr/>
              <p:nvPr/>
            </p:nvGrpSpPr>
            <p:grpSpPr>
              <a:xfrm>
                <a:off x="2062" y="0"/>
                <a:ext cx="301" cy="384"/>
                <a:chOff x="0" y="0"/>
                <a:chExt cx="336" cy="384"/>
              </a:xfrm>
            </p:grpSpPr>
            <p:sp>
              <p:nvSpPr>
                <p:cNvPr id="26662" name="Line 56"/>
                <p:cNvSpPr/>
                <p:nvPr/>
              </p:nvSpPr>
              <p:spPr>
                <a:xfrm flipH="1">
                  <a:off x="1" y="0"/>
                  <a:ext cx="144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63" name="Line 57"/>
                <p:cNvSpPr/>
                <p:nvPr/>
              </p:nvSpPr>
              <p:spPr>
                <a:xfrm>
                  <a:off x="145" y="0"/>
                  <a:ext cx="196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6655" name="Group 58"/>
              <p:cNvGrpSpPr/>
              <p:nvPr/>
            </p:nvGrpSpPr>
            <p:grpSpPr>
              <a:xfrm>
                <a:off x="2363" y="0"/>
                <a:ext cx="299" cy="384"/>
                <a:chOff x="0" y="0"/>
                <a:chExt cx="336" cy="384"/>
              </a:xfrm>
            </p:grpSpPr>
            <p:sp>
              <p:nvSpPr>
                <p:cNvPr id="26660" name="Line 59"/>
                <p:cNvSpPr/>
                <p:nvPr/>
              </p:nvSpPr>
              <p:spPr>
                <a:xfrm flipH="1">
                  <a:off x="1" y="0"/>
                  <a:ext cx="145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61" name="Line 60"/>
                <p:cNvSpPr/>
                <p:nvPr/>
              </p:nvSpPr>
              <p:spPr>
                <a:xfrm>
                  <a:off x="146" y="0"/>
                  <a:ext cx="191" cy="38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6656" name="Line 61"/>
              <p:cNvSpPr/>
              <p:nvPr/>
            </p:nvSpPr>
            <p:spPr>
              <a:xfrm flipH="1">
                <a:off x="0" y="0"/>
                <a:ext cx="85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7" name="Line 62"/>
              <p:cNvSpPr/>
              <p:nvPr/>
            </p:nvSpPr>
            <p:spPr>
              <a:xfrm>
                <a:off x="85" y="0"/>
                <a:ext cx="173" cy="3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8" name="Line 63"/>
              <p:cNvSpPr/>
              <p:nvPr/>
            </p:nvSpPr>
            <p:spPr>
              <a:xfrm flipH="1">
                <a:off x="2663" y="0"/>
                <a:ext cx="129" cy="3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9" name="Line 64"/>
              <p:cNvSpPr/>
              <p:nvPr/>
            </p:nvSpPr>
            <p:spPr>
              <a:xfrm>
                <a:off x="2791" y="0"/>
                <a:ext cx="129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6638" name="Line 65"/>
            <p:cNvSpPr/>
            <p:nvPr/>
          </p:nvSpPr>
          <p:spPr>
            <a:xfrm>
              <a:off x="96" y="473"/>
              <a:ext cx="143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9" name="Rectangle 66" descr="浅色下对角线"/>
            <p:cNvSpPr/>
            <p:nvPr/>
          </p:nvSpPr>
          <p:spPr>
            <a:xfrm>
              <a:off x="96" y="451"/>
              <a:ext cx="1851" cy="86"/>
            </a:xfrm>
            <a:prstGeom prst="rect">
              <a:avLst/>
            </a:prstGeom>
            <a:blipFill rotWithShape="1">
              <a:blip r:embed="rId5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  <p:sp>
          <p:nvSpPr>
            <p:cNvPr id="26640" name="Rectangle 67" descr="浅色上对角线"/>
            <p:cNvSpPr/>
            <p:nvPr/>
          </p:nvSpPr>
          <p:spPr>
            <a:xfrm>
              <a:off x="0" y="63"/>
              <a:ext cx="96" cy="477"/>
            </a:xfrm>
            <a:prstGeom prst="rect">
              <a:avLst/>
            </a:prstGeom>
            <a:blipFill rotWithShape="1">
              <a:blip r:embed="rId6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  <p:sp>
          <p:nvSpPr>
            <p:cNvPr id="26641" name="Line 68"/>
            <p:cNvSpPr/>
            <p:nvPr/>
          </p:nvSpPr>
          <p:spPr>
            <a:xfrm>
              <a:off x="93" y="451"/>
              <a:ext cx="1854" cy="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6642" name="Line 69"/>
            <p:cNvSpPr/>
            <p:nvPr/>
          </p:nvSpPr>
          <p:spPr>
            <a:xfrm flipH="1">
              <a:off x="1066" y="99"/>
              <a:ext cx="418" cy="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pic>
          <p:nvPicPr>
            <p:cNvPr id="26643" name="Object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87" y="232"/>
              <a:ext cx="169" cy="15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6644" name="Object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3" y="0"/>
              <a:ext cx="194" cy="23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6645" name="Object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1" y="583"/>
              <a:ext cx="193" cy="1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6646" name="Oval 73"/>
            <p:cNvSpPr/>
            <p:nvPr/>
          </p:nvSpPr>
          <p:spPr>
            <a:xfrm>
              <a:off x="1159" y="149"/>
              <a:ext cx="325" cy="30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5C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  <p:sp>
          <p:nvSpPr>
            <p:cNvPr id="26647" name="Line 74"/>
            <p:cNvSpPr/>
            <p:nvPr/>
          </p:nvSpPr>
          <p:spPr>
            <a:xfrm>
              <a:off x="1322" y="149"/>
              <a:ext cx="1" cy="474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ysDot"/>
              <a:headEnd type="none" w="med" len="med"/>
              <a:tailEnd type="none" w="med" len="med"/>
            </a:ln>
          </p:spPr>
        </p:sp>
      </p:grpSp>
      <p:pic>
        <p:nvPicPr>
          <p:cNvPr id="27699" name="Object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3813" y="2473325"/>
            <a:ext cx="3165475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700" name="Object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9613" y="3284538"/>
            <a:ext cx="1701800" cy="525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701" name="Text Box 99"/>
          <p:cNvSpPr/>
          <p:nvPr/>
        </p:nvSpPr>
        <p:spPr>
          <a:xfrm>
            <a:off x="1403350" y="4437063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取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7702" name="Object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16238" y="4221163"/>
            <a:ext cx="1152525" cy="901700"/>
          </a:xfrm>
          <a:prstGeom prst="rect">
            <a:avLst/>
          </a:prstGeom>
          <a:noFill/>
          <a:ln w="9525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7703" name="AutoShape 101"/>
          <p:cNvSpPr/>
          <p:nvPr/>
        </p:nvSpPr>
        <p:spPr>
          <a:xfrm>
            <a:off x="2938463" y="1863725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000000"/>
              </a:gs>
              <a:gs pos="50000">
                <a:srgbClr val="CC0000"/>
              </a:gs>
              <a:gs pos="100000">
                <a:srgbClr val="000000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1" grpId="0" bldLvl="0"/>
      <p:bldP spid="2770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1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7651" name="Text Box 36"/>
          <p:cNvSpPr/>
          <p:nvPr/>
        </p:nvSpPr>
        <p:spPr>
          <a:xfrm>
            <a:off x="1643063" y="357188"/>
            <a:ext cx="7104062" cy="1668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一个质量为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0.1kg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的质点在弹性力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f=-40x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的作用下沿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轴作简谐振动，当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x=0.20m,</a:t>
            </a: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v=-4.5m/s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时开始计时，试写出该质点的运动方程。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27652" name="Rectangle 35"/>
          <p:cNvSpPr/>
          <p:nvPr/>
        </p:nvSpPr>
        <p:spPr>
          <a:xfrm>
            <a:off x="285750" y="357188"/>
            <a:ext cx="1285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练习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1</a:t>
            </a:r>
            <a:endParaRPr lang="zh-CN" altLang="en-US" sz="32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pic>
        <p:nvPicPr>
          <p:cNvPr id="28677" name="Object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313" y="2571750"/>
            <a:ext cx="4276725" cy="1027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8" name="Text Box 36"/>
          <p:cNvSpPr/>
          <p:nvPr/>
        </p:nvSpPr>
        <p:spPr>
          <a:xfrm>
            <a:off x="1000125" y="2000250"/>
            <a:ext cx="7104063" cy="576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解：由题意知，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k=40N/m,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pic>
        <p:nvPicPr>
          <p:cNvPr id="28679" name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90925"/>
            <a:ext cx="3303588" cy="1055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0" name="Objec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529138"/>
            <a:ext cx="4543425" cy="995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1" name="Objec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5643563"/>
            <a:ext cx="3748088" cy="468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2867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ldLvl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Oval 2"/>
          <p:cNvSpPr/>
          <p:nvPr/>
        </p:nvSpPr>
        <p:spPr>
          <a:xfrm>
            <a:off x="6454775" y="4191000"/>
            <a:ext cx="1000125" cy="9906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5C000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28675" name="Rectangle 3"/>
          <p:cNvSpPr/>
          <p:nvPr/>
        </p:nvSpPr>
        <p:spPr>
          <a:xfrm>
            <a:off x="3810000" y="3657600"/>
            <a:ext cx="4572000" cy="2362200"/>
          </a:xfrm>
          <a:prstGeom prst="rect">
            <a:avLst/>
          </a:prstGeom>
          <a:noFill/>
          <a:ln w="127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1093788" y="914400"/>
            <a:ext cx="4572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1） 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动能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8677" name="Rectangle 5"/>
          <p:cNvSpPr/>
          <p:nvPr/>
        </p:nvSpPr>
        <p:spPr>
          <a:xfrm>
            <a:off x="3286125" y="928688"/>
            <a:ext cx="2971800" cy="5349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(以弹簧振子为例)  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8678" name="Text Box 6"/>
          <p:cNvSpPr/>
          <p:nvPr/>
        </p:nvSpPr>
        <p:spPr>
          <a:xfrm>
            <a:off x="5562600" y="5424488"/>
            <a:ext cx="2895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O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     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 x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   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X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9" name="Line 7"/>
          <p:cNvSpPr/>
          <p:nvPr/>
        </p:nvSpPr>
        <p:spPr>
          <a:xfrm>
            <a:off x="4191000" y="4052888"/>
            <a:ext cx="0" cy="1143000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0" name="Line 8"/>
          <p:cNvSpPr/>
          <p:nvPr/>
        </p:nvSpPr>
        <p:spPr>
          <a:xfrm>
            <a:off x="5791200" y="5424488"/>
            <a:ext cx="2438400" cy="1587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28681" name="Line 9"/>
          <p:cNvSpPr/>
          <p:nvPr/>
        </p:nvSpPr>
        <p:spPr>
          <a:xfrm flipH="1">
            <a:off x="3886200" y="4052888"/>
            <a:ext cx="228600" cy="203200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2" name="Line 10"/>
          <p:cNvSpPr/>
          <p:nvPr/>
        </p:nvSpPr>
        <p:spPr>
          <a:xfrm flipH="1">
            <a:off x="3886200" y="4357688"/>
            <a:ext cx="228600" cy="201612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3" name="Line 11"/>
          <p:cNvSpPr/>
          <p:nvPr/>
        </p:nvSpPr>
        <p:spPr>
          <a:xfrm flipH="1">
            <a:off x="3886200" y="4662488"/>
            <a:ext cx="228600" cy="201612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4" name="Line 12"/>
          <p:cNvSpPr/>
          <p:nvPr/>
        </p:nvSpPr>
        <p:spPr>
          <a:xfrm flipH="1">
            <a:off x="3886200" y="4967288"/>
            <a:ext cx="228600" cy="201612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5" name="Line 13"/>
          <p:cNvSpPr/>
          <p:nvPr/>
        </p:nvSpPr>
        <p:spPr>
          <a:xfrm>
            <a:off x="4191000" y="5195888"/>
            <a:ext cx="3810000" cy="1587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6" name="AutoShape 14"/>
          <p:cNvSpPr/>
          <p:nvPr/>
        </p:nvSpPr>
        <p:spPr>
          <a:xfrm>
            <a:off x="5943600" y="3886200"/>
            <a:ext cx="685800" cy="304800"/>
          </a:xfrm>
          <a:prstGeom prst="leftArrow">
            <a:avLst>
              <a:gd name="adj1" fmla="val 50000"/>
              <a:gd name="adj2" fmla="val 56250"/>
            </a:avLst>
          </a:prstGeom>
          <a:gradFill rotWithShape="0">
            <a:gsLst>
              <a:gs pos="0">
                <a:srgbClr val="000000"/>
              </a:gs>
              <a:gs pos="50000">
                <a:srgbClr val="FF0066"/>
              </a:gs>
              <a:gs pos="100000">
                <a:srgbClr val="000000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28687" name="Line 15"/>
          <p:cNvSpPr/>
          <p:nvPr/>
        </p:nvSpPr>
        <p:spPr>
          <a:xfrm>
            <a:off x="6934200" y="3962400"/>
            <a:ext cx="0" cy="1462088"/>
          </a:xfrm>
          <a:prstGeom prst="line">
            <a:avLst/>
          </a:prstGeom>
          <a:ln w="1905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29712" name="Group 16"/>
          <p:cNvGrpSpPr/>
          <p:nvPr/>
        </p:nvGrpSpPr>
        <p:grpSpPr>
          <a:xfrm>
            <a:off x="1357313" y="3103563"/>
            <a:ext cx="1223962" cy="1062037"/>
            <a:chOff x="0" y="0"/>
            <a:chExt cx="939" cy="846"/>
          </a:xfrm>
        </p:grpSpPr>
        <p:pic>
          <p:nvPicPr>
            <p:cNvPr id="28726" name="Object 102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17"/>
              <a:ext cx="939" cy="62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8727" name="Line 18"/>
            <p:cNvSpPr/>
            <p:nvPr/>
          </p:nvSpPr>
          <p:spPr>
            <a:xfrm flipV="1">
              <a:off x="624" y="0"/>
              <a:ext cx="1" cy="395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headEnd type="none" w="med" len="med"/>
              <a:tailEnd type="triangle" w="sm" len="lg"/>
            </a:ln>
          </p:spPr>
        </p:sp>
      </p:grpSp>
      <p:sp>
        <p:nvSpPr>
          <p:cNvPr id="28689" name="Oval 19"/>
          <p:cNvSpPr/>
          <p:nvPr/>
        </p:nvSpPr>
        <p:spPr>
          <a:xfrm>
            <a:off x="5753100" y="5168900"/>
            <a:ext cx="76200" cy="762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pic>
        <p:nvPicPr>
          <p:cNvPr id="28690" name="Object 10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4495800"/>
            <a:ext cx="460375" cy="381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691" name="Group 21"/>
          <p:cNvGrpSpPr/>
          <p:nvPr/>
        </p:nvGrpSpPr>
        <p:grpSpPr>
          <a:xfrm>
            <a:off x="4191000" y="4343400"/>
            <a:ext cx="2286000" cy="609600"/>
            <a:chOff x="0" y="0"/>
            <a:chExt cx="2400" cy="384"/>
          </a:xfrm>
        </p:grpSpPr>
        <p:grpSp>
          <p:nvGrpSpPr>
            <p:cNvPr id="28696" name="Group 22"/>
            <p:cNvGrpSpPr/>
            <p:nvPr/>
          </p:nvGrpSpPr>
          <p:grpSpPr>
            <a:xfrm>
              <a:off x="365" y="0"/>
              <a:ext cx="208" cy="384"/>
              <a:chOff x="0" y="0"/>
              <a:chExt cx="336" cy="384"/>
            </a:xfrm>
          </p:grpSpPr>
          <p:sp>
            <p:nvSpPr>
              <p:cNvPr id="28724" name="Line 23"/>
              <p:cNvSpPr/>
              <p:nvPr/>
            </p:nvSpPr>
            <p:spPr>
              <a:xfrm flipH="1">
                <a:off x="0" y="0"/>
                <a:ext cx="145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25" name="Line 24"/>
              <p:cNvSpPr/>
              <p:nvPr/>
            </p:nvSpPr>
            <p:spPr>
              <a:xfrm>
                <a:off x="145" y="0"/>
                <a:ext cx="191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8697" name="Group 25"/>
            <p:cNvGrpSpPr/>
            <p:nvPr/>
          </p:nvGrpSpPr>
          <p:grpSpPr>
            <a:xfrm>
              <a:off x="573" y="0"/>
              <a:ext cx="209" cy="384"/>
              <a:chOff x="0" y="0"/>
              <a:chExt cx="336" cy="384"/>
            </a:xfrm>
          </p:grpSpPr>
          <p:sp>
            <p:nvSpPr>
              <p:cNvPr id="28722" name="Line 26"/>
              <p:cNvSpPr/>
              <p:nvPr/>
            </p:nvSpPr>
            <p:spPr>
              <a:xfrm flipH="1">
                <a:off x="1" y="0"/>
                <a:ext cx="145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23" name="Line 27"/>
              <p:cNvSpPr/>
              <p:nvPr/>
            </p:nvSpPr>
            <p:spPr>
              <a:xfrm>
                <a:off x="145" y="0"/>
                <a:ext cx="190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8698" name="Group 28"/>
            <p:cNvGrpSpPr/>
            <p:nvPr/>
          </p:nvGrpSpPr>
          <p:grpSpPr>
            <a:xfrm>
              <a:off x="782" y="0"/>
              <a:ext cx="209" cy="384"/>
              <a:chOff x="0" y="0"/>
              <a:chExt cx="336" cy="384"/>
            </a:xfrm>
          </p:grpSpPr>
          <p:sp>
            <p:nvSpPr>
              <p:cNvPr id="28720" name="Line 29"/>
              <p:cNvSpPr/>
              <p:nvPr/>
            </p:nvSpPr>
            <p:spPr>
              <a:xfrm flipH="1">
                <a:off x="-1" y="0"/>
                <a:ext cx="145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21" name="Line 30"/>
              <p:cNvSpPr/>
              <p:nvPr/>
            </p:nvSpPr>
            <p:spPr>
              <a:xfrm>
                <a:off x="144" y="0"/>
                <a:ext cx="193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8699" name="Group 31"/>
            <p:cNvGrpSpPr/>
            <p:nvPr/>
          </p:nvGrpSpPr>
          <p:grpSpPr>
            <a:xfrm>
              <a:off x="991" y="0"/>
              <a:ext cx="209" cy="384"/>
              <a:chOff x="0" y="0"/>
              <a:chExt cx="336" cy="384"/>
            </a:xfrm>
          </p:grpSpPr>
          <p:sp>
            <p:nvSpPr>
              <p:cNvPr id="28718" name="Line 32"/>
              <p:cNvSpPr/>
              <p:nvPr/>
            </p:nvSpPr>
            <p:spPr>
              <a:xfrm flipH="1">
                <a:off x="1" y="0"/>
                <a:ext cx="145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9" name="Line 33"/>
              <p:cNvSpPr/>
              <p:nvPr/>
            </p:nvSpPr>
            <p:spPr>
              <a:xfrm>
                <a:off x="146" y="0"/>
                <a:ext cx="190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8700" name="Group 34"/>
            <p:cNvGrpSpPr/>
            <p:nvPr/>
          </p:nvGrpSpPr>
          <p:grpSpPr>
            <a:xfrm>
              <a:off x="1200" y="0"/>
              <a:ext cx="209" cy="384"/>
              <a:chOff x="0" y="0"/>
              <a:chExt cx="336" cy="384"/>
            </a:xfrm>
          </p:grpSpPr>
          <p:sp>
            <p:nvSpPr>
              <p:cNvPr id="28716" name="Line 35"/>
              <p:cNvSpPr/>
              <p:nvPr/>
            </p:nvSpPr>
            <p:spPr>
              <a:xfrm flipH="1">
                <a:off x="0" y="0"/>
                <a:ext cx="145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7" name="Line 36"/>
              <p:cNvSpPr/>
              <p:nvPr/>
            </p:nvSpPr>
            <p:spPr>
              <a:xfrm>
                <a:off x="145" y="0"/>
                <a:ext cx="190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8701" name="Group 37"/>
            <p:cNvGrpSpPr/>
            <p:nvPr/>
          </p:nvGrpSpPr>
          <p:grpSpPr>
            <a:xfrm>
              <a:off x="1409" y="0"/>
              <a:ext cx="209" cy="384"/>
              <a:chOff x="0" y="0"/>
              <a:chExt cx="336" cy="384"/>
            </a:xfrm>
          </p:grpSpPr>
          <p:sp>
            <p:nvSpPr>
              <p:cNvPr id="28714" name="Line 38"/>
              <p:cNvSpPr/>
              <p:nvPr/>
            </p:nvSpPr>
            <p:spPr>
              <a:xfrm flipH="1">
                <a:off x="-1" y="0"/>
                <a:ext cx="145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5" name="Line 39"/>
              <p:cNvSpPr/>
              <p:nvPr/>
            </p:nvSpPr>
            <p:spPr>
              <a:xfrm>
                <a:off x="144" y="0"/>
                <a:ext cx="193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8702" name="Group 40"/>
            <p:cNvGrpSpPr/>
            <p:nvPr/>
          </p:nvGrpSpPr>
          <p:grpSpPr>
            <a:xfrm>
              <a:off x="1618" y="0"/>
              <a:ext cx="209" cy="384"/>
              <a:chOff x="0" y="0"/>
              <a:chExt cx="336" cy="384"/>
            </a:xfrm>
          </p:grpSpPr>
          <p:sp>
            <p:nvSpPr>
              <p:cNvPr id="28712" name="Line 41"/>
              <p:cNvSpPr/>
              <p:nvPr/>
            </p:nvSpPr>
            <p:spPr>
              <a:xfrm flipH="1">
                <a:off x="1" y="0"/>
                <a:ext cx="145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3" name="Line 42"/>
              <p:cNvSpPr/>
              <p:nvPr/>
            </p:nvSpPr>
            <p:spPr>
              <a:xfrm>
                <a:off x="145" y="0"/>
                <a:ext cx="190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8703" name="Group 43"/>
            <p:cNvGrpSpPr/>
            <p:nvPr/>
          </p:nvGrpSpPr>
          <p:grpSpPr>
            <a:xfrm>
              <a:off x="1827" y="0"/>
              <a:ext cx="208" cy="384"/>
              <a:chOff x="0" y="0"/>
              <a:chExt cx="336" cy="384"/>
            </a:xfrm>
          </p:grpSpPr>
          <p:sp>
            <p:nvSpPr>
              <p:cNvPr id="28710" name="Line 44"/>
              <p:cNvSpPr/>
              <p:nvPr/>
            </p:nvSpPr>
            <p:spPr>
              <a:xfrm flipH="1">
                <a:off x="-1" y="0"/>
                <a:ext cx="145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1" name="Line 45"/>
              <p:cNvSpPr/>
              <p:nvPr/>
            </p:nvSpPr>
            <p:spPr>
              <a:xfrm>
                <a:off x="145" y="0"/>
                <a:ext cx="191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8704" name="Line 46"/>
            <p:cNvSpPr/>
            <p:nvPr/>
          </p:nvSpPr>
          <p:spPr>
            <a:xfrm flipH="1">
              <a:off x="187" y="0"/>
              <a:ext cx="58" cy="288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5" name="Line 47"/>
            <p:cNvSpPr/>
            <p:nvPr/>
          </p:nvSpPr>
          <p:spPr>
            <a:xfrm>
              <a:off x="245" y="0"/>
              <a:ext cx="120" cy="384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6" name="Line 48"/>
            <p:cNvSpPr/>
            <p:nvPr/>
          </p:nvSpPr>
          <p:spPr>
            <a:xfrm>
              <a:off x="0" y="288"/>
              <a:ext cx="187" cy="1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7" name="Line 49"/>
            <p:cNvSpPr/>
            <p:nvPr/>
          </p:nvSpPr>
          <p:spPr>
            <a:xfrm flipH="1">
              <a:off x="2035" y="0"/>
              <a:ext cx="90" cy="384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8" name="Line 50"/>
            <p:cNvSpPr/>
            <p:nvPr/>
          </p:nvSpPr>
          <p:spPr>
            <a:xfrm>
              <a:off x="2125" y="0"/>
              <a:ext cx="88" cy="24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9" name="Line 51"/>
            <p:cNvSpPr/>
            <p:nvPr/>
          </p:nvSpPr>
          <p:spPr>
            <a:xfrm>
              <a:off x="2213" y="240"/>
              <a:ext cx="187" cy="1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8692" name="Line 52"/>
          <p:cNvSpPr/>
          <p:nvPr/>
        </p:nvSpPr>
        <p:spPr>
          <a:xfrm>
            <a:off x="5803900" y="3987800"/>
            <a:ext cx="0" cy="1462088"/>
          </a:xfrm>
          <a:prstGeom prst="line">
            <a:avLst/>
          </a:prstGeom>
          <a:ln w="1905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pic>
        <p:nvPicPr>
          <p:cNvPr id="29749" name="Object 10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8" y="1643063"/>
            <a:ext cx="5286375" cy="1614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94" name="Text Box 54"/>
          <p:cNvSpPr/>
          <p:nvPr/>
        </p:nvSpPr>
        <p:spPr>
          <a:xfrm>
            <a:off x="685800" y="304800"/>
            <a:ext cx="2816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. 简谐振动的能量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8695" name="灯片编号占位符 54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/>
          <p:nvPr/>
        </p:nvSpPr>
        <p:spPr>
          <a:xfrm>
            <a:off x="1071563" y="1000125"/>
            <a:ext cx="1423987" cy="5349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2） 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势能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0723" name="Text Box 3"/>
          <p:cNvSpPr/>
          <p:nvPr/>
        </p:nvSpPr>
        <p:spPr>
          <a:xfrm>
            <a:off x="642938" y="3714750"/>
            <a:ext cx="2590800" cy="1865313"/>
          </a:xfrm>
          <a:prstGeom prst="rect">
            <a:avLst/>
          </a:prstGeom>
          <a:gradFill rotWithShape="0">
            <a:gsLst>
              <a:gs pos="0">
                <a:srgbClr val="800080"/>
              </a:gs>
              <a:gs pos="50000">
                <a:srgbClr val="FFFFFF"/>
              </a:gs>
              <a:gs pos="100000">
                <a:srgbClr val="800080"/>
              </a:gs>
            </a:gsLst>
            <a:lin ang="5400000" scaled="1"/>
            <a:tileRect/>
          </a:gradFill>
          <a:ln w="9525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 线性回复力是</a:t>
            </a:r>
            <a:r>
              <a:rPr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保守力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，作</a:t>
            </a:r>
            <a:r>
              <a:rPr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简谐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运动的系统</a:t>
            </a:r>
            <a:r>
              <a:rPr lang="zh-CN" altLang="en-US" sz="2400" b="1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机械能守恒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.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29700" name="Oval 4"/>
          <p:cNvSpPr/>
          <p:nvPr/>
        </p:nvSpPr>
        <p:spPr>
          <a:xfrm>
            <a:off x="6454775" y="4191000"/>
            <a:ext cx="1000125" cy="9906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5C000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29701" name="Rectangle 5"/>
          <p:cNvSpPr/>
          <p:nvPr/>
        </p:nvSpPr>
        <p:spPr>
          <a:xfrm>
            <a:off x="3810000" y="3657600"/>
            <a:ext cx="4572000" cy="2362200"/>
          </a:xfrm>
          <a:prstGeom prst="rect">
            <a:avLst/>
          </a:prstGeom>
          <a:noFill/>
          <a:ln w="127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29702" name="Text Box 6"/>
          <p:cNvSpPr/>
          <p:nvPr/>
        </p:nvSpPr>
        <p:spPr>
          <a:xfrm>
            <a:off x="5562600" y="5424488"/>
            <a:ext cx="2895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O             x          X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3" name="Line 7"/>
          <p:cNvSpPr/>
          <p:nvPr/>
        </p:nvSpPr>
        <p:spPr>
          <a:xfrm>
            <a:off x="4191000" y="4052888"/>
            <a:ext cx="0" cy="1143000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4" name="Line 8"/>
          <p:cNvSpPr/>
          <p:nvPr/>
        </p:nvSpPr>
        <p:spPr>
          <a:xfrm>
            <a:off x="5791200" y="5424488"/>
            <a:ext cx="2438400" cy="1587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29705" name="Line 9"/>
          <p:cNvSpPr/>
          <p:nvPr/>
        </p:nvSpPr>
        <p:spPr>
          <a:xfrm flipH="1">
            <a:off x="3886200" y="4052888"/>
            <a:ext cx="228600" cy="203200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6" name="Line 10"/>
          <p:cNvSpPr/>
          <p:nvPr/>
        </p:nvSpPr>
        <p:spPr>
          <a:xfrm flipH="1">
            <a:off x="3886200" y="4357688"/>
            <a:ext cx="228600" cy="201612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7" name="Line 11"/>
          <p:cNvSpPr/>
          <p:nvPr/>
        </p:nvSpPr>
        <p:spPr>
          <a:xfrm flipH="1">
            <a:off x="3886200" y="4662488"/>
            <a:ext cx="228600" cy="201612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8" name="Line 12"/>
          <p:cNvSpPr/>
          <p:nvPr/>
        </p:nvSpPr>
        <p:spPr>
          <a:xfrm flipH="1">
            <a:off x="3886200" y="4967288"/>
            <a:ext cx="228600" cy="201612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9" name="Line 13"/>
          <p:cNvSpPr/>
          <p:nvPr/>
        </p:nvSpPr>
        <p:spPr>
          <a:xfrm>
            <a:off x="4191000" y="5195888"/>
            <a:ext cx="3810000" cy="1587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10" name="AutoShape 14"/>
          <p:cNvSpPr/>
          <p:nvPr/>
        </p:nvSpPr>
        <p:spPr>
          <a:xfrm>
            <a:off x="5943600" y="3886200"/>
            <a:ext cx="685800" cy="304800"/>
          </a:xfrm>
          <a:prstGeom prst="leftArrow">
            <a:avLst>
              <a:gd name="adj1" fmla="val 50000"/>
              <a:gd name="adj2" fmla="val 56250"/>
            </a:avLst>
          </a:prstGeom>
          <a:gradFill rotWithShape="0">
            <a:gsLst>
              <a:gs pos="0">
                <a:srgbClr val="76002F"/>
              </a:gs>
              <a:gs pos="50000">
                <a:srgbClr val="FF0066"/>
              </a:gs>
              <a:gs pos="100000">
                <a:srgbClr val="76002F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29711" name="Line 15"/>
          <p:cNvSpPr/>
          <p:nvPr/>
        </p:nvSpPr>
        <p:spPr>
          <a:xfrm>
            <a:off x="6934200" y="3962400"/>
            <a:ext cx="0" cy="1462088"/>
          </a:xfrm>
          <a:prstGeom prst="line">
            <a:avLst/>
          </a:prstGeom>
          <a:ln w="1905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9712" name="Oval 16"/>
          <p:cNvSpPr/>
          <p:nvPr/>
        </p:nvSpPr>
        <p:spPr>
          <a:xfrm>
            <a:off x="5753100" y="5168900"/>
            <a:ext cx="76200" cy="762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pic>
        <p:nvPicPr>
          <p:cNvPr id="29713" name="Object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0" y="4495800"/>
            <a:ext cx="460375" cy="381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714" name="Group 18"/>
          <p:cNvGrpSpPr/>
          <p:nvPr/>
        </p:nvGrpSpPr>
        <p:grpSpPr>
          <a:xfrm>
            <a:off x="4191000" y="4343400"/>
            <a:ext cx="2286000" cy="609600"/>
            <a:chOff x="0" y="0"/>
            <a:chExt cx="2400" cy="384"/>
          </a:xfrm>
        </p:grpSpPr>
        <p:grpSp>
          <p:nvGrpSpPr>
            <p:cNvPr id="29720" name="Group 19"/>
            <p:cNvGrpSpPr/>
            <p:nvPr/>
          </p:nvGrpSpPr>
          <p:grpSpPr>
            <a:xfrm>
              <a:off x="365" y="0"/>
              <a:ext cx="208" cy="384"/>
              <a:chOff x="0" y="0"/>
              <a:chExt cx="336" cy="384"/>
            </a:xfrm>
          </p:grpSpPr>
          <p:sp>
            <p:nvSpPr>
              <p:cNvPr id="29748" name="Line 20"/>
              <p:cNvSpPr/>
              <p:nvPr/>
            </p:nvSpPr>
            <p:spPr>
              <a:xfrm flipH="1">
                <a:off x="0" y="0"/>
                <a:ext cx="145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49" name="Line 21"/>
              <p:cNvSpPr/>
              <p:nvPr/>
            </p:nvSpPr>
            <p:spPr>
              <a:xfrm>
                <a:off x="145" y="0"/>
                <a:ext cx="191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9721" name="Group 22"/>
            <p:cNvGrpSpPr/>
            <p:nvPr/>
          </p:nvGrpSpPr>
          <p:grpSpPr>
            <a:xfrm>
              <a:off x="573" y="0"/>
              <a:ext cx="209" cy="384"/>
              <a:chOff x="0" y="0"/>
              <a:chExt cx="336" cy="384"/>
            </a:xfrm>
          </p:grpSpPr>
          <p:sp>
            <p:nvSpPr>
              <p:cNvPr id="29746" name="Line 23"/>
              <p:cNvSpPr/>
              <p:nvPr/>
            </p:nvSpPr>
            <p:spPr>
              <a:xfrm flipH="1">
                <a:off x="1" y="0"/>
                <a:ext cx="145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47" name="Line 24"/>
              <p:cNvSpPr/>
              <p:nvPr/>
            </p:nvSpPr>
            <p:spPr>
              <a:xfrm>
                <a:off x="145" y="0"/>
                <a:ext cx="190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9722" name="Group 25"/>
            <p:cNvGrpSpPr/>
            <p:nvPr/>
          </p:nvGrpSpPr>
          <p:grpSpPr>
            <a:xfrm>
              <a:off x="782" y="0"/>
              <a:ext cx="209" cy="384"/>
              <a:chOff x="0" y="0"/>
              <a:chExt cx="336" cy="384"/>
            </a:xfrm>
          </p:grpSpPr>
          <p:sp>
            <p:nvSpPr>
              <p:cNvPr id="29744" name="Line 26"/>
              <p:cNvSpPr/>
              <p:nvPr/>
            </p:nvSpPr>
            <p:spPr>
              <a:xfrm flipH="1">
                <a:off x="-1" y="0"/>
                <a:ext cx="145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45" name="Line 27"/>
              <p:cNvSpPr/>
              <p:nvPr/>
            </p:nvSpPr>
            <p:spPr>
              <a:xfrm>
                <a:off x="144" y="0"/>
                <a:ext cx="193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9723" name="Group 28"/>
            <p:cNvGrpSpPr/>
            <p:nvPr/>
          </p:nvGrpSpPr>
          <p:grpSpPr>
            <a:xfrm>
              <a:off x="991" y="0"/>
              <a:ext cx="209" cy="384"/>
              <a:chOff x="0" y="0"/>
              <a:chExt cx="336" cy="384"/>
            </a:xfrm>
          </p:grpSpPr>
          <p:sp>
            <p:nvSpPr>
              <p:cNvPr id="29742" name="Line 29"/>
              <p:cNvSpPr/>
              <p:nvPr/>
            </p:nvSpPr>
            <p:spPr>
              <a:xfrm flipH="1">
                <a:off x="1" y="0"/>
                <a:ext cx="145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43" name="Line 30"/>
              <p:cNvSpPr/>
              <p:nvPr/>
            </p:nvSpPr>
            <p:spPr>
              <a:xfrm>
                <a:off x="146" y="0"/>
                <a:ext cx="190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9724" name="Group 31"/>
            <p:cNvGrpSpPr/>
            <p:nvPr/>
          </p:nvGrpSpPr>
          <p:grpSpPr>
            <a:xfrm>
              <a:off x="1200" y="0"/>
              <a:ext cx="209" cy="384"/>
              <a:chOff x="0" y="0"/>
              <a:chExt cx="336" cy="384"/>
            </a:xfrm>
          </p:grpSpPr>
          <p:sp>
            <p:nvSpPr>
              <p:cNvPr id="29740" name="Line 32"/>
              <p:cNvSpPr/>
              <p:nvPr/>
            </p:nvSpPr>
            <p:spPr>
              <a:xfrm flipH="1">
                <a:off x="0" y="0"/>
                <a:ext cx="145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41" name="Line 33"/>
              <p:cNvSpPr/>
              <p:nvPr/>
            </p:nvSpPr>
            <p:spPr>
              <a:xfrm>
                <a:off x="145" y="0"/>
                <a:ext cx="190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9725" name="Group 34"/>
            <p:cNvGrpSpPr/>
            <p:nvPr/>
          </p:nvGrpSpPr>
          <p:grpSpPr>
            <a:xfrm>
              <a:off x="1409" y="0"/>
              <a:ext cx="209" cy="384"/>
              <a:chOff x="0" y="0"/>
              <a:chExt cx="336" cy="384"/>
            </a:xfrm>
          </p:grpSpPr>
          <p:sp>
            <p:nvSpPr>
              <p:cNvPr id="29738" name="Line 35"/>
              <p:cNvSpPr/>
              <p:nvPr/>
            </p:nvSpPr>
            <p:spPr>
              <a:xfrm flipH="1">
                <a:off x="-1" y="0"/>
                <a:ext cx="145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39" name="Line 36"/>
              <p:cNvSpPr/>
              <p:nvPr/>
            </p:nvSpPr>
            <p:spPr>
              <a:xfrm>
                <a:off x="144" y="0"/>
                <a:ext cx="193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9726" name="Group 37"/>
            <p:cNvGrpSpPr/>
            <p:nvPr/>
          </p:nvGrpSpPr>
          <p:grpSpPr>
            <a:xfrm>
              <a:off x="1618" y="0"/>
              <a:ext cx="209" cy="384"/>
              <a:chOff x="0" y="0"/>
              <a:chExt cx="336" cy="384"/>
            </a:xfrm>
          </p:grpSpPr>
          <p:sp>
            <p:nvSpPr>
              <p:cNvPr id="29736" name="Line 38"/>
              <p:cNvSpPr/>
              <p:nvPr/>
            </p:nvSpPr>
            <p:spPr>
              <a:xfrm flipH="1">
                <a:off x="1" y="0"/>
                <a:ext cx="145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37" name="Line 39"/>
              <p:cNvSpPr/>
              <p:nvPr/>
            </p:nvSpPr>
            <p:spPr>
              <a:xfrm>
                <a:off x="145" y="0"/>
                <a:ext cx="190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9727" name="Group 40"/>
            <p:cNvGrpSpPr/>
            <p:nvPr/>
          </p:nvGrpSpPr>
          <p:grpSpPr>
            <a:xfrm>
              <a:off x="1827" y="0"/>
              <a:ext cx="208" cy="384"/>
              <a:chOff x="0" y="0"/>
              <a:chExt cx="336" cy="384"/>
            </a:xfrm>
          </p:grpSpPr>
          <p:sp>
            <p:nvSpPr>
              <p:cNvPr id="29734" name="Line 41"/>
              <p:cNvSpPr/>
              <p:nvPr/>
            </p:nvSpPr>
            <p:spPr>
              <a:xfrm flipH="1">
                <a:off x="-1" y="0"/>
                <a:ext cx="145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35" name="Line 42"/>
              <p:cNvSpPr/>
              <p:nvPr/>
            </p:nvSpPr>
            <p:spPr>
              <a:xfrm>
                <a:off x="145" y="0"/>
                <a:ext cx="191" cy="384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9728" name="Line 43"/>
            <p:cNvSpPr/>
            <p:nvPr/>
          </p:nvSpPr>
          <p:spPr>
            <a:xfrm flipH="1">
              <a:off x="187" y="0"/>
              <a:ext cx="58" cy="288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9" name="Line 44"/>
            <p:cNvSpPr/>
            <p:nvPr/>
          </p:nvSpPr>
          <p:spPr>
            <a:xfrm>
              <a:off x="245" y="0"/>
              <a:ext cx="120" cy="384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30" name="Line 45"/>
            <p:cNvSpPr/>
            <p:nvPr/>
          </p:nvSpPr>
          <p:spPr>
            <a:xfrm>
              <a:off x="0" y="288"/>
              <a:ext cx="187" cy="1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31" name="Line 46"/>
            <p:cNvSpPr/>
            <p:nvPr/>
          </p:nvSpPr>
          <p:spPr>
            <a:xfrm flipH="1">
              <a:off x="2035" y="0"/>
              <a:ext cx="90" cy="384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32" name="Line 47"/>
            <p:cNvSpPr/>
            <p:nvPr/>
          </p:nvSpPr>
          <p:spPr>
            <a:xfrm>
              <a:off x="2125" y="0"/>
              <a:ext cx="88" cy="24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33" name="Line 48"/>
            <p:cNvSpPr/>
            <p:nvPr/>
          </p:nvSpPr>
          <p:spPr>
            <a:xfrm>
              <a:off x="2213" y="240"/>
              <a:ext cx="187" cy="1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9715" name="Line 49"/>
          <p:cNvSpPr/>
          <p:nvPr/>
        </p:nvSpPr>
        <p:spPr>
          <a:xfrm>
            <a:off x="5803900" y="3987800"/>
            <a:ext cx="0" cy="1462088"/>
          </a:xfrm>
          <a:prstGeom prst="line">
            <a:avLst/>
          </a:prstGeom>
          <a:ln w="1905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pic>
        <p:nvPicPr>
          <p:cNvPr id="30770" name="Objec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806450"/>
            <a:ext cx="4595813" cy="904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1" name="Rectangle 51"/>
          <p:cNvSpPr/>
          <p:nvPr/>
        </p:nvSpPr>
        <p:spPr>
          <a:xfrm>
            <a:off x="1025525" y="2403475"/>
            <a:ext cx="1733550" cy="476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3） 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机械能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0772" name="Objec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3" y="2286000"/>
            <a:ext cx="4143375" cy="811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19" name="灯片编号占位符 52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ldLvl="0" animBg="1"/>
      <p:bldP spid="30771" grpId="0" bldLvl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/>
          <p:nvPr/>
        </p:nvSpPr>
        <p:spPr>
          <a:xfrm>
            <a:off x="609600" y="914400"/>
            <a:ext cx="7848600" cy="5257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0723" name="Text Box 3"/>
          <p:cNvSpPr/>
          <p:nvPr/>
        </p:nvSpPr>
        <p:spPr>
          <a:xfrm>
            <a:off x="2133600" y="91440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简 谐 运 动 能 量 图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1748" name="Line 4"/>
          <p:cNvSpPr/>
          <p:nvPr/>
        </p:nvSpPr>
        <p:spPr>
          <a:xfrm flipV="1">
            <a:off x="1409700" y="3668713"/>
            <a:ext cx="2646363" cy="1587"/>
          </a:xfrm>
          <a:prstGeom prst="line">
            <a:avLst/>
          </a:prstGeom>
          <a:ln w="28575" cap="flat" cmpd="sng">
            <a:solidFill>
              <a:srgbClr val="00CC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49" name="Freeform 5"/>
          <p:cNvSpPr/>
          <p:nvPr/>
        </p:nvSpPr>
        <p:spPr>
          <a:xfrm>
            <a:off x="1143000" y="3676650"/>
            <a:ext cx="2692400" cy="1390650"/>
          </a:xfrm>
          <a:custGeom>
            <a:avLst/>
            <a:gdLst>
              <a:gd name="txL" fmla="*/ 0 w 1968"/>
              <a:gd name="txT" fmla="*/ 0 h 1056"/>
              <a:gd name="txR" fmla="*/ 1968 w 1968"/>
              <a:gd name="txB" fmla="*/ 1056 h 1056"/>
            </a:gdLst>
            <a:ahLst/>
            <a:cxnLst>
              <a:cxn ang="0">
                <a:pos x="0" y="915675863"/>
              </a:cxn>
              <a:cxn ang="0">
                <a:pos x="359360155" y="0"/>
              </a:cxn>
              <a:cxn ang="0">
                <a:pos x="718720310" y="915675863"/>
              </a:cxn>
              <a:cxn ang="0">
                <a:pos x="1078081833" y="1831351726"/>
              </a:cxn>
              <a:cxn ang="0">
                <a:pos x="1437441988" y="915675863"/>
              </a:cxn>
              <a:cxn ang="0">
                <a:pos x="1796802143" y="0"/>
              </a:cxn>
              <a:cxn ang="0">
                <a:pos x="2147483647" y="915675863"/>
              </a:cxn>
              <a:cxn ang="0">
                <a:pos x="2147483647" y="1831351726"/>
              </a:cxn>
              <a:cxn ang="0">
                <a:pos x="2147483647" y="915675863"/>
              </a:cxn>
              <a:cxn ang="0">
                <a:pos x="2147483647" y="0"/>
              </a:cxn>
              <a:cxn ang="0">
                <a:pos x="2147483647" y="915675863"/>
              </a:cxn>
              <a:cxn ang="0">
                <a:pos x="2147483647" y="1165405524"/>
              </a:cxn>
            </a:cxnLst>
            <a:rect l="txL" t="txT" r="txR" b="txB"/>
            <a:pathLst>
              <a:path w="1968" h="1056">
                <a:moveTo>
                  <a:pt x="0" y="528"/>
                </a:moveTo>
                <a:cubicBezTo>
                  <a:pt x="64" y="264"/>
                  <a:pt x="128" y="0"/>
                  <a:pt x="192" y="0"/>
                </a:cubicBezTo>
                <a:cubicBezTo>
                  <a:pt x="256" y="0"/>
                  <a:pt x="320" y="352"/>
                  <a:pt x="384" y="528"/>
                </a:cubicBezTo>
                <a:cubicBezTo>
                  <a:pt x="448" y="704"/>
                  <a:pt x="512" y="1056"/>
                  <a:pt x="576" y="1056"/>
                </a:cubicBezTo>
                <a:cubicBezTo>
                  <a:pt x="640" y="1056"/>
                  <a:pt x="704" y="704"/>
                  <a:pt x="768" y="528"/>
                </a:cubicBezTo>
                <a:cubicBezTo>
                  <a:pt x="832" y="352"/>
                  <a:pt x="896" y="0"/>
                  <a:pt x="960" y="0"/>
                </a:cubicBezTo>
                <a:cubicBezTo>
                  <a:pt x="1024" y="0"/>
                  <a:pt x="1088" y="352"/>
                  <a:pt x="1152" y="528"/>
                </a:cubicBezTo>
                <a:cubicBezTo>
                  <a:pt x="1216" y="704"/>
                  <a:pt x="1280" y="1056"/>
                  <a:pt x="1344" y="1056"/>
                </a:cubicBezTo>
                <a:cubicBezTo>
                  <a:pt x="1408" y="1056"/>
                  <a:pt x="1472" y="704"/>
                  <a:pt x="1536" y="528"/>
                </a:cubicBezTo>
                <a:cubicBezTo>
                  <a:pt x="1600" y="352"/>
                  <a:pt x="1664" y="0"/>
                  <a:pt x="1728" y="0"/>
                </a:cubicBezTo>
                <a:cubicBezTo>
                  <a:pt x="1792" y="0"/>
                  <a:pt x="1880" y="416"/>
                  <a:pt x="1920" y="528"/>
                </a:cubicBezTo>
                <a:cubicBezTo>
                  <a:pt x="1960" y="640"/>
                  <a:pt x="1960" y="648"/>
                  <a:pt x="1968" y="672"/>
                </a:cubicBezTo>
              </a:path>
            </a:pathLst>
          </a:cu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50" name="Freeform 6"/>
          <p:cNvSpPr/>
          <p:nvPr/>
        </p:nvSpPr>
        <p:spPr>
          <a:xfrm>
            <a:off x="1143000" y="3676650"/>
            <a:ext cx="2692400" cy="1390650"/>
          </a:xfrm>
          <a:custGeom>
            <a:avLst/>
            <a:gdLst>
              <a:gd name="txL" fmla="*/ 0 w 1968"/>
              <a:gd name="txT" fmla="*/ 0 h 1056"/>
              <a:gd name="txR" fmla="*/ 1968 w 1968"/>
              <a:gd name="txB" fmla="*/ 1056 h 1056"/>
            </a:gdLst>
            <a:ahLst/>
            <a:cxnLst>
              <a:cxn ang="0">
                <a:pos x="0" y="915675863"/>
              </a:cxn>
              <a:cxn ang="0">
                <a:pos x="359360155" y="1831351726"/>
              </a:cxn>
              <a:cxn ang="0">
                <a:pos x="718720310" y="915675863"/>
              </a:cxn>
              <a:cxn ang="0">
                <a:pos x="1078081833" y="0"/>
              </a:cxn>
              <a:cxn ang="0">
                <a:pos x="1437441988" y="915675863"/>
              </a:cxn>
              <a:cxn ang="0">
                <a:pos x="1796802143" y="1831351726"/>
              </a:cxn>
              <a:cxn ang="0">
                <a:pos x="2147483647" y="915675863"/>
              </a:cxn>
              <a:cxn ang="0">
                <a:pos x="2147483647" y="0"/>
              </a:cxn>
              <a:cxn ang="0">
                <a:pos x="2147483647" y="915675863"/>
              </a:cxn>
              <a:cxn ang="0">
                <a:pos x="2147483647" y="1831351726"/>
              </a:cxn>
              <a:cxn ang="0">
                <a:pos x="2147483647" y="915675863"/>
              </a:cxn>
              <a:cxn ang="0">
                <a:pos x="2147483647" y="665946202"/>
              </a:cxn>
            </a:cxnLst>
            <a:rect l="txL" t="txT" r="txR" b="txB"/>
            <a:pathLst>
              <a:path w="1968" h="1056">
                <a:moveTo>
                  <a:pt x="0" y="528"/>
                </a:moveTo>
                <a:cubicBezTo>
                  <a:pt x="64" y="792"/>
                  <a:pt x="128" y="1056"/>
                  <a:pt x="192" y="1056"/>
                </a:cubicBezTo>
                <a:cubicBezTo>
                  <a:pt x="256" y="1056"/>
                  <a:pt x="320" y="704"/>
                  <a:pt x="384" y="528"/>
                </a:cubicBezTo>
                <a:cubicBezTo>
                  <a:pt x="448" y="352"/>
                  <a:pt x="512" y="0"/>
                  <a:pt x="576" y="0"/>
                </a:cubicBezTo>
                <a:cubicBezTo>
                  <a:pt x="640" y="0"/>
                  <a:pt x="704" y="352"/>
                  <a:pt x="768" y="528"/>
                </a:cubicBezTo>
                <a:cubicBezTo>
                  <a:pt x="832" y="704"/>
                  <a:pt x="896" y="1056"/>
                  <a:pt x="960" y="1056"/>
                </a:cubicBezTo>
                <a:cubicBezTo>
                  <a:pt x="1024" y="1056"/>
                  <a:pt x="1088" y="704"/>
                  <a:pt x="1152" y="528"/>
                </a:cubicBezTo>
                <a:cubicBezTo>
                  <a:pt x="1216" y="352"/>
                  <a:pt x="1280" y="0"/>
                  <a:pt x="1344" y="0"/>
                </a:cubicBezTo>
                <a:cubicBezTo>
                  <a:pt x="1408" y="0"/>
                  <a:pt x="1472" y="352"/>
                  <a:pt x="1536" y="528"/>
                </a:cubicBezTo>
                <a:cubicBezTo>
                  <a:pt x="1600" y="704"/>
                  <a:pt x="1664" y="1056"/>
                  <a:pt x="1728" y="1056"/>
                </a:cubicBezTo>
                <a:cubicBezTo>
                  <a:pt x="1792" y="1056"/>
                  <a:pt x="1880" y="640"/>
                  <a:pt x="1920" y="528"/>
                </a:cubicBezTo>
                <a:cubicBezTo>
                  <a:pt x="1960" y="416"/>
                  <a:pt x="1960" y="408"/>
                  <a:pt x="1968" y="384"/>
                </a:cubicBezTo>
              </a:path>
            </a:pathLst>
          </a:custGeom>
          <a:noFill/>
          <a:ln w="28575" cap="flat" cmpd="sng">
            <a:solidFill>
              <a:srgbClr val="0000F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27" name="Rectangle 7"/>
          <p:cNvSpPr/>
          <p:nvPr/>
        </p:nvSpPr>
        <p:spPr>
          <a:xfrm>
            <a:off x="1069975" y="3679825"/>
            <a:ext cx="328613" cy="14557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pPr lvl="0" eaLnBrk="1" hangingPunct="1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1752" name="Group 8"/>
          <p:cNvGrpSpPr/>
          <p:nvPr/>
        </p:nvGrpSpPr>
        <p:grpSpPr>
          <a:xfrm>
            <a:off x="3700463" y="3952875"/>
            <a:ext cx="4478337" cy="1000125"/>
            <a:chOff x="0" y="0"/>
            <a:chExt cx="2821" cy="630"/>
          </a:xfrm>
        </p:grpSpPr>
        <p:pic>
          <p:nvPicPr>
            <p:cNvPr id="30778" name="Object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7" y="0"/>
              <a:ext cx="2174" cy="63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30779" name="Line 10"/>
            <p:cNvSpPr/>
            <p:nvPr/>
          </p:nvSpPr>
          <p:spPr>
            <a:xfrm>
              <a:off x="0" y="71"/>
              <a:ext cx="687" cy="17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headEnd type="none" w="med" len="med"/>
              <a:tailEnd type="triangle" w="sm" len="lg"/>
            </a:ln>
          </p:spPr>
        </p:sp>
      </p:grpSp>
      <p:grpSp>
        <p:nvGrpSpPr>
          <p:cNvPr id="31755" name="Group 11"/>
          <p:cNvGrpSpPr/>
          <p:nvPr/>
        </p:nvGrpSpPr>
        <p:grpSpPr>
          <a:xfrm>
            <a:off x="3733800" y="4648200"/>
            <a:ext cx="4648200" cy="1371600"/>
            <a:chOff x="0" y="0"/>
            <a:chExt cx="2928" cy="864"/>
          </a:xfrm>
        </p:grpSpPr>
        <p:pic>
          <p:nvPicPr>
            <p:cNvPr id="30776" name="Object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" y="227"/>
              <a:ext cx="2302" cy="637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30777" name="Line 13"/>
            <p:cNvSpPr/>
            <p:nvPr/>
          </p:nvSpPr>
          <p:spPr>
            <a:xfrm>
              <a:off x="0" y="0"/>
              <a:ext cx="624" cy="28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med" len="med"/>
              <a:tailEnd type="triangle" w="sm" len="lg"/>
            </a:ln>
          </p:spPr>
        </p:sp>
      </p:grpSp>
      <p:grpSp>
        <p:nvGrpSpPr>
          <p:cNvPr id="31758" name="Group 14"/>
          <p:cNvGrpSpPr/>
          <p:nvPr/>
        </p:nvGrpSpPr>
        <p:grpSpPr>
          <a:xfrm>
            <a:off x="584200" y="1528763"/>
            <a:ext cx="3832225" cy="4262437"/>
            <a:chOff x="0" y="0"/>
            <a:chExt cx="2414" cy="2685"/>
          </a:xfrm>
        </p:grpSpPr>
        <p:sp>
          <p:nvSpPr>
            <p:cNvPr id="30753" name="Line 15"/>
            <p:cNvSpPr/>
            <p:nvPr/>
          </p:nvSpPr>
          <p:spPr>
            <a:xfrm flipV="1">
              <a:off x="1175" y="0"/>
              <a:ext cx="1" cy="22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754" name="Line 16"/>
            <p:cNvSpPr/>
            <p:nvPr/>
          </p:nvSpPr>
          <p:spPr>
            <a:xfrm flipV="1">
              <a:off x="1837" y="0"/>
              <a:ext cx="1" cy="22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755" name="Line 17"/>
            <p:cNvSpPr/>
            <p:nvPr/>
          </p:nvSpPr>
          <p:spPr>
            <a:xfrm flipV="1">
              <a:off x="1506" y="0"/>
              <a:ext cx="1" cy="22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756" name="Line 18"/>
            <p:cNvSpPr/>
            <p:nvPr/>
          </p:nvSpPr>
          <p:spPr>
            <a:xfrm flipV="1">
              <a:off x="844" y="0"/>
              <a:ext cx="1" cy="22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757" name="Line 19"/>
            <p:cNvSpPr/>
            <p:nvPr/>
          </p:nvSpPr>
          <p:spPr>
            <a:xfrm>
              <a:off x="513" y="2232"/>
              <a:ext cx="1843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30758" name="Group 20"/>
            <p:cNvGrpSpPr/>
            <p:nvPr/>
          </p:nvGrpSpPr>
          <p:grpSpPr>
            <a:xfrm>
              <a:off x="761" y="2233"/>
              <a:ext cx="165" cy="452"/>
              <a:chOff x="0" y="0"/>
              <a:chExt cx="124" cy="485"/>
            </a:xfrm>
          </p:grpSpPr>
          <p:sp>
            <p:nvSpPr>
              <p:cNvPr id="30773" name="Line 21"/>
              <p:cNvSpPr/>
              <p:nvPr/>
            </p:nvSpPr>
            <p:spPr>
              <a:xfrm>
                <a:off x="5" y="225"/>
                <a:ext cx="119" cy="1"/>
              </a:xfrm>
              <a:prstGeom prst="line">
                <a:avLst/>
              </a:prstGeom>
              <a:ln w="793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74" name="Rectangle 22"/>
              <p:cNvSpPr/>
              <p:nvPr/>
            </p:nvSpPr>
            <p:spPr>
              <a:xfrm>
                <a:off x="22" y="248"/>
                <a:ext cx="69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lvl="0" eaLnBrk="1" hangingPunct="1"/>
                <a:r>
                  <a:rPr lang="zh-CN" altLang="en-US" sz="23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4</a:t>
                </a:r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0775" name="Rectangle 23"/>
              <p:cNvSpPr/>
              <p:nvPr/>
            </p:nvSpPr>
            <p:spPr>
              <a:xfrm>
                <a:off x="0" y="0"/>
                <a:ext cx="77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lvl="0" eaLnBrk="1" hangingPunct="1"/>
                <a:r>
                  <a:rPr lang="en-US" altLang="zh-CN" sz="23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T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30759" name="Group 24"/>
            <p:cNvGrpSpPr/>
            <p:nvPr/>
          </p:nvGrpSpPr>
          <p:grpSpPr>
            <a:xfrm>
              <a:off x="1092" y="2232"/>
              <a:ext cx="165" cy="452"/>
              <a:chOff x="0" y="0"/>
              <a:chExt cx="124" cy="485"/>
            </a:xfrm>
          </p:grpSpPr>
          <p:sp>
            <p:nvSpPr>
              <p:cNvPr id="30770" name="Line 25"/>
              <p:cNvSpPr/>
              <p:nvPr/>
            </p:nvSpPr>
            <p:spPr>
              <a:xfrm>
                <a:off x="5" y="226"/>
                <a:ext cx="119" cy="1"/>
              </a:xfrm>
              <a:prstGeom prst="line">
                <a:avLst/>
              </a:prstGeom>
              <a:ln w="7938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71" name="Rectangle 26"/>
              <p:cNvSpPr/>
              <p:nvPr/>
            </p:nvSpPr>
            <p:spPr>
              <a:xfrm>
                <a:off x="22" y="248"/>
                <a:ext cx="69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lvl="0" eaLnBrk="1" hangingPunct="1"/>
                <a:r>
                  <a:rPr lang="zh-CN" altLang="en-US" sz="23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2</a:t>
                </a:r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0772" name="Rectangle 27"/>
              <p:cNvSpPr/>
              <p:nvPr/>
            </p:nvSpPr>
            <p:spPr>
              <a:xfrm>
                <a:off x="0" y="0"/>
                <a:ext cx="77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lvl="0" eaLnBrk="1" hangingPunct="1"/>
                <a:r>
                  <a:rPr lang="en-US" altLang="zh-CN" sz="23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T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</p:grpSp>
        <p:grpSp>
          <p:nvGrpSpPr>
            <p:cNvPr id="30760" name="Group 28"/>
            <p:cNvGrpSpPr/>
            <p:nvPr/>
          </p:nvGrpSpPr>
          <p:grpSpPr>
            <a:xfrm>
              <a:off x="1423" y="2232"/>
              <a:ext cx="207" cy="451"/>
              <a:chOff x="0" y="0"/>
              <a:chExt cx="200" cy="484"/>
            </a:xfrm>
          </p:grpSpPr>
          <p:sp>
            <p:nvSpPr>
              <p:cNvPr id="30766" name="Line 29"/>
              <p:cNvSpPr/>
              <p:nvPr/>
            </p:nvSpPr>
            <p:spPr>
              <a:xfrm>
                <a:off x="0" y="226"/>
                <a:ext cx="200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67" name="Rectangle 30"/>
              <p:cNvSpPr/>
              <p:nvPr/>
            </p:nvSpPr>
            <p:spPr>
              <a:xfrm>
                <a:off x="58" y="247"/>
                <a:ext cx="90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lvl="0" eaLnBrk="1" hangingPunct="1"/>
                <a:r>
                  <a:rPr lang="zh-CN" altLang="en-US" sz="23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4</a:t>
                </a:r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0768" name="Rectangle 31"/>
              <p:cNvSpPr/>
              <p:nvPr/>
            </p:nvSpPr>
            <p:spPr>
              <a:xfrm>
                <a:off x="0" y="0"/>
                <a:ext cx="89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lvl="0" eaLnBrk="1" hangingPunct="1"/>
                <a:r>
                  <a:rPr lang="zh-CN" altLang="en-US" sz="23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3</a:t>
                </a:r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30769" name="Rectangle 32"/>
              <p:cNvSpPr/>
              <p:nvPr/>
            </p:nvSpPr>
            <p:spPr>
              <a:xfrm>
                <a:off x="78" y="0"/>
                <a:ext cx="98" cy="2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lvl="0" eaLnBrk="1" hangingPunct="1"/>
                <a:r>
                  <a:rPr lang="en-US" altLang="zh-CN" sz="23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T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30761" name="Text Box 33"/>
            <p:cNvSpPr/>
            <p:nvPr/>
          </p:nvSpPr>
          <p:spPr>
            <a:xfrm>
              <a:off x="0" y="1076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能量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0762" name="Line 34"/>
            <p:cNvSpPr/>
            <p:nvPr/>
          </p:nvSpPr>
          <p:spPr>
            <a:xfrm flipV="1">
              <a:off x="513" y="1076"/>
              <a:ext cx="1" cy="115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pic>
          <p:nvPicPr>
            <p:cNvPr id="30763" name="Object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" y="2253"/>
              <a:ext cx="199" cy="21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764" name="Object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4" y="2253"/>
              <a:ext cx="190" cy="21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765" name="Object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0" y="2253"/>
              <a:ext cx="224" cy="21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1782" name="Group 38"/>
          <p:cNvGrpSpPr/>
          <p:nvPr/>
        </p:nvGrpSpPr>
        <p:grpSpPr>
          <a:xfrm>
            <a:off x="644525" y="1257300"/>
            <a:ext cx="6480175" cy="1866900"/>
            <a:chOff x="0" y="0"/>
            <a:chExt cx="4082" cy="1176"/>
          </a:xfrm>
        </p:grpSpPr>
        <p:sp>
          <p:nvSpPr>
            <p:cNvPr id="30737" name="Rectangle 39"/>
            <p:cNvSpPr/>
            <p:nvPr/>
          </p:nvSpPr>
          <p:spPr>
            <a:xfrm>
              <a:off x="1415" y="102"/>
              <a:ext cx="26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0738" name="Rectangle 40"/>
            <p:cNvSpPr/>
            <p:nvPr/>
          </p:nvSpPr>
          <p:spPr>
            <a:xfrm>
              <a:off x="290" y="261"/>
              <a:ext cx="215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0739" name="Rectangle 41"/>
            <p:cNvSpPr/>
            <p:nvPr/>
          </p:nvSpPr>
          <p:spPr>
            <a:xfrm>
              <a:off x="331" y="540"/>
              <a:ext cx="17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0740" name="Freeform 42"/>
            <p:cNvSpPr/>
            <p:nvPr/>
          </p:nvSpPr>
          <p:spPr>
            <a:xfrm>
              <a:off x="482" y="216"/>
              <a:ext cx="3456" cy="828"/>
            </a:xfrm>
            <a:custGeom>
              <a:avLst/>
              <a:gdLst>
                <a:gd name="txL" fmla="*/ 0 w 1968"/>
                <a:gd name="txT" fmla="*/ 0 h 1056"/>
                <a:gd name="txR" fmla="*/ 1968 w 1968"/>
                <a:gd name="txB" fmla="*/ 1056 h 1056"/>
              </a:gdLst>
              <a:ahLst/>
              <a:cxnLst>
                <a:cxn ang="0">
                  <a:pos x="0" y="325"/>
                </a:cxn>
                <a:cxn ang="0">
                  <a:pos x="592" y="649"/>
                </a:cxn>
                <a:cxn ang="0">
                  <a:pos x="1184" y="325"/>
                </a:cxn>
                <a:cxn ang="0">
                  <a:pos x="1777" y="0"/>
                </a:cxn>
                <a:cxn ang="0">
                  <a:pos x="2369" y="325"/>
                </a:cxn>
                <a:cxn ang="0">
                  <a:pos x="2961" y="649"/>
                </a:cxn>
                <a:cxn ang="0">
                  <a:pos x="3553" y="325"/>
                </a:cxn>
                <a:cxn ang="0">
                  <a:pos x="4144" y="0"/>
                </a:cxn>
                <a:cxn ang="0">
                  <a:pos x="4736" y="325"/>
                </a:cxn>
                <a:cxn ang="0">
                  <a:pos x="5330" y="649"/>
                </a:cxn>
                <a:cxn ang="0">
                  <a:pos x="5922" y="325"/>
                </a:cxn>
                <a:cxn ang="0">
                  <a:pos x="6069" y="236"/>
                </a:cxn>
              </a:cxnLst>
              <a:rect l="txL" t="txT" r="txR" b="txB"/>
              <a:pathLst>
                <a:path w="1968" h="1056">
                  <a:moveTo>
                    <a:pt x="0" y="528"/>
                  </a:moveTo>
                  <a:cubicBezTo>
                    <a:pt x="64" y="792"/>
                    <a:pt x="128" y="1056"/>
                    <a:pt x="192" y="1056"/>
                  </a:cubicBezTo>
                  <a:cubicBezTo>
                    <a:pt x="256" y="1056"/>
                    <a:pt x="320" y="704"/>
                    <a:pt x="384" y="528"/>
                  </a:cubicBezTo>
                  <a:cubicBezTo>
                    <a:pt x="448" y="352"/>
                    <a:pt x="512" y="0"/>
                    <a:pt x="576" y="0"/>
                  </a:cubicBezTo>
                  <a:cubicBezTo>
                    <a:pt x="640" y="0"/>
                    <a:pt x="704" y="352"/>
                    <a:pt x="768" y="528"/>
                  </a:cubicBezTo>
                  <a:cubicBezTo>
                    <a:pt x="832" y="704"/>
                    <a:pt x="896" y="1056"/>
                    <a:pt x="960" y="1056"/>
                  </a:cubicBezTo>
                  <a:cubicBezTo>
                    <a:pt x="1024" y="1056"/>
                    <a:pt x="1088" y="704"/>
                    <a:pt x="1152" y="528"/>
                  </a:cubicBezTo>
                  <a:cubicBezTo>
                    <a:pt x="1216" y="352"/>
                    <a:pt x="1280" y="0"/>
                    <a:pt x="1344" y="0"/>
                  </a:cubicBezTo>
                  <a:cubicBezTo>
                    <a:pt x="1408" y="0"/>
                    <a:pt x="1472" y="352"/>
                    <a:pt x="1536" y="528"/>
                  </a:cubicBezTo>
                  <a:cubicBezTo>
                    <a:pt x="1600" y="704"/>
                    <a:pt x="1664" y="1056"/>
                    <a:pt x="1728" y="1056"/>
                  </a:cubicBezTo>
                  <a:cubicBezTo>
                    <a:pt x="1792" y="1056"/>
                    <a:pt x="1880" y="640"/>
                    <a:pt x="1920" y="528"/>
                  </a:cubicBezTo>
                  <a:cubicBezTo>
                    <a:pt x="1960" y="416"/>
                    <a:pt x="1960" y="408"/>
                    <a:pt x="1968" y="384"/>
                  </a:cubicBez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1" name="Freeform 43"/>
            <p:cNvSpPr/>
            <p:nvPr/>
          </p:nvSpPr>
          <p:spPr>
            <a:xfrm rot="10800000">
              <a:off x="90" y="392"/>
              <a:ext cx="3312" cy="528"/>
            </a:xfrm>
            <a:custGeom>
              <a:avLst/>
              <a:gdLst>
                <a:gd name="txL" fmla="*/ 0 w 1968"/>
                <a:gd name="txT" fmla="*/ 0 h 1056"/>
                <a:gd name="txR" fmla="*/ 1968 w 1968"/>
                <a:gd name="txB" fmla="*/ 1056 h 1056"/>
              </a:gdLst>
              <a:ahLst/>
              <a:cxnLst>
                <a:cxn ang="0">
                  <a:pos x="0" y="132"/>
                </a:cxn>
                <a:cxn ang="0">
                  <a:pos x="544" y="264"/>
                </a:cxn>
                <a:cxn ang="0">
                  <a:pos x="1087" y="132"/>
                </a:cxn>
                <a:cxn ang="0">
                  <a:pos x="1631" y="0"/>
                </a:cxn>
                <a:cxn ang="0">
                  <a:pos x="2174" y="132"/>
                </a:cxn>
                <a:cxn ang="0">
                  <a:pos x="2720" y="264"/>
                </a:cxn>
                <a:cxn ang="0">
                  <a:pos x="3263" y="132"/>
                </a:cxn>
                <a:cxn ang="0">
                  <a:pos x="3807" y="0"/>
                </a:cxn>
                <a:cxn ang="0">
                  <a:pos x="4350" y="132"/>
                </a:cxn>
                <a:cxn ang="0">
                  <a:pos x="4894" y="264"/>
                </a:cxn>
                <a:cxn ang="0">
                  <a:pos x="5438" y="132"/>
                </a:cxn>
                <a:cxn ang="0">
                  <a:pos x="5574" y="96"/>
                </a:cxn>
              </a:cxnLst>
              <a:rect l="txL" t="txT" r="txR" b="txB"/>
              <a:pathLst>
                <a:path w="1968" h="1056">
                  <a:moveTo>
                    <a:pt x="0" y="528"/>
                  </a:moveTo>
                  <a:cubicBezTo>
                    <a:pt x="64" y="792"/>
                    <a:pt x="128" y="1056"/>
                    <a:pt x="192" y="1056"/>
                  </a:cubicBezTo>
                  <a:cubicBezTo>
                    <a:pt x="256" y="1056"/>
                    <a:pt x="320" y="704"/>
                    <a:pt x="384" y="528"/>
                  </a:cubicBezTo>
                  <a:cubicBezTo>
                    <a:pt x="448" y="352"/>
                    <a:pt x="512" y="0"/>
                    <a:pt x="576" y="0"/>
                  </a:cubicBezTo>
                  <a:cubicBezTo>
                    <a:pt x="640" y="0"/>
                    <a:pt x="704" y="352"/>
                    <a:pt x="768" y="528"/>
                  </a:cubicBezTo>
                  <a:cubicBezTo>
                    <a:pt x="832" y="704"/>
                    <a:pt x="896" y="1056"/>
                    <a:pt x="960" y="1056"/>
                  </a:cubicBezTo>
                  <a:cubicBezTo>
                    <a:pt x="1024" y="1056"/>
                    <a:pt x="1088" y="704"/>
                    <a:pt x="1152" y="528"/>
                  </a:cubicBezTo>
                  <a:cubicBezTo>
                    <a:pt x="1216" y="352"/>
                    <a:pt x="1280" y="0"/>
                    <a:pt x="1344" y="0"/>
                  </a:cubicBezTo>
                  <a:cubicBezTo>
                    <a:pt x="1408" y="0"/>
                    <a:pt x="1472" y="352"/>
                    <a:pt x="1536" y="528"/>
                  </a:cubicBezTo>
                  <a:cubicBezTo>
                    <a:pt x="1600" y="704"/>
                    <a:pt x="1664" y="1056"/>
                    <a:pt x="1728" y="1056"/>
                  </a:cubicBezTo>
                  <a:cubicBezTo>
                    <a:pt x="1792" y="1056"/>
                    <a:pt x="1880" y="640"/>
                    <a:pt x="1920" y="528"/>
                  </a:cubicBezTo>
                  <a:cubicBezTo>
                    <a:pt x="1960" y="416"/>
                    <a:pt x="1960" y="408"/>
                    <a:pt x="1968" y="384"/>
                  </a:cubicBezTo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2" name="Rectangle 44"/>
            <p:cNvSpPr/>
            <p:nvPr/>
          </p:nvSpPr>
          <p:spPr>
            <a:xfrm>
              <a:off x="2018" y="168"/>
              <a:ext cx="2064" cy="100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0743" name="Rectangle 45"/>
            <p:cNvSpPr/>
            <p:nvPr/>
          </p:nvSpPr>
          <p:spPr>
            <a:xfrm>
              <a:off x="2114" y="504"/>
              <a:ext cx="720" cy="48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0744" name="Rectangle 46"/>
            <p:cNvSpPr/>
            <p:nvPr/>
          </p:nvSpPr>
          <p:spPr>
            <a:xfrm>
              <a:off x="0" y="264"/>
              <a:ext cx="490" cy="86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30745" name="Object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18" y="312"/>
              <a:ext cx="523" cy="24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pic>
          <p:nvPicPr>
            <p:cNvPr id="30746" name="Object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42" y="888"/>
              <a:ext cx="480" cy="215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pic>
          <p:nvPicPr>
            <p:cNvPr id="30747" name="Object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" y="0"/>
              <a:ext cx="432" cy="26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0748" name="Object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8" y="647"/>
              <a:ext cx="190" cy="21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49" name="Line 51"/>
            <p:cNvSpPr/>
            <p:nvPr/>
          </p:nvSpPr>
          <p:spPr>
            <a:xfrm flipV="1">
              <a:off x="482" y="140"/>
              <a:ext cx="1" cy="10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pic>
          <p:nvPicPr>
            <p:cNvPr id="30750" name="Object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" y="575"/>
              <a:ext cx="199" cy="21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51" name="Line 53"/>
            <p:cNvSpPr/>
            <p:nvPr/>
          </p:nvSpPr>
          <p:spPr>
            <a:xfrm>
              <a:off x="482" y="648"/>
              <a:ext cx="187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pic>
          <p:nvPicPr>
            <p:cNvPr id="30752" name="Object 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0" y="640"/>
              <a:ext cx="224" cy="211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31799" name="Object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0200" y="1878013"/>
            <a:ext cx="2063750" cy="427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800" name="Object 5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0200" y="2386013"/>
            <a:ext cx="2678113" cy="415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801" name="Object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1400" y="2895600"/>
            <a:ext cx="2159000" cy="1006475"/>
          </a:xfrm>
          <a:prstGeom prst="rect">
            <a:avLst/>
          </a:prstGeom>
          <a:noFill/>
          <a:ln w="19050" cap="flat" cmpd="sng">
            <a:solidFill>
              <a:srgbClr val="1F497D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1802" name="Object 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0200" y="1404938"/>
            <a:ext cx="1008063" cy="52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36" name="灯片编号占位符 58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70" name="Group 2"/>
          <p:cNvGrpSpPr/>
          <p:nvPr/>
        </p:nvGrpSpPr>
        <p:grpSpPr>
          <a:xfrm>
            <a:off x="1066800" y="2057400"/>
            <a:ext cx="6781800" cy="4191000"/>
            <a:chOff x="0" y="0"/>
            <a:chExt cx="4272" cy="2784"/>
          </a:xfrm>
        </p:grpSpPr>
        <p:sp>
          <p:nvSpPr>
            <p:cNvPr id="31780" name="Rectangle 3"/>
            <p:cNvSpPr/>
            <p:nvPr/>
          </p:nvSpPr>
          <p:spPr>
            <a:xfrm>
              <a:off x="0" y="0"/>
              <a:ext cx="4272" cy="27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31781" name="Rectangle 4"/>
            <p:cNvSpPr/>
            <p:nvPr/>
          </p:nvSpPr>
          <p:spPr>
            <a:xfrm>
              <a:off x="1152" y="57"/>
              <a:ext cx="2688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800" b="1" dirty="0">
                  <a:solidFill>
                    <a:srgbClr val="0033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简谐运动势能曲线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31747" name="Text Box 5"/>
          <p:cNvSpPr/>
          <p:nvPr/>
        </p:nvSpPr>
        <p:spPr>
          <a:xfrm>
            <a:off x="1143000" y="685800"/>
            <a:ext cx="3352800" cy="1057275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50000">
                <a:srgbClr val="FFFFFF"/>
              </a:gs>
              <a:gs pos="100000">
                <a:srgbClr val="4F81BD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简谐运动能量守恒，振幅不变</a:t>
            </a:r>
            <a:endParaRPr lang="zh-CN" altLang="en-US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32774" name="Freeform 6"/>
          <p:cNvSpPr/>
          <p:nvPr/>
        </p:nvSpPr>
        <p:spPr>
          <a:xfrm>
            <a:off x="2519363" y="3429000"/>
            <a:ext cx="3124200" cy="2070100"/>
          </a:xfrm>
          <a:custGeom>
            <a:avLst/>
            <a:gdLst>
              <a:gd name="txL" fmla="*/ 0 w 1152"/>
              <a:gd name="txT" fmla="*/ 0 h 720"/>
              <a:gd name="txR" fmla="*/ 1152 w 1152"/>
              <a:gd name="txB" fmla="*/ 720 h 720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152" h="720">
                <a:moveTo>
                  <a:pt x="0" y="0"/>
                </a:moveTo>
                <a:cubicBezTo>
                  <a:pt x="192" y="360"/>
                  <a:pt x="384" y="720"/>
                  <a:pt x="576" y="720"/>
                </a:cubicBezTo>
                <a:cubicBezTo>
                  <a:pt x="768" y="720"/>
                  <a:pt x="1056" y="120"/>
                  <a:pt x="1152" y="0"/>
                </a:cubicBez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32775" name="Group 7"/>
          <p:cNvGrpSpPr/>
          <p:nvPr/>
        </p:nvGrpSpPr>
        <p:grpSpPr>
          <a:xfrm>
            <a:off x="4267200" y="3429000"/>
            <a:ext cx="533400" cy="1249363"/>
            <a:chOff x="0" y="0"/>
            <a:chExt cx="336" cy="787"/>
          </a:xfrm>
        </p:grpSpPr>
        <p:sp>
          <p:nvSpPr>
            <p:cNvPr id="31778" name="Line 8"/>
            <p:cNvSpPr/>
            <p:nvPr/>
          </p:nvSpPr>
          <p:spPr>
            <a:xfrm>
              <a:off x="288" y="0"/>
              <a:ext cx="1" cy="78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sm" len="lg"/>
              <a:tailEnd type="triangle" w="sm" len="lg"/>
            </a:ln>
          </p:spPr>
        </p:sp>
        <p:pic>
          <p:nvPicPr>
            <p:cNvPr id="31779" name="Object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90"/>
              <a:ext cx="336" cy="33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2778" name="Group 10"/>
          <p:cNvGrpSpPr/>
          <p:nvPr/>
        </p:nvGrpSpPr>
        <p:grpSpPr>
          <a:xfrm>
            <a:off x="5105400" y="4648200"/>
            <a:ext cx="523875" cy="838200"/>
            <a:chOff x="0" y="0"/>
            <a:chExt cx="330" cy="528"/>
          </a:xfrm>
        </p:grpSpPr>
        <p:sp>
          <p:nvSpPr>
            <p:cNvPr id="31776" name="Line 11"/>
            <p:cNvSpPr/>
            <p:nvPr/>
          </p:nvSpPr>
          <p:spPr>
            <a:xfrm>
              <a:off x="0" y="0"/>
              <a:ext cx="1" cy="52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sm" len="lg"/>
              <a:tailEnd type="triangle" w="sm" len="lg"/>
            </a:ln>
          </p:spPr>
        </p:sp>
        <p:pic>
          <p:nvPicPr>
            <p:cNvPr id="31777" name="Object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" y="96"/>
              <a:ext cx="282" cy="33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2781" name="Group 13"/>
          <p:cNvGrpSpPr/>
          <p:nvPr/>
        </p:nvGrpSpPr>
        <p:grpSpPr>
          <a:xfrm>
            <a:off x="4062413" y="3429000"/>
            <a:ext cx="1347787" cy="2667000"/>
            <a:chOff x="0" y="0"/>
            <a:chExt cx="849" cy="1680"/>
          </a:xfrm>
        </p:grpSpPr>
        <p:sp>
          <p:nvSpPr>
            <p:cNvPr id="31772" name="Line 14"/>
            <p:cNvSpPr/>
            <p:nvPr/>
          </p:nvSpPr>
          <p:spPr>
            <a:xfrm>
              <a:off x="0" y="1392"/>
              <a:ext cx="561" cy="1"/>
            </a:xfrm>
            <a:prstGeom prst="line">
              <a:avLst/>
            </a:prstGeom>
            <a:ln w="28575" cap="flat" cmpd="sng">
              <a:solidFill>
                <a:srgbClr val="CC00CC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31773" name="Line 15"/>
            <p:cNvSpPr/>
            <p:nvPr/>
          </p:nvSpPr>
          <p:spPr>
            <a:xfrm>
              <a:off x="545" y="0"/>
              <a:ext cx="1" cy="1680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1774" name="Line 16"/>
            <p:cNvSpPr/>
            <p:nvPr/>
          </p:nvSpPr>
          <p:spPr>
            <a:xfrm flipH="1">
              <a:off x="0" y="768"/>
              <a:ext cx="849" cy="1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dash"/>
              <a:headEnd type="none" w="med" len="med"/>
              <a:tailEnd type="none" w="med" len="med"/>
            </a:ln>
          </p:spPr>
        </p:sp>
        <p:pic>
          <p:nvPicPr>
            <p:cNvPr id="31775" name="Object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" y="1392"/>
              <a:ext cx="190" cy="192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31752" name="Object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88" y="755650"/>
            <a:ext cx="2081212" cy="942975"/>
          </a:xfrm>
          <a:prstGeom prst="rect">
            <a:avLst/>
          </a:prstGeom>
          <a:noFill/>
          <a:ln w="19050" cap="flat" cmpd="sng">
            <a:solidFill>
              <a:srgbClr val="1F497D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32787" name="Group 19"/>
          <p:cNvGrpSpPr/>
          <p:nvPr/>
        </p:nvGrpSpPr>
        <p:grpSpPr>
          <a:xfrm>
            <a:off x="1671638" y="2698750"/>
            <a:ext cx="5018087" cy="3429000"/>
            <a:chOff x="0" y="0"/>
            <a:chExt cx="3161" cy="2160"/>
          </a:xfrm>
        </p:grpSpPr>
        <p:pic>
          <p:nvPicPr>
            <p:cNvPr id="31765" name="Object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" y="1816"/>
              <a:ext cx="288" cy="18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66" name="Object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9" y="1811"/>
              <a:ext cx="288" cy="18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767" name="Line 22"/>
            <p:cNvSpPr/>
            <p:nvPr/>
          </p:nvSpPr>
          <p:spPr>
            <a:xfrm>
              <a:off x="0" y="1776"/>
              <a:ext cx="3123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pic>
          <p:nvPicPr>
            <p:cNvPr id="31768" name="Object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4" y="0"/>
              <a:ext cx="379" cy="35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1769" name="Object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70" y="1824"/>
              <a:ext cx="191" cy="19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770" name="Line 25"/>
            <p:cNvSpPr/>
            <p:nvPr/>
          </p:nvSpPr>
          <p:spPr>
            <a:xfrm flipV="1">
              <a:off x="1518" y="96"/>
              <a:ext cx="1" cy="20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pic>
          <p:nvPicPr>
            <p:cNvPr id="31771" name="Object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3" y="1824"/>
              <a:ext cx="206" cy="19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2795" name="Group 27"/>
          <p:cNvGrpSpPr/>
          <p:nvPr/>
        </p:nvGrpSpPr>
        <p:grpSpPr>
          <a:xfrm>
            <a:off x="2135188" y="3232150"/>
            <a:ext cx="4189412" cy="2266950"/>
            <a:chOff x="0" y="0"/>
            <a:chExt cx="2639" cy="1428"/>
          </a:xfrm>
        </p:grpSpPr>
        <p:pic>
          <p:nvPicPr>
            <p:cNvPr id="31756" name="Object 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7" y="150"/>
              <a:ext cx="240" cy="214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1757" name="Group 29"/>
            <p:cNvGrpSpPr/>
            <p:nvPr/>
          </p:nvGrpSpPr>
          <p:grpSpPr>
            <a:xfrm>
              <a:off x="0" y="0"/>
              <a:ext cx="2639" cy="1428"/>
              <a:chOff x="0" y="0"/>
              <a:chExt cx="2639" cy="1428"/>
            </a:xfrm>
          </p:grpSpPr>
          <p:sp>
            <p:nvSpPr>
              <p:cNvPr id="31758" name="Line 30"/>
              <p:cNvSpPr/>
              <p:nvPr/>
            </p:nvSpPr>
            <p:spPr>
              <a:xfrm flipV="1">
                <a:off x="262" y="124"/>
                <a:ext cx="1" cy="1304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31759" name="Line 31"/>
              <p:cNvSpPr/>
              <p:nvPr/>
            </p:nvSpPr>
            <p:spPr>
              <a:xfrm flipV="1">
                <a:off x="2210" y="124"/>
                <a:ext cx="1" cy="1304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31760" name="Line 32"/>
              <p:cNvSpPr/>
              <p:nvPr/>
            </p:nvSpPr>
            <p:spPr>
              <a:xfrm>
                <a:off x="242" y="140"/>
                <a:ext cx="1965" cy="1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61" name="Oval 33"/>
              <p:cNvSpPr/>
              <p:nvPr/>
            </p:nvSpPr>
            <p:spPr>
              <a:xfrm>
                <a:off x="227" y="116"/>
                <a:ext cx="60" cy="56"/>
              </a:xfrm>
              <a:prstGeom prst="ellipse">
                <a:avLst/>
              </a:prstGeom>
              <a:solidFill>
                <a:srgbClr val="FF0000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zh-CN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pic>
            <p:nvPicPr>
              <p:cNvPr id="31762" name="Object 3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51" y="0"/>
                <a:ext cx="288" cy="22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1763" name="Object 3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0" y="28"/>
                <a:ext cx="191" cy="22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1764" name="Oval 36"/>
              <p:cNvSpPr/>
              <p:nvPr/>
            </p:nvSpPr>
            <p:spPr>
              <a:xfrm>
                <a:off x="2162" y="116"/>
                <a:ext cx="60" cy="56"/>
              </a:xfrm>
              <a:prstGeom prst="ellipse">
                <a:avLst/>
              </a:prstGeom>
              <a:solidFill>
                <a:srgbClr val="FF0000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zh-CN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</p:grpSp>
      <p:sp>
        <p:nvSpPr>
          <p:cNvPr id="31755" name="灯片编号占位符 36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ext Box 1026"/>
          <p:cNvSpPr/>
          <p:nvPr/>
        </p:nvSpPr>
        <p:spPr>
          <a:xfrm>
            <a:off x="669925" y="779463"/>
            <a:ext cx="30410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sz="2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简谐振动的特点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2771" name="Text Box 1027"/>
          <p:cNvSpPr/>
          <p:nvPr/>
        </p:nvSpPr>
        <p:spPr>
          <a:xfrm>
            <a:off x="847725" y="1749425"/>
            <a:ext cx="28162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1. 动力学表达式：</a:t>
            </a:r>
            <a:endParaRPr lang="en-US" altLang="zh-CN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32772" name="Text Box 1028"/>
          <p:cNvSpPr/>
          <p:nvPr/>
        </p:nvSpPr>
        <p:spPr>
          <a:xfrm>
            <a:off x="887413" y="2928938"/>
            <a:ext cx="23542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2.  力学特征：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2773" name="Text Box 1029"/>
          <p:cNvSpPr/>
          <p:nvPr/>
        </p:nvSpPr>
        <p:spPr>
          <a:xfrm>
            <a:off x="868363" y="4103688"/>
            <a:ext cx="23161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3.  能量守恒：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2774" name="Object 10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6475" y="3000375"/>
            <a:ext cx="1428750" cy="465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5" name="Object 10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3" y="1495425"/>
            <a:ext cx="1849437" cy="1000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6" name="Text Box 1032"/>
          <p:cNvSpPr/>
          <p:nvPr/>
        </p:nvSpPr>
        <p:spPr>
          <a:xfrm>
            <a:off x="873125" y="5226050"/>
            <a:ext cx="2506663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4. 运动学方程：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2777" name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088" y="5249863"/>
            <a:ext cx="2974975" cy="503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8" name="灯片编号占位符 9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3803" name="Object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038" y="3933825"/>
            <a:ext cx="4143375" cy="80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3"/>
          <p:cNvSpPr>
            <a:spLocks noGrp="1"/>
          </p:cNvSpPr>
          <p:nvPr/>
        </p:nvSpPr>
        <p:spPr>
          <a:xfrm>
            <a:off x="8459788" y="6357938"/>
            <a:ext cx="227012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7171" name="Picture 7" descr="I:\振动\单摆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638" y="593725"/>
            <a:ext cx="2084387" cy="4535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Picture 10" descr="I:\振动\复摆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25" y="593725"/>
            <a:ext cx="1871663" cy="5800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11" descr="I:\振动\弹簧振子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5" y="585788"/>
            <a:ext cx="3384550" cy="3938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Text Box 6"/>
          <p:cNvSpPr/>
          <p:nvPr/>
        </p:nvSpPr>
        <p:spPr>
          <a:xfrm>
            <a:off x="1692275" y="4652963"/>
            <a:ext cx="11842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弹簧振子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1" name="Text Box 7"/>
          <p:cNvSpPr/>
          <p:nvPr/>
        </p:nvSpPr>
        <p:spPr>
          <a:xfrm>
            <a:off x="4987925" y="5229225"/>
            <a:ext cx="6477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单摆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2" name="Text Box 8"/>
          <p:cNvSpPr/>
          <p:nvPr/>
        </p:nvSpPr>
        <p:spPr>
          <a:xfrm>
            <a:off x="7235825" y="6453188"/>
            <a:ext cx="6477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复摆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>
            <a:spLocks noGrp="1"/>
          </p:cNvSpPr>
          <p:nvPr/>
        </p:nvSpPr>
        <p:spPr>
          <a:xfrm>
            <a:off x="8172450" y="6356350"/>
            <a:ext cx="51435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8195" name="Group 20"/>
          <p:cNvGrpSpPr/>
          <p:nvPr/>
        </p:nvGrpSpPr>
        <p:grpSpPr>
          <a:xfrm>
            <a:off x="1985963" y="5673725"/>
            <a:ext cx="7513637" cy="465138"/>
            <a:chOff x="0" y="0"/>
            <a:chExt cx="3546" cy="293"/>
          </a:xfrm>
        </p:grpSpPr>
        <p:sp>
          <p:nvSpPr>
            <p:cNvPr id="7186" name="Text Box 13"/>
            <p:cNvSpPr/>
            <p:nvPr/>
          </p:nvSpPr>
          <p:spPr>
            <a:xfrm>
              <a:off x="0" y="2"/>
              <a:ext cx="72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CC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回复力</a:t>
              </a:r>
              <a:endPara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  <p:sp>
          <p:nvSpPr>
            <p:cNvPr id="7187" name="Text Box 16"/>
            <p:cNvSpPr/>
            <p:nvPr/>
          </p:nvSpPr>
          <p:spPr>
            <a:xfrm>
              <a:off x="1242" y="0"/>
              <a:ext cx="230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(</a:t>
              </a: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平衡位置为坐标原点）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7172" name="Text Box 2"/>
          <p:cNvSpPr/>
          <p:nvPr/>
        </p:nvSpPr>
        <p:spPr>
          <a:xfrm>
            <a:off x="2308225" y="214313"/>
            <a:ext cx="452913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32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§1  </a:t>
            </a:r>
            <a:r>
              <a:rPr lang="zh-CN" altLang="en-US" sz="32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  <a:sym typeface="华文楷体" pitchFamily="2" charset="-122"/>
              </a:rPr>
              <a:t>简谐振动 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7173" name="Line 4"/>
          <p:cNvSpPr/>
          <p:nvPr/>
        </p:nvSpPr>
        <p:spPr>
          <a:xfrm>
            <a:off x="539750" y="1000125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8200" name="组合 4"/>
          <p:cNvGrpSpPr/>
          <p:nvPr/>
        </p:nvGrpSpPr>
        <p:grpSpPr>
          <a:xfrm>
            <a:off x="884238" y="1268413"/>
            <a:ext cx="7100887" cy="4378325"/>
            <a:chOff x="0" y="0"/>
            <a:chExt cx="7100887" cy="4378033"/>
          </a:xfrm>
        </p:grpSpPr>
        <p:grpSp>
          <p:nvGrpSpPr>
            <p:cNvPr id="7177" name="Group 4"/>
            <p:cNvGrpSpPr/>
            <p:nvPr/>
          </p:nvGrpSpPr>
          <p:grpSpPr>
            <a:xfrm>
              <a:off x="0" y="0"/>
              <a:ext cx="7100887" cy="4378033"/>
              <a:chOff x="0" y="0"/>
              <a:chExt cx="4473" cy="2549"/>
            </a:xfrm>
          </p:grpSpPr>
          <p:sp>
            <p:nvSpPr>
              <p:cNvPr id="7179" name="Text Box 5"/>
              <p:cNvSpPr/>
              <p:nvPr/>
            </p:nvSpPr>
            <p:spPr>
              <a:xfrm>
                <a:off x="230" y="1887"/>
                <a:ext cx="4243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轻弹簧 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sym typeface="Times New Roman" panose="02020603050405020304" pitchFamily="18" charset="0"/>
                  </a:rPr>
                  <a:t>k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  +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刚体 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sym typeface="Times New Roman" panose="02020603050405020304" pitchFamily="18" charset="0"/>
                  </a:rPr>
                  <a:t>m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sym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 (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平动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~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质点）</a:t>
                </a: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7180" name="Text Box 6"/>
              <p:cNvSpPr/>
              <p:nvPr/>
            </p:nvSpPr>
            <p:spPr>
              <a:xfrm>
                <a:off x="0" y="0"/>
                <a:ext cx="384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333399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1. </a:t>
                </a:r>
                <a:r>
                  <a:rPr lang="zh-CN" altLang="en-US" sz="2400" b="1" dirty="0">
                    <a:solidFill>
                      <a:srgbClr val="333399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理想模型：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弹簧振子</a:t>
                </a: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pic>
            <p:nvPicPr>
              <p:cNvPr id="7181" name="Picture 7" descr="ZD-0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45" y="839"/>
                <a:ext cx="2907" cy="1061"/>
              </a:xfrm>
              <a:prstGeom prst="rect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pic>
          <p:sp>
            <p:nvSpPr>
              <p:cNvPr id="7182" name="Line 8"/>
              <p:cNvSpPr/>
              <p:nvPr/>
            </p:nvSpPr>
            <p:spPr>
              <a:xfrm>
                <a:off x="1519" y="2130"/>
                <a:ext cx="1" cy="144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83" name="Text Box 9"/>
              <p:cNvSpPr/>
              <p:nvPr/>
            </p:nvSpPr>
            <p:spPr>
              <a:xfrm>
                <a:off x="1242" y="2248"/>
                <a:ext cx="132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3333CC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弹性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4" name="Line 10"/>
              <p:cNvSpPr/>
              <p:nvPr/>
            </p:nvSpPr>
            <p:spPr>
              <a:xfrm flipH="1">
                <a:off x="2486" y="2125"/>
                <a:ext cx="1" cy="144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85" name="Text Box 11"/>
              <p:cNvSpPr/>
              <p:nvPr/>
            </p:nvSpPr>
            <p:spPr>
              <a:xfrm>
                <a:off x="2310" y="2258"/>
                <a:ext cx="130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3333CC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惯性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78" name="Text Box 6"/>
            <p:cNvSpPr/>
            <p:nvPr/>
          </p:nvSpPr>
          <p:spPr>
            <a:xfrm>
              <a:off x="895350" y="657521"/>
              <a:ext cx="610235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光滑平面上弹簧振子的小振幅自由振动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75" name="TextBox 25"/>
          <p:cNvSpPr/>
          <p:nvPr/>
        </p:nvSpPr>
        <p:spPr>
          <a:xfrm>
            <a:off x="2871788" y="5648325"/>
            <a:ext cx="19700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endParaRPr lang="zh-CN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8211" name="Object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38" y="5734050"/>
            <a:ext cx="1328737" cy="43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>
            <a:spLocks noGrp="1"/>
          </p:cNvSpPr>
          <p:nvPr/>
        </p:nvSpPr>
        <p:spPr>
          <a:xfrm>
            <a:off x="8316913" y="6356350"/>
            <a:ext cx="369887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9219" name="Group 4"/>
          <p:cNvGrpSpPr/>
          <p:nvPr/>
        </p:nvGrpSpPr>
        <p:grpSpPr>
          <a:xfrm>
            <a:off x="3544888" y="1592263"/>
            <a:ext cx="1066800" cy="533400"/>
            <a:chOff x="0" y="0"/>
            <a:chExt cx="912" cy="576"/>
          </a:xfrm>
        </p:grpSpPr>
        <p:sp>
          <p:nvSpPr>
            <p:cNvPr id="8213" name="Line 5"/>
            <p:cNvSpPr/>
            <p:nvPr/>
          </p:nvSpPr>
          <p:spPr>
            <a:xfrm>
              <a:off x="47" y="0"/>
              <a:ext cx="479" cy="28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4" name="Line 6"/>
            <p:cNvSpPr/>
            <p:nvPr/>
          </p:nvSpPr>
          <p:spPr>
            <a:xfrm>
              <a:off x="528" y="288"/>
              <a:ext cx="384" cy="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15" name="Line 7"/>
            <p:cNvSpPr/>
            <p:nvPr/>
          </p:nvSpPr>
          <p:spPr>
            <a:xfrm flipV="1">
              <a:off x="0" y="288"/>
              <a:ext cx="528" cy="28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9223" name="Object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0" y="1441450"/>
            <a:ext cx="173037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Text Box 9"/>
          <p:cNvSpPr/>
          <p:nvPr/>
        </p:nvSpPr>
        <p:spPr>
          <a:xfrm>
            <a:off x="539750" y="69215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4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2.  </a:t>
            </a:r>
            <a:r>
              <a:rPr lang="zh-CN" altLang="en-US" sz="24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运动方程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9225" name="Group 10"/>
          <p:cNvGrpSpPr/>
          <p:nvPr/>
        </p:nvGrpSpPr>
        <p:grpSpPr>
          <a:xfrm>
            <a:off x="1131888" y="2565400"/>
            <a:ext cx="6602412" cy="757238"/>
            <a:chOff x="0" y="0"/>
            <a:chExt cx="4159" cy="477"/>
          </a:xfrm>
        </p:grpSpPr>
        <p:sp>
          <p:nvSpPr>
            <p:cNvPr id="8208" name="Text Box 11"/>
            <p:cNvSpPr/>
            <p:nvPr/>
          </p:nvSpPr>
          <p:spPr>
            <a:xfrm>
              <a:off x="0" y="96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令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8209" name="Object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" y="0"/>
              <a:ext cx="722" cy="46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10" name="Text Box 13"/>
            <p:cNvSpPr/>
            <p:nvPr/>
          </p:nvSpPr>
          <p:spPr>
            <a:xfrm>
              <a:off x="1152" y="96"/>
              <a:ext cx="17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           得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: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8211" name="Object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6" y="0"/>
              <a:ext cx="1064" cy="47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12" name="Text Box 15"/>
            <p:cNvSpPr/>
            <p:nvPr/>
          </p:nvSpPr>
          <p:spPr>
            <a:xfrm>
              <a:off x="3844" y="96"/>
              <a:ext cx="3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*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9231" name="Text Box 16"/>
          <p:cNvSpPr/>
          <p:nvPr/>
        </p:nvSpPr>
        <p:spPr>
          <a:xfrm>
            <a:off x="857250" y="4929188"/>
            <a:ext cx="7561263" cy="892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若某物理量满足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*</a:t>
            </a:r>
            <a:r>
              <a:rPr lang="zh-CN" altLang="en-US" sz="24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，则其运动方程可用时间 </a:t>
            </a:r>
            <a:r>
              <a:rPr lang="en-US" altLang="zh-CN" sz="2800" b="1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t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的正余弦函数形式描述，该物理量的变化称为简谐振动。</a:t>
            </a:r>
            <a:endParaRPr lang="en-US" altLang="zh-CN" sz="2400" b="1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grpSp>
        <p:nvGrpSpPr>
          <p:cNvPr id="9232" name="Group 26"/>
          <p:cNvGrpSpPr/>
          <p:nvPr/>
        </p:nvGrpSpPr>
        <p:grpSpPr>
          <a:xfrm>
            <a:off x="1123950" y="3798888"/>
            <a:ext cx="6934200" cy="987425"/>
            <a:chOff x="0" y="0"/>
            <a:chExt cx="4368" cy="622"/>
          </a:xfrm>
        </p:grpSpPr>
        <p:sp>
          <p:nvSpPr>
            <p:cNvPr id="8203" name="Text Box 18"/>
            <p:cNvSpPr/>
            <p:nvPr/>
          </p:nvSpPr>
          <p:spPr>
            <a:xfrm>
              <a:off x="0" y="0"/>
              <a:ext cx="27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求解</a:t>
              </a: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*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得运动方程的微分通解：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8204" name="Object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0" y="0"/>
              <a:ext cx="1728" cy="2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05" name="Text Box 20"/>
            <p:cNvSpPr/>
            <p:nvPr/>
          </p:nvSpPr>
          <p:spPr>
            <a:xfrm>
              <a:off x="3207" y="331"/>
              <a:ext cx="96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积分常数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8206" name="Line 22"/>
            <p:cNvSpPr/>
            <p:nvPr/>
          </p:nvSpPr>
          <p:spPr>
            <a:xfrm>
              <a:off x="3168" y="192"/>
              <a:ext cx="192" cy="192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7" name="Line 23"/>
            <p:cNvSpPr/>
            <p:nvPr/>
          </p:nvSpPr>
          <p:spPr>
            <a:xfrm flipH="1">
              <a:off x="3984" y="240"/>
              <a:ext cx="96" cy="144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pic>
        <p:nvPicPr>
          <p:cNvPr id="9238" name="Object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100" y="1341438"/>
            <a:ext cx="1025525" cy="317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39" name="Object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700" y="1739900"/>
            <a:ext cx="1984375" cy="75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Group 2"/>
          <p:cNvGrpSpPr/>
          <p:nvPr/>
        </p:nvGrpSpPr>
        <p:grpSpPr>
          <a:xfrm>
            <a:off x="3221038" y="277813"/>
            <a:ext cx="1800225" cy="1008062"/>
            <a:chOff x="0" y="0"/>
            <a:chExt cx="2761" cy="1526"/>
          </a:xfrm>
        </p:grpSpPr>
        <p:pic>
          <p:nvPicPr>
            <p:cNvPr id="9234" name="Object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1" y="116"/>
              <a:ext cx="2531" cy="137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35" name="Rectangle 4"/>
            <p:cNvSpPr/>
            <p:nvPr/>
          </p:nvSpPr>
          <p:spPr>
            <a:xfrm>
              <a:off x="0" y="0"/>
              <a:ext cx="1701" cy="152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9219" name="灯片编号占位符 3"/>
          <p:cNvSpPr>
            <a:spLocks noGrp="1"/>
          </p:cNvSpPr>
          <p:nvPr/>
        </p:nvSpPr>
        <p:spPr>
          <a:xfrm>
            <a:off x="8388350" y="6381750"/>
            <a:ext cx="442913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9220" name="Object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713" y="314325"/>
            <a:ext cx="1731962" cy="936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7" name="Text Box 7"/>
          <p:cNvSpPr/>
          <p:nvPr/>
        </p:nvSpPr>
        <p:spPr>
          <a:xfrm>
            <a:off x="539750" y="1557338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由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0248" name="Objec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917700"/>
            <a:ext cx="2279650" cy="425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9" name="Text Box 9"/>
          <p:cNvSpPr/>
          <p:nvPr/>
        </p:nvSpPr>
        <p:spPr>
          <a:xfrm>
            <a:off x="539750" y="2565400"/>
            <a:ext cx="8366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得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0250" name="Object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4868863"/>
            <a:ext cx="4548187" cy="823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1" name="Object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3286125"/>
            <a:ext cx="4267200" cy="815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6" name="Rectangle 12"/>
          <p:cNvSpPr/>
          <p:nvPr/>
        </p:nvSpPr>
        <p:spPr>
          <a:xfrm>
            <a:off x="2124075" y="333375"/>
            <a:ext cx="1454150" cy="9366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9227" name="Group 13"/>
          <p:cNvGrpSpPr/>
          <p:nvPr/>
        </p:nvGrpSpPr>
        <p:grpSpPr>
          <a:xfrm>
            <a:off x="2314575" y="300038"/>
            <a:ext cx="1752600" cy="969962"/>
            <a:chOff x="0" y="0"/>
            <a:chExt cx="2680" cy="1474"/>
          </a:xfrm>
        </p:grpSpPr>
        <p:pic>
          <p:nvPicPr>
            <p:cNvPr id="9232" name="Object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6" y="113"/>
              <a:ext cx="2455" cy="13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33" name="Rectangle 15"/>
            <p:cNvSpPr/>
            <p:nvPr/>
          </p:nvSpPr>
          <p:spPr>
            <a:xfrm>
              <a:off x="0" y="0"/>
              <a:ext cx="680" cy="147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lvl="0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9228" name="Rectangle 16"/>
          <p:cNvSpPr/>
          <p:nvPr/>
        </p:nvSpPr>
        <p:spPr>
          <a:xfrm>
            <a:off x="3436938" y="250825"/>
            <a:ext cx="935037" cy="10080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9229" name="Text Box 3"/>
          <p:cNvSpPr/>
          <p:nvPr/>
        </p:nvSpPr>
        <p:spPr>
          <a:xfrm>
            <a:off x="755650" y="620713"/>
            <a:ext cx="45354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4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3.</a:t>
            </a:r>
            <a:r>
              <a:rPr lang="zh-CN" altLang="en-US" sz="24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位置   速度    加速度              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0258" name="Picture 18" descr="鍥剧墖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025" y="1196975"/>
            <a:ext cx="3816350" cy="5000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9" name="Text Box 50"/>
          <p:cNvSpPr/>
          <p:nvPr/>
        </p:nvSpPr>
        <p:spPr>
          <a:xfrm>
            <a:off x="971550" y="6092825"/>
            <a:ext cx="71294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结论</a:t>
            </a:r>
            <a:r>
              <a:rPr lang="en-US" altLang="zh-CN" sz="24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:</a:t>
            </a:r>
            <a:r>
              <a:rPr lang="zh-CN" altLang="en-US" sz="24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弹簧振子的速度和加速度均随时间周期性变化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bldLvl="0"/>
      <p:bldP spid="10247" grpId="1" bldLvl="0"/>
      <p:bldP spid="10249" grpId="0" bldLvl="0"/>
      <p:bldP spid="10249" grpId="1" bldLvl="0"/>
      <p:bldP spid="10259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>
            <a:spLocks noGrp="1"/>
          </p:cNvSpPr>
          <p:nvPr/>
        </p:nvSpPr>
        <p:spPr>
          <a:xfrm>
            <a:off x="8245475" y="6356350"/>
            <a:ext cx="441325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1267" name="Text Box 8"/>
          <p:cNvSpPr/>
          <p:nvPr/>
        </p:nvSpPr>
        <p:spPr>
          <a:xfrm>
            <a:off x="4716463" y="2757488"/>
            <a:ext cx="259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切向运动方程</a:t>
            </a:r>
            <a:r>
              <a:rPr lang="en-US" altLang="zh-CN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: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1268" name="Object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0925" y="4581525"/>
            <a:ext cx="2508250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Rectangle 12"/>
          <p:cNvSpPr/>
          <p:nvPr/>
        </p:nvSpPr>
        <p:spPr>
          <a:xfrm>
            <a:off x="755650" y="1341438"/>
            <a:ext cx="3541713" cy="3581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楷体" panose="02010609060101010101" pitchFamily="49" charset="-122"/>
            </a:endParaRPr>
          </a:p>
        </p:txBody>
      </p:sp>
      <p:sp>
        <p:nvSpPr>
          <p:cNvPr id="10246" name="Rectangle 13"/>
          <p:cNvSpPr/>
          <p:nvPr/>
        </p:nvSpPr>
        <p:spPr>
          <a:xfrm>
            <a:off x="936625" y="1508125"/>
            <a:ext cx="3148013" cy="239713"/>
          </a:xfrm>
          <a:prstGeom prst="rect">
            <a:avLst/>
          </a:prstGeom>
          <a:gradFill rotWithShape="0">
            <a:gsLst>
              <a:gs pos="0">
                <a:srgbClr val="614120"/>
              </a:gs>
              <a:gs pos="100000">
                <a:srgbClr val="996633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p>
            <a:pPr lvl="0" eaLnBrk="1" hangingPunct="1"/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0247" name="Line 14"/>
          <p:cNvSpPr/>
          <p:nvPr/>
        </p:nvSpPr>
        <p:spPr>
          <a:xfrm>
            <a:off x="2354263" y="1747838"/>
            <a:ext cx="1587" cy="2308225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248" name="Line 15"/>
          <p:cNvSpPr/>
          <p:nvPr/>
        </p:nvSpPr>
        <p:spPr>
          <a:xfrm>
            <a:off x="2354263" y="1747838"/>
            <a:ext cx="865187" cy="2147887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9" name="Oval 16"/>
          <p:cNvSpPr/>
          <p:nvPr/>
        </p:nvSpPr>
        <p:spPr>
          <a:xfrm>
            <a:off x="3062288" y="3736975"/>
            <a:ext cx="234950" cy="238125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/>
          <a:p>
            <a:pPr lvl="0" eaLnBrk="1" hangingPunct="1"/>
            <a:endParaRPr lang="zh-CN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10250" name="Text Box 17"/>
          <p:cNvSpPr/>
          <p:nvPr/>
        </p:nvSpPr>
        <p:spPr>
          <a:xfrm>
            <a:off x="1884363" y="2717800"/>
            <a:ext cx="266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l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1" name="Text Box 18"/>
          <p:cNvSpPr/>
          <p:nvPr/>
        </p:nvSpPr>
        <p:spPr>
          <a:xfrm>
            <a:off x="3257550" y="3594100"/>
            <a:ext cx="434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algn="ctr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996633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Times New Roman" panose="02020603050405020304" pitchFamily="18" charset="0"/>
              </a:rPr>
              <a:t>m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2" name="Line 19"/>
          <p:cNvSpPr/>
          <p:nvPr/>
        </p:nvSpPr>
        <p:spPr>
          <a:xfrm>
            <a:off x="1803400" y="4056063"/>
            <a:ext cx="471488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3" name="Freeform 20"/>
          <p:cNvSpPr/>
          <p:nvPr/>
        </p:nvSpPr>
        <p:spPr>
          <a:xfrm>
            <a:off x="2354263" y="3937000"/>
            <a:ext cx="717550" cy="128588"/>
          </a:xfrm>
          <a:custGeom>
            <a:avLst/>
            <a:gdLst>
              <a:gd name="txL" fmla="*/ 0 w 438"/>
              <a:gd name="txT" fmla="*/ 0 h 77"/>
              <a:gd name="txR" fmla="*/ 438 w 438"/>
              <a:gd name="txB" fmla="*/ 77 h 77"/>
            </a:gdLst>
            <a:ahLst/>
            <a:cxnLst>
              <a:cxn ang="0">
                <a:pos x="0" y="198005480"/>
              </a:cxn>
              <a:cxn ang="0">
                <a:pos x="343531158" y="214738620"/>
              </a:cxn>
              <a:cxn ang="0">
                <a:pos x="805151715" y="119919165"/>
              </a:cxn>
              <a:cxn ang="0">
                <a:pos x="1175520554" y="0"/>
              </a:cxn>
            </a:cxnLst>
            <a:rect l="txL" t="txT" r="txR" b="txB"/>
            <a:pathLst>
              <a:path w="438" h="77">
                <a:moveTo>
                  <a:pt x="0" y="71"/>
                </a:moveTo>
                <a:lnTo>
                  <a:pt x="128" y="77"/>
                </a:lnTo>
                <a:lnTo>
                  <a:pt x="300" y="43"/>
                </a:lnTo>
                <a:lnTo>
                  <a:pt x="438" y="0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54" name="Line 21"/>
          <p:cNvSpPr/>
          <p:nvPr/>
        </p:nvSpPr>
        <p:spPr>
          <a:xfrm flipV="1">
            <a:off x="1995488" y="1730375"/>
            <a:ext cx="1587" cy="9906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55" name="Line 22"/>
          <p:cNvSpPr/>
          <p:nvPr/>
        </p:nvSpPr>
        <p:spPr>
          <a:xfrm>
            <a:off x="1995488" y="3300413"/>
            <a:ext cx="1587" cy="7620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56" name="Rectangle 35"/>
          <p:cNvSpPr/>
          <p:nvPr/>
        </p:nvSpPr>
        <p:spPr>
          <a:xfrm>
            <a:off x="395288" y="47625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单摆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0257" name="Text Box 36"/>
          <p:cNvSpPr/>
          <p:nvPr/>
        </p:nvSpPr>
        <p:spPr>
          <a:xfrm>
            <a:off x="1835150" y="476250"/>
            <a:ext cx="6840538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质量集中于小球上，不计悬线质量，在运动过程中忽略空气阻力。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1282" name="Text Box 38"/>
          <p:cNvSpPr/>
          <p:nvPr/>
        </p:nvSpPr>
        <p:spPr>
          <a:xfrm>
            <a:off x="4643438" y="2257425"/>
            <a:ext cx="3527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取逆时针为</a:t>
            </a:r>
            <a:r>
              <a:rPr lang="zh-CN" altLang="en-US" sz="2400" b="1" i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θ</a:t>
            </a:r>
            <a:r>
              <a:rPr lang="zh-CN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 张角正向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83" name="Group 41"/>
          <p:cNvGrpSpPr/>
          <p:nvPr/>
        </p:nvGrpSpPr>
        <p:grpSpPr>
          <a:xfrm>
            <a:off x="2300288" y="1238250"/>
            <a:ext cx="5638800" cy="3578225"/>
            <a:chOff x="0" y="0"/>
            <a:chExt cx="3552" cy="2254"/>
          </a:xfrm>
        </p:grpSpPr>
        <p:grpSp>
          <p:nvGrpSpPr>
            <p:cNvPr id="10273" name="Group 23"/>
            <p:cNvGrpSpPr/>
            <p:nvPr/>
          </p:nvGrpSpPr>
          <p:grpSpPr>
            <a:xfrm>
              <a:off x="0" y="0"/>
              <a:ext cx="3552" cy="2254"/>
              <a:chOff x="0" y="0"/>
              <a:chExt cx="3552" cy="2254"/>
            </a:xfrm>
          </p:grpSpPr>
          <p:sp>
            <p:nvSpPr>
              <p:cNvPr id="10276" name="Text Box 24"/>
              <p:cNvSpPr/>
              <p:nvPr/>
            </p:nvSpPr>
            <p:spPr>
              <a:xfrm>
                <a:off x="1488" y="0"/>
                <a:ext cx="2064" cy="5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spcBef>
                    <a:spcPct val="20000"/>
                  </a:spcBef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建立如图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自然坐标</a:t>
                </a:r>
                <a:endPara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受力分析如图</a:t>
                </a:r>
                <a:endParaRPr lang="zh-CN" altLang="en-US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10277" name="Line 25"/>
              <p:cNvSpPr/>
              <p:nvPr/>
            </p:nvSpPr>
            <p:spPr>
              <a:xfrm flipV="1">
                <a:off x="624" y="1414"/>
                <a:ext cx="298" cy="20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78" name="Text Box 26"/>
              <p:cNvSpPr/>
              <p:nvPr/>
            </p:nvSpPr>
            <p:spPr>
              <a:xfrm>
                <a:off x="864" y="1174"/>
                <a:ext cx="248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>
                  <a:spcBef>
                    <a:spcPct val="50000"/>
                  </a:spcBef>
                </a:pPr>
                <a:endParaRPr lang="zh-CN" altLang="zh-CN" sz="2400" b="1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  <p:sp>
            <p:nvSpPr>
              <p:cNvPr id="10279" name="Text Box 27"/>
              <p:cNvSpPr/>
              <p:nvPr/>
            </p:nvSpPr>
            <p:spPr>
              <a:xfrm>
                <a:off x="336" y="790"/>
                <a:ext cx="248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>
                  <a:spcBef>
                    <a:spcPct val="50000"/>
                  </a:spcBef>
                </a:pPr>
                <a:endParaRPr lang="zh-CN" altLang="zh-CN" sz="2400" b="1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  <p:sp>
            <p:nvSpPr>
              <p:cNvPr id="10280" name="Line 28"/>
              <p:cNvSpPr/>
              <p:nvPr/>
            </p:nvSpPr>
            <p:spPr>
              <a:xfrm flipH="1" flipV="1">
                <a:off x="288" y="934"/>
                <a:ext cx="99" cy="25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81" name="Arc 29"/>
              <p:cNvSpPr/>
              <p:nvPr/>
            </p:nvSpPr>
            <p:spPr>
              <a:xfrm flipH="1" flipV="1">
                <a:off x="48" y="598"/>
                <a:ext cx="99" cy="50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82" name="Text Box 30"/>
              <p:cNvSpPr/>
              <p:nvPr/>
            </p:nvSpPr>
            <p:spPr>
              <a:xfrm>
                <a:off x="0" y="646"/>
                <a:ext cx="217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lvl="0" algn="ctr">
                  <a:spcBef>
                    <a:spcPct val="50000"/>
                  </a:spcBef>
                </a:pPr>
                <a:endParaRPr lang="zh-CN" altLang="zh-CN" sz="2400" b="1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  <p:sp>
            <p:nvSpPr>
              <p:cNvPr id="10283" name="Line 31"/>
              <p:cNvSpPr/>
              <p:nvPr/>
            </p:nvSpPr>
            <p:spPr>
              <a:xfrm flipH="1" flipV="1">
                <a:off x="336" y="1126"/>
                <a:ext cx="198" cy="451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84" name="Line 32"/>
              <p:cNvSpPr/>
              <p:nvPr/>
            </p:nvSpPr>
            <p:spPr>
              <a:xfrm>
                <a:off x="576" y="1702"/>
                <a:ext cx="1" cy="552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85" name="Text Box 33"/>
              <p:cNvSpPr/>
              <p:nvPr/>
            </p:nvSpPr>
            <p:spPr>
              <a:xfrm>
                <a:off x="384" y="1078"/>
                <a:ext cx="21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N</a:t>
                </a:r>
                <a:endPara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  <p:sp>
            <p:nvSpPr>
              <p:cNvPr id="10286" name="Text Box 34"/>
              <p:cNvSpPr/>
              <p:nvPr/>
            </p:nvSpPr>
            <p:spPr>
              <a:xfrm>
                <a:off x="624" y="1894"/>
                <a:ext cx="312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lvl="0" algn="ctr"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楷体" panose="02010609060101010101" pitchFamily="49" charset="-122"/>
                  </a:rPr>
                  <a:t>mg</a:t>
                </a:r>
                <a:endPara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endParaRPr>
              </a:p>
            </p:txBody>
          </p:sp>
        </p:grpSp>
        <p:pic>
          <p:nvPicPr>
            <p:cNvPr id="10274" name="Object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" y="779"/>
              <a:ext cx="202" cy="28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75" name="Object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" y="1278"/>
              <a:ext cx="202" cy="283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1298" name="Group 47"/>
          <p:cNvGrpSpPr/>
          <p:nvPr/>
        </p:nvGrpSpPr>
        <p:grpSpPr>
          <a:xfrm>
            <a:off x="1403350" y="5268913"/>
            <a:ext cx="6192838" cy="1311275"/>
            <a:chOff x="0" y="0"/>
            <a:chExt cx="3901" cy="826"/>
          </a:xfrm>
        </p:grpSpPr>
        <p:pic>
          <p:nvPicPr>
            <p:cNvPr id="10268" name="Object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952" cy="26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69" name="Object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3" y="26"/>
              <a:ext cx="628" cy="1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70" name="Object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" y="227"/>
              <a:ext cx="1344" cy="59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71" name="Text Box 45"/>
            <p:cNvSpPr/>
            <p:nvPr/>
          </p:nvSpPr>
          <p:spPr>
            <a:xfrm>
              <a:off x="2391" y="363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其中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10272" name="Object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2" y="286"/>
              <a:ext cx="829" cy="45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0261" name="Object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9975" y="2276475"/>
            <a:ext cx="255588" cy="325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05" name="Object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0925" y="3357563"/>
            <a:ext cx="2663825" cy="52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06" name="Object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3463" y="3878263"/>
            <a:ext cx="1962150" cy="52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07" name="Text Box 9"/>
          <p:cNvSpPr/>
          <p:nvPr/>
        </p:nvSpPr>
        <p:spPr>
          <a:xfrm>
            <a:off x="4427538" y="4292600"/>
            <a:ext cx="8366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得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1308" name="Group 44"/>
          <p:cNvGrpSpPr/>
          <p:nvPr/>
        </p:nvGrpSpPr>
        <p:grpSpPr>
          <a:xfrm>
            <a:off x="7669213" y="3717925"/>
            <a:ext cx="935037" cy="431800"/>
            <a:chOff x="0" y="0"/>
            <a:chExt cx="1472" cy="680"/>
          </a:xfrm>
        </p:grpSpPr>
        <p:sp>
          <p:nvSpPr>
            <p:cNvPr id="10266" name="AutoShape 45"/>
            <p:cNvSpPr/>
            <p:nvPr/>
          </p:nvSpPr>
          <p:spPr>
            <a:xfrm>
              <a:off x="0" y="0"/>
              <a:ext cx="1473" cy="680"/>
            </a:xfrm>
            <a:prstGeom prst="wedgeRectCallout">
              <a:avLst>
                <a:gd name="adj1" fmla="val -79907"/>
                <a:gd name="adj2" fmla="val -4751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lvl="0" algn="ctr"/>
              <a:endParaRPr lang="zh-CN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10267" name="Object 4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1" y="0"/>
              <a:ext cx="1172" cy="681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ldLvl="0"/>
      <p:bldP spid="11282" grpId="0" bldLvl="0"/>
      <p:bldP spid="11307" grpId="0" bldLvl="0"/>
      <p:bldP spid="11307" grpId="1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1267" name="AutoShape 2"/>
          <p:cNvSpPr/>
          <p:nvPr/>
        </p:nvSpPr>
        <p:spPr>
          <a:xfrm>
            <a:off x="1857375" y="500063"/>
            <a:ext cx="5286375" cy="57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r>
              <a:rPr lang="zh-CN" altLang="en-US" sz="4000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sym typeface="华文行楷" pitchFamily="2" charset="-122"/>
              </a:rPr>
              <a:t>弹簧振子与单摆的比较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1268" name="Group 44"/>
          <p:cNvGrpSpPr/>
          <p:nvPr/>
        </p:nvGrpSpPr>
        <p:grpSpPr>
          <a:xfrm>
            <a:off x="379413" y="1214438"/>
            <a:ext cx="8383587" cy="4799012"/>
            <a:chOff x="0" y="0"/>
            <a:chExt cx="5281" cy="3023"/>
          </a:xfrm>
        </p:grpSpPr>
        <p:sp>
          <p:nvSpPr>
            <p:cNvPr id="11269" name="Rectangle 4"/>
            <p:cNvSpPr/>
            <p:nvPr/>
          </p:nvSpPr>
          <p:spPr>
            <a:xfrm>
              <a:off x="1" y="1"/>
              <a:ext cx="5280" cy="3022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zh-CN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  <p:sp>
          <p:nvSpPr>
            <p:cNvPr id="11270" name="Line 7"/>
            <p:cNvSpPr/>
            <p:nvPr/>
          </p:nvSpPr>
          <p:spPr>
            <a:xfrm>
              <a:off x="1" y="1844"/>
              <a:ext cx="5280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1" name="Line 9"/>
            <p:cNvSpPr/>
            <p:nvPr/>
          </p:nvSpPr>
          <p:spPr>
            <a:xfrm>
              <a:off x="1" y="1057"/>
              <a:ext cx="5280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2" name="Line 10"/>
            <p:cNvSpPr/>
            <p:nvPr/>
          </p:nvSpPr>
          <p:spPr>
            <a:xfrm>
              <a:off x="1" y="529"/>
              <a:ext cx="5280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3" name="Line 11"/>
            <p:cNvSpPr/>
            <p:nvPr/>
          </p:nvSpPr>
          <p:spPr>
            <a:xfrm>
              <a:off x="913" y="1"/>
              <a:ext cx="4" cy="302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4" name="Line 12"/>
            <p:cNvSpPr/>
            <p:nvPr/>
          </p:nvSpPr>
          <p:spPr>
            <a:xfrm rot="-60000" flipH="1">
              <a:off x="3053" y="0"/>
              <a:ext cx="24" cy="302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5" name="Text Box 13"/>
            <p:cNvSpPr/>
            <p:nvPr/>
          </p:nvSpPr>
          <p:spPr>
            <a:xfrm>
              <a:off x="265" y="610"/>
              <a:ext cx="5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受力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1276" name="Text Box 14"/>
            <p:cNvSpPr/>
            <p:nvPr/>
          </p:nvSpPr>
          <p:spPr>
            <a:xfrm>
              <a:off x="1393" y="104"/>
              <a:ext cx="14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弹簧振子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1277" name="Text Box 15"/>
            <p:cNvSpPr/>
            <p:nvPr/>
          </p:nvSpPr>
          <p:spPr>
            <a:xfrm>
              <a:off x="3505" y="150"/>
              <a:ext cx="14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单摆（小角度）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11278" name="Text Box 16"/>
            <p:cNvSpPr/>
            <p:nvPr/>
          </p:nvSpPr>
          <p:spPr>
            <a:xfrm>
              <a:off x="56" y="1145"/>
              <a:ext cx="771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/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动力学方程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1279" name="Object 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07" y="665"/>
              <a:ext cx="838" cy="25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280" name="Object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7" y="653"/>
              <a:ext cx="1943" cy="3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281" name="Object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6" y="1099"/>
              <a:ext cx="1357" cy="65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282" name="Object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" y="1164"/>
              <a:ext cx="1225" cy="50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83" name="Text Box 37"/>
            <p:cNvSpPr/>
            <p:nvPr/>
          </p:nvSpPr>
          <p:spPr>
            <a:xfrm>
              <a:off x="101" y="1889"/>
              <a:ext cx="771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ctr"/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运动学方程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1284" name="Object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7" y="2006"/>
              <a:ext cx="1682" cy="33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285" name="Object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3" y="2050"/>
              <a:ext cx="1887" cy="3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86" name="Line 40"/>
            <p:cNvSpPr/>
            <p:nvPr/>
          </p:nvSpPr>
          <p:spPr>
            <a:xfrm>
              <a:off x="0" y="2479"/>
              <a:ext cx="5280" cy="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7" name="Text Box 41"/>
            <p:cNvSpPr/>
            <p:nvPr/>
          </p:nvSpPr>
          <p:spPr>
            <a:xfrm>
              <a:off x="56" y="2599"/>
              <a:ext cx="7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振动量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8" name="Text Box 42"/>
            <p:cNvSpPr/>
            <p:nvPr/>
          </p:nvSpPr>
          <p:spPr>
            <a:xfrm>
              <a:off x="1462" y="2615"/>
              <a:ext cx="7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位移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9" name="Text Box 43"/>
            <p:cNvSpPr/>
            <p:nvPr/>
          </p:nvSpPr>
          <p:spPr>
            <a:xfrm>
              <a:off x="3730" y="2599"/>
              <a:ext cx="7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角位移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</a:fld>
            <a:endParaRPr lang="zh-CN" altLang="en-US" dirty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2291" name="Text Box 2"/>
          <p:cNvSpPr/>
          <p:nvPr/>
        </p:nvSpPr>
        <p:spPr>
          <a:xfrm>
            <a:off x="285750" y="500063"/>
            <a:ext cx="750093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例 复摆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    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绕不通过质心的光滑水平轴摆动的刚体 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13316" name="Group 27"/>
          <p:cNvGrpSpPr/>
          <p:nvPr/>
        </p:nvGrpSpPr>
        <p:grpSpPr>
          <a:xfrm>
            <a:off x="852488" y="1011238"/>
            <a:ext cx="3875087" cy="2513012"/>
            <a:chOff x="0" y="0"/>
            <a:chExt cx="2273" cy="1583"/>
          </a:xfrm>
        </p:grpSpPr>
        <p:sp>
          <p:nvSpPr>
            <p:cNvPr id="12312" name="Text Box 4"/>
            <p:cNvSpPr/>
            <p:nvPr/>
          </p:nvSpPr>
          <p:spPr>
            <a:xfrm>
              <a:off x="0" y="0"/>
              <a:ext cx="22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由刚体定轴转动定律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12313" name="Object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90" y="352"/>
              <a:ext cx="692" cy="25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314" name="Object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" y="515"/>
              <a:ext cx="1802" cy="55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315" name="Object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" y="1059"/>
              <a:ext cx="1633" cy="52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3321" name="Group 28"/>
          <p:cNvGrpSpPr/>
          <p:nvPr/>
        </p:nvGrpSpPr>
        <p:grpSpPr>
          <a:xfrm>
            <a:off x="804863" y="3641725"/>
            <a:ext cx="8335962" cy="2330450"/>
            <a:chOff x="0" y="0"/>
            <a:chExt cx="4889" cy="1468"/>
          </a:xfrm>
        </p:grpSpPr>
        <p:sp>
          <p:nvSpPr>
            <p:cNvPr id="12308" name="Text Box 9"/>
            <p:cNvSpPr/>
            <p:nvPr/>
          </p:nvSpPr>
          <p:spPr>
            <a:xfrm>
              <a:off x="0" y="11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令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pic>
          <p:nvPicPr>
            <p:cNvPr id="12309" name="Object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" y="0"/>
              <a:ext cx="1030" cy="53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310" name="Object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" y="590"/>
              <a:ext cx="1530" cy="5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311" name="Text Box 12"/>
            <p:cNvSpPr/>
            <p:nvPr/>
          </p:nvSpPr>
          <p:spPr>
            <a:xfrm>
              <a:off x="137" y="1180"/>
              <a:ext cx="47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——</a:t>
              </a:r>
              <a:r>
                <a:rPr lang="zh-CN" altLang="en-US" sz="2400" b="1" dirty="0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楷体" panose="02010609060101010101" pitchFamily="49" charset="-122"/>
                </a:rPr>
                <a:t>复摆运动的微分方程也是非线性微分方程</a:t>
              </a:r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2294" name="Group 13"/>
          <p:cNvGrpSpPr/>
          <p:nvPr/>
        </p:nvGrpSpPr>
        <p:grpSpPr>
          <a:xfrm>
            <a:off x="5110163" y="1169988"/>
            <a:ext cx="3355975" cy="3505200"/>
            <a:chOff x="0" y="0"/>
            <a:chExt cx="1968" cy="2208"/>
          </a:xfrm>
        </p:grpSpPr>
        <p:sp>
          <p:nvSpPr>
            <p:cNvPr id="12295" name="Rectangle 14"/>
            <p:cNvSpPr/>
            <p:nvPr/>
          </p:nvSpPr>
          <p:spPr>
            <a:xfrm>
              <a:off x="0" y="0"/>
              <a:ext cx="1968" cy="2208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  <p:sp>
          <p:nvSpPr>
            <p:cNvPr id="12296" name="Oval 15"/>
            <p:cNvSpPr/>
            <p:nvPr/>
          </p:nvSpPr>
          <p:spPr>
            <a:xfrm rot="-1903987">
              <a:off x="663" y="225"/>
              <a:ext cx="883" cy="1552"/>
            </a:xfrm>
            <a:prstGeom prst="ellipse">
              <a:avLst/>
            </a:prstGeom>
            <a:gradFill rotWithShape="0">
              <a:gsLst>
                <a:gs pos="0">
                  <a:srgbClr val="CCFFFF"/>
                </a:gs>
                <a:gs pos="100000">
                  <a:srgbClr val="91B5B5"/>
                </a:gs>
              </a:gsLst>
              <a:path path="rect">
                <a:fillToRect r="100000" b="100000"/>
              </a:path>
              <a:tileRect/>
            </a:gradFill>
            <a:ln w="38100" cap="flat" cmpd="sng">
              <a:solidFill>
                <a:srgbClr val="3333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  <p:sp>
          <p:nvSpPr>
            <p:cNvPr id="12297" name="Line 16"/>
            <p:cNvSpPr/>
            <p:nvPr/>
          </p:nvSpPr>
          <p:spPr>
            <a:xfrm>
              <a:off x="814" y="597"/>
              <a:ext cx="342" cy="4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98" name="Line 17"/>
            <p:cNvSpPr/>
            <p:nvPr/>
          </p:nvSpPr>
          <p:spPr>
            <a:xfrm>
              <a:off x="1154" y="1014"/>
              <a:ext cx="1" cy="597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299" name="Line 18"/>
            <p:cNvSpPr/>
            <p:nvPr/>
          </p:nvSpPr>
          <p:spPr>
            <a:xfrm>
              <a:off x="814" y="597"/>
              <a:ext cx="1" cy="1193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dash"/>
              <a:headEnd type="none" w="med" len="med"/>
              <a:tailEnd type="none" w="med" len="med"/>
            </a:ln>
          </p:spPr>
        </p:sp>
        <p:pic>
          <p:nvPicPr>
            <p:cNvPr id="12300" name="Object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0" y="1671"/>
              <a:ext cx="611" cy="36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301" name="Object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9" y="1134"/>
              <a:ext cx="324" cy="35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302" name="Object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4" y="835"/>
              <a:ext cx="289" cy="29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303" name="Object 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1" y="358"/>
              <a:ext cx="304" cy="29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304" name="Object 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0" y="537"/>
              <a:ext cx="240" cy="29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305" name="Object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4" y="776"/>
              <a:ext cx="244" cy="29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306" name="Oval 25"/>
            <p:cNvSpPr/>
            <p:nvPr/>
          </p:nvSpPr>
          <p:spPr>
            <a:xfrm>
              <a:off x="768" y="576"/>
              <a:ext cx="68" cy="6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  <p:sp>
          <p:nvSpPr>
            <p:cNvPr id="12307" name="Oval 26"/>
            <p:cNvSpPr/>
            <p:nvPr/>
          </p:nvSpPr>
          <p:spPr>
            <a:xfrm>
              <a:off x="1104" y="960"/>
              <a:ext cx="68" cy="68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/>
              <a:endParaRPr lang="zh-CN" altLang="zh-CN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华文行楷"/>
        <a:cs typeface=""/>
      </a:majorFont>
      <a:minorFont>
        <a:latin typeface="Calibri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1955</Words>
  <Application>WPS 演示</Application>
  <PresentationFormat>全屏显示(4:3)</PresentationFormat>
  <Paragraphs>520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华文行楷</vt:lpstr>
      <vt:lpstr>华文新魏</vt:lpstr>
      <vt:lpstr>楷体</vt:lpstr>
      <vt:lpstr>华文楷体</vt:lpstr>
      <vt:lpstr>Times New Roman</vt:lpstr>
      <vt:lpstr>微软雅黑</vt:lpstr>
      <vt:lpstr>Arial Unicode MS</vt:lpstr>
      <vt:lpstr>Constantia</vt:lpstr>
      <vt:lpstr>楷体_GB2312</vt:lpstr>
      <vt:lpstr>新宋体</vt:lpstr>
      <vt:lpstr>Office 主题</vt:lpstr>
      <vt:lpstr>第五章 机械振动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wangtiejun_009</dc:creator>
  <cp:lastModifiedBy>Administrator</cp:lastModifiedBy>
  <cp:revision>118</cp:revision>
  <dcterms:created xsi:type="dcterms:W3CDTF">2015-09-25T03:33:00Z</dcterms:created>
  <dcterms:modified xsi:type="dcterms:W3CDTF">2017-10-09T00:40:44Z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