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30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07" r:id="rId35"/>
    <p:sldId id="308" r:id="rId36"/>
    <p:sldId id="309" r:id="rId37"/>
    <p:sldId id="310" r:id="rId38"/>
    <p:sldId id="311" r:id="rId39"/>
    <p:sldId id="320" r:id="rId40"/>
    <p:sldId id="312" r:id="rId41"/>
    <p:sldId id="313" r:id="rId42"/>
    <p:sldId id="314" r:id="rId43"/>
    <p:sldId id="315" r:id="rId44"/>
    <p:sldId id="316" r:id="rId45"/>
    <p:sldId id="317" r:id="rId46"/>
    <p:sldId id="321" r:id="rId47"/>
    <p:sldId id="318" r:id="rId48"/>
    <p:sldId id="319" r:id="rId49"/>
    <p:sldId id="322" r:id="rId50"/>
    <p:sldId id="327" r:id="rId51"/>
    <p:sldId id="328" r:id="rId52"/>
    <p:sldId id="329" r:id="rId53"/>
    <p:sldId id="330" r:id="rId54"/>
    <p:sldId id="331" r:id="rId55"/>
    <p:sldId id="324" r:id="rId56"/>
    <p:sldId id="325" r:id="rId57"/>
    <p:sldId id="326" r:id="rId5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B2DA"/>
    <a:srgbClr val="1DA0A3"/>
    <a:srgbClr val="219F7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6" Type="http://schemas.openxmlformats.org/officeDocument/2006/relationships/image" Target="../media/image100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1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0.wmf"/><Relationship Id="rId1" Type="http://schemas.openxmlformats.org/officeDocument/2006/relationships/image" Target="../media/image147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47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47.wmf"/><Relationship Id="rId4" Type="http://schemas.openxmlformats.org/officeDocument/2006/relationships/image" Target="../media/image1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8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64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01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5" Type="http://schemas.openxmlformats.org/officeDocument/2006/relationships/image" Target="../media/image20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0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image" Target="../media/image197.wmf"/><Relationship Id="rId18" Type="http://schemas.openxmlformats.org/officeDocument/2006/relationships/image" Target="../media/image203.wmf"/><Relationship Id="rId3" Type="http://schemas.openxmlformats.org/officeDocument/2006/relationships/image" Target="../media/image206.wmf"/><Relationship Id="rId7" Type="http://schemas.openxmlformats.org/officeDocument/2006/relationships/image" Target="../media/image190.wmf"/><Relationship Id="rId12" Type="http://schemas.openxmlformats.org/officeDocument/2006/relationships/image" Target="../media/image196.wmf"/><Relationship Id="rId17" Type="http://schemas.openxmlformats.org/officeDocument/2006/relationships/image" Target="../media/image201.wmf"/><Relationship Id="rId2" Type="http://schemas.openxmlformats.org/officeDocument/2006/relationships/image" Target="../media/image205.wmf"/><Relationship Id="rId16" Type="http://schemas.openxmlformats.org/officeDocument/2006/relationships/image" Target="../media/image200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195.wmf"/><Relationship Id="rId5" Type="http://schemas.openxmlformats.org/officeDocument/2006/relationships/image" Target="../media/image208.wmf"/><Relationship Id="rId15" Type="http://schemas.openxmlformats.org/officeDocument/2006/relationships/image" Target="../media/image199.wmf"/><Relationship Id="rId10" Type="http://schemas.openxmlformats.org/officeDocument/2006/relationships/image" Target="../media/image194.wmf"/><Relationship Id="rId19" Type="http://schemas.openxmlformats.org/officeDocument/2006/relationships/image" Target="../media/image202.wmf"/><Relationship Id="rId4" Type="http://schemas.openxmlformats.org/officeDocument/2006/relationships/image" Target="../media/image207.wmf"/><Relationship Id="rId9" Type="http://schemas.openxmlformats.org/officeDocument/2006/relationships/image" Target="../media/image192.wmf"/><Relationship Id="rId14" Type="http://schemas.openxmlformats.org/officeDocument/2006/relationships/image" Target="../media/image1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23.wmf"/><Relationship Id="rId7" Type="http://schemas.openxmlformats.org/officeDocument/2006/relationships/image" Target="../media/image240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9" Type="http://schemas.openxmlformats.org/officeDocument/2006/relationships/image" Target="../media/image24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4" Type="http://schemas.openxmlformats.org/officeDocument/2006/relationships/image" Target="../media/image26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image" Target="../media/image283.wmf"/><Relationship Id="rId3" Type="http://schemas.openxmlformats.org/officeDocument/2006/relationships/image" Target="../media/image208.wmf"/><Relationship Id="rId7" Type="http://schemas.openxmlformats.org/officeDocument/2006/relationships/image" Target="../media/image277.wmf"/><Relationship Id="rId12" Type="http://schemas.openxmlformats.org/officeDocument/2006/relationships/image" Target="../media/image282.wmf"/><Relationship Id="rId17" Type="http://schemas.openxmlformats.org/officeDocument/2006/relationships/image" Target="../media/image287.wmf"/><Relationship Id="rId2" Type="http://schemas.openxmlformats.org/officeDocument/2006/relationships/image" Target="../media/image207.wmf"/><Relationship Id="rId16" Type="http://schemas.openxmlformats.org/officeDocument/2006/relationships/image" Target="../media/image286.wmf"/><Relationship Id="rId1" Type="http://schemas.openxmlformats.org/officeDocument/2006/relationships/image" Target="../media/image273.wmf"/><Relationship Id="rId6" Type="http://schemas.openxmlformats.org/officeDocument/2006/relationships/image" Target="../media/image276.wmf"/><Relationship Id="rId11" Type="http://schemas.openxmlformats.org/officeDocument/2006/relationships/image" Target="../media/image281.wmf"/><Relationship Id="rId5" Type="http://schemas.openxmlformats.org/officeDocument/2006/relationships/image" Target="../media/image275.wmf"/><Relationship Id="rId15" Type="http://schemas.openxmlformats.org/officeDocument/2006/relationships/image" Target="../media/image285.wmf"/><Relationship Id="rId10" Type="http://schemas.openxmlformats.org/officeDocument/2006/relationships/image" Target="../media/image280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Relationship Id="rId14" Type="http://schemas.openxmlformats.org/officeDocument/2006/relationships/image" Target="../media/image28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image" Target="../media/image283.wmf"/><Relationship Id="rId7" Type="http://schemas.openxmlformats.org/officeDocument/2006/relationships/image" Target="../media/image287.wmf"/><Relationship Id="rId2" Type="http://schemas.openxmlformats.org/officeDocument/2006/relationships/image" Target="../media/image282.wmf"/><Relationship Id="rId1" Type="http://schemas.openxmlformats.org/officeDocument/2006/relationships/image" Target="../media/image290.wmf"/><Relationship Id="rId6" Type="http://schemas.openxmlformats.org/officeDocument/2006/relationships/image" Target="../media/image286.wmf"/><Relationship Id="rId5" Type="http://schemas.openxmlformats.org/officeDocument/2006/relationships/image" Target="../media/image285.wmf"/><Relationship Id="rId4" Type="http://schemas.openxmlformats.org/officeDocument/2006/relationships/image" Target="../media/image28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image" Target="../media/image293.wmf"/><Relationship Id="rId7" Type="http://schemas.openxmlformats.org/officeDocument/2006/relationships/image" Target="../media/image297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12" Type="http://schemas.openxmlformats.org/officeDocument/2006/relationships/image" Target="../media/image311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5" Type="http://schemas.openxmlformats.org/officeDocument/2006/relationships/image" Target="../media/image304.wmf"/><Relationship Id="rId10" Type="http://schemas.openxmlformats.org/officeDocument/2006/relationships/image" Target="../media/image309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8CE26-D777-46DB-A96A-8741CFED0979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0693-832D-4838-8F04-170BAD689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3CA4-8B49-46B4-BAE0-6A76EA6C05F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91B7B-D074-4048-909D-D410B12E34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略讲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同种介质下，</a:t>
            </a: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zh-CN" altLang="en-US" dirty="0" smtClean="0">
                <a:latin typeface="Times New Roman"/>
                <a:cs typeface="Times New Roman"/>
              </a:rPr>
              <a:t>和</a:t>
            </a:r>
            <a:r>
              <a:rPr lang="el-GR" altLang="zh-CN" dirty="0" smtClean="0">
                <a:latin typeface="Times New Roman"/>
                <a:cs typeface="Times New Roman"/>
              </a:rPr>
              <a:t>μ</a:t>
            </a:r>
            <a:r>
              <a:rPr lang="zh-CN" altLang="en-US" dirty="0" smtClean="0">
                <a:latin typeface="Times New Roman"/>
                <a:cs typeface="Times New Roman"/>
              </a:rPr>
              <a:t>不变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单色性？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110-ED4B-4994-AA72-BA9FA40F96B5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B97-035A-456C-BF0D-6EBC590BF371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8125-3C6D-4244-8DA0-AB444BCDDB2D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FAC-6263-4B9D-811D-8F4E4DFA43A0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719-BC32-4C66-977E-A60E6256C33B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700-4641-48AC-A483-70BC32939E70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309-76BA-4DAC-B978-9664B51749FD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423-A3F6-48A8-9A73-D42620128C6B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6328-1B81-4377-B518-2325B05909B7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5DB6-C875-4D37-BC87-B9D6E53F62A6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C79E-14AB-4F7E-8E2E-F604D3A0CB01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86EF-1482-483E-A26D-238263DC69B3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F3E-2A84-4144-8AD0-C5757B8E5F51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F4C-8E82-4D26-BAAF-CB47FCEC894A}" type="datetime1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7" Type="http://schemas.openxmlformats.org/officeDocument/2006/relationships/image" Target="../media/image3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gif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9" Type="http://schemas.openxmlformats.org/officeDocument/2006/relationships/image" Target="../media/image4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3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7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jpeg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image" Target="../media/image139.jpeg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44.bin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3.bin"/><Relationship Id="rId9" Type="http://schemas.openxmlformats.org/officeDocument/2006/relationships/oleObject" Target="../embeddings/oleObject17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oleObject" Target="../embeddings/oleObject190.bin"/><Relationship Id="rId18" Type="http://schemas.openxmlformats.org/officeDocument/2006/relationships/oleObject" Target="../embeddings/oleObject19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12" Type="http://schemas.openxmlformats.org/officeDocument/2006/relationships/oleObject" Target="../embeddings/oleObject189.bin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93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3.bin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92.bin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1.bin"/><Relationship Id="rId9" Type="http://schemas.openxmlformats.org/officeDocument/2006/relationships/oleObject" Target="../embeddings/oleObject186.bin"/><Relationship Id="rId14" Type="http://schemas.openxmlformats.org/officeDocument/2006/relationships/oleObject" Target="../embeddings/oleObject19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6.bin"/><Relationship Id="rId18" Type="http://schemas.openxmlformats.org/officeDocument/2006/relationships/oleObject" Target="../embeddings/oleObject211.bin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5.bin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09.bin"/><Relationship Id="rId20" Type="http://schemas.openxmlformats.org/officeDocument/2006/relationships/oleObject" Target="../embeddings/oleObject21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8.bin"/><Relationship Id="rId10" Type="http://schemas.openxmlformats.org/officeDocument/2006/relationships/oleObject" Target="../embeddings/oleObject203.bin"/><Relationship Id="rId19" Type="http://schemas.openxmlformats.org/officeDocument/2006/relationships/oleObject" Target="../embeddings/oleObject212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Relationship Id="rId14" Type="http://schemas.openxmlformats.org/officeDocument/2006/relationships/oleObject" Target="../embeddings/oleObject207.bin"/><Relationship Id="rId22" Type="http://schemas.openxmlformats.org/officeDocument/2006/relationships/oleObject" Target="../embeddings/oleObject2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21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21.bin"/><Relationship Id="rId5" Type="http://schemas.openxmlformats.org/officeDocument/2006/relationships/oleObject" Target="../embeddings/oleObject220.bin"/><Relationship Id="rId4" Type="http://schemas.openxmlformats.org/officeDocument/2006/relationships/oleObject" Target="../embeddings/oleObject2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3" Type="http://schemas.openxmlformats.org/officeDocument/2006/relationships/image" Target="../media/image227.jpeg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4.bin"/><Relationship Id="rId10" Type="http://schemas.openxmlformats.org/officeDocument/2006/relationships/oleObject" Target="../embeddings/oleObject229.bin"/><Relationship Id="rId4" Type="http://schemas.openxmlformats.org/officeDocument/2006/relationships/image" Target="../media/image228.png"/><Relationship Id="rId9" Type="http://schemas.openxmlformats.org/officeDocument/2006/relationships/oleObject" Target="../embeddings/oleObject22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35.bin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4.bin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3.bin"/><Relationship Id="rId9" Type="http://schemas.openxmlformats.org/officeDocument/2006/relationships/oleObject" Target="../embeddings/oleObject23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24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oleObject" Target="../embeddings/oleObject249.bin"/><Relationship Id="rId3" Type="http://schemas.openxmlformats.org/officeDocument/2006/relationships/image" Target="../media/image227.jpeg"/><Relationship Id="rId7" Type="http://schemas.openxmlformats.org/officeDocument/2006/relationships/oleObject" Target="../embeddings/oleObject243.bin"/><Relationship Id="rId12" Type="http://schemas.openxmlformats.org/officeDocument/2006/relationships/oleObject" Target="../embeddings/oleObject2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42.bin"/><Relationship Id="rId11" Type="http://schemas.openxmlformats.org/officeDocument/2006/relationships/oleObject" Target="../embeddings/oleObject247.bin"/><Relationship Id="rId5" Type="http://schemas.openxmlformats.org/officeDocument/2006/relationships/image" Target="../media/image243.png"/><Relationship Id="rId10" Type="http://schemas.openxmlformats.org/officeDocument/2006/relationships/oleObject" Target="../embeddings/oleObject246.bin"/><Relationship Id="rId4" Type="http://schemas.openxmlformats.org/officeDocument/2006/relationships/hyperlink" Target="http://www.mengyungs.nease.net/1dxwl/d4pgx/si17.4.htm" TargetMode="External"/><Relationship Id="rId9" Type="http://schemas.openxmlformats.org/officeDocument/2006/relationships/oleObject" Target="../embeddings/oleObject245.bin"/><Relationship Id="rId14" Type="http://schemas.openxmlformats.org/officeDocument/2006/relationships/oleObject" Target="../embeddings/oleObject25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oleObject" Target="../embeddings/oleObject259.bin"/><Relationship Id="rId3" Type="http://schemas.openxmlformats.org/officeDocument/2006/relationships/image" Target="../media/image256.emf"/><Relationship Id="rId7" Type="http://schemas.openxmlformats.org/officeDocument/2006/relationships/oleObject" Target="../embeddings/oleObject253.bin"/><Relationship Id="rId12" Type="http://schemas.openxmlformats.org/officeDocument/2006/relationships/oleObject" Target="../embeddings/oleObject25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62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52.bin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61.bin"/><Relationship Id="rId10" Type="http://schemas.openxmlformats.org/officeDocument/2006/relationships/oleObject" Target="../embeddings/oleObject256.bin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55.bin"/><Relationship Id="rId14" Type="http://schemas.openxmlformats.org/officeDocument/2006/relationships/oleObject" Target="../embeddings/oleObject26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66.bin"/><Relationship Id="rId5" Type="http://schemas.openxmlformats.org/officeDocument/2006/relationships/oleObject" Target="../embeddings/oleObject265.bin"/><Relationship Id="rId4" Type="http://schemas.openxmlformats.org/officeDocument/2006/relationships/oleObject" Target="../embeddings/oleObject26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71.bin"/><Relationship Id="rId5" Type="http://schemas.openxmlformats.org/officeDocument/2006/relationships/oleObject" Target="../embeddings/oleObject270.bin"/><Relationship Id="rId4" Type="http://schemas.openxmlformats.org/officeDocument/2006/relationships/oleObject" Target="../embeddings/oleObject26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273.bin"/><Relationship Id="rId4" Type="http://schemas.openxmlformats.org/officeDocument/2006/relationships/oleObject" Target="../embeddings/oleObject27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276.bin"/><Relationship Id="rId4" Type="http://schemas.openxmlformats.org/officeDocument/2006/relationships/oleObject" Target="../embeddings/oleObject27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oleObject" Target="../embeddings/oleObject287.bin"/><Relationship Id="rId18" Type="http://schemas.openxmlformats.org/officeDocument/2006/relationships/oleObject" Target="../embeddings/oleObject29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81.bin"/><Relationship Id="rId12" Type="http://schemas.openxmlformats.org/officeDocument/2006/relationships/oleObject" Target="../embeddings/oleObject286.bin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90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80.bin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9.bin"/><Relationship Id="rId10" Type="http://schemas.openxmlformats.org/officeDocument/2006/relationships/oleObject" Target="../embeddings/oleObject284.bin"/><Relationship Id="rId19" Type="http://schemas.openxmlformats.org/officeDocument/2006/relationships/oleObject" Target="../embeddings/oleObject293.bin"/><Relationship Id="rId4" Type="http://schemas.openxmlformats.org/officeDocument/2006/relationships/oleObject" Target="../embeddings/oleObject278.bin"/><Relationship Id="rId9" Type="http://schemas.openxmlformats.org/officeDocument/2006/relationships/oleObject" Target="../embeddings/oleObject283.bin"/><Relationship Id="rId14" Type="http://schemas.openxmlformats.org/officeDocument/2006/relationships/oleObject" Target="../embeddings/oleObject28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gi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7.bin"/><Relationship Id="rId12" Type="http://schemas.openxmlformats.org/officeDocument/2006/relationships/oleObject" Target="../embeddings/oleObject30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96.bin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5.bin"/><Relationship Id="rId10" Type="http://schemas.openxmlformats.org/officeDocument/2006/relationships/oleObject" Target="../embeddings/oleObject300.bin"/><Relationship Id="rId4" Type="http://schemas.openxmlformats.org/officeDocument/2006/relationships/image" Target="../media/image289.png"/><Relationship Id="rId9" Type="http://schemas.openxmlformats.org/officeDocument/2006/relationships/oleObject" Target="../embeddings/oleObject29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image" Target="../media/image289.png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7.bin"/><Relationship Id="rId12" Type="http://schemas.openxmlformats.org/officeDocument/2006/relationships/oleObject" Target="../embeddings/oleObject3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06.bin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5.bin"/><Relationship Id="rId10" Type="http://schemas.openxmlformats.org/officeDocument/2006/relationships/oleObject" Target="../embeddings/oleObject310.bin"/><Relationship Id="rId4" Type="http://schemas.openxmlformats.org/officeDocument/2006/relationships/oleObject" Target="../embeddings/oleObject304.bin"/><Relationship Id="rId9" Type="http://schemas.openxmlformats.org/officeDocument/2006/relationships/oleObject" Target="../embeddings/oleObject30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299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oleObject" Target="../embeddings/oleObject323.bin"/><Relationship Id="rId3" Type="http://schemas.openxmlformats.org/officeDocument/2006/relationships/image" Target="../media/image312.png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2.bin"/><Relationship Id="rId17" Type="http://schemas.openxmlformats.org/officeDocument/2006/relationships/oleObject" Target="../embeddings/oleObject327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26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16.bin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5.bin"/><Relationship Id="rId10" Type="http://schemas.openxmlformats.org/officeDocument/2006/relationships/oleObject" Target="../embeddings/oleObject320.bin"/><Relationship Id="rId4" Type="http://schemas.openxmlformats.org/officeDocument/2006/relationships/oleObject" Target="../embeddings/oleObject314.bin"/><Relationship Id="rId9" Type="http://schemas.openxmlformats.org/officeDocument/2006/relationships/oleObject" Target="../embeddings/oleObject319.bin"/><Relationship Id="rId14" Type="http://schemas.openxmlformats.org/officeDocument/2006/relationships/oleObject" Target="../embeddings/oleObject32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1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331.bin"/><Relationship Id="rId4" Type="http://schemas.openxmlformats.org/officeDocument/2006/relationships/oleObject" Target="../embeddings/oleObject3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357686" y="3507073"/>
            <a:ext cx="571504" cy="571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685800" y="2571744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latin typeface="华文行楷" pitchFamily="2" charset="-122"/>
                <a:ea typeface="华文行楷" pitchFamily="2" charset="-122"/>
              </a:rPr>
              <a:t>第十五章 波动光学</a:t>
            </a:r>
            <a:endParaRPr lang="zh-CN" altLang="en-US" sz="54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9256" y="5500702"/>
            <a:ext cx="3143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北京邮电大学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algn="ctr">
              <a:defRPr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理学院物理系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82000" y="6429396"/>
            <a:ext cx="762000" cy="365125"/>
          </a:xfrm>
        </p:spPr>
        <p:txBody>
          <a:bodyPr/>
          <a:lstStyle/>
          <a:p>
            <a:pPr>
              <a:defRPr/>
            </a:pPr>
            <a:fld id="{91302544-5E55-473F-9CD0-21A1F90E4420}" type="slidenum">
              <a:rPr lang="zh-CN" altLang="en-US"/>
              <a:pPr>
                <a:defRPr/>
              </a:pPr>
              <a:t>1</a:t>
            </a:fld>
            <a:endParaRPr lang="zh-CN" altLang="en-US" dirty="0"/>
          </a:p>
        </p:txBody>
      </p:sp>
      <p:pic>
        <p:nvPicPr>
          <p:cNvPr id="10" name="图片 9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666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7554" y="4088319"/>
            <a:ext cx="257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光的干涉</a:t>
            </a:r>
            <a:endParaRPr lang="zh-CN" altLang="en-US" sz="4400" b="1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8000" y="3510000"/>
            <a:ext cx="7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之</a:t>
            </a:r>
            <a:endParaRPr lang="zh-CN" altLang="en-US" sz="32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550" y="357166"/>
            <a:ext cx="264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光源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83486" y="1071546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光源：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934423" y="1076309"/>
            <a:ext cx="462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任何发光的物体都可以称为光源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013935" y="1663688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光谱：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1901348" y="1643050"/>
            <a:ext cx="5599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使光波中不同频率的光分开，形成光谱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714348" y="2428868"/>
            <a:ext cx="2351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）按光谱分类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1357290" y="2900362"/>
            <a:ext cx="1733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线谱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光源</a:t>
            </a:r>
          </a:p>
        </p:txBody>
      </p:sp>
      <p:pic>
        <p:nvPicPr>
          <p:cNvPr id="9" name="Picture 34" descr="氢光谱"/>
          <p:cNvPicPr>
            <a:picLocks noChangeAspect="1" noChangeArrowheads="1"/>
          </p:cNvPicPr>
          <p:nvPr/>
        </p:nvPicPr>
        <p:blipFill>
          <a:blip r:embed="rId2"/>
          <a:srcRect l="1294"/>
          <a:stretch>
            <a:fillRect/>
          </a:stretch>
        </p:blipFill>
        <p:spPr bwMode="auto">
          <a:xfrm>
            <a:off x="1803378" y="3347904"/>
            <a:ext cx="5911894" cy="12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357554" y="4631304"/>
            <a:ext cx="2741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b="1" dirty="0">
                <a:latin typeface="楷体" pitchFamily="49" charset="-122"/>
                <a:ea typeface="楷体" pitchFamily="49" charset="-122"/>
              </a:rPr>
              <a:t>氢原子的巴耳末线系照片</a:t>
            </a:r>
          </a:p>
        </p:txBody>
      </p:sp>
      <p:pic>
        <p:nvPicPr>
          <p:cNvPr id="11" name="Picture 6" descr="图片2"/>
          <p:cNvPicPr preferRelativeResize="0">
            <a:picLocks noChangeArrowheads="1"/>
          </p:cNvPicPr>
          <p:nvPr/>
        </p:nvPicPr>
        <p:blipFill>
          <a:blip r:embed="rId3"/>
          <a:srcRect l="57808"/>
          <a:stretch>
            <a:fillRect/>
          </a:stretch>
        </p:blipFill>
        <p:spPr bwMode="auto">
          <a:xfrm>
            <a:off x="1785918" y="5472136"/>
            <a:ext cx="5937251" cy="110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357290" y="5000636"/>
            <a:ext cx="20425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b)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连续谱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光源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785786" y="714356"/>
            <a:ext cx="3429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SzPct val="80000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）按激发方式分类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285852" y="1357298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a)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热辐射 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285852" y="2538707"/>
            <a:ext cx="259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b)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电致发光 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285852" y="3786494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c)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光致发光 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1285852" y="5081908"/>
            <a:ext cx="236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d)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化学发光 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 Box 61"/>
          <p:cNvSpPr txBox="1">
            <a:spLocks noChangeArrowheads="1"/>
          </p:cNvSpPr>
          <p:nvPr/>
        </p:nvSpPr>
        <p:spPr bwMode="auto">
          <a:xfrm>
            <a:off x="1654152" y="1824327"/>
            <a:ext cx="31085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例如：太阳，白炽灯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1654152" y="3038773"/>
            <a:ext cx="421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例如：闪电，霓虹灯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LED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1654152" y="4324657"/>
            <a:ext cx="3743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例如：日光灯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，磷光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物质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1654152" y="5539103"/>
            <a:ext cx="4362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例如：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燃烧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磷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自燃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萤火虫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pic>
        <p:nvPicPr>
          <p:cNvPr id="11" name="Picture 67" descr="sun6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9677" y="1368417"/>
            <a:ext cx="1141413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8" descr="154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3903" y="2643182"/>
            <a:ext cx="1525588" cy="1079500"/>
          </a:xfrm>
          <a:prstGeom prst="rect">
            <a:avLst/>
          </a:prstGeom>
          <a:noFill/>
          <a:ln w="12700">
            <a:solidFill>
              <a:srgbClr val="808080">
                <a:alpha val="41960"/>
              </a:srgbClr>
            </a:solidFill>
            <a:miter lim="800000"/>
            <a:headEnd/>
            <a:tailEnd/>
          </a:ln>
        </p:spPr>
      </p:pic>
      <p:pic>
        <p:nvPicPr>
          <p:cNvPr id="13" name="Picture 70" descr="new_gq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5357826"/>
            <a:ext cx="852487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1" descr="萤火虫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86644" y="5072074"/>
            <a:ext cx="1461267" cy="1408091"/>
          </a:xfrm>
          <a:prstGeom prst="rect">
            <a:avLst/>
          </a:prstGeom>
          <a:noFill/>
          <a:ln w="12700">
            <a:solidFill>
              <a:srgbClr val="B2B2B2">
                <a:alpha val="49019"/>
              </a:srgbClr>
            </a:solidFill>
            <a:miter lim="800000"/>
            <a:headEnd/>
            <a:tailEnd/>
          </a:ln>
        </p:spPr>
      </p:pic>
      <p:pic>
        <p:nvPicPr>
          <p:cNvPr id="15" name="图片 14" descr="u=3168142010,2426211&amp;fm=90&amp;gp=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903" y="4071942"/>
            <a:ext cx="1595439" cy="765811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）光源的发光机理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9143" y="1142984"/>
            <a:ext cx="3677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普通光源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自发辐射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353330" y="1241418"/>
            <a:ext cx="1187450" cy="295275"/>
            <a:chOff x="4073" y="2144"/>
            <a:chExt cx="748" cy="186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4477" y="2252"/>
              <a:ext cx="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triangle" w="sm" len="lg"/>
            </a:ln>
          </p:spPr>
          <p:txBody>
            <a:bodyPr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073" y="2144"/>
              <a:ext cx="540" cy="1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波列</a:t>
              </a:r>
            </a:p>
          </p:txBody>
        </p:sp>
      </p:grp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039005" y="2038343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853517" y="2085968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8247092" y="2638418"/>
            <a:ext cx="601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5208632" y="993768"/>
            <a:ext cx="503237" cy="1677988"/>
            <a:chOff x="2043" y="2087"/>
            <a:chExt cx="317" cy="1057"/>
          </a:xfrm>
        </p:grpSpPr>
        <p:pic>
          <p:nvPicPr>
            <p:cNvPr id="11" name="Picture 13" descr="Untitled art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6599"/>
                </a:clrFrom>
                <a:clrTo>
                  <a:srgbClr val="006599">
                    <a:alpha val="0"/>
                  </a:srgbClr>
                </a:clrTo>
              </a:clrChange>
            </a:blip>
            <a:srcRect r="12431"/>
            <a:stretch>
              <a:fillRect/>
            </a:stretch>
          </p:blipFill>
          <p:spPr bwMode="auto">
            <a:xfrm>
              <a:off x="2043" y="2807"/>
              <a:ext cx="317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219" y="2487"/>
              <a:ext cx="0" cy="3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142" y="2087"/>
              <a:ext cx="155" cy="179"/>
            </a:xfrm>
            <a:prstGeom prst="ellips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14" name="Picture 16" descr="Untitled art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</a:blip>
          <a:srcRect r="11311"/>
          <a:stretch>
            <a:fillRect/>
          </a:stretch>
        </p:blipFill>
        <p:spPr bwMode="auto">
          <a:xfrm>
            <a:off x="5208641" y="884231"/>
            <a:ext cx="482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4405357" y="1100133"/>
            <a:ext cx="1731963" cy="1763714"/>
            <a:chOff x="1537" y="2154"/>
            <a:chExt cx="1091" cy="1111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865" y="2270"/>
              <a:ext cx="721" cy="96"/>
            </a:xfrm>
            <a:prstGeom prst="rect">
              <a:avLst/>
            </a:prstGeom>
            <a:solidFill>
              <a:srgbClr val="006699">
                <a:alpha val="7882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865" y="3072"/>
              <a:ext cx="763" cy="96"/>
            </a:xfrm>
            <a:prstGeom prst="rect">
              <a:avLst/>
            </a:prstGeom>
            <a:solidFill>
              <a:srgbClr val="006699">
                <a:alpha val="7882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1537" y="2154"/>
              <a:ext cx="287" cy="1111"/>
              <a:chOff x="4058" y="3090"/>
              <a:chExt cx="191" cy="832"/>
            </a:xfrm>
          </p:grpSpPr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4063" y="3090"/>
                <a:ext cx="186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400" b="1" baseline="-20000">
                    <a:latin typeface="楷体" pitchFamily="49" charset="-122"/>
                    <a:ea typeface="楷体" pitchFamily="49" charset="-122"/>
                  </a:rPr>
                  <a:t>2</a:t>
                </a:r>
                <a:endParaRPr kumimoji="1" lang="en-US" altLang="zh-CN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4058" y="3704"/>
                <a:ext cx="186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400" b="1" baseline="-20000">
                    <a:latin typeface="楷体" pitchFamily="49" charset="-122"/>
                    <a:ea typeface="楷体" pitchFamily="49" charset="-122"/>
                  </a:rPr>
                  <a:t>1</a:t>
                </a:r>
                <a:endParaRPr kumimoji="1" lang="en-US" altLang="zh-CN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21" name="Freeform 23"/>
          <p:cNvSpPr>
            <a:spLocks/>
          </p:cNvSpPr>
          <p:nvPr/>
        </p:nvSpPr>
        <p:spPr bwMode="auto">
          <a:xfrm>
            <a:off x="6040475" y="1963731"/>
            <a:ext cx="792162" cy="207962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7039005" y="1620831"/>
            <a:ext cx="1819275" cy="839787"/>
          </a:xfrm>
          <a:custGeom>
            <a:avLst/>
            <a:gdLst>
              <a:gd name="T0" fmla="*/ 0 w 1237"/>
              <a:gd name="T1" fmla="*/ 2147483647 h 529"/>
              <a:gd name="T2" fmla="*/ 2147483647 w 1237"/>
              <a:gd name="T3" fmla="*/ 2147483647 h 529"/>
              <a:gd name="T4" fmla="*/ 2147483647 w 1237"/>
              <a:gd name="T5" fmla="*/ 2147483647 h 529"/>
              <a:gd name="T6" fmla="*/ 2147483647 w 1237"/>
              <a:gd name="T7" fmla="*/ 2147483647 h 529"/>
              <a:gd name="T8" fmla="*/ 2147483647 w 1237"/>
              <a:gd name="T9" fmla="*/ 2147483647 h 529"/>
              <a:gd name="T10" fmla="*/ 2147483647 w 1237"/>
              <a:gd name="T11" fmla="*/ 2147483647 h 529"/>
              <a:gd name="T12" fmla="*/ 2147483647 w 1237"/>
              <a:gd name="T13" fmla="*/ 2147483647 h 529"/>
              <a:gd name="T14" fmla="*/ 2147483647 w 1237"/>
              <a:gd name="T15" fmla="*/ 2147483647 h 529"/>
              <a:gd name="T16" fmla="*/ 2147483647 w 1237"/>
              <a:gd name="T17" fmla="*/ 2147483647 h 529"/>
              <a:gd name="T18" fmla="*/ 2147483647 w 1237"/>
              <a:gd name="T19" fmla="*/ 2147483647 h 529"/>
              <a:gd name="T20" fmla="*/ 2147483647 w 1237"/>
              <a:gd name="T21" fmla="*/ 2147483647 h 529"/>
              <a:gd name="T22" fmla="*/ 2147483647 w 1237"/>
              <a:gd name="T23" fmla="*/ 2147483647 h 529"/>
              <a:gd name="T24" fmla="*/ 2147483647 w 1237"/>
              <a:gd name="T25" fmla="*/ 2147483647 h 529"/>
              <a:gd name="T26" fmla="*/ 2147483647 w 1237"/>
              <a:gd name="T27" fmla="*/ 2147483647 h 529"/>
              <a:gd name="T28" fmla="*/ 2147483647 w 1237"/>
              <a:gd name="T29" fmla="*/ 2147483647 h 529"/>
              <a:gd name="T30" fmla="*/ 2147483647 w 1237"/>
              <a:gd name="T31" fmla="*/ 2147483647 h 529"/>
              <a:gd name="T32" fmla="*/ 2147483647 w 1237"/>
              <a:gd name="T33" fmla="*/ 2147483647 h 529"/>
              <a:gd name="T34" fmla="*/ 2147483647 w 1237"/>
              <a:gd name="T35" fmla="*/ 2147483647 h 5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37"/>
              <a:gd name="T55" fmla="*/ 0 h 529"/>
              <a:gd name="T56" fmla="*/ 1237 w 1237"/>
              <a:gd name="T57" fmla="*/ 529 h 52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37" h="529">
                <a:moveTo>
                  <a:pt x="0" y="258"/>
                </a:moveTo>
                <a:cubicBezTo>
                  <a:pt x="14" y="222"/>
                  <a:pt x="48" y="0"/>
                  <a:pt x="72" y="42"/>
                </a:cubicBezTo>
                <a:cubicBezTo>
                  <a:pt x="96" y="84"/>
                  <a:pt x="121" y="512"/>
                  <a:pt x="145" y="510"/>
                </a:cubicBezTo>
                <a:cubicBezTo>
                  <a:pt x="169" y="508"/>
                  <a:pt x="190" y="30"/>
                  <a:pt x="216" y="30"/>
                </a:cubicBezTo>
                <a:cubicBezTo>
                  <a:pt x="242" y="30"/>
                  <a:pt x="272" y="515"/>
                  <a:pt x="300" y="513"/>
                </a:cubicBezTo>
                <a:cubicBezTo>
                  <a:pt x="328" y="511"/>
                  <a:pt x="356" y="20"/>
                  <a:pt x="384" y="18"/>
                </a:cubicBezTo>
                <a:cubicBezTo>
                  <a:pt x="412" y="16"/>
                  <a:pt x="440" y="496"/>
                  <a:pt x="468" y="498"/>
                </a:cubicBezTo>
                <a:cubicBezTo>
                  <a:pt x="496" y="500"/>
                  <a:pt x="528" y="30"/>
                  <a:pt x="552" y="30"/>
                </a:cubicBezTo>
                <a:cubicBezTo>
                  <a:pt x="576" y="30"/>
                  <a:pt x="590" y="498"/>
                  <a:pt x="612" y="498"/>
                </a:cubicBezTo>
                <a:cubicBezTo>
                  <a:pt x="634" y="498"/>
                  <a:pt x="659" y="30"/>
                  <a:pt x="685" y="30"/>
                </a:cubicBezTo>
                <a:cubicBezTo>
                  <a:pt x="711" y="30"/>
                  <a:pt x="742" y="500"/>
                  <a:pt x="768" y="498"/>
                </a:cubicBezTo>
                <a:cubicBezTo>
                  <a:pt x="794" y="496"/>
                  <a:pt x="818" y="18"/>
                  <a:pt x="840" y="18"/>
                </a:cubicBezTo>
                <a:cubicBezTo>
                  <a:pt x="862" y="18"/>
                  <a:pt x="879" y="498"/>
                  <a:pt x="901" y="498"/>
                </a:cubicBezTo>
                <a:cubicBezTo>
                  <a:pt x="923" y="498"/>
                  <a:pt x="951" y="21"/>
                  <a:pt x="975" y="21"/>
                </a:cubicBezTo>
                <a:cubicBezTo>
                  <a:pt x="999" y="21"/>
                  <a:pt x="1022" y="496"/>
                  <a:pt x="1044" y="498"/>
                </a:cubicBezTo>
                <a:cubicBezTo>
                  <a:pt x="1066" y="500"/>
                  <a:pt x="1087" y="35"/>
                  <a:pt x="1107" y="33"/>
                </a:cubicBezTo>
                <a:cubicBezTo>
                  <a:pt x="1127" y="31"/>
                  <a:pt x="1142" y="443"/>
                  <a:pt x="1164" y="486"/>
                </a:cubicBezTo>
                <a:cubicBezTo>
                  <a:pt x="1186" y="529"/>
                  <a:pt x="1222" y="334"/>
                  <a:pt x="1237" y="294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7043767" y="2635243"/>
            <a:ext cx="601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904895" y="2285992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波列长度</a:t>
            </a:r>
          </a:p>
        </p:txBody>
      </p:sp>
      <p:sp>
        <p:nvSpPr>
          <p:cNvPr id="25" name="Text Box 79"/>
          <p:cNvSpPr txBox="1">
            <a:spLocks noChangeArrowheads="1"/>
          </p:cNvSpPr>
          <p:nvPr/>
        </p:nvSpPr>
        <p:spPr bwMode="auto">
          <a:xfrm>
            <a:off x="8066117" y="955668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楷体" pitchFamily="49" charset="-122"/>
                <a:ea typeface="楷体" pitchFamily="49" charset="-122"/>
              </a:rPr>
              <a:t>c</a:t>
            </a:r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/>
        </p:nvGraphicFramePr>
        <p:xfrm>
          <a:off x="2405093" y="1777992"/>
          <a:ext cx="2006600" cy="508000"/>
        </p:xfrm>
        <a:graphic>
          <a:graphicData uri="http://schemas.openxmlformats.org/presentationml/2006/ole">
            <p:oleObj spid="_x0000_s41986" name="Equation" r:id="rId6" imgW="1002960" imgH="253800" progId="Equation.DSMT4">
              <p:embed/>
            </p:oleObj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2690845" y="2357430"/>
          <a:ext cx="1117600" cy="355600"/>
        </p:xfrm>
        <a:graphic>
          <a:graphicData uri="http://schemas.openxmlformats.org/presentationml/2006/ole">
            <p:oleObj spid="_x0000_s41987" name="Equation" r:id="rId7" imgW="558720" imgH="177480" progId="Equation.DSMT4">
              <p:embed/>
            </p:oleObj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7754987" y="2432012"/>
          <a:ext cx="381000" cy="355600"/>
        </p:xfrm>
        <a:graphic>
          <a:graphicData uri="http://schemas.openxmlformats.org/presentationml/2006/ole">
            <p:oleObj spid="_x0000_s41988" name="Equation" r:id="rId8" imgW="190440" imgH="177480" progId="Equation.DSMT4">
              <p:embed/>
            </p:oleObj>
          </a:graphicData>
        </a:graphic>
      </p:graphicFrame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19143" y="5539103"/>
            <a:ext cx="3530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ea typeface="仿宋_GB2312" pitchFamily="49" charset="-122"/>
              </a:rPr>
              <a:t> 激光光源</a:t>
            </a:r>
            <a:r>
              <a:rPr lang="en-US" altLang="zh-CN" sz="2400" b="1" dirty="0" smtClean="0">
                <a:solidFill>
                  <a:srgbClr val="FF0000"/>
                </a:solidFill>
                <a:ea typeface="仿宋_GB2312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ea typeface="仿宋_GB2312" pitchFamily="49" charset="-122"/>
              </a:rPr>
              <a:t>受激辐射</a:t>
            </a:r>
            <a:endParaRPr lang="zh-CN" altLang="en-US" sz="24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904895" y="1752889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发光频率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1" name="Picture 27" descr="激光-4"/>
          <p:cNvPicPr>
            <a:picLocks noChangeAspect="1" noChangeArrowheads="1"/>
          </p:cNvPicPr>
          <p:nvPr/>
        </p:nvPicPr>
        <p:blipFill>
          <a:blip r:embed="rId9"/>
          <a:srcRect t="22437" b="17665"/>
          <a:stretch>
            <a:fillRect/>
          </a:stretch>
        </p:blipFill>
        <p:spPr bwMode="auto">
          <a:xfrm>
            <a:off x="4762547" y="5276601"/>
            <a:ext cx="3500462" cy="1367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Rectangle 132"/>
          <p:cNvSpPr>
            <a:spLocks noChangeArrowheads="1"/>
          </p:cNvSpPr>
          <p:nvPr/>
        </p:nvSpPr>
        <p:spPr bwMode="auto">
          <a:xfrm>
            <a:off x="1833589" y="2928934"/>
            <a:ext cx="6429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原子中一次量子跃迁的持续发光时间的数量级为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10</a:t>
            </a:r>
            <a:r>
              <a:rPr lang="en-US" altLang="zh-CN" sz="2000" b="1" baseline="30000" dirty="0">
                <a:latin typeface="楷体" pitchFamily="49" charset="-122"/>
                <a:ea typeface="楷体" pitchFamily="49" charset="-122"/>
              </a:rPr>
              <a:t>-8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s</a:t>
            </a:r>
          </a:p>
        </p:txBody>
      </p:sp>
      <p:sp>
        <p:nvSpPr>
          <p:cNvPr id="33" name="Rectangle 137"/>
          <p:cNvSpPr>
            <a:spLocks noChangeArrowheads="1"/>
          </p:cNvSpPr>
          <p:nvPr/>
        </p:nvSpPr>
        <p:spPr bwMode="auto">
          <a:xfrm>
            <a:off x="1262085" y="3771789"/>
            <a:ext cx="664373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间歇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性：各原子发光是断断续续的，平均发光时间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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约为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10</a:t>
            </a:r>
            <a:r>
              <a:rPr lang="en-US" altLang="zh-CN" sz="2000" b="1" baseline="30000" dirty="0">
                <a:latin typeface="楷体" pitchFamily="49" charset="-122"/>
                <a:ea typeface="楷体" pitchFamily="49" charset="-122"/>
              </a:rPr>
              <a:t>-8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秒，所发出的是一段长为 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L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b="1" i="1" dirty="0" err="1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000" b="1" dirty="0" err="1" smtClean="0">
                <a:latin typeface="楷体" pitchFamily="49" charset="-122"/>
                <a:ea typeface="楷体" pitchFamily="49" charset="-122"/>
                <a:sym typeface="Symbol"/>
              </a:rPr>
              <a:t></a:t>
            </a:r>
            <a:r>
              <a:rPr lang="en-US" altLang="zh-CN" sz="2000" b="1" i="1" dirty="0" err="1" smtClean="0">
                <a:latin typeface="楷体" pitchFamily="49" charset="-122"/>
                <a:ea typeface="楷体" pitchFamily="49" charset="-122"/>
                <a:sym typeface="Symbol"/>
              </a:rPr>
              <a:t>t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的光波列。</a:t>
            </a:r>
          </a:p>
        </p:txBody>
      </p:sp>
      <p:sp>
        <p:nvSpPr>
          <p:cNvPr id="34" name="Rectangle 138"/>
          <p:cNvSpPr>
            <a:spLocks noChangeArrowheads="1"/>
          </p:cNvSpPr>
          <p:nvPr/>
        </p:nvSpPr>
        <p:spPr bwMode="auto">
          <a:xfrm>
            <a:off x="1262085" y="4557607"/>
            <a:ext cx="6715172" cy="800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 随机性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：每次发光是随机的，所发出各波列的振动方向和振动初相位都不相同。</a:t>
            </a:r>
          </a:p>
        </p:txBody>
      </p:sp>
      <p:sp>
        <p:nvSpPr>
          <p:cNvPr id="35" name="矩形 34"/>
          <p:cNvSpPr/>
          <p:nvPr/>
        </p:nvSpPr>
        <p:spPr>
          <a:xfrm>
            <a:off x="762019" y="338608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普通光源发光的特点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8728" y="6072206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具体见课本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 </a:t>
            </a:r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</a:rPr>
              <a:t>16.11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21" grpId="0" animBg="1"/>
      <p:bldP spid="22" grpId="0" animBg="1"/>
      <p:bldP spid="23" grpId="0" animBg="1"/>
      <p:bldP spid="24" grpId="0"/>
      <p:bldP spid="25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§2</a:t>
            </a:r>
            <a:r>
              <a:rPr kumimoji="1" lang="zh-CN" altLang="en-US" sz="32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光波的叠加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6516688" y="5930912"/>
            <a:ext cx="1439862" cy="504825"/>
          </a:xfrm>
          <a:prstGeom prst="wedgeRoundRectCallout">
            <a:avLst>
              <a:gd name="adj1" fmla="val -91898"/>
              <a:gd name="adj2" fmla="val 16352"/>
              <a:gd name="adj3" fmla="val 16667"/>
            </a:avLst>
          </a:prstGeom>
          <a:solidFill>
            <a:srgbClr val="006699">
              <a:alpha val="47842"/>
            </a:srgbClr>
          </a:solidFill>
          <a:ln w="9525">
            <a:solidFill>
              <a:srgbClr val="B2B2B2">
                <a:alpha val="49019"/>
              </a:srgb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干涉项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164525" y="1474769"/>
            <a:ext cx="27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/>
              <a:t>P</a:t>
            </a:r>
            <a:endParaRPr kumimoji="1" lang="en-US" altLang="zh-CN" sz="2400" b="0" i="1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357950" y="1939907"/>
            <a:ext cx="36036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/>
              <a:t>S</a:t>
            </a:r>
            <a:r>
              <a:rPr kumimoji="1" lang="en-US" altLang="zh-CN" sz="2400" baseline="-25000"/>
              <a:t>1</a:t>
            </a:r>
            <a:endParaRPr kumimoji="1" lang="en-US" altLang="zh-CN" sz="240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286512" y="2820969"/>
            <a:ext cx="431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 dirty="0"/>
              <a:t>S</a:t>
            </a:r>
            <a:r>
              <a:rPr kumimoji="1" lang="en-US" altLang="zh-CN" sz="2400" baseline="-25000" dirty="0"/>
              <a:t>2</a:t>
            </a:r>
            <a:endParaRPr kumimoji="1" lang="en-US" altLang="zh-CN" sz="2400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072325" y="1165207"/>
            <a:ext cx="3683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/>
              <a:t>r</a:t>
            </a:r>
            <a:r>
              <a:rPr kumimoji="1" lang="en-US" altLang="zh-CN" sz="2400" baseline="-25000"/>
              <a:t>1</a:t>
            </a:r>
            <a:endParaRPr kumimoji="1" lang="en-US" altLang="zh-CN" sz="2400" b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7510475" y="2389169"/>
            <a:ext cx="5032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/>
              <a:t>r</a:t>
            </a:r>
            <a:r>
              <a:rPr kumimoji="1" lang="en-US" altLang="zh-CN" sz="2400" baseline="-25000"/>
              <a:t>2</a:t>
            </a:r>
            <a:endParaRPr kumimoji="1" lang="en-US" altLang="zh-CN" sz="2400" b="0"/>
          </a:p>
          <a:p>
            <a:pPr algn="just"/>
            <a:endParaRPr kumimoji="1" lang="en-US" altLang="zh-CN" sz="2400" b="0" i="1"/>
          </a:p>
        </p:txBody>
      </p:sp>
      <p:sp>
        <p:nvSpPr>
          <p:cNvPr id="10" name="Freeform 16"/>
          <p:cNvSpPr>
            <a:spLocks/>
          </p:cNvSpPr>
          <p:nvPr/>
        </p:nvSpPr>
        <p:spPr bwMode="auto">
          <a:xfrm rot="19927578">
            <a:off x="6583375" y="1558907"/>
            <a:ext cx="1800225" cy="152400"/>
          </a:xfrm>
          <a:custGeom>
            <a:avLst/>
            <a:gdLst>
              <a:gd name="T0" fmla="*/ 0 w 1237"/>
              <a:gd name="T1" fmla="*/ 2147483647 h 529"/>
              <a:gd name="T2" fmla="*/ 2147483647 w 1237"/>
              <a:gd name="T3" fmla="*/ 2147483647 h 529"/>
              <a:gd name="T4" fmla="*/ 2147483647 w 1237"/>
              <a:gd name="T5" fmla="*/ 2147483647 h 529"/>
              <a:gd name="T6" fmla="*/ 2147483647 w 1237"/>
              <a:gd name="T7" fmla="*/ 2147483647 h 529"/>
              <a:gd name="T8" fmla="*/ 2147483647 w 1237"/>
              <a:gd name="T9" fmla="*/ 2147483647 h 529"/>
              <a:gd name="T10" fmla="*/ 2147483647 w 1237"/>
              <a:gd name="T11" fmla="*/ 2147483647 h 529"/>
              <a:gd name="T12" fmla="*/ 2147483647 w 1237"/>
              <a:gd name="T13" fmla="*/ 2147483647 h 529"/>
              <a:gd name="T14" fmla="*/ 2147483647 w 1237"/>
              <a:gd name="T15" fmla="*/ 2147483647 h 529"/>
              <a:gd name="T16" fmla="*/ 2147483647 w 1237"/>
              <a:gd name="T17" fmla="*/ 2147483647 h 529"/>
              <a:gd name="T18" fmla="*/ 2147483647 w 1237"/>
              <a:gd name="T19" fmla="*/ 2147483647 h 529"/>
              <a:gd name="T20" fmla="*/ 2147483647 w 1237"/>
              <a:gd name="T21" fmla="*/ 2147483647 h 529"/>
              <a:gd name="T22" fmla="*/ 2147483647 w 1237"/>
              <a:gd name="T23" fmla="*/ 2147483647 h 529"/>
              <a:gd name="T24" fmla="*/ 2147483647 w 1237"/>
              <a:gd name="T25" fmla="*/ 2147483647 h 529"/>
              <a:gd name="T26" fmla="*/ 2147483647 w 1237"/>
              <a:gd name="T27" fmla="*/ 2147483647 h 529"/>
              <a:gd name="T28" fmla="*/ 2147483647 w 1237"/>
              <a:gd name="T29" fmla="*/ 2147483647 h 529"/>
              <a:gd name="T30" fmla="*/ 2147483647 w 1237"/>
              <a:gd name="T31" fmla="*/ 2147483647 h 529"/>
              <a:gd name="T32" fmla="*/ 2147483647 w 1237"/>
              <a:gd name="T33" fmla="*/ 2147483647 h 529"/>
              <a:gd name="T34" fmla="*/ 2147483647 w 1237"/>
              <a:gd name="T35" fmla="*/ 2147483647 h 5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37"/>
              <a:gd name="T55" fmla="*/ 0 h 529"/>
              <a:gd name="T56" fmla="*/ 1237 w 1237"/>
              <a:gd name="T57" fmla="*/ 529 h 52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37" h="529">
                <a:moveTo>
                  <a:pt x="0" y="258"/>
                </a:moveTo>
                <a:cubicBezTo>
                  <a:pt x="14" y="222"/>
                  <a:pt x="48" y="0"/>
                  <a:pt x="72" y="42"/>
                </a:cubicBezTo>
                <a:cubicBezTo>
                  <a:pt x="96" y="84"/>
                  <a:pt x="121" y="512"/>
                  <a:pt x="145" y="510"/>
                </a:cubicBezTo>
                <a:cubicBezTo>
                  <a:pt x="169" y="508"/>
                  <a:pt x="190" y="30"/>
                  <a:pt x="216" y="30"/>
                </a:cubicBezTo>
                <a:cubicBezTo>
                  <a:pt x="242" y="30"/>
                  <a:pt x="272" y="515"/>
                  <a:pt x="300" y="513"/>
                </a:cubicBezTo>
                <a:cubicBezTo>
                  <a:pt x="328" y="511"/>
                  <a:pt x="356" y="20"/>
                  <a:pt x="384" y="18"/>
                </a:cubicBezTo>
                <a:cubicBezTo>
                  <a:pt x="412" y="16"/>
                  <a:pt x="440" y="496"/>
                  <a:pt x="468" y="498"/>
                </a:cubicBezTo>
                <a:cubicBezTo>
                  <a:pt x="496" y="500"/>
                  <a:pt x="528" y="30"/>
                  <a:pt x="552" y="30"/>
                </a:cubicBezTo>
                <a:cubicBezTo>
                  <a:pt x="576" y="30"/>
                  <a:pt x="590" y="498"/>
                  <a:pt x="612" y="498"/>
                </a:cubicBezTo>
                <a:cubicBezTo>
                  <a:pt x="634" y="498"/>
                  <a:pt x="659" y="30"/>
                  <a:pt x="685" y="30"/>
                </a:cubicBezTo>
                <a:cubicBezTo>
                  <a:pt x="711" y="30"/>
                  <a:pt x="742" y="500"/>
                  <a:pt x="768" y="498"/>
                </a:cubicBezTo>
                <a:cubicBezTo>
                  <a:pt x="794" y="496"/>
                  <a:pt x="818" y="18"/>
                  <a:pt x="840" y="18"/>
                </a:cubicBezTo>
                <a:cubicBezTo>
                  <a:pt x="862" y="18"/>
                  <a:pt x="879" y="498"/>
                  <a:pt x="901" y="498"/>
                </a:cubicBezTo>
                <a:cubicBezTo>
                  <a:pt x="923" y="498"/>
                  <a:pt x="951" y="21"/>
                  <a:pt x="975" y="21"/>
                </a:cubicBezTo>
                <a:cubicBezTo>
                  <a:pt x="999" y="21"/>
                  <a:pt x="1022" y="496"/>
                  <a:pt x="1044" y="498"/>
                </a:cubicBezTo>
                <a:cubicBezTo>
                  <a:pt x="1066" y="500"/>
                  <a:pt x="1087" y="35"/>
                  <a:pt x="1107" y="33"/>
                </a:cubicBezTo>
                <a:cubicBezTo>
                  <a:pt x="1127" y="31"/>
                  <a:pt x="1142" y="443"/>
                  <a:pt x="1164" y="486"/>
                </a:cubicBezTo>
                <a:cubicBezTo>
                  <a:pt x="1186" y="529"/>
                  <a:pt x="1222" y="334"/>
                  <a:pt x="1237" y="29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1" name="Freeform 18"/>
          <p:cNvSpPr>
            <a:spLocks/>
          </p:cNvSpPr>
          <p:nvPr/>
        </p:nvSpPr>
        <p:spPr bwMode="auto">
          <a:xfrm rot="18771729">
            <a:off x="6278575" y="2076431"/>
            <a:ext cx="2325688" cy="214313"/>
          </a:xfrm>
          <a:custGeom>
            <a:avLst/>
            <a:gdLst>
              <a:gd name="T0" fmla="*/ 0 w 1237"/>
              <a:gd name="T1" fmla="*/ 2147483647 h 529"/>
              <a:gd name="T2" fmla="*/ 2147483647 w 1237"/>
              <a:gd name="T3" fmla="*/ 2147483647 h 529"/>
              <a:gd name="T4" fmla="*/ 2147483647 w 1237"/>
              <a:gd name="T5" fmla="*/ 2147483647 h 529"/>
              <a:gd name="T6" fmla="*/ 2147483647 w 1237"/>
              <a:gd name="T7" fmla="*/ 2147483647 h 529"/>
              <a:gd name="T8" fmla="*/ 2147483647 w 1237"/>
              <a:gd name="T9" fmla="*/ 2147483647 h 529"/>
              <a:gd name="T10" fmla="*/ 2147483647 w 1237"/>
              <a:gd name="T11" fmla="*/ 2147483647 h 529"/>
              <a:gd name="T12" fmla="*/ 2147483647 w 1237"/>
              <a:gd name="T13" fmla="*/ 2147483647 h 529"/>
              <a:gd name="T14" fmla="*/ 2147483647 w 1237"/>
              <a:gd name="T15" fmla="*/ 2147483647 h 529"/>
              <a:gd name="T16" fmla="*/ 2147483647 w 1237"/>
              <a:gd name="T17" fmla="*/ 2147483647 h 529"/>
              <a:gd name="T18" fmla="*/ 2147483647 w 1237"/>
              <a:gd name="T19" fmla="*/ 2147483647 h 529"/>
              <a:gd name="T20" fmla="*/ 2147483647 w 1237"/>
              <a:gd name="T21" fmla="*/ 2147483647 h 529"/>
              <a:gd name="T22" fmla="*/ 2147483647 w 1237"/>
              <a:gd name="T23" fmla="*/ 2147483647 h 529"/>
              <a:gd name="T24" fmla="*/ 2147483647 w 1237"/>
              <a:gd name="T25" fmla="*/ 2147483647 h 529"/>
              <a:gd name="T26" fmla="*/ 2147483647 w 1237"/>
              <a:gd name="T27" fmla="*/ 2147483647 h 529"/>
              <a:gd name="T28" fmla="*/ 2147483647 w 1237"/>
              <a:gd name="T29" fmla="*/ 2147483647 h 529"/>
              <a:gd name="T30" fmla="*/ 2147483647 w 1237"/>
              <a:gd name="T31" fmla="*/ 2147483647 h 529"/>
              <a:gd name="T32" fmla="*/ 2147483647 w 1237"/>
              <a:gd name="T33" fmla="*/ 2147483647 h 529"/>
              <a:gd name="T34" fmla="*/ 2147483647 w 1237"/>
              <a:gd name="T35" fmla="*/ 2147483647 h 5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37"/>
              <a:gd name="T55" fmla="*/ 0 h 529"/>
              <a:gd name="T56" fmla="*/ 1237 w 1237"/>
              <a:gd name="T57" fmla="*/ 529 h 52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37" h="529">
                <a:moveTo>
                  <a:pt x="0" y="258"/>
                </a:moveTo>
                <a:cubicBezTo>
                  <a:pt x="14" y="222"/>
                  <a:pt x="48" y="0"/>
                  <a:pt x="72" y="42"/>
                </a:cubicBezTo>
                <a:cubicBezTo>
                  <a:pt x="96" y="84"/>
                  <a:pt x="121" y="512"/>
                  <a:pt x="145" y="510"/>
                </a:cubicBezTo>
                <a:cubicBezTo>
                  <a:pt x="169" y="508"/>
                  <a:pt x="190" y="30"/>
                  <a:pt x="216" y="30"/>
                </a:cubicBezTo>
                <a:cubicBezTo>
                  <a:pt x="242" y="30"/>
                  <a:pt x="272" y="515"/>
                  <a:pt x="300" y="513"/>
                </a:cubicBezTo>
                <a:cubicBezTo>
                  <a:pt x="328" y="511"/>
                  <a:pt x="356" y="20"/>
                  <a:pt x="384" y="18"/>
                </a:cubicBezTo>
                <a:cubicBezTo>
                  <a:pt x="412" y="16"/>
                  <a:pt x="440" y="496"/>
                  <a:pt x="468" y="498"/>
                </a:cubicBezTo>
                <a:cubicBezTo>
                  <a:pt x="496" y="500"/>
                  <a:pt x="528" y="30"/>
                  <a:pt x="552" y="30"/>
                </a:cubicBezTo>
                <a:cubicBezTo>
                  <a:pt x="576" y="30"/>
                  <a:pt x="590" y="498"/>
                  <a:pt x="612" y="498"/>
                </a:cubicBezTo>
                <a:cubicBezTo>
                  <a:pt x="634" y="498"/>
                  <a:pt x="659" y="30"/>
                  <a:pt x="685" y="30"/>
                </a:cubicBezTo>
                <a:cubicBezTo>
                  <a:pt x="711" y="30"/>
                  <a:pt x="742" y="500"/>
                  <a:pt x="768" y="498"/>
                </a:cubicBezTo>
                <a:cubicBezTo>
                  <a:pt x="794" y="496"/>
                  <a:pt x="818" y="18"/>
                  <a:pt x="840" y="18"/>
                </a:cubicBezTo>
                <a:cubicBezTo>
                  <a:pt x="862" y="18"/>
                  <a:pt x="879" y="498"/>
                  <a:pt x="901" y="498"/>
                </a:cubicBezTo>
                <a:cubicBezTo>
                  <a:pt x="923" y="498"/>
                  <a:pt x="951" y="21"/>
                  <a:pt x="975" y="21"/>
                </a:cubicBezTo>
                <a:cubicBezTo>
                  <a:pt x="999" y="21"/>
                  <a:pt x="1022" y="496"/>
                  <a:pt x="1044" y="498"/>
                </a:cubicBezTo>
                <a:cubicBezTo>
                  <a:pt x="1066" y="500"/>
                  <a:pt x="1087" y="35"/>
                  <a:pt x="1107" y="33"/>
                </a:cubicBezTo>
                <a:cubicBezTo>
                  <a:pt x="1127" y="31"/>
                  <a:pt x="1142" y="443"/>
                  <a:pt x="1164" y="486"/>
                </a:cubicBezTo>
                <a:cubicBezTo>
                  <a:pt x="1186" y="529"/>
                  <a:pt x="1222" y="334"/>
                  <a:pt x="1237" y="29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500826" y="2495532"/>
            <a:ext cx="571500" cy="114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6000" dirty="0">
                <a:solidFill>
                  <a:srgbClr val="FF0000"/>
                </a:solidFill>
              </a:rPr>
              <a:t>·</a:t>
            </a:r>
            <a:endParaRPr kumimoji="1" lang="en-US" altLang="zh-CN" sz="6000" b="0" dirty="0">
              <a:solidFill>
                <a:srgbClr val="FF0000"/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557989" y="1581132"/>
            <a:ext cx="406400" cy="91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6000" dirty="0">
                <a:solidFill>
                  <a:srgbClr val="FF0000"/>
                </a:solidFill>
              </a:rPr>
              <a:t>·</a:t>
            </a:r>
            <a:endParaRPr kumimoji="1" lang="en-US" altLang="zh-CN" sz="6000" b="0" dirty="0">
              <a:solidFill>
                <a:srgbClr val="FF0000"/>
              </a:solidFill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2797173" y="359090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6588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841398" y="6040751"/>
            <a:ext cx="1882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点合光强为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57224" y="1712906"/>
            <a:ext cx="3652862" cy="1501780"/>
            <a:chOff x="1062014" y="1784344"/>
            <a:chExt cx="3652862" cy="1501780"/>
          </a:xfrm>
        </p:grpSpPr>
        <p:sp>
          <p:nvSpPr>
            <p:cNvPr id="17" name="AutoShape 25"/>
            <p:cNvSpPr>
              <a:spLocks/>
            </p:cNvSpPr>
            <p:nvPr/>
          </p:nvSpPr>
          <p:spPr bwMode="auto">
            <a:xfrm>
              <a:off x="1062014" y="2071678"/>
              <a:ext cx="152400" cy="914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1285852" y="1784344"/>
            <a:ext cx="3327400" cy="787400"/>
          </p:xfrm>
          <a:graphic>
            <a:graphicData uri="http://schemas.openxmlformats.org/presentationml/2006/ole">
              <p:oleObj spid="_x0000_s43010" name="Equation" r:id="rId4" imgW="1663560" imgH="393480" progId="Equation.DSMT4">
                <p:embed/>
              </p:oleObj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1235076" y="2498724"/>
            <a:ext cx="3479800" cy="787400"/>
          </p:xfrm>
          <a:graphic>
            <a:graphicData uri="http://schemas.openxmlformats.org/presentationml/2006/ole">
              <p:oleObj spid="_x0000_s43011" name="Equation" r:id="rId5" imgW="1739880" imgH="393480" progId="Equation.DSMT4">
                <p:embed/>
              </p:oleObj>
            </a:graphicData>
          </a:graphic>
        </p:graphicFrame>
      </p:grp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1000100" y="3429000"/>
          <a:ext cx="1600200" cy="508000"/>
        </p:xfrm>
        <a:graphic>
          <a:graphicData uri="http://schemas.openxmlformats.org/presentationml/2006/ole">
            <p:oleObj spid="_x0000_s43012" name="Equation" r:id="rId6" imgW="799920" imgH="253800" progId="Equation.DSMT4">
              <p:embed/>
            </p:oleObj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3929058" y="3429000"/>
          <a:ext cx="2844800" cy="508000"/>
        </p:xfrm>
        <a:graphic>
          <a:graphicData uri="http://schemas.openxmlformats.org/presentationml/2006/ole">
            <p:oleObj spid="_x0000_s43013" name="Equation" r:id="rId7" imgW="1422360" imgH="253800" progId="Equation.DSMT4">
              <p:embed/>
            </p:oleObj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1000100" y="4141798"/>
          <a:ext cx="7061200" cy="787400"/>
        </p:xfrm>
        <a:graphic>
          <a:graphicData uri="http://schemas.openxmlformats.org/presentationml/2006/ole">
            <p:oleObj spid="_x0000_s43014" name="Equation" r:id="rId8" imgW="3530520" imgH="393480" progId="Equation.DSMT4">
              <p:embed/>
            </p:oleObj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2211406" y="4999054"/>
          <a:ext cx="5003800" cy="787400"/>
        </p:xfrm>
        <a:graphic>
          <a:graphicData uri="http://schemas.openxmlformats.org/presentationml/2006/ole">
            <p:oleObj spid="_x0000_s43015" name="Equation" r:id="rId9" imgW="2501640" imgH="393480" progId="Equation.DSMT4">
              <p:embed/>
            </p:oleObj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/>
        </p:nvGraphicFramePr>
        <p:xfrm>
          <a:off x="2728922" y="6002350"/>
          <a:ext cx="3200400" cy="508000"/>
        </p:xfrm>
        <a:graphic>
          <a:graphicData uri="http://schemas.openxmlformats.org/presentationml/2006/ole">
            <p:oleObj spid="_x0000_s43016" name="Equation" r:id="rId10" imgW="1600200" imgH="253800" progId="Equation.DSMT4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428596" y="1109947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任意光波的叠加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8178812" y="785794"/>
            <a:ext cx="350838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6000" dirty="0"/>
              <a:t>·</a:t>
            </a:r>
            <a:endParaRPr kumimoji="1" lang="en-US" altLang="zh-CN" sz="6000" b="0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7200900" y="3379788"/>
          <a:ext cx="1277938" cy="649287"/>
        </p:xfrm>
        <a:graphic>
          <a:graphicData uri="http://schemas.openxmlformats.org/presentationml/2006/ole">
            <p:oleObj spid="_x0000_s43017" name="Equation" r:id="rId11" imgW="8506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nimBg="1"/>
      <p:bldP spid="12" grpId="0" autoUpdateAnimBg="0"/>
      <p:bldP spid="13" grpId="0" autoUpdateAnimBg="0"/>
      <p:bldP spid="14" grpId="0" animBg="1"/>
      <p:bldP spid="15" grpId="0"/>
      <p:bldP spid="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7" y="214290"/>
            <a:ext cx="3286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非相干叠加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439988" y="3883027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不恒定 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2976" y="4984750"/>
            <a:ext cx="7199313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两叠加光波的光矢量相互垂直或频率不相等或相位差不恒定，光波为非相干叠加，</a:t>
            </a:r>
            <a:r>
              <a:rPr lang="en-US" altLang="zh-CN" sz="2400" b="1" i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点合光强为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882651" y="960438"/>
            <a:ext cx="808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884239" y="1620838"/>
            <a:ext cx="901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881064" y="3875088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2662238" y="116600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3851275" y="4036866"/>
            <a:ext cx="936625" cy="153987"/>
          </a:xfrm>
          <a:prstGeom prst="rightArrow">
            <a:avLst>
              <a:gd name="adj1" fmla="val 50000"/>
              <a:gd name="adj2" fmla="val 152062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95288" y="4508500"/>
            <a:ext cx="1181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结论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5157788" y="1166006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441440" y="992174"/>
          <a:ext cx="1066800" cy="508000"/>
        </p:xfrm>
        <a:graphic>
          <a:graphicData uri="http://schemas.openxmlformats.org/presentationml/2006/ole">
            <p:oleObj spid="_x0000_s44034" name="Equation" r:id="rId3" imgW="533160" imgH="25380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3714744" y="992174"/>
          <a:ext cx="1295400" cy="508000"/>
        </p:xfrm>
        <a:graphic>
          <a:graphicData uri="http://schemas.openxmlformats.org/presentationml/2006/ole">
            <p:oleObj spid="_x0000_s44035" name="Equation" r:id="rId4" imgW="647640" imgH="253800" progId="Equation.DSMT4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151563" y="992188"/>
          <a:ext cx="1828800" cy="508000"/>
        </p:xfrm>
        <a:graphic>
          <a:graphicData uri="http://schemas.openxmlformats.org/presentationml/2006/ole">
            <p:oleObj spid="_x0000_s44036" name="Equation" r:id="rId5" imgW="914400" imgH="253800" progId="Equation.DSMT4">
              <p:embed/>
            </p:oleObj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535098" y="1685916"/>
          <a:ext cx="965200" cy="457200"/>
        </p:xfrm>
        <a:graphic>
          <a:graphicData uri="http://schemas.openxmlformats.org/presentationml/2006/ole">
            <p:oleObj spid="_x0000_s44037" name="Equation" r:id="rId6" imgW="482400" imgH="228600" progId="Equation.DSMT4">
              <p:embed/>
            </p:oleObj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500034" y="2214554"/>
          <a:ext cx="8483600" cy="787400"/>
        </p:xfrm>
        <a:graphic>
          <a:graphicData uri="http://schemas.openxmlformats.org/presentationml/2006/ole">
            <p:oleObj spid="_x0000_s44038" name="Equation" r:id="rId7" imgW="4241520" imgH="393480" progId="Equation.DSMT4">
              <p:embed/>
            </p:oleObj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2217758" y="3000372"/>
          <a:ext cx="5283200" cy="787400"/>
        </p:xfrm>
        <a:graphic>
          <a:graphicData uri="http://schemas.openxmlformats.org/presentationml/2006/ole">
            <p:oleObj spid="_x0000_s44039" name="Equation" r:id="rId8" imgW="2641320" imgH="393480" progId="Equation.DSMT4">
              <p:embed/>
            </p:oleObj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7572396" y="3216272"/>
          <a:ext cx="482600" cy="355600"/>
        </p:xfrm>
        <a:graphic>
          <a:graphicData uri="http://schemas.openxmlformats.org/presentationml/2006/ole">
            <p:oleObj spid="_x0000_s44040" name="Equation" r:id="rId9" imgW="241200" imgH="177480" progId="Equation.DSMT4">
              <p:embed/>
            </p:oleObj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1428728" y="3885259"/>
          <a:ext cx="1117600" cy="457200"/>
        </p:xfrm>
        <a:graphic>
          <a:graphicData uri="http://schemas.openxmlformats.org/presentationml/2006/ole">
            <p:oleObj spid="_x0000_s44041" name="Equation" r:id="rId10" imgW="558720" imgH="228600" progId="Equation.DSMT4">
              <p:embed/>
            </p:oleObj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929190" y="3859859"/>
          <a:ext cx="1701800" cy="508000"/>
        </p:xfrm>
        <a:graphic>
          <a:graphicData uri="http://schemas.openxmlformats.org/presentationml/2006/ole">
            <p:oleObj spid="_x0000_s44042" name="Equation" r:id="rId11" imgW="850680" imgH="253800" progId="Equation.DSMT4">
              <p:embed/>
            </p:oleObj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3786182" y="6072206"/>
          <a:ext cx="1670050" cy="546100"/>
        </p:xfrm>
        <a:graphic>
          <a:graphicData uri="http://schemas.openxmlformats.org/presentationml/2006/ole">
            <p:oleObj spid="_x0000_s44043" name="Equation" r:id="rId12" imgW="698400" imgH="228600" progId="Equation.DSMT4">
              <p:embed/>
            </p:oleObj>
          </a:graphicData>
        </a:graphic>
      </p:graphicFrame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8613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相干叠加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3372" y="2240273"/>
            <a:ext cx="3857652" cy="4571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5150" y="955655"/>
            <a:ext cx="864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如果两光波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频率相同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;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相位差恒定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;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光矢量振动方向平行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,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则</a:t>
            </a:r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71550" y="3186098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90550" y="5467665"/>
            <a:ext cx="4268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两光波叠加区域</a:t>
            </a:r>
            <a:r>
              <a:rPr lang="en-US" altLang="zh-CN" sz="2400" b="1" i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点的光强为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08100" y="1428736"/>
          <a:ext cx="7035800" cy="1625600"/>
        </p:xfrm>
        <a:graphic>
          <a:graphicData uri="http://schemas.openxmlformats.org/presentationml/2006/ole">
            <p:oleObj spid="_x0000_s45058" name="Equation" r:id="rId3" imgW="3517560" imgH="81252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28794" y="3000372"/>
          <a:ext cx="5181600" cy="787400"/>
        </p:xfrm>
        <a:graphic>
          <a:graphicData uri="http://schemas.openxmlformats.org/presentationml/2006/ole">
            <p:oleObj spid="_x0000_s45059" name="Equation" r:id="rId4" imgW="2590560" imgH="3934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71538" y="3784608"/>
          <a:ext cx="6527800" cy="787400"/>
        </p:xfrm>
        <a:graphic>
          <a:graphicData uri="http://schemas.openxmlformats.org/presentationml/2006/ole">
            <p:oleObj spid="_x0000_s45060" name="Equation" r:id="rId5" imgW="3263760" imgH="39348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40016" y="4570426"/>
          <a:ext cx="4318000" cy="787400"/>
        </p:xfrm>
        <a:graphic>
          <a:graphicData uri="http://schemas.openxmlformats.org/presentationml/2006/ole">
            <p:oleObj spid="_x0000_s45061" name="Equation" r:id="rId6" imgW="2158920" imgH="39348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643042" y="5927748"/>
          <a:ext cx="5689600" cy="787400"/>
        </p:xfrm>
        <a:graphic>
          <a:graphicData uri="http://schemas.openxmlformats.org/presentationml/2006/ole">
            <p:oleObj spid="_x0000_s45062" name="Equation" r:id="rId7" imgW="2844720" imgH="393480" progId="Equation.DSMT4">
              <p:embed/>
            </p:oleObj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98602" y="2500306"/>
            <a:ext cx="297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(1)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相长干涉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明纹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47840" y="4572008"/>
            <a:ext cx="3109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相消干涉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暗纹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214546" y="4110343"/>
            <a:ext cx="1150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如果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636838" y="6110607"/>
            <a:ext cx="1150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如果</a:t>
            </a: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5013309" y="4268944"/>
            <a:ext cx="936625" cy="144462"/>
          </a:xfrm>
          <a:prstGeom prst="rightArrow">
            <a:avLst>
              <a:gd name="adj1" fmla="val 50000"/>
              <a:gd name="adj2" fmla="val 162088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5291138" y="6275558"/>
            <a:ext cx="936625" cy="131763"/>
          </a:xfrm>
          <a:prstGeom prst="rightArrow">
            <a:avLst>
              <a:gd name="adj1" fmla="val 50000"/>
              <a:gd name="adj2" fmla="val 177710"/>
            </a:avLst>
          </a:prstGeom>
          <a:solidFill>
            <a:srgbClr val="006699">
              <a:alpha val="7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285852" y="2071678"/>
            <a:ext cx="2303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讨论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00364" y="681022"/>
          <a:ext cx="3454400" cy="533400"/>
        </p:xfrm>
        <a:graphic>
          <a:graphicData uri="http://schemas.openxmlformats.org/presentationml/2006/ole">
            <p:oleObj spid="_x0000_s46082" name="Equation" r:id="rId3" imgW="1726920" imgH="266400" progId="Equation.DSMT4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071802" y="1212840"/>
          <a:ext cx="2997200" cy="787400"/>
        </p:xfrm>
        <a:graphic>
          <a:graphicData uri="http://schemas.openxmlformats.org/presentationml/2006/ole">
            <p:oleObj spid="_x0000_s46083" name="Equation" r:id="rId4" imgW="1498320" imgH="393480" progId="Equation.DSMT4">
              <p:embed/>
            </p:oleObj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3222601" y="2998152"/>
          <a:ext cx="3276600" cy="406400"/>
        </p:xfrm>
        <a:graphic>
          <a:graphicData uri="http://schemas.openxmlformats.org/presentationml/2006/ole">
            <p:oleObj spid="_x0000_s46084" name="Equation" r:id="rId5" imgW="1638000" imgH="203040" progId="Equation.DSMT4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3190873" y="3498218"/>
          <a:ext cx="3175000" cy="533400"/>
        </p:xfrm>
        <a:graphic>
          <a:graphicData uri="http://schemas.openxmlformats.org/presentationml/2006/ole">
            <p:oleObj spid="_x0000_s46085" name="Equation" r:id="rId6" imgW="1587240" imgH="266400" progId="Equation.DSMT4">
              <p:embed/>
            </p:oleObj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3254361" y="4112575"/>
          <a:ext cx="1397000" cy="457200"/>
        </p:xfrm>
        <a:graphic>
          <a:graphicData uri="http://schemas.openxmlformats.org/presentationml/2006/ole">
            <p:oleObj spid="_x0000_s46086" name="Equation" r:id="rId7" imgW="698400" imgH="228600" progId="Equation.DSMT4">
              <p:embed/>
            </p:oleObj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6080121" y="4112575"/>
          <a:ext cx="914400" cy="457200"/>
        </p:xfrm>
        <a:graphic>
          <a:graphicData uri="http://schemas.openxmlformats.org/presentationml/2006/ole">
            <p:oleObj spid="_x0000_s46087" name="Equation" r:id="rId8" imgW="457200" imgH="228600" progId="Equation.DSMT4">
              <p:embed/>
            </p:oleObj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3214678" y="5072074"/>
          <a:ext cx="3987800" cy="406400"/>
        </p:xfrm>
        <a:graphic>
          <a:graphicData uri="http://schemas.openxmlformats.org/presentationml/2006/ole">
            <p:oleObj spid="_x0000_s46088" name="Equation" r:id="rId9" imgW="1993680" imgH="203040" progId="Equation.DSMT4">
              <p:embed/>
            </p:oleObj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/>
        </p:nvGraphicFramePr>
        <p:xfrm>
          <a:off x="3565540" y="5539103"/>
          <a:ext cx="3149600" cy="533400"/>
        </p:xfrm>
        <a:graphic>
          <a:graphicData uri="http://schemas.openxmlformats.org/presentationml/2006/ole">
            <p:oleObj spid="_x0000_s46089" name="Equation" r:id="rId10" imgW="1574640" imgH="266400" progId="Equation.DSMT4">
              <p:embed/>
            </p:oleObj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3571868" y="6112839"/>
          <a:ext cx="1397000" cy="457200"/>
        </p:xfrm>
        <a:graphic>
          <a:graphicData uri="http://schemas.openxmlformats.org/presentationml/2006/ole">
            <p:oleObj spid="_x0000_s46090" name="Equation" r:id="rId11" imgW="698400" imgH="228600" progId="Equation.DSMT4">
              <p:embed/>
            </p:oleObj>
          </a:graphicData>
        </a:graphic>
      </p:graphicFrame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6429388" y="6163639"/>
          <a:ext cx="685800" cy="355600"/>
        </p:xfrm>
        <a:graphic>
          <a:graphicData uri="http://schemas.openxmlformats.org/presentationml/2006/ole">
            <p:oleObj spid="_x0000_s46091" name="Equation" r:id="rId12" imgW="342720" imgH="177480" progId="Equation.DSMT4">
              <p:embed/>
            </p:oleObj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4.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光波的相干条件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4414" y="839361"/>
            <a:ext cx="6192838" cy="130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(1)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光波的频率相同； 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光矢量振动方向平行，且振幅相差不大；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(3)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光波之间的相位差恒定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0034" y="2243072"/>
            <a:ext cx="139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说明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50" y="2671700"/>
            <a:ext cx="7027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(1) </a:t>
            </a:r>
            <a:r>
              <a:rPr kumimoji="1" lang="zh-CN" altLang="en-US" sz="2000" b="1" dirty="0">
                <a:latin typeface="楷体" pitchFamily="49" charset="-122"/>
                <a:ea typeface="楷体" pitchFamily="49" charset="-122"/>
              </a:rPr>
              <a:t>各光波的频率相同是任何波动叠加产生干涉的必要条件</a:t>
            </a:r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588" y="3095570"/>
            <a:ext cx="689804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000" b="1" dirty="0">
                <a:latin typeface="楷体" pitchFamily="49" charset="-122"/>
                <a:ea typeface="楷体" pitchFamily="49" charset="-122"/>
              </a:rPr>
              <a:t>对光矢量振动方向平行条件，一般只要叠加光波的振动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sz="2000" b="1" dirty="0">
                <a:latin typeface="楷体" pitchFamily="49" charset="-122"/>
                <a:ea typeface="楷体" pitchFamily="49" charset="-122"/>
              </a:rPr>
              <a:t>     方向存在平行分量即可</a:t>
            </a:r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3588" y="3886146"/>
            <a:ext cx="676980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(3) </a:t>
            </a:r>
            <a:r>
              <a:rPr kumimoji="1" lang="zh-CN" altLang="en-US" sz="2000" b="1" dirty="0">
                <a:latin typeface="楷体" pitchFamily="49" charset="-122"/>
                <a:ea typeface="楷体" pitchFamily="49" charset="-122"/>
              </a:rPr>
              <a:t>光波之间的相位差恒定是保证干涉图样稳定所必须的</a:t>
            </a:r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773141" y="4400005"/>
            <a:ext cx="57991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(4) </a:t>
            </a: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 非相干光源</a:t>
            </a:r>
            <a:r>
              <a:rPr kumimoji="1" lang="zh-CN" altLang="en-US" sz="2000" b="1" dirty="0">
                <a:latin typeface="楷体" pitchFamily="49" charset="-122"/>
                <a:ea typeface="楷体" pitchFamily="49" charset="-122"/>
              </a:rPr>
              <a:t>中各光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波列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之间相干关系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Freeform 48"/>
          <p:cNvSpPr>
            <a:spLocks noChangeAspect="1"/>
          </p:cNvSpPr>
          <p:nvPr/>
        </p:nvSpPr>
        <p:spPr bwMode="auto">
          <a:xfrm>
            <a:off x="1071538" y="4801053"/>
            <a:ext cx="874712" cy="1192213"/>
          </a:xfrm>
          <a:custGeom>
            <a:avLst/>
            <a:gdLst/>
            <a:ahLst/>
            <a:cxnLst>
              <a:cxn ang="0">
                <a:pos x="928" y="632"/>
              </a:cxn>
              <a:cxn ang="0">
                <a:pos x="784" y="248"/>
              </a:cxn>
              <a:cxn ang="0">
                <a:pos x="640" y="104"/>
              </a:cxn>
              <a:cxn ang="0">
                <a:pos x="448" y="8"/>
              </a:cxn>
              <a:cxn ang="0">
                <a:pos x="256" y="56"/>
              </a:cxn>
              <a:cxn ang="0">
                <a:pos x="64" y="344"/>
              </a:cxn>
              <a:cxn ang="0">
                <a:pos x="16" y="824"/>
              </a:cxn>
              <a:cxn ang="0">
                <a:pos x="160" y="1304"/>
              </a:cxn>
              <a:cxn ang="0">
                <a:pos x="448" y="1496"/>
              </a:cxn>
              <a:cxn ang="0">
                <a:pos x="784" y="1448"/>
              </a:cxn>
              <a:cxn ang="0">
                <a:pos x="1024" y="920"/>
              </a:cxn>
              <a:cxn ang="0">
                <a:pos x="928" y="632"/>
              </a:cxn>
            </a:cxnLst>
            <a:rect l="0" t="0" r="r" b="b"/>
            <a:pathLst>
              <a:path w="1048" h="1544">
                <a:moveTo>
                  <a:pt x="928" y="632"/>
                </a:moveTo>
                <a:cubicBezTo>
                  <a:pt x="888" y="520"/>
                  <a:pt x="832" y="336"/>
                  <a:pt x="784" y="248"/>
                </a:cubicBezTo>
                <a:cubicBezTo>
                  <a:pt x="736" y="160"/>
                  <a:pt x="696" y="144"/>
                  <a:pt x="640" y="104"/>
                </a:cubicBezTo>
                <a:cubicBezTo>
                  <a:pt x="584" y="64"/>
                  <a:pt x="512" y="16"/>
                  <a:pt x="448" y="8"/>
                </a:cubicBezTo>
                <a:cubicBezTo>
                  <a:pt x="384" y="0"/>
                  <a:pt x="320" y="0"/>
                  <a:pt x="256" y="56"/>
                </a:cubicBezTo>
                <a:cubicBezTo>
                  <a:pt x="192" y="112"/>
                  <a:pt x="104" y="216"/>
                  <a:pt x="64" y="344"/>
                </a:cubicBezTo>
                <a:cubicBezTo>
                  <a:pt x="24" y="472"/>
                  <a:pt x="0" y="664"/>
                  <a:pt x="16" y="824"/>
                </a:cubicBezTo>
                <a:cubicBezTo>
                  <a:pt x="32" y="984"/>
                  <a:pt x="88" y="1192"/>
                  <a:pt x="160" y="1304"/>
                </a:cubicBezTo>
                <a:cubicBezTo>
                  <a:pt x="232" y="1416"/>
                  <a:pt x="344" y="1472"/>
                  <a:pt x="448" y="1496"/>
                </a:cubicBezTo>
                <a:cubicBezTo>
                  <a:pt x="552" y="1520"/>
                  <a:pt x="688" y="1544"/>
                  <a:pt x="784" y="1448"/>
                </a:cubicBezTo>
                <a:cubicBezTo>
                  <a:pt x="880" y="1352"/>
                  <a:pt x="1000" y="1064"/>
                  <a:pt x="1024" y="920"/>
                </a:cubicBezTo>
                <a:cubicBezTo>
                  <a:pt x="1048" y="776"/>
                  <a:pt x="968" y="744"/>
                  <a:pt x="928" y="63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Oval 49"/>
          <p:cNvSpPr>
            <a:spLocks noChangeAspect="1" noChangeArrowheads="1"/>
          </p:cNvSpPr>
          <p:nvPr/>
        </p:nvSpPr>
        <p:spPr bwMode="auto">
          <a:xfrm>
            <a:off x="1216000" y="4743402"/>
            <a:ext cx="136525" cy="1365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Freeform 50"/>
          <p:cNvSpPr>
            <a:spLocks/>
          </p:cNvSpPr>
          <p:nvPr/>
        </p:nvSpPr>
        <p:spPr bwMode="auto">
          <a:xfrm>
            <a:off x="1647800" y="5128078"/>
            <a:ext cx="720725" cy="246063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Freeform 51"/>
          <p:cNvSpPr>
            <a:spLocks/>
          </p:cNvSpPr>
          <p:nvPr/>
        </p:nvSpPr>
        <p:spPr bwMode="auto">
          <a:xfrm>
            <a:off x="3087663" y="5153478"/>
            <a:ext cx="614362" cy="246063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Freeform 52"/>
          <p:cNvSpPr>
            <a:spLocks/>
          </p:cNvSpPr>
          <p:nvPr/>
        </p:nvSpPr>
        <p:spPr bwMode="auto">
          <a:xfrm>
            <a:off x="2511400" y="5153478"/>
            <a:ext cx="382588" cy="246063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Freeform 53"/>
          <p:cNvSpPr>
            <a:spLocks/>
          </p:cNvSpPr>
          <p:nvPr/>
        </p:nvSpPr>
        <p:spPr bwMode="auto">
          <a:xfrm>
            <a:off x="1600175" y="5442403"/>
            <a:ext cx="431800" cy="287338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Oval 54"/>
          <p:cNvSpPr>
            <a:spLocks noChangeAspect="1" noChangeArrowheads="1"/>
          </p:cNvSpPr>
          <p:nvPr/>
        </p:nvSpPr>
        <p:spPr bwMode="auto">
          <a:xfrm>
            <a:off x="1574775" y="5226503"/>
            <a:ext cx="136525" cy="1365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Freeform 55"/>
          <p:cNvSpPr>
            <a:spLocks/>
          </p:cNvSpPr>
          <p:nvPr/>
        </p:nvSpPr>
        <p:spPr bwMode="auto">
          <a:xfrm>
            <a:off x="2189138" y="5564641"/>
            <a:ext cx="576262" cy="93662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Freeform 56"/>
          <p:cNvSpPr>
            <a:spLocks/>
          </p:cNvSpPr>
          <p:nvPr/>
        </p:nvSpPr>
        <p:spPr bwMode="auto">
          <a:xfrm>
            <a:off x="3014638" y="5518603"/>
            <a:ext cx="649287" cy="177800"/>
          </a:xfrm>
          <a:custGeom>
            <a:avLst/>
            <a:gdLst>
              <a:gd name="T0" fmla="*/ 0 w 865"/>
              <a:gd name="T1" fmla="*/ 2147483647 h 159"/>
              <a:gd name="T2" fmla="*/ 2147483647 w 865"/>
              <a:gd name="T3" fmla="*/ 2147483647 h 159"/>
              <a:gd name="T4" fmla="*/ 2147483647 w 865"/>
              <a:gd name="T5" fmla="*/ 2147483647 h 159"/>
              <a:gd name="T6" fmla="*/ 2147483647 w 865"/>
              <a:gd name="T7" fmla="*/ 2147483647 h 159"/>
              <a:gd name="T8" fmla="*/ 2147483647 w 865"/>
              <a:gd name="T9" fmla="*/ 2147483647 h 159"/>
              <a:gd name="T10" fmla="*/ 2147483647 w 865"/>
              <a:gd name="T11" fmla="*/ 2147483647 h 159"/>
              <a:gd name="T12" fmla="*/ 2147483647 w 865"/>
              <a:gd name="T13" fmla="*/ 2147483647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Oval 57"/>
          <p:cNvSpPr>
            <a:spLocks noChangeAspect="1" noChangeArrowheads="1"/>
          </p:cNvSpPr>
          <p:nvPr/>
        </p:nvSpPr>
        <p:spPr bwMode="auto">
          <a:xfrm>
            <a:off x="1511275" y="5542416"/>
            <a:ext cx="136525" cy="1365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2549500" y="5688466"/>
            <a:ext cx="896938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triangle" w="med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Line 59"/>
          <p:cNvSpPr>
            <a:spLocks noChangeShapeType="1"/>
          </p:cNvSpPr>
          <p:nvPr/>
        </p:nvSpPr>
        <p:spPr bwMode="auto">
          <a:xfrm>
            <a:off x="3330550" y="5710691"/>
            <a:ext cx="188913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triangle" w="med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Rectangle 60"/>
          <p:cNvSpPr>
            <a:spLocks noChangeArrowheads="1"/>
          </p:cNvSpPr>
          <p:nvPr/>
        </p:nvSpPr>
        <p:spPr bwMode="auto">
          <a:xfrm>
            <a:off x="4643438" y="5275712"/>
            <a:ext cx="3519488" cy="39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zh-CN" altLang="en-US" b="1" dirty="0">
                <a:latin typeface="楷体" pitchFamily="49" charset="-122"/>
                <a:ea typeface="楷体" pitchFamily="49" charset="-122"/>
              </a:rPr>
              <a:t>非相干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</a:rPr>
              <a:t>不同原子发的光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algn="l"/>
            <a:endParaRPr kumimoji="1"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Line 61"/>
          <p:cNvSpPr>
            <a:spLocks noChangeShapeType="1"/>
          </p:cNvSpPr>
          <p:nvPr/>
        </p:nvSpPr>
        <p:spPr bwMode="auto">
          <a:xfrm flipV="1">
            <a:off x="3697263" y="5529716"/>
            <a:ext cx="758825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med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3808388" y="5240791"/>
            <a:ext cx="6477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med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Rectangle 63"/>
          <p:cNvSpPr>
            <a:spLocks noChangeArrowheads="1"/>
          </p:cNvSpPr>
          <p:nvPr/>
        </p:nvSpPr>
        <p:spPr bwMode="auto">
          <a:xfrm>
            <a:off x="3519463" y="5851978"/>
            <a:ext cx="4749800" cy="3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zh-CN" altLang="en-US" b="1" dirty="0">
                <a:latin typeface="楷体" pitchFamily="49" charset="-122"/>
                <a:ea typeface="楷体" pitchFamily="49" charset="-122"/>
              </a:rPr>
              <a:t>非相干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</a:rPr>
              <a:t>同一原子先后发的光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27" name="Text Box 256"/>
          <p:cNvSpPr txBox="1">
            <a:spLocks noChangeArrowheads="1"/>
          </p:cNvSpPr>
          <p:nvPr/>
        </p:nvSpPr>
        <p:spPr bwMode="auto">
          <a:xfrm>
            <a:off x="1000100" y="6172162"/>
            <a:ext cx="6447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只有相遇的光波来自于同一光波列才满足光波相干条件</a:t>
            </a:r>
            <a:r>
              <a:rPr lang="en-US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7" grpId="0"/>
      <p:bldP spid="8" grpId="0"/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1478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5.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光程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03388" y="857232"/>
            <a:ext cx="69910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便于研究同一光波在几种不同介质中传播或者计算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几个经过不同介质的干涉光相遇时的相位差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596" y="895633"/>
            <a:ext cx="1577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）目的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4480" y="1905312"/>
            <a:ext cx="7116791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若时间 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t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内光波在介质中传播的路程为 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r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则相应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在真空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中传播的路程应为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650" y="3714752"/>
            <a:ext cx="7704138" cy="1015663"/>
          </a:xfrm>
          <a:prstGeom prst="rect">
            <a:avLst/>
          </a:prstGeom>
          <a:noFill/>
          <a:ln w="19050">
            <a:solidFill>
              <a:srgbClr val="B2B2B2">
                <a:alpha val="50195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可见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光程是一个折合量，将光波在介质中传播的路程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  折合为同一时间内在真空中通过的相应路程。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300788" y="2997200"/>
            <a:ext cx="935037" cy="503238"/>
          </a:xfrm>
          <a:prstGeom prst="wedgeRoundRectCallout">
            <a:avLst>
              <a:gd name="adj1" fmla="val -146435"/>
              <a:gd name="adj2" fmla="val 12144"/>
              <a:gd name="adj3" fmla="val 16667"/>
            </a:avLst>
          </a:prstGeom>
          <a:solidFill>
            <a:srgbClr val="33CCCC">
              <a:alpha val="34901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光程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387622" y="4857760"/>
            <a:ext cx="1217612" cy="1593850"/>
            <a:chOff x="1882" y="3203"/>
            <a:chExt cx="767" cy="1004"/>
          </a:xfrm>
        </p:grpSpPr>
        <p:sp>
          <p:nvSpPr>
            <p:cNvPr id="10" name="Arc 10"/>
            <p:cNvSpPr>
              <a:spLocks noChangeAspect="1"/>
            </p:cNvSpPr>
            <p:nvPr/>
          </p:nvSpPr>
          <p:spPr bwMode="auto">
            <a:xfrm rot="2321997" flipH="1" flipV="1">
              <a:off x="1882" y="3338"/>
              <a:ext cx="740" cy="811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Arc 11"/>
            <p:cNvSpPr>
              <a:spLocks noChangeAspect="1"/>
            </p:cNvSpPr>
            <p:nvPr/>
          </p:nvSpPr>
          <p:spPr bwMode="auto">
            <a:xfrm rot="19417027" flipV="1">
              <a:off x="1909" y="3342"/>
              <a:ext cx="740" cy="810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Line 12"/>
            <p:cNvSpPr>
              <a:spLocks noChangeAspect="1" noChangeShapeType="1"/>
            </p:cNvSpPr>
            <p:nvPr/>
          </p:nvSpPr>
          <p:spPr bwMode="auto">
            <a:xfrm>
              <a:off x="2176" y="4207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Line 13"/>
            <p:cNvSpPr>
              <a:spLocks noChangeAspect="1" noChangeShapeType="1"/>
            </p:cNvSpPr>
            <p:nvPr/>
          </p:nvSpPr>
          <p:spPr bwMode="auto">
            <a:xfrm>
              <a:off x="2204" y="3203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2200" y="3294"/>
              <a:ext cx="90" cy="91"/>
              <a:chOff x="2200" y="3294"/>
              <a:chExt cx="90" cy="91"/>
            </a:xfrm>
          </p:grpSpPr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Line 16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2336" y="3430"/>
              <a:ext cx="90" cy="91"/>
              <a:chOff x="2200" y="3294"/>
              <a:chExt cx="90" cy="91"/>
            </a:xfrm>
          </p:grpSpPr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2109" y="3521"/>
              <a:ext cx="90" cy="91"/>
              <a:chOff x="2200" y="3294"/>
              <a:chExt cx="90" cy="91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2290" y="3702"/>
              <a:ext cx="90" cy="91"/>
              <a:chOff x="2200" y="3294"/>
              <a:chExt cx="90" cy="91"/>
            </a:xfrm>
          </p:grpSpPr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8" name="Group 30"/>
            <p:cNvGrpSpPr>
              <a:grpSpLocks/>
            </p:cNvGrpSpPr>
            <p:nvPr/>
          </p:nvGrpSpPr>
          <p:grpSpPr bwMode="auto">
            <a:xfrm>
              <a:off x="2109" y="3838"/>
              <a:ext cx="90" cy="91"/>
              <a:chOff x="2200" y="3294"/>
              <a:chExt cx="90" cy="91"/>
            </a:xfrm>
          </p:grpSpPr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Line 32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2290" y="3974"/>
              <a:ext cx="90" cy="91"/>
              <a:chOff x="2200" y="3294"/>
              <a:chExt cx="90" cy="91"/>
            </a:xfrm>
          </p:grpSpPr>
          <p:sp>
            <p:nvSpPr>
              <p:cNvPr id="20" name="Line 35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746522" y="4857760"/>
            <a:ext cx="1262062" cy="1600200"/>
            <a:chOff x="2738" y="3339"/>
            <a:chExt cx="795" cy="1008"/>
          </a:xfrm>
        </p:grpSpPr>
        <p:sp>
          <p:nvSpPr>
            <p:cNvPr id="39" name="Arc 39"/>
            <p:cNvSpPr>
              <a:spLocks noChangeAspect="1"/>
            </p:cNvSpPr>
            <p:nvPr/>
          </p:nvSpPr>
          <p:spPr bwMode="auto">
            <a:xfrm rot="2321997" flipH="1" flipV="1">
              <a:off x="2793" y="3474"/>
              <a:ext cx="740" cy="811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2738" y="3339"/>
              <a:ext cx="740" cy="1008"/>
              <a:chOff x="2738" y="3339"/>
              <a:chExt cx="740" cy="1008"/>
            </a:xfrm>
          </p:grpSpPr>
          <p:sp>
            <p:nvSpPr>
              <p:cNvPr id="41" name="Arc 41"/>
              <p:cNvSpPr>
                <a:spLocks noChangeAspect="1"/>
              </p:cNvSpPr>
              <p:nvPr/>
            </p:nvSpPr>
            <p:spPr bwMode="auto">
              <a:xfrm rot="19417027" flipV="1">
                <a:off x="2738" y="3478"/>
                <a:ext cx="740" cy="810"/>
              </a:xfrm>
              <a:custGeom>
                <a:avLst/>
                <a:gdLst>
                  <a:gd name="T0" fmla="*/ 0 w 21600"/>
                  <a:gd name="T1" fmla="*/ 0 h 21646"/>
                  <a:gd name="T2" fmla="*/ 0 w 21600"/>
                  <a:gd name="T3" fmla="*/ 0 h 21646"/>
                  <a:gd name="T4" fmla="*/ 0 w 21600"/>
                  <a:gd name="T5" fmla="*/ 0 h 216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46"/>
                  <a:gd name="T11" fmla="*/ 21600 w 21600"/>
                  <a:gd name="T12" fmla="*/ 21646 h 216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46" fill="none" extrusionOk="0">
                    <a:moveTo>
                      <a:pt x="4065" y="0"/>
                    </a:moveTo>
                    <a:cubicBezTo>
                      <a:pt x="14242" y="1950"/>
                      <a:pt x="21600" y="10852"/>
                      <a:pt x="21600" y="21214"/>
                    </a:cubicBezTo>
                    <a:cubicBezTo>
                      <a:pt x="21600" y="21358"/>
                      <a:pt x="21598" y="21502"/>
                      <a:pt x="21595" y="21645"/>
                    </a:cubicBezTo>
                  </a:path>
                  <a:path w="21600" h="21646" stroke="0" extrusionOk="0">
                    <a:moveTo>
                      <a:pt x="4065" y="0"/>
                    </a:moveTo>
                    <a:cubicBezTo>
                      <a:pt x="14242" y="1950"/>
                      <a:pt x="21600" y="10852"/>
                      <a:pt x="21600" y="21214"/>
                    </a:cubicBezTo>
                    <a:cubicBezTo>
                      <a:pt x="21600" y="21358"/>
                      <a:pt x="21598" y="21502"/>
                      <a:pt x="21595" y="21645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Line 42"/>
              <p:cNvSpPr>
                <a:spLocks noChangeAspect="1" noChangeShapeType="1"/>
              </p:cNvSpPr>
              <p:nvPr/>
            </p:nvSpPr>
            <p:spPr bwMode="auto">
              <a:xfrm>
                <a:off x="3087" y="4343"/>
                <a:ext cx="86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Line 43"/>
              <p:cNvSpPr>
                <a:spLocks noChangeAspect="1" noChangeShapeType="1"/>
              </p:cNvSpPr>
              <p:nvPr/>
            </p:nvSpPr>
            <p:spPr bwMode="auto">
              <a:xfrm>
                <a:off x="3115" y="3339"/>
                <a:ext cx="59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44" name="Group 44"/>
              <p:cNvGrpSpPr>
                <a:grpSpLocks/>
              </p:cNvGrpSpPr>
              <p:nvPr/>
            </p:nvGrpSpPr>
            <p:grpSpPr bwMode="auto">
              <a:xfrm>
                <a:off x="3111" y="3430"/>
                <a:ext cx="90" cy="91"/>
                <a:chOff x="2200" y="3294"/>
                <a:chExt cx="90" cy="91"/>
              </a:xfrm>
            </p:grpSpPr>
            <p:sp>
              <p:nvSpPr>
                <p:cNvPr id="61" name="Line 45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2" name="Line 46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3" name="Line 47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45" name="Group 48"/>
              <p:cNvGrpSpPr>
                <a:grpSpLocks/>
              </p:cNvGrpSpPr>
              <p:nvPr/>
            </p:nvGrpSpPr>
            <p:grpSpPr bwMode="auto">
              <a:xfrm>
                <a:off x="3020" y="3657"/>
                <a:ext cx="90" cy="91"/>
                <a:chOff x="2200" y="3294"/>
                <a:chExt cx="90" cy="91"/>
              </a:xfrm>
            </p:grpSpPr>
            <p:sp>
              <p:nvSpPr>
                <p:cNvPr id="58" name="Line 49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" name="Line 50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0" name="Line 51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46" name="Group 52"/>
              <p:cNvGrpSpPr>
                <a:grpSpLocks/>
              </p:cNvGrpSpPr>
              <p:nvPr/>
            </p:nvGrpSpPr>
            <p:grpSpPr bwMode="auto">
              <a:xfrm>
                <a:off x="3201" y="3838"/>
                <a:ext cx="90" cy="91"/>
                <a:chOff x="2200" y="3294"/>
                <a:chExt cx="90" cy="91"/>
              </a:xfrm>
            </p:grpSpPr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47" name="Group 56"/>
              <p:cNvGrpSpPr>
                <a:grpSpLocks/>
              </p:cNvGrpSpPr>
              <p:nvPr/>
            </p:nvGrpSpPr>
            <p:grpSpPr bwMode="auto">
              <a:xfrm>
                <a:off x="2971" y="3929"/>
                <a:ext cx="90" cy="91"/>
                <a:chOff x="2200" y="3294"/>
                <a:chExt cx="90" cy="91"/>
              </a:xfrm>
            </p:grpSpPr>
            <p:sp>
              <p:nvSpPr>
                <p:cNvPr id="52" name="Line 57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4" name="Line 59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48" name="Group 60"/>
              <p:cNvGrpSpPr>
                <a:grpSpLocks/>
              </p:cNvGrpSpPr>
              <p:nvPr/>
            </p:nvGrpSpPr>
            <p:grpSpPr bwMode="auto">
              <a:xfrm>
                <a:off x="3107" y="4156"/>
                <a:ext cx="90" cy="91"/>
                <a:chOff x="2200" y="3294"/>
                <a:chExt cx="90" cy="91"/>
              </a:xfrm>
            </p:grpSpPr>
            <p:sp>
              <p:nvSpPr>
                <p:cNvPr id="49" name="Line 61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0" name="Line 62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1" name="Line 63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</p:grpSp>
      <p:sp>
        <p:nvSpPr>
          <p:cNvPr id="64" name="Line 64"/>
          <p:cNvSpPr>
            <a:spLocks noChangeShapeType="1"/>
          </p:cNvSpPr>
          <p:nvPr/>
        </p:nvSpPr>
        <p:spPr bwMode="auto">
          <a:xfrm rot="16200000">
            <a:off x="3503635" y="3959234"/>
            <a:ext cx="0" cy="3527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5267347" y="5146685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楷体" pitchFamily="49" charset="-122"/>
                <a:ea typeface="楷体" pitchFamily="49" charset="-122"/>
              </a:rPr>
              <a:t>P</a:t>
            </a:r>
            <a:endParaRPr lang="en-US" altLang="zh-CN" sz="2400" b="1" baseline="-25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1379559" y="6010285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楷体" pitchFamily="49" charset="-122"/>
                <a:ea typeface="楷体" pitchFamily="49" charset="-122"/>
              </a:rPr>
              <a:t>Q</a:t>
            </a:r>
            <a:endParaRPr lang="en-US" altLang="zh-CN" sz="2400" b="1" baseline="-25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 flipV="1">
            <a:off x="1758972" y="5453072"/>
            <a:ext cx="8636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2641622" y="5443547"/>
            <a:ext cx="754062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3395684" y="5507047"/>
            <a:ext cx="64770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043384" y="5794385"/>
            <a:ext cx="649288" cy="1444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V="1">
            <a:off x="4692672" y="5434022"/>
            <a:ext cx="50323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2" name="Rectangle 76"/>
          <p:cNvSpPr>
            <a:spLocks noChangeArrowheads="1"/>
          </p:cNvSpPr>
          <p:nvPr/>
        </p:nvSpPr>
        <p:spPr bwMode="auto">
          <a:xfrm>
            <a:off x="5051447" y="519431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•</a:t>
            </a:r>
          </a:p>
        </p:txBody>
      </p: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1595459" y="586582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•</a:t>
            </a:r>
          </a:p>
        </p:txBody>
      </p:sp>
      <p:sp>
        <p:nvSpPr>
          <p:cNvPr id="74" name="Text Box 79"/>
          <p:cNvSpPr txBox="1">
            <a:spLocks noChangeArrowheads="1"/>
          </p:cNvSpPr>
          <p:nvPr/>
        </p:nvSpPr>
        <p:spPr bwMode="auto">
          <a:xfrm>
            <a:off x="428596" y="1928802"/>
            <a:ext cx="1577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）定义：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5" name="Object 8"/>
          <p:cNvGraphicFramePr>
            <a:graphicFrameLocks noChangeAspect="1"/>
          </p:cNvGraphicFramePr>
          <p:nvPr/>
        </p:nvGraphicFramePr>
        <p:xfrm>
          <a:off x="3286116" y="2857496"/>
          <a:ext cx="2008188" cy="787400"/>
        </p:xfrm>
        <a:graphic>
          <a:graphicData uri="http://schemas.openxmlformats.org/presentationml/2006/ole">
            <p:oleObj spid="_x0000_s68610" name="Equation" r:id="rId3" imgW="1002960" imgH="393480" progId="Equation.DSMT4">
              <p:embed/>
            </p:oleObj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/>
        </p:nvGraphicFramePr>
        <p:xfrm>
          <a:off x="6215074" y="5313381"/>
          <a:ext cx="1349375" cy="687387"/>
        </p:xfrm>
        <a:graphic>
          <a:graphicData uri="http://schemas.openxmlformats.org/presentationml/2006/ole">
            <p:oleObj spid="_x0000_s68611" name="Equation" r:id="rId4" imgW="672840" imgH="342720" progId="Equation.DSMT4">
              <p:embed/>
            </p:oleObj>
          </a:graphicData>
        </a:graphic>
      </p:graphicFrame>
      <p:graphicFrame>
        <p:nvGraphicFramePr>
          <p:cNvPr id="77" name="Object 10"/>
          <p:cNvGraphicFramePr>
            <a:graphicFrameLocks noChangeAspect="1"/>
          </p:cNvGraphicFramePr>
          <p:nvPr/>
        </p:nvGraphicFramePr>
        <p:xfrm>
          <a:off x="2143108" y="5715016"/>
          <a:ext cx="254000" cy="457200"/>
        </p:xfrm>
        <a:graphic>
          <a:graphicData uri="http://schemas.openxmlformats.org/presentationml/2006/ole">
            <p:oleObj spid="_x0000_s68612" name="Equation" r:id="rId5" imgW="126720" imgH="228600" progId="Equation.DSMT4">
              <p:embed/>
            </p:oleObj>
          </a:graphicData>
        </a:graphic>
      </p:graphicFrame>
      <p:graphicFrame>
        <p:nvGraphicFramePr>
          <p:cNvPr id="78" name="Object 11"/>
          <p:cNvGraphicFramePr>
            <a:graphicFrameLocks noChangeAspect="1"/>
          </p:cNvGraphicFramePr>
          <p:nvPr/>
        </p:nvGraphicFramePr>
        <p:xfrm>
          <a:off x="2786050" y="5043502"/>
          <a:ext cx="279400" cy="457200"/>
        </p:xfrm>
        <a:graphic>
          <a:graphicData uri="http://schemas.openxmlformats.org/presentationml/2006/ole">
            <p:oleObj spid="_x0000_s68613" name="Equation" r:id="rId6" imgW="139680" imgH="228600" progId="Equation.DSMT4">
              <p:embed/>
            </p:oleObj>
          </a:graphicData>
        </a:graphic>
      </p:graphicFrame>
      <p:graphicFrame>
        <p:nvGraphicFramePr>
          <p:cNvPr id="79" name="Object 12"/>
          <p:cNvGraphicFramePr>
            <a:graphicFrameLocks noChangeAspect="1"/>
          </p:cNvGraphicFramePr>
          <p:nvPr/>
        </p:nvGraphicFramePr>
        <p:xfrm>
          <a:off x="3571868" y="5214950"/>
          <a:ext cx="279400" cy="457200"/>
        </p:xfrm>
        <a:graphic>
          <a:graphicData uri="http://schemas.openxmlformats.org/presentationml/2006/ole">
            <p:oleObj spid="_x0000_s68614" name="Equation" r:id="rId7" imgW="139680" imgH="228600" progId="Equation.DSMT4">
              <p:embed/>
            </p:oleObj>
          </a:graphicData>
        </a:graphic>
      </p:graphicFrame>
      <p:graphicFrame>
        <p:nvGraphicFramePr>
          <p:cNvPr id="80" name="Object 13"/>
          <p:cNvGraphicFramePr>
            <a:graphicFrameLocks noChangeAspect="1"/>
          </p:cNvGraphicFramePr>
          <p:nvPr/>
        </p:nvGraphicFramePr>
        <p:xfrm>
          <a:off x="4884742" y="5643578"/>
          <a:ext cx="330200" cy="457200"/>
        </p:xfrm>
        <a:graphic>
          <a:graphicData uri="http://schemas.openxmlformats.org/presentationml/2006/ole">
            <p:oleObj spid="_x0000_s68615" name="Equation" r:id="rId8" imgW="164880" imgH="228600" progId="Equation.DSMT4">
              <p:embed/>
            </p:oleObj>
          </a:graphicData>
        </a:graphic>
      </p:graphicFrame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64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0375" y="2562216"/>
            <a:ext cx="3589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相位差与光程差关系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0375" y="955675"/>
            <a:ext cx="1733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光程差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460375" y="3368666"/>
            <a:ext cx="3124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）凸透镜的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等光程性</a:t>
            </a: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684213" y="4903779"/>
            <a:ext cx="4106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Line 25"/>
          <p:cNvSpPr>
            <a:spLocks noChangeAspect="1" noChangeShapeType="1"/>
          </p:cNvSpPr>
          <p:nvPr/>
        </p:nvSpPr>
        <p:spPr bwMode="auto">
          <a:xfrm>
            <a:off x="3165475" y="4268779"/>
            <a:ext cx="1414463" cy="636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Line 26"/>
          <p:cNvSpPr>
            <a:spLocks noChangeAspect="1" noChangeShapeType="1"/>
          </p:cNvSpPr>
          <p:nvPr/>
        </p:nvSpPr>
        <p:spPr bwMode="auto">
          <a:xfrm rot="60000">
            <a:off x="3560763" y="4448166"/>
            <a:ext cx="215900" cy="9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 rot="21281559" flipV="1">
            <a:off x="3159125" y="4987916"/>
            <a:ext cx="1443038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9" name="Line 28"/>
          <p:cNvSpPr>
            <a:spLocks noChangeAspect="1" noChangeShapeType="1"/>
          </p:cNvSpPr>
          <p:nvPr/>
        </p:nvSpPr>
        <p:spPr bwMode="auto">
          <a:xfrm rot="21360000" flipV="1">
            <a:off x="3627438" y="5197466"/>
            <a:ext cx="173037" cy="42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29"/>
          <p:cNvSpPr>
            <a:spLocks noChangeAspect="1" noChangeShapeType="1"/>
          </p:cNvSpPr>
          <p:nvPr/>
        </p:nvSpPr>
        <p:spPr bwMode="auto">
          <a:xfrm flipV="1">
            <a:off x="900113" y="4262429"/>
            <a:ext cx="2114550" cy="652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Line 30"/>
          <p:cNvSpPr>
            <a:spLocks noChangeAspect="1" noChangeShapeType="1"/>
          </p:cNvSpPr>
          <p:nvPr/>
        </p:nvSpPr>
        <p:spPr bwMode="auto">
          <a:xfrm flipV="1">
            <a:off x="1946275" y="4548179"/>
            <a:ext cx="130175" cy="4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rot="21281559">
            <a:off x="881063" y="4799004"/>
            <a:ext cx="2111375" cy="739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13" name="Line 32"/>
          <p:cNvSpPr>
            <a:spLocks noChangeAspect="1" noChangeShapeType="1"/>
          </p:cNvSpPr>
          <p:nvPr/>
        </p:nvSpPr>
        <p:spPr bwMode="auto">
          <a:xfrm rot="21240000">
            <a:off x="1905000" y="5148254"/>
            <a:ext cx="192088" cy="68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900113" y="4911716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34"/>
          <p:cNvSpPr>
            <a:spLocks noChangeAspect="1" noChangeShapeType="1"/>
          </p:cNvSpPr>
          <p:nvPr/>
        </p:nvSpPr>
        <p:spPr bwMode="auto">
          <a:xfrm>
            <a:off x="1908175" y="4911716"/>
            <a:ext cx="215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35"/>
          <p:cNvSpPr>
            <a:spLocks noChangeAspect="1" noChangeShapeType="1"/>
          </p:cNvSpPr>
          <p:nvPr/>
        </p:nvSpPr>
        <p:spPr bwMode="auto">
          <a:xfrm>
            <a:off x="3565525" y="4908541"/>
            <a:ext cx="215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2998778" y="3918260"/>
            <a:ext cx="215900" cy="1947564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2400" b="1"/>
          </a:p>
        </p:txBody>
      </p:sp>
      <p:graphicFrame>
        <p:nvGraphicFramePr>
          <p:cNvPr id="18" name="Object 39"/>
          <p:cNvGraphicFramePr>
            <a:graphicFrameLocks noChangeAspect="1"/>
          </p:cNvGraphicFramePr>
          <p:nvPr/>
        </p:nvGraphicFramePr>
        <p:xfrm>
          <a:off x="4503738" y="4799004"/>
          <a:ext cx="176212" cy="227012"/>
        </p:xfrm>
        <a:graphic>
          <a:graphicData uri="http://schemas.openxmlformats.org/presentationml/2006/ole">
            <p:oleObj spid="_x0000_s69634" name="Equation" r:id="rId3" imgW="114120" imgH="126720" progId="Equation.DSMT4">
              <p:embed/>
            </p:oleObj>
          </a:graphicData>
        </a:graphic>
      </p:graphicFrame>
      <p:graphicFrame>
        <p:nvGraphicFramePr>
          <p:cNvPr id="19" name="Object 40"/>
          <p:cNvGraphicFramePr>
            <a:graphicFrameLocks noChangeAspect="1"/>
          </p:cNvGraphicFramePr>
          <p:nvPr/>
        </p:nvGraphicFramePr>
        <p:xfrm>
          <a:off x="811213" y="4795829"/>
          <a:ext cx="176212" cy="227012"/>
        </p:xfrm>
        <a:graphic>
          <a:graphicData uri="http://schemas.openxmlformats.org/presentationml/2006/ole">
            <p:oleObj spid="_x0000_s69635" name="Equation" r:id="rId4" imgW="114120" imgH="126720" progId="Equation.DSMT4">
              <p:embed/>
            </p:oleObj>
          </a:graphicData>
        </a:graphic>
      </p:graphicFrame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5435600" y="486886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rot="21281559" flipV="1">
            <a:off x="5857875" y="4913315"/>
            <a:ext cx="108585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22" name="Line 44"/>
          <p:cNvSpPr>
            <a:spLocks noChangeAspect="1" noChangeShapeType="1"/>
          </p:cNvSpPr>
          <p:nvPr/>
        </p:nvSpPr>
        <p:spPr bwMode="auto">
          <a:xfrm flipV="1">
            <a:off x="5700713" y="4191003"/>
            <a:ext cx="1176337" cy="363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3" name="Line 45"/>
          <p:cNvSpPr>
            <a:spLocks noChangeAspect="1" noChangeShapeType="1"/>
          </p:cNvSpPr>
          <p:nvPr/>
        </p:nvSpPr>
        <p:spPr bwMode="auto">
          <a:xfrm flipV="1">
            <a:off x="6203950" y="4357690"/>
            <a:ext cx="107950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46"/>
          <p:cNvSpPr>
            <a:spLocks noChangeAspect="1" noChangeShapeType="1"/>
          </p:cNvSpPr>
          <p:nvPr/>
        </p:nvSpPr>
        <p:spPr bwMode="auto">
          <a:xfrm flipV="1">
            <a:off x="6411913" y="4995865"/>
            <a:ext cx="107950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 rot="21281559" flipV="1">
            <a:off x="6897688" y="4476753"/>
            <a:ext cx="1443037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>
            <a:off x="6877050" y="4191003"/>
            <a:ext cx="141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7" name="Line 49"/>
          <p:cNvSpPr>
            <a:spLocks noChangeAspect="1" noChangeShapeType="1"/>
          </p:cNvSpPr>
          <p:nvPr/>
        </p:nvSpPr>
        <p:spPr bwMode="auto">
          <a:xfrm rot="120000">
            <a:off x="7380288" y="4270378"/>
            <a:ext cx="179387" cy="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50"/>
          <p:cNvSpPr>
            <a:spLocks noChangeAspect="1" noChangeShapeType="1"/>
          </p:cNvSpPr>
          <p:nvPr/>
        </p:nvSpPr>
        <p:spPr bwMode="auto">
          <a:xfrm rot="21480000" flipV="1">
            <a:off x="7451725" y="4651378"/>
            <a:ext cx="144463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Oval 51"/>
          <p:cNvSpPr>
            <a:spLocks noChangeAspect="1" noChangeArrowheads="1"/>
          </p:cNvSpPr>
          <p:nvPr/>
        </p:nvSpPr>
        <p:spPr bwMode="auto">
          <a:xfrm>
            <a:off x="6804025" y="3857628"/>
            <a:ext cx="215900" cy="1947564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2400" b="1"/>
          </a:p>
        </p:txBody>
      </p:sp>
      <p:graphicFrame>
        <p:nvGraphicFramePr>
          <p:cNvPr id="30" name="Object 52"/>
          <p:cNvGraphicFramePr>
            <a:graphicFrameLocks noChangeAspect="1"/>
          </p:cNvGraphicFramePr>
          <p:nvPr/>
        </p:nvGraphicFramePr>
        <p:xfrm>
          <a:off x="8243888" y="4300540"/>
          <a:ext cx="176212" cy="227013"/>
        </p:xfrm>
        <a:graphic>
          <a:graphicData uri="http://schemas.openxmlformats.org/presentationml/2006/ole">
            <p:oleObj spid="_x0000_s69636" name="Equation" r:id="rId5" imgW="114120" imgH="126720" progId="Equation.DSMT4">
              <p:embed/>
            </p:oleObj>
          </a:graphicData>
        </a:graphic>
      </p:graphicFrame>
      <p:sp>
        <p:nvSpPr>
          <p:cNvPr id="31" name="Line 53"/>
          <p:cNvSpPr>
            <a:spLocks noChangeShapeType="1"/>
          </p:cNvSpPr>
          <p:nvPr/>
        </p:nvSpPr>
        <p:spPr bwMode="auto">
          <a:xfrm rot="180000">
            <a:off x="5868988" y="4267203"/>
            <a:ext cx="503237" cy="129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2" name="Line 56"/>
          <p:cNvSpPr>
            <a:spLocks noChangeAspect="1" noChangeShapeType="1"/>
          </p:cNvSpPr>
          <p:nvPr/>
        </p:nvSpPr>
        <p:spPr bwMode="auto">
          <a:xfrm rot="20760000">
            <a:off x="3008313" y="4238616"/>
            <a:ext cx="169862" cy="58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Line 57"/>
          <p:cNvSpPr>
            <a:spLocks noChangeAspect="1" noChangeShapeType="1"/>
          </p:cNvSpPr>
          <p:nvPr/>
        </p:nvSpPr>
        <p:spPr bwMode="auto">
          <a:xfrm rot="19800000">
            <a:off x="3001963" y="5386379"/>
            <a:ext cx="187325" cy="65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AutoShape 58"/>
          <p:cNvSpPr>
            <a:spLocks noChangeArrowheads="1"/>
          </p:cNvSpPr>
          <p:nvPr/>
        </p:nvSpPr>
        <p:spPr bwMode="auto">
          <a:xfrm>
            <a:off x="6072198" y="2862256"/>
            <a:ext cx="1770089" cy="431800"/>
          </a:xfrm>
          <a:prstGeom prst="wedgeRoundRectCallout">
            <a:avLst>
              <a:gd name="adj1" fmla="val -105995"/>
              <a:gd name="adj2" fmla="val 8658"/>
              <a:gd name="adj3" fmla="val 16667"/>
            </a:avLst>
          </a:prstGeom>
          <a:noFill/>
          <a:ln w="22225">
            <a:solidFill>
              <a:schemeClr val="tx1">
                <a:alpha val="57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真空中的波长</a:t>
            </a: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6.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光程差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714876" y="785794"/>
            <a:ext cx="3146444" cy="1498608"/>
            <a:chOff x="4714876" y="1214422"/>
            <a:chExt cx="3146444" cy="1498608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5062538" y="1457325"/>
              <a:ext cx="2441575" cy="809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5068888" y="2233613"/>
              <a:ext cx="2414587" cy="47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5675313" y="2071678"/>
              <a:ext cx="944562" cy="317499"/>
            </a:xfrm>
            <a:prstGeom prst="rect">
              <a:avLst/>
            </a:prstGeom>
            <a:solidFill>
              <a:srgbClr val="00B0F0">
                <a:alpha val="77000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5675313" y="2400300"/>
              <a:ext cx="0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6619875" y="2400300"/>
              <a:ext cx="0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6292850" y="2565400"/>
              <a:ext cx="33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5675313" y="2565400"/>
              <a:ext cx="338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graphicFrame>
          <p:nvGraphicFramePr>
            <p:cNvPr id="45" name="Object 20"/>
            <p:cNvGraphicFramePr>
              <a:graphicFrameLocks noChangeAspect="1"/>
            </p:cNvGraphicFramePr>
            <p:nvPr/>
          </p:nvGraphicFramePr>
          <p:xfrm>
            <a:off x="4714876" y="1214422"/>
            <a:ext cx="330200" cy="457200"/>
          </p:xfrm>
          <a:graphic>
            <a:graphicData uri="http://schemas.openxmlformats.org/presentationml/2006/ole">
              <p:oleObj spid="_x0000_s69637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46" name="Object 21"/>
            <p:cNvGraphicFramePr>
              <a:graphicFrameLocks noChangeAspect="1"/>
            </p:cNvGraphicFramePr>
            <p:nvPr/>
          </p:nvGraphicFramePr>
          <p:xfrm>
            <a:off x="4716466" y="2000240"/>
            <a:ext cx="355600" cy="457200"/>
          </p:xfrm>
          <a:graphic>
            <a:graphicData uri="http://schemas.openxmlformats.org/presentationml/2006/ole">
              <p:oleObj spid="_x0000_s69638" name="Equation" r:id="rId7" imgW="177480" imgH="228600" progId="Equation.DSMT4">
                <p:embed/>
              </p:oleObj>
            </a:graphicData>
          </a:graphic>
        </p:graphicFrame>
        <p:graphicFrame>
          <p:nvGraphicFramePr>
            <p:cNvPr id="47" name="Object 22"/>
            <p:cNvGraphicFramePr>
              <a:graphicFrameLocks noChangeAspect="1"/>
            </p:cNvGraphicFramePr>
            <p:nvPr/>
          </p:nvGraphicFramePr>
          <p:xfrm>
            <a:off x="5857884" y="1285860"/>
            <a:ext cx="254000" cy="457200"/>
          </p:xfrm>
          <a:graphic>
            <a:graphicData uri="http://schemas.openxmlformats.org/presentationml/2006/ole">
              <p:oleObj spid="_x0000_s69639" name="Equation" r:id="rId8" imgW="126720" imgH="228600" progId="Equation.DSMT4">
                <p:embed/>
              </p:oleObj>
            </a:graphicData>
          </a:graphic>
        </p:graphicFrame>
        <p:graphicFrame>
          <p:nvGraphicFramePr>
            <p:cNvPr id="48" name="Object 23"/>
            <p:cNvGraphicFramePr>
              <a:graphicFrameLocks noChangeAspect="1"/>
            </p:cNvGraphicFramePr>
            <p:nvPr/>
          </p:nvGraphicFramePr>
          <p:xfrm>
            <a:off x="5286380" y="1785926"/>
            <a:ext cx="279400" cy="457200"/>
          </p:xfrm>
          <a:graphic>
            <a:graphicData uri="http://schemas.openxmlformats.org/presentationml/2006/ole">
              <p:oleObj spid="_x0000_s69640" name="Equation" r:id="rId9" imgW="139680" imgH="228600" progId="Equation.DSMT4">
                <p:embed/>
              </p:oleObj>
            </a:graphicData>
          </a:graphic>
        </p:graphicFrame>
        <p:graphicFrame>
          <p:nvGraphicFramePr>
            <p:cNvPr id="49" name="Object 24"/>
            <p:cNvGraphicFramePr>
              <a:graphicFrameLocks noChangeAspect="1"/>
            </p:cNvGraphicFramePr>
            <p:nvPr/>
          </p:nvGraphicFramePr>
          <p:xfrm>
            <a:off x="6715140" y="1357298"/>
            <a:ext cx="330200" cy="355600"/>
          </p:xfrm>
          <a:graphic>
            <a:graphicData uri="http://schemas.openxmlformats.org/presentationml/2006/ole">
              <p:oleObj spid="_x0000_s69641" name="Equation" r:id="rId10" imgW="164880" imgH="177480" progId="Equation.DSMT4">
                <p:embed/>
              </p:oleObj>
            </a:graphicData>
          </a:graphic>
        </p:graphicFrame>
        <p:graphicFrame>
          <p:nvGraphicFramePr>
            <p:cNvPr id="50" name="Object 25"/>
            <p:cNvGraphicFramePr>
              <a:graphicFrameLocks noChangeAspect="1"/>
            </p:cNvGraphicFramePr>
            <p:nvPr/>
          </p:nvGraphicFramePr>
          <p:xfrm>
            <a:off x="7429520" y="2098668"/>
            <a:ext cx="431800" cy="330200"/>
          </p:xfrm>
          <a:graphic>
            <a:graphicData uri="http://schemas.openxmlformats.org/presentationml/2006/ole">
              <p:oleObj spid="_x0000_s69642" name="Equation" r:id="rId11" imgW="215640" imgH="164880" progId="Equation.DSMT4">
                <p:embed/>
              </p:oleObj>
            </a:graphicData>
          </a:graphic>
        </p:graphicFrame>
        <p:graphicFrame>
          <p:nvGraphicFramePr>
            <p:cNvPr id="51" name="Object 26"/>
            <p:cNvGraphicFramePr>
              <a:graphicFrameLocks noChangeAspect="1"/>
            </p:cNvGraphicFramePr>
            <p:nvPr/>
          </p:nvGraphicFramePr>
          <p:xfrm>
            <a:off x="6000760" y="2357430"/>
            <a:ext cx="279400" cy="355600"/>
          </p:xfrm>
          <a:graphic>
            <a:graphicData uri="http://schemas.openxmlformats.org/presentationml/2006/ole">
              <p:oleObj spid="_x0000_s69643" name="Equation" r:id="rId12" imgW="139680" imgH="177480" progId="Equation.DSMT4">
                <p:embed/>
              </p:oleObj>
            </a:graphicData>
          </a:graphic>
        </p:graphicFrame>
        <p:graphicFrame>
          <p:nvGraphicFramePr>
            <p:cNvPr id="52" name="Object 27"/>
            <p:cNvGraphicFramePr>
              <a:graphicFrameLocks noChangeAspect="1"/>
            </p:cNvGraphicFramePr>
            <p:nvPr/>
          </p:nvGraphicFramePr>
          <p:xfrm>
            <a:off x="6000760" y="2071678"/>
            <a:ext cx="254000" cy="279400"/>
          </p:xfrm>
          <a:graphic>
            <a:graphicData uri="http://schemas.openxmlformats.org/presentationml/2006/ole">
              <p:oleObj spid="_x0000_s69644" name="Equation" r:id="rId13" imgW="126720" imgH="139680" progId="Equation.DSMT4">
                <p:embed/>
              </p:oleObj>
            </a:graphicData>
          </a:graphic>
        </p:graphicFrame>
      </p:grpSp>
      <p:graphicFrame>
        <p:nvGraphicFramePr>
          <p:cNvPr id="53" name="Object 28"/>
          <p:cNvGraphicFramePr>
            <a:graphicFrameLocks noChangeAspect="1"/>
          </p:cNvGraphicFramePr>
          <p:nvPr/>
        </p:nvGraphicFramePr>
        <p:xfrm>
          <a:off x="720725" y="1643050"/>
          <a:ext cx="3175000" cy="457200"/>
        </p:xfrm>
        <a:graphic>
          <a:graphicData uri="http://schemas.openxmlformats.org/presentationml/2006/ole">
            <p:oleObj spid="_x0000_s69645" name="Equation" r:id="rId14" imgW="1587240" imgH="228600" progId="Equation.DSMT4">
              <p:embed/>
            </p:oleObj>
          </a:graphicData>
        </a:graphic>
      </p:graphicFrame>
      <p:graphicFrame>
        <p:nvGraphicFramePr>
          <p:cNvPr id="54" name="Object 29"/>
          <p:cNvGraphicFramePr>
            <a:graphicFrameLocks noChangeAspect="1"/>
          </p:cNvGraphicFramePr>
          <p:nvPr/>
        </p:nvGraphicFramePr>
        <p:xfrm>
          <a:off x="3857620" y="2428868"/>
          <a:ext cx="1500187" cy="865188"/>
        </p:xfrm>
        <a:graphic>
          <a:graphicData uri="http://schemas.openxmlformats.org/presentationml/2006/ole">
            <p:oleObj spid="_x0000_s69646" name="Equation" r:id="rId15" imgW="749160" imgH="431640" progId="Equation.DSMT4">
              <p:embed/>
            </p:oleObj>
          </a:graphicData>
        </a:graphic>
      </p:graphicFrame>
      <p:graphicFrame>
        <p:nvGraphicFramePr>
          <p:cNvPr id="55" name="Object 30"/>
          <p:cNvGraphicFramePr>
            <a:graphicFrameLocks noChangeAspect="1"/>
          </p:cNvGraphicFramePr>
          <p:nvPr/>
        </p:nvGraphicFramePr>
        <p:xfrm>
          <a:off x="714348" y="4937130"/>
          <a:ext cx="304800" cy="331788"/>
        </p:xfrm>
        <a:graphic>
          <a:graphicData uri="http://schemas.openxmlformats.org/presentationml/2006/ole">
            <p:oleObj spid="_x0000_s69647" name="Equation" r:id="rId16" imgW="152280" imgH="164880" progId="Equation.DSMT4">
              <p:embed/>
            </p:oleObj>
          </a:graphicData>
        </a:graphic>
      </p:graphicFrame>
      <p:graphicFrame>
        <p:nvGraphicFramePr>
          <p:cNvPr id="56" name="Object 31"/>
          <p:cNvGraphicFramePr>
            <a:graphicFrameLocks noChangeAspect="1"/>
          </p:cNvGraphicFramePr>
          <p:nvPr/>
        </p:nvGraphicFramePr>
        <p:xfrm>
          <a:off x="4429124" y="4937130"/>
          <a:ext cx="355600" cy="331788"/>
        </p:xfrm>
        <a:graphic>
          <a:graphicData uri="http://schemas.openxmlformats.org/presentationml/2006/ole">
            <p:oleObj spid="_x0000_s69648" name="Equation" r:id="rId17" imgW="177480" imgH="164880" progId="Equation.DSMT4">
              <p:embed/>
            </p:oleObj>
          </a:graphicData>
        </a:graphic>
      </p:graphicFrame>
      <p:graphicFrame>
        <p:nvGraphicFramePr>
          <p:cNvPr id="57" name="Object 32"/>
          <p:cNvGraphicFramePr>
            <a:graphicFrameLocks noChangeAspect="1"/>
          </p:cNvGraphicFramePr>
          <p:nvPr/>
        </p:nvGraphicFramePr>
        <p:xfrm>
          <a:off x="5715008" y="3927485"/>
          <a:ext cx="304800" cy="331788"/>
        </p:xfrm>
        <a:graphic>
          <a:graphicData uri="http://schemas.openxmlformats.org/presentationml/2006/ole">
            <p:oleObj spid="_x0000_s69649" name="Equation" r:id="rId18" imgW="152280" imgH="164880" progId="Equation.DSMT4">
              <p:embed/>
            </p:oleObj>
          </a:graphicData>
        </a:graphic>
      </p:graphicFrame>
      <p:graphicFrame>
        <p:nvGraphicFramePr>
          <p:cNvPr id="58" name="Object 33"/>
          <p:cNvGraphicFramePr>
            <a:graphicFrameLocks noChangeAspect="1"/>
          </p:cNvGraphicFramePr>
          <p:nvPr/>
        </p:nvGraphicFramePr>
        <p:xfrm>
          <a:off x="6215074" y="5453085"/>
          <a:ext cx="355600" cy="331788"/>
        </p:xfrm>
        <a:graphic>
          <a:graphicData uri="http://schemas.openxmlformats.org/presentationml/2006/ole">
            <p:oleObj spid="_x0000_s69650" name="Equation" r:id="rId19" imgW="177480" imgH="164880" progId="Equation.DSMT4">
              <p:embed/>
            </p:oleObj>
          </a:graphicData>
        </a:graphic>
      </p:graphicFrame>
      <p:graphicFrame>
        <p:nvGraphicFramePr>
          <p:cNvPr id="59" name="Object 34"/>
          <p:cNvGraphicFramePr>
            <a:graphicFrameLocks noChangeAspect="1"/>
          </p:cNvGraphicFramePr>
          <p:nvPr/>
        </p:nvGraphicFramePr>
        <p:xfrm>
          <a:off x="8358214" y="4238639"/>
          <a:ext cx="306388" cy="331788"/>
        </p:xfrm>
        <a:graphic>
          <a:graphicData uri="http://schemas.openxmlformats.org/presentationml/2006/ole">
            <p:oleObj spid="_x0000_s69651" name="Equation" r:id="rId20" imgW="152280" imgH="164880" progId="Equation.DSMT4">
              <p:embed/>
            </p:oleObj>
          </a:graphicData>
        </a:graphic>
      </p:graphicFrame>
      <p:sp>
        <p:nvSpPr>
          <p:cNvPr id="60" name="矩形 59"/>
          <p:cNvSpPr/>
          <p:nvPr/>
        </p:nvSpPr>
        <p:spPr>
          <a:xfrm>
            <a:off x="1357290" y="5929330"/>
            <a:ext cx="31432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物点到象点之间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各光线的光程差为零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43504" y="5929330"/>
            <a:ext cx="35004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平行光截面到焦点之间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各光线的光程差为零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86116" y="785794"/>
            <a:ext cx="2425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本章内容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11188" y="1916113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82000" y="6429396"/>
            <a:ext cx="762000" cy="365125"/>
          </a:xfrm>
        </p:spPr>
        <p:txBody>
          <a:bodyPr/>
          <a:lstStyle/>
          <a:p>
            <a:pPr>
              <a:defRPr/>
            </a:pPr>
            <a:fld id="{91302544-5E55-473F-9CD0-21A1F90E4420}" type="slidenum">
              <a:rPr lang="zh-CN" altLang="en-US">
                <a:latin typeface="楷体" pitchFamily="49" charset="-122"/>
                <a:ea typeface="楷体" pitchFamily="49" charset="-122"/>
              </a:rPr>
              <a:pPr>
                <a:defRPr/>
              </a:pPr>
              <a:t>2</a:t>
            </a:fld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09758" y="3442357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§2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光波的叠加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09758" y="2571744"/>
            <a:ext cx="541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§1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光是电磁波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09758" y="4317077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§3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分波前干涉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09758" y="5191796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§4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分振幅干涉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§3  </a:t>
            </a:r>
            <a:r>
              <a:rPr kumimoji="1" lang="zh-CN" altLang="en-US" sz="32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分波前干涉  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5" y="1000108"/>
            <a:ext cx="371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杨氏干涉实验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54208" y="1467137"/>
            <a:ext cx="69183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通过一些技术方法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例如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通过并排的两个小孔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从一个光源发出的同一光波列的波前上取出两个子波源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该获得相干光的方法为分波前法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6346" y="3071810"/>
            <a:ext cx="4671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）杨氏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干涉实验装置及实验现象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63713" y="4903788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739900" y="3946525"/>
            <a:ext cx="88900" cy="1944688"/>
            <a:chOff x="1178" y="1434"/>
            <a:chExt cx="56" cy="1225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202" y="1434"/>
              <a:ext cx="0" cy="122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" name="AutoShape 8"/>
            <p:cNvSpPr>
              <a:spLocks noChangeAspect="1" noChangeArrowheads="1"/>
            </p:cNvSpPr>
            <p:nvPr/>
          </p:nvSpPr>
          <p:spPr bwMode="auto">
            <a:xfrm rot="5400000">
              <a:off x="1168" y="2004"/>
              <a:ext cx="75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08 w 21600"/>
                <a:gd name="T13" fmla="*/ 4629 h 21600"/>
                <a:gd name="T14" fmla="*/ 16992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433763" y="3946525"/>
            <a:ext cx="88900" cy="1944688"/>
            <a:chOff x="2245" y="1434"/>
            <a:chExt cx="56" cy="1225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69" y="1434"/>
              <a:ext cx="0" cy="122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 rot="5400000">
              <a:off x="2235" y="1762"/>
              <a:ext cx="75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08 w 21600"/>
                <a:gd name="T13" fmla="*/ 4629 h 21600"/>
                <a:gd name="T14" fmla="*/ 16992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 rot="5400000">
              <a:off x="2235" y="2231"/>
              <a:ext cx="75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08 w 21600"/>
                <a:gd name="T13" fmla="*/ 4629 h 21600"/>
                <a:gd name="T14" fmla="*/ 16992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16" name="Arc 13"/>
          <p:cNvSpPr>
            <a:spLocks noChangeAspect="1"/>
          </p:cNvSpPr>
          <p:nvPr/>
        </p:nvSpPr>
        <p:spPr bwMode="auto">
          <a:xfrm rot="2665976">
            <a:off x="1801813" y="4678363"/>
            <a:ext cx="420687" cy="42068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7" name="Arc 14"/>
          <p:cNvSpPr>
            <a:spLocks noChangeAspect="1"/>
          </p:cNvSpPr>
          <p:nvPr/>
        </p:nvSpPr>
        <p:spPr bwMode="auto">
          <a:xfrm rot="2665976">
            <a:off x="1765300" y="4267200"/>
            <a:ext cx="1260475" cy="1263650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8" name="Arc 15"/>
          <p:cNvSpPr>
            <a:spLocks/>
          </p:cNvSpPr>
          <p:nvPr/>
        </p:nvSpPr>
        <p:spPr bwMode="auto">
          <a:xfrm rot="2665976">
            <a:off x="1763713" y="4473575"/>
            <a:ext cx="839787" cy="84137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9" name="Arc 16"/>
          <p:cNvSpPr>
            <a:spLocks noChangeAspect="1"/>
          </p:cNvSpPr>
          <p:nvPr/>
        </p:nvSpPr>
        <p:spPr bwMode="auto">
          <a:xfrm rot="2665976">
            <a:off x="1776413" y="4062413"/>
            <a:ext cx="1681162" cy="168433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0" name="Arc 17"/>
          <p:cNvSpPr>
            <a:spLocks noChangeAspect="1"/>
          </p:cNvSpPr>
          <p:nvPr/>
        </p:nvSpPr>
        <p:spPr bwMode="auto">
          <a:xfrm rot="2665976">
            <a:off x="3636963" y="4294188"/>
            <a:ext cx="420687" cy="42068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1" name="Arc 18"/>
          <p:cNvSpPr>
            <a:spLocks noChangeAspect="1"/>
          </p:cNvSpPr>
          <p:nvPr/>
        </p:nvSpPr>
        <p:spPr bwMode="auto">
          <a:xfrm rot="2665976">
            <a:off x="3600450" y="3883025"/>
            <a:ext cx="1260475" cy="1263650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2" name="Arc 19"/>
          <p:cNvSpPr>
            <a:spLocks/>
          </p:cNvSpPr>
          <p:nvPr/>
        </p:nvSpPr>
        <p:spPr bwMode="auto">
          <a:xfrm rot="2665976">
            <a:off x="3598863" y="4089400"/>
            <a:ext cx="839787" cy="84137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3" name="Arc 20"/>
          <p:cNvSpPr>
            <a:spLocks noChangeAspect="1"/>
          </p:cNvSpPr>
          <p:nvPr/>
        </p:nvSpPr>
        <p:spPr bwMode="auto">
          <a:xfrm rot="2665976">
            <a:off x="3611563" y="3678238"/>
            <a:ext cx="1681162" cy="168433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4" name="Arc 21"/>
          <p:cNvSpPr>
            <a:spLocks noChangeAspect="1"/>
          </p:cNvSpPr>
          <p:nvPr/>
        </p:nvSpPr>
        <p:spPr bwMode="auto">
          <a:xfrm rot="2665976">
            <a:off x="3627438" y="5043488"/>
            <a:ext cx="420687" cy="42068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5" name="Arc 22"/>
          <p:cNvSpPr>
            <a:spLocks noChangeAspect="1"/>
          </p:cNvSpPr>
          <p:nvPr/>
        </p:nvSpPr>
        <p:spPr bwMode="auto">
          <a:xfrm rot="2665976">
            <a:off x="3590925" y="4632325"/>
            <a:ext cx="1260475" cy="1263650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6" name="Arc 23"/>
          <p:cNvSpPr>
            <a:spLocks/>
          </p:cNvSpPr>
          <p:nvPr/>
        </p:nvSpPr>
        <p:spPr bwMode="auto">
          <a:xfrm rot="2665976">
            <a:off x="3589338" y="4838700"/>
            <a:ext cx="839787" cy="84137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7" name="Arc 24"/>
          <p:cNvSpPr>
            <a:spLocks noChangeAspect="1"/>
          </p:cNvSpPr>
          <p:nvPr/>
        </p:nvSpPr>
        <p:spPr bwMode="auto">
          <a:xfrm rot="2665976">
            <a:off x="3602038" y="4427538"/>
            <a:ext cx="1681162" cy="1684337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8" name="Arc 25"/>
          <p:cNvSpPr>
            <a:spLocks noChangeAspect="1"/>
          </p:cNvSpPr>
          <p:nvPr/>
        </p:nvSpPr>
        <p:spPr bwMode="auto">
          <a:xfrm rot="2665976">
            <a:off x="3651250" y="3443288"/>
            <a:ext cx="2101850" cy="2106612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9" name="Arc 26"/>
          <p:cNvSpPr>
            <a:spLocks noChangeAspect="1"/>
          </p:cNvSpPr>
          <p:nvPr/>
        </p:nvSpPr>
        <p:spPr bwMode="auto">
          <a:xfrm rot="2665976">
            <a:off x="3660775" y="4197350"/>
            <a:ext cx="2101850" cy="2106613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0" name="Arc 27"/>
          <p:cNvSpPr>
            <a:spLocks noChangeAspect="1"/>
          </p:cNvSpPr>
          <p:nvPr/>
        </p:nvSpPr>
        <p:spPr bwMode="auto">
          <a:xfrm rot="2665976">
            <a:off x="3708400" y="3246438"/>
            <a:ext cx="2519363" cy="252412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1" name="Arc 29"/>
          <p:cNvSpPr>
            <a:spLocks noChangeAspect="1"/>
          </p:cNvSpPr>
          <p:nvPr/>
        </p:nvSpPr>
        <p:spPr bwMode="auto">
          <a:xfrm rot="2665976">
            <a:off x="3779838" y="3063875"/>
            <a:ext cx="2943225" cy="2943225"/>
          </a:xfrm>
          <a:custGeom>
            <a:avLst/>
            <a:gdLst>
              <a:gd name="T0" fmla="*/ 2147483647 w 19882"/>
              <a:gd name="T1" fmla="*/ 0 h 19889"/>
              <a:gd name="T2" fmla="*/ 2147483647 w 19882"/>
              <a:gd name="T3" fmla="*/ 2147483647 h 19889"/>
              <a:gd name="T4" fmla="*/ 0 w 19882"/>
              <a:gd name="T5" fmla="*/ 2147483647 h 19889"/>
              <a:gd name="T6" fmla="*/ 0 60000 65536"/>
              <a:gd name="T7" fmla="*/ 0 60000 65536"/>
              <a:gd name="T8" fmla="*/ 0 60000 65536"/>
              <a:gd name="T9" fmla="*/ 0 w 19882"/>
              <a:gd name="T10" fmla="*/ 0 h 19889"/>
              <a:gd name="T11" fmla="*/ 19882 w 19882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82" h="19889" fill="none" extrusionOk="0">
                <a:moveTo>
                  <a:pt x="8425" y="0"/>
                </a:moveTo>
                <a:cubicBezTo>
                  <a:pt x="13584" y="2185"/>
                  <a:pt x="17691" y="6289"/>
                  <a:pt x="19881" y="11446"/>
                </a:cubicBezTo>
              </a:path>
              <a:path w="19882" h="19889" stroke="0" extrusionOk="0">
                <a:moveTo>
                  <a:pt x="8425" y="0"/>
                </a:moveTo>
                <a:cubicBezTo>
                  <a:pt x="13584" y="2185"/>
                  <a:pt x="17691" y="6289"/>
                  <a:pt x="19881" y="11446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6516688" y="3213100"/>
            <a:ext cx="0" cy="3321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871538" y="4508500"/>
            <a:ext cx="144462" cy="684213"/>
          </a:xfrm>
          <a:custGeom>
            <a:avLst/>
            <a:gdLst>
              <a:gd name="T0" fmla="*/ 0 w 91"/>
              <a:gd name="T1" fmla="*/ 0 h 1111"/>
              <a:gd name="T2" fmla="*/ 2147483647 w 91"/>
              <a:gd name="T3" fmla="*/ 2147483647 h 1111"/>
              <a:gd name="T4" fmla="*/ 2147483647 w 91"/>
              <a:gd name="T5" fmla="*/ 2147483647 h 1111"/>
              <a:gd name="T6" fmla="*/ 2147483647 w 91"/>
              <a:gd name="T7" fmla="*/ 2147483647 h 1111"/>
              <a:gd name="T8" fmla="*/ 2147483647 w 91"/>
              <a:gd name="T9" fmla="*/ 2147483647 h 1111"/>
              <a:gd name="T10" fmla="*/ 2147483647 w 91"/>
              <a:gd name="T11" fmla="*/ 2147483647 h 1111"/>
              <a:gd name="T12" fmla="*/ 2147483647 w 91"/>
              <a:gd name="T13" fmla="*/ 2147483647 h 1111"/>
              <a:gd name="T14" fmla="*/ 2147483647 w 91"/>
              <a:gd name="T15" fmla="*/ 2147483647 h 1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"/>
              <a:gd name="T25" fmla="*/ 0 h 1111"/>
              <a:gd name="T26" fmla="*/ 91 w 91"/>
              <a:gd name="T27" fmla="*/ 1111 h 1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" h="1111">
                <a:moveTo>
                  <a:pt x="0" y="0"/>
                </a:moveTo>
                <a:cubicBezTo>
                  <a:pt x="18" y="3"/>
                  <a:pt x="29" y="5"/>
                  <a:pt x="42" y="18"/>
                </a:cubicBezTo>
                <a:cubicBezTo>
                  <a:pt x="54" y="30"/>
                  <a:pt x="62" y="46"/>
                  <a:pt x="66" y="63"/>
                </a:cubicBezTo>
                <a:cubicBezTo>
                  <a:pt x="70" y="81"/>
                  <a:pt x="79" y="114"/>
                  <a:pt x="79" y="114"/>
                </a:cubicBezTo>
                <a:cubicBezTo>
                  <a:pt x="80" y="268"/>
                  <a:pt x="91" y="1013"/>
                  <a:pt x="87" y="996"/>
                </a:cubicBezTo>
                <a:cubicBezTo>
                  <a:pt x="91" y="999"/>
                  <a:pt x="81" y="1026"/>
                  <a:pt x="77" y="1039"/>
                </a:cubicBezTo>
                <a:cubicBezTo>
                  <a:pt x="72" y="1052"/>
                  <a:pt x="69" y="1065"/>
                  <a:pt x="57" y="1077"/>
                </a:cubicBezTo>
                <a:cubicBezTo>
                  <a:pt x="45" y="1089"/>
                  <a:pt x="3" y="1111"/>
                  <a:pt x="7" y="1109"/>
                </a:cubicBezTo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1087438" y="4365625"/>
            <a:ext cx="144462" cy="971550"/>
          </a:xfrm>
          <a:custGeom>
            <a:avLst/>
            <a:gdLst>
              <a:gd name="T0" fmla="*/ 0 w 91"/>
              <a:gd name="T1" fmla="*/ 0 h 1111"/>
              <a:gd name="T2" fmla="*/ 2147483647 w 91"/>
              <a:gd name="T3" fmla="*/ 2147483647 h 1111"/>
              <a:gd name="T4" fmla="*/ 2147483647 w 91"/>
              <a:gd name="T5" fmla="*/ 2147483647 h 1111"/>
              <a:gd name="T6" fmla="*/ 2147483647 w 91"/>
              <a:gd name="T7" fmla="*/ 2147483647 h 1111"/>
              <a:gd name="T8" fmla="*/ 2147483647 w 91"/>
              <a:gd name="T9" fmla="*/ 2147483647 h 1111"/>
              <a:gd name="T10" fmla="*/ 2147483647 w 91"/>
              <a:gd name="T11" fmla="*/ 2147483647 h 1111"/>
              <a:gd name="T12" fmla="*/ 2147483647 w 91"/>
              <a:gd name="T13" fmla="*/ 2147483647 h 1111"/>
              <a:gd name="T14" fmla="*/ 2147483647 w 91"/>
              <a:gd name="T15" fmla="*/ 2147483647 h 1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"/>
              <a:gd name="T25" fmla="*/ 0 h 1111"/>
              <a:gd name="T26" fmla="*/ 91 w 91"/>
              <a:gd name="T27" fmla="*/ 1111 h 1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" h="1111">
                <a:moveTo>
                  <a:pt x="0" y="0"/>
                </a:moveTo>
                <a:cubicBezTo>
                  <a:pt x="18" y="3"/>
                  <a:pt x="29" y="5"/>
                  <a:pt x="42" y="18"/>
                </a:cubicBezTo>
                <a:cubicBezTo>
                  <a:pt x="54" y="30"/>
                  <a:pt x="62" y="46"/>
                  <a:pt x="66" y="63"/>
                </a:cubicBezTo>
                <a:cubicBezTo>
                  <a:pt x="70" y="81"/>
                  <a:pt x="79" y="114"/>
                  <a:pt x="79" y="114"/>
                </a:cubicBezTo>
                <a:cubicBezTo>
                  <a:pt x="80" y="268"/>
                  <a:pt x="91" y="1013"/>
                  <a:pt x="87" y="996"/>
                </a:cubicBezTo>
                <a:cubicBezTo>
                  <a:pt x="91" y="999"/>
                  <a:pt x="81" y="1026"/>
                  <a:pt x="77" y="1039"/>
                </a:cubicBezTo>
                <a:cubicBezTo>
                  <a:pt x="72" y="1052"/>
                  <a:pt x="69" y="1065"/>
                  <a:pt x="57" y="1077"/>
                </a:cubicBezTo>
                <a:cubicBezTo>
                  <a:pt x="45" y="1089"/>
                  <a:pt x="3" y="1111"/>
                  <a:pt x="7" y="1109"/>
                </a:cubicBezTo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374775" y="4221163"/>
            <a:ext cx="144463" cy="1258887"/>
          </a:xfrm>
          <a:custGeom>
            <a:avLst/>
            <a:gdLst>
              <a:gd name="T0" fmla="*/ 0 w 91"/>
              <a:gd name="T1" fmla="*/ 0 h 1111"/>
              <a:gd name="T2" fmla="*/ 2147483647 w 91"/>
              <a:gd name="T3" fmla="*/ 2147483647 h 1111"/>
              <a:gd name="T4" fmla="*/ 2147483647 w 91"/>
              <a:gd name="T5" fmla="*/ 2147483647 h 1111"/>
              <a:gd name="T6" fmla="*/ 2147483647 w 91"/>
              <a:gd name="T7" fmla="*/ 2147483647 h 1111"/>
              <a:gd name="T8" fmla="*/ 2147483647 w 91"/>
              <a:gd name="T9" fmla="*/ 2147483647 h 1111"/>
              <a:gd name="T10" fmla="*/ 2147483647 w 91"/>
              <a:gd name="T11" fmla="*/ 2147483647 h 1111"/>
              <a:gd name="T12" fmla="*/ 2147483647 w 91"/>
              <a:gd name="T13" fmla="*/ 2147483647 h 1111"/>
              <a:gd name="T14" fmla="*/ 2147483647 w 91"/>
              <a:gd name="T15" fmla="*/ 2147483647 h 1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"/>
              <a:gd name="T25" fmla="*/ 0 h 1111"/>
              <a:gd name="T26" fmla="*/ 91 w 91"/>
              <a:gd name="T27" fmla="*/ 1111 h 1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" h="1111">
                <a:moveTo>
                  <a:pt x="0" y="0"/>
                </a:moveTo>
                <a:cubicBezTo>
                  <a:pt x="18" y="3"/>
                  <a:pt x="29" y="5"/>
                  <a:pt x="42" y="18"/>
                </a:cubicBezTo>
                <a:cubicBezTo>
                  <a:pt x="54" y="30"/>
                  <a:pt x="62" y="46"/>
                  <a:pt x="66" y="63"/>
                </a:cubicBezTo>
                <a:cubicBezTo>
                  <a:pt x="70" y="81"/>
                  <a:pt x="79" y="114"/>
                  <a:pt x="79" y="114"/>
                </a:cubicBezTo>
                <a:cubicBezTo>
                  <a:pt x="80" y="268"/>
                  <a:pt x="91" y="1013"/>
                  <a:pt x="87" y="996"/>
                </a:cubicBezTo>
                <a:cubicBezTo>
                  <a:pt x="91" y="999"/>
                  <a:pt x="81" y="1026"/>
                  <a:pt x="77" y="1039"/>
                </a:cubicBezTo>
                <a:cubicBezTo>
                  <a:pt x="72" y="1052"/>
                  <a:pt x="69" y="1065"/>
                  <a:pt x="57" y="1077"/>
                </a:cubicBezTo>
                <a:cubicBezTo>
                  <a:pt x="45" y="1089"/>
                  <a:pt x="3" y="1111"/>
                  <a:pt x="7" y="1109"/>
                </a:cubicBezTo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pic>
        <p:nvPicPr>
          <p:cNvPr id="36" name="Picture 35" descr="t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9713" y="3300413"/>
            <a:ext cx="2160587" cy="32004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584325" y="5935663"/>
            <a:ext cx="370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a typeface="仿宋_GB2312" pitchFamily="49" charset="-122"/>
              </a:rPr>
              <a:t>A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298825" y="595630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ea typeface="仿宋_GB2312" pitchFamily="49" charset="-122"/>
              </a:rPr>
              <a:t>B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254000" y="463867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ea typeface="楷体_GB2312" pitchFamily="49" charset="-122"/>
              </a:rPr>
              <a:t>光源</a:t>
            </a:r>
          </a:p>
        </p:txBody>
      </p:sp>
      <p:graphicFrame>
        <p:nvGraphicFramePr>
          <p:cNvPr id="40" name="Object 5"/>
          <p:cNvGraphicFramePr>
            <a:graphicFrameLocks noChangeAspect="1"/>
          </p:cNvGraphicFramePr>
          <p:nvPr/>
        </p:nvGraphicFramePr>
        <p:xfrm>
          <a:off x="3548849" y="4257684"/>
          <a:ext cx="330200" cy="457200"/>
        </p:xfrm>
        <a:graphic>
          <a:graphicData uri="http://schemas.openxmlformats.org/presentationml/2006/ole">
            <p:oleObj spid="_x0000_s71682" name="Equation" r:id="rId4" imgW="164880" imgH="228600" progId="Equation.DSMT4">
              <p:embed/>
            </p:oleObj>
          </a:graphicData>
        </a:graphic>
      </p:graphicFrame>
      <p:graphicFrame>
        <p:nvGraphicFramePr>
          <p:cNvPr id="41" name="Object 6"/>
          <p:cNvGraphicFramePr>
            <a:graphicFrameLocks noChangeAspect="1"/>
          </p:cNvGraphicFramePr>
          <p:nvPr/>
        </p:nvGraphicFramePr>
        <p:xfrm>
          <a:off x="3536149" y="5043502"/>
          <a:ext cx="355600" cy="457200"/>
        </p:xfrm>
        <a:graphic>
          <a:graphicData uri="http://schemas.openxmlformats.org/presentationml/2006/ole">
            <p:oleObj spid="_x0000_s71683" name="Equation" r:id="rId5" imgW="177480" imgH="228600" progId="Equation.DSMT4">
              <p:embed/>
            </p:oleObj>
          </a:graphicData>
        </a:graphic>
      </p:graphicFrame>
      <p:sp>
        <p:nvSpPr>
          <p:cNvPr id="42" name="Arc 28"/>
          <p:cNvSpPr>
            <a:spLocks noChangeAspect="1"/>
          </p:cNvSpPr>
          <p:nvPr/>
        </p:nvSpPr>
        <p:spPr bwMode="auto">
          <a:xfrm rot="2665976">
            <a:off x="3708400" y="4010025"/>
            <a:ext cx="2519363" cy="2524125"/>
          </a:xfrm>
          <a:custGeom>
            <a:avLst/>
            <a:gdLst>
              <a:gd name="T0" fmla="*/ 2147483647 w 19851"/>
              <a:gd name="T1" fmla="*/ 0 h 19889"/>
              <a:gd name="T2" fmla="*/ 2147483647 w 19851"/>
              <a:gd name="T3" fmla="*/ 2147483647 h 19889"/>
              <a:gd name="T4" fmla="*/ 0 w 19851"/>
              <a:gd name="T5" fmla="*/ 2147483647 h 19889"/>
              <a:gd name="T6" fmla="*/ 0 60000 65536"/>
              <a:gd name="T7" fmla="*/ 0 60000 65536"/>
              <a:gd name="T8" fmla="*/ 0 60000 65536"/>
              <a:gd name="T9" fmla="*/ 0 w 19851"/>
              <a:gd name="T10" fmla="*/ 0 h 19889"/>
              <a:gd name="T11" fmla="*/ 19851 w 19851"/>
              <a:gd name="T12" fmla="*/ 19889 h 19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51" h="19889" fill="none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</a:path>
              <a:path w="19851" h="19889" stroke="0" extrusionOk="0">
                <a:moveTo>
                  <a:pt x="8425" y="0"/>
                </a:moveTo>
                <a:cubicBezTo>
                  <a:pt x="13559" y="2175"/>
                  <a:pt x="17653" y="6251"/>
                  <a:pt x="19851" y="11375"/>
                </a:cubicBezTo>
                <a:lnTo>
                  <a:pt x="0" y="19889"/>
                </a:lnTo>
                <a:close/>
              </a:path>
            </a:pathLst>
          </a:custGeom>
          <a:noFill/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57224" y="150553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思路：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4" name="Object 8"/>
          <p:cNvGraphicFramePr>
            <a:graphicFrameLocks noChangeAspect="1"/>
          </p:cNvGraphicFramePr>
          <p:nvPr/>
        </p:nvGraphicFramePr>
        <p:xfrm>
          <a:off x="1500166" y="4643448"/>
          <a:ext cx="280988" cy="357188"/>
        </p:xfrm>
        <a:graphic>
          <a:graphicData uri="http://schemas.openxmlformats.org/presentationml/2006/ole">
            <p:oleObj spid="_x0000_s71684" name="Equation" r:id="rId6" imgW="139680" imgH="177480" progId="Equation.DSMT4">
              <p:embed/>
            </p:oleObj>
          </a:graphicData>
        </a:graphic>
      </p:graphicFrame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/>
      <p:bldP spid="42" grpId="0" animBg="1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482600" y="642918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）干涉图样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730250" y="1179493"/>
            <a:ext cx="1821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80000"/>
              <a:buFont typeface="Wingdings" pitchFamily="2" charset="2"/>
              <a:buChar char="u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极值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位置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6067425" y="5741957"/>
            <a:ext cx="2679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光强极小位置 </a:t>
            </a:r>
          </a:p>
        </p:txBody>
      </p:sp>
      <p:sp>
        <p:nvSpPr>
          <p:cNvPr id="47" name="AutoShape 31"/>
          <p:cNvSpPr>
            <a:spLocks/>
          </p:cNvSpPr>
          <p:nvPr/>
        </p:nvSpPr>
        <p:spPr bwMode="auto">
          <a:xfrm>
            <a:off x="1001688" y="5170453"/>
            <a:ext cx="69850" cy="950912"/>
          </a:xfrm>
          <a:prstGeom prst="leftBrace">
            <a:avLst>
              <a:gd name="adj1" fmla="val 11344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6065838" y="5027577"/>
            <a:ext cx="2681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光强极大位置 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4787900" y="4486250"/>
            <a:ext cx="311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只在</a:t>
            </a:r>
            <a:r>
              <a:rPr lang="en-GB" altLang="zh-CN" sz="2400" b="1" i="1" dirty="0">
                <a:latin typeface="楷体" pitchFamily="49" charset="-122"/>
                <a:ea typeface="楷体" pitchFamily="49" charset="-122"/>
              </a:rPr>
              <a:t>z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轴附近观察</a:t>
            </a:r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142976" y="3186073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由上式得</a:t>
            </a: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750888" y="4483075"/>
            <a:ext cx="43685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在实际的干涉实验中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&lt;&lt;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142976" y="1620838"/>
            <a:ext cx="2422549" cy="1501775"/>
            <a:chOff x="1142976" y="2000297"/>
            <a:chExt cx="2422549" cy="1501775"/>
          </a:xfrm>
        </p:grpSpPr>
        <p:sp>
          <p:nvSpPr>
            <p:cNvPr id="53" name="AutoShape 33"/>
            <p:cNvSpPr>
              <a:spLocks/>
            </p:cNvSpPr>
            <p:nvPr/>
          </p:nvSpPr>
          <p:spPr bwMode="auto">
            <a:xfrm>
              <a:off x="1142976" y="2382864"/>
              <a:ext cx="71438" cy="828675"/>
            </a:xfrm>
            <a:prstGeom prst="leftBrace">
              <a:avLst>
                <a:gd name="adj1" fmla="val 9666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54" name="Object 22"/>
            <p:cNvGraphicFramePr>
              <a:graphicFrameLocks noChangeAspect="1"/>
            </p:cNvGraphicFramePr>
            <p:nvPr/>
          </p:nvGraphicFramePr>
          <p:xfrm>
            <a:off x="1279525" y="2000297"/>
            <a:ext cx="2286000" cy="787400"/>
          </p:xfrm>
          <a:graphic>
            <a:graphicData uri="http://schemas.openxmlformats.org/presentationml/2006/ole">
              <p:oleObj spid="_x0000_s72726" name="Equation" r:id="rId3" imgW="1143000" imgH="393480" progId="Equation.DSMT4">
                <p:embed/>
              </p:oleObj>
            </a:graphicData>
          </a:graphic>
        </p:graphicFrame>
        <p:graphicFrame>
          <p:nvGraphicFramePr>
            <p:cNvPr id="55" name="Object 23"/>
            <p:cNvGraphicFramePr>
              <a:graphicFrameLocks noChangeAspect="1"/>
            </p:cNvGraphicFramePr>
            <p:nvPr/>
          </p:nvGraphicFramePr>
          <p:xfrm>
            <a:off x="1317625" y="2714672"/>
            <a:ext cx="2235200" cy="787400"/>
          </p:xfrm>
          <a:graphic>
            <a:graphicData uri="http://schemas.openxmlformats.org/presentationml/2006/ole">
              <p:oleObj spid="_x0000_s72727" name="Equation" r:id="rId4" imgW="1117440" imgH="393480" progId="Equation.DSMT4">
                <p:embed/>
              </p:oleObj>
            </a:graphicData>
          </a:graphic>
        </p:graphicFrame>
      </p:grpSp>
      <p:graphicFrame>
        <p:nvGraphicFramePr>
          <p:cNvPr id="56" name="Object 24"/>
          <p:cNvGraphicFramePr>
            <a:graphicFrameLocks noChangeAspect="1"/>
          </p:cNvGraphicFramePr>
          <p:nvPr/>
        </p:nvGraphicFramePr>
        <p:xfrm>
          <a:off x="2595527" y="3186073"/>
          <a:ext cx="1701800" cy="482600"/>
        </p:xfrm>
        <a:graphic>
          <a:graphicData uri="http://schemas.openxmlformats.org/presentationml/2006/ole">
            <p:oleObj spid="_x0000_s72728" name="Equation" r:id="rId5" imgW="850680" imgH="241200" progId="Equation.DSMT4">
              <p:embed/>
            </p:oleObj>
          </a:graphicData>
        </a:graphic>
      </p:graphicFrame>
      <p:graphicFrame>
        <p:nvGraphicFramePr>
          <p:cNvPr id="57" name="Object 25"/>
          <p:cNvGraphicFramePr>
            <a:graphicFrameLocks noChangeAspect="1"/>
          </p:cNvGraphicFramePr>
          <p:nvPr/>
        </p:nvGraphicFramePr>
        <p:xfrm>
          <a:off x="2549505" y="3614701"/>
          <a:ext cx="2260600" cy="863600"/>
        </p:xfrm>
        <a:graphic>
          <a:graphicData uri="http://schemas.openxmlformats.org/presentationml/2006/ole">
            <p:oleObj spid="_x0000_s72729" name="Equation" r:id="rId6" imgW="1130040" imgH="431640" progId="Equation.DSMT4">
              <p:embed/>
            </p:oleObj>
          </a:graphicData>
        </a:graphic>
      </p:graphicFrame>
      <p:graphicFrame>
        <p:nvGraphicFramePr>
          <p:cNvPr id="58" name="Object 26"/>
          <p:cNvGraphicFramePr>
            <a:graphicFrameLocks noChangeAspect="1"/>
          </p:cNvGraphicFramePr>
          <p:nvPr/>
        </p:nvGraphicFramePr>
        <p:xfrm>
          <a:off x="4881543" y="3614701"/>
          <a:ext cx="711200" cy="787400"/>
        </p:xfrm>
        <a:graphic>
          <a:graphicData uri="http://schemas.openxmlformats.org/presentationml/2006/ole">
            <p:oleObj spid="_x0000_s72730" name="Equation" r:id="rId7" imgW="355320" imgH="393480" progId="Equation.DSMT4">
              <p:embed/>
            </p:oleObj>
          </a:graphicData>
        </a:graphic>
      </p:graphicFrame>
      <p:graphicFrame>
        <p:nvGraphicFramePr>
          <p:cNvPr id="59" name="Object 27"/>
          <p:cNvGraphicFramePr>
            <a:graphicFrameLocks noChangeAspect="1"/>
          </p:cNvGraphicFramePr>
          <p:nvPr/>
        </p:nvGraphicFramePr>
        <p:xfrm>
          <a:off x="7358082" y="4573598"/>
          <a:ext cx="965200" cy="355600"/>
        </p:xfrm>
        <a:graphic>
          <a:graphicData uri="http://schemas.openxmlformats.org/presentationml/2006/ole">
            <p:oleObj spid="_x0000_s72731" name="Equation" r:id="rId8" imgW="482400" imgH="177480" progId="Equation.DSMT4">
              <p:embed/>
            </p:oleObj>
          </a:graphicData>
        </a:graphic>
      </p:graphicFrame>
      <p:graphicFrame>
        <p:nvGraphicFramePr>
          <p:cNvPr id="60" name="Object 28"/>
          <p:cNvGraphicFramePr>
            <a:graphicFrameLocks noChangeAspect="1"/>
          </p:cNvGraphicFramePr>
          <p:nvPr/>
        </p:nvGraphicFramePr>
        <p:xfrm>
          <a:off x="1142976" y="4884701"/>
          <a:ext cx="2133600" cy="787400"/>
        </p:xfrm>
        <a:graphic>
          <a:graphicData uri="http://schemas.openxmlformats.org/presentationml/2006/ole">
            <p:oleObj spid="_x0000_s72732" name="Equation" r:id="rId9" imgW="1066680" imgH="393480" progId="Equation.DSMT4">
              <p:embed/>
            </p:oleObj>
          </a:graphicData>
        </a:graphic>
      </p:graphicFrame>
      <p:graphicFrame>
        <p:nvGraphicFramePr>
          <p:cNvPr id="61" name="Object 29"/>
          <p:cNvGraphicFramePr>
            <a:graphicFrameLocks noChangeAspect="1"/>
          </p:cNvGraphicFramePr>
          <p:nvPr/>
        </p:nvGraphicFramePr>
        <p:xfrm>
          <a:off x="3643306" y="5049805"/>
          <a:ext cx="1549400" cy="406400"/>
        </p:xfrm>
        <a:graphic>
          <a:graphicData uri="http://schemas.openxmlformats.org/presentationml/2006/ole">
            <p:oleObj spid="_x0000_s72733" name="Equation" r:id="rId10" imgW="774360" imgH="203040" progId="Equation.DSMT4">
              <p:embed/>
            </p:oleObj>
          </a:graphicData>
        </a:graphic>
      </p:graphicFrame>
      <p:graphicFrame>
        <p:nvGraphicFramePr>
          <p:cNvPr id="62" name="Object 30"/>
          <p:cNvGraphicFramePr>
            <a:graphicFrameLocks noChangeAspect="1"/>
          </p:cNvGraphicFramePr>
          <p:nvPr/>
        </p:nvGraphicFramePr>
        <p:xfrm>
          <a:off x="1142976" y="5597499"/>
          <a:ext cx="4292600" cy="787400"/>
        </p:xfrm>
        <a:graphic>
          <a:graphicData uri="http://schemas.openxmlformats.org/presentationml/2006/ole">
            <p:oleObj spid="_x0000_s72734" name="Equation" r:id="rId11" imgW="2145960" imgH="393480" progId="Equation.DSMT4">
              <p:embed/>
            </p:oleObj>
          </a:graphicData>
        </a:graphic>
      </p:graphicFrame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7835927" y="838200"/>
            <a:ext cx="212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1800" b="1">
                <a:solidFill>
                  <a:srgbClr val="FF0000"/>
                </a:solidFill>
              </a:rPr>
              <a:t>p</a:t>
            </a:r>
            <a:endParaRPr lang="en-US" altLang="zh-CN" sz="1800"/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7972452" y="869950"/>
            <a:ext cx="2286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4000" b="1">
                <a:solidFill>
                  <a:srgbClr val="FF0000"/>
                </a:solidFill>
              </a:rPr>
              <a:t>·</a:t>
            </a:r>
            <a:endParaRPr lang="en-US" altLang="zh-CN" sz="4000"/>
          </a:p>
        </p:txBody>
      </p:sp>
      <p:grpSp>
        <p:nvGrpSpPr>
          <p:cNvPr id="25" name="Group 86"/>
          <p:cNvGrpSpPr>
            <a:grpSpLocks/>
          </p:cNvGrpSpPr>
          <p:nvPr/>
        </p:nvGrpSpPr>
        <p:grpSpPr bwMode="auto">
          <a:xfrm>
            <a:off x="5457852" y="1295400"/>
            <a:ext cx="457200" cy="1081088"/>
            <a:chOff x="1776" y="1095"/>
            <a:chExt cx="288" cy="681"/>
          </a:xfrm>
        </p:grpSpPr>
        <p:sp>
          <p:nvSpPr>
            <p:cNvPr id="26" name="Arc 20"/>
            <p:cNvSpPr>
              <a:spLocks/>
            </p:cNvSpPr>
            <p:nvPr/>
          </p:nvSpPr>
          <p:spPr bwMode="auto">
            <a:xfrm flipV="1">
              <a:off x="1796" y="1425"/>
              <a:ext cx="161" cy="2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rc 21"/>
            <p:cNvSpPr>
              <a:spLocks/>
            </p:cNvSpPr>
            <p:nvPr/>
          </p:nvSpPr>
          <p:spPr bwMode="auto">
            <a:xfrm>
              <a:off x="1796" y="1241"/>
              <a:ext cx="161" cy="2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rc 22"/>
            <p:cNvSpPr>
              <a:spLocks/>
            </p:cNvSpPr>
            <p:nvPr/>
          </p:nvSpPr>
          <p:spPr bwMode="auto">
            <a:xfrm flipV="1">
              <a:off x="1776" y="1429"/>
              <a:ext cx="80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rc 23"/>
            <p:cNvSpPr>
              <a:spLocks/>
            </p:cNvSpPr>
            <p:nvPr/>
          </p:nvSpPr>
          <p:spPr bwMode="auto">
            <a:xfrm>
              <a:off x="1776" y="1333"/>
              <a:ext cx="80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rc 24"/>
            <p:cNvSpPr>
              <a:spLocks/>
            </p:cNvSpPr>
            <p:nvPr/>
          </p:nvSpPr>
          <p:spPr bwMode="auto">
            <a:xfrm flipV="1">
              <a:off x="1776" y="1409"/>
              <a:ext cx="288" cy="3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rc 25"/>
            <p:cNvSpPr>
              <a:spLocks/>
            </p:cNvSpPr>
            <p:nvPr/>
          </p:nvSpPr>
          <p:spPr bwMode="auto">
            <a:xfrm>
              <a:off x="1776" y="1095"/>
              <a:ext cx="288" cy="3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905652" y="990600"/>
            <a:ext cx="2794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2200" b="1" i="1">
                <a:solidFill>
                  <a:srgbClr val="0000FF"/>
                </a:solidFill>
              </a:rPr>
              <a:t>r</a:t>
            </a:r>
            <a:r>
              <a:rPr lang="en-US" altLang="zh-CN" sz="1000" b="1" baseline="-25000">
                <a:solidFill>
                  <a:srgbClr val="0000FF"/>
                </a:solidFill>
              </a:rPr>
              <a:t>1</a:t>
            </a:r>
            <a:endParaRPr lang="en-US" altLang="zh-CN" sz="1000" i="1"/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6224601" y="2019292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</a:t>
            </a:r>
            <a:endParaRPr lang="en-US" altLang="zh-CN" sz="1800" i="1"/>
          </a:p>
        </p:txBody>
      </p:sp>
      <p:grpSp>
        <p:nvGrpSpPr>
          <p:cNvPr id="34" name="Group 83"/>
          <p:cNvGrpSpPr>
            <a:grpSpLocks/>
          </p:cNvGrpSpPr>
          <p:nvPr/>
        </p:nvGrpSpPr>
        <p:grpSpPr bwMode="auto">
          <a:xfrm>
            <a:off x="4695852" y="1495425"/>
            <a:ext cx="685800" cy="714375"/>
            <a:chOff x="2168" y="959"/>
            <a:chExt cx="440" cy="450"/>
          </a:xfrm>
        </p:grpSpPr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2168" y="1182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168" y="1408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2176" y="959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2262" y="1001"/>
              <a:ext cx="184" cy="2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>
                  <a:solidFill>
                    <a:srgbClr val="0000FF"/>
                  </a:solidFill>
                  <a:sym typeface="Symbol" pitchFamily="18" charset="2"/>
                </a:rPr>
                <a:t></a:t>
              </a:r>
              <a:endParaRPr lang="en-US" altLang="zh-CN" sz="1800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9" name="Group 90"/>
          <p:cNvGrpSpPr>
            <a:grpSpLocks/>
          </p:cNvGrpSpPr>
          <p:nvPr/>
        </p:nvGrpSpPr>
        <p:grpSpPr bwMode="auto">
          <a:xfrm>
            <a:off x="6143652" y="1230313"/>
            <a:ext cx="1873250" cy="860425"/>
            <a:chOff x="3072" y="768"/>
            <a:chExt cx="1180" cy="542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3072" y="768"/>
              <a:ext cx="1174" cy="1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 flipV="1">
              <a:off x="3072" y="768"/>
              <a:ext cx="1180" cy="5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Line 29"/>
          <p:cNvSpPr>
            <a:spLocks noChangeShapeType="1"/>
          </p:cNvSpPr>
          <p:nvPr/>
        </p:nvSpPr>
        <p:spPr bwMode="auto">
          <a:xfrm flipV="1">
            <a:off x="6143652" y="1219200"/>
            <a:ext cx="1905000" cy="609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med" len="sm"/>
            <a:tailEnd type="none" w="med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7286652" y="1447800"/>
            <a:ext cx="2698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2200" b="1" i="1">
                <a:solidFill>
                  <a:srgbClr val="0000FF"/>
                </a:solidFill>
              </a:rPr>
              <a:t>r</a:t>
            </a:r>
            <a:r>
              <a:rPr lang="en-US" altLang="zh-CN" sz="1200" b="1" baseline="-25000">
                <a:solidFill>
                  <a:srgbClr val="0000FF"/>
                </a:solidFill>
              </a:rPr>
              <a:t>2</a:t>
            </a:r>
            <a:endParaRPr lang="en-US" altLang="zh-CN" sz="1000" i="1"/>
          </a:p>
        </p:txBody>
      </p:sp>
      <p:sp>
        <p:nvSpPr>
          <p:cNvPr id="64" name="Arc 40"/>
          <p:cNvSpPr>
            <a:spLocks/>
          </p:cNvSpPr>
          <p:nvPr/>
        </p:nvSpPr>
        <p:spPr bwMode="auto">
          <a:xfrm>
            <a:off x="6537352" y="1700213"/>
            <a:ext cx="50800" cy="1285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6626252" y="1600200"/>
            <a:ext cx="266700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1600" b="1" i="1">
                <a:solidFill>
                  <a:srgbClr val="000000"/>
                </a:solidFill>
                <a:sym typeface="Symbol" pitchFamily="18" charset="2"/>
              </a:rPr>
              <a:t></a:t>
            </a:r>
            <a:endParaRPr lang="en-US" altLang="zh-CN" sz="1000" b="1" i="1">
              <a:solidFill>
                <a:srgbClr val="000000"/>
              </a:solidFill>
            </a:endParaRPr>
          </a:p>
        </p:txBody>
      </p:sp>
      <p:grpSp>
        <p:nvGrpSpPr>
          <p:cNvPr id="66" name="Group 88"/>
          <p:cNvGrpSpPr>
            <a:grpSpLocks/>
          </p:cNvGrpSpPr>
          <p:nvPr/>
        </p:nvGrpSpPr>
        <p:grpSpPr bwMode="auto">
          <a:xfrm>
            <a:off x="8048652" y="1219200"/>
            <a:ext cx="381000" cy="657225"/>
            <a:chOff x="4264" y="815"/>
            <a:chExt cx="244" cy="366"/>
          </a:xfrm>
        </p:grpSpPr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4264" y="819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>
              <a:off x="4344" y="815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4364" y="903"/>
              <a:ext cx="144" cy="1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x</a:t>
              </a:r>
            </a:p>
          </p:txBody>
        </p:sp>
      </p:grpSp>
      <p:grpSp>
        <p:nvGrpSpPr>
          <p:cNvPr id="70" name="Group 91"/>
          <p:cNvGrpSpPr>
            <a:grpSpLocks/>
          </p:cNvGrpSpPr>
          <p:nvPr/>
        </p:nvGrpSpPr>
        <p:grpSpPr bwMode="auto">
          <a:xfrm>
            <a:off x="6143652" y="1524000"/>
            <a:ext cx="257175" cy="565150"/>
            <a:chOff x="3062" y="232"/>
            <a:chExt cx="162" cy="356"/>
          </a:xfrm>
        </p:grpSpPr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3062" y="232"/>
              <a:ext cx="156" cy="2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3062" y="510"/>
              <a:ext cx="162" cy="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 flipV="1">
              <a:off x="3146" y="452"/>
              <a:ext cx="54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3146" y="482"/>
              <a:ext cx="3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4695852" y="727075"/>
            <a:ext cx="3622675" cy="2168525"/>
            <a:chOff x="2160" y="458"/>
            <a:chExt cx="2282" cy="1366"/>
          </a:xfrm>
        </p:grpSpPr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4298" y="458"/>
              <a:ext cx="144" cy="13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x</a:t>
              </a:r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4264" y="592"/>
              <a:ext cx="0" cy="104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160" y="1159"/>
              <a:ext cx="22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2625" y="741"/>
              <a:ext cx="1" cy="399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2625" y="1182"/>
              <a:ext cx="1" cy="40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>
              <a:off x="3072" y="705"/>
              <a:ext cx="0" cy="25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4262" y="504"/>
              <a:ext cx="0" cy="1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3576" y="1447"/>
              <a:ext cx="15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i="1"/>
                <a:t>D</a:t>
              </a:r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3072" y="1349"/>
              <a:ext cx="0" cy="25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2960" y="98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2952" y="132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>
              <a:off x="2976" y="982"/>
              <a:ext cx="0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2937" y="1078"/>
              <a:ext cx="12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 dirty="0"/>
                <a:t>d</a:t>
              </a:r>
              <a:endParaRPr lang="en-US" altLang="zh-CN" sz="1800" i="1" dirty="0"/>
            </a:p>
          </p:txBody>
        </p:sp>
        <p:sp>
          <p:nvSpPr>
            <p:cNvPr id="89" name="Rectangle 43"/>
            <p:cNvSpPr>
              <a:spLocks noChangeArrowheads="1"/>
            </p:cNvSpPr>
            <p:nvPr/>
          </p:nvSpPr>
          <p:spPr bwMode="auto">
            <a:xfrm>
              <a:off x="4168" y="1099"/>
              <a:ext cx="152" cy="1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o</a:t>
              </a:r>
              <a:endParaRPr lang="en-US" altLang="zh-CN" sz="1800" i="1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3072" y="990"/>
              <a:ext cx="0" cy="32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6"/>
            <p:cNvSpPr>
              <a:spLocks noChangeShapeType="1"/>
            </p:cNvSpPr>
            <p:nvPr/>
          </p:nvSpPr>
          <p:spPr bwMode="auto">
            <a:xfrm>
              <a:off x="3734" y="154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7"/>
            <p:cNvSpPr>
              <a:spLocks noChangeShapeType="1"/>
            </p:cNvSpPr>
            <p:nvPr/>
          </p:nvSpPr>
          <p:spPr bwMode="auto">
            <a:xfrm flipH="1">
              <a:off x="3056" y="1536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 autoUpdateAnimBg="0"/>
      <p:bldP spid="47" grpId="0" animBg="1"/>
      <p:bldP spid="48" grpId="0" autoUpdateAnimBg="0"/>
      <p:bldP spid="49" grpId="0"/>
      <p:bldP spid="50" grpId="0"/>
      <p:bldP spid="51" grpId="0"/>
      <p:bldP spid="23" grpId="0" autoUpdateAnimBg="0"/>
      <p:bldP spid="24" grpId="0" autoUpdateAnimBg="0"/>
      <p:bldP spid="32" grpId="0" autoUpdateAnimBg="0"/>
      <p:bldP spid="33" grpId="0" autoUpdateAnimBg="0"/>
      <p:bldP spid="42" grpId="0" animBg="1"/>
      <p:bldP spid="43" grpId="0" autoUpdateAnimBg="0"/>
      <p:bldP spid="64" grpId="0" animBg="1"/>
      <p:bldP spid="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30250" y="895633"/>
            <a:ext cx="2130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80000"/>
              <a:buFont typeface="Wingdings" pitchFamily="2" charset="2"/>
              <a:buChar char="u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光强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分布图</a:t>
            </a:r>
          </a:p>
        </p:txBody>
      </p:sp>
      <p:pic>
        <p:nvPicPr>
          <p:cNvPr id="3" name="Picture 9" descr="t1"/>
          <p:cNvPicPr>
            <a:picLocks noChangeAspect="1" noChangeArrowheads="1"/>
          </p:cNvPicPr>
          <p:nvPr/>
        </p:nvPicPr>
        <p:blipFill>
          <a:blip r:embed="rId3"/>
          <a:srcRect l="12794" r="11615"/>
          <a:stretch>
            <a:fillRect/>
          </a:stretch>
        </p:blipFill>
        <p:spPr bwMode="auto">
          <a:xfrm>
            <a:off x="2285984" y="4702195"/>
            <a:ext cx="4679950" cy="151288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00364" y="2916245"/>
            <a:ext cx="3405187" cy="1419225"/>
            <a:chOff x="1643" y="276"/>
            <a:chExt cx="2939" cy="894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643" y="923"/>
              <a:ext cx="2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898" y="276"/>
              <a:ext cx="183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/>
                <a:t>I</a:t>
              </a:r>
              <a:endParaRPr kumimoji="1" lang="en-US" altLang="zh-CN" sz="200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2033" y="711"/>
              <a:ext cx="306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2341" y="519"/>
              <a:ext cx="279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614" y="709"/>
              <a:ext cx="279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2890" y="519"/>
              <a:ext cx="280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3163" y="709"/>
              <a:ext cx="279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442" y="512"/>
              <a:ext cx="278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3715" y="709"/>
              <a:ext cx="278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3982" y="515"/>
              <a:ext cx="280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1760" y="519"/>
              <a:ext cx="280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032" y="327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711" y="512"/>
              <a:ext cx="260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585" y="517"/>
              <a:ext cx="0" cy="40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4116" y="517"/>
              <a:ext cx="0" cy="40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482" y="522"/>
              <a:ext cx="0" cy="40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898" y="527"/>
              <a:ext cx="0" cy="40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4388" y="1051"/>
              <a:ext cx="194" cy="1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k</a:t>
              </a:r>
              <a:endParaRPr kumimoji="1" lang="en-US" altLang="zh-CN" sz="1800"/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3007" y="1062"/>
              <a:ext cx="221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0</a:t>
              </a: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3516" y="1073"/>
              <a:ext cx="212" cy="9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1</a:t>
              </a: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4060" y="1057"/>
              <a:ext cx="219" cy="11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2</a:t>
              </a: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370" y="1062"/>
              <a:ext cx="257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>
                  <a:latin typeface="宋体" pitchFamily="2" charset="-122"/>
                </a:rPr>
                <a:t>-</a:t>
              </a:r>
              <a:r>
                <a:rPr kumimoji="1" lang="en-US" altLang="zh-CN" sz="1800"/>
                <a:t>1</a:t>
              </a: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765" y="1058"/>
              <a:ext cx="267" cy="1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>
                  <a:latin typeface="宋体" pitchFamily="2" charset="-122"/>
                </a:rPr>
                <a:t>-</a:t>
              </a:r>
              <a:r>
                <a:rPr kumimoji="1" lang="en-US" altLang="zh-CN" sz="1800"/>
                <a:t>2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3044" y="351"/>
              <a:ext cx="373" cy="12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4</a:t>
              </a:r>
              <a:r>
                <a:rPr kumimoji="1" lang="en-US" altLang="zh-CN" sz="1800" i="1"/>
                <a:t>I</a:t>
              </a:r>
              <a:r>
                <a:rPr kumimoji="1" lang="en-US" altLang="zh-CN" sz="1800" baseline="-25000"/>
                <a:t>0</a:t>
              </a:r>
              <a:endParaRPr kumimoji="1" lang="en-US" altLang="zh-CN" sz="18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377" y="922"/>
              <a:ext cx="202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endParaRPr kumimoji="1" lang="en-US" altLang="zh-CN" sz="1800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007" y="918"/>
              <a:ext cx="211" cy="1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0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3518" y="922"/>
              <a:ext cx="267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 dirty="0"/>
                <a:t>x</a:t>
              </a:r>
              <a:r>
                <a:rPr kumimoji="1" lang="en-US" altLang="zh-CN" sz="1800" baseline="-25000" dirty="0"/>
                <a:t>1</a:t>
              </a:r>
              <a:endParaRPr kumimoji="1" lang="en-US" altLang="zh-CN" sz="1800" dirty="0"/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4067" y="911"/>
              <a:ext cx="256" cy="1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/>
                <a:t>2</a:t>
              </a:r>
              <a:endParaRPr kumimoji="1" lang="en-US" altLang="zh-CN" sz="1800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1822" y="885"/>
              <a:ext cx="331" cy="14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2</a:t>
              </a:r>
              <a:endParaRPr kumimoji="1" lang="en-US" altLang="zh-CN" sz="1800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2409" y="911"/>
              <a:ext cx="293" cy="1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1</a:t>
              </a:r>
              <a:endParaRPr kumimoji="1" lang="en-US" altLang="zh-CN" sz="18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62300" y="1452569"/>
            <a:ext cx="3609964" cy="1320800"/>
            <a:chOff x="2916238" y="1252526"/>
            <a:chExt cx="3609964" cy="1320800"/>
          </a:xfrm>
        </p:grpSpPr>
        <p:sp>
          <p:nvSpPr>
            <p:cNvPr id="36" name="AutoShape 6"/>
            <p:cNvSpPr>
              <a:spLocks/>
            </p:cNvSpPr>
            <p:nvPr/>
          </p:nvSpPr>
          <p:spPr bwMode="auto">
            <a:xfrm>
              <a:off x="2916238" y="1447824"/>
              <a:ext cx="71437" cy="828675"/>
            </a:xfrm>
            <a:prstGeom prst="leftBrace">
              <a:avLst>
                <a:gd name="adj1" fmla="val 9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37" name="Object 5"/>
            <p:cNvGraphicFramePr>
              <a:graphicFrameLocks noChangeAspect="1"/>
            </p:cNvGraphicFramePr>
            <p:nvPr/>
          </p:nvGraphicFramePr>
          <p:xfrm>
            <a:off x="3071802" y="1252526"/>
            <a:ext cx="3454400" cy="533400"/>
          </p:xfrm>
          <a:graphic>
            <a:graphicData uri="http://schemas.openxmlformats.org/presentationml/2006/ole">
              <p:oleObj spid="_x0000_s73730" name="Equation" r:id="rId4" imgW="1726920" imgH="266400" progId="Equation.DSMT4">
                <p:embed/>
              </p:oleObj>
            </a:graphicData>
          </a:graphic>
        </p:graphicFrame>
        <p:graphicFrame>
          <p:nvGraphicFramePr>
            <p:cNvPr id="38" name="Object 6"/>
            <p:cNvGraphicFramePr>
              <a:graphicFrameLocks noChangeAspect="1"/>
            </p:cNvGraphicFramePr>
            <p:nvPr/>
          </p:nvGraphicFramePr>
          <p:xfrm>
            <a:off x="3071802" y="1785926"/>
            <a:ext cx="1498600" cy="787400"/>
          </p:xfrm>
          <a:graphic>
            <a:graphicData uri="http://schemas.openxmlformats.org/presentationml/2006/ole">
              <p:oleObj spid="_x0000_s73731" name="Equation" r:id="rId5" imgW="749160" imgH="393480" progId="Equation.DSMT4">
                <p:embed/>
              </p:oleObj>
            </a:graphicData>
          </a:graphic>
        </p:graphicFrame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6525" y="2642078"/>
            <a:ext cx="88788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l">
              <a:lnSpc>
                <a:spcPct val="125000"/>
              </a:lnSpc>
              <a:buFontTx/>
              <a:buAutoNum type="arabicParenBoth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屏上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z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轴附近分布着一系列平行、等间距、等强度的条纹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11189" y="3966364"/>
            <a:ext cx="817565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干涉条纹中，在极大与极小值之间，光强逐渐过渡变化，</a:t>
            </a:r>
          </a:p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    且是非线性的变化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28596" y="2194206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讨论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16088" y="3244837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条纹间距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714480" y="567861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仿宋_GB2312" pitchFamily="49" charset="-122"/>
              </a:rPr>
              <a:t>若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429124" y="567861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仿宋_GB2312" pitchFamily="49" charset="-122"/>
              </a:rPr>
              <a:t>有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14744" y="3161657"/>
          <a:ext cx="1074420" cy="708660"/>
        </p:xfrm>
        <a:graphic>
          <a:graphicData uri="http://schemas.openxmlformats.org/presentationml/2006/ole">
            <p:oleObj spid="_x0000_s74754" name="Equation" r:id="rId3" imgW="596880" imgH="39348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77354" y="5026474"/>
          <a:ext cx="3264408" cy="504063"/>
        </p:xfrm>
        <a:graphic>
          <a:graphicData uri="http://schemas.openxmlformats.org/presentationml/2006/ole">
            <p:oleObj spid="_x0000_s74755" name="Equation" r:id="rId4" imgW="1726920" imgH="2664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80662" y="4912174"/>
          <a:ext cx="1536192" cy="744093"/>
        </p:xfrm>
        <a:graphic>
          <a:graphicData uri="http://schemas.openxmlformats.org/presentationml/2006/ole">
            <p:oleObj spid="_x0000_s74756" name="Equation" r:id="rId5" imgW="812520" imgH="39348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357422" y="5703706"/>
          <a:ext cx="1320165" cy="432054"/>
        </p:xfrm>
        <a:graphic>
          <a:graphicData uri="http://schemas.openxmlformats.org/presentationml/2006/ole">
            <p:oleObj spid="_x0000_s74757" name="Equation" r:id="rId6" imgW="698400" imgH="2286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072066" y="5555116"/>
          <a:ext cx="2376297" cy="744093"/>
        </p:xfrm>
        <a:graphic>
          <a:graphicData uri="http://schemas.openxmlformats.org/presentationml/2006/ole">
            <p:oleObj spid="_x0000_s74758" name="Equation" r:id="rId7" imgW="1257120" imgH="393480" progId="Equation.DSMT4">
              <p:embed/>
            </p:oleObj>
          </a:graphicData>
        </a:graphic>
      </p:graphicFrame>
      <p:pic>
        <p:nvPicPr>
          <p:cNvPr id="13" name="Picture 9" descr="t1"/>
          <p:cNvPicPr>
            <a:picLocks noChangeAspect="1" noChangeArrowheads="1"/>
          </p:cNvPicPr>
          <p:nvPr/>
        </p:nvPicPr>
        <p:blipFill>
          <a:blip r:embed="rId8"/>
          <a:srcRect l="12794" r="11615"/>
          <a:stretch>
            <a:fillRect/>
          </a:stretch>
        </p:blipFill>
        <p:spPr bwMode="auto">
          <a:xfrm>
            <a:off x="2357422" y="714356"/>
            <a:ext cx="4679950" cy="151288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4536212" y="1463357"/>
            <a:ext cx="2928958" cy="1412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V="1">
            <a:off x="4536212" y="1604648"/>
            <a:ext cx="2928958" cy="85884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" name="Line 45"/>
          <p:cNvSpPr>
            <a:spLocks noChangeShapeType="1"/>
          </p:cNvSpPr>
          <p:nvPr/>
        </p:nvSpPr>
        <p:spPr bwMode="auto">
          <a:xfrm flipH="1">
            <a:off x="1610454" y="176819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 flipH="1">
            <a:off x="1610454" y="199679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7" name="Line 47"/>
          <p:cNvSpPr>
            <a:spLocks noChangeShapeType="1"/>
          </p:cNvSpPr>
          <p:nvPr/>
        </p:nvSpPr>
        <p:spPr bwMode="auto">
          <a:xfrm flipV="1">
            <a:off x="2259741" y="1493558"/>
            <a:ext cx="2303463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>
            <a:off x="2278791" y="1780895"/>
            <a:ext cx="22320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256566" y="1996795"/>
            <a:ext cx="51863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52"/>
          <p:cNvSpPr>
            <a:spLocks noChangeShapeType="1"/>
          </p:cNvSpPr>
          <p:nvPr/>
        </p:nvSpPr>
        <p:spPr bwMode="auto">
          <a:xfrm>
            <a:off x="7498491" y="701395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lg"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468298" y="178592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 smtClean="0"/>
              <a:t>O</a:t>
            </a:r>
            <a:endParaRPr lang="en-US" altLang="zh-CN" sz="2400" b="1" i="1" dirty="0"/>
          </a:p>
        </p:txBody>
      </p:sp>
      <p:sp>
        <p:nvSpPr>
          <p:cNvPr id="12" name="Line 54"/>
          <p:cNvSpPr>
            <a:spLocks noChangeShapeType="1"/>
          </p:cNvSpPr>
          <p:nvPr/>
        </p:nvSpPr>
        <p:spPr bwMode="auto">
          <a:xfrm>
            <a:off x="4540979" y="971270"/>
            <a:ext cx="0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2250216" y="286198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3050316" y="248257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B</a:t>
            </a: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4036146" y="1020483"/>
            <a:ext cx="428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endParaRPr lang="en-US" altLang="zh-CN" sz="2400" b="1"/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4075841" y="2388908"/>
            <a:ext cx="428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S</a:t>
            </a:r>
            <a:r>
              <a:rPr lang="en-US" altLang="zh-CN" sz="2400" b="1" baseline="-25000"/>
              <a:t>2</a:t>
            </a:r>
          </a:p>
        </p:txBody>
      </p:sp>
      <p:sp>
        <p:nvSpPr>
          <p:cNvPr id="17" name="Line 59"/>
          <p:cNvSpPr>
            <a:spLocks noChangeShapeType="1"/>
          </p:cNvSpPr>
          <p:nvPr/>
        </p:nvSpPr>
        <p:spPr bwMode="auto">
          <a:xfrm>
            <a:off x="4561616" y="242859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Rectangle 60"/>
          <p:cNvSpPr>
            <a:spLocks noChangeArrowheads="1"/>
          </p:cNvSpPr>
          <p:nvPr/>
        </p:nvSpPr>
        <p:spPr bwMode="auto">
          <a:xfrm>
            <a:off x="7331804" y="174752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sp>
        <p:nvSpPr>
          <p:cNvPr id="19" name="Line 61"/>
          <p:cNvSpPr>
            <a:spLocks noChangeShapeType="1"/>
          </p:cNvSpPr>
          <p:nvPr/>
        </p:nvSpPr>
        <p:spPr bwMode="auto">
          <a:xfrm>
            <a:off x="4558441" y="148403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4398104" y="124908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sp>
        <p:nvSpPr>
          <p:cNvPr id="21" name="Line 63"/>
          <p:cNvSpPr>
            <a:spLocks noChangeShapeType="1"/>
          </p:cNvSpPr>
          <p:nvPr/>
        </p:nvSpPr>
        <p:spPr bwMode="auto">
          <a:xfrm>
            <a:off x="4923566" y="149355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2" name="Text Box 64"/>
          <p:cNvSpPr txBox="1">
            <a:spLocks noChangeArrowheads="1"/>
          </p:cNvSpPr>
          <p:nvPr/>
        </p:nvSpPr>
        <p:spPr bwMode="auto">
          <a:xfrm>
            <a:off x="4923566" y="1685645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d</a:t>
            </a:r>
          </a:p>
        </p:txBody>
      </p:sp>
      <p:sp>
        <p:nvSpPr>
          <p:cNvPr id="24" name="Line 66"/>
          <p:cNvSpPr>
            <a:spLocks noChangeShapeType="1"/>
          </p:cNvSpPr>
          <p:nvPr/>
        </p:nvSpPr>
        <p:spPr bwMode="auto">
          <a:xfrm>
            <a:off x="2259741" y="1818963"/>
            <a:ext cx="0" cy="10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Rectangle 67"/>
          <p:cNvSpPr>
            <a:spLocks noChangeArrowheads="1"/>
          </p:cNvSpPr>
          <p:nvPr/>
        </p:nvSpPr>
        <p:spPr bwMode="auto">
          <a:xfrm>
            <a:off x="1994300" y="1285860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 smtClean="0"/>
              <a:t>S</a:t>
            </a:r>
            <a:endParaRPr lang="en-US" altLang="zh-CN" sz="2400" b="1" i="1" baseline="-25000" dirty="0"/>
          </a:p>
        </p:txBody>
      </p:sp>
      <p:sp>
        <p:nvSpPr>
          <p:cNvPr id="27" name="Rectangle 69"/>
          <p:cNvSpPr>
            <a:spLocks noChangeArrowheads="1"/>
          </p:cNvSpPr>
          <p:nvPr/>
        </p:nvSpPr>
        <p:spPr bwMode="auto">
          <a:xfrm>
            <a:off x="2115279" y="153321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sp>
        <p:nvSpPr>
          <p:cNvPr id="31" name="Text Box 73"/>
          <p:cNvSpPr txBox="1">
            <a:spLocks noChangeArrowheads="1"/>
          </p:cNvSpPr>
          <p:nvPr/>
        </p:nvSpPr>
        <p:spPr bwMode="auto">
          <a:xfrm>
            <a:off x="1323116" y="1604649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 smtClean="0"/>
              <a:t>y</a:t>
            </a:r>
            <a:endParaRPr lang="en-US" altLang="zh-CN" sz="2400" b="1" i="1" dirty="0"/>
          </a:p>
        </p:txBody>
      </p:sp>
      <p:sp>
        <p:nvSpPr>
          <p:cNvPr id="32" name="Line 74"/>
          <p:cNvSpPr>
            <a:spLocks noChangeShapeType="1"/>
          </p:cNvSpPr>
          <p:nvPr/>
        </p:nvSpPr>
        <p:spPr bwMode="auto">
          <a:xfrm>
            <a:off x="1683479" y="1747525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sm" len="med"/>
            <a:tailEnd type="stealth" w="sm" len="med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Line 75"/>
          <p:cNvSpPr>
            <a:spLocks noChangeShapeType="1"/>
          </p:cNvSpPr>
          <p:nvPr/>
        </p:nvSpPr>
        <p:spPr bwMode="auto">
          <a:xfrm>
            <a:off x="4515579" y="2861983"/>
            <a:ext cx="300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Text Box 76"/>
          <p:cNvSpPr txBox="1">
            <a:spLocks noChangeArrowheads="1"/>
          </p:cNvSpPr>
          <p:nvPr/>
        </p:nvSpPr>
        <p:spPr bwMode="auto">
          <a:xfrm>
            <a:off x="6003066" y="2477808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D</a:t>
            </a:r>
          </a:p>
        </p:txBody>
      </p:sp>
      <p:sp>
        <p:nvSpPr>
          <p:cNvPr id="35" name="Rectangle 77"/>
          <p:cNvSpPr>
            <a:spLocks noChangeArrowheads="1"/>
          </p:cNvSpPr>
          <p:nvPr/>
        </p:nvSpPr>
        <p:spPr bwMode="auto">
          <a:xfrm>
            <a:off x="4394929" y="218729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sp>
        <p:nvSpPr>
          <p:cNvPr id="40" name="Line 84"/>
          <p:cNvSpPr>
            <a:spLocks noChangeShapeType="1"/>
          </p:cNvSpPr>
          <p:nvPr/>
        </p:nvSpPr>
        <p:spPr bwMode="auto">
          <a:xfrm>
            <a:off x="4540979" y="2501620"/>
            <a:ext cx="0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1" name="Line 85"/>
          <p:cNvSpPr>
            <a:spLocks noChangeShapeType="1"/>
          </p:cNvSpPr>
          <p:nvPr/>
        </p:nvSpPr>
        <p:spPr bwMode="auto">
          <a:xfrm>
            <a:off x="4536216" y="1566583"/>
            <a:ext cx="0" cy="809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3185242" y="2004705"/>
          <a:ext cx="279400" cy="457200"/>
        </p:xfrm>
        <a:graphic>
          <a:graphicData uri="http://schemas.openxmlformats.org/presentationml/2006/ole">
            <p:oleObj spid="_x0000_s87042" name="Equation" r:id="rId3" imgW="139680" imgH="228600" progId="Equation.DSMT4">
              <p:embed/>
            </p:oleObj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/>
        </p:nvGraphicFramePr>
        <p:xfrm>
          <a:off x="3237641" y="1176035"/>
          <a:ext cx="279400" cy="457200"/>
        </p:xfrm>
        <a:graphic>
          <a:graphicData uri="http://schemas.openxmlformats.org/presentationml/2006/ole">
            <p:oleObj spid="_x0000_s87043" name="Equation" r:id="rId4" imgW="139680" imgH="228600" progId="Equation.DSMT4">
              <p:embed/>
            </p:oleObj>
          </a:graphicData>
        </a:graphic>
      </p:graphicFrame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）光源偏离的杨氏干涉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7322294" y="135729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5964972" y="1104583"/>
          <a:ext cx="254000" cy="457200"/>
        </p:xfrm>
        <a:graphic>
          <a:graphicData uri="http://schemas.openxmlformats.org/presentationml/2006/ole">
            <p:oleObj spid="_x0000_s87044" name="Equation" r:id="rId5" imgW="126720" imgH="228600" progId="Equation.DSMT4">
              <p:embed/>
            </p:oleObj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5964972" y="1933267"/>
          <a:ext cx="279400" cy="457200"/>
        </p:xfrm>
        <a:graphic>
          <a:graphicData uri="http://schemas.openxmlformats.org/presentationml/2006/ole">
            <p:oleObj spid="_x0000_s87045" name="Equation" r:id="rId6" imgW="139680" imgH="228600" progId="Equation.DSMT4">
              <p:embed/>
            </p:oleObj>
          </a:graphicData>
        </a:graphic>
      </p:graphicFrame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7509976" y="1247459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 smtClean="0"/>
              <a:t>P</a:t>
            </a:r>
            <a:endParaRPr lang="en-US" altLang="zh-CN" sz="2400" b="1" i="1" dirty="0"/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 flipH="1">
            <a:off x="7500958" y="1604649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>
            <a:off x="7500958" y="199679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4" name="Line 74"/>
          <p:cNvSpPr>
            <a:spLocks noChangeShapeType="1"/>
          </p:cNvSpPr>
          <p:nvPr/>
        </p:nvSpPr>
        <p:spPr bwMode="auto">
          <a:xfrm>
            <a:off x="8001024" y="1604649"/>
            <a:ext cx="0" cy="3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sm" len="med"/>
            <a:tailEnd type="stealth" w="sm" len="med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8001024" y="1533211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 smtClean="0"/>
              <a:t>x</a:t>
            </a:r>
            <a:endParaRPr lang="en-US" altLang="zh-CN" sz="2400" b="1" i="1" dirty="0"/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2143108" y="3247723"/>
          <a:ext cx="1447800" cy="787400"/>
        </p:xfrm>
        <a:graphic>
          <a:graphicData uri="http://schemas.openxmlformats.org/presentationml/2006/ole">
            <p:oleObj spid="_x0000_s87046" name="Equation" r:id="rId7" imgW="723600" imgH="393480" progId="Equation.DSMT4">
              <p:embed/>
            </p:oleObj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4929190" y="3247723"/>
          <a:ext cx="1473200" cy="787400"/>
        </p:xfrm>
        <a:graphic>
          <a:graphicData uri="http://schemas.openxmlformats.org/presentationml/2006/ole">
            <p:oleObj spid="_x0000_s87047" name="Equation" r:id="rId8" imgW="736560" imgH="39348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000496" y="3410591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同理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3135330" y="4104979"/>
          <a:ext cx="3937000" cy="787400"/>
        </p:xfrm>
        <a:graphic>
          <a:graphicData uri="http://schemas.openxmlformats.org/presentationml/2006/ole">
            <p:oleObj spid="_x0000_s87048" name="Equation" r:id="rId9" imgW="1968480" imgH="393480" progId="Equation.DSMT4">
              <p:embed/>
            </p:oleObj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857356" y="4267847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光程差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7356" y="4929198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对零级亮条纹，有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4572000" y="4982230"/>
          <a:ext cx="736600" cy="355600"/>
        </p:xfrm>
        <a:graphic>
          <a:graphicData uri="http://schemas.openxmlformats.org/presentationml/2006/ole">
            <p:oleObj spid="_x0000_s87049" name="Equation" r:id="rId10" imgW="368280" imgH="177480" progId="Equation.DSMT4">
              <p:embed/>
            </p:oleObj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3976692" y="5533722"/>
          <a:ext cx="1166812" cy="708025"/>
        </p:xfrm>
        <a:graphic>
          <a:graphicData uri="http://schemas.openxmlformats.org/presentationml/2006/ole">
            <p:oleObj spid="_x0000_s87050" name="Equation" r:id="rId11" imgW="647640" imgH="393480" progId="Equation.DSMT4">
              <p:embed/>
            </p:oleObj>
          </a:graphicData>
        </a:graphic>
      </p:graphicFrame>
      <p:cxnSp>
        <p:nvCxnSpPr>
          <p:cNvPr id="66" name="直接连接符 65"/>
          <p:cNvCxnSpPr/>
          <p:nvPr/>
        </p:nvCxnSpPr>
        <p:spPr>
          <a:xfrm>
            <a:off x="2285984" y="1747525"/>
            <a:ext cx="5214974" cy="571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ine 45"/>
          <p:cNvSpPr>
            <a:spLocks noChangeShapeType="1"/>
          </p:cNvSpPr>
          <p:nvPr/>
        </p:nvSpPr>
        <p:spPr bwMode="auto">
          <a:xfrm flipH="1">
            <a:off x="7494613" y="2319029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>
            <a:off x="8001024" y="1994467"/>
            <a:ext cx="0" cy="3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sm" len="med"/>
            <a:tailEnd type="stealth" w="sm" len="med"/>
          </a:ln>
        </p:spPr>
        <p:txBody>
          <a:bodyPr/>
          <a:lstStyle/>
          <a:p>
            <a:endParaRPr lang="zh-CN" altLang="en-US" sz="2400" b="1"/>
          </a:p>
        </p:txBody>
      </p:sp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8067675" y="1996766"/>
          <a:ext cx="608013" cy="322263"/>
        </p:xfrm>
        <a:graphic>
          <a:graphicData uri="http://schemas.openxmlformats.org/presentationml/2006/ole">
            <p:oleObj spid="_x0000_s87051" name="Equation" r:id="rId12" imgW="406080" imgH="215640" progId="Equation.DSMT4">
              <p:embed/>
            </p:oleObj>
          </a:graphicData>
        </a:graphic>
      </p:graphicFrame>
      <p:sp>
        <p:nvSpPr>
          <p:cNvPr id="71" name="Rectangle 60"/>
          <p:cNvSpPr>
            <a:spLocks noChangeArrowheads="1"/>
          </p:cNvSpPr>
          <p:nvPr/>
        </p:nvSpPr>
        <p:spPr bwMode="auto">
          <a:xfrm>
            <a:off x="7329600" y="208424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•</a:t>
            </a:r>
          </a:p>
        </p:txBody>
      </p:sp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7500958" y="2217432"/>
          <a:ext cx="331787" cy="458787"/>
        </p:xfrm>
        <a:graphic>
          <a:graphicData uri="http://schemas.openxmlformats.org/presentationml/2006/ole">
            <p:oleObj spid="_x0000_s87052" name="Equation" r:id="rId13" imgW="164880" imgH="228600" progId="Equation.DSMT4">
              <p:embed/>
            </p:oleObj>
          </a:graphicData>
        </a:graphic>
      </p:graphicFrame>
      <p:sp>
        <p:nvSpPr>
          <p:cNvPr id="73" name="AutoShape 98"/>
          <p:cNvSpPr>
            <a:spLocks noChangeArrowheads="1"/>
          </p:cNvSpPr>
          <p:nvPr/>
        </p:nvSpPr>
        <p:spPr bwMode="auto">
          <a:xfrm>
            <a:off x="7500958" y="2961971"/>
            <a:ext cx="1293814" cy="503237"/>
          </a:xfrm>
          <a:prstGeom prst="wedgeRoundRectCallout">
            <a:avLst>
              <a:gd name="adj1" fmla="val -43763"/>
              <a:gd name="adj2" fmla="val -163166"/>
              <a:gd name="adj3" fmla="val 16667"/>
            </a:avLst>
          </a:prstGeom>
          <a:solidFill>
            <a:srgbClr val="00CC99">
              <a:alpha val="54901"/>
            </a:srgbClr>
          </a:solidFill>
          <a:ln w="9525">
            <a:solidFill>
              <a:srgbClr val="B2B2B2">
                <a:alpha val="50195"/>
              </a:srgb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零级明纹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  <p:bldP spid="18" grpId="1"/>
      <p:bldP spid="19" grpId="0" animBg="1"/>
      <p:bldP spid="20" grpId="0"/>
      <p:bldP spid="21" grpId="0" animBg="1"/>
      <p:bldP spid="22" grpId="0"/>
      <p:bldP spid="24" grpId="0" animBg="1"/>
      <p:bldP spid="25" grpId="0"/>
      <p:bldP spid="27" grpId="0"/>
      <p:bldP spid="27" grpId="1"/>
      <p:bldP spid="31" grpId="0"/>
      <p:bldP spid="32" grpId="0" animBg="1"/>
      <p:bldP spid="33" grpId="0" animBg="1"/>
      <p:bldP spid="34" grpId="0"/>
      <p:bldP spid="35" grpId="0"/>
      <p:bldP spid="40" grpId="0" animBg="1"/>
      <p:bldP spid="41" grpId="0" animBg="1"/>
      <p:bldP spid="48" grpId="0"/>
      <p:bldP spid="51" grpId="0"/>
      <p:bldP spid="52" grpId="0" animBg="1"/>
      <p:bldP spid="53" grpId="0" animBg="1"/>
      <p:bldP spid="54" grpId="0" animBg="1"/>
      <p:bldP spid="55" grpId="0"/>
      <p:bldP spid="59" grpId="0"/>
      <p:bldP spid="61" grpId="0"/>
      <p:bldP spid="62" grpId="0"/>
      <p:bldP spid="68" grpId="0" animBg="1"/>
      <p:bldP spid="69" grpId="0" animBg="1"/>
      <p:bldP spid="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双缝干涉条纹"/>
          <p:cNvPicPr>
            <a:picLocks noChangeAspect="1" noChangeArrowheads="1"/>
          </p:cNvPicPr>
          <p:nvPr/>
        </p:nvPicPr>
        <p:blipFill>
          <a:blip r:embed="rId3"/>
          <a:srcRect t="22104" r="10951"/>
          <a:stretch>
            <a:fillRect/>
          </a:stretch>
        </p:blipFill>
        <p:spPr bwMode="auto">
          <a:xfrm>
            <a:off x="2285984" y="5509736"/>
            <a:ext cx="5123118" cy="719139"/>
          </a:xfrm>
          <a:prstGeom prst="rect">
            <a:avLst/>
          </a:prstGeom>
          <a:noFill/>
          <a:ln w="9525">
            <a:solidFill>
              <a:srgbClr val="B2B2B2">
                <a:alpha val="50195"/>
              </a:srgbClr>
            </a:solidFill>
            <a:miter lim="800000"/>
            <a:headEnd/>
            <a:tailEnd/>
          </a:ln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31825" y="4014297"/>
            <a:ext cx="80565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(5)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当用白光作为光源时，在中央零级白色条纹两边对称地排列着几条彩色条纹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同级条纹由中心向两侧的色序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为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0417" y="4981392"/>
            <a:ext cx="1717137" cy="461665"/>
            <a:chOff x="1071538" y="5324789"/>
            <a:chExt cx="1717137" cy="461665"/>
          </a:xfrm>
        </p:grpSpPr>
        <p:sp>
          <p:nvSpPr>
            <p:cNvPr id="5" name="矩形 4"/>
            <p:cNvSpPr/>
            <p:nvPr/>
          </p:nvSpPr>
          <p:spPr>
            <a:xfrm>
              <a:off x="1071538" y="5324789"/>
              <a:ext cx="17171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rgbClr val="7030A0"/>
                  </a:solidFill>
                  <a:ea typeface="仿宋_GB2312" pitchFamily="49" charset="-122"/>
                </a:rPr>
                <a:t>紫</a:t>
              </a:r>
              <a:r>
                <a:rPr kumimoji="1" lang="zh-CN" altLang="en-US" sz="2400" b="1" dirty="0" smtClean="0">
                  <a:ea typeface="仿宋_GB2312" pitchFamily="49" charset="-122"/>
                </a:rPr>
                <a:t>           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ea typeface="仿宋_GB2312" pitchFamily="49" charset="-122"/>
                </a:rPr>
                <a:t>红</a:t>
              </a:r>
              <a:r>
                <a:rPr kumimoji="1" lang="en-US" altLang="zh-CN" sz="2400" b="1" dirty="0" smtClean="0">
                  <a:latin typeface="仿宋_GB2312" pitchFamily="49" charset="-122"/>
                  <a:ea typeface="仿宋_GB2312" pitchFamily="49" charset="-122"/>
                </a:rPr>
                <a:t>.</a:t>
              </a:r>
              <a:endParaRPr lang="zh-CN" altLang="en-US" sz="2400" dirty="0"/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500166" y="5499116"/>
              <a:ext cx="684212" cy="144462"/>
            </a:xfrm>
            <a:prstGeom prst="rightArrow">
              <a:avLst>
                <a:gd name="adj1" fmla="val 50000"/>
                <a:gd name="adj2" fmla="val 118407"/>
              </a:avLst>
            </a:prstGeom>
            <a:solidFill>
              <a:srgbClr val="006699">
                <a:alpha val="72940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31838" y="571480"/>
            <a:ext cx="31257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(4)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间距与波长关系</a:t>
            </a:r>
            <a:endParaRPr kumimoji="1" lang="zh-CN" altLang="en-US" sz="2400" b="1" dirty="0">
              <a:solidFill>
                <a:srgbClr val="FF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357686" y="1528256"/>
            <a:ext cx="592137" cy="2000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1800"/>
              <a:t>4</a:t>
            </a:r>
            <a:r>
              <a:rPr kumimoji="1" lang="en-US" altLang="zh-CN" sz="1800" i="1"/>
              <a:t>I</a:t>
            </a:r>
            <a:r>
              <a:rPr kumimoji="1" lang="en-US" altLang="zh-CN" sz="1800" baseline="-25000"/>
              <a:t>0</a:t>
            </a:r>
            <a:endParaRPr kumimoji="1" lang="en-US" altLang="zh-CN" sz="1800" b="0"/>
          </a:p>
        </p:txBody>
      </p:sp>
      <p:grpSp>
        <p:nvGrpSpPr>
          <p:cNvPr id="9" name="Group 13"/>
          <p:cNvGrpSpPr>
            <a:grpSpLocks noChangeAspect="1"/>
          </p:cNvGrpSpPr>
          <p:nvPr/>
        </p:nvGrpSpPr>
        <p:grpSpPr bwMode="auto">
          <a:xfrm>
            <a:off x="2490788" y="1847352"/>
            <a:ext cx="4329112" cy="792162"/>
            <a:chOff x="1338" y="1865"/>
            <a:chExt cx="2270" cy="415"/>
          </a:xfrm>
        </p:grpSpPr>
        <p:sp>
          <p:nvSpPr>
            <p:cNvPr id="10" name="Freeform 14"/>
            <p:cNvSpPr>
              <a:spLocks noChangeAspect="1"/>
            </p:cNvSpPr>
            <p:nvPr/>
          </p:nvSpPr>
          <p:spPr bwMode="auto">
            <a:xfrm>
              <a:off x="1759" y="2064"/>
              <a:ext cx="223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5"/>
            <p:cNvSpPr>
              <a:spLocks noChangeAspect="1"/>
            </p:cNvSpPr>
            <p:nvPr/>
          </p:nvSpPr>
          <p:spPr bwMode="auto">
            <a:xfrm>
              <a:off x="1983" y="1872"/>
              <a:ext cx="204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6"/>
            <p:cNvSpPr>
              <a:spLocks noChangeAspect="1"/>
            </p:cNvSpPr>
            <p:nvPr/>
          </p:nvSpPr>
          <p:spPr bwMode="auto">
            <a:xfrm>
              <a:off x="2183" y="2062"/>
              <a:ext cx="203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ChangeAspect="1"/>
            </p:cNvSpPr>
            <p:nvPr/>
          </p:nvSpPr>
          <p:spPr bwMode="auto">
            <a:xfrm>
              <a:off x="2384" y="1872"/>
              <a:ext cx="204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8"/>
            <p:cNvSpPr>
              <a:spLocks noChangeAspect="1"/>
            </p:cNvSpPr>
            <p:nvPr/>
          </p:nvSpPr>
          <p:spPr bwMode="auto">
            <a:xfrm>
              <a:off x="2583" y="2062"/>
              <a:ext cx="204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9"/>
            <p:cNvSpPr>
              <a:spLocks noChangeAspect="1"/>
            </p:cNvSpPr>
            <p:nvPr/>
          </p:nvSpPr>
          <p:spPr bwMode="auto">
            <a:xfrm>
              <a:off x="2787" y="1865"/>
              <a:ext cx="203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0"/>
            <p:cNvSpPr>
              <a:spLocks noChangeAspect="1"/>
            </p:cNvSpPr>
            <p:nvPr/>
          </p:nvSpPr>
          <p:spPr bwMode="auto">
            <a:xfrm>
              <a:off x="2986" y="2062"/>
              <a:ext cx="203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/>
            <p:cNvSpPr>
              <a:spLocks noChangeAspect="1"/>
            </p:cNvSpPr>
            <p:nvPr/>
          </p:nvSpPr>
          <p:spPr bwMode="auto">
            <a:xfrm>
              <a:off x="3181" y="1868"/>
              <a:ext cx="204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/>
            <p:cNvSpPr>
              <a:spLocks noChangeAspect="1"/>
            </p:cNvSpPr>
            <p:nvPr/>
          </p:nvSpPr>
          <p:spPr bwMode="auto">
            <a:xfrm>
              <a:off x="1559" y="1872"/>
              <a:ext cx="205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/>
            <p:cNvSpPr>
              <a:spLocks noChangeAspect="1"/>
            </p:cNvSpPr>
            <p:nvPr/>
          </p:nvSpPr>
          <p:spPr bwMode="auto">
            <a:xfrm>
              <a:off x="3385" y="2069"/>
              <a:ext cx="223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/>
            <p:cNvSpPr>
              <a:spLocks noChangeAspect="1"/>
            </p:cNvSpPr>
            <p:nvPr/>
          </p:nvSpPr>
          <p:spPr bwMode="auto">
            <a:xfrm>
              <a:off x="1338" y="2069"/>
              <a:ext cx="223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2130425" y="1277439"/>
            <a:ext cx="5400675" cy="1665288"/>
            <a:chOff x="1383" y="576"/>
            <a:chExt cx="3402" cy="1049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046" y="576"/>
              <a:ext cx="183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/>
                <a:t>I</a:t>
              </a:r>
              <a:endParaRPr kumimoji="1" lang="en-US" altLang="zh-CN" sz="2000" b="0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995" y="617"/>
              <a:ext cx="0" cy="8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1383" y="1434"/>
              <a:ext cx="3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4583" y="1508"/>
              <a:ext cx="202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endParaRPr kumimoji="1" lang="en-US" altLang="zh-CN" sz="1800" b="0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2957" y="1489"/>
              <a:ext cx="211" cy="1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0</a:t>
              </a:r>
              <a:endParaRPr kumimoji="1" lang="en-US" altLang="zh-CN" sz="1800" b="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4" y="1493"/>
              <a:ext cx="267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/>
                <a:t>1</a:t>
              </a:r>
              <a:endParaRPr kumimoji="1" lang="en-US" altLang="zh-CN" sz="1800" b="0"/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3921" y="1488"/>
              <a:ext cx="256" cy="1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 dirty="0"/>
                <a:t>x</a:t>
              </a:r>
              <a:r>
                <a:rPr kumimoji="1" lang="en-US" altLang="zh-CN" sz="1800" baseline="-25000" dirty="0"/>
                <a:t>2</a:t>
              </a:r>
              <a:endParaRPr kumimoji="1" lang="en-US" altLang="zh-CN" sz="1800" b="0" dirty="0"/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1936" y="1480"/>
              <a:ext cx="331" cy="14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2</a:t>
              </a:r>
              <a:endParaRPr kumimoji="1" lang="en-US" altLang="zh-CN" sz="1800" b="0"/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2457" y="1482"/>
              <a:ext cx="293" cy="1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1</a:t>
              </a:r>
              <a:endParaRPr kumimoji="1" lang="en-US" altLang="zh-CN" sz="1800" b="0"/>
            </a:p>
          </p:txBody>
        </p:sp>
      </p:grp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2141538" y="1844177"/>
            <a:ext cx="5013325" cy="792162"/>
            <a:chOff x="1396" y="945"/>
            <a:chExt cx="3158" cy="499"/>
          </a:xfrm>
        </p:grpSpPr>
        <p:sp>
          <p:nvSpPr>
            <p:cNvPr id="32" name="Freeform 36"/>
            <p:cNvSpPr>
              <a:spLocks noChangeAspect="1"/>
            </p:cNvSpPr>
            <p:nvPr/>
          </p:nvSpPr>
          <p:spPr bwMode="auto">
            <a:xfrm>
              <a:off x="1982" y="1184"/>
              <a:ext cx="311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/>
            <p:cNvSpPr>
              <a:spLocks noChangeAspect="1"/>
            </p:cNvSpPr>
            <p:nvPr/>
          </p:nvSpPr>
          <p:spPr bwMode="auto">
            <a:xfrm>
              <a:off x="2294" y="953"/>
              <a:ext cx="283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/>
            <p:cNvSpPr>
              <a:spLocks noChangeAspect="1"/>
            </p:cNvSpPr>
            <p:nvPr/>
          </p:nvSpPr>
          <p:spPr bwMode="auto">
            <a:xfrm>
              <a:off x="2572" y="1182"/>
              <a:ext cx="282" cy="2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/>
            <p:cNvSpPr>
              <a:spLocks noChangeAspect="1"/>
            </p:cNvSpPr>
            <p:nvPr/>
          </p:nvSpPr>
          <p:spPr bwMode="auto">
            <a:xfrm>
              <a:off x="2852" y="953"/>
              <a:ext cx="283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/>
            <p:cNvSpPr>
              <a:spLocks noChangeAspect="1"/>
            </p:cNvSpPr>
            <p:nvPr/>
          </p:nvSpPr>
          <p:spPr bwMode="auto">
            <a:xfrm>
              <a:off x="3129" y="1182"/>
              <a:ext cx="283" cy="2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1"/>
            <p:cNvSpPr>
              <a:spLocks noChangeAspect="1"/>
            </p:cNvSpPr>
            <p:nvPr/>
          </p:nvSpPr>
          <p:spPr bwMode="auto">
            <a:xfrm>
              <a:off x="3412" y="945"/>
              <a:ext cx="282" cy="25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2"/>
            <p:cNvSpPr>
              <a:spLocks noChangeAspect="1"/>
            </p:cNvSpPr>
            <p:nvPr/>
          </p:nvSpPr>
          <p:spPr bwMode="auto">
            <a:xfrm>
              <a:off x="3689" y="1182"/>
              <a:ext cx="282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3"/>
            <p:cNvSpPr>
              <a:spLocks noChangeAspect="1"/>
            </p:cNvSpPr>
            <p:nvPr/>
          </p:nvSpPr>
          <p:spPr bwMode="auto">
            <a:xfrm>
              <a:off x="3960" y="949"/>
              <a:ext cx="284" cy="2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4"/>
            <p:cNvSpPr>
              <a:spLocks noChangeAspect="1"/>
            </p:cNvSpPr>
            <p:nvPr/>
          </p:nvSpPr>
          <p:spPr bwMode="auto">
            <a:xfrm>
              <a:off x="1703" y="953"/>
              <a:ext cx="286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5"/>
            <p:cNvSpPr>
              <a:spLocks noChangeAspect="1"/>
            </p:cNvSpPr>
            <p:nvPr/>
          </p:nvSpPr>
          <p:spPr bwMode="auto">
            <a:xfrm>
              <a:off x="4244" y="1190"/>
              <a:ext cx="310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6"/>
            <p:cNvSpPr>
              <a:spLocks noChangeAspect="1"/>
            </p:cNvSpPr>
            <p:nvPr/>
          </p:nvSpPr>
          <p:spPr bwMode="auto">
            <a:xfrm>
              <a:off x="1396" y="1190"/>
              <a:ext cx="310" cy="25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5443538" y="1460002"/>
            <a:ext cx="0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>
            <a:off x="6191250" y="1469527"/>
            <a:ext cx="0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5443538" y="1560014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5576888" y="1252039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>
            <a:off x="6435725" y="1261564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55"/>
          <p:cNvSpPr>
            <a:spLocks noChangeShapeType="1"/>
          </p:cNvSpPr>
          <p:nvPr/>
        </p:nvSpPr>
        <p:spPr bwMode="auto">
          <a:xfrm>
            <a:off x="5576888" y="134411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60"/>
          <p:cNvSpPr txBox="1">
            <a:spLocks noChangeArrowheads="1"/>
          </p:cNvSpPr>
          <p:nvPr/>
        </p:nvSpPr>
        <p:spPr bwMode="auto">
          <a:xfrm>
            <a:off x="1476375" y="3360242"/>
            <a:ext cx="2309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由于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</a:t>
            </a:r>
          </a:p>
        </p:txBody>
      </p:sp>
      <p:graphicFrame>
        <p:nvGraphicFramePr>
          <p:cNvPr id="51" name="Object 8"/>
          <p:cNvGraphicFramePr>
            <a:graphicFrameLocks noChangeAspect="1"/>
          </p:cNvGraphicFramePr>
          <p:nvPr/>
        </p:nvGraphicFramePr>
        <p:xfrm>
          <a:off x="2698104" y="1513967"/>
          <a:ext cx="302260" cy="302260"/>
        </p:xfrm>
        <a:graphic>
          <a:graphicData uri="http://schemas.openxmlformats.org/presentationml/2006/ole">
            <p:oleObj spid="_x0000_s75778" name="Equation" r:id="rId4" imgW="177480" imgH="177480" progId="Equation.DSMT4">
              <p:embed/>
            </p:oleObj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/>
        </p:nvGraphicFramePr>
        <p:xfrm>
          <a:off x="3000364" y="1513967"/>
          <a:ext cx="237490" cy="302260"/>
        </p:xfrm>
        <a:graphic>
          <a:graphicData uri="http://schemas.openxmlformats.org/presentationml/2006/ole">
            <p:oleObj spid="_x0000_s75779" name="Equation" r:id="rId5" imgW="139680" imgH="177480" progId="Equation.DSMT4">
              <p:embed/>
            </p:oleObj>
          </a:graphicData>
        </a:graphic>
      </p:graphicFrame>
      <p:graphicFrame>
        <p:nvGraphicFramePr>
          <p:cNvPr id="53" name="Object 10"/>
          <p:cNvGraphicFramePr>
            <a:graphicFrameLocks noChangeAspect="1"/>
          </p:cNvGraphicFramePr>
          <p:nvPr/>
        </p:nvGraphicFramePr>
        <p:xfrm>
          <a:off x="5857884" y="1068831"/>
          <a:ext cx="410210" cy="302260"/>
        </p:xfrm>
        <a:graphic>
          <a:graphicData uri="http://schemas.openxmlformats.org/presentationml/2006/ole">
            <p:oleObj spid="_x0000_s75780" name="Equation" r:id="rId6" imgW="241200" imgH="177480" progId="Equation.DSMT4">
              <p:embed/>
            </p:oleObj>
          </a:graphicData>
        </a:graphic>
      </p:graphicFrame>
      <p:graphicFrame>
        <p:nvGraphicFramePr>
          <p:cNvPr id="54" name="Object 11"/>
          <p:cNvGraphicFramePr>
            <a:graphicFrameLocks noChangeAspect="1"/>
          </p:cNvGraphicFramePr>
          <p:nvPr/>
        </p:nvGraphicFramePr>
        <p:xfrm>
          <a:off x="5715008" y="1299653"/>
          <a:ext cx="367030" cy="302260"/>
        </p:xfrm>
        <a:graphic>
          <a:graphicData uri="http://schemas.openxmlformats.org/presentationml/2006/ole">
            <p:oleObj spid="_x0000_s75781" name="Equation" r:id="rId7" imgW="215640" imgH="177480" progId="Equation.DSMT4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2214546" y="3226897"/>
          <a:ext cx="1193800" cy="787400"/>
        </p:xfrm>
        <a:graphic>
          <a:graphicData uri="http://schemas.openxmlformats.org/presentationml/2006/ole">
            <p:oleObj spid="_x0000_s75782" name="Equation" r:id="rId8" imgW="596880" imgH="393480" progId="Equation.DSMT4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6500826" y="3444383"/>
          <a:ext cx="939800" cy="355600"/>
        </p:xfrm>
        <a:graphic>
          <a:graphicData uri="http://schemas.openxmlformats.org/presentationml/2006/ole">
            <p:oleObj spid="_x0000_s75783" name="Equation" r:id="rId9" imgW="469800" imgH="177480" progId="Equation.DSMT4">
              <p:embed/>
            </p:oleObj>
          </a:graphicData>
        </a:graphic>
      </p:graphicFrame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3708400" y="3395167"/>
            <a:ext cx="3038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保持不变时，</a:t>
            </a: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1200" y="3270250"/>
            <a:ext cx="692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(1)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30250" y="277813"/>
            <a:ext cx="81375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波长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为 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600 nm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平行光垂直入射在间距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为 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0.2 mm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双缝上时，在缝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后 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1m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处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的像屏上形成干涉条纹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69875" y="3270250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解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0825" y="347663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例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14348" y="1268413"/>
            <a:ext cx="84137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第十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级明纹中心的位置和第十级明纹的宽度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48" y="1714488"/>
            <a:ext cx="81439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波长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改为 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400~760 nm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的白光时 ，第二级谱线宽度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、第二级谱线与第三级谱线重叠部分的宽度和重叠部分各波长范围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.</a:t>
            </a:r>
          </a:p>
          <a:p>
            <a:pPr marL="457200" indent="-457200" algn="just">
              <a:lnSpc>
                <a:spcPct val="125000"/>
              </a:lnSpc>
            </a:pP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79400" y="133985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求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144588" y="3295650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明条纹中心条件为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500694" y="348297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922338" y="5057775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相邻条纹间距为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038225" y="5824855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第十级明纹的宽度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3929058" y="3143248"/>
          <a:ext cx="1295400" cy="787400"/>
        </p:xfrm>
        <a:graphic>
          <a:graphicData uri="http://schemas.openxmlformats.org/presentationml/2006/ole">
            <p:oleObj spid="_x0000_s76802" name="Equation" r:id="rId3" imgW="647640" imgH="393480" progId="Equation.DSMT4">
              <p:embed/>
            </p:oleObj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572264" y="3143248"/>
          <a:ext cx="1447800" cy="787400"/>
        </p:xfrm>
        <a:graphic>
          <a:graphicData uri="http://schemas.openxmlformats.org/presentationml/2006/ole">
            <p:oleObj spid="_x0000_s76803" name="Equation" r:id="rId4" imgW="723600" imgH="393480" progId="Equation.DSMT4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1428728" y="4000504"/>
          <a:ext cx="1549400" cy="787400"/>
        </p:xfrm>
        <a:graphic>
          <a:graphicData uri="http://schemas.openxmlformats.org/presentationml/2006/ole">
            <p:oleObj spid="_x0000_s76804" name="Equation" r:id="rId5" imgW="774360" imgH="393480" progId="Equation.DSMT4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000364" y="4000504"/>
          <a:ext cx="3657600" cy="787400"/>
        </p:xfrm>
        <a:graphic>
          <a:graphicData uri="http://schemas.openxmlformats.org/presentationml/2006/ole">
            <p:oleObj spid="_x0000_s76805" name="Equation" r:id="rId6" imgW="1828800" imgH="393480" progId="Equation.DSMT4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6643702" y="4143380"/>
          <a:ext cx="1447800" cy="406400"/>
        </p:xfrm>
        <a:graphic>
          <a:graphicData uri="http://schemas.openxmlformats.org/presentationml/2006/ole">
            <p:oleObj spid="_x0000_s76806" name="Equation" r:id="rId7" imgW="723600" imgH="203040" progId="Equation.DSMT4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806828" y="4927616"/>
          <a:ext cx="1193800" cy="787400"/>
        </p:xfrm>
        <a:graphic>
          <a:graphicData uri="http://schemas.openxmlformats.org/presentationml/2006/ole">
            <p:oleObj spid="_x0000_s76807" name="Equation" r:id="rId8" imgW="596880" imgH="393480" progId="Equation.DSMT4">
              <p:embed/>
            </p:oleObj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786182" y="5643578"/>
          <a:ext cx="4978400" cy="787400"/>
        </p:xfrm>
        <a:graphic>
          <a:graphicData uri="http://schemas.openxmlformats.org/presentationml/2006/ole">
            <p:oleObj spid="_x0000_s76808" name="Equation" r:id="rId9" imgW="2489040" imgH="393480" progId="Equation.DSMT4">
              <p:embed/>
            </p:oleObj>
          </a:graphicData>
        </a:graphic>
      </p:graphicFrame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10" grpId="0"/>
      <p:bldP spid="11" grpId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604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/>
              <a:t>(2) </a:t>
            </a:r>
            <a:endParaRPr kumimoji="1" lang="en-US" altLang="zh-CN" sz="2400" b="1">
              <a:ea typeface="仿宋_GB2312" pitchFamily="49" charset="-122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885825" y="404813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明条纹中心条件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39800" y="1700213"/>
            <a:ext cx="2954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第二级谱线的宽度为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144588" y="3716338"/>
            <a:ext cx="6697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233738" y="3643313"/>
            <a:ext cx="208915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57700" y="3716338"/>
            <a:ext cx="2520950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457700" y="3716338"/>
            <a:ext cx="144463" cy="82550"/>
          </a:xfrm>
          <a:prstGeom prst="rect">
            <a:avLst/>
          </a:prstGeom>
          <a:solidFill>
            <a:srgbClr val="CC00CC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 b="1">
              <a:latin typeface="Arial" pitchFamily="34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905250" y="3141663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2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065838" y="3762375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3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5033963" y="371633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b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 flipH="1">
            <a:off x="3233738" y="3643313"/>
            <a:ext cx="73025" cy="71437"/>
          </a:xfrm>
          <a:prstGeom prst="rect">
            <a:avLst/>
          </a:prstGeom>
          <a:solidFill>
            <a:srgbClr val="CC00CC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 b="1">
              <a:latin typeface="Arial" pitchFamily="34" charset="0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5249863" y="3643313"/>
            <a:ext cx="71437" cy="71437"/>
          </a:xfrm>
          <a:prstGeom prst="rect">
            <a:avLst/>
          </a:prstGeom>
          <a:solidFill>
            <a:srgbClr val="FF5050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 b="1">
              <a:latin typeface="Arial" pitchFamily="34" charset="0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2009775" y="3716338"/>
            <a:ext cx="43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/>
              <a:t>O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4241800" y="369093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a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6834188" y="3716338"/>
            <a:ext cx="144462" cy="82550"/>
          </a:xfrm>
          <a:prstGeom prst="rect">
            <a:avLst/>
          </a:prstGeom>
          <a:solidFill>
            <a:srgbClr val="FF5050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 b="1">
              <a:latin typeface="Arial" pitchFamily="34" charset="0"/>
            </a:endParaRPr>
          </a:p>
        </p:txBody>
      </p:sp>
      <p:graphicFrame>
        <p:nvGraphicFramePr>
          <p:cNvPr id="17" name="Object 31"/>
          <p:cNvGraphicFramePr>
            <a:graphicFrameLocks noChangeAspect="1"/>
          </p:cNvGraphicFramePr>
          <p:nvPr/>
        </p:nvGraphicFramePr>
        <p:xfrm>
          <a:off x="2135188" y="3629025"/>
          <a:ext cx="139700" cy="169863"/>
        </p:xfrm>
        <a:graphic>
          <a:graphicData uri="http://schemas.openxmlformats.org/presentationml/2006/ole">
            <p:oleObj spid="_x0000_s77826" name="Equation" r:id="rId3" imgW="152280" imgH="152280" progId="Equation.3">
              <p:embed/>
            </p:oleObj>
          </a:graphicData>
        </a:graphic>
      </p:graphicFrame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928688" y="4484688"/>
            <a:ext cx="4825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第二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级谱线与第三级谱线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重合，即</a:t>
            </a:r>
          </a:p>
        </p:txBody>
      </p: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2932113" y="5300663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958850" y="5876925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同理有：</a:t>
            </a:r>
          </a:p>
        </p:txBody>
      </p:sp>
      <p:sp>
        <p:nvSpPr>
          <p:cNvPr id="21" name="AutoShape 41"/>
          <p:cNvSpPr>
            <a:spLocks noChangeArrowheads="1"/>
          </p:cNvSpPr>
          <p:nvPr/>
        </p:nvSpPr>
        <p:spPr bwMode="auto">
          <a:xfrm>
            <a:off x="3592513" y="6098403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3910018" y="1196959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2338382" y="857232"/>
          <a:ext cx="1295400" cy="787400"/>
        </p:xfrm>
        <a:graphic>
          <a:graphicData uri="http://schemas.openxmlformats.org/presentationml/2006/ole">
            <p:oleObj spid="_x0000_s77827" name="Equation" r:id="rId4" imgW="647640" imgH="393480" progId="Equation.DSMT4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4981588" y="857232"/>
          <a:ext cx="1447800" cy="787400"/>
        </p:xfrm>
        <a:graphic>
          <a:graphicData uri="http://schemas.openxmlformats.org/presentationml/2006/ole">
            <p:oleObj spid="_x0000_s77828" name="Equation" r:id="rId5" imgW="723600" imgH="393480" progId="Equation.DSMT4">
              <p:embed/>
            </p:oleObj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963619" y="2214554"/>
          <a:ext cx="1725613" cy="787400"/>
        </p:xfrm>
        <a:graphic>
          <a:graphicData uri="http://schemas.openxmlformats.org/presentationml/2006/ole">
            <p:oleObj spid="_x0000_s77829" name="Equation" r:id="rId6" imgW="863280" imgH="393480" progId="Equation.DSMT4">
              <p:embed/>
            </p:oleObj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/>
        </p:nvGraphicFramePr>
        <p:xfrm>
          <a:off x="2714612" y="2214562"/>
          <a:ext cx="6145213" cy="787400"/>
        </p:xfrm>
        <a:graphic>
          <a:graphicData uri="http://schemas.openxmlformats.org/presentationml/2006/ole">
            <p:oleObj spid="_x0000_s77830" name="Equation" r:id="rId7" imgW="3073320" imgH="393480" progId="Equation.DSMT4">
              <p:embed/>
            </p:oleObj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4357686" y="3214686"/>
          <a:ext cx="355600" cy="457200"/>
        </p:xfrm>
        <a:graphic>
          <a:graphicData uri="http://schemas.openxmlformats.org/presentationml/2006/ole">
            <p:oleObj spid="_x0000_s77831" name="Equation" r:id="rId8" imgW="177480" imgH="228600" progId="Equation.DSMT4">
              <p:embed/>
            </p:oleObj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4500562" y="3786190"/>
          <a:ext cx="431800" cy="482600"/>
        </p:xfrm>
        <a:graphic>
          <a:graphicData uri="http://schemas.openxmlformats.org/presentationml/2006/ole">
            <p:oleObj spid="_x0000_s77832" name="Equation" r:id="rId9" imgW="215640" imgH="241200" progId="Equation.DSMT4">
              <p:embed/>
            </p:oleObj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5143504" y="3186114"/>
          <a:ext cx="431800" cy="457200"/>
        </p:xfrm>
        <a:graphic>
          <a:graphicData uri="http://schemas.openxmlformats.org/presentationml/2006/ole">
            <p:oleObj spid="_x0000_s77833" name="Equation" r:id="rId10" imgW="215640" imgH="228600" progId="Equation.DSMT4">
              <p:embed/>
            </p:oleObj>
          </a:graphicData>
        </a:graphic>
      </p:graphicFrame>
      <p:graphicFrame>
        <p:nvGraphicFramePr>
          <p:cNvPr id="30" name="Object 24"/>
          <p:cNvGraphicFramePr>
            <a:graphicFrameLocks noChangeAspect="1"/>
          </p:cNvGraphicFramePr>
          <p:nvPr/>
        </p:nvGraphicFramePr>
        <p:xfrm>
          <a:off x="5313370" y="3757618"/>
          <a:ext cx="330200" cy="457200"/>
        </p:xfrm>
        <a:graphic>
          <a:graphicData uri="http://schemas.openxmlformats.org/presentationml/2006/ole">
            <p:oleObj spid="_x0000_s77834" name="Equation" r:id="rId11" imgW="164880" imgH="228600" progId="Equation.DSMT4">
              <p:embed/>
            </p:oleObj>
          </a:graphicData>
        </a:graphic>
      </p:graphicFrame>
      <p:graphicFrame>
        <p:nvGraphicFramePr>
          <p:cNvPr id="31" name="Object 25"/>
          <p:cNvGraphicFramePr>
            <a:graphicFrameLocks noChangeAspect="1"/>
          </p:cNvGraphicFramePr>
          <p:nvPr/>
        </p:nvGraphicFramePr>
        <p:xfrm>
          <a:off x="1428728" y="5143512"/>
          <a:ext cx="1295400" cy="482600"/>
        </p:xfrm>
        <a:graphic>
          <a:graphicData uri="http://schemas.openxmlformats.org/presentationml/2006/ole">
            <p:oleObj spid="_x0000_s77835" name="Equation" r:id="rId12" imgW="647640" imgH="241200" progId="Equation.DSMT4">
              <p:embed/>
            </p:oleObj>
          </a:graphicData>
        </a:graphic>
      </p:graphicFrame>
      <p:graphicFrame>
        <p:nvGraphicFramePr>
          <p:cNvPr id="32" name="Object 26"/>
          <p:cNvGraphicFramePr>
            <a:graphicFrameLocks noChangeAspect="1"/>
          </p:cNvGraphicFramePr>
          <p:nvPr/>
        </p:nvGraphicFramePr>
        <p:xfrm>
          <a:off x="5715008" y="4471998"/>
          <a:ext cx="889000" cy="457200"/>
        </p:xfrm>
        <a:graphic>
          <a:graphicData uri="http://schemas.openxmlformats.org/presentationml/2006/ole">
            <p:oleObj spid="_x0000_s77836" name="Equation" r:id="rId13" imgW="444240" imgH="228600" progId="Equation.DSMT4">
              <p:embed/>
            </p:oleObj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4143372" y="5000636"/>
          <a:ext cx="4038600" cy="787400"/>
        </p:xfrm>
        <a:graphic>
          <a:graphicData uri="http://schemas.openxmlformats.org/presentationml/2006/ole">
            <p:oleObj spid="_x0000_s77837" name="Equation" r:id="rId14" imgW="2019240" imgH="393480" progId="Equation.DSMT4">
              <p:embed/>
            </p:oleObj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/>
        </p:nvGraphicFramePr>
        <p:xfrm>
          <a:off x="2205030" y="5949972"/>
          <a:ext cx="1295400" cy="457200"/>
        </p:xfrm>
        <a:graphic>
          <a:graphicData uri="http://schemas.openxmlformats.org/presentationml/2006/ole">
            <p:oleObj spid="_x0000_s77838" name="Equation" r:id="rId15" imgW="647640" imgH="228600" progId="Equation.DSMT4">
              <p:embed/>
            </p:oleObj>
          </a:graphicData>
        </a:graphic>
      </p:graphicFrame>
      <p:graphicFrame>
        <p:nvGraphicFramePr>
          <p:cNvPr id="35" name="Object 30"/>
          <p:cNvGraphicFramePr>
            <a:graphicFrameLocks noChangeAspect="1"/>
          </p:cNvGraphicFramePr>
          <p:nvPr/>
        </p:nvGraphicFramePr>
        <p:xfrm>
          <a:off x="4572000" y="5784872"/>
          <a:ext cx="4013200" cy="787400"/>
        </p:xfrm>
        <a:graphic>
          <a:graphicData uri="http://schemas.openxmlformats.org/presentationml/2006/ole">
            <p:oleObj spid="_x0000_s77839" name="Equation" r:id="rId16" imgW="2006280" imgH="393480" progId="Equation.DSMT4">
              <p:embed/>
            </p:oleObj>
          </a:graphicData>
        </a:graphic>
      </p:graphicFrame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8" grpId="0"/>
      <p:bldP spid="19" grpId="0" animBg="1"/>
      <p:bldP spid="20" grpId="0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827088" y="476250"/>
            <a:ext cx="695962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第二级谱线与第三级谱线重叠部分各波长范围为</a:t>
            </a: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846138" y="2663825"/>
            <a:ext cx="725487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第二级谱线与第三级谱线重叠部分的宽度为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65375" y="1214438"/>
          <a:ext cx="3224213" cy="406400"/>
        </p:xfrm>
        <a:graphic>
          <a:graphicData uri="http://schemas.openxmlformats.org/presentationml/2006/ole">
            <p:oleObj spid="_x0000_s78850" name="Equation" r:id="rId3" imgW="1612800" imgH="20304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176463" y="1808163"/>
          <a:ext cx="2816225" cy="406400"/>
        </p:xfrm>
        <a:graphic>
          <a:graphicData uri="http://schemas.openxmlformats.org/presentationml/2006/ole">
            <p:oleObj spid="_x0000_s78851" name="Equation" r:id="rId4" imgW="1409400" imgH="20304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285984" y="3214686"/>
          <a:ext cx="1624013" cy="787400"/>
        </p:xfrm>
        <a:graphic>
          <a:graphicData uri="http://schemas.openxmlformats.org/presentationml/2006/ole">
            <p:oleObj spid="_x0000_s78852" name="Equation" r:id="rId5" imgW="812520" imgH="393480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674955" y="4070360"/>
          <a:ext cx="4468813" cy="787400"/>
        </p:xfrm>
        <a:graphic>
          <a:graphicData uri="http://schemas.openxmlformats.org/presentationml/2006/ole">
            <p:oleObj spid="_x0000_s78853" name="Equation" r:id="rId6" imgW="2234880" imgH="393480" progId="Equation.DSMT4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2706686" y="5000636"/>
          <a:ext cx="1651000" cy="406400"/>
        </p:xfrm>
        <a:graphic>
          <a:graphicData uri="http://schemas.openxmlformats.org/presentationml/2006/ole">
            <p:oleObj spid="_x0000_s78854" name="Equation" r:id="rId7" imgW="825480" imgH="203040" progId="Equation.DSMT4">
              <p:embed/>
            </p:oleObj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36600" y="304800"/>
            <a:ext cx="80645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用折射率 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=1.58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的很薄的云母片覆盖在双缝实验中的一条缝上，这时屏上的第七级亮条纹移到原来的零级亮条纹的位置上。如果入射光波长为 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550 nm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0988" y="235743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解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5163" y="2320925"/>
            <a:ext cx="81359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2550" indent="-82550"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设云母片厚度为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无云母片时，零级亮纹在屏上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点，则到达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点的两束光的光程差为零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加上云母片后，到达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点的两光束的光程差为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0725" y="4456113"/>
            <a:ext cx="4859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当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点为第七级明纹位置时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0825" y="361950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例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71525" y="1785938"/>
            <a:ext cx="39449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此云母片的厚度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5321300" y="3552825"/>
            <a:ext cx="3097213" cy="2376488"/>
            <a:chOff x="3352" y="2238"/>
            <a:chExt cx="1951" cy="1497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651" y="2716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651" y="2962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3932" y="2364"/>
              <a:ext cx="0" cy="2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3932" y="3312"/>
              <a:ext cx="0" cy="2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932" y="2643"/>
              <a:ext cx="0" cy="6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284" y="2238"/>
              <a:ext cx="0" cy="149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352" y="2949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805488" y="4149725"/>
            <a:ext cx="2592387" cy="1108075"/>
            <a:chOff x="3657" y="2614"/>
            <a:chExt cx="1633" cy="698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3657" y="2614"/>
              <a:ext cx="266" cy="3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923" y="2614"/>
              <a:ext cx="1367" cy="3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3657" y="2949"/>
              <a:ext cx="1633" cy="363"/>
              <a:chOff x="3657" y="2949"/>
              <a:chExt cx="1633" cy="363"/>
            </a:xfrm>
          </p:grpSpPr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3657" y="2949"/>
                <a:ext cx="273" cy="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 flipV="1">
                <a:off x="3930" y="2949"/>
                <a:ext cx="1360" cy="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</p:grp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307975" y="1824327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求</a:t>
            </a:r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8316913" y="4587875"/>
          <a:ext cx="139700" cy="169863"/>
        </p:xfrm>
        <a:graphic>
          <a:graphicData uri="http://schemas.openxmlformats.org/presentationml/2006/ole">
            <p:oleObj spid="_x0000_s79874" name="Equation" r:id="rId3" imgW="152280" imgH="152280" progId="Equation.3">
              <p:embed/>
            </p:oleObj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8429652" y="4500570"/>
          <a:ext cx="304800" cy="330200"/>
        </p:xfrm>
        <a:graphic>
          <a:graphicData uri="http://schemas.openxmlformats.org/presentationml/2006/ole">
            <p:oleObj spid="_x0000_s79875" name="Equation" r:id="rId4" imgW="152280" imgH="164880" progId="Equation.DSMT4">
              <p:embed/>
            </p:oleObj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429388" y="4786322"/>
            <a:ext cx="865188" cy="1044560"/>
            <a:chOff x="8453474" y="5572140"/>
            <a:chExt cx="865188" cy="1044560"/>
          </a:xfrm>
        </p:grpSpPr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8453489" y="5572142"/>
              <a:ext cx="865190" cy="957263"/>
              <a:chOff x="4020" y="2995"/>
              <a:chExt cx="545" cy="603"/>
            </a:xfrm>
          </p:grpSpPr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4202" y="2995"/>
                <a:ext cx="181" cy="408"/>
              </a:xfrm>
              <a:prstGeom prst="rect">
                <a:avLst/>
              </a:prstGeom>
              <a:solidFill>
                <a:srgbClr val="00CC99">
                  <a:alpha val="50195"/>
                </a:srgbClr>
              </a:solidFill>
              <a:ln w="9525">
                <a:solidFill>
                  <a:srgbClr val="00CC99">
                    <a:alpha val="50980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4205" y="34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4380" y="3416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4020" y="354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 flipH="1">
                <a:off x="4383" y="354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aphicFrame>
          <p:nvGraphicFramePr>
            <p:cNvPr id="27" name="Object 9"/>
            <p:cNvGraphicFramePr>
              <a:graphicFrameLocks noChangeAspect="1"/>
            </p:cNvGraphicFramePr>
            <p:nvPr/>
          </p:nvGraphicFramePr>
          <p:xfrm>
            <a:off x="8743950" y="6261100"/>
            <a:ext cx="279400" cy="355600"/>
          </p:xfrm>
          <a:graphic>
            <a:graphicData uri="http://schemas.openxmlformats.org/presentationml/2006/ole">
              <p:oleObj spid="_x0000_s79876" name="Equation" r:id="rId5" imgW="139680" imgH="177480" progId="Equation.DSMT4">
                <p:embed/>
              </p:oleObj>
            </a:graphicData>
          </a:graphic>
        </p:graphicFrame>
      </p:grp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1928794" y="3870014"/>
          <a:ext cx="1798320" cy="487680"/>
        </p:xfrm>
        <a:graphic>
          <a:graphicData uri="http://schemas.openxmlformats.org/presentationml/2006/ole">
            <p:oleObj spid="_x0000_s79877" name="Equation" r:id="rId6" imgW="749160" imgH="203040" progId="Equation.DSMT4">
              <p:embed/>
            </p:oleObj>
          </a:graphicData>
        </a:graphic>
      </p:graphicFrame>
      <p:graphicFrame>
        <p:nvGraphicFramePr>
          <p:cNvPr id="34" name="Object 11"/>
          <p:cNvGraphicFramePr>
            <a:graphicFrameLocks noChangeAspect="1"/>
          </p:cNvGraphicFramePr>
          <p:nvPr/>
        </p:nvGraphicFramePr>
        <p:xfrm>
          <a:off x="1928794" y="5143512"/>
          <a:ext cx="1097280" cy="426720"/>
        </p:xfrm>
        <a:graphic>
          <a:graphicData uri="http://schemas.openxmlformats.org/presentationml/2006/ole">
            <p:oleObj spid="_x0000_s79878" name="Equation" r:id="rId7" imgW="457200" imgH="177480" progId="Equation.DSMT4">
              <p:embed/>
            </p:oleObj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1857356" y="5786454"/>
          <a:ext cx="6350000" cy="901700"/>
        </p:xfrm>
        <a:graphic>
          <a:graphicData uri="http://schemas.openxmlformats.org/presentationml/2006/ole">
            <p:oleObj spid="_x0000_s79879" name="Equation" r:id="rId8" imgW="6349680" imgH="901440" progId="Equation.DSMT4">
              <p:embed/>
            </p:oleObj>
          </a:graphicData>
        </a:graphic>
      </p:graphicFrame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§1  </a:t>
            </a:r>
            <a:r>
              <a:rPr kumimoji="1" lang="zh-CN" altLang="en-US" sz="32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光是电磁波  </a:t>
            </a:r>
          </a:p>
        </p:txBody>
      </p:sp>
      <p:sp>
        <p:nvSpPr>
          <p:cNvPr id="6" name="矩形 5"/>
          <p:cNvSpPr/>
          <p:nvPr/>
        </p:nvSpPr>
        <p:spPr>
          <a:xfrm>
            <a:off x="708864" y="1681451"/>
            <a:ext cx="264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电磁波的产生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12840" y="2362276"/>
            <a:ext cx="7674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凡作加速运动的电荷或电荷系都是发射电磁波的波源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89102" y="4018038"/>
            <a:ext cx="4033838" cy="53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82800" bIns="82800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变化磁场可以激发涡旋电场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785918" y="5607095"/>
            <a:ext cx="5616575" cy="53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82800" bIns="82800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传导电流和变化电场可以激发涡旋磁场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857488" y="3035332"/>
          <a:ext cx="3860800" cy="838200"/>
        </p:xfrm>
        <a:graphic>
          <a:graphicData uri="http://schemas.openxmlformats.org/presentationml/2006/ole">
            <p:oleObj spid="_x0000_s35842" name="Equation" r:id="rId3" imgW="1930320" imgH="419040" progId="Equation.DSMT4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905127" y="4678395"/>
          <a:ext cx="3302000" cy="838200"/>
        </p:xfrm>
        <a:graphic>
          <a:graphicData uri="http://schemas.openxmlformats.org/presentationml/2006/ole">
            <p:oleObj spid="_x0000_s35843" name="Equation" r:id="rId4" imgW="1650960" imgH="41904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42844" y="1038509"/>
            <a:ext cx="264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电磁波特征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2"/>
          <p:cNvSpPr>
            <a:spLocks/>
          </p:cNvSpPr>
          <p:nvPr/>
        </p:nvSpPr>
        <p:spPr bwMode="auto">
          <a:xfrm>
            <a:off x="3265488" y="1951378"/>
            <a:ext cx="4976812" cy="1390650"/>
          </a:xfrm>
          <a:custGeom>
            <a:avLst/>
            <a:gdLst>
              <a:gd name="T0" fmla="*/ 0 w 3135"/>
              <a:gd name="T1" fmla="*/ 2147483647 h 876"/>
              <a:gd name="T2" fmla="*/ 2147483647 w 3135"/>
              <a:gd name="T3" fmla="*/ 0 h 876"/>
              <a:gd name="T4" fmla="*/ 2147483647 w 3135"/>
              <a:gd name="T5" fmla="*/ 2147483647 h 876"/>
              <a:gd name="T6" fmla="*/ 2147483647 w 3135"/>
              <a:gd name="T7" fmla="*/ 2147483647 h 876"/>
              <a:gd name="T8" fmla="*/ 2147483647 w 3135"/>
              <a:gd name="T9" fmla="*/ 2147483647 h 876"/>
              <a:gd name="T10" fmla="*/ 0 w 3135"/>
              <a:gd name="T11" fmla="*/ 2147483647 h 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35"/>
              <a:gd name="T19" fmla="*/ 0 h 876"/>
              <a:gd name="T20" fmla="*/ 3135 w 3135"/>
              <a:gd name="T21" fmla="*/ 876 h 8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35" h="876">
                <a:moveTo>
                  <a:pt x="0" y="552"/>
                </a:moveTo>
                <a:cubicBezTo>
                  <a:pt x="439" y="452"/>
                  <a:pt x="3123" y="6"/>
                  <a:pt x="3123" y="0"/>
                </a:cubicBezTo>
                <a:cubicBezTo>
                  <a:pt x="3135" y="60"/>
                  <a:pt x="3123" y="876"/>
                  <a:pt x="3129" y="858"/>
                </a:cubicBezTo>
                <a:cubicBezTo>
                  <a:pt x="3027" y="864"/>
                  <a:pt x="1944" y="870"/>
                  <a:pt x="1842" y="858"/>
                </a:cubicBezTo>
                <a:cubicBezTo>
                  <a:pt x="1842" y="858"/>
                  <a:pt x="1874" y="875"/>
                  <a:pt x="1566" y="822"/>
                </a:cubicBezTo>
                <a:cubicBezTo>
                  <a:pt x="1416" y="772"/>
                  <a:pt x="154" y="583"/>
                  <a:pt x="0" y="552"/>
                </a:cubicBezTo>
                <a:close/>
              </a:path>
            </a:pathLst>
          </a:custGeom>
          <a:solidFill>
            <a:srgbClr val="006699">
              <a:alpha val="56862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285728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菲涅耳双面镜实验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Arc 2"/>
          <p:cNvSpPr>
            <a:spLocks/>
          </p:cNvSpPr>
          <p:nvPr/>
        </p:nvSpPr>
        <p:spPr bwMode="auto">
          <a:xfrm rot="12723073">
            <a:off x="2328863" y="2591140"/>
            <a:ext cx="862012" cy="568325"/>
          </a:xfrm>
          <a:custGeom>
            <a:avLst/>
            <a:gdLst>
              <a:gd name="T0" fmla="*/ 2147483647 w 20355"/>
              <a:gd name="T1" fmla="*/ 0 h 13429"/>
              <a:gd name="T2" fmla="*/ 2147483647 w 20355"/>
              <a:gd name="T3" fmla="*/ 2147483647 h 13429"/>
              <a:gd name="T4" fmla="*/ 0 w 20355"/>
              <a:gd name="T5" fmla="*/ 2147483647 h 13429"/>
              <a:gd name="T6" fmla="*/ 0 60000 65536"/>
              <a:gd name="T7" fmla="*/ 0 60000 65536"/>
              <a:gd name="T8" fmla="*/ 0 60000 65536"/>
              <a:gd name="T9" fmla="*/ 0 w 20355"/>
              <a:gd name="T10" fmla="*/ 0 h 13429"/>
              <a:gd name="T11" fmla="*/ 20355 w 20355"/>
              <a:gd name="T12" fmla="*/ 13429 h 13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5" h="13429" fill="none" extrusionOk="0">
                <a:moveTo>
                  <a:pt x="16918" y="-1"/>
                </a:moveTo>
                <a:cubicBezTo>
                  <a:pt x="18397" y="1863"/>
                  <a:pt x="19558" y="3959"/>
                  <a:pt x="20355" y="6201"/>
                </a:cubicBezTo>
              </a:path>
              <a:path w="20355" h="13429" stroke="0" extrusionOk="0">
                <a:moveTo>
                  <a:pt x="16918" y="-1"/>
                </a:moveTo>
                <a:cubicBezTo>
                  <a:pt x="18397" y="1863"/>
                  <a:pt x="19558" y="3959"/>
                  <a:pt x="20355" y="6201"/>
                </a:cubicBezTo>
                <a:lnTo>
                  <a:pt x="0" y="134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6" name="Arc 3"/>
          <p:cNvSpPr>
            <a:spLocks/>
          </p:cNvSpPr>
          <p:nvPr/>
        </p:nvSpPr>
        <p:spPr bwMode="auto">
          <a:xfrm rot="3300809">
            <a:off x="3780632" y="2971346"/>
            <a:ext cx="849312" cy="568325"/>
          </a:xfrm>
          <a:custGeom>
            <a:avLst/>
            <a:gdLst>
              <a:gd name="T0" fmla="*/ 2147483647 w 20062"/>
              <a:gd name="T1" fmla="*/ 0 h 13429"/>
              <a:gd name="T2" fmla="*/ 2147483647 w 20062"/>
              <a:gd name="T3" fmla="*/ 2147483647 h 13429"/>
              <a:gd name="T4" fmla="*/ 0 w 20062"/>
              <a:gd name="T5" fmla="*/ 2147483647 h 13429"/>
              <a:gd name="T6" fmla="*/ 0 60000 65536"/>
              <a:gd name="T7" fmla="*/ 0 60000 65536"/>
              <a:gd name="T8" fmla="*/ 0 60000 65536"/>
              <a:gd name="T9" fmla="*/ 0 w 20062"/>
              <a:gd name="T10" fmla="*/ 0 h 13429"/>
              <a:gd name="T11" fmla="*/ 20062 w 20062"/>
              <a:gd name="T12" fmla="*/ 13429 h 134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62" h="13429" fill="none" extrusionOk="0">
                <a:moveTo>
                  <a:pt x="16918" y="-1"/>
                </a:moveTo>
                <a:cubicBezTo>
                  <a:pt x="18224" y="1645"/>
                  <a:pt x="19283" y="3472"/>
                  <a:pt x="20061" y="5424"/>
                </a:cubicBezTo>
              </a:path>
              <a:path w="20062" h="13429" stroke="0" extrusionOk="0">
                <a:moveTo>
                  <a:pt x="16918" y="-1"/>
                </a:moveTo>
                <a:cubicBezTo>
                  <a:pt x="18224" y="1645"/>
                  <a:pt x="19283" y="3472"/>
                  <a:pt x="20061" y="5424"/>
                </a:cubicBezTo>
                <a:lnTo>
                  <a:pt x="0" y="134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89050" y="251335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255963" y="2814978"/>
            <a:ext cx="1295400" cy="7921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227388" y="843303"/>
            <a:ext cx="0" cy="12239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rot="679147">
            <a:off x="3190875" y="2773703"/>
            <a:ext cx="71438" cy="825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093913" y="2195853"/>
            <a:ext cx="1223962" cy="558800"/>
            <a:chOff x="917" y="1180"/>
            <a:chExt cx="771" cy="352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679147">
              <a:off x="917" y="1225"/>
              <a:ext cx="771" cy="2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679147">
              <a:off x="987" y="1180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rot="679147">
              <a:off x="1112" y="1251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rot="679147">
              <a:off x="1236" y="1323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rot="679147">
              <a:off x="1359" y="1402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rot="679147">
              <a:off x="1482" y="1480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217863" y="2930865"/>
            <a:ext cx="1439862" cy="425450"/>
            <a:chOff x="1657" y="1651"/>
            <a:chExt cx="907" cy="268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 rot="601115">
              <a:off x="1657" y="1654"/>
              <a:ext cx="907" cy="18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rot="601115">
              <a:off x="1837" y="1651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rot="601115">
              <a:off x="1986" y="1703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601115">
              <a:off x="2120" y="1751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601115">
              <a:off x="2274" y="1807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rot="601115">
              <a:off x="2414" y="1867"/>
              <a:ext cx="45" cy="5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114550" y="773453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S</a:t>
            </a:r>
            <a:endParaRPr lang="en-US" altLang="zh-CN" sz="2400" b="1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114550" y="97665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2185988" y="1230653"/>
            <a:ext cx="71437" cy="936625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16200000">
            <a:off x="5006182" y="-1079954"/>
            <a:ext cx="412750" cy="6043613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257425" y="1230653"/>
            <a:ext cx="1008063" cy="15843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rot="16200000">
            <a:off x="5320507" y="-103641"/>
            <a:ext cx="858837" cy="496887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rot="5400000" flipV="1">
            <a:off x="4814094" y="-605291"/>
            <a:ext cx="0" cy="6840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rot="5400000" flipV="1">
            <a:off x="5330032" y="759959"/>
            <a:ext cx="858837" cy="4968875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2257425" y="1230653"/>
            <a:ext cx="2376488" cy="208915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633913" y="3319803"/>
            <a:ext cx="360045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rot="16200000">
            <a:off x="2222500" y="2111716"/>
            <a:ext cx="307975" cy="1714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rot="5400000" flipV="1">
            <a:off x="2216150" y="1800566"/>
            <a:ext cx="307975" cy="1714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398588" y="288800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393825" y="227205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287463" y="312771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355725" y="252764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997233" y="259907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d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86158" y="2022815"/>
            <a:ext cx="428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1</a:t>
            </a:r>
            <a:endParaRPr lang="en-US" altLang="zh-CN" sz="2400" b="1" dirty="0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1286158" y="3107095"/>
            <a:ext cx="428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2</a:t>
            </a: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1538288" y="3535703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3265488" y="3540465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8234363" y="3967503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1538288" y="412307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3265488" y="4123078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5641975" y="3618253"/>
            <a:ext cx="314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L</a:t>
            </a: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330450" y="1591015"/>
            <a:ext cx="293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r</a:t>
            </a:r>
            <a:endParaRPr lang="en-US" altLang="zh-CN" sz="2400" b="1"/>
          </a:p>
        </p:txBody>
      </p:sp>
      <p:sp>
        <p:nvSpPr>
          <p:cNvPr id="51" name="Line 57"/>
          <p:cNvSpPr>
            <a:spLocks noChangeShapeType="1"/>
          </p:cNvSpPr>
          <p:nvPr/>
        </p:nvSpPr>
        <p:spPr bwMode="auto">
          <a:xfrm>
            <a:off x="8234363" y="1448140"/>
            <a:ext cx="0" cy="253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8172480" y="678203"/>
            <a:ext cx="401639" cy="2343150"/>
            <a:chOff x="5148" y="1038"/>
            <a:chExt cx="253" cy="1476"/>
          </a:xfrm>
        </p:grpSpPr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V="1">
              <a:off x="5187" y="1117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5196" y="1038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/>
                <a:t>x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148" y="2223"/>
              <a:ext cx="2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/>
                <a:t>O</a:t>
              </a:r>
            </a:p>
          </p:txBody>
        </p:sp>
      </p:grpSp>
      <p:sp>
        <p:nvSpPr>
          <p:cNvPr id="56" name="Text Box 62"/>
          <p:cNvSpPr txBox="1">
            <a:spLocks noChangeArrowheads="1"/>
          </p:cNvSpPr>
          <p:nvPr/>
        </p:nvSpPr>
        <p:spPr bwMode="auto">
          <a:xfrm>
            <a:off x="1028702" y="4781804"/>
            <a:ext cx="732951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42900" algn="l">
              <a:lnSpc>
                <a:spcPct val="125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(1)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调节两平面镜之间的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夹角 </a:t>
            </a:r>
            <a:r>
              <a:rPr lang="el-GR" altLang="zh-CN" sz="2400" b="1" i="1" dirty="0" smtClean="0">
                <a:latin typeface="Times New Roman"/>
                <a:ea typeface="楷体" pitchFamily="49" charset="-122"/>
                <a:cs typeface="Times New Roman"/>
              </a:rPr>
              <a:t>φ</a:t>
            </a:r>
            <a:r>
              <a:rPr lang="en-US" altLang="zh-CN" sz="2400" b="1" i="1" dirty="0" smtClean="0">
                <a:latin typeface="Times New Roman"/>
                <a:ea typeface="楷体" pitchFamily="49" charset="-122"/>
                <a:cs typeface="Times New Roman"/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可改变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间距，从而改变屏幕上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干涉条纹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的疏密程度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  <a:endParaRPr lang="el-GR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792165" y="4357694"/>
            <a:ext cx="10454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说明</a:t>
            </a:r>
          </a:p>
        </p:txBody>
      </p:sp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1000100" y="5664200"/>
            <a:ext cx="735811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457200">
              <a:lnSpc>
                <a:spcPct val="125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lang="el-GR" altLang="zh-CN" sz="2400" b="1" i="1" dirty="0" smtClean="0">
                <a:latin typeface="Times New Roman"/>
                <a:ea typeface="楷体" pitchFamily="49" charset="-122"/>
                <a:cs typeface="Times New Roman"/>
              </a:rPr>
              <a:t>φ</a:t>
            </a:r>
            <a:r>
              <a:rPr kumimoji="1" lang="en-US" altLang="zh-CN" sz="24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必须很小，否则干涉条纹过密，将观察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不到明显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的干涉现象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/>
        </p:nvGraphicFramePr>
        <p:xfrm>
          <a:off x="1928794" y="3750037"/>
          <a:ext cx="892175" cy="331788"/>
        </p:xfrm>
        <a:graphic>
          <a:graphicData uri="http://schemas.openxmlformats.org/presentationml/2006/ole">
            <p:oleObj spid="_x0000_s80898" name="Equation" r:id="rId4" imgW="444240" imgH="164880" progId="Equation.DSMT4">
              <p:embed/>
            </p:oleObj>
          </a:graphicData>
        </a:graphic>
      </p:graphicFrame>
      <p:graphicFrame>
        <p:nvGraphicFramePr>
          <p:cNvPr id="60" name="Object 6"/>
          <p:cNvGraphicFramePr>
            <a:graphicFrameLocks noChangeAspect="1"/>
          </p:cNvGraphicFramePr>
          <p:nvPr/>
        </p:nvGraphicFramePr>
        <p:xfrm>
          <a:off x="1895460" y="2629257"/>
          <a:ext cx="533400" cy="406400"/>
        </p:xfrm>
        <a:graphic>
          <a:graphicData uri="http://schemas.openxmlformats.org/presentationml/2006/ole">
            <p:oleObj spid="_x0000_s80899" name="Equation" r:id="rId5" imgW="266400" imgH="203040" progId="Equation.DSMT4">
              <p:embed/>
            </p:oleObj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/>
        </p:nvGraphicFramePr>
        <p:xfrm>
          <a:off x="4572000" y="3392847"/>
          <a:ext cx="381000" cy="330200"/>
        </p:xfrm>
        <a:graphic>
          <a:graphicData uri="http://schemas.openxmlformats.org/presentationml/2006/ole">
            <p:oleObj spid="_x0000_s80900" name="Equation" r:id="rId6" imgW="190440" imgH="164880" progId="Equation.DSMT4">
              <p:embed/>
            </p:oleObj>
          </a:graphicData>
        </a:graphic>
      </p:graphicFrame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6" grpId="0"/>
      <p:bldP spid="57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劳埃德镜实验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Line 53"/>
          <p:cNvSpPr>
            <a:spLocks noChangeShapeType="1"/>
          </p:cNvSpPr>
          <p:nvPr/>
        </p:nvSpPr>
        <p:spPr bwMode="auto">
          <a:xfrm>
            <a:off x="1701800" y="1839891"/>
            <a:ext cx="0" cy="649287"/>
          </a:xfrm>
          <a:prstGeom prst="line">
            <a:avLst/>
          </a:prstGeom>
          <a:noFill/>
          <a:ln w="57150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" name="Line 3"/>
          <p:cNvSpPr>
            <a:spLocks noChangeAspect="1" noChangeShapeType="1"/>
          </p:cNvSpPr>
          <p:nvPr/>
        </p:nvSpPr>
        <p:spPr bwMode="auto">
          <a:xfrm flipH="1">
            <a:off x="1652588" y="2636816"/>
            <a:ext cx="3595687" cy="434975"/>
          </a:xfrm>
          <a:prstGeom prst="line">
            <a:avLst/>
          </a:prstGeom>
          <a:noFill/>
          <a:ln w="2857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rot="5400000" flipV="1">
            <a:off x="4652963" y="-315934"/>
            <a:ext cx="0" cy="590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140075" y="2636816"/>
            <a:ext cx="2147888" cy="111125"/>
            <a:chOff x="1111" y="1215"/>
            <a:chExt cx="1353" cy="7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679147">
              <a:off x="1123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679147">
              <a:off x="1240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rot="679147">
              <a:off x="1357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rot="679147">
              <a:off x="1475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679147">
              <a:off x="1592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601115">
              <a:off x="1710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rot="601115">
              <a:off x="1827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601115">
              <a:off x="1945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601115">
              <a:off x="2180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rot="601115">
              <a:off x="2062" y="1228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111" y="1215"/>
              <a:ext cx="133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601115">
              <a:off x="2302" y="1233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601115">
              <a:off x="2419" y="1233"/>
              <a:ext cx="45" cy="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212850" y="1930378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S</a:t>
            </a:r>
            <a:endParaRPr lang="en-US" altLang="zh-CN" sz="2400" b="1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1685925" y="2638403"/>
            <a:ext cx="1439863" cy="4318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550988" y="282890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3833813" y="1347766"/>
            <a:ext cx="3762375" cy="1276350"/>
          </a:xfrm>
          <a:custGeom>
            <a:avLst/>
            <a:gdLst>
              <a:gd name="T0" fmla="*/ 2147483647 w 2370"/>
              <a:gd name="T1" fmla="*/ 0 h 804"/>
              <a:gd name="T2" fmla="*/ 2147483647 w 2370"/>
              <a:gd name="T3" fmla="*/ 2147483647 h 804"/>
              <a:gd name="T4" fmla="*/ 2147483647 w 2370"/>
              <a:gd name="T5" fmla="*/ 2147483647 h 804"/>
              <a:gd name="T6" fmla="*/ 0 w 2370"/>
              <a:gd name="T7" fmla="*/ 2147483647 h 804"/>
              <a:gd name="T8" fmla="*/ 0 60000 65536"/>
              <a:gd name="T9" fmla="*/ 0 60000 65536"/>
              <a:gd name="T10" fmla="*/ 0 60000 65536"/>
              <a:gd name="T11" fmla="*/ 0 60000 65536"/>
              <a:gd name="T12" fmla="*/ 0 w 2370"/>
              <a:gd name="T13" fmla="*/ 0 h 804"/>
              <a:gd name="T14" fmla="*/ 2370 w 2370"/>
              <a:gd name="T15" fmla="*/ 804 h 8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0" h="804">
                <a:moveTo>
                  <a:pt x="2364" y="0"/>
                </a:moveTo>
                <a:cubicBezTo>
                  <a:pt x="2359" y="109"/>
                  <a:pt x="2370" y="510"/>
                  <a:pt x="2364" y="624"/>
                </a:cubicBezTo>
                <a:cubicBezTo>
                  <a:pt x="2100" y="654"/>
                  <a:pt x="876" y="804"/>
                  <a:pt x="900" y="804"/>
                </a:cubicBezTo>
                <a:cubicBezTo>
                  <a:pt x="876" y="804"/>
                  <a:pt x="138" y="720"/>
                  <a:pt x="0" y="702"/>
                </a:cubicBezTo>
              </a:path>
            </a:pathLst>
          </a:custGeom>
          <a:solidFill>
            <a:srgbClr val="00B0F0">
              <a:alpha val="68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700213" y="2205016"/>
            <a:ext cx="3529012" cy="431800"/>
            <a:chOff x="612" y="1434"/>
            <a:chExt cx="2223" cy="272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612" y="1434"/>
              <a:ext cx="2223" cy="2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202" y="1504"/>
              <a:ext cx="363" cy="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229225" y="2349478"/>
            <a:ext cx="2376488" cy="287338"/>
            <a:chOff x="2835" y="1525"/>
            <a:chExt cx="1497" cy="181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2835" y="1525"/>
              <a:ext cx="1497" cy="181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3470" y="1582"/>
              <a:ext cx="363" cy="4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700213" y="2205016"/>
            <a:ext cx="1439862" cy="431800"/>
            <a:chOff x="612" y="1434"/>
            <a:chExt cx="907" cy="272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612" y="1434"/>
              <a:ext cx="907" cy="27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rot="-300000">
              <a:off x="975" y="1534"/>
              <a:ext cx="227" cy="9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3168650" y="1341416"/>
            <a:ext cx="4437063" cy="1300162"/>
            <a:chOff x="1537" y="890"/>
            <a:chExt cx="2795" cy="819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1537" y="890"/>
              <a:ext cx="2795" cy="819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rot="21480000" flipV="1">
              <a:off x="2426" y="1350"/>
              <a:ext cx="363" cy="9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276850" y="1101703"/>
            <a:ext cx="0" cy="2386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555750" y="196054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7543828" y="285728"/>
            <a:ext cx="401639" cy="2641600"/>
            <a:chOff x="4655" y="270"/>
            <a:chExt cx="253" cy="1664"/>
          </a:xfrm>
        </p:grpSpPr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4694" y="392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703" y="270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/>
                <a:t>x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4655" y="1455"/>
              <a:ext cx="2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/>
                <a:t>O</a:t>
              </a:r>
            </a:p>
          </p:txBody>
        </p:sp>
      </p:grp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701800" y="1773216"/>
            <a:ext cx="5903913" cy="4333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605713" y="1054078"/>
            <a:ext cx="0" cy="253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rot="21300000">
            <a:off x="4346575" y="1998641"/>
            <a:ext cx="28892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741363" y="3924291"/>
            <a:ext cx="462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80000"/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接触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处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屏上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O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点出现暗条纹 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286512" y="3924291"/>
            <a:ext cx="15240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半波损失 </a:t>
            </a: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5349887" y="4063048"/>
            <a:ext cx="936625" cy="184150"/>
          </a:xfrm>
          <a:prstGeom prst="rightArrow">
            <a:avLst>
              <a:gd name="adj1" fmla="val 50000"/>
              <a:gd name="adj2" fmla="val 127155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39774" y="4600553"/>
            <a:ext cx="204627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SzPct val="80000"/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半波损失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: 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2514601" y="4572008"/>
            <a:ext cx="620080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光波从折射率小的光疏介质向折射率大的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光密介质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入射时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，在掠射或垂直入射两种情况下，反射光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要产生数值为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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的相位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突变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这相当于反射光波多走了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或少走了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半个波长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5278438" y="2546328"/>
            <a:ext cx="386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/>
              <a:t>O</a:t>
            </a: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5133975" y="239710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•</a:t>
            </a:r>
          </a:p>
        </p:txBody>
      </p:sp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1357290" y="2888270"/>
          <a:ext cx="355600" cy="355600"/>
        </p:xfrm>
        <a:graphic>
          <a:graphicData uri="http://schemas.openxmlformats.org/presentationml/2006/ole">
            <p:oleObj spid="_x0000_s81922" name="Equation" r:id="rId3" imgW="177480" imgH="177480" progId="Equation.DSMT4">
              <p:embed/>
            </p:oleObj>
          </a:graphicData>
        </a:graphic>
      </p:graphicFrame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/>
      <p:bldP spid="22" grpId="0" animBg="1"/>
      <p:bldP spid="22" grpId="1" animBg="1"/>
      <p:bldP spid="23" grpId="0"/>
      <p:bldP spid="24" grpId="0" animBg="1"/>
      <p:bldP spid="24" grpId="1" animBg="1"/>
      <p:bldP spid="24" grpId="2" animBg="1"/>
      <p:bldP spid="24" grpId="3" animBg="1"/>
      <p:bldP spid="37" grpId="0" animBg="1"/>
      <p:bldP spid="37" grpId="1" animBg="1"/>
      <p:bldP spid="37" grpId="2" animBg="1"/>
      <p:bldP spid="38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utoUpdateAnimBg="0"/>
      <p:bldP spid="47" grpId="0"/>
      <p:bldP spid="48" grpId="0" animBg="1"/>
      <p:bldP spid="49" grpId="0"/>
      <p:bldP spid="51" grpId="0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5219700" y="495617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80645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在双缝干涉实验中，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屏幕 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上的 </a:t>
            </a:r>
            <a:r>
              <a:rPr kumimoji="1"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点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处是明条纹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若将缝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盖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住，并在 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连线的垂直平分面处放一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反射镜 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 </a:t>
            </a:r>
            <a:r>
              <a:rPr kumimoji="1" lang="zh-CN" altLang="en-US" sz="2400" b="1" i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如图所示，则此时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7950" y="549275"/>
            <a:ext cx="827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例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1363" y="2133600"/>
            <a:ext cx="5126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(A)  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点处仍为明条纹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41363" y="2684463"/>
            <a:ext cx="3284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(B)  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点处为暗条纹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41363" y="3259138"/>
            <a:ext cx="63223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(C) 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不能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确定 </a:t>
            </a:r>
            <a:r>
              <a:rPr kumimoji="1"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点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处是明条纹还是暗条纹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41363" y="3835400"/>
            <a:ext cx="5126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(D) 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无干涉条纹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5694363" y="3789363"/>
            <a:ext cx="2592387" cy="2376487"/>
            <a:chOff x="3696" y="2265"/>
            <a:chExt cx="1633" cy="1497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696" y="2764"/>
              <a:ext cx="0" cy="21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696" y="3010"/>
              <a:ext cx="0" cy="21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3977" y="2361"/>
              <a:ext cx="0" cy="243"/>
            </a:xfrm>
            <a:prstGeom prst="lin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3977" y="3354"/>
              <a:ext cx="0" cy="243"/>
            </a:xfrm>
            <a:prstGeom prst="lin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977" y="2685"/>
              <a:ext cx="0" cy="630"/>
            </a:xfrm>
            <a:prstGeom prst="lin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5329" y="2265"/>
              <a:ext cx="0" cy="1497"/>
            </a:xfrm>
            <a:prstGeom prst="lin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689600" y="4398963"/>
            <a:ext cx="4953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689600" y="4951413"/>
            <a:ext cx="4333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6184900" y="4254500"/>
            <a:ext cx="20875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6122988" y="4254500"/>
            <a:ext cx="2220912" cy="127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graphicFrame>
        <p:nvGraphicFramePr>
          <p:cNvPr id="20" name="Object 22"/>
          <p:cNvGraphicFramePr>
            <a:graphicFrameLocks noChangeAspect="1"/>
          </p:cNvGraphicFramePr>
          <p:nvPr/>
        </p:nvGraphicFramePr>
        <p:xfrm>
          <a:off x="8210550" y="4183063"/>
          <a:ext cx="139700" cy="169862"/>
        </p:xfrm>
        <a:graphic>
          <a:graphicData uri="http://schemas.openxmlformats.org/presentationml/2006/ole">
            <p:oleObj spid="_x0000_s82946" name="Equation" r:id="rId3" imgW="152280" imgH="152280" progId="Equation.3">
              <p:embed/>
            </p:oleObj>
          </a:graphicData>
        </a:graphic>
      </p:graphicFrame>
      <p:grpSp>
        <p:nvGrpSpPr>
          <p:cNvPr id="21" name="Group 23"/>
          <p:cNvGrpSpPr>
            <a:grpSpLocks/>
          </p:cNvGrpSpPr>
          <p:nvPr/>
        </p:nvGrpSpPr>
        <p:grpSpPr bwMode="auto">
          <a:xfrm rot="10800000">
            <a:off x="6561138" y="4970463"/>
            <a:ext cx="919162" cy="134937"/>
            <a:chOff x="4004" y="645"/>
            <a:chExt cx="579" cy="85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004" y="730"/>
              <a:ext cx="5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4132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429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18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40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407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4242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4352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V="1">
              <a:off x="4462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4517" y="64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4021" y="64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099425" y="6140450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E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6953250" y="5080000"/>
            <a:ext cx="453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/>
              <a:t>M</a:t>
            </a: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6184900" y="4398963"/>
            <a:ext cx="935038" cy="54133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22313" y="4583113"/>
            <a:ext cx="4570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由于在原来光程差上多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少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了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半个波长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所以 </a:t>
            </a:r>
            <a:r>
              <a:rPr kumimoji="1"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点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处为暗条纹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144463" y="4627563"/>
            <a:ext cx="827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解</a:t>
            </a:r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5786446" y="4071942"/>
          <a:ext cx="330200" cy="457200"/>
        </p:xfrm>
        <a:graphic>
          <a:graphicData uri="http://schemas.openxmlformats.org/presentationml/2006/ole">
            <p:oleObj spid="_x0000_s82947" name="Equation" r:id="rId4" imgW="164880" imgH="228600" progId="Equation.DSMT4">
              <p:embed/>
            </p:oleObj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5715008" y="5357826"/>
          <a:ext cx="355600" cy="457200"/>
        </p:xfrm>
        <a:graphic>
          <a:graphicData uri="http://schemas.openxmlformats.org/presentationml/2006/ole">
            <p:oleObj spid="_x0000_s82948" name="Equation" r:id="rId5" imgW="177480" imgH="228600" progId="Equation.DSMT4">
              <p:embed/>
            </p:oleObj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8358214" y="4098932"/>
          <a:ext cx="304800" cy="330200"/>
        </p:xfrm>
        <a:graphic>
          <a:graphicData uri="http://schemas.openxmlformats.org/presentationml/2006/ole">
            <p:oleObj spid="_x0000_s82949" name="Equation" r:id="rId6" imgW="152280" imgH="164880" progId="Equation.DSMT4">
              <p:embed/>
            </p:oleObj>
          </a:graphicData>
        </a:graphic>
      </p:graphicFrame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/>
      <p:bldP spid="5" grpId="0"/>
      <p:bldP spid="6" grpId="0"/>
      <p:bldP spid="6" grpId="1"/>
      <p:bldP spid="7" grpId="0"/>
      <p:bldP spid="8" grpId="0"/>
      <p:bldP spid="16" grpId="0" animBg="1"/>
      <p:bldP spid="17" grpId="0" animBg="1"/>
      <p:bldP spid="18" grpId="0" animBg="1"/>
      <p:bldP spid="19" grpId="0" animBg="1"/>
      <p:bldP spid="33" grpId="0"/>
      <p:bldP spid="34" grpId="0"/>
      <p:bldP spid="35" grpId="0" animBg="1"/>
      <p:bldP spid="35" grpId="1" animBg="1"/>
      <p:bldP spid="35" grpId="2" animBg="1"/>
      <p:bldP spid="36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3621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4.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干涉条纹的可见度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00113" y="2798747"/>
            <a:ext cx="4801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两束相干光波叠加时，光强分布为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52488" y="1109947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可见度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87414" y="1109947"/>
            <a:ext cx="3898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描述条纹清晰度的物理量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51275" y="2144697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867275" y="3771884"/>
            <a:ext cx="641350" cy="182563"/>
          </a:xfrm>
          <a:prstGeom prst="rightArrow">
            <a:avLst>
              <a:gd name="adj1" fmla="val 50000"/>
              <a:gd name="adj2" fmla="val 87826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971550" y="4652947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仿宋_GB2312" pitchFamily="49" charset="-122"/>
              </a:rPr>
              <a:t>则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684213" y="5803884"/>
            <a:ext cx="8032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两束光波的强度越接近，可见度越大，干涉条纹就越清晰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57188" y="5372084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结论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785918" y="1714488"/>
          <a:ext cx="2011680" cy="949960"/>
        </p:xfrm>
        <a:graphic>
          <a:graphicData uri="http://schemas.openxmlformats.org/presentationml/2006/ole">
            <p:oleObj spid="_x0000_s83970" name="Equation" r:id="rId3" imgW="914400" imgH="431640" progId="Equation.DSMT4">
              <p:embed/>
            </p:oleObj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859338" y="1639888"/>
            <a:ext cx="3006728" cy="1146170"/>
            <a:chOff x="4859338" y="1639888"/>
            <a:chExt cx="3006728" cy="1146170"/>
          </a:xfrm>
        </p:grpSpPr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4859338" y="1866884"/>
              <a:ext cx="144462" cy="698500"/>
            </a:xfrm>
            <a:prstGeom prst="leftBrace">
              <a:avLst>
                <a:gd name="adj1" fmla="val 402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5072066" y="1639888"/>
            <a:ext cx="2765425" cy="503237"/>
          </p:xfrm>
          <a:graphic>
            <a:graphicData uri="http://schemas.openxmlformats.org/presentationml/2006/ole">
              <p:oleObj spid="_x0000_s83971" name="Equation" r:id="rId4" imgW="1257120" imgH="228600" progId="Equation.DSMT4">
                <p:embed/>
              </p:oleObj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5072066" y="2283138"/>
            <a:ext cx="2794000" cy="502920"/>
          </p:xfrm>
          <a:graphic>
            <a:graphicData uri="http://schemas.openxmlformats.org/presentationml/2006/ole">
              <p:oleObj spid="_x0000_s83972" name="Equation" r:id="rId5" imgW="1269720" imgH="228600" progId="Equation.DSMT4">
                <p:embed/>
              </p:oleObj>
            </a:graphicData>
          </a:graphic>
        </p:graphicFrame>
      </p:grp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928662" y="3571876"/>
          <a:ext cx="3799840" cy="586740"/>
        </p:xfrm>
        <a:graphic>
          <a:graphicData uri="http://schemas.openxmlformats.org/presentationml/2006/ole">
            <p:oleObj spid="_x0000_s83973" name="Equation" r:id="rId6" imgW="1726920" imgH="266400" progId="Equation.DSMT4">
              <p:embed/>
            </p:oleObj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653088" y="3270888"/>
            <a:ext cx="3377574" cy="1173480"/>
            <a:chOff x="5653088" y="3270888"/>
            <a:chExt cx="3377574" cy="1173480"/>
          </a:xfrm>
        </p:grpSpPr>
        <p:sp>
          <p:nvSpPr>
            <p:cNvPr id="19" name="AutoShape 17"/>
            <p:cNvSpPr>
              <a:spLocks/>
            </p:cNvSpPr>
            <p:nvPr/>
          </p:nvSpPr>
          <p:spPr bwMode="auto">
            <a:xfrm>
              <a:off x="5653088" y="3479784"/>
              <a:ext cx="195262" cy="762000"/>
            </a:xfrm>
            <a:prstGeom prst="leftBrace">
              <a:avLst>
                <a:gd name="adj1" fmla="val 325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20" name="Object 13"/>
            <p:cNvGraphicFramePr>
              <a:graphicFrameLocks noChangeAspect="1"/>
            </p:cNvGraphicFramePr>
            <p:nvPr/>
          </p:nvGraphicFramePr>
          <p:xfrm>
            <a:off x="5929322" y="3270888"/>
            <a:ext cx="3101340" cy="586740"/>
          </p:xfrm>
          <a:graphic>
            <a:graphicData uri="http://schemas.openxmlformats.org/presentationml/2006/ole">
              <p:oleObj spid="_x0000_s83974" name="Equation" r:id="rId7" imgW="1409400" imgH="266400" progId="Equation.DSMT4">
                <p:embed/>
              </p:oleObj>
            </a:graphicData>
          </a:graphic>
        </p:graphicFrame>
        <p:graphicFrame>
          <p:nvGraphicFramePr>
            <p:cNvPr id="21" name="Object 14"/>
            <p:cNvGraphicFramePr>
              <a:graphicFrameLocks noChangeAspect="1"/>
            </p:cNvGraphicFramePr>
            <p:nvPr/>
          </p:nvGraphicFramePr>
          <p:xfrm>
            <a:off x="5929322" y="3857628"/>
            <a:ext cx="3073400" cy="586740"/>
          </p:xfrm>
          <a:graphic>
            <a:graphicData uri="http://schemas.openxmlformats.org/presentationml/2006/ole">
              <p:oleObj spid="_x0000_s83975" name="Equation" r:id="rId8" imgW="1396800" imgH="266400" progId="Equation.DSMT4">
                <p:embed/>
              </p:oleObj>
            </a:graphicData>
          </a:graphic>
        </p:graphicFrame>
      </p:grpSp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1571604" y="4357694"/>
          <a:ext cx="3408680" cy="1061720"/>
        </p:xfrm>
        <a:graphic>
          <a:graphicData uri="http://schemas.openxmlformats.org/presentationml/2006/ole">
            <p:oleObj spid="_x0000_s83976" name="Equation" r:id="rId9" imgW="1549080" imgH="482400" progId="Equation.DSMT4">
              <p:embed/>
            </p:oleObj>
          </a:graphicData>
        </a:graphic>
      </p:graphicFrame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Box 256"/>
          <p:cNvSpPr txBox="1">
            <a:spLocks noChangeArrowheads="1"/>
          </p:cNvSpPr>
          <p:nvPr/>
        </p:nvSpPr>
        <p:spPr bwMode="auto">
          <a:xfrm>
            <a:off x="785786" y="1252823"/>
            <a:ext cx="776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只有相遇的光波来自于同一光波列才满足光波相干条件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57" name="Text Box 2"/>
          <p:cNvSpPr txBox="1">
            <a:spLocks noChangeArrowheads="1"/>
          </p:cNvSpPr>
          <p:nvPr/>
        </p:nvSpPr>
        <p:spPr bwMode="auto">
          <a:xfrm>
            <a:off x="400051" y="395567"/>
            <a:ext cx="26003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5.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时间相干性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00034" y="3217858"/>
            <a:ext cx="492125" cy="203200"/>
            <a:chOff x="2541" y="1706"/>
            <a:chExt cx="310" cy="128"/>
          </a:xfrm>
        </p:grpSpPr>
        <p:sp>
          <p:nvSpPr>
            <p:cNvPr id="379" name="Freeform 61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Freeform 62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Freeform 63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Freeform 64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Freeform 65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4" name="Text Box 66"/>
          <p:cNvSpPr txBox="1">
            <a:spLocks noChangeArrowheads="1"/>
          </p:cNvSpPr>
          <p:nvPr/>
        </p:nvSpPr>
        <p:spPr bwMode="auto">
          <a:xfrm>
            <a:off x="573059" y="278605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86" name="Text Box 68"/>
          <p:cNvSpPr txBox="1">
            <a:spLocks noChangeArrowheads="1"/>
          </p:cNvSpPr>
          <p:nvPr/>
        </p:nvSpPr>
        <p:spPr bwMode="auto">
          <a:xfrm rot="595862">
            <a:off x="3465449" y="2392565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3" name="Group 90"/>
          <p:cNvGrpSpPr>
            <a:grpSpLocks/>
          </p:cNvGrpSpPr>
          <p:nvPr/>
        </p:nvGrpSpPr>
        <p:grpSpPr bwMode="auto">
          <a:xfrm rot="20427031">
            <a:off x="3202806" y="3435071"/>
            <a:ext cx="492125" cy="203200"/>
            <a:chOff x="2541" y="1706"/>
            <a:chExt cx="310" cy="128"/>
          </a:xfrm>
        </p:grpSpPr>
        <p:sp>
          <p:nvSpPr>
            <p:cNvPr id="395" name="Freeform 91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Freeform 92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Freeform 93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Freeform 94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Freeform 95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0" name="Rectangle 69"/>
          <p:cNvSpPr>
            <a:spLocks noChangeArrowheads="1"/>
          </p:cNvSpPr>
          <p:nvPr/>
        </p:nvSpPr>
        <p:spPr bwMode="auto">
          <a:xfrm rot="21090683">
            <a:off x="3338624" y="3500438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 rot="705365">
            <a:off x="3365495" y="2874275"/>
            <a:ext cx="492125" cy="203200"/>
            <a:chOff x="2541" y="1706"/>
            <a:chExt cx="310" cy="128"/>
          </a:xfrm>
        </p:grpSpPr>
        <p:sp>
          <p:nvSpPr>
            <p:cNvPr id="409" name="Freeform 79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0" name="Freeform 80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1" name="Freeform 81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2" name="Freeform 82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3" name="Freeform 83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15" name="Rectangle 96"/>
          <p:cNvSpPr>
            <a:spLocks noChangeArrowheads="1"/>
          </p:cNvSpPr>
          <p:nvPr/>
        </p:nvSpPr>
        <p:spPr bwMode="auto">
          <a:xfrm rot="5400000">
            <a:off x="3096754" y="3078000"/>
            <a:ext cx="863600" cy="342000"/>
          </a:xfrm>
          <a:prstGeom prst="rect">
            <a:avLst/>
          </a:prstGeom>
          <a:solidFill>
            <a:srgbClr val="FF0000">
              <a:alpha val="5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" name="Rectangle 97"/>
          <p:cNvSpPr>
            <a:spLocks noChangeArrowheads="1"/>
          </p:cNvSpPr>
          <p:nvPr/>
        </p:nvSpPr>
        <p:spPr bwMode="auto">
          <a:xfrm rot="16200000">
            <a:off x="2845686" y="3168000"/>
            <a:ext cx="863600" cy="162000"/>
          </a:xfrm>
          <a:prstGeom prst="rect">
            <a:avLst/>
          </a:prstGeom>
          <a:solidFill>
            <a:srgbClr val="00B050">
              <a:alpha val="44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" name="AutoShape 98"/>
          <p:cNvSpPr>
            <a:spLocks noChangeArrowheads="1"/>
          </p:cNvSpPr>
          <p:nvPr/>
        </p:nvSpPr>
        <p:spPr bwMode="auto">
          <a:xfrm>
            <a:off x="2778120" y="3929066"/>
            <a:ext cx="1079500" cy="503237"/>
          </a:xfrm>
          <a:prstGeom prst="wedgeRoundRectCallout">
            <a:avLst>
              <a:gd name="adj1" fmla="val -3531"/>
              <a:gd name="adj2" fmla="val -100790"/>
              <a:gd name="adj3" fmla="val 16667"/>
            </a:avLst>
          </a:prstGeom>
          <a:solidFill>
            <a:srgbClr val="00CC99">
              <a:alpha val="54901"/>
            </a:srgbClr>
          </a:solidFill>
          <a:ln w="9525">
            <a:solidFill>
              <a:srgbClr val="B2B2B2">
                <a:alpha val="50195"/>
              </a:srgb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光程差</a:t>
            </a:r>
          </a:p>
        </p:txBody>
      </p:sp>
      <p:sp>
        <p:nvSpPr>
          <p:cNvPr id="847" name="AutoShape 222"/>
          <p:cNvSpPr>
            <a:spLocks noChangeArrowheads="1"/>
          </p:cNvSpPr>
          <p:nvPr/>
        </p:nvSpPr>
        <p:spPr bwMode="auto">
          <a:xfrm>
            <a:off x="7072330" y="4071942"/>
            <a:ext cx="1079500" cy="503238"/>
          </a:xfrm>
          <a:prstGeom prst="wedgeRoundRectCallout">
            <a:avLst>
              <a:gd name="adj1" fmla="val -7323"/>
              <a:gd name="adj2" fmla="val -119659"/>
              <a:gd name="adj3" fmla="val 16667"/>
            </a:avLst>
          </a:prstGeom>
          <a:solidFill>
            <a:srgbClr val="00CC99">
              <a:alpha val="54901"/>
            </a:srgbClr>
          </a:solidFill>
          <a:ln w="9525">
            <a:solidFill>
              <a:srgbClr val="B2B2B2">
                <a:alpha val="50195"/>
              </a:srgb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光程差</a:t>
            </a:r>
          </a:p>
        </p:txBody>
      </p:sp>
      <p:sp>
        <p:nvSpPr>
          <p:cNvPr id="851" name="Text Box 252"/>
          <p:cNvSpPr txBox="1">
            <a:spLocks noChangeArrowheads="1"/>
          </p:cNvSpPr>
          <p:nvPr/>
        </p:nvSpPr>
        <p:spPr bwMode="auto">
          <a:xfrm>
            <a:off x="1928794" y="5431926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相干长度</a:t>
            </a:r>
          </a:p>
        </p:txBody>
      </p:sp>
      <p:sp>
        <p:nvSpPr>
          <p:cNvPr id="853" name="Text Box 254"/>
          <p:cNvSpPr txBox="1">
            <a:spLocks noChangeArrowheads="1"/>
          </p:cNvSpPr>
          <p:nvPr/>
        </p:nvSpPr>
        <p:spPr bwMode="auto">
          <a:xfrm>
            <a:off x="4572000" y="5431926"/>
            <a:ext cx="1733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; 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相干时间</a:t>
            </a:r>
          </a:p>
        </p:txBody>
      </p:sp>
      <p:sp>
        <p:nvSpPr>
          <p:cNvPr id="854" name="AutoShape 250"/>
          <p:cNvSpPr>
            <a:spLocks/>
          </p:cNvSpPr>
          <p:nvPr/>
        </p:nvSpPr>
        <p:spPr bwMode="auto">
          <a:xfrm rot="3720000">
            <a:off x="7412622" y="3354116"/>
            <a:ext cx="152400" cy="593725"/>
          </a:xfrm>
          <a:prstGeom prst="rightBrace">
            <a:avLst>
              <a:gd name="adj1" fmla="val 324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7036" name="Object 60"/>
          <p:cNvGraphicFramePr>
            <a:graphicFrameLocks noChangeAspect="1"/>
          </p:cNvGraphicFramePr>
          <p:nvPr/>
        </p:nvGraphicFramePr>
        <p:xfrm>
          <a:off x="3000364" y="4500570"/>
          <a:ext cx="608013" cy="284163"/>
        </p:xfrm>
        <a:graphic>
          <a:graphicData uri="http://schemas.openxmlformats.org/presentationml/2006/ole">
            <p:oleObj spid="_x0000_s89090" name="Equation" r:id="rId3" imgW="380880" imgH="177480" progId="Equation.DSMT4">
              <p:embed/>
            </p:oleObj>
          </a:graphicData>
        </a:graphic>
      </p:graphicFrame>
      <p:graphicFrame>
        <p:nvGraphicFramePr>
          <p:cNvPr id="127037" name="Object 61"/>
          <p:cNvGraphicFramePr>
            <a:graphicFrameLocks noChangeAspect="1"/>
          </p:cNvGraphicFramePr>
          <p:nvPr/>
        </p:nvGraphicFramePr>
        <p:xfrm>
          <a:off x="7215206" y="4643446"/>
          <a:ext cx="608012" cy="284162"/>
        </p:xfrm>
        <a:graphic>
          <a:graphicData uri="http://schemas.openxmlformats.org/presentationml/2006/ole">
            <p:oleObj spid="_x0000_s89091" name="Equation" r:id="rId4" imgW="380880" imgH="177480" progId="Equation.DSMT4">
              <p:embed/>
            </p:oleObj>
          </a:graphicData>
        </a:graphic>
      </p:graphicFrame>
      <p:graphicFrame>
        <p:nvGraphicFramePr>
          <p:cNvPr id="127038" name="Object 62"/>
          <p:cNvGraphicFramePr>
            <a:graphicFrameLocks noChangeAspect="1"/>
          </p:cNvGraphicFramePr>
          <p:nvPr/>
        </p:nvGraphicFramePr>
        <p:xfrm>
          <a:off x="3428992" y="5425014"/>
          <a:ext cx="1135888" cy="475488"/>
        </p:xfrm>
        <a:graphic>
          <a:graphicData uri="http://schemas.openxmlformats.org/presentationml/2006/ole">
            <p:oleObj spid="_x0000_s89092" name="Equation" r:id="rId5" imgW="545760" imgH="228600" progId="Equation.DSMT4">
              <p:embed/>
            </p:oleObj>
          </a:graphicData>
        </a:graphic>
      </p:graphicFrame>
      <p:graphicFrame>
        <p:nvGraphicFramePr>
          <p:cNvPr id="127039" name="Object 63"/>
          <p:cNvGraphicFramePr>
            <a:graphicFrameLocks noChangeAspect="1"/>
          </p:cNvGraphicFramePr>
          <p:nvPr/>
        </p:nvGraphicFramePr>
        <p:xfrm>
          <a:off x="6264230" y="5253310"/>
          <a:ext cx="950976" cy="818896"/>
        </p:xfrm>
        <a:graphic>
          <a:graphicData uri="http://schemas.openxmlformats.org/presentationml/2006/ole">
            <p:oleObj spid="_x0000_s89093" name="Equation" r:id="rId6" imgW="457200" imgH="393480" progId="Equation.DSMT4">
              <p:embed/>
            </p:oleObj>
          </a:graphicData>
        </a:graphic>
      </p:graphicFrame>
      <p:grpSp>
        <p:nvGrpSpPr>
          <p:cNvPr id="5" name="组合 343"/>
          <p:cNvGrpSpPr/>
          <p:nvPr/>
        </p:nvGrpSpPr>
        <p:grpSpPr>
          <a:xfrm>
            <a:off x="928662" y="2195520"/>
            <a:ext cx="3448072" cy="2376488"/>
            <a:chOff x="-2714676" y="1928802"/>
            <a:chExt cx="3448072" cy="2376488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-2714676" y="1928802"/>
              <a:ext cx="3097213" cy="2376488"/>
              <a:chOff x="3352" y="2238"/>
              <a:chExt cx="1951" cy="1497"/>
            </a:xfrm>
          </p:grpSpPr>
          <p:sp>
            <p:nvSpPr>
              <p:cNvPr id="294" name="Line 12"/>
              <p:cNvSpPr>
                <a:spLocks noChangeShapeType="1"/>
              </p:cNvSpPr>
              <p:nvPr/>
            </p:nvSpPr>
            <p:spPr bwMode="auto">
              <a:xfrm>
                <a:off x="3442" y="2716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5" name="Line 13"/>
              <p:cNvSpPr>
                <a:spLocks noChangeShapeType="1"/>
              </p:cNvSpPr>
              <p:nvPr/>
            </p:nvSpPr>
            <p:spPr bwMode="auto">
              <a:xfrm>
                <a:off x="3442" y="2962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6" name="Line 14"/>
              <p:cNvSpPr>
                <a:spLocks noChangeShapeType="1"/>
              </p:cNvSpPr>
              <p:nvPr/>
            </p:nvSpPr>
            <p:spPr bwMode="auto">
              <a:xfrm flipV="1">
                <a:off x="3932" y="2364"/>
                <a:ext cx="0" cy="24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7" name="Line 15"/>
              <p:cNvSpPr>
                <a:spLocks noChangeShapeType="1"/>
              </p:cNvSpPr>
              <p:nvPr/>
            </p:nvSpPr>
            <p:spPr bwMode="auto">
              <a:xfrm flipV="1">
                <a:off x="3932" y="3312"/>
                <a:ext cx="0" cy="24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8" name="Line 16"/>
              <p:cNvSpPr>
                <a:spLocks noChangeShapeType="1"/>
              </p:cNvSpPr>
              <p:nvPr/>
            </p:nvSpPr>
            <p:spPr bwMode="auto">
              <a:xfrm>
                <a:off x="3932" y="2643"/>
                <a:ext cx="0" cy="63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9" name="Line 17"/>
              <p:cNvSpPr>
                <a:spLocks noChangeShapeType="1"/>
              </p:cNvSpPr>
              <p:nvPr/>
            </p:nvSpPr>
            <p:spPr bwMode="auto">
              <a:xfrm>
                <a:off x="5264" y="2238"/>
                <a:ext cx="0" cy="14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00" name="Line 18"/>
              <p:cNvSpPr>
                <a:spLocks noChangeShapeType="1"/>
              </p:cNvSpPr>
              <p:nvPr/>
            </p:nvSpPr>
            <p:spPr bwMode="auto">
              <a:xfrm>
                <a:off x="3352" y="2949"/>
                <a:ext cx="19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-2571799" y="2525702"/>
              <a:ext cx="2857500" cy="1108075"/>
              <a:chOff x="3442" y="2614"/>
              <a:chExt cx="1800" cy="698"/>
            </a:xfrm>
          </p:grpSpPr>
          <p:sp>
            <p:nvSpPr>
              <p:cNvPr id="315" name="Line 20"/>
              <p:cNvSpPr>
                <a:spLocks noChangeShapeType="1"/>
              </p:cNvSpPr>
              <p:nvPr/>
            </p:nvSpPr>
            <p:spPr bwMode="auto">
              <a:xfrm flipV="1">
                <a:off x="3442" y="2614"/>
                <a:ext cx="481" cy="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16" name="Line 21"/>
              <p:cNvSpPr>
                <a:spLocks noChangeShapeType="1"/>
              </p:cNvSpPr>
              <p:nvPr/>
            </p:nvSpPr>
            <p:spPr bwMode="auto">
              <a:xfrm>
                <a:off x="3923" y="2614"/>
                <a:ext cx="1319" cy="2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3442" y="2880"/>
                <a:ext cx="1800" cy="432"/>
                <a:chOff x="3442" y="2880"/>
                <a:chExt cx="1800" cy="432"/>
              </a:xfrm>
            </p:grpSpPr>
            <p:sp>
              <p:nvSpPr>
                <p:cNvPr id="318" name="Line 23"/>
                <p:cNvSpPr>
                  <a:spLocks noChangeShapeType="1"/>
                </p:cNvSpPr>
                <p:nvPr/>
              </p:nvSpPr>
              <p:spPr bwMode="auto">
                <a:xfrm>
                  <a:off x="3442" y="2958"/>
                  <a:ext cx="488" cy="3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31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930" y="2880"/>
                  <a:ext cx="1312" cy="4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</p:grpSp>
        <p:graphicFrame>
          <p:nvGraphicFramePr>
            <p:cNvPr id="320" name="Object 27"/>
            <p:cNvGraphicFramePr>
              <a:graphicFrameLocks noChangeAspect="1"/>
            </p:cNvGraphicFramePr>
            <p:nvPr/>
          </p:nvGraphicFramePr>
          <p:xfrm>
            <a:off x="214282" y="2805092"/>
            <a:ext cx="212725" cy="285750"/>
          </p:xfrm>
          <a:graphic>
            <a:graphicData uri="http://schemas.openxmlformats.org/presentationml/2006/ole">
              <p:oleObj spid="_x0000_s89094" name="Equation" r:id="rId7" imgW="114120" imgH="126720" progId="Equation.DSMT4">
                <p:embed/>
              </p:oleObj>
            </a:graphicData>
          </a:graphic>
        </p:graphicFrame>
        <p:graphicFrame>
          <p:nvGraphicFramePr>
            <p:cNvPr id="321" name="Object 8"/>
            <p:cNvGraphicFramePr>
              <a:graphicFrameLocks noChangeAspect="1"/>
            </p:cNvGraphicFramePr>
            <p:nvPr/>
          </p:nvGraphicFramePr>
          <p:xfrm>
            <a:off x="428596" y="2376464"/>
            <a:ext cx="304800" cy="330200"/>
          </p:xfrm>
          <a:graphic>
            <a:graphicData uri="http://schemas.openxmlformats.org/presentationml/2006/ole">
              <p:oleObj spid="_x0000_s89095" name="Equation" r:id="rId8" imgW="152280" imgH="164880" progId="Equation.DSMT4">
                <p:embed/>
              </p:oleObj>
            </a:graphicData>
          </a:graphic>
        </p:graphicFrame>
      </p:grpSp>
      <p:grpSp>
        <p:nvGrpSpPr>
          <p:cNvPr id="9" name="组合 501"/>
          <p:cNvGrpSpPr/>
          <p:nvPr/>
        </p:nvGrpSpPr>
        <p:grpSpPr>
          <a:xfrm>
            <a:off x="5068890" y="2195520"/>
            <a:ext cx="3503638" cy="2376488"/>
            <a:chOff x="5068890" y="2195520"/>
            <a:chExt cx="3503638" cy="2376488"/>
          </a:xfrm>
        </p:grpSpPr>
        <p:grpSp>
          <p:nvGrpSpPr>
            <p:cNvPr id="10" name="组合 498"/>
            <p:cNvGrpSpPr/>
            <p:nvPr/>
          </p:nvGrpSpPr>
          <p:grpSpPr>
            <a:xfrm>
              <a:off x="5068890" y="2195520"/>
              <a:ext cx="3503638" cy="2376488"/>
              <a:chOff x="5230814" y="2195520"/>
              <a:chExt cx="3503638" cy="2376488"/>
            </a:xfrm>
          </p:grpSpPr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5230814" y="2195520"/>
                <a:ext cx="3097213" cy="2376488"/>
                <a:chOff x="3352" y="2238"/>
                <a:chExt cx="1951" cy="1497"/>
              </a:xfrm>
            </p:grpSpPr>
            <p:sp>
              <p:nvSpPr>
                <p:cNvPr id="476" name="Line 12"/>
                <p:cNvSpPr>
                  <a:spLocks noChangeShapeType="1"/>
                </p:cNvSpPr>
                <p:nvPr/>
              </p:nvSpPr>
              <p:spPr bwMode="auto">
                <a:xfrm>
                  <a:off x="3444" y="2716"/>
                  <a:ext cx="0" cy="2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77" name="Line 13"/>
                <p:cNvSpPr>
                  <a:spLocks noChangeShapeType="1"/>
                </p:cNvSpPr>
                <p:nvPr/>
              </p:nvSpPr>
              <p:spPr bwMode="auto">
                <a:xfrm>
                  <a:off x="3444" y="2962"/>
                  <a:ext cx="0" cy="2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932" y="2364"/>
                  <a:ext cx="0" cy="243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7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932" y="3312"/>
                  <a:ext cx="0" cy="243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80" name="Line 16"/>
                <p:cNvSpPr>
                  <a:spLocks noChangeShapeType="1"/>
                </p:cNvSpPr>
                <p:nvPr/>
              </p:nvSpPr>
              <p:spPr bwMode="auto">
                <a:xfrm>
                  <a:off x="3932" y="2643"/>
                  <a:ext cx="0" cy="63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81" name="Line 17"/>
                <p:cNvSpPr>
                  <a:spLocks noChangeShapeType="1"/>
                </p:cNvSpPr>
                <p:nvPr/>
              </p:nvSpPr>
              <p:spPr bwMode="auto">
                <a:xfrm>
                  <a:off x="5300" y="2238"/>
                  <a:ext cx="0" cy="1497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82" name="Line 18"/>
                <p:cNvSpPr>
                  <a:spLocks noChangeShapeType="1"/>
                </p:cNvSpPr>
                <p:nvPr/>
              </p:nvSpPr>
              <p:spPr bwMode="auto">
                <a:xfrm>
                  <a:off x="3352" y="2949"/>
                  <a:ext cx="19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12" name="Group 19"/>
              <p:cNvGrpSpPr>
                <a:grpSpLocks/>
              </p:cNvGrpSpPr>
              <p:nvPr/>
            </p:nvGrpSpPr>
            <p:grpSpPr bwMode="auto">
              <a:xfrm>
                <a:off x="6137278" y="2428884"/>
                <a:ext cx="2168525" cy="1471613"/>
                <a:chOff x="3923" y="2385"/>
                <a:chExt cx="1366" cy="927"/>
              </a:xfrm>
            </p:grpSpPr>
            <p:sp>
              <p:nvSpPr>
                <p:cNvPr id="48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923" y="2385"/>
                  <a:ext cx="1366" cy="22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8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930" y="2385"/>
                  <a:ext cx="1359" cy="92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aphicFrame>
            <p:nvGraphicFramePr>
              <p:cNvPr id="489" name="Object 27"/>
              <p:cNvGraphicFramePr>
                <a:graphicFrameLocks noChangeAspect="1"/>
              </p:cNvGraphicFramePr>
              <p:nvPr/>
            </p:nvGraphicFramePr>
            <p:xfrm>
              <a:off x="8216927" y="2285994"/>
              <a:ext cx="212725" cy="285750"/>
            </p:xfrm>
            <a:graphic>
              <a:graphicData uri="http://schemas.openxmlformats.org/presentationml/2006/ole">
                <p:oleObj spid="_x0000_s89096" name="Equation" r:id="rId9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490" name="Object 8"/>
              <p:cNvGraphicFramePr>
                <a:graphicFrameLocks noChangeAspect="1"/>
              </p:cNvGraphicFramePr>
              <p:nvPr/>
            </p:nvGraphicFramePr>
            <p:xfrm>
              <a:off x="8429652" y="2285992"/>
              <a:ext cx="304800" cy="330200"/>
            </p:xfrm>
            <a:graphic>
              <a:graphicData uri="http://schemas.openxmlformats.org/presentationml/2006/ole">
                <p:oleObj spid="_x0000_s89097" name="Equation" r:id="rId10" imgW="152280" imgH="164880" progId="Equation.DSMT4">
                  <p:embed/>
                </p:oleObj>
              </a:graphicData>
            </a:graphic>
          </p:graphicFrame>
        </p:grpSp>
        <p:sp>
          <p:nvSpPr>
            <p:cNvPr id="500" name="Line 20"/>
            <p:cNvSpPr>
              <a:spLocks noChangeShapeType="1"/>
            </p:cNvSpPr>
            <p:nvPr/>
          </p:nvSpPr>
          <p:spPr bwMode="auto">
            <a:xfrm flipV="1">
              <a:off x="5226060" y="2786058"/>
              <a:ext cx="763588" cy="5461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01" name="Line 23"/>
            <p:cNvSpPr>
              <a:spLocks noChangeShapeType="1"/>
            </p:cNvSpPr>
            <p:nvPr/>
          </p:nvSpPr>
          <p:spPr bwMode="auto">
            <a:xfrm>
              <a:off x="5226060" y="3332158"/>
              <a:ext cx="774700" cy="5619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4651379" y="3217858"/>
            <a:ext cx="492125" cy="203200"/>
            <a:chOff x="2541" y="1706"/>
            <a:chExt cx="310" cy="128"/>
          </a:xfrm>
        </p:grpSpPr>
        <p:sp>
          <p:nvSpPr>
            <p:cNvPr id="504" name="Freeform 61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Freeform 62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Freeform 63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Freeform 64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Freeform 65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9" name="Text Box 66"/>
          <p:cNvSpPr txBox="1">
            <a:spLocks noChangeArrowheads="1"/>
          </p:cNvSpPr>
          <p:nvPr/>
        </p:nvSpPr>
        <p:spPr bwMode="auto">
          <a:xfrm>
            <a:off x="4724404" y="278605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10" name="Text Box 68"/>
          <p:cNvSpPr txBox="1">
            <a:spLocks noChangeArrowheads="1"/>
          </p:cNvSpPr>
          <p:nvPr/>
        </p:nvSpPr>
        <p:spPr bwMode="auto">
          <a:xfrm rot="21034202">
            <a:off x="7304355" y="1790781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14" name="Group 78"/>
          <p:cNvGrpSpPr>
            <a:grpSpLocks/>
          </p:cNvGrpSpPr>
          <p:nvPr/>
        </p:nvGrpSpPr>
        <p:grpSpPr bwMode="auto">
          <a:xfrm rot="20977371">
            <a:off x="7274179" y="2267290"/>
            <a:ext cx="492125" cy="203200"/>
            <a:chOff x="2541" y="1706"/>
            <a:chExt cx="310" cy="128"/>
          </a:xfrm>
        </p:grpSpPr>
        <p:sp>
          <p:nvSpPr>
            <p:cNvPr id="512" name="Freeform 79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3" name="Freeform 80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4" name="Freeform 81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5" name="Freeform 82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6" name="Freeform 83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90"/>
          <p:cNvGrpSpPr>
            <a:grpSpLocks/>
          </p:cNvGrpSpPr>
          <p:nvPr/>
        </p:nvGrpSpPr>
        <p:grpSpPr bwMode="auto">
          <a:xfrm rot="19525819">
            <a:off x="7015096" y="3175558"/>
            <a:ext cx="492125" cy="203200"/>
            <a:chOff x="2541" y="1706"/>
            <a:chExt cx="310" cy="128"/>
          </a:xfrm>
        </p:grpSpPr>
        <p:sp>
          <p:nvSpPr>
            <p:cNvPr id="518" name="Freeform 91"/>
            <p:cNvSpPr>
              <a:spLocks noChangeAspect="1"/>
            </p:cNvSpPr>
            <p:nvPr/>
          </p:nvSpPr>
          <p:spPr bwMode="auto">
            <a:xfrm>
              <a:off x="2541" y="1708"/>
              <a:ext cx="62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Freeform 92"/>
            <p:cNvSpPr>
              <a:spLocks noChangeAspect="1"/>
            </p:cNvSpPr>
            <p:nvPr/>
          </p:nvSpPr>
          <p:spPr bwMode="auto">
            <a:xfrm>
              <a:off x="2602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Freeform 93"/>
            <p:cNvSpPr>
              <a:spLocks noChangeAspect="1"/>
            </p:cNvSpPr>
            <p:nvPr/>
          </p:nvSpPr>
          <p:spPr bwMode="auto">
            <a:xfrm>
              <a:off x="2664" y="1708"/>
              <a:ext cx="63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Freeform 94"/>
            <p:cNvSpPr>
              <a:spLocks noChangeAspect="1"/>
            </p:cNvSpPr>
            <p:nvPr/>
          </p:nvSpPr>
          <p:spPr bwMode="auto">
            <a:xfrm>
              <a:off x="2725" y="1768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Freeform 95"/>
            <p:cNvSpPr>
              <a:spLocks noChangeAspect="1"/>
            </p:cNvSpPr>
            <p:nvPr/>
          </p:nvSpPr>
          <p:spPr bwMode="auto">
            <a:xfrm>
              <a:off x="2788" y="1706"/>
              <a:ext cx="63" cy="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" name="Rectangle 69"/>
          <p:cNvSpPr>
            <a:spLocks noChangeArrowheads="1"/>
          </p:cNvSpPr>
          <p:nvPr/>
        </p:nvSpPr>
        <p:spPr bwMode="auto">
          <a:xfrm rot="19975122">
            <a:off x="7152883" y="3219817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49" name="Rectangle 248"/>
          <p:cNvSpPr>
            <a:spLocks noChangeArrowheads="1"/>
          </p:cNvSpPr>
          <p:nvPr/>
        </p:nvSpPr>
        <p:spPr bwMode="auto">
          <a:xfrm rot="4082981">
            <a:off x="6837441" y="2773540"/>
            <a:ext cx="1112400" cy="90488"/>
          </a:xfrm>
          <a:prstGeom prst="rect">
            <a:avLst/>
          </a:prstGeom>
          <a:solidFill>
            <a:srgbClr val="FF0000">
              <a:alpha val="5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46" name="Rectangle 221"/>
          <p:cNvSpPr>
            <a:spLocks noChangeArrowheads="1"/>
          </p:cNvSpPr>
          <p:nvPr/>
        </p:nvSpPr>
        <p:spPr bwMode="auto">
          <a:xfrm rot="14888352">
            <a:off x="6581805" y="2608079"/>
            <a:ext cx="1112835" cy="619200"/>
          </a:xfrm>
          <a:prstGeom prst="rect">
            <a:avLst/>
          </a:prstGeom>
          <a:solidFill>
            <a:srgbClr val="00B050">
              <a:alpha val="44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  <p:bldP spid="386" grpId="0"/>
      <p:bldP spid="400" grpId="0"/>
      <p:bldP spid="415" grpId="0" animBg="1"/>
      <p:bldP spid="415" grpId="1" animBg="1"/>
      <p:bldP spid="416" grpId="0" animBg="1"/>
      <p:bldP spid="417" grpId="0" animBg="1"/>
      <p:bldP spid="847" grpId="0" animBg="1"/>
      <p:bldP spid="851" grpId="0"/>
      <p:bldP spid="853" grpId="0"/>
      <p:bldP spid="854" grpId="0" animBg="1"/>
      <p:bldP spid="854" grpId="1" animBg="1"/>
      <p:bldP spid="510" grpId="0"/>
      <p:bldP spid="523" grpId="0"/>
      <p:bldP spid="849" grpId="0" animBg="1"/>
      <p:bldP spid="84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9165" y="4454240"/>
            <a:ext cx="2701925" cy="576263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904065" y="3408078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615015" y="3244565"/>
            <a:ext cx="1263650" cy="1223963"/>
            <a:chOff x="2958" y="875"/>
            <a:chExt cx="796" cy="771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958" y="875"/>
              <a:ext cx="796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02" y="1203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81840" y="4465353"/>
            <a:ext cx="385762" cy="566737"/>
            <a:chOff x="3756" y="1644"/>
            <a:chExt cx="243" cy="357"/>
          </a:xfrm>
        </p:grpSpPr>
        <p:sp>
          <p:nvSpPr>
            <p:cNvPr id="19" name="Line 16"/>
            <p:cNvSpPr>
              <a:spLocks noChangeAspect="1" noChangeShapeType="1"/>
            </p:cNvSpPr>
            <p:nvPr/>
          </p:nvSpPr>
          <p:spPr bwMode="auto">
            <a:xfrm>
              <a:off x="3756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-120000">
              <a:off x="3833" y="1752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256490" y="4465353"/>
            <a:ext cx="385762" cy="566737"/>
            <a:chOff x="3998" y="1644"/>
            <a:chExt cx="243" cy="357"/>
          </a:xfrm>
        </p:grpSpPr>
        <p:sp>
          <p:nvSpPr>
            <p:cNvPr id="22" name="Line 19"/>
            <p:cNvSpPr>
              <a:spLocks noChangeAspect="1" noChangeShapeType="1"/>
            </p:cNvSpPr>
            <p:nvPr/>
          </p:nvSpPr>
          <p:spPr bwMode="auto">
            <a:xfrm flipH="1">
              <a:off x="3998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rot="60000" flipV="1">
              <a:off x="4059" y="1776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907243" y="3693829"/>
            <a:ext cx="736600" cy="776288"/>
            <a:chOff x="3772" y="1158"/>
            <a:chExt cx="464" cy="489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772" y="1158"/>
              <a:ext cx="464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rot="21540000" flipV="1">
              <a:off x="4059" y="1211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7640665" y="3700178"/>
            <a:ext cx="774700" cy="765175"/>
            <a:chOff x="4240" y="1162"/>
            <a:chExt cx="488" cy="482"/>
          </a:xfrm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240" y="1162"/>
              <a:ext cx="488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332" y="1413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30" name="Text Box 72"/>
          <p:cNvSpPr txBox="1">
            <a:spLocks noChangeArrowheads="1"/>
          </p:cNvSpPr>
          <p:nvPr/>
        </p:nvSpPr>
        <p:spPr bwMode="auto">
          <a:xfrm>
            <a:off x="827088" y="1533211"/>
            <a:ext cx="447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一束光在界面上反射和折射时，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它携带的能量也被反射和折射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2" name="Text Box 74"/>
          <p:cNvSpPr txBox="1">
            <a:spLocks noChangeArrowheads="1"/>
          </p:cNvSpPr>
          <p:nvPr/>
        </p:nvSpPr>
        <p:spPr bwMode="auto">
          <a:xfrm>
            <a:off x="1589114" y="2927038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ea typeface="仿宋_GB2312" pitchFamily="49" charset="-122"/>
              </a:rPr>
              <a:t>由于</a:t>
            </a:r>
          </a:p>
        </p:txBody>
      </p:sp>
      <p:sp>
        <p:nvSpPr>
          <p:cNvPr id="33" name="Text Box 75"/>
          <p:cNvSpPr txBox="1">
            <a:spLocks noChangeArrowheads="1"/>
          </p:cNvSpPr>
          <p:nvPr/>
        </p:nvSpPr>
        <p:spPr bwMode="auto">
          <a:xfrm>
            <a:off x="898526" y="3714752"/>
            <a:ext cx="4362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这种光波分割法称为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分振幅法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898" y="100010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思路：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2643174" y="2714620"/>
          <a:ext cx="1573212" cy="938213"/>
        </p:xfrm>
        <a:graphic>
          <a:graphicData uri="http://schemas.openxmlformats.org/presentationml/2006/ole">
            <p:oleObj spid="_x0000_s90114" name="Equation" r:id="rId3" imgW="787320" imgH="469800" progId="Equation.DSMT4">
              <p:embed/>
            </p:oleObj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8143900" y="4019556"/>
          <a:ext cx="306388" cy="460375"/>
        </p:xfrm>
        <a:graphic>
          <a:graphicData uri="http://schemas.openxmlformats.org/presentationml/2006/ole">
            <p:oleObj spid="_x0000_s90115" name="Equation" r:id="rId4" imgW="152280" imgH="228600" progId="Equation.DSMT4">
              <p:embed/>
            </p:oleObj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8143900" y="4519622"/>
          <a:ext cx="331788" cy="460375"/>
        </p:xfrm>
        <a:graphic>
          <a:graphicData uri="http://schemas.openxmlformats.org/presentationml/2006/ole">
            <p:oleObj spid="_x0000_s90116" name="Equation" r:id="rId5" imgW="164880" imgH="228600" progId="Equation.DSMT4">
              <p:embed/>
            </p:oleObj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8143900" y="4948250"/>
          <a:ext cx="331788" cy="460375"/>
        </p:xfrm>
        <a:graphic>
          <a:graphicData uri="http://schemas.openxmlformats.org/presentationml/2006/ole">
            <p:oleObj spid="_x0000_s90117" name="Equation" r:id="rId6" imgW="164880" imgH="228600" progId="Equation.DSMT4">
              <p:embed/>
            </p:oleObj>
          </a:graphicData>
        </a:graphic>
      </p:graphicFrame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82600" y="4538971"/>
            <a:ext cx="1733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薄膜干涉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727075" y="5129220"/>
            <a:ext cx="2736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smtClean="0">
                <a:latin typeface="仿宋_GB2312" pitchFamily="49" charset="-122"/>
                <a:ea typeface="仿宋_GB2312" pitchFamily="49" charset="-122"/>
              </a:rPr>
              <a:t>两束光线</a:t>
            </a:r>
            <a:r>
              <a:rPr kumimoji="1" lang="zh-CN" altLang="en-US" sz="2400" b="1" dirty="0" smtClean="0">
                <a:latin typeface="仿宋_GB2312" pitchFamily="49" charset="-122"/>
                <a:ea typeface="仿宋_GB2312" pitchFamily="49" charset="-122"/>
              </a:rPr>
              <a:t>的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光程差</a:t>
            </a:r>
            <a:r>
              <a:rPr kumimoji="1" lang="zh-CN" altLang="en-US" sz="2400" b="1" dirty="0">
                <a:latin typeface="宋体" pitchFamily="2" charset="-122"/>
              </a:rPr>
              <a:t> </a:t>
            </a:r>
          </a:p>
        </p:txBody>
      </p:sp>
      <p:graphicFrame>
        <p:nvGraphicFramePr>
          <p:cNvPr id="109591" name="Object 23"/>
          <p:cNvGraphicFramePr>
            <a:graphicFrameLocks noChangeAspect="1"/>
          </p:cNvGraphicFramePr>
          <p:nvPr/>
        </p:nvGraphicFramePr>
        <p:xfrm>
          <a:off x="1357290" y="5786454"/>
          <a:ext cx="3144838" cy="508000"/>
        </p:xfrm>
        <a:graphic>
          <a:graphicData uri="http://schemas.openxmlformats.org/presentationml/2006/ole">
            <p:oleObj spid="_x0000_s90118" name="Equation" r:id="rId7" imgW="1574640" imgH="253800" progId="Equation.DSMT4">
              <p:embed/>
            </p:oleObj>
          </a:graphicData>
        </a:graphic>
      </p:graphicFrame>
      <p:grpSp>
        <p:nvGrpSpPr>
          <p:cNvPr id="11" name="组合 83"/>
          <p:cNvGrpSpPr/>
          <p:nvPr/>
        </p:nvGrpSpPr>
        <p:grpSpPr>
          <a:xfrm>
            <a:off x="5286380" y="3051173"/>
            <a:ext cx="444502" cy="357188"/>
            <a:chOff x="5429256" y="1071548"/>
            <a:chExt cx="444502" cy="357188"/>
          </a:xfrm>
        </p:grpSpPr>
        <p:graphicFrame>
          <p:nvGraphicFramePr>
            <p:cNvPr id="109592" name="Object 24"/>
            <p:cNvGraphicFramePr>
              <a:graphicFrameLocks noChangeAspect="1"/>
            </p:cNvGraphicFramePr>
            <p:nvPr/>
          </p:nvGraphicFramePr>
          <p:xfrm>
            <a:off x="5643570" y="1142984"/>
            <a:ext cx="230188" cy="255588"/>
          </p:xfrm>
          <a:graphic>
            <a:graphicData uri="http://schemas.openxmlformats.org/presentationml/2006/ole">
              <p:oleObj spid="_x0000_s90119" name="Equation" r:id="rId8" imgW="114120" imgH="126720" progId="Equation.DSMT4">
                <p:embed/>
              </p:oleObj>
            </a:graphicData>
          </a:graphic>
        </p:graphicFrame>
        <p:graphicFrame>
          <p:nvGraphicFramePr>
            <p:cNvPr id="109593" name="Object 25"/>
            <p:cNvGraphicFramePr>
              <a:graphicFrameLocks noChangeAspect="1"/>
            </p:cNvGraphicFramePr>
            <p:nvPr/>
          </p:nvGraphicFramePr>
          <p:xfrm>
            <a:off x="5429256" y="1071548"/>
            <a:ext cx="280988" cy="357188"/>
          </p:xfrm>
          <a:graphic>
            <a:graphicData uri="http://schemas.openxmlformats.org/presentationml/2006/ole">
              <p:oleObj spid="_x0000_s90120" name="Equation" r:id="rId9" imgW="139680" imgH="177480" progId="Equation.DSMT4">
                <p:embed/>
              </p:oleObj>
            </a:graphicData>
          </a:graphic>
        </p:graphicFrame>
      </p:grpSp>
      <p:sp>
        <p:nvSpPr>
          <p:cNvPr id="81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§4  </a:t>
            </a:r>
            <a:r>
              <a:rPr kumimoji="1" lang="zh-CN" altLang="en-US" sz="32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分振幅干涉 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7345124" y="3000372"/>
            <a:ext cx="1500198" cy="766800"/>
            <a:chOff x="7500958" y="1000108"/>
            <a:chExt cx="1500198" cy="765179"/>
          </a:xfrm>
        </p:grpSpPr>
        <p:sp>
          <p:nvSpPr>
            <p:cNvPr id="85" name="Oval 54"/>
            <p:cNvSpPr>
              <a:spLocks noChangeArrowheads="1"/>
            </p:cNvSpPr>
            <p:nvPr/>
          </p:nvSpPr>
          <p:spPr bwMode="auto">
            <a:xfrm>
              <a:off x="7500958" y="1571612"/>
              <a:ext cx="1266825" cy="193675"/>
            </a:xfrm>
            <a:prstGeom prst="ellipse">
              <a:avLst/>
            </a:prstGeom>
            <a:solidFill>
              <a:srgbClr val="006699">
                <a:alpha val="63921"/>
              </a:srgbClr>
            </a:solidFill>
            <a:ln w="9525">
              <a:solidFill>
                <a:srgbClr val="00CC99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 flipH="1">
              <a:off x="7786710" y="1214422"/>
              <a:ext cx="857256" cy="500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H="1">
              <a:off x="8572526" y="1214422"/>
              <a:ext cx="71439" cy="500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133" name="Object 21"/>
            <p:cNvGraphicFramePr>
              <a:graphicFrameLocks noChangeAspect="1"/>
            </p:cNvGraphicFramePr>
            <p:nvPr/>
          </p:nvGraphicFramePr>
          <p:xfrm>
            <a:off x="8720169" y="1000108"/>
            <a:ext cx="280987" cy="331788"/>
          </p:xfrm>
          <a:graphic>
            <a:graphicData uri="http://schemas.openxmlformats.org/presentationml/2006/ole">
              <p:oleObj spid="_x0000_s90133" name="Equation" r:id="rId10" imgW="139680" imgH="164880" progId="Equation.DSMT4">
                <p:embed/>
              </p:oleObj>
            </a:graphicData>
          </a:graphic>
        </p:graphicFrame>
        <p:graphicFrame>
          <p:nvGraphicFramePr>
            <p:cNvPr id="90134" name="Object 22"/>
            <p:cNvGraphicFramePr>
              <a:graphicFrameLocks noChangeAspect="1"/>
            </p:cNvGraphicFramePr>
            <p:nvPr/>
          </p:nvGraphicFramePr>
          <p:xfrm>
            <a:off x="8528050" y="1101725"/>
            <a:ext cx="230188" cy="255588"/>
          </p:xfrm>
          <a:graphic>
            <a:graphicData uri="http://schemas.openxmlformats.org/presentationml/2006/ole">
              <p:oleObj spid="_x0000_s90134" name="Equation" r:id="rId11" imgW="114120" imgH="126720" progId="Equation.DSMT4">
                <p:embed/>
              </p:oleObj>
            </a:graphicData>
          </a:graphic>
        </p:graphicFrame>
      </p:grpSp>
      <p:grpSp>
        <p:nvGrpSpPr>
          <p:cNvPr id="126" name="组合 125"/>
          <p:cNvGrpSpPr/>
          <p:nvPr/>
        </p:nvGrpSpPr>
        <p:grpSpPr>
          <a:xfrm>
            <a:off x="6572264" y="3765551"/>
            <a:ext cx="1304932" cy="1687522"/>
            <a:chOff x="6572264" y="3765551"/>
            <a:chExt cx="1304932" cy="1687522"/>
          </a:xfrm>
        </p:grpSpPr>
        <p:cxnSp>
          <p:nvCxnSpPr>
            <p:cNvPr id="91" name="直接连接符 90"/>
            <p:cNvCxnSpPr>
              <a:cxnSpLocks noChangeAspect="1"/>
            </p:cNvCxnSpPr>
            <p:nvPr/>
          </p:nvCxnSpPr>
          <p:spPr>
            <a:xfrm rot="5400000" flipH="1">
              <a:off x="7258724" y="4067625"/>
              <a:ext cx="376873" cy="39116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/>
            <p:cNvGrpSpPr/>
            <p:nvPr/>
          </p:nvGrpSpPr>
          <p:grpSpPr>
            <a:xfrm>
              <a:off x="6572264" y="3765551"/>
              <a:ext cx="1304932" cy="1687522"/>
              <a:chOff x="6715140" y="1785926"/>
              <a:chExt cx="1304932" cy="1687522"/>
            </a:xfrm>
          </p:grpSpPr>
          <p:graphicFrame>
            <p:nvGraphicFramePr>
              <p:cNvPr id="97" name="Object 28"/>
              <p:cNvGraphicFramePr>
                <a:graphicFrameLocks noChangeAspect="1"/>
              </p:cNvGraphicFramePr>
              <p:nvPr/>
            </p:nvGraphicFramePr>
            <p:xfrm>
              <a:off x="6715140" y="2571744"/>
              <a:ext cx="304800" cy="330200"/>
            </p:xfrm>
            <a:graphic>
              <a:graphicData uri="http://schemas.openxmlformats.org/presentationml/2006/ole">
                <p:oleObj spid="_x0000_s90135" name="Equation" r:id="rId12" imgW="152280" imgH="164880" progId="Equation.DSMT4">
                  <p:embed/>
                </p:oleObj>
              </a:graphicData>
            </a:graphic>
          </p:graphicFrame>
          <p:graphicFrame>
            <p:nvGraphicFramePr>
              <p:cNvPr id="98" name="Object 29"/>
              <p:cNvGraphicFramePr>
                <a:graphicFrameLocks noChangeAspect="1"/>
              </p:cNvGraphicFramePr>
              <p:nvPr/>
            </p:nvGraphicFramePr>
            <p:xfrm>
              <a:off x="7143768" y="1785926"/>
              <a:ext cx="330200" cy="330200"/>
            </p:xfrm>
            <a:graphic>
              <a:graphicData uri="http://schemas.openxmlformats.org/presentationml/2006/ole">
                <p:oleObj spid="_x0000_s90136" name="Equation" r:id="rId13" imgW="164880" imgH="164880" progId="Equation.DSMT4">
                  <p:embed/>
                </p:oleObj>
              </a:graphicData>
            </a:graphic>
          </p:graphicFrame>
          <p:graphicFrame>
            <p:nvGraphicFramePr>
              <p:cNvPr id="99" name="Object 30"/>
              <p:cNvGraphicFramePr>
                <a:graphicFrameLocks noChangeAspect="1"/>
              </p:cNvGraphicFramePr>
              <p:nvPr/>
            </p:nvGraphicFramePr>
            <p:xfrm>
              <a:off x="7715272" y="2428868"/>
              <a:ext cx="304800" cy="355600"/>
            </p:xfrm>
            <a:graphic>
              <a:graphicData uri="http://schemas.openxmlformats.org/presentationml/2006/ole">
                <p:oleObj spid="_x0000_s90137" name="Equation" r:id="rId14" imgW="152280" imgH="177480" progId="Equation.DSMT4">
                  <p:embed/>
                </p:oleObj>
              </a:graphicData>
            </a:graphic>
          </p:graphicFrame>
          <p:graphicFrame>
            <p:nvGraphicFramePr>
              <p:cNvPr id="100" name="Object 31"/>
              <p:cNvGraphicFramePr>
                <a:graphicFrameLocks noChangeAspect="1"/>
              </p:cNvGraphicFramePr>
              <p:nvPr/>
            </p:nvGraphicFramePr>
            <p:xfrm>
              <a:off x="7215206" y="3143248"/>
              <a:ext cx="304800" cy="330200"/>
            </p:xfrm>
            <a:graphic>
              <a:graphicData uri="http://schemas.openxmlformats.org/presentationml/2006/ole">
                <p:oleObj spid="_x0000_s90138" name="Equation" r:id="rId15" imgW="152280" imgH="164880" progId="Equation.DSMT4">
                  <p:embed/>
                </p:oleObj>
              </a:graphicData>
            </a:graphic>
          </p:graphicFrame>
          <p:grpSp>
            <p:nvGrpSpPr>
              <p:cNvPr id="124" name="组合 123"/>
              <p:cNvGrpSpPr/>
              <p:nvPr/>
            </p:nvGrpSpPr>
            <p:grpSpPr>
              <a:xfrm>
                <a:off x="6751654" y="1812916"/>
                <a:ext cx="814390" cy="1427171"/>
                <a:chOff x="6751654" y="1812916"/>
                <a:chExt cx="814390" cy="142717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6751654" y="1812916"/>
                  <a:ext cx="814390" cy="1427171"/>
                  <a:chOff x="9869526" y="4813312"/>
                  <a:chExt cx="814390" cy="1427171"/>
                </a:xfrm>
              </p:grpSpPr>
              <p:graphicFrame>
                <p:nvGraphicFramePr>
                  <p:cNvPr id="115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9869526" y="4813312"/>
                  <a:ext cx="177800" cy="330200"/>
                </p:xfrm>
                <a:graphic>
                  <a:graphicData uri="http://schemas.openxmlformats.org/presentationml/2006/ole">
                    <p:oleObj spid="_x0000_s90146" name="Equation" r:id="rId16" imgW="88560" imgH="164880" progId="Equation.DSMT4">
                      <p:embed/>
                    </p:oleObj>
                  </a:graphicData>
                </a:graphic>
              </p:graphicFrame>
              <p:graphicFrame>
                <p:nvGraphicFramePr>
                  <p:cNvPr id="121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10404516" y="5572140"/>
                  <a:ext cx="279400" cy="355600"/>
                </p:xfrm>
                <a:graphic>
                  <a:graphicData uri="http://schemas.openxmlformats.org/presentationml/2006/ole">
                    <p:oleObj spid="_x0000_s90152" name="Equation" r:id="rId17" imgW="139680" imgH="177480" progId="Equation.DSMT4">
                      <p:embed/>
                    </p:oleObj>
                  </a:graphicData>
                </a:graphic>
              </p:graphicFrame>
              <p:sp>
                <p:nvSpPr>
                  <p:cNvPr id="109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509276" y="5484833"/>
                    <a:ext cx="1588" cy="7556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Arc 71"/>
                  <p:cNvSpPr>
                    <a:spLocks/>
                  </p:cNvSpPr>
                  <p:nvPr/>
                </p:nvSpPr>
                <p:spPr bwMode="auto">
                  <a:xfrm rot="9516859">
                    <a:off x="10147326" y="5473720"/>
                    <a:ext cx="288925" cy="304800"/>
                  </a:xfrm>
                  <a:custGeom>
                    <a:avLst/>
                    <a:gdLst>
                      <a:gd name="T0" fmla="*/ 0 w 13869"/>
                      <a:gd name="T1" fmla="*/ 0 h 19673"/>
                      <a:gd name="T2" fmla="*/ 0 w 13869"/>
                      <a:gd name="T3" fmla="*/ 0 h 19673"/>
                      <a:gd name="T4" fmla="*/ 0 w 13869"/>
                      <a:gd name="T5" fmla="*/ 0 h 19673"/>
                      <a:gd name="T6" fmla="*/ 0 60000 65536"/>
                      <a:gd name="T7" fmla="*/ 0 60000 65536"/>
                      <a:gd name="T8" fmla="*/ 0 60000 65536"/>
                      <a:gd name="T9" fmla="*/ 0 w 13869"/>
                      <a:gd name="T10" fmla="*/ 0 h 19673"/>
                      <a:gd name="T11" fmla="*/ 13869 w 13869"/>
                      <a:gd name="T12" fmla="*/ 19673 h 196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869" h="19673" fill="none" extrusionOk="0">
                        <a:moveTo>
                          <a:pt x="8918" y="-1"/>
                        </a:moveTo>
                        <a:cubicBezTo>
                          <a:pt x="10701" y="808"/>
                          <a:pt x="12367" y="1856"/>
                          <a:pt x="13869" y="3113"/>
                        </a:cubicBezTo>
                      </a:path>
                      <a:path w="13869" h="19673" stroke="0" extrusionOk="0">
                        <a:moveTo>
                          <a:pt x="8918" y="-1"/>
                        </a:moveTo>
                        <a:cubicBezTo>
                          <a:pt x="10701" y="808"/>
                          <a:pt x="12367" y="1856"/>
                          <a:pt x="13869" y="3113"/>
                        </a:cubicBezTo>
                        <a:lnTo>
                          <a:pt x="0" y="19673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6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10156868" y="5902340"/>
                  <a:ext cx="254000" cy="330200"/>
                </p:xfrm>
                <a:graphic>
                  <a:graphicData uri="http://schemas.openxmlformats.org/presentationml/2006/ole">
                    <p:oleObj spid="_x0000_s90147" name="Equation" r:id="rId18" imgW="126720" imgH="164880" progId="Equation.DSMT4">
                      <p:embed/>
                    </p:oleObj>
                  </a:graphicData>
                </a:graphic>
              </p:graphicFrame>
            </p:grpSp>
            <p:sp>
              <p:nvSpPr>
                <p:cNvPr id="123" name="弧形 122"/>
                <p:cNvSpPr/>
                <p:nvPr/>
              </p:nvSpPr>
              <p:spPr>
                <a:xfrm rot="16200000">
                  <a:off x="6750859" y="2178836"/>
                  <a:ext cx="642942" cy="571504"/>
                </a:xfrm>
                <a:prstGeom prst="arc">
                  <a:avLst>
                    <a:gd name="adj1" fmla="val 18412246"/>
                    <a:gd name="adj2" fmla="val 0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0" grpId="0"/>
      <p:bldP spid="32" grpId="0"/>
      <p:bldP spid="33" grpId="0"/>
      <p:bldP spid="34" grpId="0"/>
      <p:bldP spid="39" grpId="0"/>
      <p:bldP spid="4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/>
          </p:cNvSpPr>
          <p:nvPr/>
        </p:nvSpPr>
        <p:spPr bwMode="auto">
          <a:xfrm>
            <a:off x="912813" y="1144563"/>
            <a:ext cx="158725" cy="1322427"/>
          </a:xfrm>
          <a:prstGeom prst="leftBrace">
            <a:avLst>
              <a:gd name="adj1" fmla="val 6819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472" y="4181502"/>
            <a:ext cx="5416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考虑上下界面反射的半波损失，可写为</a:t>
            </a:r>
          </a:p>
        </p:txBody>
      </p:sp>
      <p:graphicFrame>
        <p:nvGraphicFramePr>
          <p:cNvPr id="110611" name="Object 19"/>
          <p:cNvGraphicFramePr>
            <a:graphicFrameLocks noChangeAspect="1"/>
          </p:cNvGraphicFramePr>
          <p:nvPr/>
        </p:nvGraphicFramePr>
        <p:xfrm>
          <a:off x="1155700" y="795338"/>
          <a:ext cx="3632200" cy="1320800"/>
        </p:xfrm>
        <a:graphic>
          <a:graphicData uri="http://schemas.openxmlformats.org/presentationml/2006/ole">
            <p:oleObj spid="_x0000_s91138" name="Equation" r:id="rId3" imgW="1815840" imgH="660240" progId="Equation.DSMT4">
              <p:embed/>
            </p:oleObj>
          </a:graphicData>
        </a:graphic>
      </p:graphicFrame>
      <p:graphicFrame>
        <p:nvGraphicFramePr>
          <p:cNvPr id="110612" name="Object 20"/>
          <p:cNvGraphicFramePr>
            <a:graphicFrameLocks noChangeAspect="1"/>
          </p:cNvGraphicFramePr>
          <p:nvPr/>
        </p:nvGraphicFramePr>
        <p:xfrm>
          <a:off x="1142976" y="2224104"/>
          <a:ext cx="1930400" cy="457200"/>
        </p:xfrm>
        <a:graphic>
          <a:graphicData uri="http://schemas.openxmlformats.org/presentationml/2006/ole">
            <p:oleObj spid="_x0000_s91139" name="Equation" r:id="rId4" imgW="965160" imgH="228600" progId="Equation.DSMT4">
              <p:embed/>
            </p:oleObj>
          </a:graphicData>
        </a:graphic>
      </p:graphicFrame>
      <p:graphicFrame>
        <p:nvGraphicFramePr>
          <p:cNvPr id="110623" name="Object 31"/>
          <p:cNvGraphicFramePr>
            <a:graphicFrameLocks noChangeAspect="1"/>
          </p:cNvGraphicFramePr>
          <p:nvPr/>
        </p:nvGraphicFramePr>
        <p:xfrm>
          <a:off x="869950" y="2824163"/>
          <a:ext cx="2311400" cy="457200"/>
        </p:xfrm>
        <a:graphic>
          <a:graphicData uri="http://schemas.openxmlformats.org/presentationml/2006/ole">
            <p:oleObj spid="_x0000_s91150" name="Equation" r:id="rId5" imgW="1155600" imgH="228600" progId="Equation.DSMT4">
              <p:embed/>
            </p:oleObj>
          </a:graphicData>
        </a:graphic>
      </p:graphicFrame>
      <p:graphicFrame>
        <p:nvGraphicFramePr>
          <p:cNvPr id="110624" name="Object 32"/>
          <p:cNvGraphicFramePr>
            <a:graphicFrameLocks noChangeAspect="1"/>
          </p:cNvGraphicFramePr>
          <p:nvPr/>
        </p:nvGraphicFramePr>
        <p:xfrm>
          <a:off x="1142976" y="3395684"/>
          <a:ext cx="2286000" cy="584200"/>
        </p:xfrm>
        <a:graphic>
          <a:graphicData uri="http://schemas.openxmlformats.org/presentationml/2006/ole">
            <p:oleObj spid="_x0000_s91151" name="Equation" r:id="rId6" imgW="1143000" imgH="291960" progId="Equation.DSMT4">
              <p:embed/>
            </p:oleObj>
          </a:graphicData>
        </a:graphic>
      </p:graphicFrame>
      <p:graphicFrame>
        <p:nvGraphicFramePr>
          <p:cNvPr id="110625" name="Object 33"/>
          <p:cNvGraphicFramePr>
            <a:graphicFrameLocks noChangeAspect="1"/>
          </p:cNvGraphicFramePr>
          <p:nvPr/>
        </p:nvGraphicFramePr>
        <p:xfrm>
          <a:off x="3500430" y="3467122"/>
          <a:ext cx="1473200" cy="457200"/>
        </p:xfrm>
        <a:graphic>
          <a:graphicData uri="http://schemas.openxmlformats.org/presentationml/2006/ole">
            <p:oleObj spid="_x0000_s91152" name="Equation" r:id="rId7" imgW="736560" imgH="228600" progId="Equation.DSMT4">
              <p:embed/>
            </p:oleObj>
          </a:graphicData>
        </a:graphic>
      </p:graphicFrame>
      <p:graphicFrame>
        <p:nvGraphicFramePr>
          <p:cNvPr id="110626" name="Object 34"/>
          <p:cNvGraphicFramePr>
            <a:graphicFrameLocks noChangeAspect="1"/>
          </p:cNvGraphicFramePr>
          <p:nvPr/>
        </p:nvGraphicFramePr>
        <p:xfrm>
          <a:off x="752475" y="4681558"/>
          <a:ext cx="7620000" cy="1676400"/>
        </p:xfrm>
        <a:graphic>
          <a:graphicData uri="http://schemas.openxmlformats.org/presentationml/2006/ole">
            <p:oleObj spid="_x0000_s91153" name="Equation" r:id="rId8" imgW="3809880" imgH="838080" progId="Equation.DSMT4">
              <p:embed/>
            </p:oleObj>
          </a:graphicData>
        </a:graphic>
      </p:graphicFrame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>
            <a:off x="5286380" y="1000108"/>
            <a:ext cx="3558942" cy="2452701"/>
            <a:chOff x="5286380" y="1285860"/>
            <a:chExt cx="3558942" cy="2452701"/>
          </a:xfrm>
        </p:grpSpPr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5799165" y="2739728"/>
              <a:ext cx="2701925" cy="576263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6904065" y="1693566"/>
              <a:ext cx="0" cy="1895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5615015" y="1530053"/>
              <a:ext cx="1263650" cy="1223963"/>
              <a:chOff x="2958" y="875"/>
              <a:chExt cx="796" cy="771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>
                <a:off x="2958" y="875"/>
                <a:ext cx="796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3302" y="1203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59" name="Group 15"/>
            <p:cNvGrpSpPr>
              <a:grpSpLocks/>
            </p:cNvGrpSpPr>
            <p:nvPr/>
          </p:nvGrpSpPr>
          <p:grpSpPr bwMode="auto">
            <a:xfrm>
              <a:off x="6881840" y="2750841"/>
              <a:ext cx="385762" cy="566737"/>
              <a:chOff x="3756" y="1644"/>
              <a:chExt cx="243" cy="357"/>
            </a:xfrm>
          </p:grpSpPr>
          <p:sp>
            <p:nvSpPr>
              <p:cNvPr id="60" name="Line 16"/>
              <p:cNvSpPr>
                <a:spLocks noChangeAspect="1" noChangeShapeType="1"/>
              </p:cNvSpPr>
              <p:nvPr/>
            </p:nvSpPr>
            <p:spPr bwMode="auto">
              <a:xfrm>
                <a:off x="3756" y="1644"/>
                <a:ext cx="243" cy="3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 rot="-120000">
                <a:off x="3833" y="1752"/>
                <a:ext cx="9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62" name="Group 18"/>
            <p:cNvGrpSpPr>
              <a:grpSpLocks/>
            </p:cNvGrpSpPr>
            <p:nvPr/>
          </p:nvGrpSpPr>
          <p:grpSpPr bwMode="auto">
            <a:xfrm>
              <a:off x="7256490" y="2750841"/>
              <a:ext cx="385762" cy="566737"/>
              <a:chOff x="3998" y="1644"/>
              <a:chExt cx="243" cy="357"/>
            </a:xfrm>
          </p:grpSpPr>
          <p:sp>
            <p:nvSpPr>
              <p:cNvPr id="102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3998" y="1644"/>
                <a:ext cx="243" cy="3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103" name="Line 20"/>
              <p:cNvSpPr>
                <a:spLocks noChangeShapeType="1"/>
              </p:cNvSpPr>
              <p:nvPr/>
            </p:nvSpPr>
            <p:spPr bwMode="auto">
              <a:xfrm rot="60000" flipV="1">
                <a:off x="4059" y="1776"/>
                <a:ext cx="9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104" name="Group 21"/>
            <p:cNvGrpSpPr>
              <a:grpSpLocks/>
            </p:cNvGrpSpPr>
            <p:nvPr/>
          </p:nvGrpSpPr>
          <p:grpSpPr bwMode="auto">
            <a:xfrm>
              <a:off x="6907243" y="1979317"/>
              <a:ext cx="736600" cy="776288"/>
              <a:chOff x="3772" y="1158"/>
              <a:chExt cx="464" cy="489"/>
            </a:xfrm>
          </p:grpSpPr>
          <p:sp>
            <p:nvSpPr>
              <p:cNvPr id="105" name="Line 22"/>
              <p:cNvSpPr>
                <a:spLocks noChangeShapeType="1"/>
              </p:cNvSpPr>
              <p:nvPr/>
            </p:nvSpPr>
            <p:spPr bwMode="auto">
              <a:xfrm flipV="1">
                <a:off x="3772" y="1158"/>
                <a:ext cx="464" cy="4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106" name="Line 23"/>
              <p:cNvSpPr>
                <a:spLocks noChangeShapeType="1"/>
              </p:cNvSpPr>
              <p:nvPr/>
            </p:nvSpPr>
            <p:spPr bwMode="auto">
              <a:xfrm rot="21540000" flipV="1">
                <a:off x="4059" y="1211"/>
                <a:ext cx="136" cy="1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pSp>
          <p:nvGrpSpPr>
            <p:cNvPr id="107" name="Group 24"/>
            <p:cNvGrpSpPr>
              <a:grpSpLocks/>
            </p:cNvGrpSpPr>
            <p:nvPr/>
          </p:nvGrpSpPr>
          <p:grpSpPr bwMode="auto">
            <a:xfrm>
              <a:off x="7640665" y="1985666"/>
              <a:ext cx="774700" cy="765175"/>
              <a:chOff x="4240" y="1162"/>
              <a:chExt cx="488" cy="482"/>
            </a:xfrm>
          </p:grpSpPr>
          <p:sp>
            <p:nvSpPr>
              <p:cNvPr id="108" name="Line 25"/>
              <p:cNvSpPr>
                <a:spLocks noChangeShapeType="1"/>
              </p:cNvSpPr>
              <p:nvPr/>
            </p:nvSpPr>
            <p:spPr bwMode="auto">
              <a:xfrm flipV="1">
                <a:off x="4240" y="1162"/>
                <a:ext cx="488" cy="4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109" name="Line 26"/>
              <p:cNvSpPr>
                <a:spLocks noChangeShapeType="1"/>
              </p:cNvSpPr>
              <p:nvPr/>
            </p:nvSpPr>
            <p:spPr bwMode="auto">
              <a:xfrm flipV="1">
                <a:off x="4332" y="1413"/>
                <a:ext cx="136" cy="1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  <p:graphicFrame>
          <p:nvGraphicFramePr>
            <p:cNvPr id="110" name="Object 9"/>
            <p:cNvGraphicFramePr>
              <a:graphicFrameLocks noChangeAspect="1"/>
            </p:cNvGraphicFramePr>
            <p:nvPr/>
          </p:nvGraphicFramePr>
          <p:xfrm>
            <a:off x="8143900" y="2305044"/>
            <a:ext cx="306388" cy="460375"/>
          </p:xfrm>
          <a:graphic>
            <a:graphicData uri="http://schemas.openxmlformats.org/presentationml/2006/ole">
              <p:oleObj spid="_x0000_s91154" name="Equation" r:id="rId9" imgW="152280" imgH="228600" progId="Equation.DSMT4">
                <p:embed/>
              </p:oleObj>
            </a:graphicData>
          </a:graphic>
        </p:graphicFrame>
        <p:graphicFrame>
          <p:nvGraphicFramePr>
            <p:cNvPr id="111" name="Object 10"/>
            <p:cNvGraphicFramePr>
              <a:graphicFrameLocks noChangeAspect="1"/>
            </p:cNvGraphicFramePr>
            <p:nvPr/>
          </p:nvGraphicFramePr>
          <p:xfrm>
            <a:off x="8143900" y="2805110"/>
            <a:ext cx="331788" cy="460375"/>
          </p:xfrm>
          <a:graphic>
            <a:graphicData uri="http://schemas.openxmlformats.org/presentationml/2006/ole">
              <p:oleObj spid="_x0000_s91155" name="Equation" r:id="rId10" imgW="164880" imgH="228600" progId="Equation.DSMT4">
                <p:embed/>
              </p:oleObj>
            </a:graphicData>
          </a:graphic>
        </p:graphicFrame>
        <p:graphicFrame>
          <p:nvGraphicFramePr>
            <p:cNvPr id="112" name="Object 11"/>
            <p:cNvGraphicFramePr>
              <a:graphicFrameLocks noChangeAspect="1"/>
            </p:cNvGraphicFramePr>
            <p:nvPr/>
          </p:nvGraphicFramePr>
          <p:xfrm>
            <a:off x="8143900" y="3233738"/>
            <a:ext cx="331788" cy="460375"/>
          </p:xfrm>
          <a:graphic>
            <a:graphicData uri="http://schemas.openxmlformats.org/presentationml/2006/ole">
              <p:oleObj spid="_x0000_s91156" name="Equation" r:id="rId11" imgW="164880" imgH="228600" progId="Equation.DSMT4">
                <p:embed/>
              </p:oleObj>
            </a:graphicData>
          </a:graphic>
        </p:graphicFrame>
        <p:grpSp>
          <p:nvGrpSpPr>
            <p:cNvPr id="113" name="组合 83"/>
            <p:cNvGrpSpPr/>
            <p:nvPr/>
          </p:nvGrpSpPr>
          <p:grpSpPr>
            <a:xfrm>
              <a:off x="5286380" y="1336661"/>
              <a:ext cx="444502" cy="357188"/>
              <a:chOff x="5429256" y="1071548"/>
              <a:chExt cx="444502" cy="357188"/>
            </a:xfrm>
          </p:grpSpPr>
          <p:graphicFrame>
            <p:nvGraphicFramePr>
              <p:cNvPr id="114" name="Object 24"/>
              <p:cNvGraphicFramePr>
                <a:graphicFrameLocks noChangeAspect="1"/>
              </p:cNvGraphicFramePr>
              <p:nvPr/>
            </p:nvGraphicFramePr>
            <p:xfrm>
              <a:off x="5643570" y="1142984"/>
              <a:ext cx="230188" cy="255588"/>
            </p:xfrm>
            <a:graphic>
              <a:graphicData uri="http://schemas.openxmlformats.org/presentationml/2006/ole">
                <p:oleObj spid="_x0000_s91157" name="Equation" r:id="rId12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115" name="Object 25"/>
              <p:cNvGraphicFramePr>
                <a:graphicFrameLocks noChangeAspect="1"/>
              </p:cNvGraphicFramePr>
              <p:nvPr/>
            </p:nvGraphicFramePr>
            <p:xfrm>
              <a:off x="5429256" y="1071548"/>
              <a:ext cx="280988" cy="357188"/>
            </p:xfrm>
            <a:graphic>
              <a:graphicData uri="http://schemas.openxmlformats.org/presentationml/2006/ole">
                <p:oleObj spid="_x0000_s91158" name="Equation" r:id="rId13" imgW="139680" imgH="177480" progId="Equation.DSMT4">
                  <p:embed/>
                </p:oleObj>
              </a:graphicData>
            </a:graphic>
          </p:graphicFrame>
        </p:grpSp>
        <p:grpSp>
          <p:nvGrpSpPr>
            <p:cNvPr id="116" name="组合 115"/>
            <p:cNvGrpSpPr/>
            <p:nvPr/>
          </p:nvGrpSpPr>
          <p:grpSpPr>
            <a:xfrm>
              <a:off x="7345124" y="1285860"/>
              <a:ext cx="1500198" cy="766800"/>
              <a:chOff x="7500958" y="1000108"/>
              <a:chExt cx="1500198" cy="765179"/>
            </a:xfrm>
          </p:grpSpPr>
          <p:sp>
            <p:nvSpPr>
              <p:cNvPr id="117" name="Oval 54"/>
              <p:cNvSpPr>
                <a:spLocks noChangeArrowheads="1"/>
              </p:cNvSpPr>
              <p:nvPr/>
            </p:nvSpPr>
            <p:spPr bwMode="auto">
              <a:xfrm>
                <a:off x="7500958" y="1571612"/>
                <a:ext cx="1266825" cy="193675"/>
              </a:xfrm>
              <a:prstGeom prst="ellipse">
                <a:avLst/>
              </a:prstGeom>
              <a:solidFill>
                <a:srgbClr val="006699">
                  <a:alpha val="63921"/>
                </a:srgbClr>
              </a:solidFill>
              <a:ln w="9525">
                <a:solidFill>
                  <a:srgbClr val="00CC99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28"/>
              <p:cNvSpPr>
                <a:spLocks noChangeShapeType="1"/>
              </p:cNvSpPr>
              <p:nvPr/>
            </p:nvSpPr>
            <p:spPr bwMode="auto">
              <a:xfrm flipH="1">
                <a:off x="7786710" y="1214422"/>
                <a:ext cx="857256" cy="5000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1"/>
              <p:cNvSpPr>
                <a:spLocks noChangeShapeType="1"/>
              </p:cNvSpPr>
              <p:nvPr/>
            </p:nvSpPr>
            <p:spPr bwMode="auto">
              <a:xfrm flipH="1">
                <a:off x="8572526" y="1214422"/>
                <a:ext cx="71439" cy="5000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0" name="Object 21"/>
              <p:cNvGraphicFramePr>
                <a:graphicFrameLocks noChangeAspect="1"/>
              </p:cNvGraphicFramePr>
              <p:nvPr/>
            </p:nvGraphicFramePr>
            <p:xfrm>
              <a:off x="8720169" y="1000108"/>
              <a:ext cx="280987" cy="331788"/>
            </p:xfrm>
            <a:graphic>
              <a:graphicData uri="http://schemas.openxmlformats.org/presentationml/2006/ole">
                <p:oleObj spid="_x0000_s91159" name="Equation" r:id="rId14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121" name="Object 22"/>
              <p:cNvGraphicFramePr>
                <a:graphicFrameLocks noChangeAspect="1"/>
              </p:cNvGraphicFramePr>
              <p:nvPr/>
            </p:nvGraphicFramePr>
            <p:xfrm>
              <a:off x="8528050" y="1101725"/>
              <a:ext cx="230188" cy="255588"/>
            </p:xfrm>
            <a:graphic>
              <a:graphicData uri="http://schemas.openxmlformats.org/presentationml/2006/ole">
                <p:oleObj spid="_x0000_s91160" name="Equation" r:id="rId15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22" name="组合 121"/>
            <p:cNvGrpSpPr/>
            <p:nvPr/>
          </p:nvGrpSpPr>
          <p:grpSpPr>
            <a:xfrm>
              <a:off x="6572264" y="2051039"/>
              <a:ext cx="1304932" cy="1687522"/>
              <a:chOff x="6572264" y="3765551"/>
              <a:chExt cx="1304932" cy="1687522"/>
            </a:xfrm>
          </p:grpSpPr>
          <p:cxnSp>
            <p:nvCxnSpPr>
              <p:cNvPr id="123" name="直接连接符 122"/>
              <p:cNvCxnSpPr>
                <a:cxnSpLocks noChangeAspect="1"/>
              </p:cNvCxnSpPr>
              <p:nvPr/>
            </p:nvCxnSpPr>
            <p:spPr>
              <a:xfrm rot="5400000" flipH="1">
                <a:off x="7258724" y="4067625"/>
                <a:ext cx="376873" cy="39116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组合 124"/>
              <p:cNvGrpSpPr/>
              <p:nvPr/>
            </p:nvGrpSpPr>
            <p:grpSpPr>
              <a:xfrm>
                <a:off x="6572264" y="3765551"/>
                <a:ext cx="1304932" cy="1687522"/>
                <a:chOff x="6715140" y="1785926"/>
                <a:chExt cx="1304932" cy="1687522"/>
              </a:xfrm>
            </p:grpSpPr>
            <p:graphicFrame>
              <p:nvGraphicFramePr>
                <p:cNvPr id="125" name="Object 28"/>
                <p:cNvGraphicFramePr>
                  <a:graphicFrameLocks noChangeAspect="1"/>
                </p:cNvGraphicFramePr>
                <p:nvPr/>
              </p:nvGraphicFramePr>
              <p:xfrm>
                <a:off x="6715140" y="2571744"/>
                <a:ext cx="304800" cy="330200"/>
              </p:xfrm>
              <a:graphic>
                <a:graphicData uri="http://schemas.openxmlformats.org/presentationml/2006/ole">
                  <p:oleObj spid="_x0000_s91161" name="Equation" r:id="rId16" imgW="152280" imgH="164880" progId="Equation.DSMT4">
                    <p:embed/>
                  </p:oleObj>
                </a:graphicData>
              </a:graphic>
            </p:graphicFrame>
            <p:graphicFrame>
              <p:nvGraphicFramePr>
                <p:cNvPr id="126" name="Object 29"/>
                <p:cNvGraphicFramePr>
                  <a:graphicFrameLocks noChangeAspect="1"/>
                </p:cNvGraphicFramePr>
                <p:nvPr/>
              </p:nvGraphicFramePr>
              <p:xfrm>
                <a:off x="7143768" y="1785926"/>
                <a:ext cx="330200" cy="330200"/>
              </p:xfrm>
              <a:graphic>
                <a:graphicData uri="http://schemas.openxmlformats.org/presentationml/2006/ole">
                  <p:oleObj spid="_x0000_s91162" name="Equation" r:id="rId17" imgW="164880" imgH="164880" progId="Equation.DSMT4">
                    <p:embed/>
                  </p:oleObj>
                </a:graphicData>
              </a:graphic>
            </p:graphicFrame>
            <p:graphicFrame>
              <p:nvGraphicFramePr>
                <p:cNvPr id="127" name="Object 30"/>
                <p:cNvGraphicFramePr>
                  <a:graphicFrameLocks noChangeAspect="1"/>
                </p:cNvGraphicFramePr>
                <p:nvPr/>
              </p:nvGraphicFramePr>
              <p:xfrm>
                <a:off x="7715272" y="2428868"/>
                <a:ext cx="304800" cy="355600"/>
              </p:xfrm>
              <a:graphic>
                <a:graphicData uri="http://schemas.openxmlformats.org/presentationml/2006/ole">
                  <p:oleObj spid="_x0000_s91163" name="Equation" r:id="rId18" imgW="152280" imgH="177480" progId="Equation.DSMT4">
                    <p:embed/>
                  </p:oleObj>
                </a:graphicData>
              </a:graphic>
            </p:graphicFrame>
            <p:graphicFrame>
              <p:nvGraphicFramePr>
                <p:cNvPr id="128" name="Object 31"/>
                <p:cNvGraphicFramePr>
                  <a:graphicFrameLocks noChangeAspect="1"/>
                </p:cNvGraphicFramePr>
                <p:nvPr/>
              </p:nvGraphicFramePr>
              <p:xfrm>
                <a:off x="7215206" y="3143248"/>
                <a:ext cx="304800" cy="330200"/>
              </p:xfrm>
              <a:graphic>
                <a:graphicData uri="http://schemas.openxmlformats.org/presentationml/2006/ole">
                  <p:oleObj spid="_x0000_s91164" name="Equation" r:id="rId19" imgW="152280" imgH="164880" progId="Equation.DSMT4">
                    <p:embed/>
                  </p:oleObj>
                </a:graphicData>
              </a:graphic>
            </p:graphicFrame>
            <p:grpSp>
              <p:nvGrpSpPr>
                <p:cNvPr id="129" name="组合 123"/>
                <p:cNvGrpSpPr/>
                <p:nvPr/>
              </p:nvGrpSpPr>
              <p:grpSpPr>
                <a:xfrm>
                  <a:off x="6751654" y="1812916"/>
                  <a:ext cx="814390" cy="1427171"/>
                  <a:chOff x="6751654" y="1812916"/>
                  <a:chExt cx="814390" cy="1427171"/>
                </a:xfrm>
              </p:grpSpPr>
              <p:grpSp>
                <p:nvGrpSpPr>
                  <p:cNvPr id="130" name="组合 121"/>
                  <p:cNvGrpSpPr/>
                  <p:nvPr/>
                </p:nvGrpSpPr>
                <p:grpSpPr>
                  <a:xfrm>
                    <a:off x="6751654" y="1812916"/>
                    <a:ext cx="814390" cy="1427171"/>
                    <a:chOff x="9869526" y="4813312"/>
                    <a:chExt cx="814390" cy="1427171"/>
                  </a:xfrm>
                </p:grpSpPr>
                <p:graphicFrame>
                  <p:nvGraphicFramePr>
                    <p:cNvPr id="132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869526" y="4813312"/>
                    <a:ext cx="177800" cy="330200"/>
                  </p:xfrm>
                  <a:graphic>
                    <a:graphicData uri="http://schemas.openxmlformats.org/presentationml/2006/ole">
                      <p:oleObj spid="_x0000_s91165" name="Equation" r:id="rId20" imgW="88560" imgH="164880" progId="Equation.DSMT4">
                        <p:embed/>
                      </p:oleObj>
                    </a:graphicData>
                  </a:graphic>
                </p:graphicFrame>
                <p:graphicFrame>
                  <p:nvGraphicFramePr>
                    <p:cNvPr id="133" name="Object 3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404516" y="5572140"/>
                    <a:ext cx="279400" cy="355600"/>
                  </p:xfrm>
                  <a:graphic>
                    <a:graphicData uri="http://schemas.openxmlformats.org/presentationml/2006/ole">
                      <p:oleObj spid="_x0000_s91166" name="Equation" r:id="rId21" imgW="139680" imgH="177480" progId="Equation.DSMT4">
                        <p:embed/>
                      </p:oleObj>
                    </a:graphicData>
                  </a:graphic>
                </p:graphicFrame>
                <p:sp>
                  <p:nvSpPr>
                    <p:cNvPr id="134" name="Line 5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0509276" y="5484833"/>
                      <a:ext cx="1588" cy="7556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" name="Arc 71"/>
                    <p:cNvSpPr>
                      <a:spLocks/>
                    </p:cNvSpPr>
                    <p:nvPr/>
                  </p:nvSpPr>
                  <p:spPr bwMode="auto">
                    <a:xfrm rot="9516859">
                      <a:off x="10147326" y="5473720"/>
                      <a:ext cx="288925" cy="304800"/>
                    </a:xfrm>
                    <a:custGeom>
                      <a:avLst/>
                      <a:gdLst>
                        <a:gd name="T0" fmla="*/ 0 w 13869"/>
                        <a:gd name="T1" fmla="*/ 0 h 19673"/>
                        <a:gd name="T2" fmla="*/ 0 w 13869"/>
                        <a:gd name="T3" fmla="*/ 0 h 19673"/>
                        <a:gd name="T4" fmla="*/ 0 w 13869"/>
                        <a:gd name="T5" fmla="*/ 0 h 19673"/>
                        <a:gd name="T6" fmla="*/ 0 60000 65536"/>
                        <a:gd name="T7" fmla="*/ 0 60000 65536"/>
                        <a:gd name="T8" fmla="*/ 0 60000 65536"/>
                        <a:gd name="T9" fmla="*/ 0 w 13869"/>
                        <a:gd name="T10" fmla="*/ 0 h 19673"/>
                        <a:gd name="T11" fmla="*/ 13869 w 13869"/>
                        <a:gd name="T12" fmla="*/ 19673 h 196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869" h="19673" fill="none" extrusionOk="0">
                          <a:moveTo>
                            <a:pt x="8918" y="-1"/>
                          </a:moveTo>
                          <a:cubicBezTo>
                            <a:pt x="10701" y="808"/>
                            <a:pt x="12367" y="1856"/>
                            <a:pt x="13869" y="3113"/>
                          </a:cubicBezTo>
                        </a:path>
                        <a:path w="13869" h="19673" stroke="0" extrusionOk="0">
                          <a:moveTo>
                            <a:pt x="8918" y="-1"/>
                          </a:moveTo>
                          <a:cubicBezTo>
                            <a:pt x="10701" y="808"/>
                            <a:pt x="12367" y="1856"/>
                            <a:pt x="13869" y="3113"/>
                          </a:cubicBezTo>
                          <a:lnTo>
                            <a:pt x="0" y="19673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36" name="Object 2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156868" y="5902340"/>
                    <a:ext cx="254000" cy="330200"/>
                  </p:xfrm>
                  <a:graphic>
                    <a:graphicData uri="http://schemas.openxmlformats.org/presentationml/2006/ole">
                      <p:oleObj spid="_x0000_s91167" name="Equation" r:id="rId22" imgW="126720" imgH="164880" progId="Equation.DSMT4">
                        <p:embed/>
                      </p:oleObj>
                    </a:graphicData>
                  </a:graphic>
                </p:graphicFrame>
              </p:grpSp>
              <p:sp>
                <p:nvSpPr>
                  <p:cNvPr id="131" name="弧形 130"/>
                  <p:cNvSpPr/>
                  <p:nvPr/>
                </p:nvSpPr>
                <p:spPr>
                  <a:xfrm rot="16200000">
                    <a:off x="6750859" y="2178836"/>
                    <a:ext cx="642942" cy="571504"/>
                  </a:xfrm>
                  <a:prstGeom prst="arc">
                    <a:avLst>
                      <a:gd name="adj1" fmla="val 18412246"/>
                      <a:gd name="adj2" fmla="val 0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薄膜的等厚干涉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39775" y="770263"/>
            <a:ext cx="80089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当保持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γ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不变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时，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可见 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仅仅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是 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4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的函数。同一条纹对应的薄膜厚度相同，这种干涉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薄膜等厚干涉，相应的干涉条纹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——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等厚条纹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288" y="2446022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讨论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41362" y="2869911"/>
            <a:ext cx="3902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(1)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光垂直入射薄膜表面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flipH="1">
            <a:off x="5761038" y="5876943"/>
            <a:ext cx="2159000" cy="649288"/>
          </a:xfrm>
          <a:prstGeom prst="flowChartManualInput">
            <a:avLst/>
          </a:prstGeom>
          <a:solidFill>
            <a:srgbClr val="00CC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058025" y="4941906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058025" y="537370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7200900" y="5964256"/>
            <a:ext cx="1588" cy="565150"/>
            <a:chOff x="7200900" y="5888038"/>
            <a:chExt cx="1588" cy="565150"/>
          </a:xfrm>
        </p:grpSpPr>
        <p:sp>
          <p:nvSpPr>
            <p:cNvPr id="13" name="Line 14"/>
            <p:cNvSpPr>
              <a:spLocks noChangeAspect="1" noChangeShapeType="1"/>
            </p:cNvSpPr>
            <p:nvPr/>
          </p:nvSpPr>
          <p:spPr bwMode="auto">
            <a:xfrm flipV="1">
              <a:off x="4195" y="2024"/>
              <a:ext cx="0" cy="363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5"/>
            <p:cNvSpPr>
              <a:spLocks noChangeAspect="1" noChangeShapeType="1"/>
            </p:cNvSpPr>
            <p:nvPr/>
          </p:nvSpPr>
          <p:spPr bwMode="auto">
            <a:xfrm flipV="1">
              <a:off x="4195" y="2160"/>
              <a:ext cx="0" cy="204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181850" y="5207018"/>
            <a:ext cx="0" cy="755650"/>
            <a:chOff x="7181850" y="5207018"/>
            <a:chExt cx="0" cy="755650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4195" y="1550"/>
              <a:ext cx="0" cy="476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4195" y="1686"/>
              <a:ext cx="0" cy="204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7219950" y="5219718"/>
            <a:ext cx="0" cy="755650"/>
            <a:chOff x="7219950" y="5219718"/>
            <a:chExt cx="0" cy="755650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4195" y="1550"/>
              <a:ext cx="0" cy="476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4195" y="1686"/>
              <a:ext cx="0" cy="204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741363" y="5230831"/>
            <a:ext cx="5414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注意两相干涉光相遇位置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7561263" y="5362593"/>
            <a:ext cx="1187450" cy="465138"/>
          </a:xfrm>
          <a:prstGeom prst="wedgeRoundRectCallout">
            <a:avLst>
              <a:gd name="adj1" fmla="val -80213"/>
              <a:gd name="adj2" fmla="val 79009"/>
              <a:gd name="adj3" fmla="val 16667"/>
            </a:avLst>
          </a:prstGeom>
          <a:solidFill>
            <a:srgbClr val="006699">
              <a:alpha val="50195"/>
            </a:srgbClr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相遇处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731838" y="6072206"/>
            <a:ext cx="4984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(3)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是否存在半波损失要具体考虑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22808" y="2890533"/>
          <a:ext cx="1092200" cy="406400"/>
        </p:xfrm>
        <a:graphic>
          <a:graphicData uri="http://schemas.openxmlformats.org/presentationml/2006/ole">
            <p:oleObj spid="_x0000_s92162" name="Equation" r:id="rId3" imgW="545760" imgH="203040" progId="Equation.DSMT4">
              <p:embed/>
            </p:oleObj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184300" y="3285835"/>
          <a:ext cx="6959600" cy="1676400"/>
        </p:xfrm>
        <a:graphic>
          <a:graphicData uri="http://schemas.openxmlformats.org/presentationml/2006/ole">
            <p:oleObj spid="_x0000_s92163" name="Equation" r:id="rId4" imgW="3479760" imgH="838080" progId="Equation.DSMT4">
              <p:embed/>
            </p:oleObj>
          </a:graphicData>
        </a:graphic>
      </p:graphicFrame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22" grpId="0"/>
      <p:bldP spid="23" grpId="0" animBg="1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60388" y="428604"/>
            <a:ext cx="8404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(4)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若光源是非单色的，则在薄膜表面形成色彩斑斓的条纹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pic>
        <p:nvPicPr>
          <p:cNvPr id="6" name="Picture 8" descr="guang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52156"/>
            <a:ext cx="2518050" cy="3214710"/>
          </a:xfrm>
          <a:prstGeom prst="rect">
            <a:avLst/>
          </a:prstGeom>
          <a:noFill/>
          <a:ln w="38100">
            <a:solidFill>
              <a:srgbClr val="B2B2B2">
                <a:alpha val="39999"/>
              </a:srgbClr>
            </a:solidFill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61975" y="4624055"/>
            <a:ext cx="80787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(5)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通过在基底上镀薄膜改变透射光和反射光的强度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90638" y="5247942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增透膜：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49525" y="5247942"/>
            <a:ext cx="3535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使反射光相干相消</a:t>
            </a:r>
            <a:r>
              <a:rPr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290638" y="5822617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增反膜：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549525" y="5822617"/>
            <a:ext cx="360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使反射光相干相长</a:t>
            </a:r>
            <a:r>
              <a:rPr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  <p:bldP spid="8" grpId="0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6067455" y="4583131"/>
            <a:ext cx="1981200" cy="0"/>
          </a:xfrm>
          <a:prstGeom prst="line">
            <a:avLst/>
          </a:prstGeom>
          <a:noFill/>
          <a:ln w="38100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917605" y="838219"/>
            <a:ext cx="80121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波长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550 nm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黄绿光对人眼和照像底片最敏感。要使照像机对此波长反射小，可在照像机镜头上镀一层氟化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镁薄膜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，已知氟化镁的折射率 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=1.38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，玻璃的折射率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=1.55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420718" y="2922606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解： 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936655" y="3460769"/>
            <a:ext cx="403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两条反射光干涉减弱条件 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931893" y="4756169"/>
            <a:ext cx="3965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增透膜的最小厚度为 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4855" y="820756"/>
            <a:ext cx="503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84154" y="895633"/>
            <a:ext cx="1258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例：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922368" y="2347931"/>
            <a:ext cx="5270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氟化镁薄膜的最小厚度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417543" y="2333644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求：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922368" y="2936894"/>
            <a:ext cx="6135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根据题意，不需考虑半波损失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 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7123143" y="4735531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7123143" y="503080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V="1">
            <a:off x="7121555" y="4022744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V="1">
            <a:off x="7121555" y="437040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V="1">
            <a:off x="7210455" y="3649681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7210455" y="4225944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>
            <a:off x="7162830" y="3578244"/>
            <a:ext cx="0" cy="1150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>
            <a:off x="7162830" y="372905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 flipV="1">
            <a:off x="7123143" y="481490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1285852" y="3929066"/>
          <a:ext cx="4146550" cy="788988"/>
        </p:xfrm>
        <a:graphic>
          <a:graphicData uri="http://schemas.openxmlformats.org/presentationml/2006/ole">
            <p:oleObj spid="_x0000_s100354" name="Equation" r:id="rId3" imgW="2070000" imgH="393480" progId="Equation.DSMT4">
              <p:embed/>
            </p:oleObj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1417643" y="5357813"/>
          <a:ext cx="3868737" cy="755650"/>
        </p:xfrm>
        <a:graphic>
          <a:graphicData uri="http://schemas.openxmlformats.org/presentationml/2006/ole">
            <p:oleObj spid="_x0000_s100355" name="Equation" r:id="rId4" imgW="4292280" imgH="838080" progId="Equation.DSMT4">
              <p:embed/>
            </p:oleObj>
          </a:graphicData>
        </a:graphic>
      </p:graphicFrame>
      <p:grpSp>
        <p:nvGrpSpPr>
          <p:cNvPr id="2" name="组合 35"/>
          <p:cNvGrpSpPr/>
          <p:nvPr/>
        </p:nvGrpSpPr>
        <p:grpSpPr>
          <a:xfrm>
            <a:off x="6283354" y="4357694"/>
            <a:ext cx="2427280" cy="1214446"/>
            <a:chOff x="6283354" y="4357694"/>
            <a:chExt cx="2427280" cy="1214446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6283354" y="4727594"/>
              <a:ext cx="1981200" cy="542925"/>
              <a:chOff x="3844" y="2332"/>
              <a:chExt cx="1248" cy="342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3851" y="2332"/>
                <a:ext cx="1225" cy="342"/>
              </a:xfrm>
              <a:prstGeom prst="rect">
                <a:avLst/>
              </a:prstGeom>
              <a:solidFill>
                <a:srgbClr val="9900CC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3844" y="2669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70C0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aphicFrame>
          <p:nvGraphicFramePr>
            <p:cNvPr id="119818" name="Object 10"/>
            <p:cNvGraphicFramePr>
              <a:graphicFrameLocks noChangeAspect="1"/>
            </p:cNvGraphicFramePr>
            <p:nvPr/>
          </p:nvGraphicFramePr>
          <p:xfrm>
            <a:off x="7643834" y="4357694"/>
            <a:ext cx="1066800" cy="355600"/>
          </p:xfrm>
          <a:graphic>
            <a:graphicData uri="http://schemas.openxmlformats.org/presentationml/2006/ole">
              <p:oleObj spid="_x0000_s100356" name="Equation" r:id="rId5" imgW="533160" imgH="177480" progId="Equation.DSMT4">
                <p:embed/>
              </p:oleObj>
            </a:graphicData>
          </a:graphic>
        </p:graphicFrame>
        <p:graphicFrame>
          <p:nvGraphicFramePr>
            <p:cNvPr id="119819" name="Object 11"/>
            <p:cNvGraphicFramePr>
              <a:graphicFrameLocks noChangeAspect="1"/>
            </p:cNvGraphicFramePr>
            <p:nvPr/>
          </p:nvGraphicFramePr>
          <p:xfrm>
            <a:off x="7643834" y="4786322"/>
            <a:ext cx="1041400" cy="355600"/>
          </p:xfrm>
          <a:graphic>
            <a:graphicData uri="http://schemas.openxmlformats.org/presentationml/2006/ole">
              <p:oleObj spid="_x0000_s100357" name="Equation" r:id="rId6" imgW="520560" imgH="177480" progId="Equation.DSMT4">
                <p:embed/>
              </p:oleObj>
            </a:graphicData>
          </a:graphic>
        </p:graphicFrame>
        <p:graphicFrame>
          <p:nvGraphicFramePr>
            <p:cNvPr id="119820" name="Object 12"/>
            <p:cNvGraphicFramePr>
              <a:graphicFrameLocks noChangeAspect="1"/>
            </p:cNvGraphicFramePr>
            <p:nvPr/>
          </p:nvGraphicFramePr>
          <p:xfrm>
            <a:off x="7643834" y="5216540"/>
            <a:ext cx="1041400" cy="355600"/>
          </p:xfrm>
          <a:graphic>
            <a:graphicData uri="http://schemas.openxmlformats.org/presentationml/2006/ole">
              <p:oleObj spid="_x0000_s100358" name="Equation" r:id="rId7" imgW="520560" imgH="177480" progId="Equation.DSMT4">
                <p:embed/>
              </p:oleObj>
            </a:graphicData>
          </a:graphic>
        </p:graphicFrame>
        <p:graphicFrame>
          <p:nvGraphicFramePr>
            <p:cNvPr id="119821" name="Object 13"/>
            <p:cNvGraphicFramePr>
              <a:graphicFrameLocks noChangeAspect="1"/>
            </p:cNvGraphicFramePr>
            <p:nvPr/>
          </p:nvGraphicFramePr>
          <p:xfrm>
            <a:off x="6357950" y="4786322"/>
            <a:ext cx="279400" cy="355600"/>
          </p:xfrm>
          <a:graphic>
            <a:graphicData uri="http://schemas.openxmlformats.org/presentationml/2006/ole">
              <p:oleObj spid="_x0000_s100359" name="Equation" r:id="rId8" imgW="139680" imgH="177480" progId="Equation.DSMT4">
                <p:embed/>
              </p:oleObj>
            </a:graphicData>
          </a:graphic>
        </p:graphicFrame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utoUpdateAnimBg="0"/>
      <p:bldP spid="17" grpId="0" autoUpdateAnimBg="0"/>
      <p:bldP spid="18" grpId="0" autoUpdateAnimBg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538443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）平面简谐电磁波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974725" y="1341438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波函数表示的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平面电磁波</a:t>
            </a:r>
          </a:p>
        </p:txBody>
      </p:sp>
      <p:sp>
        <p:nvSpPr>
          <p:cNvPr id="32" name="Text Box 55"/>
          <p:cNvSpPr txBox="1">
            <a:spLocks noChangeArrowheads="1"/>
          </p:cNvSpPr>
          <p:nvPr/>
        </p:nvSpPr>
        <p:spPr bwMode="auto">
          <a:xfrm>
            <a:off x="1008054" y="2349500"/>
            <a:ext cx="242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Char char="u"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电磁波是横波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1116017" y="5373688"/>
            <a:ext cx="41440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Char char="u"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和  同相位，幅值成比例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997454" y="857232"/>
            <a:ext cx="2655888" cy="1500198"/>
            <a:chOff x="4997454" y="857232"/>
            <a:chExt cx="2655888" cy="1500198"/>
          </a:xfrm>
        </p:grpSpPr>
        <p:sp>
          <p:nvSpPr>
            <p:cNvPr id="35" name="AutoShape 75"/>
            <p:cNvSpPr>
              <a:spLocks/>
            </p:cNvSpPr>
            <p:nvPr/>
          </p:nvSpPr>
          <p:spPr bwMode="auto">
            <a:xfrm>
              <a:off x="4997454" y="1214422"/>
              <a:ext cx="217488" cy="720000"/>
            </a:xfrm>
            <a:prstGeom prst="leftBrace">
              <a:avLst>
                <a:gd name="adj1" fmla="val 220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36" name="Object 16"/>
            <p:cNvGraphicFramePr>
              <a:graphicFrameLocks noChangeAspect="1"/>
            </p:cNvGraphicFramePr>
            <p:nvPr/>
          </p:nvGraphicFramePr>
          <p:xfrm>
            <a:off x="5286380" y="857232"/>
            <a:ext cx="2311400" cy="787400"/>
          </p:xfrm>
          <a:graphic>
            <a:graphicData uri="http://schemas.openxmlformats.org/presentationml/2006/ole">
              <p:oleObj spid="_x0000_s36880" name="Equation" r:id="rId3" imgW="1155600" imgH="393480" progId="Equation.DSMT4">
                <p:embed/>
              </p:oleObj>
            </a:graphicData>
          </a:graphic>
        </p:graphicFrame>
        <p:graphicFrame>
          <p:nvGraphicFramePr>
            <p:cNvPr id="37" name="Object 17"/>
            <p:cNvGraphicFramePr>
              <a:graphicFrameLocks noChangeAspect="1"/>
            </p:cNvGraphicFramePr>
            <p:nvPr/>
          </p:nvGraphicFramePr>
          <p:xfrm>
            <a:off x="5214942" y="1570030"/>
            <a:ext cx="2438400" cy="787400"/>
          </p:xfrm>
          <a:graphic>
            <a:graphicData uri="http://schemas.openxmlformats.org/presentationml/2006/ole">
              <p:oleObj spid="_x0000_s36881" name="Equation" r:id="rId4" imgW="1218960" imgH="393480" progId="Equation.DSMT4">
                <p:embed/>
              </p:oleObj>
            </a:graphicData>
          </a:graphic>
        </p:graphicFrame>
      </p:grpSp>
      <p:graphicFrame>
        <p:nvGraphicFramePr>
          <p:cNvPr id="38" name="Object 18"/>
          <p:cNvGraphicFramePr>
            <a:graphicFrameLocks noChangeAspect="1"/>
          </p:cNvGraphicFramePr>
          <p:nvPr/>
        </p:nvGraphicFramePr>
        <p:xfrm>
          <a:off x="1903418" y="4719638"/>
          <a:ext cx="3454400" cy="482600"/>
        </p:xfrm>
        <a:graphic>
          <a:graphicData uri="http://schemas.openxmlformats.org/presentationml/2006/ole">
            <p:oleObj spid="_x0000_s36882" name="Equation" r:id="rId5" imgW="1726920" imgH="241200" progId="Equation.DSMT4">
              <p:embed/>
            </p:oleObj>
          </a:graphicData>
        </a:graphic>
      </p:graphicFrame>
      <p:graphicFrame>
        <p:nvGraphicFramePr>
          <p:cNvPr id="39" name="Object 19"/>
          <p:cNvGraphicFramePr>
            <a:graphicFrameLocks noChangeAspect="1"/>
          </p:cNvGraphicFramePr>
          <p:nvPr/>
        </p:nvGraphicFramePr>
        <p:xfrm>
          <a:off x="6110288" y="4745038"/>
          <a:ext cx="1244600" cy="431800"/>
        </p:xfrm>
        <a:graphic>
          <a:graphicData uri="http://schemas.openxmlformats.org/presentationml/2006/ole">
            <p:oleObj spid="_x0000_s36883" name="Equation" r:id="rId6" imgW="622080" imgH="215640" progId="Equation.DSMT4">
              <p:embed/>
            </p:oleObj>
          </a:graphicData>
        </a:graphic>
      </p:graphicFrame>
      <p:graphicFrame>
        <p:nvGraphicFramePr>
          <p:cNvPr id="40" name="Object 20"/>
          <p:cNvGraphicFramePr>
            <a:graphicFrameLocks noChangeAspect="1"/>
          </p:cNvGraphicFramePr>
          <p:nvPr/>
        </p:nvGraphicFramePr>
        <p:xfrm>
          <a:off x="3538542" y="6000768"/>
          <a:ext cx="1676400" cy="508000"/>
        </p:xfrm>
        <a:graphic>
          <a:graphicData uri="http://schemas.openxmlformats.org/presentationml/2006/ole">
            <p:oleObj spid="_x0000_s36884" name="Equation" r:id="rId7" imgW="838080" imgH="253800" progId="Equation.DSMT4">
              <p:embed/>
            </p:oleObj>
          </a:graphicData>
        </a:graphic>
      </p:graphicFrame>
      <p:graphicFrame>
        <p:nvGraphicFramePr>
          <p:cNvPr id="55" name="Object 28"/>
          <p:cNvGraphicFramePr>
            <a:graphicFrameLocks noChangeAspect="1"/>
          </p:cNvGraphicFramePr>
          <p:nvPr/>
        </p:nvGraphicFramePr>
        <p:xfrm>
          <a:off x="1396979" y="5357826"/>
          <a:ext cx="304800" cy="406400"/>
        </p:xfrm>
        <a:graphic>
          <a:graphicData uri="http://schemas.openxmlformats.org/presentationml/2006/ole">
            <p:oleObj spid="_x0000_s36892" name="Equation" r:id="rId8" imgW="152280" imgH="203040" progId="Equation.DSMT4">
              <p:embed/>
            </p:oleObj>
          </a:graphicData>
        </a:graphic>
      </p:graphicFrame>
      <p:graphicFrame>
        <p:nvGraphicFramePr>
          <p:cNvPr id="56" name="Object 29"/>
          <p:cNvGraphicFramePr>
            <a:graphicFrameLocks noChangeAspect="1"/>
          </p:cNvGraphicFramePr>
          <p:nvPr/>
        </p:nvGraphicFramePr>
        <p:xfrm>
          <a:off x="2071670" y="5357826"/>
          <a:ext cx="355600" cy="406400"/>
        </p:xfrm>
        <a:graphic>
          <a:graphicData uri="http://schemas.openxmlformats.org/presentationml/2006/ole">
            <p:oleObj spid="_x0000_s36893" name="Equation" r:id="rId9" imgW="177480" imgH="203040" progId="Equation.DSMT4">
              <p:embed/>
            </p:oleObj>
          </a:graphicData>
        </a:graphic>
      </p:graphicFrame>
      <p:pic>
        <p:nvPicPr>
          <p:cNvPr id="57" name="图片 56" descr="图片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9949" y="2800898"/>
            <a:ext cx="4492381" cy="1913986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624733" y="2760642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6538883" y="3736955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71472" y="395567"/>
            <a:ext cx="26217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）劈尖干涉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Picture 4" descr="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58" y="1214422"/>
            <a:ext cx="2820988" cy="3222625"/>
          </a:xfrm>
          <a:prstGeom prst="rect">
            <a:avLst/>
          </a:prstGeom>
          <a:noFill/>
          <a:ln w="9525">
            <a:solidFill>
              <a:srgbClr val="B2B2B2">
                <a:alpha val="39999"/>
              </a:srgbClr>
            </a:solidFill>
            <a:miter lim="800000"/>
            <a:headEnd/>
            <a:tailEnd/>
          </a:ln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54833" y="2605067"/>
            <a:ext cx="939800" cy="158750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7153246" y="2087542"/>
            <a:ext cx="0" cy="6111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8094633" y="2085955"/>
            <a:ext cx="0" cy="611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551458" y="3414692"/>
            <a:ext cx="10350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535583" y="3736955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537171" y="3740130"/>
            <a:ext cx="1063625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572221" y="3416280"/>
            <a:ext cx="728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780183" y="3416280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781771" y="3735367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596033" y="4065567"/>
            <a:ext cx="1360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778596" y="4065567"/>
            <a:ext cx="9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299296" y="2744767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7299296" y="2954317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7627908" y="29479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7951758" y="2743180"/>
            <a:ext cx="0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7951758" y="2952730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300883" y="3424217"/>
            <a:ext cx="0" cy="163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300883" y="43195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7623146" y="3729017"/>
            <a:ext cx="0" cy="132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7624733" y="43195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7951758" y="4062392"/>
            <a:ext cx="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7954933" y="4321155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6524596" y="3378180"/>
            <a:ext cx="144462" cy="720725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 rot="2646194">
            <a:off x="6989733" y="3579792"/>
            <a:ext cx="1296988" cy="144463"/>
          </a:xfrm>
          <a:prstGeom prst="rect">
            <a:avLst/>
          </a:prstGeom>
          <a:solidFill>
            <a:srgbClr val="00CC99">
              <a:alpha val="47842"/>
            </a:srgbClr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7297708" y="4594205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7626321" y="4587855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7950171" y="459261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 flipV="1">
            <a:off x="7042121" y="5052992"/>
            <a:ext cx="1150937" cy="144463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20580000">
            <a:off x="6081683" y="354963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21120000">
            <a:off x="6081683" y="3889355"/>
            <a:ext cx="1444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6034058" y="373695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 rot="21128439" flipV="1">
            <a:off x="7032596" y="4895830"/>
            <a:ext cx="1162050" cy="69850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auto">
          <a:xfrm flipH="1">
            <a:off x="7038946" y="4878367"/>
            <a:ext cx="1158875" cy="173038"/>
          </a:xfrm>
          <a:prstGeom prst="rtTriangle">
            <a:avLst/>
          </a:prstGeom>
          <a:solidFill>
            <a:schemeClr val="bg1">
              <a:alpha val="52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pic>
        <p:nvPicPr>
          <p:cNvPr id="51" name="Picture 48" descr="Image1247"/>
          <p:cNvPicPr>
            <a:picLocks noChangeAspect="1" noChangeArrowheads="1"/>
          </p:cNvPicPr>
          <p:nvPr/>
        </p:nvPicPr>
        <p:blipFill>
          <a:blip r:embed="rId4"/>
          <a:srcRect l="15993" t="2289" r="1936" b="50348"/>
          <a:stretch>
            <a:fillRect/>
          </a:stretch>
        </p:blipFill>
        <p:spPr bwMode="auto">
          <a:xfrm>
            <a:off x="6838921" y="571480"/>
            <a:ext cx="1547812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861983" y="5468999"/>
            <a:ext cx="55419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劈尖棱处是一个暗条纹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714348" y="4929198"/>
            <a:ext cx="1822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条纹特征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861983" y="6018274"/>
            <a:ext cx="806773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劈尖干涉的等厚条纹是一些平行于棱的等间距直条纹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6461140" y="3065428"/>
          <a:ext cx="254000" cy="292100"/>
        </p:xfrm>
        <a:graphic>
          <a:graphicData uri="http://schemas.openxmlformats.org/presentationml/2006/ole">
            <p:oleObj spid="_x0000_s93187" name="Equation" r:id="rId5" imgW="253800" imgH="291960" progId="Equation.DSMT4">
              <p:embed/>
            </p:oleObj>
          </a:graphicData>
        </a:graphic>
      </p:graphicFrame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8215338" y="4071908"/>
          <a:ext cx="368300" cy="292100"/>
        </p:xfrm>
        <a:graphic>
          <a:graphicData uri="http://schemas.openxmlformats.org/presentationml/2006/ole">
            <p:oleObj spid="_x0000_s93188" name="Equation" r:id="rId6" imgW="368280" imgH="291960" progId="Equation.DSMT4">
              <p:embed/>
            </p:oleObj>
          </a:graphicData>
        </a:graphic>
      </p:graphicFrame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8178828" y="4857726"/>
          <a:ext cx="393700" cy="304800"/>
        </p:xfrm>
        <a:graphic>
          <a:graphicData uri="http://schemas.openxmlformats.org/presentationml/2006/ole">
            <p:oleObj spid="_x0000_s93189" name="Equation" r:id="rId7" imgW="393480" imgH="304560" progId="Equation.DSMT4">
              <p:embed/>
            </p:oleObj>
          </a:graphicData>
        </a:graphic>
      </p:graphicFrame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5219706" y="3571844"/>
          <a:ext cx="280988" cy="357188"/>
        </p:xfrm>
        <a:graphic>
          <a:graphicData uri="http://schemas.openxmlformats.org/presentationml/2006/ole">
            <p:oleObj spid="_x0000_s93190" name="Equation" r:id="rId8" imgW="139680" imgH="177480" progId="Equation.DSMT4">
              <p:embed/>
            </p:oleObj>
          </a:graphicData>
        </a:graphic>
      </p:graphicFrame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7500958" y="2279610"/>
          <a:ext cx="254000" cy="292100"/>
        </p:xfrm>
        <a:graphic>
          <a:graphicData uri="http://schemas.openxmlformats.org/presentationml/2006/ole">
            <p:oleObj spid="_x0000_s93191" name="Equation" r:id="rId9" imgW="253800" imgH="291960" progId="Equation.DSMT4">
              <p:embed/>
            </p:oleObj>
          </a:graphicData>
        </a:graphic>
      </p:graphicFrame>
      <p:graphicFrame>
        <p:nvGraphicFramePr>
          <p:cNvPr id="112657" name="Object 17"/>
          <p:cNvGraphicFramePr>
            <a:graphicFrameLocks noChangeAspect="1"/>
          </p:cNvGraphicFramePr>
          <p:nvPr/>
        </p:nvGraphicFramePr>
        <p:xfrm>
          <a:off x="6696092" y="4714850"/>
          <a:ext cx="304800" cy="304800"/>
        </p:xfrm>
        <a:graphic>
          <a:graphicData uri="http://schemas.openxmlformats.org/presentationml/2006/ole">
            <p:oleObj spid="_x0000_s93192" name="Equation" r:id="rId10" imgW="304560" imgH="304560" progId="Equation.DSMT4">
              <p:embed/>
            </p:oleObj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6734192" y="5072040"/>
          <a:ext cx="266700" cy="292100"/>
        </p:xfrm>
        <a:graphic>
          <a:graphicData uri="http://schemas.openxmlformats.org/presentationml/2006/ole">
            <p:oleObj spid="_x0000_s93193" name="Equation" r:id="rId11" imgW="266400" imgH="291960" progId="Equation.DSMT4">
              <p:embed/>
            </p:oleObj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5468938" y="3619463"/>
          <a:ext cx="230187" cy="255587"/>
        </p:xfrm>
        <a:graphic>
          <a:graphicData uri="http://schemas.openxmlformats.org/presentationml/2006/ole">
            <p:oleObj spid="_x0000_s93186" name="Equation" r:id="rId12" imgW="114120" imgH="126720" progId="Equation.DSMT4">
              <p:embed/>
            </p:oleObj>
          </a:graphicData>
        </a:graphic>
      </p:graphicFrame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2" grpId="0" autoUpdateAnimBg="0"/>
      <p:bldP spid="53" grpId="0"/>
      <p:bldP spid="5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736600" y="500042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(3)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两相邻明条纹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或暗条纹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对应的厚度差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 </a:t>
            </a:r>
          </a:p>
        </p:txBody>
      </p:sp>
      <p:sp>
        <p:nvSpPr>
          <p:cNvPr id="6" name="Line 40"/>
          <p:cNvSpPr>
            <a:spLocks noChangeAspect="1" noChangeShapeType="1"/>
          </p:cNvSpPr>
          <p:nvPr/>
        </p:nvSpPr>
        <p:spPr bwMode="auto">
          <a:xfrm>
            <a:off x="6600825" y="3351192"/>
            <a:ext cx="14843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8012113" y="2928917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42"/>
          <p:cNvSpPr>
            <a:spLocks noChangeShapeType="1"/>
          </p:cNvSpPr>
          <p:nvPr/>
        </p:nvSpPr>
        <p:spPr bwMode="auto">
          <a:xfrm flipV="1">
            <a:off x="8012113" y="3346429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203825" y="1958954"/>
            <a:ext cx="2392363" cy="1663700"/>
            <a:chOff x="2018" y="2659"/>
            <a:chExt cx="1507" cy="1048"/>
          </a:xfrm>
        </p:grpSpPr>
        <p:sp>
          <p:nvSpPr>
            <p:cNvPr id="18" name="AutoShape 52"/>
            <p:cNvSpPr>
              <a:spLocks noChangeArrowheads="1"/>
            </p:cNvSpPr>
            <p:nvPr/>
          </p:nvSpPr>
          <p:spPr bwMode="auto">
            <a:xfrm rot="16200000">
              <a:off x="2697" y="2863"/>
              <a:ext cx="304" cy="1353"/>
            </a:xfrm>
            <a:prstGeom prst="rtTriangle">
              <a:avLst/>
            </a:prstGeom>
            <a:solidFill>
              <a:srgbClr val="0070C0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dirty="0"/>
            </a:p>
          </p:txBody>
        </p:sp>
        <p:sp>
          <p:nvSpPr>
            <p:cNvPr id="17" name="AutoShape 51"/>
            <p:cNvSpPr>
              <a:spLocks noChangeArrowheads="1"/>
            </p:cNvSpPr>
            <p:nvPr/>
          </p:nvSpPr>
          <p:spPr bwMode="auto">
            <a:xfrm rot="3980816">
              <a:off x="2172" y="2505"/>
              <a:ext cx="1048" cy="1356"/>
            </a:xfrm>
            <a:prstGeom prst="parallelogram">
              <a:avLst>
                <a:gd name="adj" fmla="val 25000"/>
              </a:avLst>
            </a:prstGeom>
            <a:solidFill>
              <a:srgbClr val="0070C0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zh-CN"/>
            </a:p>
          </p:txBody>
        </p:sp>
      </p:grpSp>
      <p:sp>
        <p:nvSpPr>
          <p:cNvPr id="22" name="Line 56"/>
          <p:cNvSpPr>
            <a:spLocks noChangeAspect="1" noChangeShapeType="1"/>
          </p:cNvSpPr>
          <p:nvPr/>
        </p:nvSpPr>
        <p:spPr bwMode="auto">
          <a:xfrm>
            <a:off x="4987925" y="2462192"/>
            <a:ext cx="496888" cy="1133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5348288" y="2030392"/>
            <a:ext cx="2008187" cy="1481137"/>
            <a:chOff x="2109" y="2704"/>
            <a:chExt cx="1265" cy="933"/>
          </a:xfrm>
        </p:grpSpPr>
        <p:sp>
          <p:nvSpPr>
            <p:cNvPr id="24" name="Line 58"/>
            <p:cNvSpPr>
              <a:spLocks noChangeAspect="1" noChangeShapeType="1"/>
            </p:cNvSpPr>
            <p:nvPr/>
          </p:nvSpPr>
          <p:spPr bwMode="auto">
            <a:xfrm>
              <a:off x="2351" y="2865"/>
              <a:ext cx="313" cy="7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9"/>
            <p:cNvSpPr>
              <a:spLocks noChangeAspect="1" noChangeShapeType="1"/>
            </p:cNvSpPr>
            <p:nvPr/>
          </p:nvSpPr>
          <p:spPr bwMode="auto">
            <a:xfrm>
              <a:off x="2819" y="2756"/>
              <a:ext cx="313" cy="7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0"/>
            <p:cNvSpPr>
              <a:spLocks noChangeAspect="1" noChangeShapeType="1"/>
            </p:cNvSpPr>
            <p:nvPr/>
          </p:nvSpPr>
          <p:spPr bwMode="auto">
            <a:xfrm>
              <a:off x="2109" y="2923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1"/>
            <p:cNvSpPr>
              <a:spLocks noChangeAspect="1" noChangeShapeType="1"/>
            </p:cNvSpPr>
            <p:nvPr/>
          </p:nvSpPr>
          <p:spPr bwMode="auto">
            <a:xfrm>
              <a:off x="2583" y="2808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"/>
            <p:cNvSpPr>
              <a:spLocks noChangeAspect="1" noChangeShapeType="1"/>
            </p:cNvSpPr>
            <p:nvPr/>
          </p:nvSpPr>
          <p:spPr bwMode="auto">
            <a:xfrm>
              <a:off x="3061" y="2704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63"/>
          <p:cNvSpPr>
            <a:spLocks noChangeAspect="1" noChangeShapeType="1"/>
          </p:cNvSpPr>
          <p:nvPr/>
        </p:nvSpPr>
        <p:spPr bwMode="auto">
          <a:xfrm>
            <a:off x="7348538" y="3168629"/>
            <a:ext cx="7270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64"/>
          <p:cNvSpPr>
            <a:spLocks noChangeAspect="1" noChangeShapeType="1"/>
          </p:cNvSpPr>
          <p:nvPr/>
        </p:nvSpPr>
        <p:spPr bwMode="auto">
          <a:xfrm>
            <a:off x="5905500" y="1743054"/>
            <a:ext cx="198438" cy="454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1" name="Line 65"/>
          <p:cNvSpPr>
            <a:spLocks noChangeAspect="1" noChangeShapeType="1"/>
          </p:cNvSpPr>
          <p:nvPr/>
        </p:nvSpPr>
        <p:spPr bwMode="auto">
          <a:xfrm>
            <a:off x="6662738" y="1570017"/>
            <a:ext cx="198437" cy="454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2" name="Line 66"/>
          <p:cNvSpPr>
            <a:spLocks noChangeAspect="1" noChangeShapeType="1"/>
          </p:cNvSpPr>
          <p:nvPr/>
        </p:nvSpPr>
        <p:spPr bwMode="auto">
          <a:xfrm rot="21480000" flipV="1">
            <a:off x="5962650" y="1714479"/>
            <a:ext cx="755650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AutoShape 68"/>
          <p:cNvSpPr>
            <a:spLocks noChangeArrowheads="1"/>
          </p:cNvSpPr>
          <p:nvPr/>
        </p:nvSpPr>
        <p:spPr bwMode="auto">
          <a:xfrm rot="16200000">
            <a:off x="6886575" y="2867004"/>
            <a:ext cx="168275" cy="796925"/>
          </a:xfrm>
          <a:prstGeom prst="rtTriangle">
            <a:avLst/>
          </a:prstGeom>
          <a:solidFill>
            <a:srgbClr val="FF3300">
              <a:alpha val="5803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1267114" y="982642"/>
            <a:ext cx="7162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劈尖内介质折射率为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，则两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相邻明条纹满足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条件：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Rectangle 78"/>
          <p:cNvSpPr>
            <a:spLocks noChangeArrowheads="1"/>
          </p:cNvSpPr>
          <p:nvPr/>
        </p:nvSpPr>
        <p:spPr bwMode="auto">
          <a:xfrm>
            <a:off x="741363" y="3884572"/>
            <a:ext cx="5295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(4)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两相邻明条纹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或暗条纹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的间距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3" name="AutoShape 82"/>
          <p:cNvSpPr>
            <a:spLocks/>
          </p:cNvSpPr>
          <p:nvPr/>
        </p:nvSpPr>
        <p:spPr bwMode="auto">
          <a:xfrm flipH="1">
            <a:off x="3835400" y="4733884"/>
            <a:ext cx="88900" cy="908050"/>
          </a:xfrm>
          <a:prstGeom prst="leftBrace">
            <a:avLst>
              <a:gd name="adj1" fmla="val 851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4" name="AutoShape 83"/>
          <p:cNvSpPr>
            <a:spLocks noChangeArrowheads="1"/>
          </p:cNvSpPr>
          <p:nvPr/>
        </p:nvSpPr>
        <p:spPr bwMode="auto">
          <a:xfrm>
            <a:off x="4356100" y="5094247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Rectangle 84"/>
          <p:cNvSpPr>
            <a:spLocks noChangeArrowheads="1"/>
          </p:cNvSpPr>
          <p:nvPr/>
        </p:nvSpPr>
        <p:spPr bwMode="auto">
          <a:xfrm>
            <a:off x="755650" y="5813398"/>
            <a:ext cx="6221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(5)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薄膜整体厚度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的变化导致条纹发生变化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6" name="AutoShape 86"/>
          <p:cNvSpPr>
            <a:spLocks/>
          </p:cNvSpPr>
          <p:nvPr/>
        </p:nvSpPr>
        <p:spPr bwMode="auto">
          <a:xfrm flipH="1">
            <a:off x="4284663" y="1697022"/>
            <a:ext cx="88900" cy="908050"/>
          </a:xfrm>
          <a:prstGeom prst="leftBrace">
            <a:avLst>
              <a:gd name="adj1" fmla="val 851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1908175" y="1377950"/>
          <a:ext cx="1854200" cy="787400"/>
        </p:xfrm>
        <a:graphic>
          <a:graphicData uri="http://schemas.openxmlformats.org/presentationml/2006/ole">
            <p:oleObj spid="_x0000_s94210" name="Equation" r:id="rId3" imgW="927000" imgH="393480" progId="Equation.DSMT4">
              <p:embed/>
            </p:oleObj>
          </a:graphicData>
        </a:graphic>
      </p:graphicFrame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1622425" y="2163763"/>
          <a:ext cx="2616200" cy="787400"/>
        </p:xfrm>
        <a:graphic>
          <a:graphicData uri="http://schemas.openxmlformats.org/presentationml/2006/ole">
            <p:oleObj spid="_x0000_s94211" name="Equation" r:id="rId4" imgW="1307880" imgH="393480" progId="Equation.DSMT4">
              <p:embed/>
            </p:oleObj>
          </a:graphicData>
        </a:graphic>
      </p:graphicFrame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1693863" y="2987675"/>
          <a:ext cx="2463800" cy="787400"/>
        </p:xfrm>
        <a:graphic>
          <a:graphicData uri="http://schemas.openxmlformats.org/presentationml/2006/ole">
            <p:oleObj spid="_x0000_s94212" name="Equation" r:id="rId5" imgW="1231560" imgH="393480" progId="Equation.DSMT4">
              <p:embed/>
            </p:oleObj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1944688" y="4440238"/>
          <a:ext cx="1778000" cy="787400"/>
        </p:xfrm>
        <a:graphic>
          <a:graphicData uri="http://schemas.openxmlformats.org/presentationml/2006/ole">
            <p:oleObj spid="_x0000_s94213" name="Equation" r:id="rId6" imgW="888840" imgH="393480" progId="Equation.DSMT4">
              <p:embed/>
            </p:oleObj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1728782" y="5302205"/>
          <a:ext cx="2057400" cy="457200"/>
        </p:xfrm>
        <a:graphic>
          <a:graphicData uri="http://schemas.openxmlformats.org/presentationml/2006/ole">
            <p:oleObj spid="_x0000_s94214" name="Equation" r:id="rId7" imgW="1028520" imgH="228600" progId="Equation.DSMT4">
              <p:embed/>
            </p:oleObj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5480050" y="4791075"/>
          <a:ext cx="1244600" cy="787400"/>
        </p:xfrm>
        <a:graphic>
          <a:graphicData uri="http://schemas.openxmlformats.org/presentationml/2006/ole">
            <p:oleObj spid="_x0000_s94215" name="Equation" r:id="rId8" imgW="622080" imgH="393480" progId="Equation.DSMT4">
              <p:embed/>
            </p:oleObj>
          </a:graphicData>
        </a:graphic>
      </p:graphicFrame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6072198" y="1384242"/>
          <a:ext cx="431800" cy="355600"/>
        </p:xfrm>
        <a:graphic>
          <a:graphicData uri="http://schemas.openxmlformats.org/presentationml/2006/ole">
            <p:oleObj spid="_x0000_s94216" name="Equation" r:id="rId9" imgW="215640" imgH="177480" progId="Equation.DSMT4">
              <p:embed/>
            </p:oleObj>
          </a:graphicData>
        </a:graphic>
      </p:graphicFrame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8123238" y="2916238"/>
          <a:ext cx="457200" cy="787400"/>
        </p:xfrm>
        <a:graphic>
          <a:graphicData uri="http://schemas.openxmlformats.org/presentationml/2006/ole">
            <p:oleObj spid="_x0000_s94217" name="Equation" r:id="rId10" imgW="228600" imgH="393480" progId="Equation.DSMT4">
              <p:embed/>
            </p:oleObj>
          </a:graphicData>
        </a:graphic>
      </p:graphicFrame>
      <p:grpSp>
        <p:nvGrpSpPr>
          <p:cNvPr id="12" name="组合 54"/>
          <p:cNvGrpSpPr/>
          <p:nvPr/>
        </p:nvGrpSpPr>
        <p:grpSpPr>
          <a:xfrm>
            <a:off x="5494866" y="3202760"/>
            <a:ext cx="1077398" cy="660400"/>
            <a:chOff x="5536140" y="3675882"/>
            <a:chExt cx="1077398" cy="660400"/>
          </a:xfrm>
        </p:grpSpPr>
        <p:sp>
          <p:nvSpPr>
            <p:cNvPr id="20" name="Arc 54"/>
            <p:cNvSpPr>
              <a:spLocks/>
            </p:cNvSpPr>
            <p:nvPr/>
          </p:nvSpPr>
          <p:spPr bwMode="auto">
            <a:xfrm rot="2846482">
              <a:off x="5576621" y="3635401"/>
              <a:ext cx="660400" cy="741362"/>
            </a:xfrm>
            <a:custGeom>
              <a:avLst/>
              <a:gdLst>
                <a:gd name="T0" fmla="*/ 0 w 15596"/>
                <a:gd name="T1" fmla="*/ 0 h 17516"/>
                <a:gd name="T2" fmla="*/ 0 w 15596"/>
                <a:gd name="T3" fmla="*/ 0 h 17516"/>
                <a:gd name="T4" fmla="*/ 0 w 15596"/>
                <a:gd name="T5" fmla="*/ 0 h 17516"/>
                <a:gd name="T6" fmla="*/ 0 60000 65536"/>
                <a:gd name="T7" fmla="*/ 0 60000 65536"/>
                <a:gd name="T8" fmla="*/ 0 60000 65536"/>
                <a:gd name="T9" fmla="*/ 0 w 15596"/>
                <a:gd name="T10" fmla="*/ 0 h 17516"/>
                <a:gd name="T11" fmla="*/ 15596 w 15596"/>
                <a:gd name="T12" fmla="*/ 17516 h 17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96" h="17516" fill="none" extrusionOk="0">
                  <a:moveTo>
                    <a:pt x="12639" y="-1"/>
                  </a:moveTo>
                  <a:cubicBezTo>
                    <a:pt x="13700" y="765"/>
                    <a:pt x="14690" y="1626"/>
                    <a:pt x="15596" y="2571"/>
                  </a:cubicBezTo>
                </a:path>
                <a:path w="15596" h="17516" stroke="0" extrusionOk="0">
                  <a:moveTo>
                    <a:pt x="12639" y="-1"/>
                  </a:moveTo>
                  <a:cubicBezTo>
                    <a:pt x="13700" y="765"/>
                    <a:pt x="14690" y="1626"/>
                    <a:pt x="15596" y="2571"/>
                  </a:cubicBezTo>
                  <a:lnTo>
                    <a:pt x="0" y="1751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683" name="Object 19"/>
            <p:cNvGraphicFramePr>
              <a:graphicFrameLocks noChangeAspect="1"/>
            </p:cNvGraphicFramePr>
            <p:nvPr/>
          </p:nvGraphicFramePr>
          <p:xfrm>
            <a:off x="6357950" y="3786190"/>
            <a:ext cx="255588" cy="357188"/>
          </p:xfrm>
          <a:graphic>
            <a:graphicData uri="http://schemas.openxmlformats.org/presentationml/2006/ole">
              <p:oleObj spid="_x0000_s94218" name="Equation" r:id="rId11" imgW="126720" imgH="177480" progId="Equation.DSMT4">
                <p:embed/>
              </p:oleObj>
            </a:graphicData>
          </a:graphic>
        </p:graphicFrame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7364413" y="3182917"/>
            <a:ext cx="615950" cy="547687"/>
            <a:chOff x="3379" y="3430"/>
            <a:chExt cx="388" cy="345"/>
          </a:xfrm>
        </p:grpSpPr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3379" y="3430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3424" y="3522"/>
              <a:ext cx="34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 dirty="0"/>
                <a:t>d</a:t>
              </a:r>
              <a:r>
                <a:rPr kumimoji="1" lang="en-US" altLang="zh-CN" sz="2000" baseline="-25000" dirty="0"/>
                <a:t>k+1</a:t>
              </a:r>
              <a:endParaRPr kumimoji="1" lang="en-US" altLang="zh-CN" sz="2000" dirty="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6596063" y="3313068"/>
            <a:ext cx="355600" cy="322263"/>
            <a:chOff x="2895" y="3503"/>
            <a:chExt cx="224" cy="203"/>
          </a:xfrm>
        </p:grpSpPr>
        <p:sp>
          <p:nvSpPr>
            <p:cNvPr id="10" name="Line 44"/>
            <p:cNvSpPr>
              <a:spLocks noChangeShapeType="1"/>
            </p:cNvSpPr>
            <p:nvPr/>
          </p:nvSpPr>
          <p:spPr bwMode="auto">
            <a:xfrm>
              <a:off x="2895" y="3509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2925" y="3503"/>
              <a:ext cx="194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 dirty="0" err="1"/>
                <a:t>d</a:t>
              </a:r>
              <a:r>
                <a:rPr kumimoji="1" lang="en-US" altLang="zh-CN" sz="2000" baseline="-25000" dirty="0" err="1"/>
                <a:t>k</a:t>
              </a:r>
              <a:endParaRPr kumimoji="1" lang="en-US" altLang="zh-CN" sz="2000" dirty="0"/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22" grpId="0" animBg="1"/>
      <p:bldP spid="22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4" grpId="1" animBg="1"/>
      <p:bldP spid="34" grpId="2" animBg="1"/>
      <p:bldP spid="35" grpId="0"/>
      <p:bldP spid="39" grpId="0"/>
      <p:bldP spid="43" grpId="0" animBg="1"/>
      <p:bldP spid="44" grpId="0" animBg="1"/>
      <p:bldP spid="45" grpId="0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434948"/>
            <a:ext cx="27510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劈尖干涉的应用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0725" y="4038905"/>
            <a:ext cx="4984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(4) 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检验平面镜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工作表面是否平整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Picture 6" descr="Image1247"/>
          <p:cNvPicPr>
            <a:picLocks noChangeAspect="1" noChangeArrowheads="1"/>
          </p:cNvPicPr>
          <p:nvPr/>
        </p:nvPicPr>
        <p:blipFill>
          <a:blip r:embed="rId3"/>
          <a:srcRect r="50348" b="15993"/>
          <a:stretch>
            <a:fillRect/>
          </a:stretch>
        </p:blipFill>
        <p:spPr bwMode="auto">
          <a:xfrm>
            <a:off x="4273559" y="4621176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9" name="Picture 8" descr="Image1247"/>
          <p:cNvPicPr>
            <a:picLocks noChangeAspect="1" noChangeArrowheads="1"/>
          </p:cNvPicPr>
          <p:nvPr/>
        </p:nvPicPr>
        <p:blipFill>
          <a:blip r:embed="rId3"/>
          <a:srcRect l="49652" b="15993"/>
          <a:stretch>
            <a:fillRect/>
          </a:stretch>
        </p:blipFill>
        <p:spPr bwMode="auto">
          <a:xfrm>
            <a:off x="6243638" y="4606888"/>
            <a:ext cx="16065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33182" y="6315038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平整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83064" y="6315038"/>
            <a:ext cx="1475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局部不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平整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3919538" y="323850"/>
          <a:ext cx="1244600" cy="787400"/>
        </p:xfrm>
        <a:graphic>
          <a:graphicData uri="http://schemas.openxmlformats.org/presentationml/2006/ole">
            <p:oleObj spid="_x0000_s109569" name="Equation" r:id="rId4" imgW="622080" imgH="393480" progId="Equation.DSMT4">
              <p:embed/>
            </p:oleObj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24" y="128586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）测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波长：</a:t>
            </a:r>
            <a:r>
              <a:rPr lang="zh-CN" altLang="en-US" sz="24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已知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测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可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得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λ</a:t>
            </a:r>
            <a:endParaRPr lang="en-US" altLang="zh-CN" sz="2400" b="1" i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09624" y="1789097"/>
            <a:ext cx="685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）测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折射率：</a:t>
            </a:r>
            <a:r>
              <a:rPr lang="zh-CN" altLang="en-US" sz="24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已知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λ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测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可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得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en-US" altLang="zh-CN" sz="2400" b="1" i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09624" y="2276460"/>
            <a:ext cx="594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）测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细小直径、厚度、微小变化</a:t>
            </a:r>
          </a:p>
        </p:txBody>
      </p: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6324600" y="2357430"/>
            <a:ext cx="2352675" cy="1676400"/>
            <a:chOff x="1965" y="1664"/>
            <a:chExt cx="3705" cy="2640"/>
          </a:xfrm>
        </p:grpSpPr>
        <p:sp>
          <p:nvSpPr>
            <p:cNvPr id="17" name="Rectangle 69"/>
            <p:cNvSpPr>
              <a:spLocks noChangeArrowheads="1"/>
            </p:cNvSpPr>
            <p:nvPr/>
          </p:nvSpPr>
          <p:spPr bwMode="auto">
            <a:xfrm rot="-488986">
              <a:off x="2100" y="2453"/>
              <a:ext cx="2738" cy="26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70"/>
            <p:cNvSpPr>
              <a:spLocks noChangeArrowheads="1"/>
            </p:cNvSpPr>
            <p:nvPr/>
          </p:nvSpPr>
          <p:spPr bwMode="auto">
            <a:xfrm>
              <a:off x="3735" y="2684"/>
              <a:ext cx="735" cy="157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71"/>
            <p:cNvGrpSpPr>
              <a:grpSpLocks/>
            </p:cNvGrpSpPr>
            <p:nvPr/>
          </p:nvGrpSpPr>
          <p:grpSpPr bwMode="auto">
            <a:xfrm>
              <a:off x="2340" y="2624"/>
              <a:ext cx="225" cy="165"/>
              <a:chOff x="2805" y="2385"/>
              <a:chExt cx="225" cy="165"/>
            </a:xfrm>
          </p:grpSpPr>
          <p:sp>
            <p:nvSpPr>
              <p:cNvPr id="51" name="Line 72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73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74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2805" y="2564"/>
              <a:ext cx="225" cy="165"/>
              <a:chOff x="2805" y="2385"/>
              <a:chExt cx="225" cy="165"/>
            </a:xfrm>
          </p:grpSpPr>
          <p:sp>
            <p:nvSpPr>
              <p:cNvPr id="48" name="Line 76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77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78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79"/>
            <p:cNvGrpSpPr>
              <a:grpSpLocks/>
            </p:cNvGrpSpPr>
            <p:nvPr/>
          </p:nvGrpSpPr>
          <p:grpSpPr bwMode="auto">
            <a:xfrm>
              <a:off x="3330" y="2489"/>
              <a:ext cx="225" cy="165"/>
              <a:chOff x="2805" y="2385"/>
              <a:chExt cx="225" cy="165"/>
            </a:xfrm>
          </p:grpSpPr>
          <p:sp>
            <p:nvSpPr>
              <p:cNvPr id="45" name="Line 80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81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82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83"/>
            <p:cNvGrpSpPr>
              <a:grpSpLocks/>
            </p:cNvGrpSpPr>
            <p:nvPr/>
          </p:nvGrpSpPr>
          <p:grpSpPr bwMode="auto">
            <a:xfrm>
              <a:off x="3795" y="2429"/>
              <a:ext cx="225" cy="165"/>
              <a:chOff x="2805" y="2385"/>
              <a:chExt cx="225" cy="165"/>
            </a:xfrm>
          </p:grpSpPr>
          <p:sp>
            <p:nvSpPr>
              <p:cNvPr id="42" name="Line 84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85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86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87"/>
            <p:cNvGrpSpPr>
              <a:grpSpLocks/>
            </p:cNvGrpSpPr>
            <p:nvPr/>
          </p:nvGrpSpPr>
          <p:grpSpPr bwMode="auto">
            <a:xfrm>
              <a:off x="4275" y="2354"/>
              <a:ext cx="225" cy="165"/>
              <a:chOff x="2805" y="2385"/>
              <a:chExt cx="225" cy="165"/>
            </a:xfrm>
          </p:grpSpPr>
          <p:sp>
            <p:nvSpPr>
              <p:cNvPr id="39" name="Line 88"/>
              <p:cNvSpPr>
                <a:spLocks noChangeShapeType="1"/>
              </p:cNvSpPr>
              <p:nvPr/>
            </p:nvSpPr>
            <p:spPr bwMode="auto">
              <a:xfrm flipV="1">
                <a:off x="2835" y="2400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89"/>
              <p:cNvSpPr>
                <a:spLocks noChangeShapeType="1"/>
              </p:cNvSpPr>
              <p:nvPr/>
            </p:nvSpPr>
            <p:spPr bwMode="auto">
              <a:xfrm flipV="1">
                <a:off x="2805" y="23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90"/>
              <p:cNvSpPr>
                <a:spLocks noChangeShapeType="1"/>
              </p:cNvSpPr>
              <p:nvPr/>
            </p:nvSpPr>
            <p:spPr bwMode="auto">
              <a:xfrm flipV="1">
                <a:off x="2955" y="247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91"/>
            <p:cNvSpPr>
              <a:spLocks noChangeShapeType="1"/>
            </p:cNvSpPr>
            <p:nvPr/>
          </p:nvSpPr>
          <p:spPr bwMode="auto">
            <a:xfrm>
              <a:off x="3720" y="2684"/>
              <a:ext cx="17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2"/>
            <p:cNvSpPr>
              <a:spLocks noChangeShapeType="1"/>
            </p:cNvSpPr>
            <p:nvPr/>
          </p:nvSpPr>
          <p:spPr bwMode="auto">
            <a:xfrm>
              <a:off x="2760" y="2879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3"/>
            <p:cNvSpPr>
              <a:spLocks noChangeShapeType="1"/>
            </p:cNvSpPr>
            <p:nvPr/>
          </p:nvSpPr>
          <p:spPr bwMode="auto">
            <a:xfrm>
              <a:off x="5160" y="2414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94"/>
            <p:cNvSpPr>
              <a:spLocks noChangeShapeType="1"/>
            </p:cNvSpPr>
            <p:nvPr/>
          </p:nvSpPr>
          <p:spPr bwMode="auto">
            <a:xfrm flipV="1">
              <a:off x="5160" y="2864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95"/>
            <p:cNvSpPr>
              <a:spLocks noChangeShapeType="1"/>
            </p:cNvSpPr>
            <p:nvPr/>
          </p:nvSpPr>
          <p:spPr bwMode="auto">
            <a:xfrm>
              <a:off x="5160" y="2414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96"/>
            <p:cNvSpPr txBox="1">
              <a:spLocks noChangeArrowheads="1"/>
            </p:cNvSpPr>
            <p:nvPr/>
          </p:nvSpPr>
          <p:spPr bwMode="auto">
            <a:xfrm>
              <a:off x="4740" y="3044"/>
              <a:ext cx="93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zh-CN" sz="1600">
                  <a:latin typeface="宋体" pitchFamily="2" charset="-122"/>
                </a:rPr>
                <a:t>Δ</a:t>
              </a:r>
              <a:r>
                <a:rPr lang="en-US" altLang="zh-CN" sz="1600" b="1" i="1">
                  <a:latin typeface="宋体" pitchFamily="2" charset="-122"/>
                </a:rPr>
                <a:t>h</a:t>
              </a:r>
              <a:endParaRPr lang="en-US" altLang="zh-CN" sz="1600"/>
            </a:p>
          </p:txBody>
        </p:sp>
        <p:sp>
          <p:nvSpPr>
            <p:cNvPr id="30" name="Text Box 97"/>
            <p:cNvSpPr txBox="1">
              <a:spLocks noChangeArrowheads="1"/>
            </p:cNvSpPr>
            <p:nvPr/>
          </p:nvSpPr>
          <p:spPr bwMode="auto">
            <a:xfrm>
              <a:off x="3810" y="2924"/>
              <a:ext cx="585" cy="1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/>
            <a:lstStyle/>
            <a:p>
              <a:r>
                <a:rPr lang="zh-CN" altLang="en-US" sz="1400" b="1"/>
                <a:t>待测块规</a:t>
              </a:r>
            </a:p>
          </p:txBody>
        </p:sp>
        <p:sp>
          <p:nvSpPr>
            <p:cNvPr id="31" name="Line 98"/>
            <p:cNvSpPr>
              <a:spLocks noChangeShapeType="1"/>
            </p:cNvSpPr>
            <p:nvPr/>
          </p:nvSpPr>
          <p:spPr bwMode="auto">
            <a:xfrm>
              <a:off x="2460" y="1709"/>
              <a:ext cx="0" cy="7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99"/>
            <p:cNvSpPr>
              <a:spLocks noChangeShapeType="1"/>
            </p:cNvSpPr>
            <p:nvPr/>
          </p:nvSpPr>
          <p:spPr bwMode="auto">
            <a:xfrm>
              <a:off x="3255" y="1724"/>
              <a:ext cx="0" cy="6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0"/>
            <p:cNvSpPr>
              <a:spLocks noChangeShapeType="1"/>
            </p:cNvSpPr>
            <p:nvPr/>
          </p:nvSpPr>
          <p:spPr bwMode="auto">
            <a:xfrm>
              <a:off x="4065" y="1694"/>
              <a:ext cx="0" cy="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01"/>
            <p:cNvSpPr txBox="1">
              <a:spLocks noChangeArrowheads="1"/>
            </p:cNvSpPr>
            <p:nvPr/>
          </p:nvSpPr>
          <p:spPr bwMode="auto">
            <a:xfrm>
              <a:off x="2415" y="1664"/>
              <a:ext cx="70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zh-CN" sz="2200" b="1" i="1">
                  <a:solidFill>
                    <a:srgbClr val="FF0000"/>
                  </a:solidFill>
                  <a:latin typeface="宋体" pitchFamily="2" charset="-122"/>
                </a:rPr>
                <a:t>λ</a:t>
              </a:r>
              <a:endParaRPr lang="en-US" altLang="zh-CN" sz="2200" b="1" i="1">
                <a:solidFill>
                  <a:srgbClr val="FF0000"/>
                </a:solidFill>
              </a:endParaRPr>
            </a:p>
          </p:txBody>
        </p:sp>
        <p:sp>
          <p:nvSpPr>
            <p:cNvPr id="35" name="Text Box 102"/>
            <p:cNvSpPr txBox="1">
              <a:spLocks noChangeArrowheads="1"/>
            </p:cNvSpPr>
            <p:nvPr/>
          </p:nvSpPr>
          <p:spPr bwMode="auto">
            <a:xfrm>
              <a:off x="2430" y="2879"/>
              <a:ext cx="660" cy="13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zh-CN" sz="1000"/>
            </a:p>
          </p:txBody>
        </p:sp>
        <p:sp>
          <p:nvSpPr>
            <p:cNvPr id="36" name="Text Box 103"/>
            <p:cNvSpPr txBox="1">
              <a:spLocks noChangeArrowheads="1"/>
            </p:cNvSpPr>
            <p:nvPr/>
          </p:nvSpPr>
          <p:spPr bwMode="auto">
            <a:xfrm>
              <a:off x="2445" y="2894"/>
              <a:ext cx="630" cy="1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/>
            <a:lstStyle/>
            <a:p>
              <a:r>
                <a:rPr lang="zh-CN" altLang="en-US" sz="1400" b="1"/>
                <a:t>标准块规</a:t>
              </a:r>
            </a:p>
          </p:txBody>
        </p:sp>
        <p:sp>
          <p:nvSpPr>
            <p:cNvPr id="37" name="Text Box 104"/>
            <p:cNvSpPr txBox="1">
              <a:spLocks noChangeArrowheads="1"/>
            </p:cNvSpPr>
            <p:nvPr/>
          </p:nvSpPr>
          <p:spPr bwMode="auto">
            <a:xfrm>
              <a:off x="4395" y="1784"/>
              <a:ext cx="945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>
                  <a:solidFill>
                    <a:srgbClr val="0000FF"/>
                  </a:solidFill>
                </a:rPr>
                <a:t>平晶</a:t>
              </a:r>
            </a:p>
          </p:txBody>
        </p:sp>
        <p:sp>
          <p:nvSpPr>
            <p:cNvPr id="38" name="Line 105"/>
            <p:cNvSpPr>
              <a:spLocks noChangeShapeType="1"/>
            </p:cNvSpPr>
            <p:nvPr/>
          </p:nvSpPr>
          <p:spPr bwMode="auto">
            <a:xfrm>
              <a:off x="1965" y="4274"/>
              <a:ext cx="33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Group 217"/>
          <p:cNvGrpSpPr>
            <a:grpSpLocks/>
          </p:cNvGrpSpPr>
          <p:nvPr/>
        </p:nvGrpSpPr>
        <p:grpSpPr bwMode="auto">
          <a:xfrm>
            <a:off x="1066800" y="3043230"/>
            <a:ext cx="3832225" cy="650875"/>
            <a:chOff x="2627" y="13745"/>
            <a:chExt cx="6036" cy="1026"/>
          </a:xfrm>
        </p:grpSpPr>
        <p:grpSp>
          <p:nvGrpSpPr>
            <p:cNvPr id="55" name="Group 218"/>
            <p:cNvGrpSpPr>
              <a:grpSpLocks/>
            </p:cNvGrpSpPr>
            <p:nvPr/>
          </p:nvGrpSpPr>
          <p:grpSpPr bwMode="auto">
            <a:xfrm>
              <a:off x="5920" y="13745"/>
              <a:ext cx="2743" cy="974"/>
              <a:chOff x="5920" y="13745"/>
              <a:chExt cx="2743" cy="974"/>
            </a:xfrm>
          </p:grpSpPr>
          <p:sp>
            <p:nvSpPr>
              <p:cNvPr id="82" name="Rectangle 219"/>
              <p:cNvSpPr>
                <a:spLocks noChangeArrowheads="1"/>
              </p:cNvSpPr>
              <p:nvPr/>
            </p:nvSpPr>
            <p:spPr bwMode="auto">
              <a:xfrm>
                <a:off x="8162" y="14063"/>
                <a:ext cx="501" cy="24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220"/>
              <p:cNvSpPr>
                <a:spLocks noChangeArrowheads="1"/>
              </p:cNvSpPr>
              <p:nvPr/>
            </p:nvSpPr>
            <p:spPr bwMode="auto">
              <a:xfrm>
                <a:off x="5982" y="14338"/>
                <a:ext cx="2361" cy="38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21"/>
              <p:cNvSpPr>
                <a:spLocks noChangeShapeType="1"/>
              </p:cNvSpPr>
              <p:nvPr/>
            </p:nvSpPr>
            <p:spPr bwMode="auto">
              <a:xfrm rot="21559454" flipV="1">
                <a:off x="6003" y="14038"/>
                <a:ext cx="2321" cy="26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22"/>
              <p:cNvSpPr>
                <a:spLocks noChangeShapeType="1"/>
              </p:cNvSpPr>
              <p:nvPr/>
            </p:nvSpPr>
            <p:spPr bwMode="auto">
              <a:xfrm rot="21559454" flipV="1">
                <a:off x="5920" y="13759"/>
                <a:ext cx="2321" cy="26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23"/>
              <p:cNvSpPr>
                <a:spLocks noChangeShapeType="1"/>
              </p:cNvSpPr>
              <p:nvPr/>
            </p:nvSpPr>
            <p:spPr bwMode="auto">
              <a:xfrm rot="-40546">
                <a:off x="8280" y="13745"/>
                <a:ext cx="21" cy="28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24"/>
              <p:cNvSpPr>
                <a:spLocks noChangeShapeType="1"/>
              </p:cNvSpPr>
              <p:nvPr/>
            </p:nvSpPr>
            <p:spPr bwMode="auto">
              <a:xfrm rot="-40546">
                <a:off x="5963" y="14031"/>
                <a:ext cx="41" cy="28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8" name="Group 225"/>
              <p:cNvGrpSpPr>
                <a:grpSpLocks/>
              </p:cNvGrpSpPr>
              <p:nvPr/>
            </p:nvGrpSpPr>
            <p:grpSpPr bwMode="auto">
              <a:xfrm>
                <a:off x="7822" y="14418"/>
                <a:ext cx="221" cy="201"/>
                <a:chOff x="0" y="0"/>
                <a:chExt cx="19999" cy="19999"/>
              </a:xfrm>
            </p:grpSpPr>
            <p:sp>
              <p:nvSpPr>
                <p:cNvPr id="109" name="Line 226"/>
                <p:cNvSpPr>
                  <a:spLocks noChangeShapeType="1"/>
                </p:cNvSpPr>
                <p:nvPr/>
              </p:nvSpPr>
              <p:spPr bwMode="auto">
                <a:xfrm flipH="1">
                  <a:off x="0" y="209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12672" y="995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228"/>
                <p:cNvSpPr>
                  <a:spLocks noChangeShapeType="1"/>
                </p:cNvSpPr>
                <p:nvPr/>
              </p:nvSpPr>
              <p:spPr bwMode="auto">
                <a:xfrm flipH="1">
                  <a:off x="1807" y="0"/>
                  <a:ext cx="18192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Group 229"/>
              <p:cNvGrpSpPr>
                <a:grpSpLocks/>
              </p:cNvGrpSpPr>
              <p:nvPr/>
            </p:nvGrpSpPr>
            <p:grpSpPr bwMode="auto">
              <a:xfrm>
                <a:off x="6242" y="14438"/>
                <a:ext cx="221" cy="201"/>
                <a:chOff x="0" y="0"/>
                <a:chExt cx="19999" cy="19999"/>
              </a:xfrm>
            </p:grpSpPr>
            <p:sp>
              <p:nvSpPr>
                <p:cNvPr id="106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0" y="2087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12672" y="9949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1818" y="0"/>
                  <a:ext cx="18181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Group 233"/>
              <p:cNvGrpSpPr>
                <a:grpSpLocks/>
              </p:cNvGrpSpPr>
              <p:nvPr/>
            </p:nvGrpSpPr>
            <p:grpSpPr bwMode="auto">
              <a:xfrm>
                <a:off x="7022" y="14438"/>
                <a:ext cx="221" cy="201"/>
                <a:chOff x="0" y="0"/>
                <a:chExt cx="19999" cy="19999"/>
              </a:xfrm>
            </p:grpSpPr>
            <p:sp>
              <p:nvSpPr>
                <p:cNvPr id="103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0" y="2087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2672" y="9949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807" y="0"/>
                  <a:ext cx="18192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1" name="Group 237"/>
              <p:cNvGrpSpPr>
                <a:grpSpLocks/>
              </p:cNvGrpSpPr>
              <p:nvPr/>
            </p:nvGrpSpPr>
            <p:grpSpPr bwMode="auto">
              <a:xfrm>
                <a:off x="6242" y="13998"/>
                <a:ext cx="221" cy="201"/>
                <a:chOff x="0" y="0"/>
                <a:chExt cx="19999" cy="19999"/>
              </a:xfrm>
            </p:grpSpPr>
            <p:sp>
              <p:nvSpPr>
                <p:cNvPr id="100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0" y="209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12672" y="995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1818" y="0"/>
                  <a:ext cx="18181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Group 241"/>
              <p:cNvGrpSpPr>
                <a:grpSpLocks/>
              </p:cNvGrpSpPr>
              <p:nvPr/>
            </p:nvGrpSpPr>
            <p:grpSpPr bwMode="auto">
              <a:xfrm>
                <a:off x="6982" y="13938"/>
                <a:ext cx="221" cy="201"/>
                <a:chOff x="0" y="0"/>
                <a:chExt cx="19999" cy="19999"/>
              </a:xfrm>
            </p:grpSpPr>
            <p:sp>
              <p:nvSpPr>
                <p:cNvPr id="97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0" y="209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12672" y="9952"/>
                  <a:ext cx="7327" cy="8056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1818" y="0"/>
                  <a:ext cx="18181" cy="1999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Group 245"/>
              <p:cNvGrpSpPr>
                <a:grpSpLocks/>
              </p:cNvGrpSpPr>
              <p:nvPr/>
            </p:nvGrpSpPr>
            <p:grpSpPr bwMode="auto">
              <a:xfrm>
                <a:off x="7782" y="13858"/>
                <a:ext cx="221" cy="201"/>
                <a:chOff x="0" y="0"/>
                <a:chExt cx="19999" cy="20000"/>
              </a:xfrm>
            </p:grpSpPr>
            <p:sp>
              <p:nvSpPr>
                <p:cNvPr id="94" name="Line 246"/>
                <p:cNvSpPr>
                  <a:spLocks noChangeShapeType="1"/>
                </p:cNvSpPr>
                <p:nvPr/>
              </p:nvSpPr>
              <p:spPr bwMode="auto">
                <a:xfrm flipH="1">
                  <a:off x="0" y="2087"/>
                  <a:ext cx="7327" cy="8063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12672" y="9949"/>
                  <a:ext cx="7327" cy="8059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1818" y="0"/>
                  <a:ext cx="18181" cy="20000"/>
                </a:xfrm>
                <a:prstGeom prst="line">
                  <a:avLst/>
                </a:prstGeom>
                <a:noFill/>
                <a:ln w="12700">
                  <a:solidFill>
                    <a:srgbClr val="800080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6" name="Group 249"/>
            <p:cNvGrpSpPr>
              <a:grpSpLocks/>
            </p:cNvGrpSpPr>
            <p:nvPr/>
          </p:nvGrpSpPr>
          <p:grpSpPr bwMode="auto">
            <a:xfrm>
              <a:off x="2627" y="13811"/>
              <a:ext cx="2481" cy="960"/>
              <a:chOff x="2627" y="13811"/>
              <a:chExt cx="2481" cy="960"/>
            </a:xfrm>
          </p:grpSpPr>
          <p:sp>
            <p:nvSpPr>
              <p:cNvPr id="57" name="Rectangle 250"/>
              <p:cNvSpPr>
                <a:spLocks noChangeArrowheads="1"/>
              </p:cNvSpPr>
              <p:nvPr/>
            </p:nvSpPr>
            <p:spPr bwMode="auto">
              <a:xfrm>
                <a:off x="2687" y="14390"/>
                <a:ext cx="2361" cy="38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" name="Group 251"/>
              <p:cNvGrpSpPr>
                <a:grpSpLocks/>
              </p:cNvGrpSpPr>
              <p:nvPr/>
            </p:nvGrpSpPr>
            <p:grpSpPr bwMode="auto">
              <a:xfrm>
                <a:off x="2627" y="13811"/>
                <a:ext cx="2401" cy="541"/>
                <a:chOff x="2627" y="13811"/>
                <a:chExt cx="2401" cy="541"/>
              </a:xfrm>
            </p:grpSpPr>
            <p:sp>
              <p:nvSpPr>
                <p:cNvPr id="78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2707" y="14091"/>
                  <a:ext cx="2321" cy="2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627" y="13811"/>
                  <a:ext cx="2321" cy="2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254"/>
                <p:cNvSpPr>
                  <a:spLocks noChangeShapeType="1"/>
                </p:cNvSpPr>
                <p:nvPr/>
              </p:nvSpPr>
              <p:spPr bwMode="auto">
                <a:xfrm>
                  <a:off x="4987" y="13811"/>
                  <a:ext cx="21" cy="28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255"/>
                <p:cNvSpPr>
                  <a:spLocks noChangeShapeType="1"/>
                </p:cNvSpPr>
                <p:nvPr/>
              </p:nvSpPr>
              <p:spPr bwMode="auto">
                <a:xfrm>
                  <a:off x="2667" y="14070"/>
                  <a:ext cx="41" cy="28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Line 256"/>
              <p:cNvSpPr>
                <a:spLocks noChangeShapeType="1"/>
              </p:cNvSpPr>
              <p:nvPr/>
            </p:nvSpPr>
            <p:spPr bwMode="auto">
              <a:xfrm flipH="1">
                <a:off x="4527" y="1449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257"/>
              <p:cNvSpPr>
                <a:spLocks noChangeShapeType="1"/>
              </p:cNvSpPr>
              <p:nvPr/>
            </p:nvSpPr>
            <p:spPr bwMode="auto">
              <a:xfrm flipH="1">
                <a:off x="4667" y="1457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258"/>
              <p:cNvSpPr>
                <a:spLocks noChangeShapeType="1"/>
              </p:cNvSpPr>
              <p:nvPr/>
            </p:nvSpPr>
            <p:spPr bwMode="auto">
              <a:xfrm flipH="1">
                <a:off x="4547" y="1447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259"/>
              <p:cNvSpPr>
                <a:spLocks noChangeShapeType="1"/>
              </p:cNvSpPr>
              <p:nvPr/>
            </p:nvSpPr>
            <p:spPr bwMode="auto">
              <a:xfrm flipH="1">
                <a:off x="2947" y="1451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260"/>
              <p:cNvSpPr>
                <a:spLocks noChangeShapeType="1"/>
              </p:cNvSpPr>
              <p:nvPr/>
            </p:nvSpPr>
            <p:spPr bwMode="auto">
              <a:xfrm flipH="1">
                <a:off x="3087" y="1459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261"/>
              <p:cNvSpPr>
                <a:spLocks noChangeShapeType="1"/>
              </p:cNvSpPr>
              <p:nvPr/>
            </p:nvSpPr>
            <p:spPr bwMode="auto">
              <a:xfrm flipH="1">
                <a:off x="2967" y="1449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62"/>
              <p:cNvSpPr>
                <a:spLocks noChangeShapeType="1"/>
              </p:cNvSpPr>
              <p:nvPr/>
            </p:nvSpPr>
            <p:spPr bwMode="auto">
              <a:xfrm flipH="1">
                <a:off x="3727" y="1451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63"/>
              <p:cNvSpPr>
                <a:spLocks noChangeShapeType="1"/>
              </p:cNvSpPr>
              <p:nvPr/>
            </p:nvSpPr>
            <p:spPr bwMode="auto">
              <a:xfrm flipH="1">
                <a:off x="3867" y="1459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64"/>
              <p:cNvSpPr>
                <a:spLocks noChangeShapeType="1"/>
              </p:cNvSpPr>
              <p:nvPr/>
            </p:nvSpPr>
            <p:spPr bwMode="auto">
              <a:xfrm flipH="1">
                <a:off x="3747" y="1449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265"/>
              <p:cNvSpPr>
                <a:spLocks noChangeShapeType="1"/>
              </p:cNvSpPr>
              <p:nvPr/>
            </p:nvSpPr>
            <p:spPr bwMode="auto">
              <a:xfrm flipH="1">
                <a:off x="2947" y="1407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266"/>
              <p:cNvSpPr>
                <a:spLocks noChangeShapeType="1"/>
              </p:cNvSpPr>
              <p:nvPr/>
            </p:nvSpPr>
            <p:spPr bwMode="auto">
              <a:xfrm flipH="1">
                <a:off x="3087" y="1415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67"/>
              <p:cNvSpPr>
                <a:spLocks noChangeShapeType="1"/>
              </p:cNvSpPr>
              <p:nvPr/>
            </p:nvSpPr>
            <p:spPr bwMode="auto">
              <a:xfrm flipH="1">
                <a:off x="2967" y="1405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268"/>
              <p:cNvSpPr>
                <a:spLocks noChangeShapeType="1"/>
              </p:cNvSpPr>
              <p:nvPr/>
            </p:nvSpPr>
            <p:spPr bwMode="auto">
              <a:xfrm flipH="1">
                <a:off x="3687" y="1401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269"/>
              <p:cNvSpPr>
                <a:spLocks noChangeShapeType="1"/>
              </p:cNvSpPr>
              <p:nvPr/>
            </p:nvSpPr>
            <p:spPr bwMode="auto">
              <a:xfrm flipH="1">
                <a:off x="3827" y="1409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70"/>
              <p:cNvSpPr>
                <a:spLocks noChangeShapeType="1"/>
              </p:cNvSpPr>
              <p:nvPr/>
            </p:nvSpPr>
            <p:spPr bwMode="auto">
              <a:xfrm flipH="1">
                <a:off x="3707" y="1399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71"/>
              <p:cNvSpPr>
                <a:spLocks noChangeShapeType="1"/>
              </p:cNvSpPr>
              <p:nvPr/>
            </p:nvSpPr>
            <p:spPr bwMode="auto">
              <a:xfrm flipH="1">
                <a:off x="4487" y="13931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72"/>
              <p:cNvSpPr>
                <a:spLocks noChangeShapeType="1"/>
              </p:cNvSpPr>
              <p:nvPr/>
            </p:nvSpPr>
            <p:spPr bwMode="auto">
              <a:xfrm flipH="1">
                <a:off x="4627" y="14010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273"/>
              <p:cNvSpPr>
                <a:spLocks noChangeShapeType="1"/>
              </p:cNvSpPr>
              <p:nvPr/>
            </p:nvSpPr>
            <p:spPr bwMode="auto">
              <a:xfrm flipH="1">
                <a:off x="4507" y="13910"/>
                <a:ext cx="201" cy="201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Oval 274"/>
              <p:cNvSpPr>
                <a:spLocks noChangeArrowheads="1"/>
              </p:cNvSpPr>
              <p:nvPr/>
            </p:nvSpPr>
            <p:spPr bwMode="auto">
              <a:xfrm>
                <a:off x="4887" y="14118"/>
                <a:ext cx="221" cy="221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2" name="Group 173"/>
          <p:cNvGrpSpPr>
            <a:grpSpLocks/>
          </p:cNvGrpSpPr>
          <p:nvPr/>
        </p:nvGrpSpPr>
        <p:grpSpPr bwMode="auto">
          <a:xfrm>
            <a:off x="1071538" y="4853008"/>
            <a:ext cx="2451100" cy="1504950"/>
            <a:chOff x="2007" y="8087"/>
            <a:chExt cx="3861" cy="2370"/>
          </a:xfrm>
        </p:grpSpPr>
        <p:sp>
          <p:nvSpPr>
            <p:cNvPr id="113" name="Line 174"/>
            <p:cNvSpPr>
              <a:spLocks noChangeShapeType="1"/>
            </p:cNvSpPr>
            <p:nvPr/>
          </p:nvSpPr>
          <p:spPr bwMode="auto">
            <a:xfrm flipV="1">
              <a:off x="5055" y="9285"/>
              <a:ext cx="390" cy="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75"/>
            <p:cNvSpPr>
              <a:spLocks noChangeShapeType="1"/>
            </p:cNvSpPr>
            <p:nvPr/>
          </p:nvSpPr>
          <p:spPr bwMode="auto">
            <a:xfrm flipH="1">
              <a:off x="5753" y="8919"/>
              <a:ext cx="14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76"/>
            <p:cNvSpPr>
              <a:spLocks noChangeShapeType="1"/>
            </p:cNvSpPr>
            <p:nvPr/>
          </p:nvSpPr>
          <p:spPr bwMode="auto">
            <a:xfrm>
              <a:off x="4612" y="8496"/>
              <a:ext cx="1111" cy="4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77"/>
            <p:cNvSpPr>
              <a:spLocks noChangeShapeType="1"/>
            </p:cNvSpPr>
            <p:nvPr/>
          </p:nvSpPr>
          <p:spPr bwMode="auto">
            <a:xfrm>
              <a:off x="2007" y="8965"/>
              <a:ext cx="1" cy="6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78"/>
            <p:cNvSpPr>
              <a:spLocks noChangeShapeType="1"/>
            </p:cNvSpPr>
            <p:nvPr/>
          </p:nvSpPr>
          <p:spPr bwMode="auto">
            <a:xfrm>
              <a:off x="3147" y="9300"/>
              <a:ext cx="1" cy="5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79"/>
            <p:cNvSpPr>
              <a:spLocks noChangeShapeType="1"/>
            </p:cNvSpPr>
            <p:nvPr/>
          </p:nvSpPr>
          <p:spPr bwMode="auto">
            <a:xfrm>
              <a:off x="2007" y="8960"/>
              <a:ext cx="1141" cy="3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80"/>
            <p:cNvSpPr>
              <a:spLocks noChangeShapeType="1"/>
            </p:cNvSpPr>
            <p:nvPr/>
          </p:nvSpPr>
          <p:spPr bwMode="auto">
            <a:xfrm>
              <a:off x="2007" y="9259"/>
              <a:ext cx="1141" cy="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81"/>
            <p:cNvSpPr>
              <a:spLocks noChangeShapeType="1"/>
            </p:cNvSpPr>
            <p:nvPr/>
          </p:nvSpPr>
          <p:spPr bwMode="auto">
            <a:xfrm>
              <a:off x="2007" y="9539"/>
              <a:ext cx="1141" cy="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82"/>
            <p:cNvSpPr>
              <a:spLocks noChangeShapeType="1"/>
            </p:cNvSpPr>
            <p:nvPr/>
          </p:nvSpPr>
          <p:spPr bwMode="auto">
            <a:xfrm>
              <a:off x="3132" y="9597"/>
              <a:ext cx="26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83"/>
            <p:cNvSpPr>
              <a:spLocks noChangeShapeType="1"/>
            </p:cNvSpPr>
            <p:nvPr/>
          </p:nvSpPr>
          <p:spPr bwMode="auto">
            <a:xfrm>
              <a:off x="3127" y="9897"/>
              <a:ext cx="27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84"/>
            <p:cNvSpPr>
              <a:spLocks noChangeShapeType="1"/>
            </p:cNvSpPr>
            <p:nvPr/>
          </p:nvSpPr>
          <p:spPr bwMode="auto">
            <a:xfrm flipH="1">
              <a:off x="5828" y="9596"/>
              <a:ext cx="14" cy="3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85"/>
            <p:cNvSpPr>
              <a:spLocks noChangeShapeType="1"/>
            </p:cNvSpPr>
            <p:nvPr/>
          </p:nvSpPr>
          <p:spPr bwMode="auto">
            <a:xfrm flipV="1">
              <a:off x="2027" y="8501"/>
              <a:ext cx="2606" cy="4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86"/>
            <p:cNvSpPr>
              <a:spLocks noChangeShapeType="1"/>
            </p:cNvSpPr>
            <p:nvPr/>
          </p:nvSpPr>
          <p:spPr bwMode="auto">
            <a:xfrm flipV="1">
              <a:off x="3132" y="8916"/>
              <a:ext cx="2636" cy="3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87"/>
            <p:cNvSpPr>
              <a:spLocks noChangeShapeType="1"/>
            </p:cNvSpPr>
            <p:nvPr/>
          </p:nvSpPr>
          <p:spPr bwMode="auto">
            <a:xfrm>
              <a:off x="2487" y="8876"/>
              <a:ext cx="40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88"/>
            <p:cNvSpPr>
              <a:spLocks noChangeShapeType="1"/>
            </p:cNvSpPr>
            <p:nvPr/>
          </p:nvSpPr>
          <p:spPr bwMode="auto">
            <a:xfrm>
              <a:off x="3082" y="9111"/>
              <a:ext cx="40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89"/>
            <p:cNvSpPr>
              <a:spLocks noChangeShapeType="1"/>
            </p:cNvSpPr>
            <p:nvPr/>
          </p:nvSpPr>
          <p:spPr bwMode="auto">
            <a:xfrm flipV="1">
              <a:off x="2867" y="8976"/>
              <a:ext cx="241" cy="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0"/>
            <p:cNvSpPr>
              <a:spLocks noChangeShapeType="1"/>
            </p:cNvSpPr>
            <p:nvPr/>
          </p:nvSpPr>
          <p:spPr bwMode="auto">
            <a:xfrm flipH="1">
              <a:off x="3067" y="8995"/>
              <a:ext cx="2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91"/>
            <p:cNvSpPr>
              <a:spLocks noChangeShapeType="1"/>
            </p:cNvSpPr>
            <p:nvPr/>
          </p:nvSpPr>
          <p:spPr bwMode="auto">
            <a:xfrm>
              <a:off x="3427" y="8736"/>
              <a:ext cx="40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92"/>
            <p:cNvSpPr>
              <a:spLocks noChangeShapeType="1"/>
            </p:cNvSpPr>
            <p:nvPr/>
          </p:nvSpPr>
          <p:spPr bwMode="auto">
            <a:xfrm>
              <a:off x="4007" y="8956"/>
              <a:ext cx="401" cy="1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3"/>
            <p:cNvSpPr>
              <a:spLocks noChangeShapeType="1"/>
            </p:cNvSpPr>
            <p:nvPr/>
          </p:nvSpPr>
          <p:spPr bwMode="auto">
            <a:xfrm flipV="1">
              <a:off x="3807" y="8836"/>
              <a:ext cx="241" cy="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94"/>
            <p:cNvSpPr>
              <a:spLocks noChangeShapeType="1"/>
            </p:cNvSpPr>
            <p:nvPr/>
          </p:nvSpPr>
          <p:spPr bwMode="auto">
            <a:xfrm flipH="1">
              <a:off x="4007" y="8855"/>
              <a:ext cx="2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195"/>
            <p:cNvSpPr>
              <a:spLocks noChangeArrowheads="1"/>
            </p:cNvSpPr>
            <p:nvPr/>
          </p:nvSpPr>
          <p:spPr bwMode="auto">
            <a:xfrm>
              <a:off x="2632" y="8205"/>
              <a:ext cx="1521" cy="5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zh-CN" altLang="en-US" sz="1600" b="1">
                  <a:solidFill>
                    <a:srgbClr val="0000FF"/>
                  </a:solidFill>
                </a:rPr>
                <a:t>等厚条纹</a:t>
              </a:r>
              <a:endParaRPr lang="zh-CN" altLang="en-US" sz="1600"/>
            </a:p>
          </p:txBody>
        </p:sp>
        <p:sp>
          <p:nvSpPr>
            <p:cNvPr id="135" name="Text Box 196"/>
            <p:cNvSpPr txBox="1">
              <a:spLocks noChangeArrowheads="1"/>
            </p:cNvSpPr>
            <p:nvPr/>
          </p:nvSpPr>
          <p:spPr bwMode="auto">
            <a:xfrm>
              <a:off x="3225" y="9932"/>
              <a:ext cx="160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/>
                <a:t>待测工件</a:t>
              </a:r>
            </a:p>
          </p:txBody>
        </p:sp>
        <p:sp>
          <p:nvSpPr>
            <p:cNvPr id="136" name="Line 197"/>
            <p:cNvSpPr>
              <a:spLocks noChangeShapeType="1"/>
            </p:cNvSpPr>
            <p:nvPr/>
          </p:nvSpPr>
          <p:spPr bwMode="auto">
            <a:xfrm flipV="1">
              <a:off x="4005" y="9782"/>
              <a:ext cx="24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98"/>
            <p:cNvSpPr txBox="1">
              <a:spLocks noChangeArrowheads="1"/>
            </p:cNvSpPr>
            <p:nvPr/>
          </p:nvSpPr>
          <p:spPr bwMode="auto">
            <a:xfrm>
              <a:off x="4650" y="8087"/>
              <a:ext cx="1050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/>
                <a:t>平晶</a:t>
              </a:r>
            </a:p>
          </p:txBody>
        </p:sp>
        <p:sp>
          <p:nvSpPr>
            <p:cNvPr id="138" name="Line 199"/>
            <p:cNvSpPr>
              <a:spLocks noChangeShapeType="1"/>
            </p:cNvSpPr>
            <p:nvPr/>
          </p:nvSpPr>
          <p:spPr bwMode="auto">
            <a:xfrm flipH="1" flipV="1">
              <a:off x="4950" y="9342"/>
              <a:ext cx="465" cy="195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00"/>
            <p:cNvSpPr>
              <a:spLocks noChangeShapeType="1"/>
            </p:cNvSpPr>
            <p:nvPr/>
          </p:nvSpPr>
          <p:spPr bwMode="auto">
            <a:xfrm>
              <a:off x="5085" y="9327"/>
              <a:ext cx="240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01"/>
            <p:cNvSpPr>
              <a:spLocks noChangeShapeType="1"/>
            </p:cNvSpPr>
            <p:nvPr/>
          </p:nvSpPr>
          <p:spPr bwMode="auto">
            <a:xfrm>
              <a:off x="5085" y="9327"/>
              <a:ext cx="240" cy="105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02"/>
            <p:cNvSpPr>
              <a:spLocks noChangeShapeType="1"/>
            </p:cNvSpPr>
            <p:nvPr/>
          </p:nvSpPr>
          <p:spPr bwMode="auto">
            <a:xfrm>
              <a:off x="5235" y="9297"/>
              <a:ext cx="120" cy="75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03"/>
            <p:cNvSpPr>
              <a:spLocks noChangeShapeType="1"/>
            </p:cNvSpPr>
            <p:nvPr/>
          </p:nvSpPr>
          <p:spPr bwMode="auto">
            <a:xfrm flipV="1">
              <a:off x="3147" y="9216"/>
              <a:ext cx="2621" cy="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AutoShape 204"/>
            <p:cNvSpPr>
              <a:spLocks noChangeArrowheads="1"/>
            </p:cNvSpPr>
            <p:nvPr/>
          </p:nvSpPr>
          <p:spPr bwMode="auto">
            <a:xfrm>
              <a:off x="5340" y="9302"/>
              <a:ext cx="270" cy="285"/>
            </a:xfrm>
            <a:prstGeom prst="flowChartConnector">
              <a:avLst/>
            </a:prstGeom>
            <a:solidFill>
              <a:srgbClr val="FFCC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05"/>
            <p:cNvSpPr>
              <a:spLocks noChangeShapeType="1"/>
            </p:cNvSpPr>
            <p:nvPr/>
          </p:nvSpPr>
          <p:spPr bwMode="auto">
            <a:xfrm>
              <a:off x="4890" y="9357"/>
              <a:ext cx="510" cy="2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06"/>
            <p:cNvSpPr>
              <a:spLocks noChangeShapeType="1"/>
            </p:cNvSpPr>
            <p:nvPr/>
          </p:nvSpPr>
          <p:spPr bwMode="auto">
            <a:xfrm>
              <a:off x="5610" y="9477"/>
              <a:ext cx="225" cy="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07"/>
            <p:cNvSpPr>
              <a:spLocks noChangeShapeType="1"/>
            </p:cNvSpPr>
            <p:nvPr/>
          </p:nvSpPr>
          <p:spPr bwMode="auto">
            <a:xfrm>
              <a:off x="3007" y="8811"/>
              <a:ext cx="40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08"/>
            <p:cNvSpPr>
              <a:spLocks noChangeShapeType="1"/>
            </p:cNvSpPr>
            <p:nvPr/>
          </p:nvSpPr>
          <p:spPr bwMode="auto">
            <a:xfrm>
              <a:off x="3587" y="9031"/>
              <a:ext cx="401" cy="1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09"/>
            <p:cNvSpPr>
              <a:spLocks noChangeShapeType="1"/>
            </p:cNvSpPr>
            <p:nvPr/>
          </p:nvSpPr>
          <p:spPr bwMode="auto">
            <a:xfrm flipV="1">
              <a:off x="3387" y="8911"/>
              <a:ext cx="241" cy="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10"/>
            <p:cNvSpPr>
              <a:spLocks noChangeShapeType="1"/>
            </p:cNvSpPr>
            <p:nvPr/>
          </p:nvSpPr>
          <p:spPr bwMode="auto">
            <a:xfrm flipH="1">
              <a:off x="3587" y="8930"/>
              <a:ext cx="21" cy="1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211"/>
            <p:cNvGrpSpPr>
              <a:grpSpLocks/>
            </p:cNvGrpSpPr>
            <p:nvPr/>
          </p:nvGrpSpPr>
          <p:grpSpPr bwMode="auto">
            <a:xfrm>
              <a:off x="3832" y="8646"/>
              <a:ext cx="981" cy="386"/>
              <a:chOff x="3847" y="2439"/>
              <a:chExt cx="981" cy="386"/>
            </a:xfrm>
          </p:grpSpPr>
          <p:sp>
            <p:nvSpPr>
              <p:cNvPr id="152" name="Line 212"/>
              <p:cNvSpPr>
                <a:spLocks noChangeShapeType="1"/>
              </p:cNvSpPr>
              <p:nvPr/>
            </p:nvSpPr>
            <p:spPr bwMode="auto">
              <a:xfrm>
                <a:off x="3847" y="2439"/>
                <a:ext cx="401" cy="12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213"/>
              <p:cNvSpPr>
                <a:spLocks noChangeShapeType="1"/>
              </p:cNvSpPr>
              <p:nvPr/>
            </p:nvSpPr>
            <p:spPr bwMode="auto">
              <a:xfrm>
                <a:off x="4427" y="2659"/>
                <a:ext cx="401" cy="16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214"/>
              <p:cNvSpPr>
                <a:spLocks noChangeShapeType="1"/>
              </p:cNvSpPr>
              <p:nvPr/>
            </p:nvSpPr>
            <p:spPr bwMode="auto">
              <a:xfrm flipV="1">
                <a:off x="4227" y="2539"/>
                <a:ext cx="241" cy="2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215"/>
              <p:cNvSpPr>
                <a:spLocks noChangeShapeType="1"/>
              </p:cNvSpPr>
              <p:nvPr/>
            </p:nvSpPr>
            <p:spPr bwMode="auto">
              <a:xfrm flipH="1">
                <a:off x="4427" y="2558"/>
                <a:ext cx="21" cy="12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Line 216"/>
            <p:cNvSpPr>
              <a:spLocks noChangeShapeType="1"/>
            </p:cNvSpPr>
            <p:nvPr/>
          </p:nvSpPr>
          <p:spPr bwMode="auto">
            <a:xfrm flipH="1">
              <a:off x="4935" y="8490"/>
              <a:ext cx="165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3" grpId="0" autoUpdateAnimBg="0"/>
      <p:bldP spid="14" grpId="0" autoUpdateAnimBg="0"/>
      <p:bldP spid="1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8070855" y="3019444"/>
            <a:ext cx="0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4357" y="395567"/>
            <a:ext cx="1907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）牛顿环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Picture 3" descr="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4" y="1071546"/>
            <a:ext cx="2820988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273930" y="2881332"/>
            <a:ext cx="939800" cy="158750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7272343" y="2363807"/>
            <a:ext cx="0" cy="611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8213730" y="2362219"/>
            <a:ext cx="0" cy="6111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670555" y="3690957"/>
            <a:ext cx="10350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654680" y="4013219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656268" y="4016394"/>
            <a:ext cx="1063625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691318" y="3692544"/>
            <a:ext cx="728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899280" y="3692544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900868" y="4011632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715130" y="4341832"/>
            <a:ext cx="1360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897693" y="4341832"/>
            <a:ext cx="9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7418393" y="3021032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418393" y="3230582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7743830" y="3036907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747005" y="32242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8070855" y="3228994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7419980" y="3700482"/>
            <a:ext cx="0" cy="163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419980" y="45958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742243" y="4005282"/>
            <a:ext cx="0" cy="1331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7743830" y="45958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070855" y="4338657"/>
            <a:ext cx="0" cy="989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8074030" y="4597419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pic>
        <p:nvPicPr>
          <p:cNvPr id="37" name="Picture 34" descr="image050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 l="55501" t="514" r="7797" b="58186"/>
          <a:stretch>
            <a:fillRect/>
          </a:stretch>
        </p:blipFill>
        <p:spPr bwMode="auto">
          <a:xfrm>
            <a:off x="6808793" y="492144"/>
            <a:ext cx="1874837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6657980" y="4013219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6643693" y="3654444"/>
            <a:ext cx="144462" cy="720725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 rot="2646194">
            <a:off x="7108830" y="3856057"/>
            <a:ext cx="1296988" cy="144462"/>
          </a:xfrm>
          <a:prstGeom prst="rect">
            <a:avLst/>
          </a:prstGeom>
          <a:solidFill>
            <a:srgbClr val="00CC99">
              <a:alpha val="47842"/>
            </a:srgbClr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7416805" y="4870469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7745418" y="4864119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8069268" y="486888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 flipV="1">
            <a:off x="7161218" y="5329257"/>
            <a:ext cx="1150937" cy="144462"/>
          </a:xfrm>
          <a:prstGeom prst="rect">
            <a:avLst/>
          </a:prstGeom>
          <a:solidFill>
            <a:srgbClr val="00B0F0">
              <a:alpha val="88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Freeform 42"/>
          <p:cNvSpPr>
            <a:spLocks noChangeAspect="1"/>
          </p:cNvSpPr>
          <p:nvPr/>
        </p:nvSpPr>
        <p:spPr bwMode="auto">
          <a:xfrm rot="16200000">
            <a:off x="7644612" y="4676000"/>
            <a:ext cx="184150" cy="1125537"/>
          </a:xfrm>
          <a:custGeom>
            <a:avLst/>
            <a:gdLst>
              <a:gd name="T0" fmla="*/ 2147483647 w 189"/>
              <a:gd name="T1" fmla="*/ 2147483647 h 1155"/>
              <a:gd name="T2" fmla="*/ 2147483647 w 189"/>
              <a:gd name="T3" fmla="*/ 0 h 1155"/>
              <a:gd name="T4" fmla="*/ 2147483647 w 189"/>
              <a:gd name="T5" fmla="*/ 2147483647 h 1155"/>
              <a:gd name="T6" fmla="*/ 2147483647 w 189"/>
              <a:gd name="T7" fmla="*/ 2147483647 h 1155"/>
              <a:gd name="T8" fmla="*/ 2147483647 w 189"/>
              <a:gd name="T9" fmla="*/ 2147483647 h 1155"/>
              <a:gd name="T10" fmla="*/ 2147483647 w 189"/>
              <a:gd name="T11" fmla="*/ 2147483647 h 1155"/>
              <a:gd name="T12" fmla="*/ 2147483647 w 189"/>
              <a:gd name="T13" fmla="*/ 2147483647 h 1155"/>
              <a:gd name="T14" fmla="*/ 2147483647 w 189"/>
              <a:gd name="T15" fmla="*/ 2147483647 h 1155"/>
              <a:gd name="T16" fmla="*/ 2147483647 w 189"/>
              <a:gd name="T17" fmla="*/ 2147483647 h 1155"/>
              <a:gd name="T18" fmla="*/ 2147483647 w 189"/>
              <a:gd name="T19" fmla="*/ 2147483647 h 1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9"/>
              <a:gd name="T31" fmla="*/ 0 h 1155"/>
              <a:gd name="T32" fmla="*/ 189 w 189"/>
              <a:gd name="T33" fmla="*/ 1155 h 1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9" h="1155">
                <a:moveTo>
                  <a:pt x="97" y="1"/>
                </a:moveTo>
                <a:cubicBezTo>
                  <a:pt x="96" y="0"/>
                  <a:pt x="171" y="9"/>
                  <a:pt x="174" y="0"/>
                </a:cubicBezTo>
                <a:cubicBezTo>
                  <a:pt x="177" y="0"/>
                  <a:pt x="186" y="1152"/>
                  <a:pt x="189" y="1155"/>
                </a:cubicBezTo>
                <a:cubicBezTo>
                  <a:pt x="186" y="1152"/>
                  <a:pt x="96" y="1155"/>
                  <a:pt x="93" y="1149"/>
                </a:cubicBezTo>
                <a:cubicBezTo>
                  <a:pt x="90" y="1149"/>
                  <a:pt x="46" y="986"/>
                  <a:pt x="33" y="905"/>
                </a:cubicBezTo>
                <a:cubicBezTo>
                  <a:pt x="28" y="854"/>
                  <a:pt x="15" y="738"/>
                  <a:pt x="13" y="665"/>
                </a:cubicBezTo>
                <a:cubicBezTo>
                  <a:pt x="19" y="598"/>
                  <a:pt x="0" y="536"/>
                  <a:pt x="13" y="469"/>
                </a:cubicBezTo>
                <a:cubicBezTo>
                  <a:pt x="16" y="384"/>
                  <a:pt x="30" y="303"/>
                  <a:pt x="45" y="221"/>
                </a:cubicBezTo>
                <a:cubicBezTo>
                  <a:pt x="51" y="188"/>
                  <a:pt x="57" y="157"/>
                  <a:pt x="65" y="125"/>
                </a:cubicBezTo>
                <a:cubicBezTo>
                  <a:pt x="74" y="88"/>
                  <a:pt x="96" y="0"/>
                  <a:pt x="97" y="1"/>
                </a:cubicBezTo>
                <a:close/>
              </a:path>
            </a:pathLst>
          </a:custGeom>
          <a:solidFill>
            <a:srgbClr val="00B0F0">
              <a:alpha val="85000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20580000">
            <a:off x="6200780" y="3825894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21120000">
            <a:off x="6200780" y="4165619"/>
            <a:ext cx="1444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153155" y="401321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00034" y="4500570"/>
            <a:ext cx="1822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条纹特征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615921" y="4914908"/>
            <a:ext cx="659928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以接触点</a:t>
            </a:r>
            <a:r>
              <a:rPr kumimoji="1" lang="en-US" altLang="zh-CN" sz="2200" b="1" i="1" dirty="0">
                <a:latin typeface="楷体" pitchFamily="49" charset="-122"/>
                <a:ea typeface="楷体" pitchFamily="49" charset="-122"/>
              </a:rPr>
              <a:t>O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为中心</a:t>
            </a:r>
            <a:r>
              <a:rPr kumimoji="1" lang="zh-CN" altLang="en-US" sz="2200" b="1" dirty="0" smtClean="0">
                <a:latin typeface="楷体" pitchFamily="49" charset="-122"/>
                <a:ea typeface="楷体" pitchFamily="49" charset="-122"/>
              </a:rPr>
              <a:t>的内疏外密同心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圆环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15921" y="5486408"/>
            <a:ext cx="60499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若接触良好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中央为暗纹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——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半波损失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615921" y="5989645"/>
            <a:ext cx="5400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b="1">
                <a:latin typeface="楷体" pitchFamily="49" charset="-122"/>
                <a:ea typeface="楷体" pitchFamily="49" charset="-122"/>
              </a:rPr>
              <a:t>(3) </a:t>
            </a:r>
            <a:r>
              <a:rPr kumimoji="1" lang="zh-CN" altLang="en-US" sz="2200" b="1">
                <a:latin typeface="楷体" pitchFamily="49" charset="-122"/>
                <a:ea typeface="楷体" pitchFamily="49" charset="-122"/>
              </a:rPr>
              <a:t>由中心向外，干涉级次</a:t>
            </a:r>
            <a:r>
              <a:rPr kumimoji="1" lang="en-US" altLang="zh-CN" sz="2200" b="1" i="1">
                <a:latin typeface="楷体" pitchFamily="49" charset="-122"/>
                <a:ea typeface="楷体" pitchFamily="49" charset="-122"/>
              </a:rPr>
              <a:t>k </a:t>
            </a:r>
            <a:r>
              <a:rPr kumimoji="1" lang="zh-CN" altLang="en-US" sz="2200" b="1">
                <a:latin typeface="楷体" pitchFamily="49" charset="-122"/>
                <a:ea typeface="楷体" pitchFamily="49" charset="-122"/>
              </a:rPr>
              <a:t>增大</a:t>
            </a:r>
            <a:r>
              <a:rPr kumimoji="1" lang="en-US" altLang="zh-CN" sz="22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6572264" y="3286127"/>
          <a:ext cx="254000" cy="292100"/>
        </p:xfrm>
        <a:graphic>
          <a:graphicData uri="http://schemas.openxmlformats.org/presentationml/2006/ole">
            <p:oleObj spid="_x0000_s95234" name="Equation" r:id="rId6" imgW="253800" imgH="291960" progId="Equation.DSMT4">
              <p:embed/>
            </p:oleObj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8275666" y="4214821"/>
          <a:ext cx="368300" cy="292100"/>
        </p:xfrm>
        <a:graphic>
          <a:graphicData uri="http://schemas.openxmlformats.org/presentationml/2006/ole">
            <p:oleObj spid="_x0000_s95235" name="Equation" r:id="rId7" imgW="368280" imgH="291960" progId="Equation.DSMT4">
              <p:embed/>
            </p:oleObj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5219700" y="3786196"/>
          <a:ext cx="280988" cy="357187"/>
        </p:xfrm>
        <a:graphic>
          <a:graphicData uri="http://schemas.openxmlformats.org/presentationml/2006/ole">
            <p:oleObj spid="_x0000_s95236" name="Equation" r:id="rId8" imgW="139680" imgH="177480" progId="Equation.DSMT4">
              <p:embed/>
            </p:oleObj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7643834" y="2571747"/>
          <a:ext cx="254000" cy="292100"/>
        </p:xfrm>
        <a:graphic>
          <a:graphicData uri="http://schemas.openxmlformats.org/presentationml/2006/ole">
            <p:oleObj spid="_x0000_s95237" name="Equation" r:id="rId9" imgW="253800" imgH="291960" progId="Equation.DSMT4">
              <p:embed/>
            </p:oleObj>
          </a:graphicData>
        </a:graphic>
      </p:graphicFrame>
      <p:graphicFrame>
        <p:nvGraphicFramePr>
          <p:cNvPr id="114704" name="Object 16"/>
          <p:cNvGraphicFramePr>
            <a:graphicFrameLocks noChangeAspect="1"/>
          </p:cNvGraphicFramePr>
          <p:nvPr/>
        </p:nvGraphicFramePr>
        <p:xfrm>
          <a:off x="8339166" y="4929201"/>
          <a:ext cx="304800" cy="304800"/>
        </p:xfrm>
        <a:graphic>
          <a:graphicData uri="http://schemas.openxmlformats.org/presentationml/2006/ole">
            <p:oleObj spid="_x0000_s95238" name="Equation" r:id="rId10" imgW="304560" imgH="304560" progId="Equation.DSMT4">
              <p:embed/>
            </p:oleObj>
          </a:graphicData>
        </a:graphic>
      </p:graphicFrame>
      <p:graphicFrame>
        <p:nvGraphicFramePr>
          <p:cNvPr id="114705" name="Object 17"/>
          <p:cNvGraphicFramePr>
            <a:graphicFrameLocks noChangeAspect="1"/>
          </p:cNvGraphicFramePr>
          <p:nvPr/>
        </p:nvGraphicFramePr>
        <p:xfrm>
          <a:off x="8358214" y="5286391"/>
          <a:ext cx="266700" cy="292100"/>
        </p:xfrm>
        <a:graphic>
          <a:graphicData uri="http://schemas.openxmlformats.org/presentationml/2006/ole">
            <p:oleObj spid="_x0000_s95239" name="Equation" r:id="rId11" imgW="266400" imgH="291960" progId="Equation.DSMT4">
              <p:embed/>
            </p:oleObj>
          </a:graphicData>
        </a:graphic>
      </p:graphicFrame>
      <p:graphicFrame>
        <p:nvGraphicFramePr>
          <p:cNvPr id="114706" name="Object 18"/>
          <p:cNvGraphicFramePr>
            <a:graphicFrameLocks noChangeAspect="1"/>
          </p:cNvGraphicFramePr>
          <p:nvPr/>
        </p:nvGraphicFramePr>
        <p:xfrm>
          <a:off x="5556259" y="3887796"/>
          <a:ext cx="230187" cy="255587"/>
        </p:xfrm>
        <a:graphic>
          <a:graphicData uri="http://schemas.openxmlformats.org/presentationml/2006/ole">
            <p:oleObj spid="_x0000_s95240" name="Equation" r:id="rId12" imgW="114120" imgH="126720" progId="Equation.DSMT4">
              <p:embed/>
            </p:oleObj>
          </a:graphicData>
        </a:graphic>
      </p:graphicFrame>
      <p:graphicFrame>
        <p:nvGraphicFramePr>
          <p:cNvPr id="114707" name="Object 19"/>
          <p:cNvGraphicFramePr>
            <a:graphicFrameLocks noChangeAspect="1"/>
          </p:cNvGraphicFramePr>
          <p:nvPr/>
        </p:nvGraphicFramePr>
        <p:xfrm>
          <a:off x="7627961" y="5214953"/>
          <a:ext cx="230187" cy="255587"/>
        </p:xfrm>
        <a:graphic>
          <a:graphicData uri="http://schemas.openxmlformats.org/presentationml/2006/ole">
            <p:oleObj spid="_x0000_s95241" name="Equation" r:id="rId13" imgW="114120" imgH="126720" progId="Equation.DSMT4">
              <p:embed/>
            </p:oleObj>
          </a:graphicData>
        </a:graphic>
      </p:graphicFrame>
      <p:graphicFrame>
        <p:nvGraphicFramePr>
          <p:cNvPr id="114708" name="Object 20"/>
          <p:cNvGraphicFramePr>
            <a:graphicFrameLocks noChangeAspect="1"/>
          </p:cNvGraphicFramePr>
          <p:nvPr/>
        </p:nvGraphicFramePr>
        <p:xfrm>
          <a:off x="7572396" y="5357829"/>
          <a:ext cx="306387" cy="357187"/>
        </p:xfrm>
        <a:graphic>
          <a:graphicData uri="http://schemas.openxmlformats.org/presentationml/2006/ole">
            <p:oleObj spid="_x0000_s95242" name="Equation" r:id="rId14" imgW="152280" imgH="177480" progId="Equation.DSMT4">
              <p:embed/>
            </p:oleObj>
          </a:graphicData>
        </a:graphic>
      </p:graphicFrame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/>
      <p:bldP spid="52" grpId="0" autoUpdateAnimBg="0"/>
      <p:bldP spid="53" grpId="0" autoUpdateAnimBg="0"/>
      <p:bldP spid="5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80063" y="3225780"/>
            <a:ext cx="217328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94350" y="2846368"/>
            <a:ext cx="2159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615113" y="1260455"/>
            <a:ext cx="0" cy="1943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54750" y="787380"/>
            <a:ext cx="860425" cy="830263"/>
            <a:chOff x="2426" y="164"/>
            <a:chExt cx="542" cy="52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534" y="164"/>
              <a:ext cx="434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US" altLang="zh-CN" sz="5400" b="1"/>
                <a:t>·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426" y="224"/>
              <a:ext cx="485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US" altLang="zh-CN" b="1" i="1"/>
                <a:t>C</a:t>
              </a:r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615113" y="1260455"/>
            <a:ext cx="936625" cy="1871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5250" y="322260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542213" y="311624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605588" y="3117830"/>
            <a:ext cx="252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8396288" y="287494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8396288" y="3225780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7172325" y="312259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21" name="Object 18"/>
          <p:cNvGraphicFramePr>
            <a:graphicFrameLocks/>
          </p:cNvGraphicFramePr>
          <p:nvPr/>
        </p:nvGraphicFramePr>
        <p:xfrm>
          <a:off x="6932613" y="2987655"/>
          <a:ext cx="203200" cy="228600"/>
        </p:xfrm>
        <a:graphic>
          <a:graphicData uri="http://schemas.openxmlformats.org/presentationml/2006/ole">
            <p:oleObj spid="_x0000_s96258" name="公式" r:id="rId5" imgW="203040" imgH="228600" progId="Equation.3">
              <p:embed/>
            </p:oleObj>
          </a:graphicData>
        </a:graphic>
      </p:graphicFrame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88988" y="1128693"/>
            <a:ext cx="1822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光程差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3875" y="571480"/>
            <a:ext cx="3369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相关参数之间的关系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84225" y="1795443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由几何关系得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56100" y="118743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(1)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4356100" y="3090842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(2)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98513" y="3822673"/>
            <a:ext cx="23551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将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代入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得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39775" y="4460854"/>
            <a:ext cx="4248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牛顿环明、暗纹条件分别为 </a:t>
            </a:r>
          </a:p>
        </p:txBody>
      </p:sp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2051050" y="976313"/>
          <a:ext cx="1574800" cy="787400"/>
        </p:xfrm>
        <a:graphic>
          <a:graphicData uri="http://schemas.openxmlformats.org/presentationml/2006/ole">
            <p:oleObj spid="_x0000_s96259" name="Equation" r:id="rId6" imgW="787320" imgH="393480" progId="Equation.DSMT4">
              <p:embed/>
            </p:oleObj>
          </a:graphicData>
        </a:graphic>
      </p:graphicFrame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928662" y="2333574"/>
          <a:ext cx="2209800" cy="457200"/>
        </p:xfrm>
        <a:graphic>
          <a:graphicData uri="http://schemas.openxmlformats.org/presentationml/2006/ole">
            <p:oleObj spid="_x0000_s96260" name="Equation" r:id="rId7" imgW="1104840" imgH="228600" progId="Equation.DSMT4">
              <p:embed/>
            </p:oleObj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3143240" y="2333574"/>
          <a:ext cx="2006600" cy="406400"/>
        </p:xfrm>
        <a:graphic>
          <a:graphicData uri="http://schemas.openxmlformats.org/presentationml/2006/ole">
            <p:oleObj spid="_x0000_s96261" name="Equation" r:id="rId8" imgW="1002960" imgH="203040" progId="Equation.DSMT4">
              <p:embed/>
            </p:oleObj>
          </a:graphicData>
        </a:graphic>
      </p:graphicFrame>
      <p:graphicFrame>
        <p:nvGraphicFramePr>
          <p:cNvPr id="115728" name="Object 16"/>
          <p:cNvGraphicFramePr>
            <a:graphicFrameLocks noChangeAspect="1"/>
          </p:cNvGraphicFramePr>
          <p:nvPr/>
        </p:nvGraphicFramePr>
        <p:xfrm>
          <a:off x="2438392" y="2833640"/>
          <a:ext cx="990600" cy="838200"/>
        </p:xfrm>
        <a:graphic>
          <a:graphicData uri="http://schemas.openxmlformats.org/presentationml/2006/ole">
            <p:oleObj spid="_x0000_s96262" name="Equation" r:id="rId9" imgW="495000" imgH="419040" progId="Equation.DSMT4">
              <p:embed/>
            </p:oleObj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3279775" y="3619500"/>
          <a:ext cx="1955800" cy="838200"/>
        </p:xfrm>
        <a:graphic>
          <a:graphicData uri="http://schemas.openxmlformats.org/presentationml/2006/ole">
            <p:oleObj spid="_x0000_s96263" name="Equation" r:id="rId10" imgW="977760" imgH="419040" progId="Equation.DSMT4">
              <p:embed/>
            </p:oleObj>
          </a:graphicData>
        </a:graphic>
      </p:graphicFrame>
      <p:grpSp>
        <p:nvGrpSpPr>
          <p:cNvPr id="7" name="组合 42"/>
          <p:cNvGrpSpPr/>
          <p:nvPr/>
        </p:nvGrpSpPr>
        <p:grpSpPr>
          <a:xfrm>
            <a:off x="1927207" y="4948238"/>
            <a:ext cx="5653106" cy="1552575"/>
            <a:chOff x="1927207" y="5448281"/>
            <a:chExt cx="5653106" cy="1552575"/>
          </a:xfrm>
        </p:grpSpPr>
        <p:sp>
          <p:nvSpPr>
            <p:cNvPr id="36" name="AutoShape 34"/>
            <p:cNvSpPr>
              <a:spLocks/>
            </p:cNvSpPr>
            <p:nvPr/>
          </p:nvSpPr>
          <p:spPr bwMode="auto">
            <a:xfrm>
              <a:off x="1927207" y="5869010"/>
              <a:ext cx="144463" cy="774700"/>
            </a:xfrm>
            <a:prstGeom prst="leftBrace">
              <a:avLst>
                <a:gd name="adj1" fmla="val 446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5730" name="Object 18"/>
            <p:cNvGraphicFramePr>
              <a:graphicFrameLocks noChangeAspect="1"/>
            </p:cNvGraphicFramePr>
            <p:nvPr/>
          </p:nvGraphicFramePr>
          <p:xfrm>
            <a:off x="2136775" y="5448281"/>
            <a:ext cx="5384800" cy="838200"/>
          </p:xfrm>
          <a:graphic>
            <a:graphicData uri="http://schemas.openxmlformats.org/presentationml/2006/ole">
              <p:oleObj spid="_x0000_s96264" name="Equation" r:id="rId11" imgW="2692080" imgH="419040" progId="Equation.DSMT4">
                <p:embed/>
              </p:oleObj>
            </a:graphicData>
          </a:graphic>
        </p:graphicFrame>
        <p:graphicFrame>
          <p:nvGraphicFramePr>
            <p:cNvPr id="115731" name="Object 19"/>
            <p:cNvGraphicFramePr>
              <a:graphicFrameLocks noChangeAspect="1"/>
            </p:cNvGraphicFramePr>
            <p:nvPr/>
          </p:nvGraphicFramePr>
          <p:xfrm>
            <a:off x="2170113" y="6162656"/>
            <a:ext cx="5410200" cy="838200"/>
          </p:xfrm>
          <a:graphic>
            <a:graphicData uri="http://schemas.openxmlformats.org/presentationml/2006/ole">
              <p:oleObj spid="_x0000_s96265" name="Equation" r:id="rId12" imgW="2705040" imgH="419040" progId="Equation.DSMT4">
                <p:embed/>
              </p:oleObj>
            </a:graphicData>
          </a:graphic>
        </p:graphicFrame>
      </p:grpSp>
      <p:graphicFrame>
        <p:nvGraphicFramePr>
          <p:cNvPr id="115732" name="Object 20"/>
          <p:cNvGraphicFramePr>
            <a:graphicFrameLocks noChangeAspect="1"/>
          </p:cNvGraphicFramePr>
          <p:nvPr/>
        </p:nvGraphicFramePr>
        <p:xfrm>
          <a:off x="7072330" y="1904946"/>
          <a:ext cx="304800" cy="330200"/>
        </p:xfrm>
        <a:graphic>
          <a:graphicData uri="http://schemas.openxmlformats.org/presentationml/2006/ole">
            <p:oleObj spid="_x0000_s96266" name="Equation" r:id="rId13" imgW="152280" imgH="164880" progId="Equation.DSMT4">
              <p:embed/>
            </p:oleObj>
          </a:graphicData>
        </a:graphic>
      </p:graphicFrame>
      <p:graphicFrame>
        <p:nvGraphicFramePr>
          <p:cNvPr id="115733" name="Object 21"/>
          <p:cNvGraphicFramePr>
            <a:graphicFrameLocks noChangeAspect="1"/>
          </p:cNvGraphicFramePr>
          <p:nvPr/>
        </p:nvGraphicFramePr>
        <p:xfrm>
          <a:off x="6500826" y="3405144"/>
          <a:ext cx="304800" cy="355600"/>
        </p:xfrm>
        <a:graphic>
          <a:graphicData uri="http://schemas.openxmlformats.org/presentationml/2006/ole">
            <p:oleObj spid="_x0000_s96267" name="Equation" r:id="rId14" imgW="152280" imgH="177480" progId="Equation.DSMT4">
              <p:embed/>
            </p:oleObj>
          </a:graphicData>
        </a:graphic>
      </p:graphicFrame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8501090" y="2976516"/>
          <a:ext cx="279400" cy="355600"/>
        </p:xfrm>
        <a:graphic>
          <a:graphicData uri="http://schemas.openxmlformats.org/presentationml/2006/ole">
            <p:oleObj spid="_x0000_s96268" name="Equation" r:id="rId15" imgW="139680" imgH="177480" progId="Equation.DSMT4">
              <p:embed/>
            </p:oleObj>
          </a:graphicData>
        </a:graphic>
      </p:graphicFrame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5280025" y="3006724"/>
          <a:ext cx="254000" cy="279400"/>
        </p:xfrm>
        <a:graphic>
          <a:graphicData uri="http://schemas.openxmlformats.org/presentationml/2006/ole">
            <p:oleObj spid="_x0000_s96269" name="Equation" r:id="rId16" imgW="12672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utoUpdateAnimBg="0"/>
      <p:bldP spid="27" grpId="0"/>
      <p:bldP spid="28" grpId="0"/>
      <p:bldP spid="29" grpId="0"/>
      <p:bldP spid="30" grpId="0"/>
      <p:bldP spid="31" grpId="0"/>
      <p:bldP spid="3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71525" y="567091"/>
            <a:ext cx="4392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牛顿环明、暗半径分别为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14400" y="2799116"/>
            <a:ext cx="39837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级和</a:t>
            </a:r>
            <a:r>
              <a:rPr lang="en-US" altLang="zh-CN" sz="24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k+N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级暗纹半径分别为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500562" y="3982585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1550" y="4842229"/>
            <a:ext cx="7561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可见，只要测出任意两条暗环的半径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，数出它们之间的级数差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，就可以计算该透镜的曲率半径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890713" y="1133475"/>
          <a:ext cx="5003800" cy="889000"/>
        </p:xfrm>
        <a:graphic>
          <a:graphicData uri="http://schemas.openxmlformats.org/presentationml/2006/ole">
            <p:oleObj spid="_x0000_s97282" name="Equation" r:id="rId3" imgW="2501640" imgH="444240" progId="Equation.DSMT4">
              <p:embed/>
            </p:oleObj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1917700" y="2049463"/>
          <a:ext cx="4927600" cy="508000"/>
        </p:xfrm>
        <a:graphic>
          <a:graphicData uri="http://schemas.openxmlformats.org/presentationml/2006/ole">
            <p:oleObj spid="_x0000_s97283" name="Equation" r:id="rId4" imgW="2463480" imgH="253800" progId="Equation.DSMT4">
              <p:embed/>
            </p:oleObj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1643042" y="3490913"/>
            <a:ext cx="2668608" cy="1143000"/>
            <a:chOff x="1785918" y="4071605"/>
            <a:chExt cx="2668608" cy="1143000"/>
          </a:xfrm>
        </p:grpSpPr>
        <p:sp>
          <p:nvSpPr>
            <p:cNvPr id="11" name="AutoShape 10"/>
            <p:cNvSpPr>
              <a:spLocks/>
            </p:cNvSpPr>
            <p:nvPr/>
          </p:nvSpPr>
          <p:spPr bwMode="auto">
            <a:xfrm>
              <a:off x="1785918" y="4325958"/>
              <a:ext cx="88900" cy="692150"/>
            </a:xfrm>
            <a:prstGeom prst="leftBrace">
              <a:avLst>
                <a:gd name="adj1" fmla="val 6488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116745" name="Object 9"/>
            <p:cNvGraphicFramePr>
              <a:graphicFrameLocks noChangeAspect="1"/>
            </p:cNvGraphicFramePr>
            <p:nvPr/>
          </p:nvGraphicFramePr>
          <p:xfrm>
            <a:off x="1990726" y="4071605"/>
            <a:ext cx="2463800" cy="482600"/>
          </p:xfrm>
          <a:graphic>
            <a:graphicData uri="http://schemas.openxmlformats.org/presentationml/2006/ole">
              <p:oleObj spid="_x0000_s97284" name="Equation" r:id="rId5" imgW="1231560" imgH="241200" progId="Equation.DSMT4">
                <p:embed/>
              </p:oleObj>
            </a:graphicData>
          </a:graphic>
        </p:graphicFrame>
        <p:graphicFrame>
          <p:nvGraphicFramePr>
            <p:cNvPr id="116746" name="Object 10"/>
            <p:cNvGraphicFramePr>
              <a:graphicFrameLocks noChangeAspect="1"/>
            </p:cNvGraphicFramePr>
            <p:nvPr/>
          </p:nvGraphicFramePr>
          <p:xfrm>
            <a:off x="2165351" y="4732005"/>
            <a:ext cx="1498600" cy="482600"/>
          </p:xfrm>
          <a:graphic>
            <a:graphicData uri="http://schemas.openxmlformats.org/presentationml/2006/ole">
              <p:oleObj spid="_x0000_s97285" name="Equation" r:id="rId6" imgW="749160" imgH="241200" progId="Equation.DSMT4">
                <p:embed/>
              </p:oleObj>
            </a:graphicData>
          </a:graphic>
        </p:graphicFrame>
      </p:grpSp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5783263" y="3605213"/>
          <a:ext cx="2082800" cy="914400"/>
        </p:xfrm>
        <a:graphic>
          <a:graphicData uri="http://schemas.openxmlformats.org/presentationml/2006/ole">
            <p:oleObj spid="_x0000_s97286" name="Equation" r:id="rId7" imgW="1041120" imgH="457200" progId="Equation.DSMT4">
              <p:embed/>
            </p:oleObj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71538" y="6039169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思考：牛顿环条纹疏密随介质折射率如何变化？</a:t>
            </a:r>
            <a:endParaRPr kumimoji="1"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13" grpId="0" animBg="1"/>
      <p:bldP spid="14" grpId="0"/>
      <p:bldP spid="1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41394" y="333375"/>
            <a:ext cx="83058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在牛顿环装置的透镜与玻璃板之间充满某种液体的过程中  </a:t>
            </a:r>
            <a:endParaRPr kumimoji="1" lang="zh-CN" altLang="en-US" sz="2400" b="1" i="1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6794" y="1597025"/>
            <a:ext cx="2708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该液体的折射率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6794" y="908050"/>
            <a:ext cx="8305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中，第十个亮环直径由原来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1.40cm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变为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1.27cm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 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8219" y="2291557"/>
            <a:ext cx="43926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牛顿环明纹半径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7006" y="5500702"/>
            <a:ext cx="28082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该液体的折射率 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30382" y="3213100"/>
            <a:ext cx="11525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空气中    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30382" y="4292600"/>
            <a:ext cx="11525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介质中 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85720" y="2324393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解</a:t>
            </a: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3455988" y="2212975"/>
          <a:ext cx="2159000" cy="787400"/>
        </p:xfrm>
        <a:graphic>
          <a:graphicData uri="http://schemas.openxmlformats.org/presentationml/2006/ole">
            <p:oleObj spid="_x0000_s101378" name="Equation" r:id="rId3" imgW="1079280" imgH="393480" progId="Equation.DSMT4">
              <p:embed/>
            </p:oleObj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3519542" y="3143248"/>
          <a:ext cx="2057400" cy="787400"/>
        </p:xfrm>
        <a:graphic>
          <a:graphicData uri="http://schemas.openxmlformats.org/presentationml/2006/ole">
            <p:oleObj spid="_x0000_s101379" name="Equation" r:id="rId4" imgW="1028520" imgH="393480" progId="Equation.DSMT4">
              <p:embed/>
            </p:oleObj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3519542" y="4213236"/>
          <a:ext cx="2159000" cy="787400"/>
        </p:xfrm>
        <a:graphic>
          <a:graphicData uri="http://schemas.openxmlformats.org/presentationml/2006/ole">
            <p:oleObj spid="_x0000_s101380" name="Equation" r:id="rId5" imgW="1079280" imgH="393480" progId="Equation.DSMT4">
              <p:embed/>
            </p:oleObj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3519542" y="5357826"/>
          <a:ext cx="2641600" cy="914400"/>
        </p:xfrm>
        <a:graphic>
          <a:graphicData uri="http://schemas.openxmlformats.org/presentationml/2006/ole">
            <p:oleObj spid="_x0000_s101381" name="Equation" r:id="rId6" imgW="1320480" imgH="457200" progId="Equation.DSMT4">
              <p:embed/>
            </p:oleObj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85720" y="357166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例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285720" y="1610013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4" grpId="0"/>
      <p:bldP spid="17" grpId="0"/>
      <p:bldP spid="19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44538" y="304800"/>
            <a:ext cx="80041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用白光垂直照射玻璃片上的油滴，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如图所示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油折射率</a:t>
            </a:r>
            <a:r>
              <a:rPr kumimoji="1"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=1.20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，玻璃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折射率 </a:t>
            </a:r>
            <a:r>
              <a:rPr kumimoji="1"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=1.50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0" y="1338263"/>
            <a:ext cx="59769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(1)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油滴外围最薄处对应亮区还是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4588" y="1798638"/>
            <a:ext cx="28082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暗区？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8175" y="2214554"/>
            <a:ext cx="55895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 (2)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从油滴边缘数起，第三级波长为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90625" y="2747954"/>
            <a:ext cx="5054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480nm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的蓝色区域油层的厚度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2463" y="3214686"/>
            <a:ext cx="7848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(3)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为什么干涉图样的色彩随着油层变厚而逐渐消失？    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25488" y="3857628"/>
            <a:ext cx="6064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(1)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057275" y="5208845"/>
            <a:ext cx="3529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干涉极小条件    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057275" y="5905500"/>
            <a:ext cx="77771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油滴外围最薄处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0)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满足干涉极大条件，对应亮区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    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227763" y="1917700"/>
            <a:ext cx="2160587" cy="28733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50825" y="39052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例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79400" y="3900491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解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50825" y="13874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求</a:t>
            </a:r>
          </a:p>
        </p:txBody>
      </p:sp>
      <p:pic>
        <p:nvPicPr>
          <p:cNvPr id="20" name="Picture 17" descr="图片8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b="79080"/>
          <a:stretch>
            <a:fillRect/>
          </a:stretch>
        </p:blipFill>
        <p:spPr bwMode="auto">
          <a:xfrm>
            <a:off x="6588125" y="1630363"/>
            <a:ext cx="15128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290646" y="3930653"/>
            <a:ext cx="4424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根据题意，不需考虑半波损失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 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73150" y="461010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干涉极大条件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3908425" y="4610100"/>
          <a:ext cx="4013200" cy="457200"/>
        </p:xfrm>
        <a:graphic>
          <a:graphicData uri="http://schemas.openxmlformats.org/presentationml/2006/ole">
            <p:oleObj spid="_x0000_s98306" name="Equation" r:id="rId4" imgW="2006280" imgH="228600" progId="Equation.DSMT4">
              <p:embed/>
            </p:oleObj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3929058" y="5072074"/>
          <a:ext cx="3987800" cy="787400"/>
        </p:xfrm>
        <a:graphic>
          <a:graphicData uri="http://schemas.openxmlformats.org/presentationml/2006/ole">
            <p:oleObj spid="_x0000_s98307" name="Equation" r:id="rId5" imgW="1993680" imgH="393480" progId="Equation.DSMT4">
              <p:embed/>
            </p:oleObj>
          </a:graphicData>
        </a:graphic>
      </p:graphicFrame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8" grpId="0"/>
      <p:bldP spid="19" grpId="0"/>
      <p:bldP spid="21" grpId="0" autoUpdateAnimBg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4050" y="404813"/>
            <a:ext cx="59769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 (2)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第三个蓝区，即    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4050" y="2636838"/>
            <a:ext cx="7950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fontAlgn="ctr">
              <a:lnSpc>
                <a:spcPct val="125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(3)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油膜厚到一定程度时，其上下表面反射光的光程差       </a:t>
            </a:r>
          </a:p>
          <a:p>
            <a:pPr marL="457200" indent="-457200" algn="just" fontAlgn="ctr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  接近或大于光源的相干长度，干涉条纹消失，色彩</a:t>
            </a:r>
          </a:p>
          <a:p>
            <a:pPr marL="457200" indent="-457200" algn="just" fontAlgn="ctr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  消失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     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000364" y="1570038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357290" y="1216012"/>
            <a:ext cx="1344632" cy="854076"/>
            <a:chOff x="1857356" y="1216012"/>
            <a:chExt cx="1344632" cy="854076"/>
          </a:xfrm>
        </p:grpSpPr>
        <p:sp>
          <p:nvSpPr>
            <p:cNvPr id="10" name="AutoShape 7"/>
            <p:cNvSpPr>
              <a:spLocks/>
            </p:cNvSpPr>
            <p:nvPr/>
          </p:nvSpPr>
          <p:spPr bwMode="auto">
            <a:xfrm flipH="1">
              <a:off x="3113088" y="1304925"/>
              <a:ext cx="88900" cy="692150"/>
            </a:xfrm>
            <a:prstGeom prst="leftBrace">
              <a:avLst>
                <a:gd name="adj1" fmla="val 6488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graphicFrame>
          <p:nvGraphicFramePr>
            <p:cNvPr id="118789" name="Object 5"/>
            <p:cNvGraphicFramePr>
              <a:graphicFrameLocks noChangeAspect="1"/>
            </p:cNvGraphicFramePr>
            <p:nvPr/>
          </p:nvGraphicFramePr>
          <p:xfrm>
            <a:off x="1928794" y="1216012"/>
            <a:ext cx="685800" cy="355600"/>
          </p:xfrm>
          <a:graphic>
            <a:graphicData uri="http://schemas.openxmlformats.org/presentationml/2006/ole">
              <p:oleObj spid="_x0000_s99330" name="Equation" r:id="rId3" imgW="342720" imgH="177480" progId="Equation.DSMT4">
                <p:embed/>
              </p:oleObj>
            </a:graphicData>
          </a:graphic>
        </p:graphicFrame>
        <p:graphicFrame>
          <p:nvGraphicFramePr>
            <p:cNvPr id="118790" name="Object 6"/>
            <p:cNvGraphicFramePr>
              <a:graphicFrameLocks noChangeAspect="1"/>
            </p:cNvGraphicFramePr>
            <p:nvPr/>
          </p:nvGraphicFramePr>
          <p:xfrm>
            <a:off x="1857356" y="1714488"/>
            <a:ext cx="1244600" cy="355600"/>
          </p:xfrm>
          <a:graphic>
            <a:graphicData uri="http://schemas.openxmlformats.org/presentationml/2006/ole">
              <p:oleObj spid="_x0000_s99331" name="Equation" r:id="rId4" imgW="622080" imgH="177480" progId="Equation.DSMT4">
                <p:embed/>
              </p:oleObj>
            </a:graphicData>
          </a:graphic>
        </p:graphicFrame>
      </p:grpSp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4143372" y="1214422"/>
          <a:ext cx="4800600" cy="838200"/>
        </p:xfrm>
        <a:graphic>
          <a:graphicData uri="http://schemas.openxmlformats.org/presentationml/2006/ole">
            <p:oleObj spid="_x0000_s99332" name="Equation" r:id="rId5" imgW="4800600" imgH="838080" progId="Equation.DSMT4">
              <p:embed/>
            </p:oleObj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2"/>
          <p:cNvSpPr>
            <a:spLocks/>
          </p:cNvSpPr>
          <p:nvPr/>
        </p:nvSpPr>
        <p:spPr bwMode="auto">
          <a:xfrm rot="17327940">
            <a:off x="5148263" y="2334158"/>
            <a:ext cx="812800" cy="673100"/>
          </a:xfrm>
          <a:custGeom>
            <a:avLst/>
            <a:gdLst>
              <a:gd name="T0" fmla="*/ 2147483647 w 19209"/>
              <a:gd name="T1" fmla="*/ 0 h 15951"/>
              <a:gd name="T2" fmla="*/ 2147483647 w 19209"/>
              <a:gd name="T3" fmla="*/ 2147483647 h 15951"/>
              <a:gd name="T4" fmla="*/ 0 w 19209"/>
              <a:gd name="T5" fmla="*/ 2147483647 h 15951"/>
              <a:gd name="T6" fmla="*/ 0 60000 65536"/>
              <a:gd name="T7" fmla="*/ 0 60000 65536"/>
              <a:gd name="T8" fmla="*/ 0 60000 65536"/>
              <a:gd name="T9" fmla="*/ 0 w 19209"/>
              <a:gd name="T10" fmla="*/ 0 h 15951"/>
              <a:gd name="T11" fmla="*/ 19209 w 19209"/>
              <a:gd name="T12" fmla="*/ 15951 h 159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9" h="15951" fill="none" extrusionOk="0">
                <a:moveTo>
                  <a:pt x="14564" y="0"/>
                </a:moveTo>
                <a:cubicBezTo>
                  <a:pt x="16461" y="1732"/>
                  <a:pt x="18034" y="3788"/>
                  <a:pt x="19208" y="6073"/>
                </a:cubicBezTo>
              </a:path>
              <a:path w="19209" h="15951" stroke="0" extrusionOk="0">
                <a:moveTo>
                  <a:pt x="14564" y="0"/>
                </a:moveTo>
                <a:cubicBezTo>
                  <a:pt x="16461" y="1732"/>
                  <a:pt x="18034" y="3788"/>
                  <a:pt x="19208" y="6073"/>
                </a:cubicBezTo>
                <a:lnTo>
                  <a:pt x="0" y="1595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67500" y="906995"/>
            <a:ext cx="1044575" cy="644525"/>
            <a:chOff x="3578" y="715"/>
            <a:chExt cx="658" cy="406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3578" y="715"/>
              <a:ext cx="658" cy="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21360000" flipV="1">
              <a:off x="3787" y="890"/>
              <a:ext cx="18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097713" y="887945"/>
            <a:ext cx="652462" cy="1027113"/>
            <a:chOff x="3831" y="715"/>
            <a:chExt cx="411" cy="647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831" y="715"/>
              <a:ext cx="411" cy="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rot="360000" flipV="1">
              <a:off x="3969" y="981"/>
              <a:ext cx="9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08500" y="2627845"/>
            <a:ext cx="2701925" cy="576263"/>
          </a:xfrm>
          <a:prstGeom prst="rect">
            <a:avLst/>
          </a:prstGeom>
          <a:solidFill>
            <a:srgbClr val="0070C0">
              <a:alpha val="6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613400" y="1581683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324350" y="1418170"/>
            <a:ext cx="12636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rot="21540000">
            <a:off x="4870450" y="1943633"/>
            <a:ext cx="14287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591175" y="2638958"/>
            <a:ext cx="385763" cy="566737"/>
            <a:chOff x="3756" y="1644"/>
            <a:chExt cx="243" cy="357"/>
          </a:xfrm>
        </p:grpSpPr>
        <p:sp>
          <p:nvSpPr>
            <p:cNvPr id="21" name="Line 18"/>
            <p:cNvSpPr>
              <a:spLocks noChangeAspect="1" noChangeShapeType="1"/>
            </p:cNvSpPr>
            <p:nvPr/>
          </p:nvSpPr>
          <p:spPr bwMode="auto">
            <a:xfrm>
              <a:off x="3756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rot="-120000">
              <a:off x="3833" y="1752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5975350" y="2638958"/>
            <a:ext cx="385763" cy="566737"/>
            <a:chOff x="3998" y="1644"/>
            <a:chExt cx="243" cy="357"/>
          </a:xfrm>
        </p:grpSpPr>
        <p:sp>
          <p:nvSpPr>
            <p:cNvPr id="24" name="Line 21"/>
            <p:cNvSpPr>
              <a:spLocks noChangeAspect="1" noChangeShapeType="1"/>
            </p:cNvSpPr>
            <p:nvPr/>
          </p:nvSpPr>
          <p:spPr bwMode="auto">
            <a:xfrm flipH="1">
              <a:off x="3998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rot="60000" flipV="1">
              <a:off x="4059" y="1776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5616575" y="1541995"/>
            <a:ext cx="1068388" cy="1101725"/>
            <a:chOff x="3772" y="953"/>
            <a:chExt cx="673" cy="694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3772" y="953"/>
              <a:ext cx="673" cy="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1540000" flipV="1">
              <a:off x="4059" y="1211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6359525" y="1873783"/>
            <a:ext cx="774700" cy="765175"/>
            <a:chOff x="4240" y="1162"/>
            <a:chExt cx="488" cy="482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4240" y="1162"/>
              <a:ext cx="488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4332" y="1413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3940175" y="911758"/>
            <a:ext cx="860425" cy="830262"/>
            <a:chOff x="1842" y="730"/>
            <a:chExt cx="542" cy="523"/>
          </a:xfrm>
        </p:grpSpPr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973" y="965"/>
              <a:ext cx="239" cy="153"/>
            </a:xfrm>
            <a:custGeom>
              <a:avLst/>
              <a:gdLst>
                <a:gd name="T0" fmla="*/ 0 w 384"/>
                <a:gd name="T1" fmla="*/ 3 h 271"/>
                <a:gd name="T2" fmla="*/ 1 w 384"/>
                <a:gd name="T3" fmla="*/ 3 h 271"/>
                <a:gd name="T4" fmla="*/ 2 w 384"/>
                <a:gd name="T5" fmla="*/ 1 h 271"/>
                <a:gd name="T6" fmla="*/ 7 w 384"/>
                <a:gd name="T7" fmla="*/ 1 h 271"/>
                <a:gd name="T8" fmla="*/ 7 w 384"/>
                <a:gd name="T9" fmla="*/ 1 h 271"/>
                <a:gd name="T10" fmla="*/ 9 w 384"/>
                <a:gd name="T11" fmla="*/ 0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4"/>
                <a:gd name="T19" fmla="*/ 0 h 271"/>
                <a:gd name="T20" fmla="*/ 384 w 384"/>
                <a:gd name="T21" fmla="*/ 271 h 2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4" h="271">
                  <a:moveTo>
                    <a:pt x="0" y="271"/>
                  </a:moveTo>
                  <a:cubicBezTo>
                    <a:pt x="15" y="260"/>
                    <a:pt x="35" y="253"/>
                    <a:pt x="45" y="237"/>
                  </a:cubicBezTo>
                  <a:cubicBezTo>
                    <a:pt x="69" y="200"/>
                    <a:pt x="64" y="126"/>
                    <a:pt x="124" y="113"/>
                  </a:cubicBezTo>
                  <a:cubicBezTo>
                    <a:pt x="183" y="100"/>
                    <a:pt x="305" y="90"/>
                    <a:pt x="305" y="90"/>
                  </a:cubicBezTo>
                  <a:cubicBezTo>
                    <a:pt x="316" y="83"/>
                    <a:pt x="330" y="78"/>
                    <a:pt x="339" y="68"/>
                  </a:cubicBezTo>
                  <a:cubicBezTo>
                    <a:pt x="357" y="48"/>
                    <a:pt x="384" y="0"/>
                    <a:pt x="38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842" y="730"/>
              <a:ext cx="542" cy="523"/>
              <a:chOff x="2214" y="436"/>
              <a:chExt cx="542" cy="523"/>
            </a:xfrm>
          </p:grpSpPr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2322" y="436"/>
                <a:ext cx="434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/>
                  <a:t>·</a:t>
                </a:r>
              </a:p>
            </p:txBody>
          </p: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2214" y="496"/>
                <a:ext cx="485" cy="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 i="1"/>
                  <a:t>S</a:t>
                </a:r>
              </a:p>
            </p:txBody>
          </p:sp>
        </p:grpSp>
      </p:grpSp>
      <p:sp>
        <p:nvSpPr>
          <p:cNvPr id="43" name="Arc 40"/>
          <p:cNvSpPr>
            <a:spLocks/>
          </p:cNvSpPr>
          <p:nvPr/>
        </p:nvSpPr>
        <p:spPr bwMode="auto">
          <a:xfrm rot="7654622">
            <a:off x="5308600" y="2159533"/>
            <a:ext cx="765175" cy="600075"/>
          </a:xfrm>
          <a:custGeom>
            <a:avLst/>
            <a:gdLst>
              <a:gd name="T0" fmla="*/ 2147483647 w 18088"/>
              <a:gd name="T1" fmla="*/ 0 h 14183"/>
              <a:gd name="T2" fmla="*/ 2147483647 w 18088"/>
              <a:gd name="T3" fmla="*/ 2147483647 h 14183"/>
              <a:gd name="T4" fmla="*/ 0 w 18088"/>
              <a:gd name="T5" fmla="*/ 2147483647 h 14183"/>
              <a:gd name="T6" fmla="*/ 0 60000 65536"/>
              <a:gd name="T7" fmla="*/ 0 60000 65536"/>
              <a:gd name="T8" fmla="*/ 0 60000 65536"/>
              <a:gd name="T9" fmla="*/ 0 w 18088"/>
              <a:gd name="T10" fmla="*/ 0 h 14183"/>
              <a:gd name="T11" fmla="*/ 18088 w 18088"/>
              <a:gd name="T12" fmla="*/ 14183 h 14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88" h="14183" fill="none" extrusionOk="0">
                <a:moveTo>
                  <a:pt x="16291" y="-1"/>
                </a:moveTo>
                <a:cubicBezTo>
                  <a:pt x="16944" y="749"/>
                  <a:pt x="17544" y="1544"/>
                  <a:pt x="18088" y="2376"/>
                </a:cubicBezTo>
              </a:path>
              <a:path w="18088" h="14183" stroke="0" extrusionOk="0">
                <a:moveTo>
                  <a:pt x="16291" y="-1"/>
                </a:moveTo>
                <a:cubicBezTo>
                  <a:pt x="16944" y="749"/>
                  <a:pt x="17544" y="1544"/>
                  <a:pt x="18088" y="2376"/>
                </a:cubicBezTo>
                <a:lnTo>
                  <a:pt x="0" y="1418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21480000" flipH="1" flipV="1">
            <a:off x="5991225" y="2264308"/>
            <a:ext cx="360363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 rot="2635185">
            <a:off x="6483350" y="1602320"/>
            <a:ext cx="900113" cy="233363"/>
          </a:xfrm>
          <a:prstGeom prst="ellipse">
            <a:avLst/>
          </a:prstGeom>
          <a:solidFill>
            <a:srgbClr val="00B0F0">
              <a:alpha val="83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7" name="Line 44"/>
          <p:cNvSpPr>
            <a:spLocks noChangeAspect="1" noChangeShapeType="1"/>
          </p:cNvSpPr>
          <p:nvPr/>
        </p:nvSpPr>
        <p:spPr bwMode="auto">
          <a:xfrm rot="240000">
            <a:off x="7296150" y="527583"/>
            <a:ext cx="812800" cy="6635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812088" y="1237195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屏幕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6064250" y="1402295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1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6516688" y="1884895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2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708025" y="959383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两条光线的光程差 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730250" y="4097878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考虑到有半波损失 </a:t>
            </a:r>
          </a:p>
        </p:txBody>
      </p:sp>
      <p:graphicFrame>
        <p:nvGraphicFramePr>
          <p:cNvPr id="121876" name="Object 20"/>
          <p:cNvGraphicFramePr>
            <a:graphicFrameLocks noChangeAspect="1"/>
          </p:cNvGraphicFramePr>
          <p:nvPr/>
        </p:nvGraphicFramePr>
        <p:xfrm>
          <a:off x="892128" y="1643050"/>
          <a:ext cx="3073400" cy="457200"/>
        </p:xfrm>
        <a:graphic>
          <a:graphicData uri="http://schemas.openxmlformats.org/presentationml/2006/ole">
            <p:oleObj spid="_x0000_s102402" name="Equation" r:id="rId3" imgW="1536480" imgH="228600" progId="Equation.DSMT4">
              <p:embed/>
            </p:oleObj>
          </a:graphicData>
        </a:graphic>
      </p:graphicFrame>
      <p:graphicFrame>
        <p:nvGraphicFramePr>
          <p:cNvPr id="121877" name="Object 21"/>
          <p:cNvGraphicFramePr>
            <a:graphicFrameLocks noChangeAspect="1"/>
          </p:cNvGraphicFramePr>
          <p:nvPr/>
        </p:nvGraphicFramePr>
        <p:xfrm>
          <a:off x="1214414" y="2214547"/>
          <a:ext cx="2286000" cy="584200"/>
        </p:xfrm>
        <a:graphic>
          <a:graphicData uri="http://schemas.openxmlformats.org/presentationml/2006/ole">
            <p:oleObj spid="_x0000_s102403" name="Equation" r:id="rId4" imgW="1143000" imgH="291960" progId="Equation.DSMT4">
              <p:embed/>
            </p:oleObj>
          </a:graphicData>
        </a:graphic>
      </p:graphicFrame>
      <p:graphicFrame>
        <p:nvGraphicFramePr>
          <p:cNvPr id="121878" name="Object 22"/>
          <p:cNvGraphicFramePr>
            <a:graphicFrameLocks noChangeAspect="1"/>
          </p:cNvGraphicFramePr>
          <p:nvPr/>
        </p:nvGraphicFramePr>
        <p:xfrm>
          <a:off x="1241412" y="2900359"/>
          <a:ext cx="1473200" cy="457200"/>
        </p:xfrm>
        <a:graphic>
          <a:graphicData uri="http://schemas.openxmlformats.org/presentationml/2006/ole">
            <p:oleObj spid="_x0000_s102404" name="Equation" r:id="rId5" imgW="736560" imgH="228600" progId="Equation.DSMT4">
              <p:embed/>
            </p:oleObj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/>
        </p:nvGraphicFramePr>
        <p:xfrm>
          <a:off x="3476633" y="3997335"/>
          <a:ext cx="2238375" cy="788987"/>
        </p:xfrm>
        <a:graphic>
          <a:graphicData uri="http://schemas.openxmlformats.org/presentationml/2006/ole">
            <p:oleObj spid="_x0000_s102405" name="Equation" r:id="rId6" imgW="1117440" imgH="393480" progId="Equation.DSMT4">
              <p:embed/>
            </p:oleObj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/>
        </p:nvGraphicFramePr>
        <p:xfrm>
          <a:off x="1285852" y="4681558"/>
          <a:ext cx="7316788" cy="1676400"/>
        </p:xfrm>
        <a:graphic>
          <a:graphicData uri="http://schemas.openxmlformats.org/presentationml/2006/ole">
            <p:oleObj spid="_x0000_s102406" name="Equation" r:id="rId7" imgW="3657600" imgH="838080" progId="Equation.DSMT4">
              <p:embed/>
            </p:oleObj>
          </a:graphicData>
        </a:graphic>
      </p:graphicFrame>
      <p:graphicFrame>
        <p:nvGraphicFramePr>
          <p:cNvPr id="121881" name="Object 25"/>
          <p:cNvGraphicFramePr>
            <a:graphicFrameLocks noChangeAspect="1"/>
          </p:cNvGraphicFramePr>
          <p:nvPr/>
        </p:nvGraphicFramePr>
        <p:xfrm>
          <a:off x="5786446" y="3170238"/>
          <a:ext cx="304800" cy="330200"/>
        </p:xfrm>
        <a:graphic>
          <a:graphicData uri="http://schemas.openxmlformats.org/presentationml/2006/ole">
            <p:oleObj spid="_x0000_s102407" name="Equation" r:id="rId8" imgW="152280" imgH="164880" progId="Equation.DSMT4">
              <p:embed/>
            </p:oleObj>
          </a:graphicData>
        </a:graphic>
      </p:graphicFrame>
      <p:graphicFrame>
        <p:nvGraphicFramePr>
          <p:cNvPr id="121883" name="Object 27"/>
          <p:cNvGraphicFramePr>
            <a:graphicFrameLocks noChangeAspect="1"/>
          </p:cNvGraphicFramePr>
          <p:nvPr/>
        </p:nvGraphicFramePr>
        <p:xfrm>
          <a:off x="5286380" y="2643182"/>
          <a:ext cx="304800" cy="330200"/>
        </p:xfrm>
        <a:graphic>
          <a:graphicData uri="http://schemas.openxmlformats.org/presentationml/2006/ole">
            <p:oleObj spid="_x0000_s102408" name="Equation" r:id="rId9" imgW="152280" imgH="164880" progId="Equation.DSMT4">
              <p:embed/>
            </p:oleObj>
          </a:graphicData>
        </a:graphic>
      </p:graphicFrame>
      <p:graphicFrame>
        <p:nvGraphicFramePr>
          <p:cNvPr id="121884" name="Object 28"/>
          <p:cNvGraphicFramePr>
            <a:graphicFrameLocks noChangeAspect="1"/>
          </p:cNvGraphicFramePr>
          <p:nvPr/>
        </p:nvGraphicFramePr>
        <p:xfrm>
          <a:off x="6286512" y="2571744"/>
          <a:ext cx="304800" cy="355600"/>
        </p:xfrm>
        <a:graphic>
          <a:graphicData uri="http://schemas.openxmlformats.org/presentationml/2006/ole">
            <p:oleObj spid="_x0000_s102409" name="Equation" r:id="rId10" imgW="152280" imgH="177480" progId="Equation.DSMT4">
              <p:embed/>
            </p:oleObj>
          </a:graphicData>
        </a:graphic>
      </p:graphicFrame>
      <p:graphicFrame>
        <p:nvGraphicFramePr>
          <p:cNvPr id="121885" name="Object 29"/>
          <p:cNvGraphicFramePr>
            <a:graphicFrameLocks noChangeAspect="1"/>
          </p:cNvGraphicFramePr>
          <p:nvPr/>
        </p:nvGraphicFramePr>
        <p:xfrm>
          <a:off x="5643570" y="2000240"/>
          <a:ext cx="330200" cy="330200"/>
        </p:xfrm>
        <a:graphic>
          <a:graphicData uri="http://schemas.openxmlformats.org/presentationml/2006/ole">
            <p:oleObj spid="_x0000_s102410" name="Equation" r:id="rId11" imgW="164880" imgH="164880" progId="Equation.DSMT4">
              <p:embed/>
            </p:oleObj>
          </a:graphicData>
        </a:graphic>
      </p:graphicFrame>
      <p:graphicFrame>
        <p:nvGraphicFramePr>
          <p:cNvPr id="121886" name="Object 30"/>
          <p:cNvGraphicFramePr>
            <a:graphicFrameLocks noChangeAspect="1"/>
          </p:cNvGraphicFramePr>
          <p:nvPr/>
        </p:nvGraphicFramePr>
        <p:xfrm>
          <a:off x="7786710" y="598470"/>
          <a:ext cx="304800" cy="330200"/>
        </p:xfrm>
        <a:graphic>
          <a:graphicData uri="http://schemas.openxmlformats.org/presentationml/2006/ole">
            <p:oleObj spid="_x0000_s102411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121888" name="Object 32"/>
          <p:cNvGraphicFramePr>
            <a:graphicFrameLocks noChangeAspect="1"/>
          </p:cNvGraphicFramePr>
          <p:nvPr/>
        </p:nvGraphicFramePr>
        <p:xfrm>
          <a:off x="7643834" y="785794"/>
          <a:ext cx="228600" cy="254000"/>
        </p:xfrm>
        <a:graphic>
          <a:graphicData uri="http://schemas.openxmlformats.org/presentationml/2006/ole">
            <p:oleObj spid="_x0000_s102412" name="Equation" r:id="rId13" imgW="114120" imgH="126720" progId="Equation.DSMT4">
              <p:embed/>
            </p:oleObj>
          </a:graphicData>
        </a:graphic>
      </p:graphicFrame>
      <p:graphicFrame>
        <p:nvGraphicFramePr>
          <p:cNvPr id="121889" name="Object 33"/>
          <p:cNvGraphicFramePr>
            <a:graphicFrameLocks noChangeAspect="1"/>
          </p:cNvGraphicFramePr>
          <p:nvPr/>
        </p:nvGraphicFramePr>
        <p:xfrm>
          <a:off x="6858016" y="2214554"/>
          <a:ext cx="304800" cy="457200"/>
        </p:xfrm>
        <a:graphic>
          <a:graphicData uri="http://schemas.openxmlformats.org/presentationml/2006/ole">
            <p:oleObj spid="_x0000_s102413" name="Equation" r:id="rId14" imgW="152280" imgH="228600" progId="Equation.DSMT4">
              <p:embed/>
            </p:oleObj>
          </a:graphicData>
        </a:graphic>
      </p:graphicFrame>
      <p:graphicFrame>
        <p:nvGraphicFramePr>
          <p:cNvPr id="121890" name="Object 34"/>
          <p:cNvGraphicFramePr>
            <a:graphicFrameLocks noChangeAspect="1"/>
          </p:cNvGraphicFramePr>
          <p:nvPr/>
        </p:nvGraphicFramePr>
        <p:xfrm>
          <a:off x="6858016" y="2643182"/>
          <a:ext cx="330200" cy="457200"/>
        </p:xfrm>
        <a:graphic>
          <a:graphicData uri="http://schemas.openxmlformats.org/presentationml/2006/ole">
            <p:oleObj spid="_x0000_s102414" name="Equation" r:id="rId15" imgW="164880" imgH="228600" progId="Equation.DSMT4">
              <p:embed/>
            </p:oleObj>
          </a:graphicData>
        </a:graphic>
      </p:graphicFrame>
      <p:graphicFrame>
        <p:nvGraphicFramePr>
          <p:cNvPr id="121891" name="Object 35"/>
          <p:cNvGraphicFramePr>
            <a:graphicFrameLocks noChangeAspect="1"/>
          </p:cNvGraphicFramePr>
          <p:nvPr/>
        </p:nvGraphicFramePr>
        <p:xfrm>
          <a:off x="6910406" y="3143248"/>
          <a:ext cx="304800" cy="457200"/>
        </p:xfrm>
        <a:graphic>
          <a:graphicData uri="http://schemas.openxmlformats.org/presentationml/2006/ole">
            <p:oleObj spid="_x0000_s102415" name="Equation" r:id="rId16" imgW="152280" imgH="228600" progId="Equation.DSMT4">
              <p:embed/>
            </p:oleObj>
          </a:graphicData>
        </a:graphic>
      </p:graphicFrame>
      <p:graphicFrame>
        <p:nvGraphicFramePr>
          <p:cNvPr id="121892" name="Object 36"/>
          <p:cNvGraphicFramePr>
            <a:graphicFrameLocks noChangeAspect="1"/>
          </p:cNvGraphicFramePr>
          <p:nvPr/>
        </p:nvGraphicFramePr>
        <p:xfrm>
          <a:off x="4572000" y="2714620"/>
          <a:ext cx="280988" cy="357187"/>
        </p:xfrm>
        <a:graphic>
          <a:graphicData uri="http://schemas.openxmlformats.org/presentationml/2006/ole">
            <p:oleObj spid="_x0000_s102416" name="Equation" r:id="rId17" imgW="139680" imgH="177480" progId="Equation.DSMT4">
              <p:embed/>
            </p:oleObj>
          </a:graphicData>
        </a:graphic>
      </p:graphicFrame>
      <p:graphicFrame>
        <p:nvGraphicFramePr>
          <p:cNvPr id="121893" name="Object 37"/>
          <p:cNvGraphicFramePr>
            <a:graphicFrameLocks noChangeAspect="1"/>
          </p:cNvGraphicFramePr>
          <p:nvPr/>
        </p:nvGraphicFramePr>
        <p:xfrm>
          <a:off x="5357818" y="1928802"/>
          <a:ext cx="179388" cy="331788"/>
        </p:xfrm>
        <a:graphic>
          <a:graphicData uri="http://schemas.openxmlformats.org/presentationml/2006/ole">
            <p:oleObj spid="_x0000_s102417" name="Equation" r:id="rId18" imgW="88560" imgH="164880" progId="Equation.DSMT4">
              <p:embed/>
            </p:oleObj>
          </a:graphicData>
        </a:graphic>
      </p:graphicFrame>
      <p:graphicFrame>
        <p:nvGraphicFramePr>
          <p:cNvPr id="121894" name="Object 38"/>
          <p:cNvGraphicFramePr>
            <a:graphicFrameLocks noChangeAspect="1"/>
          </p:cNvGraphicFramePr>
          <p:nvPr/>
        </p:nvGraphicFramePr>
        <p:xfrm>
          <a:off x="5653096" y="3013074"/>
          <a:ext cx="204788" cy="273050"/>
        </p:xfrm>
        <a:graphic>
          <a:graphicData uri="http://schemas.openxmlformats.org/presentationml/2006/ole">
            <p:oleObj spid="_x0000_s102418" name="Equation" r:id="rId19" imgW="228600" imgH="304560" progId="Equation.DSMT4">
              <p:embed/>
            </p:oleObj>
          </a:graphicData>
        </a:graphic>
      </p:graphicFrame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14348" y="3500438"/>
            <a:ext cx="84296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当保持</a:t>
            </a:r>
            <a:r>
              <a:rPr lang="en-US" altLang="zh-CN" sz="2400" b="1" i="1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i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不变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时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l-GR" altLang="zh-CN" sz="2400" b="1" dirty="0" smtClean="0">
                <a:latin typeface="Times New Roman"/>
                <a:ea typeface="楷体" pitchFamily="49" charset="-122"/>
                <a:cs typeface="Times New Roman"/>
              </a:rPr>
              <a:t>δ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γ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的函数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薄膜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等倾干涉</a:t>
            </a:r>
            <a:endParaRPr kumimoji="1"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薄膜的等倾干涉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8" grpId="0" animBg="1"/>
      <p:bldP spid="19" grpId="0" animBg="1"/>
      <p:bldP spid="43" grpId="0" animBg="1"/>
      <p:bldP spid="45" grpId="0" animBg="1"/>
      <p:bldP spid="46" grpId="0" animBg="1"/>
      <p:bldP spid="47" grpId="0" animBg="1"/>
      <p:bldP spid="49" grpId="0"/>
      <p:bldP spid="51" grpId="0"/>
      <p:bldP spid="52" grpId="0"/>
      <p:bldP spid="55" grpId="0" autoUpdateAnimBg="0"/>
      <p:bldP spid="56" grpId="0" autoUpdateAnimBg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1508" y="252691"/>
            <a:ext cx="250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）电磁波的波速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955675" y="3645209"/>
            <a:ext cx="3877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电磁波在真空中的传播速度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71550" y="5357826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介质折射率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42976" y="2143116"/>
            <a:ext cx="3591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则电磁波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的传播速度    </a:t>
            </a:r>
          </a:p>
        </p:txBody>
      </p:sp>
      <p:graphicFrame>
        <p:nvGraphicFramePr>
          <p:cNvPr id="27" name="Object 19"/>
          <p:cNvGraphicFramePr>
            <a:graphicFrameLocks noChangeAspect="1"/>
          </p:cNvGraphicFramePr>
          <p:nvPr/>
        </p:nvGraphicFramePr>
        <p:xfrm>
          <a:off x="3214678" y="2643182"/>
          <a:ext cx="1143000" cy="939800"/>
        </p:xfrm>
        <a:graphic>
          <a:graphicData uri="http://schemas.openxmlformats.org/presentationml/2006/ole">
            <p:oleObj spid="_x0000_s38922" name="Equation" r:id="rId4" imgW="571320" imgH="469800" progId="Equation.DSMT4">
              <p:embed/>
            </p:oleObj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/>
        </p:nvGraphicFramePr>
        <p:xfrm>
          <a:off x="928662" y="4249750"/>
          <a:ext cx="8051800" cy="965200"/>
        </p:xfrm>
        <a:graphic>
          <a:graphicData uri="http://schemas.openxmlformats.org/presentationml/2006/ole">
            <p:oleObj spid="_x0000_s38923" name="Equation" r:id="rId5" imgW="4025880" imgH="482400" progId="Equation.DSMT4">
              <p:embed/>
            </p:oleObj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/>
        </p:nvGraphicFramePr>
        <p:xfrm>
          <a:off x="2000232" y="5749948"/>
          <a:ext cx="3733800" cy="965200"/>
        </p:xfrm>
        <a:graphic>
          <a:graphicData uri="http://schemas.openxmlformats.org/presentationml/2006/ole">
            <p:oleObj spid="_x0000_s38924" name="Equation" r:id="rId6" imgW="1866600" imgH="482400" progId="Equation.DSMT4">
              <p:embed/>
            </p:oleObj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/>
        </p:nvGraphicFramePr>
        <p:xfrm>
          <a:off x="3000364" y="1285860"/>
          <a:ext cx="1824037" cy="798513"/>
        </p:xfrm>
        <a:graphic>
          <a:graphicData uri="http://schemas.openxmlformats.org/presentationml/2006/ole">
            <p:oleObj spid="_x0000_s38925" name="Equation" r:id="rId7" imgW="1015920" imgH="444240" progId="Equation.DSMT4">
              <p:embed/>
            </p:oleObj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000100" y="785794"/>
            <a:ext cx="2659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电磁波的波动方程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3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4" name="Text Box 127"/>
          <p:cNvSpPr txBox="1">
            <a:spLocks noChangeArrowheads="1"/>
          </p:cNvSpPr>
          <p:nvPr/>
        </p:nvSpPr>
        <p:spPr bwMode="auto">
          <a:xfrm>
            <a:off x="967190" y="1000108"/>
            <a:ext cx="5000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单色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点光源照明时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的等倾干涉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378" descr="ti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7322" y="2033277"/>
            <a:ext cx="4890694" cy="368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4" name="Text Box 127"/>
          <p:cNvSpPr txBox="1">
            <a:spLocks noChangeArrowheads="1"/>
          </p:cNvSpPr>
          <p:nvPr/>
        </p:nvSpPr>
        <p:spPr bwMode="auto">
          <a:xfrm>
            <a:off x="714348" y="1142984"/>
            <a:ext cx="2786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 startAt="2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等倾干涉图样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299"/>
          <p:cNvGrpSpPr>
            <a:grpSpLocks/>
          </p:cNvGrpSpPr>
          <p:nvPr/>
        </p:nvGrpSpPr>
        <p:grpSpPr bwMode="auto">
          <a:xfrm>
            <a:off x="838756" y="2264336"/>
            <a:ext cx="4153983" cy="3286352"/>
            <a:chOff x="247" y="1992"/>
            <a:chExt cx="2180" cy="1712"/>
          </a:xfrm>
        </p:grpSpPr>
        <p:sp>
          <p:nvSpPr>
            <p:cNvPr id="6" name="Text Box 300"/>
            <p:cNvSpPr txBox="1">
              <a:spLocks noChangeAspect="1" noChangeArrowheads="1"/>
            </p:cNvSpPr>
            <p:nvPr/>
          </p:nvSpPr>
          <p:spPr bwMode="auto">
            <a:xfrm>
              <a:off x="247" y="2922"/>
              <a:ext cx="1051" cy="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000" b="1" dirty="0">
                  <a:solidFill>
                    <a:srgbClr val="003399"/>
                  </a:solidFill>
                </a:rPr>
                <a:t>   </a:t>
              </a:r>
              <a:r>
                <a:rPr kumimoji="0" lang="zh-CN" altLang="en-US" sz="2000" b="1" dirty="0">
                  <a:solidFill>
                    <a:srgbClr val="003399"/>
                  </a:solidFill>
                </a:rPr>
                <a:t>单色</a:t>
              </a:r>
              <a:r>
                <a:rPr kumimoji="0" lang="zh-CN" altLang="en-US" sz="2000" b="1" dirty="0" smtClean="0">
                  <a:solidFill>
                    <a:srgbClr val="003399"/>
                  </a:solidFill>
                </a:rPr>
                <a:t>点光源</a:t>
              </a:r>
              <a:endParaRPr kumimoji="0" lang="zh-CN" altLang="en-US" sz="2000" b="1" dirty="0">
                <a:solidFill>
                  <a:srgbClr val="003399"/>
                </a:solidFill>
              </a:endParaRPr>
            </a:p>
          </p:txBody>
        </p:sp>
        <p:grpSp>
          <p:nvGrpSpPr>
            <p:cNvPr id="7" name="Group 301"/>
            <p:cNvGrpSpPr>
              <a:grpSpLocks/>
            </p:cNvGrpSpPr>
            <p:nvPr/>
          </p:nvGrpSpPr>
          <p:grpSpPr bwMode="auto">
            <a:xfrm>
              <a:off x="759" y="1992"/>
              <a:ext cx="1668" cy="1712"/>
              <a:chOff x="759" y="1992"/>
              <a:chExt cx="1668" cy="1712"/>
            </a:xfrm>
          </p:grpSpPr>
          <p:grpSp>
            <p:nvGrpSpPr>
              <p:cNvPr id="8" name="Group 302"/>
              <p:cNvGrpSpPr>
                <a:grpSpLocks/>
              </p:cNvGrpSpPr>
              <p:nvPr/>
            </p:nvGrpSpPr>
            <p:grpSpPr bwMode="auto">
              <a:xfrm>
                <a:off x="814" y="1992"/>
                <a:ext cx="1467" cy="1685"/>
                <a:chOff x="814" y="1992"/>
                <a:chExt cx="1467" cy="1685"/>
              </a:xfrm>
            </p:grpSpPr>
            <p:sp>
              <p:nvSpPr>
                <p:cNvPr id="14" name="Oval 303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2464"/>
                  <a:ext cx="1098" cy="382"/>
                </a:xfrm>
                <a:prstGeom prst="ellipse">
                  <a:avLst/>
                </a:prstGeom>
                <a:solidFill>
                  <a:srgbClr val="00CC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15" name="AutoShape 30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198" y="3277"/>
                  <a:ext cx="1061" cy="3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9 w 21600"/>
                    <a:gd name="T13" fmla="*/ 4481 h 21600"/>
                    <a:gd name="T14" fmla="*/ 17101 w 21600"/>
                    <a:gd name="T15" fmla="*/ 17119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16" name="AutoShape 30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271" y="1992"/>
                  <a:ext cx="918" cy="29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4 w 21600"/>
                    <a:gd name="T13" fmla="*/ 4469 h 21600"/>
                    <a:gd name="T14" fmla="*/ 17106 w 21600"/>
                    <a:gd name="T15" fmla="*/ 1713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17" name="Oval 306"/>
                <p:cNvSpPr>
                  <a:spLocks noChangeAspect="1" noChangeArrowheads="1"/>
                </p:cNvSpPr>
                <p:nvPr/>
              </p:nvSpPr>
              <p:spPr bwMode="auto">
                <a:xfrm>
                  <a:off x="1471" y="2060"/>
                  <a:ext cx="519" cy="155"/>
                </a:xfrm>
                <a:prstGeom prst="ellipse">
                  <a:avLst/>
                </a:prstGeom>
                <a:solidFill>
                  <a:srgbClr val="00CCFF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18" name="Oval 307"/>
                <p:cNvSpPr>
                  <a:spLocks noChangeAspect="1" noChangeArrowheads="1"/>
                </p:cNvSpPr>
                <p:nvPr/>
              </p:nvSpPr>
              <p:spPr bwMode="auto">
                <a:xfrm>
                  <a:off x="1180" y="2464"/>
                  <a:ext cx="1098" cy="366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grpSp>
              <p:nvGrpSpPr>
                <p:cNvPr id="19" name="Group 308"/>
                <p:cNvGrpSpPr>
                  <a:grpSpLocks/>
                </p:cNvGrpSpPr>
                <p:nvPr/>
              </p:nvGrpSpPr>
              <p:grpSpPr bwMode="auto">
                <a:xfrm>
                  <a:off x="1369" y="3012"/>
                  <a:ext cx="723" cy="184"/>
                  <a:chOff x="1200" y="2906"/>
                  <a:chExt cx="753" cy="190"/>
                </a:xfrm>
              </p:grpSpPr>
              <p:sp>
                <p:nvSpPr>
                  <p:cNvPr id="72" name="AutoShape 309"/>
                  <p:cNvSpPr>
                    <a:spLocks noChangeAspect="1" noChangeArrowheads="1"/>
                  </p:cNvSpPr>
                  <p:nvPr/>
                </p:nvSpPr>
                <p:spPr bwMode="auto">
                  <a:xfrm rot="2295277" flipV="1">
                    <a:off x="1200" y="2906"/>
                    <a:ext cx="753" cy="1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4 w 21600"/>
                      <a:gd name="T13" fmla="*/ 4547 h 21600"/>
                      <a:gd name="T14" fmla="*/ 17096 w 21600"/>
                      <a:gd name="T15" fmla="*/ 1705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Oval 310"/>
                  <p:cNvSpPr>
                    <a:spLocks noChangeAspect="1" noChangeArrowheads="1"/>
                  </p:cNvSpPr>
                  <p:nvPr/>
                </p:nvSpPr>
                <p:spPr bwMode="auto">
                  <a:xfrm rot="2295277">
                    <a:off x="1364" y="2950"/>
                    <a:ext cx="425" cy="102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" name="Line 3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30" y="2140"/>
                  <a:ext cx="0" cy="131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1" name="Line 312"/>
                <p:cNvSpPr>
                  <a:spLocks noChangeAspect="1" noChangeShapeType="1"/>
                </p:cNvSpPr>
                <p:nvPr/>
              </p:nvSpPr>
              <p:spPr bwMode="auto">
                <a:xfrm>
                  <a:off x="853" y="3106"/>
                  <a:ext cx="921" cy="87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2" name="Line 3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48" y="2991"/>
                  <a:ext cx="719" cy="11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3" name="Line 314"/>
                <p:cNvSpPr>
                  <a:spLocks noChangeAspect="1" noChangeShapeType="1"/>
                </p:cNvSpPr>
                <p:nvPr/>
              </p:nvSpPr>
              <p:spPr bwMode="auto">
                <a:xfrm>
                  <a:off x="856" y="3106"/>
                  <a:ext cx="1031" cy="13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4" name="Line 31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50" y="3088"/>
                  <a:ext cx="783" cy="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5" name="Line 31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448" y="2994"/>
                  <a:ext cx="116" cy="46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6" name="Line 317"/>
                <p:cNvSpPr>
                  <a:spLocks noChangeAspect="1" noChangeShapeType="1"/>
                </p:cNvSpPr>
                <p:nvPr/>
              </p:nvSpPr>
              <p:spPr bwMode="auto">
                <a:xfrm>
                  <a:off x="1887" y="3233"/>
                  <a:ext cx="127" cy="22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7" name="Line 31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255" y="2646"/>
                  <a:ext cx="189" cy="80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8" name="Oval 319"/>
                <p:cNvSpPr>
                  <a:spLocks noChangeAspect="1" noChangeArrowheads="1"/>
                </p:cNvSpPr>
                <p:nvPr/>
              </p:nvSpPr>
              <p:spPr bwMode="auto">
                <a:xfrm>
                  <a:off x="1255" y="2488"/>
                  <a:ext cx="951" cy="31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29" name="Line 32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549" y="3081"/>
                  <a:ext cx="84" cy="45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0" name="Line 321"/>
                <p:cNvSpPr>
                  <a:spLocks noChangeAspect="1" noChangeShapeType="1"/>
                </p:cNvSpPr>
                <p:nvPr/>
              </p:nvSpPr>
              <p:spPr bwMode="auto">
                <a:xfrm>
                  <a:off x="1780" y="3196"/>
                  <a:ext cx="96" cy="34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1" name="Line 322"/>
                <p:cNvSpPr>
                  <a:spLocks noChangeAspect="1" noChangeShapeType="1"/>
                </p:cNvSpPr>
                <p:nvPr/>
              </p:nvSpPr>
              <p:spPr bwMode="auto">
                <a:xfrm>
                  <a:off x="853" y="3106"/>
                  <a:ext cx="864" cy="5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2" name="Line 3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81" y="3162"/>
                  <a:ext cx="36" cy="38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3" name="Line 32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78" y="2802"/>
                  <a:ext cx="3" cy="74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4" name="Line 32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451" y="2773"/>
                  <a:ext cx="98" cy="76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5" name="Line 32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55" y="2134"/>
                  <a:ext cx="217" cy="50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6" name="Line 32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48" y="2197"/>
                  <a:ext cx="131" cy="57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7" name="Line 32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863" y="2200"/>
                  <a:ext cx="133" cy="57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8" name="Line 32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666" y="2213"/>
                  <a:ext cx="46" cy="59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39" name="Line 3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35" y="2134"/>
                  <a:ext cx="237" cy="50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0" name="Line 33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990" y="2131"/>
                  <a:ext cx="216" cy="50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1" name="Line 33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990" y="2131"/>
                  <a:ext cx="236" cy="51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2" name="Line 33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26" y="2197"/>
                  <a:ext cx="150" cy="57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3" name="Line 33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866" y="2200"/>
                  <a:ext cx="151" cy="57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4" name="Line 3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678" y="2210"/>
                  <a:ext cx="34" cy="58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5" name="Line 33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235" y="2654"/>
                  <a:ext cx="188" cy="80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6" name="Line 33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35" y="2663"/>
                  <a:ext cx="188" cy="80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7" name="Line 3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7" y="2649"/>
                  <a:ext cx="189" cy="80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8" name="Line 33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429" y="2773"/>
                  <a:ext cx="114" cy="76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49" name="Line 34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876" y="2781"/>
                  <a:ext cx="120" cy="75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0" name="Line 34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66" y="2812"/>
                  <a:ext cx="12" cy="74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1" name="AutoShape 342"/>
                <p:cNvSpPr>
                  <a:spLocks noChangeAspect="1" noChangeArrowheads="1"/>
                </p:cNvSpPr>
                <p:nvPr/>
              </p:nvSpPr>
              <p:spPr bwMode="auto">
                <a:xfrm>
                  <a:off x="814" y="3078"/>
                  <a:ext cx="62" cy="57"/>
                </a:xfrm>
                <a:prstGeom prst="sun">
                  <a:avLst>
                    <a:gd name="adj" fmla="val 25000"/>
                  </a:avLst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2" name="Oval 343"/>
                <p:cNvSpPr>
                  <a:spLocks noChangeAspect="1" noChangeArrowheads="1"/>
                </p:cNvSpPr>
                <p:nvPr/>
              </p:nvSpPr>
              <p:spPr bwMode="auto">
                <a:xfrm>
                  <a:off x="1448" y="3365"/>
                  <a:ext cx="566" cy="19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3" name="Oval 344"/>
                <p:cNvSpPr>
                  <a:spLocks noChangeAspect="1" noChangeArrowheads="1"/>
                </p:cNvSpPr>
                <p:nvPr/>
              </p:nvSpPr>
              <p:spPr bwMode="auto">
                <a:xfrm>
                  <a:off x="1423" y="3358"/>
                  <a:ext cx="615" cy="204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4" name="Oval 345"/>
                <p:cNvSpPr>
                  <a:spLocks noChangeAspect="1" noChangeArrowheads="1"/>
                </p:cNvSpPr>
                <p:nvPr/>
              </p:nvSpPr>
              <p:spPr bwMode="auto">
                <a:xfrm>
                  <a:off x="1235" y="2482"/>
                  <a:ext cx="991" cy="33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5" name="Line 34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882" y="2778"/>
                  <a:ext cx="135" cy="76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6" name="Line 34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13" y="3035"/>
                  <a:ext cx="60" cy="1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7" name="Line 34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13" y="3096"/>
                  <a:ext cx="63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8" name="Line 349"/>
                <p:cNvSpPr>
                  <a:spLocks noChangeAspect="1" noChangeShapeType="1"/>
                </p:cNvSpPr>
                <p:nvPr/>
              </p:nvSpPr>
              <p:spPr bwMode="auto">
                <a:xfrm>
                  <a:off x="1219" y="3127"/>
                  <a:ext cx="63" cy="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59" name="Line 350"/>
                <p:cNvSpPr>
                  <a:spLocks noChangeAspect="1" noChangeShapeType="1"/>
                </p:cNvSpPr>
                <p:nvPr/>
              </p:nvSpPr>
              <p:spPr bwMode="auto">
                <a:xfrm>
                  <a:off x="1216" y="3138"/>
                  <a:ext cx="66" cy="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0" name="Line 351"/>
                <p:cNvSpPr>
                  <a:spLocks noChangeAspect="1" noChangeShapeType="1"/>
                </p:cNvSpPr>
                <p:nvPr/>
              </p:nvSpPr>
              <p:spPr bwMode="auto">
                <a:xfrm>
                  <a:off x="1213" y="3150"/>
                  <a:ext cx="69" cy="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1" name="Line 35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282" y="2857"/>
                  <a:ext cx="18" cy="7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2" name="Line 35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303" y="2851"/>
                  <a:ext cx="18" cy="7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3" name="Line 35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37" y="2867"/>
                  <a:ext cx="18" cy="7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4" name="Line 3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58" y="2873"/>
                  <a:ext cx="18" cy="7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5" name="Line 35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441" y="2849"/>
                  <a:ext cx="12" cy="7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6" name="Line 35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459" y="2842"/>
                  <a:ext cx="13" cy="8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7" name="Line 3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973" y="2860"/>
                  <a:ext cx="10" cy="7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8" name="Line 35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986" y="2863"/>
                  <a:ext cx="13" cy="8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69" name="Line 36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66" y="2857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70" name="Line 36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78" y="2857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  <p:sp>
              <p:nvSpPr>
                <p:cNvPr id="71" name="Rectangle 362"/>
                <p:cNvSpPr>
                  <a:spLocks noChangeAspect="1" noChangeArrowheads="1"/>
                </p:cNvSpPr>
                <p:nvPr/>
              </p:nvSpPr>
              <p:spPr bwMode="auto">
                <a:xfrm>
                  <a:off x="1198" y="3653"/>
                  <a:ext cx="1059" cy="24"/>
                </a:xfrm>
                <a:prstGeom prst="rect">
                  <a:avLst/>
                </a:prstGeom>
                <a:solidFill>
                  <a:srgbClr val="00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363"/>
              <p:cNvSpPr txBox="1">
                <a:spLocks noChangeAspect="1" noChangeArrowheads="1"/>
              </p:cNvSpPr>
              <p:nvPr/>
            </p:nvSpPr>
            <p:spPr bwMode="auto">
              <a:xfrm>
                <a:off x="759" y="3156"/>
                <a:ext cx="98" cy="1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en-US" altLang="zh-CN" sz="1400" b="1" i="1">
                    <a:solidFill>
                      <a:srgbClr val="003399"/>
                    </a:solidFill>
                  </a:rPr>
                  <a:t>S</a:t>
                </a:r>
              </a:p>
            </p:txBody>
          </p:sp>
          <p:sp>
            <p:nvSpPr>
              <p:cNvPr id="10" name="Text Box 364"/>
              <p:cNvSpPr txBox="1">
                <a:spLocks noChangeAspect="1" noChangeArrowheads="1"/>
              </p:cNvSpPr>
              <p:nvPr/>
            </p:nvSpPr>
            <p:spPr bwMode="auto">
              <a:xfrm>
                <a:off x="819" y="2527"/>
                <a:ext cx="390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2000" b="1" dirty="0">
                    <a:solidFill>
                      <a:srgbClr val="003399"/>
                    </a:solidFill>
                  </a:rPr>
                  <a:t>透镜</a:t>
                </a:r>
                <a:endParaRPr kumimoji="0" lang="zh-CN" altLang="en-US" sz="2000" b="1" baseline="-25000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11" name="Text Box 365"/>
              <p:cNvSpPr txBox="1">
                <a:spLocks noChangeAspect="1" noChangeArrowheads="1"/>
              </p:cNvSpPr>
              <p:nvPr/>
            </p:nvSpPr>
            <p:spPr bwMode="auto">
              <a:xfrm>
                <a:off x="2214" y="2885"/>
                <a:ext cx="213" cy="5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2000" b="1" dirty="0">
                    <a:solidFill>
                      <a:srgbClr val="003399"/>
                    </a:solidFill>
                  </a:rPr>
                  <a:t>半反射镜</a:t>
                </a:r>
                <a:endParaRPr kumimoji="0" lang="zh-CN" altLang="en-US" sz="2000" b="1" baseline="-25000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12" name="Text Box 366"/>
              <p:cNvSpPr txBox="1">
                <a:spLocks noChangeAspect="1" noChangeArrowheads="1"/>
              </p:cNvSpPr>
              <p:nvPr/>
            </p:nvSpPr>
            <p:spPr bwMode="auto">
              <a:xfrm>
                <a:off x="838" y="2038"/>
                <a:ext cx="614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2000" b="1" dirty="0">
                    <a:solidFill>
                      <a:srgbClr val="003399"/>
                    </a:solidFill>
                  </a:rPr>
                  <a:t>观察屏</a:t>
                </a:r>
              </a:p>
            </p:txBody>
          </p:sp>
          <p:sp>
            <p:nvSpPr>
              <p:cNvPr id="13" name="Text Box 367"/>
              <p:cNvSpPr txBox="1">
                <a:spLocks noChangeAspect="1" noChangeArrowheads="1"/>
              </p:cNvSpPr>
              <p:nvPr/>
            </p:nvSpPr>
            <p:spPr bwMode="auto">
              <a:xfrm>
                <a:off x="823" y="3551"/>
                <a:ext cx="352" cy="1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kumimoji="0" lang="zh-CN" altLang="en-US" sz="2000" b="1" dirty="0">
                    <a:solidFill>
                      <a:srgbClr val="003399"/>
                    </a:solidFill>
                  </a:rPr>
                  <a:t>薄膜</a:t>
                </a:r>
              </a:p>
            </p:txBody>
          </p:sp>
        </p:grpSp>
      </p:grpSp>
      <p:pic>
        <p:nvPicPr>
          <p:cNvPr id="74" name="Picture 60" descr="Image12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2292" y="2407212"/>
            <a:ext cx="2212860" cy="208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Rectangle 85"/>
          <p:cNvSpPr>
            <a:spLocks noChangeArrowheads="1"/>
          </p:cNvSpPr>
          <p:nvPr/>
        </p:nvSpPr>
        <p:spPr bwMode="auto">
          <a:xfrm>
            <a:off x="6174395" y="4774180"/>
            <a:ext cx="2040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sz="2400" b="1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明暗相间的</a:t>
            </a:r>
            <a:endParaRPr kumimoji="0" lang="en-US" altLang="zh-CN" sz="2400" b="1" dirty="0" smtClean="0">
              <a:solidFill>
                <a:srgbClr val="FF0066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kumimoji="0" lang="zh-CN" altLang="en-US" sz="2400" b="1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同心</a:t>
            </a:r>
            <a:r>
              <a:rPr kumimoji="0" lang="zh-CN" altLang="en-US" sz="2400" b="1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圆环条纹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4" name="Text Box 127"/>
          <p:cNvSpPr txBox="1">
            <a:spLocks noChangeArrowheads="1"/>
          </p:cNvSpPr>
          <p:nvPr/>
        </p:nvSpPr>
        <p:spPr bwMode="auto">
          <a:xfrm>
            <a:off x="642910" y="609881"/>
            <a:ext cx="5000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 startAt="3"/>
            </a:pPr>
            <a:r>
              <a:rPr lang="zh-CN" altLang="en-US" sz="2400" b="1" dirty="0" smtClean="0"/>
              <a:t>单色扩展光源</a:t>
            </a:r>
            <a:r>
              <a:rPr lang="zh-CN" altLang="en-US" sz="2400" b="1" dirty="0"/>
              <a:t>照明时</a:t>
            </a:r>
            <a:r>
              <a:rPr lang="zh-CN" altLang="en-US" sz="2400" b="1" dirty="0" smtClean="0"/>
              <a:t>的等倾干涉</a:t>
            </a:r>
            <a:endParaRPr lang="zh-CN" altLang="en-US" sz="24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3021" y="4176701"/>
            <a:ext cx="2701925" cy="417513"/>
          </a:xfrm>
          <a:prstGeom prst="rect">
            <a:avLst/>
          </a:prstGeom>
          <a:solidFill>
            <a:srgbClr val="0070C0">
              <a:alpha val="82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 b="1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67096" y="3341676"/>
            <a:ext cx="457200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Line 6"/>
          <p:cNvSpPr>
            <a:spLocks noChangeAspect="1" noChangeShapeType="1"/>
          </p:cNvSpPr>
          <p:nvPr/>
        </p:nvSpPr>
        <p:spPr bwMode="auto">
          <a:xfrm flipV="1">
            <a:off x="2825884" y="3146414"/>
            <a:ext cx="557212" cy="1033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198946" y="3130539"/>
            <a:ext cx="547688" cy="1052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3346584" y="2185976"/>
            <a:ext cx="90487" cy="763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3352934" y="2181214"/>
            <a:ext cx="411162" cy="78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843346" y="2185976"/>
            <a:ext cx="503238" cy="78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822709" y="2187564"/>
            <a:ext cx="0" cy="23749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406659" y="2176451"/>
            <a:ext cx="27876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824296" y="4175114"/>
            <a:ext cx="182563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3013209" y="4186226"/>
            <a:ext cx="1825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" name="AutoShape 29"/>
          <p:cNvSpPr>
            <a:spLocks noChangeAspect="1" noChangeArrowheads="1" noTextEdit="1"/>
          </p:cNvSpPr>
          <p:nvPr/>
        </p:nvSpPr>
        <p:spPr bwMode="auto">
          <a:xfrm>
            <a:off x="4227646" y="1984364"/>
            <a:ext cx="266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Arc 35"/>
          <p:cNvSpPr>
            <a:spLocks/>
          </p:cNvSpPr>
          <p:nvPr/>
        </p:nvSpPr>
        <p:spPr bwMode="auto">
          <a:xfrm rot="19254369">
            <a:off x="2427421" y="3840151"/>
            <a:ext cx="642938" cy="771525"/>
          </a:xfrm>
          <a:custGeom>
            <a:avLst/>
            <a:gdLst>
              <a:gd name="T0" fmla="*/ 2147483647 w 15187"/>
              <a:gd name="T1" fmla="*/ 0 h 18234"/>
              <a:gd name="T2" fmla="*/ 2147483647 w 15187"/>
              <a:gd name="T3" fmla="*/ 2147483647 h 18234"/>
              <a:gd name="T4" fmla="*/ 0 w 15187"/>
              <a:gd name="T5" fmla="*/ 2147483647 h 18234"/>
              <a:gd name="T6" fmla="*/ 0 60000 65536"/>
              <a:gd name="T7" fmla="*/ 0 60000 65536"/>
              <a:gd name="T8" fmla="*/ 0 60000 65536"/>
              <a:gd name="T9" fmla="*/ 0 w 15187"/>
              <a:gd name="T10" fmla="*/ 0 h 18234"/>
              <a:gd name="T11" fmla="*/ 15187 w 15187"/>
              <a:gd name="T12" fmla="*/ 18234 h 18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87" h="18234" fill="none" extrusionOk="0">
                <a:moveTo>
                  <a:pt x="11579" y="-1"/>
                </a:moveTo>
                <a:cubicBezTo>
                  <a:pt x="12880" y="826"/>
                  <a:pt x="14090" y="1790"/>
                  <a:pt x="15186" y="2874"/>
                </a:cubicBezTo>
              </a:path>
              <a:path w="15187" h="18234" stroke="0" extrusionOk="0">
                <a:moveTo>
                  <a:pt x="11579" y="-1"/>
                </a:moveTo>
                <a:cubicBezTo>
                  <a:pt x="12880" y="826"/>
                  <a:pt x="14090" y="1790"/>
                  <a:pt x="15186" y="2874"/>
                </a:cubicBezTo>
                <a:lnTo>
                  <a:pt x="0" y="1823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8" name="Arc 36"/>
          <p:cNvSpPr>
            <a:spLocks/>
          </p:cNvSpPr>
          <p:nvPr/>
        </p:nvSpPr>
        <p:spPr bwMode="auto">
          <a:xfrm rot="8213286">
            <a:off x="2552834" y="3733789"/>
            <a:ext cx="642937" cy="749300"/>
          </a:xfrm>
          <a:custGeom>
            <a:avLst/>
            <a:gdLst>
              <a:gd name="T0" fmla="*/ 2147483647 w 15187"/>
              <a:gd name="T1" fmla="*/ 0 h 17724"/>
              <a:gd name="T2" fmla="*/ 2147483647 w 15187"/>
              <a:gd name="T3" fmla="*/ 2147483647 h 17724"/>
              <a:gd name="T4" fmla="*/ 0 w 15187"/>
              <a:gd name="T5" fmla="*/ 2147483647 h 17724"/>
              <a:gd name="T6" fmla="*/ 0 60000 65536"/>
              <a:gd name="T7" fmla="*/ 0 60000 65536"/>
              <a:gd name="T8" fmla="*/ 0 60000 65536"/>
              <a:gd name="T9" fmla="*/ 0 w 15187"/>
              <a:gd name="T10" fmla="*/ 0 h 17724"/>
              <a:gd name="T11" fmla="*/ 15187 w 15187"/>
              <a:gd name="T12" fmla="*/ 17724 h 17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87" h="17724" fill="none" extrusionOk="0">
                <a:moveTo>
                  <a:pt x="12345" y="0"/>
                </a:moveTo>
                <a:cubicBezTo>
                  <a:pt x="13358" y="705"/>
                  <a:pt x="14309" y="1496"/>
                  <a:pt x="15186" y="2364"/>
                </a:cubicBezTo>
              </a:path>
              <a:path w="15187" h="17724" stroke="0" extrusionOk="0">
                <a:moveTo>
                  <a:pt x="12345" y="0"/>
                </a:moveTo>
                <a:cubicBezTo>
                  <a:pt x="13358" y="705"/>
                  <a:pt x="14309" y="1496"/>
                  <a:pt x="15186" y="2364"/>
                </a:cubicBezTo>
                <a:lnTo>
                  <a:pt x="0" y="177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9" name="Arc 37"/>
          <p:cNvSpPr>
            <a:spLocks/>
          </p:cNvSpPr>
          <p:nvPr/>
        </p:nvSpPr>
        <p:spPr bwMode="auto">
          <a:xfrm rot="19254369">
            <a:off x="2595696" y="2741601"/>
            <a:ext cx="642938" cy="771525"/>
          </a:xfrm>
          <a:custGeom>
            <a:avLst/>
            <a:gdLst>
              <a:gd name="T0" fmla="*/ 2147483647 w 15187"/>
              <a:gd name="T1" fmla="*/ 0 h 18234"/>
              <a:gd name="T2" fmla="*/ 2147483647 w 15187"/>
              <a:gd name="T3" fmla="*/ 2147483647 h 18234"/>
              <a:gd name="T4" fmla="*/ 0 w 15187"/>
              <a:gd name="T5" fmla="*/ 2147483647 h 18234"/>
              <a:gd name="T6" fmla="*/ 0 60000 65536"/>
              <a:gd name="T7" fmla="*/ 0 60000 65536"/>
              <a:gd name="T8" fmla="*/ 0 60000 65536"/>
              <a:gd name="T9" fmla="*/ 0 w 15187"/>
              <a:gd name="T10" fmla="*/ 0 h 18234"/>
              <a:gd name="T11" fmla="*/ 15187 w 15187"/>
              <a:gd name="T12" fmla="*/ 18234 h 18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87" h="18234" fill="none" extrusionOk="0">
                <a:moveTo>
                  <a:pt x="11579" y="-1"/>
                </a:moveTo>
                <a:cubicBezTo>
                  <a:pt x="12880" y="826"/>
                  <a:pt x="14090" y="1790"/>
                  <a:pt x="15186" y="2874"/>
                </a:cubicBezTo>
              </a:path>
              <a:path w="15187" h="18234" stroke="0" extrusionOk="0">
                <a:moveTo>
                  <a:pt x="11579" y="-1"/>
                </a:moveTo>
                <a:cubicBezTo>
                  <a:pt x="12880" y="826"/>
                  <a:pt x="14090" y="1790"/>
                  <a:pt x="15186" y="2874"/>
                </a:cubicBezTo>
                <a:lnTo>
                  <a:pt x="0" y="1823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aphicFrame>
        <p:nvGraphicFramePr>
          <p:cNvPr id="20" name="Object 39"/>
          <p:cNvGraphicFramePr>
            <a:graphicFrameLocks noChangeAspect="1"/>
          </p:cNvGraphicFramePr>
          <p:nvPr/>
        </p:nvGraphicFramePr>
        <p:xfrm>
          <a:off x="3268796" y="2062170"/>
          <a:ext cx="176213" cy="227013"/>
        </p:xfrm>
        <a:graphic>
          <a:graphicData uri="http://schemas.openxmlformats.org/presentationml/2006/ole">
            <p:oleObj spid="_x0000_s114690" name="Equation" r:id="rId3" imgW="114120" imgH="126720" progId="Equation.DSMT4">
              <p:embed/>
            </p:oleObj>
          </a:graphicData>
        </a:graphic>
      </p:graphicFrame>
      <p:sp>
        <p:nvSpPr>
          <p:cNvPr id="21" name="Line 44"/>
          <p:cNvSpPr>
            <a:spLocks noChangeShapeType="1"/>
          </p:cNvSpPr>
          <p:nvPr/>
        </p:nvSpPr>
        <p:spPr bwMode="auto">
          <a:xfrm rot="21480000">
            <a:off x="2463934" y="3513126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 flipV="1">
            <a:off x="3149734" y="3441689"/>
            <a:ext cx="7302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3" name="Line 46"/>
          <p:cNvSpPr>
            <a:spLocks noChangeShapeType="1"/>
          </p:cNvSpPr>
          <p:nvPr/>
        </p:nvSpPr>
        <p:spPr bwMode="auto">
          <a:xfrm flipV="1">
            <a:off x="3451359" y="3552814"/>
            <a:ext cx="7302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rot="120000">
            <a:off x="2878271" y="4305289"/>
            <a:ext cx="730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rot="21240000" flipV="1">
            <a:off x="3400559" y="2578089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>
            <a:off x="3521209" y="2505064"/>
            <a:ext cx="714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 sz="2400" b="1"/>
          </a:p>
        </p:txBody>
      </p:sp>
      <p:pic>
        <p:nvPicPr>
          <p:cNvPr id="27" name="Picture 60" descr="Image127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85728"/>
            <a:ext cx="168116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" name="Object 14"/>
          <p:cNvGraphicFramePr>
            <a:graphicFrameLocks noChangeAspect="1"/>
          </p:cNvGraphicFramePr>
          <p:nvPr/>
        </p:nvGraphicFramePr>
        <p:xfrm>
          <a:off x="3914934" y="3757618"/>
          <a:ext cx="304800" cy="457200"/>
        </p:xfrm>
        <a:graphic>
          <a:graphicData uri="http://schemas.openxmlformats.org/presentationml/2006/ole">
            <p:oleObj spid="_x0000_s114691" name="Equation" r:id="rId5" imgW="152280" imgH="228600" progId="Equation.DSMT4">
              <p:embed/>
            </p:oleObj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3889534" y="4143380"/>
          <a:ext cx="330200" cy="457200"/>
        </p:xfrm>
        <a:graphic>
          <a:graphicData uri="http://schemas.openxmlformats.org/presentationml/2006/ole">
            <p:oleObj spid="_x0000_s114692" name="Equation" r:id="rId6" imgW="164880" imgH="228600" progId="Equation.DSMT4">
              <p:embed/>
            </p:oleObj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/>
        </p:nvGraphicFramePr>
        <p:xfrm>
          <a:off x="3914934" y="4471998"/>
          <a:ext cx="304800" cy="457200"/>
        </p:xfrm>
        <a:graphic>
          <a:graphicData uri="http://schemas.openxmlformats.org/presentationml/2006/ole">
            <p:oleObj spid="_x0000_s114693" name="Equation" r:id="rId7" imgW="152280" imgH="228600" progId="Equation.DSMT4">
              <p:embed/>
            </p:oleObj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/>
        </p:nvGraphicFramePr>
        <p:xfrm>
          <a:off x="1532080" y="4214818"/>
          <a:ext cx="280988" cy="357187"/>
        </p:xfrm>
        <a:graphic>
          <a:graphicData uri="http://schemas.openxmlformats.org/presentationml/2006/ole">
            <p:oleObj spid="_x0000_s114694" name="Equation" r:id="rId8" imgW="139680" imgH="177480" progId="Equation.DSMT4">
              <p:embed/>
            </p:oleObj>
          </a:graphicData>
        </a:graphic>
      </p:graphicFrame>
      <p:graphicFrame>
        <p:nvGraphicFramePr>
          <p:cNvPr id="32" name="Object 18"/>
          <p:cNvGraphicFramePr>
            <a:graphicFrameLocks noChangeAspect="1"/>
          </p:cNvGraphicFramePr>
          <p:nvPr/>
        </p:nvGraphicFramePr>
        <p:xfrm>
          <a:off x="2817964" y="2357430"/>
          <a:ext cx="179387" cy="331788"/>
        </p:xfrm>
        <a:graphic>
          <a:graphicData uri="http://schemas.openxmlformats.org/presentationml/2006/ole">
            <p:oleObj spid="_x0000_s114695" name="Equation" r:id="rId9" imgW="88560" imgH="164880" progId="Equation.DSMT4">
              <p:embed/>
            </p:oleObj>
          </a:graphicData>
        </a:graphic>
      </p:graphicFrame>
      <p:graphicFrame>
        <p:nvGraphicFramePr>
          <p:cNvPr id="33" name="Object 19"/>
          <p:cNvGraphicFramePr>
            <a:graphicFrameLocks noChangeAspect="1"/>
          </p:cNvGraphicFramePr>
          <p:nvPr/>
        </p:nvGraphicFramePr>
        <p:xfrm>
          <a:off x="2827491" y="4643446"/>
          <a:ext cx="204787" cy="273050"/>
        </p:xfrm>
        <a:graphic>
          <a:graphicData uri="http://schemas.openxmlformats.org/presentationml/2006/ole">
            <p:oleObj spid="_x0000_s114696" name="Equation" r:id="rId10" imgW="228600" imgH="304560" progId="Equation.DSMT4">
              <p:embed/>
            </p:oleObj>
          </a:graphicData>
        </a:graphic>
      </p:graphicFrame>
      <p:graphicFrame>
        <p:nvGraphicFramePr>
          <p:cNvPr id="34" name="Object 21"/>
          <p:cNvGraphicFramePr>
            <a:graphicFrameLocks noChangeAspect="1"/>
          </p:cNvGraphicFramePr>
          <p:nvPr/>
        </p:nvGraphicFramePr>
        <p:xfrm>
          <a:off x="2638577" y="3454402"/>
          <a:ext cx="179387" cy="331788"/>
        </p:xfrm>
        <a:graphic>
          <a:graphicData uri="http://schemas.openxmlformats.org/presentationml/2006/ole">
            <p:oleObj spid="_x0000_s114697" name="Equation" r:id="rId11" imgW="88560" imgH="164880" progId="Equation.DSMT4">
              <p:embed/>
            </p:oleObj>
          </a:graphicData>
        </a:graphic>
      </p:graphicFrame>
      <p:graphicFrame>
        <p:nvGraphicFramePr>
          <p:cNvPr id="35" name="Object 24"/>
          <p:cNvGraphicFramePr>
            <a:graphicFrameLocks noChangeAspect="1"/>
          </p:cNvGraphicFramePr>
          <p:nvPr/>
        </p:nvGraphicFramePr>
        <p:xfrm>
          <a:off x="3513296" y="2143116"/>
          <a:ext cx="304800" cy="330200"/>
        </p:xfrm>
        <a:graphic>
          <a:graphicData uri="http://schemas.openxmlformats.org/presentationml/2006/ole">
            <p:oleObj spid="_x0000_s114698" name="Equation" r:id="rId12" imgW="152280" imgH="164880" progId="Equation.DSMT4">
              <p:embed/>
            </p:oleObj>
          </a:graphicData>
        </a:graphic>
      </p:graphicFrame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1285852" y="3344871"/>
            <a:ext cx="457200" cy="841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7" name="Line 6"/>
          <p:cNvSpPr>
            <a:spLocks noChangeAspect="1" noChangeShapeType="1"/>
          </p:cNvSpPr>
          <p:nvPr/>
        </p:nvSpPr>
        <p:spPr bwMode="auto">
          <a:xfrm flipV="1">
            <a:off x="1744640" y="3149609"/>
            <a:ext cx="557212" cy="1033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117702" y="3133734"/>
            <a:ext cx="547688" cy="10525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1743052" y="4178309"/>
            <a:ext cx="182563" cy="419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V="1">
            <a:off x="1931965" y="4189421"/>
            <a:ext cx="182562" cy="419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rot="21480000">
            <a:off x="1382690" y="3516321"/>
            <a:ext cx="73025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 flipV="1">
            <a:off x="2068490" y="3444884"/>
            <a:ext cx="73025" cy="144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V="1">
            <a:off x="2370115" y="3556009"/>
            <a:ext cx="73025" cy="144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 rot="120000">
            <a:off x="1797027" y="4308484"/>
            <a:ext cx="73025" cy="144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2389336" y="2205040"/>
            <a:ext cx="928693" cy="785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flipV="1">
            <a:off x="2746526" y="2205040"/>
            <a:ext cx="571504" cy="785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7" name="Line 56"/>
          <p:cNvSpPr>
            <a:spLocks noChangeShapeType="1"/>
          </p:cNvSpPr>
          <p:nvPr/>
        </p:nvSpPr>
        <p:spPr bwMode="auto">
          <a:xfrm rot="21240000" flipV="1">
            <a:off x="2446819" y="2653117"/>
            <a:ext cx="385102" cy="24685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flipH="1">
            <a:off x="2889402" y="2657464"/>
            <a:ext cx="103187" cy="119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1452696" y="2946389"/>
            <a:ext cx="2741613" cy="20955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50" name="Group 222"/>
          <p:cNvGrpSpPr>
            <a:grpSpLocks/>
          </p:cNvGrpSpPr>
          <p:nvPr/>
        </p:nvGrpSpPr>
        <p:grpSpPr bwMode="auto">
          <a:xfrm>
            <a:off x="4540279" y="1926154"/>
            <a:ext cx="4175125" cy="2914301"/>
            <a:chOff x="3641" y="2112"/>
            <a:chExt cx="1566" cy="1575"/>
          </a:xfrm>
        </p:grpSpPr>
        <p:grpSp>
          <p:nvGrpSpPr>
            <p:cNvPr id="51" name="Group 223"/>
            <p:cNvGrpSpPr>
              <a:grpSpLocks/>
            </p:cNvGrpSpPr>
            <p:nvPr/>
          </p:nvGrpSpPr>
          <p:grpSpPr bwMode="auto">
            <a:xfrm>
              <a:off x="3740" y="2959"/>
              <a:ext cx="128" cy="432"/>
              <a:chOff x="3740" y="2959"/>
              <a:chExt cx="128" cy="432"/>
            </a:xfrm>
          </p:grpSpPr>
          <p:sp>
            <p:nvSpPr>
              <p:cNvPr id="112" name="AutoShape 224"/>
              <p:cNvSpPr>
                <a:spLocks noChangeAspect="1" noChangeArrowheads="1"/>
              </p:cNvSpPr>
              <p:nvPr/>
            </p:nvSpPr>
            <p:spPr bwMode="auto">
              <a:xfrm rot="-5389700">
                <a:off x="3757" y="2959"/>
                <a:ext cx="94" cy="94"/>
              </a:xfrm>
              <a:prstGeom prst="flowChartDelay">
                <a:avLst/>
              </a:prstGeom>
              <a:solidFill>
                <a:srgbClr val="EAEAE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13" name="Rectangle 225"/>
              <p:cNvSpPr>
                <a:spLocks noChangeAspect="1" noChangeArrowheads="1"/>
              </p:cNvSpPr>
              <p:nvPr/>
            </p:nvSpPr>
            <p:spPr bwMode="auto">
              <a:xfrm>
                <a:off x="3757" y="3047"/>
                <a:ext cx="94" cy="282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14" name="Rectangle 226"/>
              <p:cNvSpPr>
                <a:spLocks noChangeAspect="1" noChangeArrowheads="1"/>
              </p:cNvSpPr>
              <p:nvPr/>
            </p:nvSpPr>
            <p:spPr bwMode="auto">
              <a:xfrm>
                <a:off x="3740" y="3325"/>
                <a:ext cx="128" cy="66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15" name="Oval 227"/>
              <p:cNvSpPr>
                <a:spLocks noChangeAspect="1" noChangeArrowheads="1"/>
              </p:cNvSpPr>
              <p:nvPr/>
            </p:nvSpPr>
            <p:spPr bwMode="auto">
              <a:xfrm>
                <a:off x="3765" y="3031"/>
                <a:ext cx="79" cy="3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16" name="Oval 228"/>
              <p:cNvSpPr>
                <a:spLocks noChangeAspect="1" noChangeArrowheads="1"/>
              </p:cNvSpPr>
              <p:nvPr/>
            </p:nvSpPr>
            <p:spPr bwMode="auto">
              <a:xfrm>
                <a:off x="3782" y="3034"/>
                <a:ext cx="47" cy="20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</p:grpSp>
        <p:sp>
          <p:nvSpPr>
            <p:cNvPr id="52" name="Text Box 229"/>
            <p:cNvSpPr txBox="1">
              <a:spLocks noChangeAspect="1" noChangeArrowheads="1"/>
            </p:cNvSpPr>
            <p:nvPr/>
          </p:nvSpPr>
          <p:spPr bwMode="auto">
            <a:xfrm>
              <a:off x="3645" y="3020"/>
              <a:ext cx="93" cy="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 b="1" i="1">
                  <a:solidFill>
                    <a:srgbClr val="003399"/>
                  </a:solidFill>
                </a:rPr>
                <a:t>S</a:t>
              </a:r>
              <a:r>
                <a:rPr kumimoji="0" lang="en-US" altLang="zh-CN" sz="1400" b="1" baseline="-25000">
                  <a:solidFill>
                    <a:srgbClr val="003399"/>
                  </a:solidFill>
                </a:rPr>
                <a:t>1</a:t>
              </a:r>
            </a:p>
          </p:txBody>
        </p:sp>
        <p:sp>
          <p:nvSpPr>
            <p:cNvPr id="53" name="Text Box 230"/>
            <p:cNvSpPr txBox="1">
              <a:spLocks noChangeAspect="1" noChangeArrowheads="1"/>
            </p:cNvSpPr>
            <p:nvPr/>
          </p:nvSpPr>
          <p:spPr bwMode="auto">
            <a:xfrm>
              <a:off x="3641" y="3163"/>
              <a:ext cx="99" cy="1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 b="1" i="1">
                  <a:solidFill>
                    <a:srgbClr val="003399"/>
                  </a:solidFill>
                </a:rPr>
                <a:t>S</a:t>
              </a:r>
              <a:r>
                <a:rPr kumimoji="0" lang="en-US" altLang="zh-CN" sz="1400" b="1" baseline="-25000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54" name="Oval 231"/>
            <p:cNvSpPr>
              <a:spLocks noChangeAspect="1" noChangeArrowheads="1"/>
            </p:cNvSpPr>
            <p:nvPr/>
          </p:nvSpPr>
          <p:spPr bwMode="auto">
            <a:xfrm>
              <a:off x="4111" y="2718"/>
              <a:ext cx="1096" cy="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5" name="Line 232"/>
            <p:cNvSpPr>
              <a:spLocks noChangeAspect="1" noChangeShapeType="1"/>
            </p:cNvSpPr>
            <p:nvPr/>
          </p:nvSpPr>
          <p:spPr bwMode="auto">
            <a:xfrm flipH="1">
              <a:off x="4653" y="2130"/>
              <a:ext cx="0" cy="14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6" name="Line 233"/>
            <p:cNvSpPr>
              <a:spLocks noChangeAspect="1" noChangeShapeType="1"/>
            </p:cNvSpPr>
            <p:nvPr/>
          </p:nvSpPr>
          <p:spPr bwMode="auto">
            <a:xfrm flipV="1">
              <a:off x="3806" y="2936"/>
              <a:ext cx="650" cy="1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7" name="Line 234"/>
            <p:cNvSpPr>
              <a:spLocks noChangeAspect="1" noChangeShapeType="1"/>
            </p:cNvSpPr>
            <p:nvPr/>
          </p:nvSpPr>
          <p:spPr bwMode="auto">
            <a:xfrm flipV="1">
              <a:off x="3806" y="3084"/>
              <a:ext cx="7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8" name="Line 235"/>
            <p:cNvSpPr>
              <a:spLocks noChangeAspect="1" noChangeShapeType="1"/>
            </p:cNvSpPr>
            <p:nvPr/>
          </p:nvSpPr>
          <p:spPr bwMode="auto">
            <a:xfrm flipH="1">
              <a:off x="4324" y="2936"/>
              <a:ext cx="135" cy="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59" name="Line 236"/>
            <p:cNvSpPr>
              <a:spLocks noChangeAspect="1" noChangeShapeType="1"/>
            </p:cNvSpPr>
            <p:nvPr/>
          </p:nvSpPr>
          <p:spPr bwMode="auto">
            <a:xfrm flipH="1">
              <a:off x="4606" y="3084"/>
              <a:ext cx="0" cy="4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0" name="Line 237"/>
            <p:cNvSpPr>
              <a:spLocks noChangeAspect="1" noChangeShapeType="1"/>
            </p:cNvSpPr>
            <p:nvPr/>
          </p:nvSpPr>
          <p:spPr bwMode="auto">
            <a:xfrm>
              <a:off x="4842" y="3322"/>
              <a:ext cx="81" cy="2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1" name="Line 238"/>
            <p:cNvSpPr>
              <a:spLocks noChangeAspect="1" noChangeShapeType="1"/>
            </p:cNvSpPr>
            <p:nvPr/>
          </p:nvSpPr>
          <p:spPr bwMode="auto">
            <a:xfrm flipH="1" flipV="1">
              <a:off x="4178" y="2757"/>
              <a:ext cx="143" cy="7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2" name="Line 239"/>
            <p:cNvSpPr>
              <a:spLocks noChangeAspect="1" noChangeShapeType="1"/>
            </p:cNvSpPr>
            <p:nvPr/>
          </p:nvSpPr>
          <p:spPr bwMode="auto">
            <a:xfrm flipV="1">
              <a:off x="4180" y="2115"/>
              <a:ext cx="257" cy="6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3" name="Line 240"/>
            <p:cNvSpPr>
              <a:spLocks noChangeAspect="1" noChangeShapeType="1"/>
            </p:cNvSpPr>
            <p:nvPr/>
          </p:nvSpPr>
          <p:spPr bwMode="auto">
            <a:xfrm flipV="1">
              <a:off x="4282" y="2121"/>
              <a:ext cx="155" cy="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4" name="Line 241"/>
            <p:cNvSpPr>
              <a:spLocks noChangeAspect="1" noChangeShapeType="1"/>
            </p:cNvSpPr>
            <p:nvPr/>
          </p:nvSpPr>
          <p:spPr bwMode="auto">
            <a:xfrm flipH="1" flipV="1">
              <a:off x="4866" y="2118"/>
              <a:ext cx="188" cy="6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5" name="Line 242"/>
            <p:cNvSpPr>
              <a:spLocks noChangeAspect="1" noChangeShapeType="1"/>
            </p:cNvSpPr>
            <p:nvPr/>
          </p:nvSpPr>
          <p:spPr bwMode="auto">
            <a:xfrm flipV="1">
              <a:off x="4606" y="2115"/>
              <a:ext cx="47" cy="6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6" name="Line 243"/>
            <p:cNvSpPr>
              <a:spLocks noChangeAspect="1" noChangeShapeType="1"/>
            </p:cNvSpPr>
            <p:nvPr/>
          </p:nvSpPr>
          <p:spPr bwMode="auto">
            <a:xfrm flipV="1">
              <a:off x="4159" y="2118"/>
              <a:ext cx="278" cy="6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7" name="Line 244"/>
            <p:cNvSpPr>
              <a:spLocks noChangeAspect="1" noChangeShapeType="1"/>
            </p:cNvSpPr>
            <p:nvPr/>
          </p:nvSpPr>
          <p:spPr bwMode="auto">
            <a:xfrm flipH="1" flipV="1">
              <a:off x="4866" y="2118"/>
              <a:ext cx="281" cy="6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8" name="Line 245"/>
            <p:cNvSpPr>
              <a:spLocks noChangeAspect="1" noChangeShapeType="1"/>
            </p:cNvSpPr>
            <p:nvPr/>
          </p:nvSpPr>
          <p:spPr bwMode="auto">
            <a:xfrm flipH="1" flipV="1">
              <a:off x="4866" y="2118"/>
              <a:ext cx="299" cy="6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69" name="Line 246"/>
            <p:cNvSpPr>
              <a:spLocks noChangeAspect="1" noChangeShapeType="1"/>
            </p:cNvSpPr>
            <p:nvPr/>
          </p:nvSpPr>
          <p:spPr bwMode="auto">
            <a:xfrm flipV="1">
              <a:off x="4264" y="2115"/>
              <a:ext cx="173" cy="60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0" name="Line 247"/>
            <p:cNvSpPr>
              <a:spLocks noChangeAspect="1" noChangeShapeType="1"/>
            </p:cNvSpPr>
            <p:nvPr/>
          </p:nvSpPr>
          <p:spPr bwMode="auto">
            <a:xfrm flipH="1" flipV="1">
              <a:off x="4866" y="2115"/>
              <a:ext cx="209" cy="6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1" name="Line 248"/>
            <p:cNvSpPr>
              <a:spLocks noChangeAspect="1" noChangeShapeType="1"/>
            </p:cNvSpPr>
            <p:nvPr/>
          </p:nvSpPr>
          <p:spPr bwMode="auto">
            <a:xfrm flipH="1" flipV="1">
              <a:off x="4653" y="2112"/>
              <a:ext cx="52" cy="60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2" name="Rectangle 249"/>
            <p:cNvSpPr>
              <a:spLocks noChangeAspect="1" noChangeArrowheads="1"/>
            </p:cNvSpPr>
            <p:nvPr/>
          </p:nvSpPr>
          <p:spPr bwMode="auto">
            <a:xfrm>
              <a:off x="4130" y="3542"/>
              <a:ext cx="1056" cy="24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3" name="Text Box 250"/>
            <p:cNvSpPr txBox="1">
              <a:spLocks noChangeAspect="1" noChangeArrowheads="1"/>
            </p:cNvSpPr>
            <p:nvPr/>
          </p:nvSpPr>
          <p:spPr bwMode="auto">
            <a:xfrm>
              <a:off x="3896" y="2697"/>
              <a:ext cx="183" cy="1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>
                  <a:solidFill>
                    <a:srgbClr val="003399"/>
                  </a:solidFill>
                </a:rPr>
                <a:t>透镜</a:t>
              </a:r>
              <a:endParaRPr kumimoji="0" lang="zh-CN" altLang="en-US" sz="1400" b="1" baseline="-25000">
                <a:solidFill>
                  <a:srgbClr val="003399"/>
                </a:solidFill>
              </a:endParaRPr>
            </a:p>
          </p:txBody>
        </p:sp>
        <p:sp>
          <p:nvSpPr>
            <p:cNvPr id="74" name="Text Box 251"/>
            <p:cNvSpPr txBox="1">
              <a:spLocks noChangeAspect="1" noChangeArrowheads="1"/>
            </p:cNvSpPr>
            <p:nvPr/>
          </p:nvSpPr>
          <p:spPr bwMode="auto">
            <a:xfrm>
              <a:off x="4808" y="2765"/>
              <a:ext cx="146" cy="5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 dirty="0">
                  <a:solidFill>
                    <a:srgbClr val="003399"/>
                  </a:solidFill>
                </a:rPr>
                <a:t>半反射镜</a:t>
              </a:r>
              <a:endParaRPr kumimoji="0" lang="zh-CN" altLang="en-US" sz="1400" b="1" baseline="-25000" dirty="0">
                <a:solidFill>
                  <a:srgbClr val="003399"/>
                </a:solidFill>
              </a:endParaRPr>
            </a:p>
          </p:txBody>
        </p:sp>
        <p:sp>
          <p:nvSpPr>
            <p:cNvPr id="75" name="Text Box 252"/>
            <p:cNvSpPr txBox="1">
              <a:spLocks noChangeAspect="1" noChangeArrowheads="1"/>
            </p:cNvSpPr>
            <p:nvPr/>
          </p:nvSpPr>
          <p:spPr bwMode="auto">
            <a:xfrm>
              <a:off x="3706" y="2152"/>
              <a:ext cx="391" cy="1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 dirty="0">
                  <a:solidFill>
                    <a:srgbClr val="003399"/>
                  </a:solidFill>
                </a:rPr>
                <a:t>观察屏</a:t>
              </a:r>
            </a:p>
          </p:txBody>
        </p:sp>
        <p:sp>
          <p:nvSpPr>
            <p:cNvPr id="76" name="Text Box 253"/>
            <p:cNvSpPr txBox="1">
              <a:spLocks noChangeAspect="1" noChangeArrowheads="1"/>
            </p:cNvSpPr>
            <p:nvPr/>
          </p:nvSpPr>
          <p:spPr bwMode="auto">
            <a:xfrm>
              <a:off x="4534" y="3587"/>
              <a:ext cx="227" cy="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1400" b="1">
                  <a:solidFill>
                    <a:srgbClr val="003399"/>
                  </a:solidFill>
                </a:rPr>
                <a:t>薄膜</a:t>
              </a:r>
            </a:p>
          </p:txBody>
        </p:sp>
        <p:sp>
          <p:nvSpPr>
            <p:cNvPr id="77" name="Text Box 254"/>
            <p:cNvSpPr txBox="1">
              <a:spLocks noChangeAspect="1" noChangeArrowheads="1"/>
            </p:cNvSpPr>
            <p:nvPr/>
          </p:nvSpPr>
          <p:spPr bwMode="auto">
            <a:xfrm>
              <a:off x="3645" y="3444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72000"/>
                </a:lnSpc>
              </a:pPr>
              <a:r>
                <a:rPr kumimoji="0" lang="zh-CN" altLang="zh-CN" sz="1400" b="1">
                  <a:solidFill>
                    <a:srgbClr val="003399"/>
                  </a:solidFill>
                </a:rPr>
                <a:t>扩展光源</a:t>
              </a:r>
            </a:p>
          </p:txBody>
        </p:sp>
        <p:sp>
          <p:nvSpPr>
            <p:cNvPr id="78" name="Line 255"/>
            <p:cNvSpPr>
              <a:spLocks noChangeAspect="1" noChangeShapeType="1"/>
            </p:cNvSpPr>
            <p:nvPr/>
          </p:nvSpPr>
          <p:spPr bwMode="auto">
            <a:xfrm>
              <a:off x="4420" y="2890"/>
              <a:ext cx="566" cy="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79" name="Line 256"/>
            <p:cNvSpPr>
              <a:spLocks noChangeAspect="1" noChangeShapeType="1"/>
            </p:cNvSpPr>
            <p:nvPr/>
          </p:nvSpPr>
          <p:spPr bwMode="auto">
            <a:xfrm flipV="1">
              <a:off x="3806" y="3020"/>
              <a:ext cx="728" cy="16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0" name="Line 257"/>
            <p:cNvSpPr>
              <a:spLocks noChangeAspect="1" noChangeShapeType="1"/>
            </p:cNvSpPr>
            <p:nvPr/>
          </p:nvSpPr>
          <p:spPr bwMode="auto">
            <a:xfrm flipV="1">
              <a:off x="3806" y="3184"/>
              <a:ext cx="89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1" name="Line 258"/>
            <p:cNvSpPr>
              <a:spLocks noChangeAspect="1" noChangeShapeType="1"/>
            </p:cNvSpPr>
            <p:nvPr/>
          </p:nvSpPr>
          <p:spPr bwMode="auto">
            <a:xfrm flipH="1">
              <a:off x="4705" y="3187"/>
              <a:ext cx="0" cy="34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2" name="Line 259"/>
            <p:cNvSpPr>
              <a:spLocks noChangeAspect="1" noChangeShapeType="1"/>
            </p:cNvSpPr>
            <p:nvPr/>
          </p:nvSpPr>
          <p:spPr bwMode="auto">
            <a:xfrm flipV="1">
              <a:off x="4923" y="2760"/>
              <a:ext cx="141" cy="7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3" name="Line 260"/>
            <p:cNvSpPr>
              <a:spLocks noChangeAspect="1" noChangeShapeType="1"/>
            </p:cNvSpPr>
            <p:nvPr/>
          </p:nvSpPr>
          <p:spPr bwMode="auto">
            <a:xfrm>
              <a:off x="3806" y="3084"/>
              <a:ext cx="1032" cy="2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4" name="Line 261"/>
            <p:cNvSpPr>
              <a:spLocks noChangeAspect="1" noChangeShapeType="1"/>
            </p:cNvSpPr>
            <p:nvPr/>
          </p:nvSpPr>
          <p:spPr bwMode="auto">
            <a:xfrm>
              <a:off x="3806" y="3187"/>
              <a:ext cx="1162" cy="2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5" name="Line 262"/>
            <p:cNvSpPr>
              <a:spLocks noChangeAspect="1" noChangeShapeType="1"/>
            </p:cNvSpPr>
            <p:nvPr/>
          </p:nvSpPr>
          <p:spPr bwMode="auto">
            <a:xfrm>
              <a:off x="4971" y="3454"/>
              <a:ext cx="30" cy="8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6" name="Line 263"/>
            <p:cNvSpPr>
              <a:spLocks noChangeAspect="1" noChangeShapeType="1"/>
            </p:cNvSpPr>
            <p:nvPr/>
          </p:nvSpPr>
          <p:spPr bwMode="auto">
            <a:xfrm flipH="1">
              <a:off x="4426" y="3017"/>
              <a:ext cx="118" cy="5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7" name="Line 264"/>
            <p:cNvSpPr>
              <a:spLocks noChangeAspect="1" noChangeShapeType="1"/>
            </p:cNvSpPr>
            <p:nvPr/>
          </p:nvSpPr>
          <p:spPr bwMode="auto">
            <a:xfrm flipH="1" flipV="1">
              <a:off x="4159" y="2755"/>
              <a:ext cx="144" cy="7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8" name="Line 265"/>
            <p:cNvSpPr>
              <a:spLocks noChangeAspect="1" noChangeShapeType="1"/>
            </p:cNvSpPr>
            <p:nvPr/>
          </p:nvSpPr>
          <p:spPr bwMode="auto">
            <a:xfrm flipV="1">
              <a:off x="4937" y="2764"/>
              <a:ext cx="144" cy="7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89" name="Line 266"/>
            <p:cNvSpPr>
              <a:spLocks noChangeAspect="1" noChangeShapeType="1"/>
            </p:cNvSpPr>
            <p:nvPr/>
          </p:nvSpPr>
          <p:spPr bwMode="auto">
            <a:xfrm flipV="1">
              <a:off x="5003" y="2757"/>
              <a:ext cx="144" cy="7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0" name="Line 267"/>
            <p:cNvSpPr>
              <a:spLocks noChangeAspect="1" noChangeShapeType="1"/>
            </p:cNvSpPr>
            <p:nvPr/>
          </p:nvSpPr>
          <p:spPr bwMode="auto">
            <a:xfrm flipV="1">
              <a:off x="5022" y="2757"/>
              <a:ext cx="143" cy="7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1" name="Line 268"/>
            <p:cNvSpPr>
              <a:spLocks noChangeAspect="1" noChangeShapeType="1"/>
            </p:cNvSpPr>
            <p:nvPr/>
          </p:nvSpPr>
          <p:spPr bwMode="auto">
            <a:xfrm flipH="1" flipV="1">
              <a:off x="4282" y="2757"/>
              <a:ext cx="144" cy="7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2" name="Line 269"/>
            <p:cNvSpPr>
              <a:spLocks noChangeAspect="1" noChangeShapeType="1"/>
            </p:cNvSpPr>
            <p:nvPr/>
          </p:nvSpPr>
          <p:spPr bwMode="auto">
            <a:xfrm flipH="1" flipV="1">
              <a:off x="4264" y="2760"/>
              <a:ext cx="144" cy="78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3" name="Line 270"/>
            <p:cNvSpPr>
              <a:spLocks noChangeAspect="1" noChangeShapeType="1"/>
            </p:cNvSpPr>
            <p:nvPr/>
          </p:nvSpPr>
          <p:spPr bwMode="auto">
            <a:xfrm flipV="1">
              <a:off x="4606" y="2770"/>
              <a:ext cx="0" cy="7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4" name="Line 271"/>
            <p:cNvSpPr>
              <a:spLocks noChangeAspect="1" noChangeShapeType="1"/>
            </p:cNvSpPr>
            <p:nvPr/>
          </p:nvSpPr>
          <p:spPr bwMode="auto">
            <a:xfrm flipV="1">
              <a:off x="4705" y="2773"/>
              <a:ext cx="0" cy="77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5" name="Line 272"/>
            <p:cNvSpPr>
              <a:spLocks noChangeAspect="1" noChangeShapeType="1"/>
            </p:cNvSpPr>
            <p:nvPr/>
          </p:nvSpPr>
          <p:spPr bwMode="auto">
            <a:xfrm>
              <a:off x="4222" y="2115"/>
              <a:ext cx="8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6" name="Line 273"/>
            <p:cNvSpPr>
              <a:spLocks noChangeAspect="1" noChangeShapeType="1"/>
            </p:cNvSpPr>
            <p:nvPr/>
          </p:nvSpPr>
          <p:spPr bwMode="auto">
            <a:xfrm flipV="1">
              <a:off x="4034" y="3014"/>
              <a:ext cx="75" cy="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7" name="Line 274"/>
            <p:cNvSpPr>
              <a:spLocks noChangeAspect="1" noChangeShapeType="1"/>
            </p:cNvSpPr>
            <p:nvPr/>
          </p:nvSpPr>
          <p:spPr bwMode="auto">
            <a:xfrm flipV="1">
              <a:off x="4049" y="3116"/>
              <a:ext cx="74" cy="1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8" name="Line 275"/>
            <p:cNvSpPr>
              <a:spLocks noChangeAspect="1" noChangeShapeType="1"/>
            </p:cNvSpPr>
            <p:nvPr/>
          </p:nvSpPr>
          <p:spPr bwMode="auto">
            <a:xfrm>
              <a:off x="4045" y="3241"/>
              <a:ext cx="75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99" name="Line 276"/>
            <p:cNvSpPr>
              <a:spLocks noChangeAspect="1" noChangeShapeType="1"/>
            </p:cNvSpPr>
            <p:nvPr/>
          </p:nvSpPr>
          <p:spPr bwMode="auto">
            <a:xfrm>
              <a:off x="4049" y="3138"/>
              <a:ext cx="74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0" name="Line 277"/>
            <p:cNvSpPr>
              <a:spLocks noChangeAspect="1" noChangeShapeType="1"/>
            </p:cNvSpPr>
            <p:nvPr/>
          </p:nvSpPr>
          <p:spPr bwMode="auto">
            <a:xfrm flipV="1">
              <a:off x="4042" y="3184"/>
              <a:ext cx="7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1" name="Line 278"/>
            <p:cNvSpPr>
              <a:spLocks noChangeAspect="1" noChangeShapeType="1"/>
            </p:cNvSpPr>
            <p:nvPr/>
          </p:nvSpPr>
          <p:spPr bwMode="auto">
            <a:xfrm flipV="1">
              <a:off x="4039" y="3084"/>
              <a:ext cx="7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2" name="Line 279"/>
            <p:cNvSpPr>
              <a:spLocks noChangeAspect="1" noChangeShapeType="1"/>
            </p:cNvSpPr>
            <p:nvPr/>
          </p:nvSpPr>
          <p:spPr bwMode="auto">
            <a:xfrm flipH="1" flipV="1">
              <a:off x="4178" y="2862"/>
              <a:ext cx="15" cy="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3" name="Line 280"/>
            <p:cNvSpPr>
              <a:spLocks noChangeAspect="1" noChangeShapeType="1"/>
            </p:cNvSpPr>
            <p:nvPr/>
          </p:nvSpPr>
          <p:spPr bwMode="auto">
            <a:xfrm flipH="1" flipV="1">
              <a:off x="4198" y="2860"/>
              <a:ext cx="15" cy="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4" name="Line 281"/>
            <p:cNvSpPr>
              <a:spLocks noChangeAspect="1" noChangeShapeType="1"/>
            </p:cNvSpPr>
            <p:nvPr/>
          </p:nvSpPr>
          <p:spPr bwMode="auto">
            <a:xfrm flipH="1" flipV="1">
              <a:off x="4279" y="2839"/>
              <a:ext cx="15" cy="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5" name="Line 282"/>
            <p:cNvSpPr>
              <a:spLocks noChangeAspect="1" noChangeShapeType="1"/>
            </p:cNvSpPr>
            <p:nvPr/>
          </p:nvSpPr>
          <p:spPr bwMode="auto">
            <a:xfrm flipH="1" flipV="1">
              <a:off x="4297" y="2836"/>
              <a:ext cx="15" cy="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6" name="Line 283"/>
            <p:cNvSpPr>
              <a:spLocks noChangeAspect="1" noChangeShapeType="1"/>
            </p:cNvSpPr>
            <p:nvPr/>
          </p:nvSpPr>
          <p:spPr bwMode="auto">
            <a:xfrm flipV="1">
              <a:off x="5027" y="2869"/>
              <a:ext cx="16" cy="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7" name="Line 284"/>
            <p:cNvSpPr>
              <a:spLocks noChangeAspect="1" noChangeShapeType="1"/>
            </p:cNvSpPr>
            <p:nvPr/>
          </p:nvSpPr>
          <p:spPr bwMode="auto">
            <a:xfrm flipV="1">
              <a:off x="5046" y="2875"/>
              <a:ext cx="14" cy="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8" name="Line 285"/>
            <p:cNvSpPr>
              <a:spLocks noChangeAspect="1" noChangeShapeType="1"/>
            </p:cNvSpPr>
            <p:nvPr/>
          </p:nvSpPr>
          <p:spPr bwMode="auto">
            <a:xfrm flipV="1">
              <a:off x="5109" y="2875"/>
              <a:ext cx="15" cy="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09" name="Line 286"/>
            <p:cNvSpPr>
              <a:spLocks noChangeAspect="1" noChangeShapeType="1"/>
            </p:cNvSpPr>
            <p:nvPr/>
          </p:nvSpPr>
          <p:spPr bwMode="auto">
            <a:xfrm flipV="1">
              <a:off x="5129" y="2881"/>
              <a:ext cx="15" cy="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10" name="Line 287"/>
            <p:cNvSpPr>
              <a:spLocks noChangeAspect="1" noChangeShapeType="1"/>
            </p:cNvSpPr>
            <p:nvPr/>
          </p:nvSpPr>
          <p:spPr bwMode="auto">
            <a:xfrm flipV="1">
              <a:off x="4606" y="2818"/>
              <a:ext cx="0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11" name="Line 288"/>
            <p:cNvSpPr>
              <a:spLocks noChangeAspect="1" noChangeShapeType="1"/>
            </p:cNvSpPr>
            <p:nvPr/>
          </p:nvSpPr>
          <p:spPr bwMode="auto">
            <a:xfrm flipV="1">
              <a:off x="4705" y="2818"/>
              <a:ext cx="0" cy="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/>
            <a:lstStyle/>
            <a:p>
              <a:endParaRPr lang="zh-CN" alt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28662" y="5143512"/>
            <a:ext cx="778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 扩展光源中各点的等倾干涉图样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完全重合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928662" y="5681979"/>
            <a:ext cx="778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 扩展光源中各点的等倾干涉光强分布满足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非相干叠加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928662" y="6215082"/>
            <a:ext cx="778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 扩展光源能够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提高</a:t>
            </a:r>
            <a:r>
              <a:rPr lang="zh-CN" altLang="en-US" sz="2400" b="1" dirty="0" smtClean="0"/>
              <a:t>等倾干涉条纹的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亮度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17" grpId="0"/>
      <p:bldP spid="118" grpId="0"/>
      <p:bldP spid="1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4" name="Text Box 127"/>
          <p:cNvSpPr txBox="1">
            <a:spLocks noChangeArrowheads="1"/>
          </p:cNvSpPr>
          <p:nvPr/>
        </p:nvSpPr>
        <p:spPr bwMode="auto">
          <a:xfrm>
            <a:off x="714348" y="681319"/>
            <a:ext cx="32147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 startAt="4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等倾干涉条纹特性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2976" y="1357298"/>
            <a:ext cx="628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indent="-352425"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  </a:t>
            </a:r>
            <a:r>
              <a:rPr kumimoji="1"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条纹形貌：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明暗相间的同心圆环</a:t>
            </a:r>
            <a:r>
              <a:rPr kumimoji="1"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2976" y="4533607"/>
            <a:ext cx="18573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indent="-352425"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c) </a:t>
            </a:r>
            <a:r>
              <a:rPr kumimoji="1"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条纹间距：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976" y="2571744"/>
            <a:ext cx="19288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indent="-352425"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b)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条纹级次：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Object 455"/>
          <p:cNvGraphicFramePr>
            <a:graphicFrameLocks noChangeAspect="1"/>
          </p:cNvGraphicFramePr>
          <p:nvPr/>
        </p:nvGraphicFramePr>
        <p:xfrm>
          <a:off x="2914661" y="3033417"/>
          <a:ext cx="3300413" cy="874712"/>
        </p:xfrm>
        <a:graphic>
          <a:graphicData uri="http://schemas.openxmlformats.org/presentationml/2006/ole">
            <p:oleObj spid="_x0000_s115714" name="Equation" r:id="rId3" imgW="1485720" imgH="39348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071670" y="321468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明纹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41565" y="3962103"/>
            <a:ext cx="3373443" cy="392112"/>
            <a:chOff x="2341565" y="3962103"/>
            <a:chExt cx="3373443" cy="392112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2341565" y="3974803"/>
            <a:ext cx="196850" cy="365125"/>
          </p:xfrm>
          <a:graphic>
            <a:graphicData uri="http://schemas.openxmlformats.org/presentationml/2006/ole">
              <p:oleObj spid="_x0000_s115715" name="Equation" r:id="rId4" imgW="88560" imgH="164880" progId="Equation.DSMT4">
                <p:embed/>
              </p:oleObj>
            </a:graphicData>
          </a:graphic>
        </p:graphicFrame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3228966" y="3974802"/>
            <a:ext cx="280988" cy="365125"/>
          </p:xfrm>
          <a:graphic>
            <a:graphicData uri="http://schemas.openxmlformats.org/presentationml/2006/ole">
              <p:oleObj spid="_x0000_s115716" name="Equation" r:id="rId5" imgW="126720" imgH="164880" progId="Equation.DSMT4">
                <p:embed/>
              </p:oleObj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4229098" y="3962103"/>
            <a:ext cx="309563" cy="392112"/>
          </p:xfrm>
          <a:graphic>
            <a:graphicData uri="http://schemas.openxmlformats.org/presentationml/2006/ole">
              <p:oleObj spid="_x0000_s115717" name="Equation" r:id="rId6" imgW="139680" imgH="177480" progId="Equation.DSMT4">
                <p:embed/>
              </p:oleObj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5233990" y="3962103"/>
            <a:ext cx="280988" cy="392112"/>
          </p:xfrm>
          <a:graphic>
            <a:graphicData uri="http://schemas.openxmlformats.org/presentationml/2006/ole">
              <p:oleObj spid="_x0000_s115718" name="Equation" r:id="rId7" imgW="126720" imgH="177480" progId="Equation.DSMT4">
                <p:embed/>
              </p:oleObj>
            </a:graphicData>
          </a:graphic>
        </p:graphicFrame>
        <p:sp>
          <p:nvSpPr>
            <p:cNvPr id="15" name="上箭头 14"/>
            <p:cNvSpPr>
              <a:spLocks noChangeAspect="1"/>
            </p:cNvSpPr>
            <p:nvPr/>
          </p:nvSpPr>
          <p:spPr>
            <a:xfrm flipH="1">
              <a:off x="2586024" y="3974803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上箭头 15"/>
            <p:cNvSpPr>
              <a:spLocks noChangeAspect="1"/>
            </p:cNvSpPr>
            <p:nvPr/>
          </p:nvSpPr>
          <p:spPr>
            <a:xfrm flipH="1">
              <a:off x="3529006" y="3974803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上箭头 16"/>
            <p:cNvSpPr>
              <a:spLocks noChangeAspect="1"/>
            </p:cNvSpPr>
            <p:nvPr/>
          </p:nvSpPr>
          <p:spPr>
            <a:xfrm flipH="1">
              <a:off x="4538660" y="3974803"/>
              <a:ext cx="128588" cy="321471"/>
            </a:xfrm>
            <a:prstGeom prst="upArrow">
              <a:avLst/>
            </a:prstGeom>
            <a:solidFill>
              <a:srgbClr val="0000FF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>
              <a:spLocks noChangeAspect="1"/>
            </p:cNvSpPr>
            <p:nvPr/>
          </p:nvSpPr>
          <p:spPr>
            <a:xfrm flipH="1">
              <a:off x="5586420" y="3974803"/>
              <a:ext cx="128588" cy="321471"/>
            </a:xfrm>
            <a:prstGeom prst="upArrow">
              <a:avLst/>
            </a:prstGeom>
            <a:solidFill>
              <a:srgbClr val="0000FF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" name="Object 455"/>
          <p:cNvGraphicFramePr>
            <a:graphicFrameLocks noChangeAspect="1"/>
          </p:cNvGraphicFramePr>
          <p:nvPr/>
        </p:nvGraphicFramePr>
        <p:xfrm>
          <a:off x="2690813" y="5165725"/>
          <a:ext cx="2538412" cy="565150"/>
        </p:xfrm>
        <a:graphic>
          <a:graphicData uri="http://schemas.openxmlformats.org/presentationml/2006/ole">
            <p:oleObj spid="_x0000_s115719" name="Equation" r:id="rId8" imgW="1143000" imgH="25380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3143240" y="2643182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内圆纹的级次比外圆纹的级次高。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1802" y="460504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内疏外密。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28860" y="5843588"/>
            <a:ext cx="3771926" cy="560387"/>
            <a:chOff x="2428860" y="5843588"/>
            <a:chExt cx="3771926" cy="560387"/>
          </a:xfrm>
        </p:grpSpPr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2428860" y="5940145"/>
            <a:ext cx="196850" cy="365125"/>
          </p:xfrm>
          <a:graphic>
            <a:graphicData uri="http://schemas.openxmlformats.org/presentationml/2006/ole">
              <p:oleObj spid="_x0000_s115720" name="Equation" r:id="rId9" imgW="88560" imgH="164880" progId="Equation.DSMT4">
                <p:embed/>
              </p:oleObj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3316261" y="5940144"/>
            <a:ext cx="280988" cy="365125"/>
          </p:xfrm>
          <a:graphic>
            <a:graphicData uri="http://schemas.openxmlformats.org/presentationml/2006/ole">
              <p:oleObj spid="_x0000_s115721" name="Equation" r:id="rId10" imgW="126720" imgH="164880" progId="Equation.DSMT4">
                <p:embed/>
              </p:oleObj>
            </a:graphicData>
          </a:graphic>
        </p:graphicFrame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4105275" y="5900442"/>
            <a:ext cx="731838" cy="447675"/>
          </p:xfrm>
          <a:graphic>
            <a:graphicData uri="http://schemas.openxmlformats.org/presentationml/2006/ole">
              <p:oleObj spid="_x0000_s115722" name="Equation" r:id="rId11" imgW="330120" imgH="203040" progId="Equation.DSMT4">
                <p:embed/>
              </p:oleObj>
            </a:graphicData>
          </a:graphic>
        </p:graphicFrame>
        <p:graphicFrame>
          <p:nvGraphicFramePr>
            <p:cNvPr id="26" name="Object 6"/>
            <p:cNvGraphicFramePr>
              <a:graphicFrameLocks noChangeAspect="1"/>
            </p:cNvGraphicFramePr>
            <p:nvPr/>
          </p:nvGraphicFramePr>
          <p:xfrm>
            <a:off x="5410200" y="5843588"/>
            <a:ext cx="617538" cy="560387"/>
          </p:xfrm>
          <a:graphic>
            <a:graphicData uri="http://schemas.openxmlformats.org/presentationml/2006/ole">
              <p:oleObj spid="_x0000_s115723" name="Equation" r:id="rId12" imgW="279360" imgH="253800" progId="Equation.DSMT4">
                <p:embed/>
              </p:oleObj>
            </a:graphicData>
          </a:graphic>
        </p:graphicFrame>
        <p:sp>
          <p:nvSpPr>
            <p:cNvPr id="27" name="上箭头 26"/>
            <p:cNvSpPr>
              <a:spLocks noChangeAspect="1"/>
            </p:cNvSpPr>
            <p:nvPr/>
          </p:nvSpPr>
          <p:spPr>
            <a:xfrm flipH="1">
              <a:off x="2673319" y="5940145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>
              <a:spLocks noChangeAspect="1"/>
            </p:cNvSpPr>
            <p:nvPr/>
          </p:nvSpPr>
          <p:spPr>
            <a:xfrm flipH="1">
              <a:off x="3616301" y="5940145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上箭头 28"/>
            <p:cNvSpPr>
              <a:spLocks noChangeAspect="1"/>
            </p:cNvSpPr>
            <p:nvPr/>
          </p:nvSpPr>
          <p:spPr>
            <a:xfrm flipH="1">
              <a:off x="6072198" y="5929330"/>
              <a:ext cx="128588" cy="321471"/>
            </a:xfrm>
            <a:prstGeom prst="upArrow">
              <a:avLst/>
            </a:prstGeom>
            <a:solidFill>
              <a:srgbClr val="0000FF"/>
            </a:soli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上箭头 29"/>
            <p:cNvSpPr>
              <a:spLocks noChangeAspect="1"/>
            </p:cNvSpPr>
            <p:nvPr/>
          </p:nvSpPr>
          <p:spPr>
            <a:xfrm flipH="1">
              <a:off x="4857752" y="5929330"/>
              <a:ext cx="128588" cy="32147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Picture 60" descr="Image127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00826" y="571480"/>
            <a:ext cx="168116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20" grpId="0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109947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思考：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109947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当薄膜厚度变化时，等倾干涉的条纹怎么移动？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Object 455"/>
          <p:cNvGraphicFramePr>
            <a:graphicFrameLocks noChangeAspect="1"/>
          </p:cNvGraphicFramePr>
          <p:nvPr/>
        </p:nvGraphicFramePr>
        <p:xfrm>
          <a:off x="2786050" y="1839908"/>
          <a:ext cx="3300413" cy="874712"/>
        </p:xfrm>
        <a:graphic>
          <a:graphicData uri="http://schemas.openxmlformats.org/presentationml/2006/ole">
            <p:oleObj spid="_x0000_s116738" name="Equation" r:id="rId3" imgW="1485720" imgH="39348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357290" y="202117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明纹条件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200024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答：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275302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对第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级明纹，</a:t>
            </a:r>
            <a:r>
              <a:rPr lang="el-GR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k</a:t>
            </a:r>
            <a:r>
              <a:rPr lang="el-GR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λ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不变。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33838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当薄膜厚度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变小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γ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变大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γ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变小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变小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，条纹内缩。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57322" y="466970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当薄膜厚度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变大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γ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变小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</a:t>
            </a:r>
            <a:r>
              <a:rPr lang="el-GR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γ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变大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变大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，条纹外扩。</a:t>
            </a:r>
            <a:endParaRPr lang="zh-CN" altLang="en-US" dirty="0"/>
          </a:p>
        </p:txBody>
      </p:sp>
      <p:pic>
        <p:nvPicPr>
          <p:cNvPr id="12" name="Picture 84" descr="bfae05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3058" y="2643182"/>
            <a:ext cx="268234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43055" y="1384596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）干涉仪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5378450" y="1833543"/>
            <a:ext cx="503238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378450" y="2189143"/>
            <a:ext cx="503238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18825699">
            <a:off x="6539706" y="2140725"/>
            <a:ext cx="912813" cy="158750"/>
          </a:xfrm>
          <a:prstGeom prst="rect">
            <a:avLst/>
          </a:prstGeom>
          <a:solidFill>
            <a:srgbClr val="0070C0">
              <a:alpha val="94000"/>
            </a:srgbClr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 rot="18825699">
            <a:off x="7196932" y="2226449"/>
            <a:ext cx="914400" cy="176213"/>
          </a:xfrm>
          <a:prstGeom prst="rect">
            <a:avLst/>
          </a:prstGeom>
          <a:solidFill>
            <a:srgbClr val="0070C0">
              <a:alpha val="94000"/>
            </a:srgbClr>
          </a:solidFill>
          <a:ln w="12700">
            <a:solidFill>
              <a:srgbClr val="CCFF33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315075" y="4083031"/>
            <a:ext cx="1379538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29375" y="1046143"/>
            <a:ext cx="919163" cy="128588"/>
            <a:chOff x="3494" y="1165"/>
            <a:chExt cx="579" cy="81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94" y="1246"/>
              <a:ext cx="5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3622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378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67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89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56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732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3842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3952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007" y="1165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511" y="1165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445500" y="1904981"/>
            <a:ext cx="115888" cy="903287"/>
            <a:chOff x="4349" y="1683"/>
            <a:chExt cx="73" cy="569"/>
          </a:xfrm>
        </p:grpSpPr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349" y="1699"/>
              <a:ext cx="0" cy="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4355" y="1683"/>
              <a:ext cx="67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355" y="1740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355" y="1796"/>
              <a:ext cx="67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4355" y="1853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4355" y="1909"/>
              <a:ext cx="67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4355" y="1966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4355" y="2023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V="1">
              <a:off x="4355" y="2079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4355" y="2136"/>
              <a:ext cx="67" cy="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V="1">
              <a:off x="4355" y="2192"/>
              <a:ext cx="67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6748463" y="1933556"/>
            <a:ext cx="611187" cy="661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330825" y="2133581"/>
            <a:ext cx="106363" cy="1063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6923088" y="2201843"/>
            <a:ext cx="106362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 flipV="1">
            <a:off x="7010400" y="2098656"/>
            <a:ext cx="34925" cy="176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6951663" y="2141518"/>
            <a:ext cx="6985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 flipV="1">
            <a:off x="7575550" y="2271693"/>
            <a:ext cx="176213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 flipV="1">
            <a:off x="7523163" y="2330431"/>
            <a:ext cx="177800" cy="69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5473700" y="642918"/>
            <a:ext cx="915988" cy="717550"/>
            <a:chOff x="1761" y="911"/>
            <a:chExt cx="577" cy="452"/>
          </a:xfrm>
        </p:grpSpPr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954" y="105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1954" y="1233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2018" y="911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V="1">
              <a:off x="2018" y="122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1761" y="1010"/>
              <a:ext cx="2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/>
                <a:t>d</a:t>
              </a:r>
              <a:endParaRPr kumimoji="1" lang="en-US" altLang="zh-CN" sz="2400" b="1" i="1" baseline="30000"/>
            </a:p>
          </p:txBody>
        </p:sp>
      </p:grpSp>
      <p:grpSp>
        <p:nvGrpSpPr>
          <p:cNvPr id="24" name="Group 58"/>
          <p:cNvGrpSpPr>
            <a:grpSpLocks/>
          </p:cNvGrpSpPr>
          <p:nvPr/>
        </p:nvGrpSpPr>
        <p:grpSpPr bwMode="auto">
          <a:xfrm>
            <a:off x="6429375" y="725468"/>
            <a:ext cx="919163" cy="134938"/>
            <a:chOff x="2363" y="963"/>
            <a:chExt cx="579" cy="85"/>
          </a:xfrm>
        </p:grpSpPr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2363" y="1048"/>
              <a:ext cx="5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2491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V="1">
              <a:off x="265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V="1">
              <a:off x="254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V="1">
              <a:off x="276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V="1">
              <a:off x="243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V="1">
              <a:off x="2601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V="1">
              <a:off x="2711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V="1">
              <a:off x="2821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V="1">
              <a:off x="2876" y="963"/>
              <a:ext cx="66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V="1">
              <a:off x="2380" y="963"/>
              <a:ext cx="67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25" name="Group 70"/>
          <p:cNvGrpSpPr>
            <a:grpSpLocks/>
          </p:cNvGrpSpPr>
          <p:nvPr/>
        </p:nvGrpSpPr>
        <p:grpSpPr bwMode="auto">
          <a:xfrm>
            <a:off x="5403850" y="2120881"/>
            <a:ext cx="1522413" cy="144462"/>
            <a:chOff x="1717" y="1842"/>
            <a:chExt cx="959" cy="91"/>
          </a:xfrm>
        </p:grpSpPr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1717" y="1889"/>
              <a:ext cx="9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 rot="1620000" flipV="1">
              <a:off x="2154" y="1842"/>
              <a:ext cx="18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7" name="Group 73"/>
          <p:cNvGrpSpPr>
            <a:grpSpLocks/>
          </p:cNvGrpSpPr>
          <p:nvPr/>
        </p:nvGrpSpPr>
        <p:grpSpPr bwMode="auto">
          <a:xfrm>
            <a:off x="5954713" y="1762106"/>
            <a:ext cx="503237" cy="144462"/>
            <a:chOff x="2064" y="1616"/>
            <a:chExt cx="317" cy="91"/>
          </a:xfrm>
        </p:grpSpPr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2064" y="166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 rot="1620000" flipV="1">
              <a:off x="2154" y="1616"/>
              <a:ext cx="18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8" name="Group 76"/>
          <p:cNvGrpSpPr>
            <a:grpSpLocks/>
          </p:cNvGrpSpPr>
          <p:nvPr/>
        </p:nvGrpSpPr>
        <p:grpSpPr bwMode="auto">
          <a:xfrm>
            <a:off x="5954713" y="2481243"/>
            <a:ext cx="503237" cy="144463"/>
            <a:chOff x="2064" y="2069"/>
            <a:chExt cx="317" cy="91"/>
          </a:xfrm>
        </p:grpSpPr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2064" y="2115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 rot="1620000" flipV="1">
              <a:off x="2154" y="2069"/>
              <a:ext cx="18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9" name="Group 79"/>
          <p:cNvGrpSpPr>
            <a:grpSpLocks/>
          </p:cNvGrpSpPr>
          <p:nvPr/>
        </p:nvGrpSpPr>
        <p:grpSpPr bwMode="auto">
          <a:xfrm>
            <a:off x="6948488" y="1181081"/>
            <a:ext cx="0" cy="982662"/>
            <a:chOff x="6948488" y="1181081"/>
            <a:chExt cx="0" cy="982662"/>
          </a:xfrm>
        </p:grpSpPr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4377" y="1250"/>
              <a:ext cx="0" cy="619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V="1">
              <a:off x="4377" y="1434"/>
              <a:ext cx="0" cy="22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0" name="Group 82"/>
          <p:cNvGrpSpPr>
            <a:grpSpLocks/>
          </p:cNvGrpSpPr>
          <p:nvPr/>
        </p:nvGrpSpPr>
        <p:grpSpPr bwMode="auto">
          <a:xfrm>
            <a:off x="7007225" y="1187431"/>
            <a:ext cx="3175" cy="914400"/>
            <a:chOff x="2727" y="1254"/>
            <a:chExt cx="2" cy="576"/>
          </a:xfrm>
        </p:grpSpPr>
        <p:sp>
          <p:nvSpPr>
            <p:cNvPr id="86" name="Line 83"/>
            <p:cNvSpPr>
              <a:spLocks noChangeShapeType="1"/>
            </p:cNvSpPr>
            <p:nvPr/>
          </p:nvSpPr>
          <p:spPr bwMode="auto">
            <a:xfrm flipV="1">
              <a:off x="2729" y="125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2727" y="1522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1" name="Group 88"/>
          <p:cNvGrpSpPr>
            <a:grpSpLocks/>
          </p:cNvGrpSpPr>
          <p:nvPr/>
        </p:nvGrpSpPr>
        <p:grpSpPr bwMode="auto">
          <a:xfrm>
            <a:off x="7034213" y="2274868"/>
            <a:ext cx="539750" cy="0"/>
            <a:chOff x="7034213" y="2274868"/>
            <a:chExt cx="539750" cy="0"/>
          </a:xfrm>
        </p:grpSpPr>
        <p:sp>
          <p:nvSpPr>
            <p:cNvPr id="92" name="Line 89"/>
            <p:cNvSpPr>
              <a:spLocks noChangeShapeType="1"/>
            </p:cNvSpPr>
            <p:nvPr/>
          </p:nvSpPr>
          <p:spPr bwMode="auto">
            <a:xfrm flipH="1">
              <a:off x="2744" y="1939"/>
              <a:ext cx="340" cy="0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2835" y="1939"/>
              <a:ext cx="227" cy="0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7745413" y="2343131"/>
            <a:ext cx="701675" cy="0"/>
            <a:chOff x="7745413" y="2343131"/>
            <a:chExt cx="701675" cy="0"/>
          </a:xfrm>
        </p:grpSpPr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4879" y="1982"/>
              <a:ext cx="442" cy="0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5021" y="1982"/>
              <a:ext cx="227" cy="0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5" name="Group 94"/>
          <p:cNvGrpSpPr>
            <a:grpSpLocks/>
          </p:cNvGrpSpPr>
          <p:nvPr/>
        </p:nvGrpSpPr>
        <p:grpSpPr bwMode="auto">
          <a:xfrm>
            <a:off x="6983413" y="2325668"/>
            <a:ext cx="539750" cy="7938"/>
            <a:chOff x="2712" y="1971"/>
            <a:chExt cx="340" cy="5"/>
          </a:xfrm>
        </p:grpSpPr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2712" y="1971"/>
              <a:ext cx="34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9" name="Line 96"/>
            <p:cNvSpPr>
              <a:spLocks noChangeShapeType="1"/>
            </p:cNvSpPr>
            <p:nvPr/>
          </p:nvSpPr>
          <p:spPr bwMode="auto">
            <a:xfrm flipH="1">
              <a:off x="2789" y="197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6" name="Group 97"/>
          <p:cNvGrpSpPr>
            <a:grpSpLocks/>
          </p:cNvGrpSpPr>
          <p:nvPr/>
        </p:nvGrpSpPr>
        <p:grpSpPr bwMode="auto">
          <a:xfrm>
            <a:off x="7696200" y="2403456"/>
            <a:ext cx="738188" cy="6350"/>
            <a:chOff x="3161" y="2020"/>
            <a:chExt cx="465" cy="4"/>
          </a:xfrm>
        </p:grpSpPr>
        <p:sp>
          <p:nvSpPr>
            <p:cNvPr id="101" name="Line 98"/>
            <p:cNvSpPr>
              <a:spLocks noChangeShapeType="1"/>
            </p:cNvSpPr>
            <p:nvPr/>
          </p:nvSpPr>
          <p:spPr bwMode="auto">
            <a:xfrm flipH="1">
              <a:off x="3161" y="202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 flipH="1">
              <a:off x="3288" y="202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7" name="Group 100"/>
          <p:cNvGrpSpPr>
            <a:grpSpLocks/>
          </p:cNvGrpSpPr>
          <p:nvPr/>
        </p:nvGrpSpPr>
        <p:grpSpPr bwMode="auto">
          <a:xfrm>
            <a:off x="6991350" y="2328843"/>
            <a:ext cx="0" cy="1741488"/>
            <a:chOff x="6991350" y="2328843"/>
            <a:chExt cx="0" cy="1741488"/>
          </a:xfrm>
        </p:grpSpPr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>
              <a:off x="2717" y="1973"/>
              <a:ext cx="0" cy="1097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>
              <a:off x="2717" y="2161"/>
              <a:ext cx="0" cy="226"/>
            </a:xfrm>
            <a:prstGeom prst="line">
              <a:avLst/>
            </a:prstGeom>
            <a:noFill/>
            <a:ln w="19050">
              <a:solidFill>
                <a:srgbClr val="CCFF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06" name="Oval 103"/>
          <p:cNvSpPr>
            <a:spLocks noChangeArrowheads="1"/>
          </p:cNvSpPr>
          <p:nvPr/>
        </p:nvSpPr>
        <p:spPr bwMode="auto">
          <a:xfrm rot="5400000">
            <a:off x="5459413" y="2060556"/>
            <a:ext cx="900112" cy="233362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7" name="Oval 104"/>
          <p:cNvSpPr>
            <a:spLocks noChangeArrowheads="1"/>
          </p:cNvSpPr>
          <p:nvPr/>
        </p:nvSpPr>
        <p:spPr bwMode="auto">
          <a:xfrm>
            <a:off x="6280150" y="3205143"/>
            <a:ext cx="1485900" cy="20955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 flipV="1">
            <a:off x="7105650" y="754043"/>
            <a:ext cx="1368425" cy="1439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946230" y="2176758"/>
            <a:ext cx="2232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）工作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原理</a:t>
            </a:r>
          </a:p>
        </p:txBody>
      </p:sp>
      <p:sp>
        <p:nvSpPr>
          <p:cNvPr id="110" name="Text Box 107"/>
          <p:cNvSpPr txBox="1">
            <a:spLocks noChangeArrowheads="1"/>
          </p:cNvSpPr>
          <p:nvPr/>
        </p:nvSpPr>
        <p:spPr bwMode="auto">
          <a:xfrm>
            <a:off x="1144668" y="2753021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光束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'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2'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发生干涉</a:t>
            </a:r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1144668" y="4540231"/>
            <a:ext cx="35702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调整   和   后面的调节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螺钉，即可观察到薄膜干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涉的各种情况。</a:t>
            </a:r>
          </a:p>
        </p:txBody>
      </p:sp>
      <p:pic>
        <p:nvPicPr>
          <p:cNvPr id="114" name="Picture 114"/>
          <p:cNvPicPr>
            <a:picLocks noChangeAspect="1" noChangeArrowheads="1"/>
          </p:cNvPicPr>
          <p:nvPr/>
        </p:nvPicPr>
        <p:blipFill>
          <a:blip r:embed="rId3"/>
          <a:srcRect b="16393"/>
          <a:stretch>
            <a:fillRect/>
          </a:stretch>
        </p:blipFill>
        <p:spPr bwMode="auto">
          <a:xfrm>
            <a:off x="5724525" y="4354493"/>
            <a:ext cx="2525713" cy="1719263"/>
          </a:xfrm>
          <a:prstGeom prst="rect">
            <a:avLst/>
          </a:prstGeom>
          <a:noFill/>
          <a:ln w="38100">
            <a:solidFill>
              <a:srgbClr val="808080">
                <a:alpha val="50195"/>
              </a:srgbClr>
            </a:solidFill>
            <a:miter lim="800000"/>
            <a:headEnd/>
            <a:tailEnd/>
          </a:ln>
        </p:spPr>
      </p:pic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6011863" y="6154718"/>
            <a:ext cx="21707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迈克耳孙干涉仪</a:t>
            </a:r>
          </a:p>
        </p:txBody>
      </p:sp>
      <p:graphicFrame>
        <p:nvGraphicFramePr>
          <p:cNvPr id="123920" name="Object 16"/>
          <p:cNvGraphicFramePr>
            <a:graphicFrameLocks noChangeAspect="1"/>
          </p:cNvGraphicFramePr>
          <p:nvPr/>
        </p:nvGraphicFramePr>
        <p:xfrm>
          <a:off x="1898730" y="4679950"/>
          <a:ext cx="355600" cy="346075"/>
        </p:xfrm>
        <a:graphic>
          <a:graphicData uri="http://schemas.openxmlformats.org/presentationml/2006/ole">
            <p:oleObj spid="_x0000_s104450" name="Equation" r:id="rId4" imgW="444240" imgH="431640" progId="Equation.DSMT4">
              <p:embed/>
            </p:oleObj>
          </a:graphicData>
        </a:graphic>
      </p:graphicFrame>
      <p:graphicFrame>
        <p:nvGraphicFramePr>
          <p:cNvPr id="123921" name="Object 17"/>
          <p:cNvGraphicFramePr>
            <a:graphicFrameLocks noChangeAspect="1"/>
          </p:cNvGraphicFramePr>
          <p:nvPr/>
        </p:nvGraphicFramePr>
        <p:xfrm>
          <a:off x="2619455" y="4679950"/>
          <a:ext cx="385763" cy="346075"/>
        </p:xfrm>
        <a:graphic>
          <a:graphicData uri="http://schemas.openxmlformats.org/presentationml/2006/ole">
            <p:oleObj spid="_x0000_s104451" name="Equation" r:id="rId5" imgW="482400" imgH="431640" progId="Equation.DSMT4">
              <p:embed/>
            </p:oleObj>
          </a:graphicData>
        </a:graphic>
      </p:graphicFrame>
      <p:graphicFrame>
        <p:nvGraphicFramePr>
          <p:cNvPr id="123922" name="Object 18"/>
          <p:cNvGraphicFramePr>
            <a:graphicFrameLocks noChangeAspect="1"/>
          </p:cNvGraphicFramePr>
          <p:nvPr/>
        </p:nvGraphicFramePr>
        <p:xfrm>
          <a:off x="5072066" y="2076442"/>
          <a:ext cx="223837" cy="284163"/>
        </p:xfrm>
        <a:graphic>
          <a:graphicData uri="http://schemas.openxmlformats.org/presentationml/2006/ole">
            <p:oleObj spid="_x0000_s104452" name="Equation" r:id="rId6" imgW="139680" imgH="177480" progId="Equation.DSMT4">
              <p:embed/>
            </p:oleObj>
          </a:graphicData>
        </a:graphic>
      </p:graphicFrame>
      <p:graphicFrame>
        <p:nvGraphicFramePr>
          <p:cNvPr id="123923" name="Object 19"/>
          <p:cNvGraphicFramePr>
            <a:graphicFrameLocks noChangeAspect="1"/>
          </p:cNvGraphicFramePr>
          <p:nvPr/>
        </p:nvGraphicFramePr>
        <p:xfrm>
          <a:off x="6751654" y="1362062"/>
          <a:ext cx="177800" cy="330200"/>
        </p:xfrm>
        <a:graphic>
          <a:graphicData uri="http://schemas.openxmlformats.org/presentationml/2006/ole">
            <p:oleObj spid="_x0000_s104453" name="Equation" r:id="rId7" imgW="88560" imgH="164880" progId="Equation.DSMT4">
              <p:embed/>
            </p:oleObj>
          </a:graphicData>
        </a:graphic>
      </p:graphicFrame>
      <p:graphicFrame>
        <p:nvGraphicFramePr>
          <p:cNvPr id="123924" name="Object 20"/>
          <p:cNvGraphicFramePr>
            <a:graphicFrameLocks noChangeAspect="1"/>
          </p:cNvGraphicFramePr>
          <p:nvPr/>
        </p:nvGraphicFramePr>
        <p:xfrm>
          <a:off x="6696092" y="2817812"/>
          <a:ext cx="304800" cy="330200"/>
        </p:xfrm>
        <a:graphic>
          <a:graphicData uri="http://schemas.openxmlformats.org/presentationml/2006/ole">
            <p:oleObj spid="_x0000_s104454" name="Equation" r:id="rId8" imgW="152280" imgH="164880" progId="Equation.DSMT4">
              <p:embed/>
            </p:oleObj>
          </a:graphicData>
        </a:graphic>
      </p:graphicFrame>
      <p:graphicFrame>
        <p:nvGraphicFramePr>
          <p:cNvPr id="123925" name="Object 21"/>
          <p:cNvGraphicFramePr>
            <a:graphicFrameLocks noChangeAspect="1"/>
          </p:cNvGraphicFramePr>
          <p:nvPr/>
        </p:nvGraphicFramePr>
        <p:xfrm>
          <a:off x="7104082" y="2817812"/>
          <a:ext cx="254000" cy="330200"/>
        </p:xfrm>
        <a:graphic>
          <a:graphicData uri="http://schemas.openxmlformats.org/presentationml/2006/ole">
            <p:oleObj spid="_x0000_s104455" name="Equation" r:id="rId9" imgW="126720" imgH="164880" progId="Equation.DSMT4">
              <p:embed/>
            </p:oleObj>
          </a:graphicData>
        </a:graphic>
      </p:graphicFrame>
      <p:graphicFrame>
        <p:nvGraphicFramePr>
          <p:cNvPr id="123926" name="Object 22"/>
          <p:cNvGraphicFramePr>
            <a:graphicFrameLocks noChangeAspect="1"/>
          </p:cNvGraphicFramePr>
          <p:nvPr/>
        </p:nvGraphicFramePr>
        <p:xfrm>
          <a:off x="7786710" y="3170874"/>
          <a:ext cx="228600" cy="262890"/>
        </p:xfrm>
        <a:graphic>
          <a:graphicData uri="http://schemas.openxmlformats.org/presentationml/2006/ole">
            <p:oleObj spid="_x0000_s104456" name="Equation" r:id="rId10" imgW="253800" imgH="291960" progId="Equation.DSMT4">
              <p:embed/>
            </p:oleObj>
          </a:graphicData>
        </a:graphic>
      </p:graphicFrame>
      <p:graphicFrame>
        <p:nvGraphicFramePr>
          <p:cNvPr id="123927" name="Object 23"/>
          <p:cNvGraphicFramePr>
            <a:graphicFrameLocks noChangeAspect="1"/>
          </p:cNvGraphicFramePr>
          <p:nvPr/>
        </p:nvGraphicFramePr>
        <p:xfrm>
          <a:off x="7715272" y="3956692"/>
          <a:ext cx="240030" cy="262890"/>
        </p:xfrm>
        <a:graphic>
          <a:graphicData uri="http://schemas.openxmlformats.org/presentationml/2006/ole">
            <p:oleObj spid="_x0000_s104457" name="Equation" r:id="rId11" imgW="266400" imgH="291960" progId="Equation.DSMT4">
              <p:embed/>
            </p:oleObj>
          </a:graphicData>
        </a:graphic>
      </p:graphicFrame>
      <p:graphicFrame>
        <p:nvGraphicFramePr>
          <p:cNvPr id="123928" name="Object 24"/>
          <p:cNvGraphicFramePr>
            <a:graphicFrameLocks noChangeAspect="1"/>
          </p:cNvGraphicFramePr>
          <p:nvPr/>
        </p:nvGraphicFramePr>
        <p:xfrm>
          <a:off x="8358214" y="2862260"/>
          <a:ext cx="385763" cy="346075"/>
        </p:xfrm>
        <a:graphic>
          <a:graphicData uri="http://schemas.openxmlformats.org/presentationml/2006/ole">
            <p:oleObj spid="_x0000_s104458" name="Equation" r:id="rId12" imgW="482400" imgH="431640" progId="Equation.DSMT4">
              <p:embed/>
            </p:oleObj>
          </a:graphicData>
        </a:graphic>
      </p:graphicFrame>
      <p:graphicFrame>
        <p:nvGraphicFramePr>
          <p:cNvPr id="123929" name="Object 25"/>
          <p:cNvGraphicFramePr>
            <a:graphicFrameLocks noChangeAspect="1"/>
          </p:cNvGraphicFramePr>
          <p:nvPr/>
        </p:nvGraphicFramePr>
        <p:xfrm>
          <a:off x="7358082" y="1004872"/>
          <a:ext cx="355600" cy="346075"/>
        </p:xfrm>
        <a:graphic>
          <a:graphicData uri="http://schemas.openxmlformats.org/presentationml/2006/ole">
            <p:oleObj spid="_x0000_s104459" name="Equation" r:id="rId13" imgW="444240" imgH="431640" progId="Equation.DSMT4">
              <p:embed/>
            </p:oleObj>
          </a:graphicData>
        </a:graphic>
      </p:graphicFrame>
      <p:graphicFrame>
        <p:nvGraphicFramePr>
          <p:cNvPr id="123930" name="Object 26"/>
          <p:cNvGraphicFramePr>
            <a:graphicFrameLocks noChangeAspect="1"/>
          </p:cNvGraphicFramePr>
          <p:nvPr/>
        </p:nvGraphicFramePr>
        <p:xfrm>
          <a:off x="7358082" y="647682"/>
          <a:ext cx="385763" cy="344488"/>
        </p:xfrm>
        <a:graphic>
          <a:graphicData uri="http://schemas.openxmlformats.org/presentationml/2006/ole">
            <p:oleObj spid="_x0000_s104460" name="Equation" r:id="rId14" imgW="482400" imgH="431640" progId="Equation.DSMT4">
              <p:embed/>
            </p:oleObj>
          </a:graphicData>
        </a:graphic>
      </p:graphicFrame>
      <p:graphicFrame>
        <p:nvGraphicFramePr>
          <p:cNvPr id="123931" name="Object 27"/>
          <p:cNvGraphicFramePr>
            <a:graphicFrameLocks noChangeAspect="1"/>
          </p:cNvGraphicFramePr>
          <p:nvPr/>
        </p:nvGraphicFramePr>
        <p:xfrm>
          <a:off x="7286644" y="1602668"/>
          <a:ext cx="335280" cy="402336"/>
        </p:xfrm>
        <a:graphic>
          <a:graphicData uri="http://schemas.openxmlformats.org/presentationml/2006/ole">
            <p:oleObj spid="_x0000_s104461" name="Equation" r:id="rId15" imgW="190440" imgH="228600" progId="Equation.DSMT4">
              <p:embed/>
            </p:oleObj>
          </a:graphicData>
        </a:graphic>
      </p:graphicFrame>
      <p:graphicFrame>
        <p:nvGraphicFramePr>
          <p:cNvPr id="123932" name="Object 28"/>
          <p:cNvGraphicFramePr>
            <a:graphicFrameLocks noChangeAspect="1"/>
          </p:cNvGraphicFramePr>
          <p:nvPr/>
        </p:nvGraphicFramePr>
        <p:xfrm>
          <a:off x="7929586" y="1674106"/>
          <a:ext cx="379984" cy="402336"/>
        </p:xfrm>
        <a:graphic>
          <a:graphicData uri="http://schemas.openxmlformats.org/presentationml/2006/ole">
            <p:oleObj spid="_x0000_s104462" name="Equation" r:id="rId16" imgW="215640" imgH="228600" progId="Equation.DSMT4">
              <p:embed/>
            </p:oleObj>
          </a:graphicData>
        </a:graphic>
      </p:graphicFrame>
      <p:graphicFrame>
        <p:nvGraphicFramePr>
          <p:cNvPr id="123933" name="Object 29"/>
          <p:cNvGraphicFramePr>
            <a:graphicFrameLocks noChangeAspect="1"/>
          </p:cNvGraphicFramePr>
          <p:nvPr/>
        </p:nvGraphicFramePr>
        <p:xfrm>
          <a:off x="8001024" y="2433632"/>
          <a:ext cx="223520" cy="290576"/>
        </p:xfrm>
        <a:graphic>
          <a:graphicData uri="http://schemas.openxmlformats.org/presentationml/2006/ole">
            <p:oleObj spid="_x0000_s104463" name="Equation" r:id="rId17" imgW="126720" imgH="164880" progId="Equation.DSMT4">
              <p:embed/>
            </p:oleObj>
          </a:graphicData>
        </a:graphic>
      </p:graphicFrame>
      <p:grpSp>
        <p:nvGrpSpPr>
          <p:cNvPr id="48" name="Group 82"/>
          <p:cNvGrpSpPr>
            <a:grpSpLocks/>
          </p:cNvGrpSpPr>
          <p:nvPr/>
        </p:nvGrpSpPr>
        <p:grpSpPr bwMode="auto">
          <a:xfrm>
            <a:off x="6951600" y="1159012"/>
            <a:ext cx="3175" cy="990000"/>
            <a:chOff x="2727" y="1209"/>
            <a:chExt cx="2" cy="658"/>
          </a:xfrm>
        </p:grpSpPr>
        <p:sp>
          <p:nvSpPr>
            <p:cNvPr id="130" name="Line 83"/>
            <p:cNvSpPr>
              <a:spLocks noChangeShapeType="1"/>
            </p:cNvSpPr>
            <p:nvPr/>
          </p:nvSpPr>
          <p:spPr bwMode="auto">
            <a:xfrm flipV="1">
              <a:off x="2729" y="1209"/>
              <a:ext cx="0" cy="6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1" name="Line 84"/>
            <p:cNvSpPr>
              <a:spLocks noChangeShapeType="1"/>
            </p:cNvSpPr>
            <p:nvPr/>
          </p:nvSpPr>
          <p:spPr bwMode="auto">
            <a:xfrm>
              <a:off x="2727" y="1434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4" name="Group 94"/>
          <p:cNvGrpSpPr>
            <a:grpSpLocks/>
          </p:cNvGrpSpPr>
          <p:nvPr/>
        </p:nvGrpSpPr>
        <p:grpSpPr bwMode="auto">
          <a:xfrm>
            <a:off x="7048800" y="2264212"/>
            <a:ext cx="539750" cy="7938"/>
            <a:chOff x="2712" y="1971"/>
            <a:chExt cx="340" cy="5"/>
          </a:xfrm>
        </p:grpSpPr>
        <p:sp>
          <p:nvSpPr>
            <p:cNvPr id="136" name="Line 95"/>
            <p:cNvSpPr>
              <a:spLocks noChangeShapeType="1"/>
            </p:cNvSpPr>
            <p:nvPr/>
          </p:nvSpPr>
          <p:spPr bwMode="auto">
            <a:xfrm>
              <a:off x="2712" y="1971"/>
              <a:ext cx="34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37" name="Line 96"/>
            <p:cNvSpPr>
              <a:spLocks noChangeShapeType="1"/>
            </p:cNvSpPr>
            <p:nvPr/>
          </p:nvSpPr>
          <p:spPr bwMode="auto">
            <a:xfrm flipH="1">
              <a:off x="2712" y="197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5" name="Group 97"/>
          <p:cNvGrpSpPr>
            <a:grpSpLocks/>
          </p:cNvGrpSpPr>
          <p:nvPr/>
        </p:nvGrpSpPr>
        <p:grpSpPr bwMode="auto">
          <a:xfrm>
            <a:off x="7740000" y="2343412"/>
            <a:ext cx="702000" cy="6350"/>
            <a:chOff x="3161" y="2020"/>
            <a:chExt cx="465" cy="4"/>
          </a:xfrm>
        </p:grpSpPr>
        <p:sp>
          <p:nvSpPr>
            <p:cNvPr id="139" name="Line 98"/>
            <p:cNvSpPr>
              <a:spLocks noChangeShapeType="1"/>
            </p:cNvSpPr>
            <p:nvPr/>
          </p:nvSpPr>
          <p:spPr bwMode="auto">
            <a:xfrm flipH="1">
              <a:off x="3161" y="202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0" name="Line 99"/>
            <p:cNvSpPr>
              <a:spLocks noChangeShapeType="1"/>
            </p:cNvSpPr>
            <p:nvPr/>
          </p:nvSpPr>
          <p:spPr bwMode="auto">
            <a:xfrm flipH="1">
              <a:off x="3251" y="202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61" name="Group 85"/>
          <p:cNvGrpSpPr>
            <a:grpSpLocks/>
          </p:cNvGrpSpPr>
          <p:nvPr/>
        </p:nvGrpSpPr>
        <p:grpSpPr bwMode="auto">
          <a:xfrm>
            <a:off x="7032625" y="2278612"/>
            <a:ext cx="1588" cy="1792288"/>
            <a:chOff x="2743" y="1949"/>
            <a:chExt cx="1" cy="1129"/>
          </a:xfrm>
        </p:grpSpPr>
        <p:sp>
          <p:nvSpPr>
            <p:cNvPr id="89" name="Line 86"/>
            <p:cNvSpPr>
              <a:spLocks noChangeShapeType="1"/>
            </p:cNvSpPr>
            <p:nvPr/>
          </p:nvSpPr>
          <p:spPr bwMode="auto">
            <a:xfrm>
              <a:off x="2743" y="1949"/>
              <a:ext cx="0" cy="1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2744" y="2274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23904" name="Group 85"/>
          <p:cNvGrpSpPr>
            <a:grpSpLocks/>
          </p:cNvGrpSpPr>
          <p:nvPr/>
        </p:nvGrpSpPr>
        <p:grpSpPr bwMode="auto">
          <a:xfrm>
            <a:off x="6984000" y="2303812"/>
            <a:ext cx="1588" cy="1763713"/>
            <a:chOff x="2743" y="1949"/>
            <a:chExt cx="1" cy="1111"/>
          </a:xfrm>
        </p:grpSpPr>
        <p:sp>
          <p:nvSpPr>
            <p:cNvPr id="142" name="Line 86"/>
            <p:cNvSpPr>
              <a:spLocks noChangeShapeType="1"/>
            </p:cNvSpPr>
            <p:nvPr/>
          </p:nvSpPr>
          <p:spPr bwMode="auto">
            <a:xfrm>
              <a:off x="2743" y="1949"/>
              <a:ext cx="0" cy="1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43" name="Line 87"/>
            <p:cNvSpPr>
              <a:spLocks noChangeShapeType="1"/>
            </p:cNvSpPr>
            <p:nvPr/>
          </p:nvSpPr>
          <p:spPr bwMode="auto">
            <a:xfrm>
              <a:off x="2744" y="2274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26" name="Text Box 4"/>
          <p:cNvSpPr txBox="1">
            <a:spLocks noChangeArrowheads="1"/>
          </p:cNvSpPr>
          <p:nvPr/>
        </p:nvSpPr>
        <p:spPr bwMode="auto">
          <a:xfrm>
            <a:off x="500034" y="580994"/>
            <a:ext cx="3929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65000"/>
            </a:pP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4. </a:t>
            </a:r>
            <a:r>
              <a:rPr kumimoji="1" lang="zh-CN" altLang="en-US" sz="2400" b="1" dirty="0" smtClean="0">
                <a:latin typeface="华文新魏" pitchFamily="2" charset="-122"/>
                <a:ea typeface="华文新魏" pitchFamily="2" charset="-122"/>
              </a:rPr>
              <a:t>迈克尔逊干涉仪</a:t>
            </a:r>
          </a:p>
        </p:txBody>
      </p:sp>
      <p:sp>
        <p:nvSpPr>
          <p:cNvPr id="125" name="灯片编号占位符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3214678" y="1241058"/>
            <a:ext cx="2071702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G1: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半透半反膜</a:t>
            </a:r>
            <a:endParaRPr kumimoji="1" lang="en-US" altLang="zh-CN" sz="2000" b="1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G2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：补偿玻璃</a:t>
            </a:r>
            <a:endParaRPr kumimoji="1" lang="zh-CN" altLang="en-US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2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106" grpId="0" animBg="1"/>
      <p:bldP spid="107" grpId="0" animBg="1"/>
      <p:bldP spid="108" grpId="0" animBg="1"/>
      <p:bldP spid="109" grpId="0" autoUpdateAnimBg="0"/>
      <p:bldP spid="110" grpId="0" autoUpdateAnimBg="0"/>
      <p:bldP spid="111" grpId="0"/>
      <p:bldP spid="115" grpId="0"/>
      <p:bldP spid="126" grpId="0" autoUpdateAnimBg="0"/>
      <p:bldP spid="12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11204" y="2473275"/>
            <a:ext cx="2911475" cy="80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  <a:buSzPct val="80000"/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若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 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有小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  夹角。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90567" y="5330795"/>
            <a:ext cx="6896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SzPct val="80000"/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若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平移 </a:t>
            </a:r>
            <a:r>
              <a:rPr kumimoji="1"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 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时，干涉条纹移过 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条，则有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25517" y="3217813"/>
            <a:ext cx="2514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当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不平行，且光平行入射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, 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此时为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等厚条纹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9" name="Picture 6" descr="未命名插图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79" y="2973341"/>
            <a:ext cx="5186363" cy="21336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79" y="1209655"/>
            <a:ext cx="304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SzPct val="80000"/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若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 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平行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31829" y="500042"/>
            <a:ext cx="2827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条纹特点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71554" y="1725858"/>
            <a:ext cx="236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等倾条纹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13" name="Picture 10" descr="未命名插图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2067" y="593705"/>
            <a:ext cx="5184775" cy="2185987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</p:pic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3500430" y="5784872"/>
          <a:ext cx="2008188" cy="787400"/>
        </p:xfrm>
        <a:graphic>
          <a:graphicData uri="http://schemas.openxmlformats.org/presentationml/2006/ole">
            <p:oleObj spid="_x0000_s105474" name="Equation" r:id="rId5" imgW="1002960" imgH="393480" progId="Equation.DSMT4">
              <p:embed/>
            </p:oleObj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10" grpId="0" autoUpdateAnimBg="0"/>
      <p:bldP spid="11" grpId="0" autoUpdateAnimBg="0"/>
      <p:bldP spid="1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75414" y="2441556"/>
            <a:ext cx="2232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e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）应用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3539" y="3159106"/>
            <a:ext cx="3230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SzPct val="80000"/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微小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位移测量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7827" y="5153006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SzPct val="80000"/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测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折射率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27827" y="4195743"/>
            <a:ext cx="1463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itchFamily="2" charset="2"/>
              <a:buChar char="Ø"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测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波长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73827" y="714356"/>
            <a:ext cx="4391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）迈克耳孙干涉仪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优点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91314" y="1282681"/>
            <a:ext cx="76097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设计精巧，两相干光路完全分开，可以方便的改变任一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光路的光程</a:t>
            </a:r>
            <a:r>
              <a:rPr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3428992" y="2968586"/>
          <a:ext cx="2006600" cy="787400"/>
        </p:xfrm>
        <a:graphic>
          <a:graphicData uri="http://schemas.openxmlformats.org/presentationml/2006/ole">
            <p:oleObj spid="_x0000_s106498" name="Equation" r:id="rId3" imgW="1002960" imgH="393480" progId="Equation.DSMT4">
              <p:embed/>
            </p:oleObj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3428992" y="3968718"/>
          <a:ext cx="1473200" cy="787400"/>
        </p:xfrm>
        <a:graphic>
          <a:graphicData uri="http://schemas.openxmlformats.org/presentationml/2006/ole">
            <p:oleObj spid="_x0000_s106499" name="Equation" r:id="rId4" imgW="736560" imgH="393480" progId="Equation.DSMT4">
              <p:embed/>
            </p:oleObj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428992" y="5038706"/>
          <a:ext cx="2057400" cy="787400"/>
        </p:xfrm>
        <a:graphic>
          <a:graphicData uri="http://schemas.openxmlformats.org/presentationml/2006/ole">
            <p:oleObj spid="_x0000_s106500" name="Equation" r:id="rId5" imgW="1028520" imgH="393480" progId="Equation.DSMT4">
              <p:embed/>
            </p:oleObj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12" grpId="0" autoUpdateAnimBg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）电磁波的能量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5186" y="2013894"/>
            <a:ext cx="244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电磁波能流密度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94027" y="2897479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能流密度矢量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（坡印廷矢量）</a:t>
            </a:r>
            <a:endParaRPr kumimoji="1"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793761" y="4324657"/>
            <a:ext cx="5964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平面电磁波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平均能流密度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波的强度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71472" y="6072206"/>
            <a:ext cx="6143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在同种介质中时，电磁波的强度也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可表示为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65186" y="1085838"/>
            <a:ext cx="3168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电磁波能量密度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297238" y="998526"/>
          <a:ext cx="2590800" cy="787400"/>
        </p:xfrm>
        <a:graphic>
          <a:graphicData uri="http://schemas.openxmlformats.org/presentationml/2006/ole">
            <p:oleObj spid="_x0000_s39938" name="Equation" r:id="rId4" imgW="1295280" imgH="393480" progId="Equation.DSMT4">
              <p:embed/>
            </p:oleObj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3411538" y="1784350"/>
          <a:ext cx="4622800" cy="939800"/>
        </p:xfrm>
        <a:graphic>
          <a:graphicData uri="http://schemas.openxmlformats.org/presentationml/2006/ole">
            <p:oleObj spid="_x0000_s39939" name="Equation" r:id="rId5" imgW="2311200" imgH="469800" progId="Equation.DSMT4">
              <p:embed/>
            </p:oleObj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1357290" y="3659188"/>
          <a:ext cx="1320800" cy="469900"/>
        </p:xfrm>
        <a:graphic>
          <a:graphicData uri="http://schemas.openxmlformats.org/presentationml/2006/ole">
            <p:oleObj spid="_x0000_s39940" name="Equation" r:id="rId6" imgW="660240" imgH="215640" progId="Equation.DSMT4">
              <p:embed/>
            </p:oleObj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868346" y="4929198"/>
          <a:ext cx="3048000" cy="787400"/>
        </p:xfrm>
        <a:graphic>
          <a:graphicData uri="http://schemas.openxmlformats.org/presentationml/2006/ole">
            <p:oleObj spid="_x0000_s39941" name="Equation" r:id="rId7" imgW="1523880" imgH="393480" progId="Equation.DSMT4">
              <p:embed/>
            </p:oleObj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3940180" y="4927616"/>
          <a:ext cx="3530600" cy="787400"/>
        </p:xfrm>
        <a:graphic>
          <a:graphicData uri="http://schemas.openxmlformats.org/presentationml/2006/ole">
            <p:oleObj spid="_x0000_s39942" name="Equation" r:id="rId8" imgW="1765080" imgH="393480" progId="Equation.DSMT4">
              <p:embed/>
            </p:oleObj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7440642" y="4846654"/>
          <a:ext cx="1346200" cy="939800"/>
        </p:xfrm>
        <a:graphic>
          <a:graphicData uri="http://schemas.openxmlformats.org/presentationml/2006/ole">
            <p:oleObj spid="_x0000_s39943" name="Equation" r:id="rId9" imgW="672840" imgH="469800" progId="Equation.DSMT4">
              <p:embed/>
            </p:oleObj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6786563" y="5927725"/>
          <a:ext cx="1092200" cy="787400"/>
        </p:xfrm>
        <a:graphic>
          <a:graphicData uri="http://schemas.openxmlformats.org/presentationml/2006/ole">
            <p:oleObj spid="_x0000_s39944" name="Equation" r:id="rId10" imgW="545760" imgH="393480" progId="Equation.DSMT4">
              <p:embed/>
            </p:oleObj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5181626" y="3500438"/>
          <a:ext cx="3176588" cy="787400"/>
        </p:xfrm>
        <a:graphic>
          <a:graphicData uri="http://schemas.openxmlformats.org/presentationml/2006/ole">
            <p:oleObj spid="_x0000_s39945" name="Equation" r:id="rId11" imgW="1587240" imgH="393480" progId="Equation.DSMT4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3239792" y="3429000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平面简谐波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071802" y="3786981"/>
            <a:ext cx="1857388" cy="2143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8" grpId="0" autoUpdateAnimBg="0"/>
      <p:bldP spid="9" grpId="0" autoUpdateAnimBg="0"/>
      <p:bldP spid="10" grpId="0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357166"/>
            <a:ext cx="264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光是电磁波</a:t>
            </a:r>
            <a:endParaRPr kumimoji="1"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Group 73"/>
          <p:cNvGraphicFramePr>
            <a:graphicFrameLocks noGrp="1"/>
          </p:cNvGraphicFramePr>
          <p:nvPr/>
        </p:nvGraphicFramePr>
        <p:xfrm>
          <a:off x="1046163" y="2258074"/>
          <a:ext cx="7358062" cy="3242628"/>
        </p:xfrm>
        <a:graphic>
          <a:graphicData uri="http://schemas.openxmlformats.org/drawingml/2006/table">
            <a:tbl>
              <a:tblPr/>
              <a:tblGrid>
                <a:gridCol w="871537"/>
                <a:gridCol w="1600200"/>
                <a:gridCol w="3014663"/>
                <a:gridCol w="1871662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光色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波长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频率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中心波长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/nm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红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760~622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660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橙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4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622~597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4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4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610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42D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597~577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570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绿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F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577~492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F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F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540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FB4D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青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EA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492~470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EA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EA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EAFB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兰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470~455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A1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紫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2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455~400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2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2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430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2D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0"/>
          <p:cNvGraphicFramePr>
            <a:graphicFrameLocks noChangeAspect="1"/>
          </p:cNvGraphicFramePr>
          <p:nvPr/>
        </p:nvGraphicFramePr>
        <p:xfrm>
          <a:off x="3889375" y="2731149"/>
          <a:ext cx="2355850" cy="312738"/>
        </p:xfrm>
        <a:graphic>
          <a:graphicData uri="http://schemas.openxmlformats.org/presentationml/2006/ole">
            <p:oleObj spid="_x0000_s40962" name="公式" r:id="rId3" imgW="2946240" imgH="393480" progId="Equation.3">
              <p:embed/>
            </p:oleObj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/>
        </p:nvGraphicFramePr>
        <p:xfrm>
          <a:off x="3878263" y="3126437"/>
          <a:ext cx="2355850" cy="312737"/>
        </p:xfrm>
        <a:graphic>
          <a:graphicData uri="http://schemas.openxmlformats.org/presentationml/2006/ole">
            <p:oleObj spid="_x0000_s40963" name="公式" r:id="rId4" imgW="2946240" imgH="393480" progId="Equation.3">
              <p:embed/>
            </p:oleObj>
          </a:graphicData>
        </a:graphic>
      </p:graphicFrame>
      <p:graphicFrame>
        <p:nvGraphicFramePr>
          <p:cNvPr id="7" name="Object 52"/>
          <p:cNvGraphicFramePr>
            <a:graphicFrameLocks noChangeAspect="1"/>
          </p:cNvGraphicFramePr>
          <p:nvPr/>
        </p:nvGraphicFramePr>
        <p:xfrm>
          <a:off x="3876675" y="3515374"/>
          <a:ext cx="2355850" cy="312738"/>
        </p:xfrm>
        <a:graphic>
          <a:graphicData uri="http://schemas.openxmlformats.org/presentationml/2006/ole">
            <p:oleObj spid="_x0000_s40964" name="公式" r:id="rId5" imgW="2946240" imgH="393480" progId="Equation.3">
              <p:embed/>
            </p:oleObj>
          </a:graphicData>
        </a:graphic>
      </p:graphicFrame>
      <p:graphicFrame>
        <p:nvGraphicFramePr>
          <p:cNvPr id="8" name="Object 53"/>
          <p:cNvGraphicFramePr>
            <a:graphicFrameLocks noChangeAspect="1"/>
          </p:cNvGraphicFramePr>
          <p:nvPr/>
        </p:nvGraphicFramePr>
        <p:xfrm>
          <a:off x="3876675" y="3932887"/>
          <a:ext cx="2335213" cy="312737"/>
        </p:xfrm>
        <a:graphic>
          <a:graphicData uri="http://schemas.openxmlformats.org/presentationml/2006/ole">
            <p:oleObj spid="_x0000_s40965" name="公式" r:id="rId6" imgW="2920680" imgH="393480" progId="Equation.3">
              <p:embed/>
            </p:oleObj>
          </a:graphicData>
        </a:graphic>
      </p:graphicFrame>
      <p:graphicFrame>
        <p:nvGraphicFramePr>
          <p:cNvPr id="9" name="Object 54"/>
          <p:cNvGraphicFramePr>
            <a:graphicFrameLocks noChangeAspect="1"/>
          </p:cNvGraphicFramePr>
          <p:nvPr/>
        </p:nvGraphicFramePr>
        <p:xfrm>
          <a:off x="3876675" y="4320237"/>
          <a:ext cx="2335213" cy="312737"/>
        </p:xfrm>
        <a:graphic>
          <a:graphicData uri="http://schemas.openxmlformats.org/presentationml/2006/ole">
            <p:oleObj spid="_x0000_s40966" name="公式" r:id="rId7" imgW="2920680" imgH="393480" progId="Equation.3">
              <p:embed/>
            </p:oleObj>
          </a:graphicData>
        </a:graphic>
      </p:graphicFrame>
      <p:graphicFrame>
        <p:nvGraphicFramePr>
          <p:cNvPr id="10" name="Object 55"/>
          <p:cNvGraphicFramePr>
            <a:graphicFrameLocks noChangeAspect="1"/>
          </p:cNvGraphicFramePr>
          <p:nvPr/>
        </p:nvGraphicFramePr>
        <p:xfrm>
          <a:off x="3876675" y="4725049"/>
          <a:ext cx="2355850" cy="312738"/>
        </p:xfrm>
        <a:graphic>
          <a:graphicData uri="http://schemas.openxmlformats.org/presentationml/2006/ole">
            <p:oleObj spid="_x0000_s40967" name="公式" r:id="rId8" imgW="2946240" imgH="393480" progId="Equation.3">
              <p:embed/>
            </p:oleObj>
          </a:graphicData>
        </a:graphic>
      </p:graphicFrame>
      <p:graphicFrame>
        <p:nvGraphicFramePr>
          <p:cNvPr id="11" name="Object 56"/>
          <p:cNvGraphicFramePr>
            <a:graphicFrameLocks noChangeAspect="1"/>
          </p:cNvGraphicFramePr>
          <p:nvPr/>
        </p:nvGraphicFramePr>
        <p:xfrm>
          <a:off x="3876675" y="5112399"/>
          <a:ext cx="2355850" cy="312738"/>
        </p:xfrm>
        <a:graphic>
          <a:graphicData uri="http://schemas.openxmlformats.org/presentationml/2006/ole">
            <p:oleObj spid="_x0000_s40968" name="公式" r:id="rId9" imgW="2946240" imgH="393480" progId="Equation.3">
              <p:embed/>
            </p:oleObj>
          </a:graphicData>
        </a:graphic>
      </p:graphicFrame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828677" y="1428736"/>
            <a:ext cx="5743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rgbClr val="FF9900"/>
              </a:buClr>
              <a:buSzPct val="80000"/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）可见光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七彩颜色的波长和频率范围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47688" y="785794"/>
            <a:ext cx="1821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Char char="u"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电磁波谱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3" descr="8-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35132"/>
            <a:ext cx="8429684" cy="4527365"/>
          </a:xfrm>
          <a:prstGeom prst="rect">
            <a:avLst/>
          </a:prstGeom>
          <a:solidFill>
            <a:schemeClr val="hlink"/>
          </a:solidFill>
          <a:ln w="9525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73"/>
          <p:cNvSpPr>
            <a:spLocks noChangeArrowheads="1"/>
          </p:cNvSpPr>
          <p:nvPr/>
        </p:nvSpPr>
        <p:spPr bwMode="auto">
          <a:xfrm>
            <a:off x="2016143" y="1385870"/>
            <a:ext cx="5127625" cy="4954587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 b="1"/>
          </a:p>
        </p:txBody>
      </p:sp>
      <p:sp>
        <p:nvSpPr>
          <p:cNvPr id="3" name="Text Box 1970"/>
          <p:cNvSpPr txBox="1">
            <a:spLocks noChangeArrowheads="1"/>
          </p:cNvSpPr>
          <p:nvPr/>
        </p:nvSpPr>
        <p:spPr bwMode="auto">
          <a:xfrm>
            <a:off x="522302" y="785794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）人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眼对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不同光的灵敏度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.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1972" descr="guang-24"/>
          <p:cNvPicPr>
            <a:picLocks noChangeAspect="1" noChangeArrowheads="1"/>
          </p:cNvPicPr>
          <p:nvPr/>
        </p:nvPicPr>
        <p:blipFill>
          <a:blip r:embed="rId2"/>
          <a:srcRect l="8035" b="15605"/>
          <a:stretch>
            <a:fillRect/>
          </a:stretch>
        </p:blipFill>
        <p:spPr bwMode="auto">
          <a:xfrm>
            <a:off x="2732106" y="1684298"/>
            <a:ext cx="41243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975"/>
          <p:cNvSpPr txBox="1">
            <a:spLocks noChangeArrowheads="1"/>
          </p:cNvSpPr>
          <p:nvPr/>
        </p:nvSpPr>
        <p:spPr bwMode="auto">
          <a:xfrm>
            <a:off x="3975118" y="5645110"/>
            <a:ext cx="1351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楷体_GB2312" pitchFamily="49" charset="-122"/>
              </a:rPr>
              <a:t>波长</a:t>
            </a:r>
            <a:r>
              <a:rPr lang="en-US" altLang="zh-CN" sz="2400" b="1" dirty="0">
                <a:ea typeface="楷体_GB2312" pitchFamily="49" charset="-122"/>
              </a:rPr>
              <a:t>/nm</a:t>
            </a:r>
          </a:p>
        </p:txBody>
      </p:sp>
      <p:sp>
        <p:nvSpPr>
          <p:cNvPr id="6" name="Text Box 1977"/>
          <p:cNvSpPr txBox="1">
            <a:spLocks noChangeArrowheads="1"/>
          </p:cNvSpPr>
          <p:nvPr/>
        </p:nvSpPr>
        <p:spPr bwMode="auto">
          <a:xfrm rot="16200000">
            <a:off x="1474012" y="3682167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楷体_GB2312" pitchFamily="49" charset="-122"/>
              </a:rPr>
              <a:t>相对灵敏度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2961</Words>
  <PresentationFormat>全屏显示(4:3)</PresentationFormat>
  <Paragraphs>561</Paragraphs>
  <Slides>57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0" baseType="lpstr">
      <vt:lpstr>Office 主题</vt:lpstr>
      <vt:lpstr>Equation</vt:lpstr>
      <vt:lpstr>公式</vt:lpstr>
      <vt:lpstr>第十五章 波动光学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机械振动</dc:title>
  <dc:creator>Sillyboy</dc:creator>
  <cp:lastModifiedBy>Sillyboy</cp:lastModifiedBy>
  <cp:revision>108</cp:revision>
  <dcterms:created xsi:type="dcterms:W3CDTF">2015-06-18T05:38:54Z</dcterms:created>
  <dcterms:modified xsi:type="dcterms:W3CDTF">2017-11-02T05:57:24Z</dcterms:modified>
</cp:coreProperties>
</file>